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87" r:id="rId22"/>
    <p:sldId id="278" r:id="rId23"/>
    <p:sldId id="279" r:id="rId24"/>
    <p:sldId id="280" r:id="rId25"/>
    <p:sldId id="281" r:id="rId26"/>
    <p:sldId id="282" r:id="rId27"/>
    <p:sldId id="283" r:id="rId28"/>
    <p:sldId id="284" r:id="rId29"/>
    <p:sldId id="285" r:id="rId30"/>
    <p:sldId id="286" r:id="rId31"/>
    <p:sldId id="288" r:id="rId32"/>
    <p:sldId id="289" r:id="rId33"/>
    <p:sldId id="290" r:id="rId34"/>
    <p:sldId id="292" r:id="rId35"/>
    <p:sldId id="291" r:id="rId36"/>
    <p:sldId id="293" r:id="rId37"/>
    <p:sldId id="294" r:id="rId38"/>
    <p:sldId id="295" r:id="rId39"/>
    <p:sldId id="296" r:id="rId40"/>
    <p:sldId id="297" r:id="rId41"/>
    <p:sldId id="318" r:id="rId42"/>
    <p:sldId id="298" r:id="rId43"/>
    <p:sldId id="299" r:id="rId44"/>
    <p:sldId id="300" r:id="rId45"/>
    <p:sldId id="301" r:id="rId46"/>
    <p:sldId id="302" r:id="rId47"/>
    <p:sldId id="319" r:id="rId48"/>
    <p:sldId id="320" r:id="rId49"/>
    <p:sldId id="303" r:id="rId50"/>
    <p:sldId id="321" r:id="rId51"/>
    <p:sldId id="322" r:id="rId52"/>
    <p:sldId id="323" r:id="rId53"/>
    <p:sldId id="324" r:id="rId54"/>
    <p:sldId id="325" r:id="rId55"/>
    <p:sldId id="326" r:id="rId56"/>
    <p:sldId id="332" r:id="rId57"/>
    <p:sldId id="327" r:id="rId58"/>
    <p:sldId id="328" r:id="rId59"/>
    <p:sldId id="333" r:id="rId60"/>
    <p:sldId id="329" r:id="rId61"/>
    <p:sldId id="330" r:id="rId62"/>
    <p:sldId id="331" r:id="rId63"/>
    <p:sldId id="338" r:id="rId64"/>
    <p:sldId id="339" r:id="rId65"/>
    <p:sldId id="340" r:id="rId66"/>
    <p:sldId id="341" r:id="rId67"/>
    <p:sldId id="342" r:id="rId68"/>
    <p:sldId id="343" r:id="rId69"/>
    <p:sldId id="344" r:id="rId70"/>
    <p:sldId id="345" r:id="rId71"/>
    <p:sldId id="349" r:id="rId72"/>
    <p:sldId id="346" r:id="rId73"/>
    <p:sldId id="351" r:id="rId74"/>
    <p:sldId id="433" r:id="rId75"/>
    <p:sldId id="352" r:id="rId76"/>
    <p:sldId id="434" r:id="rId77"/>
    <p:sldId id="347" r:id="rId78"/>
    <p:sldId id="359" r:id="rId79"/>
    <p:sldId id="360" r:id="rId80"/>
    <p:sldId id="354" r:id="rId81"/>
    <p:sldId id="355" r:id="rId82"/>
    <p:sldId id="358" r:id="rId83"/>
    <p:sldId id="356" r:id="rId84"/>
    <p:sldId id="357" r:id="rId85"/>
    <p:sldId id="348" r:id="rId86"/>
    <p:sldId id="365" r:id="rId87"/>
    <p:sldId id="366" r:id="rId88"/>
    <p:sldId id="367" r:id="rId89"/>
    <p:sldId id="368" r:id="rId90"/>
    <p:sldId id="369" r:id="rId91"/>
    <p:sldId id="370" r:id="rId92"/>
    <p:sldId id="371" r:id="rId93"/>
    <p:sldId id="372" r:id="rId94"/>
    <p:sldId id="373" r:id="rId95"/>
    <p:sldId id="374" r:id="rId96"/>
    <p:sldId id="375" r:id="rId97"/>
    <p:sldId id="376" r:id="rId98"/>
    <p:sldId id="377" r:id="rId99"/>
    <p:sldId id="378" r:id="rId100"/>
    <p:sldId id="379" r:id="rId101"/>
    <p:sldId id="380" r:id="rId102"/>
    <p:sldId id="381" r:id="rId103"/>
    <p:sldId id="304" r:id="rId104"/>
    <p:sldId id="386" r:id="rId105"/>
    <p:sldId id="385" r:id="rId106"/>
    <p:sldId id="387" r:id="rId107"/>
    <p:sldId id="388" r:id="rId108"/>
    <p:sldId id="306" r:id="rId109"/>
    <p:sldId id="416" r:id="rId110"/>
    <p:sldId id="417" r:id="rId111"/>
    <p:sldId id="418" r:id="rId112"/>
    <p:sldId id="419" r:id="rId113"/>
    <p:sldId id="420" r:id="rId114"/>
    <p:sldId id="421" r:id="rId115"/>
    <p:sldId id="305" r:id="rId116"/>
    <p:sldId id="391" r:id="rId117"/>
    <p:sldId id="311" r:id="rId118"/>
    <p:sldId id="312" r:id="rId119"/>
    <p:sldId id="313" r:id="rId120"/>
    <p:sldId id="314" r:id="rId121"/>
    <p:sldId id="392" r:id="rId122"/>
    <p:sldId id="393" r:id="rId123"/>
    <p:sldId id="394" r:id="rId124"/>
    <p:sldId id="398" r:id="rId125"/>
    <p:sldId id="399" r:id="rId126"/>
    <p:sldId id="396" r:id="rId127"/>
    <p:sldId id="406" r:id="rId128"/>
    <p:sldId id="395" r:id="rId129"/>
    <p:sldId id="403" r:id="rId130"/>
    <p:sldId id="407" r:id="rId131"/>
    <p:sldId id="408" r:id="rId132"/>
    <p:sldId id="409" r:id="rId133"/>
    <p:sldId id="410" r:id="rId134"/>
    <p:sldId id="411" r:id="rId135"/>
    <p:sldId id="404" r:id="rId136"/>
    <p:sldId id="412" r:id="rId137"/>
    <p:sldId id="400" r:id="rId138"/>
    <p:sldId id="401" r:id="rId139"/>
    <p:sldId id="402" r:id="rId140"/>
    <p:sldId id="397" r:id="rId141"/>
    <p:sldId id="317" r:id="rId142"/>
    <p:sldId id="334" r:id="rId143"/>
    <p:sldId id="335" r:id="rId144"/>
    <p:sldId id="336" r:id="rId145"/>
    <p:sldId id="337" r:id="rId146"/>
    <p:sldId id="363" r:id="rId147"/>
    <p:sldId id="364" r:id="rId148"/>
    <p:sldId id="422" r:id="rId149"/>
    <p:sldId id="429" r:id="rId150"/>
    <p:sldId id="423" r:id="rId151"/>
    <p:sldId id="424" r:id="rId152"/>
    <p:sldId id="430" r:id="rId153"/>
    <p:sldId id="425" r:id="rId154"/>
    <p:sldId id="426" r:id="rId155"/>
    <p:sldId id="427" r:id="rId156"/>
    <p:sldId id="431" r:id="rId157"/>
    <p:sldId id="432" r:id="rId1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sorterViewPr>
    <p:cViewPr>
      <p:scale>
        <a:sx n="100" d="100"/>
        <a:sy n="100" d="100"/>
      </p:scale>
      <p:origin x="0" y="-97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FC7EF9-B6F5-4ED1-8346-BFAA06D0FC39}"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83639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C7EF9-B6F5-4ED1-8346-BFAA06D0FC39}"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46281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C7EF9-B6F5-4ED1-8346-BFAA06D0FC39}"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250728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C7EF9-B6F5-4ED1-8346-BFAA06D0FC39}"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69284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FC7EF9-B6F5-4ED1-8346-BFAA06D0FC39}"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119334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FC7EF9-B6F5-4ED1-8346-BFAA06D0FC39}"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385381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FC7EF9-B6F5-4ED1-8346-BFAA06D0FC39}" type="datetimeFigureOut">
              <a:rPr lang="en-US" smtClean="0"/>
              <a:t>11/13/2021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227989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FC7EF9-B6F5-4ED1-8346-BFAA06D0FC39}" type="datetimeFigureOut">
              <a:rPr lang="en-US" smtClean="0"/>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2126370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C7EF9-B6F5-4ED1-8346-BFAA06D0FC39}" type="datetimeFigureOut">
              <a:rPr lang="en-US" smtClean="0"/>
              <a:t>11/13/2021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341797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C7EF9-B6F5-4ED1-8346-BFAA06D0FC39}"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192169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C7EF9-B6F5-4ED1-8346-BFAA06D0FC39}"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269834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C7EF9-B6F5-4ED1-8346-BFAA06D0FC39}" type="datetimeFigureOut">
              <a:rPr lang="en-US" smtClean="0"/>
              <a:t>11/13/2021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C1EDB8-E685-47F6-B728-0A31CEE63B1E}" type="slidenum">
              <a:rPr lang="en-US" smtClean="0"/>
              <a:t>‹#›</a:t>
            </a:fld>
            <a:endParaRPr lang="en-US"/>
          </a:p>
        </p:txBody>
      </p:sp>
    </p:spTree>
    <p:extLst>
      <p:ext uri="{BB962C8B-B14F-4D97-AF65-F5344CB8AC3E}">
        <p14:creationId xmlns:p14="http://schemas.microsoft.com/office/powerpoint/2010/main" val="2981570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hyperlink" Target="https://www.geeksforgeeks.org/virtual-functions-and-runtime-polymorphism-in-c-set-1-introduction/" TargetMode="Externa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hyperlink" Target="https://www.geeksforgeeks.org/polymorphism-in-c/"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hyperlink" Target="https://www.geeksforgeeks.org/virtual-destructor/" TargetMode="Externa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hyperlink" Target="https://www.programiz.com/cpp-programming/function" TargetMode="Externa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utorialspoint.com/cplusplus/cpp_while_loop.htm"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22229" y="259398"/>
            <a:ext cx="9972541" cy="2308324"/>
          </a:xfrm>
          <a:prstGeom prst="rect">
            <a:avLst/>
          </a:prstGeom>
        </p:spPr>
        <p:txBody>
          <a:bodyPr wrap="square">
            <a:spAutoFit/>
          </a:bodyPr>
          <a:lstStyle/>
          <a:p>
            <a:r>
              <a:rPr lang="en-US" sz="2400" b="0" i="0" dirty="0" smtClean="0">
                <a:solidFill>
                  <a:srgbClr val="610B38"/>
                </a:solidFill>
                <a:effectLst/>
                <a:latin typeface="erdana"/>
              </a:rPr>
              <a:t>What is C++</a:t>
            </a:r>
          </a:p>
          <a:p>
            <a:r>
              <a:rPr lang="en-US" sz="2400" b="0" i="0" dirty="0" smtClean="0">
                <a:solidFill>
                  <a:srgbClr val="000000"/>
                </a:solidFill>
                <a:effectLst/>
                <a:latin typeface="verdana" panose="020B0604030504040204" pitchFamily="34" charset="0"/>
              </a:rPr>
              <a:t>C++ is a general purpose, case-sensitive, free-form programming language that supports object-oriented, procedural and generic programming.</a:t>
            </a:r>
          </a:p>
          <a:p>
            <a:r>
              <a:rPr lang="en-US" sz="2400" b="0" i="0" dirty="0" smtClean="0">
                <a:solidFill>
                  <a:srgbClr val="000000"/>
                </a:solidFill>
                <a:effectLst/>
                <a:latin typeface="verdana" panose="020B0604030504040204" pitchFamily="34" charset="0"/>
              </a:rPr>
              <a:t>C++ is a middle-level language, as it encapsulates both high and low level language features.</a:t>
            </a:r>
            <a:endParaRPr lang="en-US" sz="2400" b="0" i="0" dirty="0">
              <a:solidFill>
                <a:srgbClr val="000000"/>
              </a:solidFill>
              <a:effectLst/>
              <a:latin typeface="verdana" panose="020B0604030504040204" pitchFamily="34" charset="0"/>
            </a:endParaRPr>
          </a:p>
        </p:txBody>
      </p:sp>
      <p:sp>
        <p:nvSpPr>
          <p:cNvPr id="8" name="Rectangle 7"/>
          <p:cNvSpPr/>
          <p:nvPr/>
        </p:nvSpPr>
        <p:spPr>
          <a:xfrm>
            <a:off x="1322228" y="3536968"/>
            <a:ext cx="9972541" cy="2677656"/>
          </a:xfrm>
          <a:prstGeom prst="rect">
            <a:avLst/>
          </a:prstGeom>
        </p:spPr>
        <p:txBody>
          <a:bodyPr wrap="square">
            <a:spAutoFit/>
          </a:bodyPr>
          <a:lstStyle/>
          <a:p>
            <a:r>
              <a:rPr lang="en-US" sz="2400" b="0" i="0" dirty="0" smtClean="0">
                <a:solidFill>
                  <a:srgbClr val="610B38"/>
                </a:solidFill>
                <a:effectLst/>
                <a:latin typeface="erdana"/>
              </a:rPr>
              <a:t>Object-Oriented Programming (OOPs)</a:t>
            </a:r>
          </a:p>
          <a:p>
            <a:r>
              <a:rPr lang="en-US" sz="2400" b="0" i="0" dirty="0" smtClean="0">
                <a:solidFill>
                  <a:srgbClr val="000000"/>
                </a:solidFill>
                <a:effectLst/>
                <a:latin typeface="verdana" panose="020B0604030504040204" pitchFamily="34" charset="0"/>
              </a:rPr>
              <a:t>C++ supports the object-oriented programming, the four major pillar of object oriented programming used in C++ are:</a:t>
            </a:r>
          </a:p>
          <a:p>
            <a:pPr>
              <a:buFont typeface="+mj-lt"/>
              <a:buAutoNum type="arabicPeriod"/>
            </a:pPr>
            <a:r>
              <a:rPr lang="en-US" sz="2400" b="0" i="0" dirty="0" smtClean="0">
                <a:solidFill>
                  <a:srgbClr val="000000"/>
                </a:solidFill>
                <a:effectLst/>
                <a:latin typeface="verdana" panose="020B0604030504040204" pitchFamily="34" charset="0"/>
              </a:rPr>
              <a:t>Inheritance</a:t>
            </a:r>
          </a:p>
          <a:p>
            <a:pPr>
              <a:buFont typeface="+mj-lt"/>
              <a:buAutoNum type="arabicPeriod"/>
            </a:pPr>
            <a:r>
              <a:rPr lang="en-US" sz="2400" b="0" i="0" dirty="0" smtClean="0">
                <a:solidFill>
                  <a:srgbClr val="000000"/>
                </a:solidFill>
                <a:effectLst/>
                <a:latin typeface="verdana" panose="020B0604030504040204" pitchFamily="34" charset="0"/>
              </a:rPr>
              <a:t>Polymorphism</a:t>
            </a:r>
          </a:p>
          <a:p>
            <a:pPr>
              <a:buFont typeface="+mj-lt"/>
              <a:buAutoNum type="arabicPeriod"/>
            </a:pPr>
            <a:r>
              <a:rPr lang="en-US" sz="2400" b="0" i="0" dirty="0" smtClean="0">
                <a:solidFill>
                  <a:srgbClr val="000000"/>
                </a:solidFill>
                <a:effectLst/>
                <a:latin typeface="verdana" panose="020B0604030504040204" pitchFamily="34" charset="0"/>
              </a:rPr>
              <a:t>Encapsulation</a:t>
            </a:r>
          </a:p>
          <a:p>
            <a:pPr>
              <a:buFont typeface="+mj-lt"/>
              <a:buAutoNum type="arabicPeriod"/>
            </a:pPr>
            <a:r>
              <a:rPr lang="en-US" sz="2400" b="0" i="0" dirty="0" smtClean="0">
                <a:solidFill>
                  <a:srgbClr val="000000"/>
                </a:solidFill>
                <a:effectLst/>
                <a:latin typeface="verdana" panose="020B0604030504040204" pitchFamily="34" charset="0"/>
              </a:rPr>
              <a:t>Abstraction</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9037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3150" y="3224707"/>
            <a:ext cx="6096000" cy="3108543"/>
          </a:xfrm>
          <a:prstGeom prst="rect">
            <a:avLst/>
          </a:prstGeom>
        </p:spPr>
        <p:txBody>
          <a:bodyPr>
            <a:spAutoFit/>
          </a:bodyPr>
          <a:lstStyle/>
          <a:p>
            <a:r>
              <a:rPr lang="en-US" sz="2800" dirty="0"/>
              <a:t>#include &lt;</a:t>
            </a:r>
            <a:r>
              <a:rPr lang="en-US" sz="2800" dirty="0" err="1"/>
              <a:t>iostream</a:t>
            </a:r>
            <a:r>
              <a:rPr lang="en-US" sz="2800" dirty="0"/>
              <a:t>&gt;  </a:t>
            </a:r>
          </a:p>
          <a:p>
            <a:r>
              <a:rPr lang="en-US" sz="2800" dirty="0"/>
              <a:t>using namespace </a:t>
            </a:r>
            <a:r>
              <a:rPr lang="en-US" sz="2800" dirty="0" err="1"/>
              <a:t>std</a:t>
            </a:r>
            <a:r>
              <a:rPr lang="en-US" sz="2800" dirty="0"/>
              <a:t>;  </a:t>
            </a:r>
          </a:p>
          <a:p>
            <a:r>
              <a:rPr lang="en-US" sz="2800" dirty="0" err="1"/>
              <a:t>int</a:t>
            </a:r>
            <a:r>
              <a:rPr lang="en-US" sz="2800" dirty="0"/>
              <a:t> main( ) {  </a:t>
            </a:r>
          </a:p>
          <a:p>
            <a:r>
              <a:rPr lang="en-US" sz="2800" dirty="0" err="1"/>
              <a:t>cout</a:t>
            </a:r>
            <a:r>
              <a:rPr lang="en-US" sz="2800" dirty="0"/>
              <a:t> &lt;&lt; "C++ Tutorial";     </a:t>
            </a:r>
          </a:p>
          <a:p>
            <a:r>
              <a:rPr lang="en-US" sz="2800" dirty="0" err="1"/>
              <a:t>cout</a:t>
            </a:r>
            <a:r>
              <a:rPr lang="en-US" sz="2800" dirty="0"/>
              <a:t> &lt;&lt; " </a:t>
            </a:r>
            <a:r>
              <a:rPr lang="en-US" sz="2800" dirty="0" smtClean="0"/>
              <a:t>NIIT NOIDA"&lt;&lt;</a:t>
            </a:r>
            <a:r>
              <a:rPr lang="en-US" sz="2800" dirty="0" err="1"/>
              <a:t>endl</a:t>
            </a:r>
            <a:r>
              <a:rPr lang="en-US" sz="2800" dirty="0"/>
              <a:t>;   </a:t>
            </a:r>
          </a:p>
          <a:p>
            <a:r>
              <a:rPr lang="en-US" sz="2800" dirty="0" err="1"/>
              <a:t>cout</a:t>
            </a:r>
            <a:r>
              <a:rPr lang="en-US" sz="2800" dirty="0"/>
              <a:t> &lt;&lt; "End of line"&lt;&lt;</a:t>
            </a:r>
            <a:r>
              <a:rPr lang="en-US" sz="2800" dirty="0" err="1"/>
              <a:t>endl</a:t>
            </a:r>
            <a:r>
              <a:rPr lang="en-US" sz="2800" dirty="0"/>
              <a:t>;   </a:t>
            </a:r>
          </a:p>
          <a:p>
            <a:r>
              <a:rPr lang="en-US" sz="2800" dirty="0"/>
              <a:t>}</a:t>
            </a:r>
          </a:p>
        </p:txBody>
      </p:sp>
      <p:sp>
        <p:nvSpPr>
          <p:cNvPr id="3" name="Rectangle 2"/>
          <p:cNvSpPr/>
          <p:nvPr/>
        </p:nvSpPr>
        <p:spPr>
          <a:xfrm>
            <a:off x="2288146" y="610501"/>
            <a:ext cx="9238446" cy="1200329"/>
          </a:xfrm>
          <a:prstGeom prst="rect">
            <a:avLst/>
          </a:prstGeom>
        </p:spPr>
        <p:txBody>
          <a:bodyPr wrap="square">
            <a:spAutoFit/>
          </a:bodyPr>
          <a:lstStyle/>
          <a:p>
            <a:r>
              <a:rPr lang="en-US" sz="2400" dirty="0">
                <a:solidFill>
                  <a:srgbClr val="000000"/>
                </a:solidFill>
                <a:latin typeface="verdana" panose="020B0604030504040204" pitchFamily="34" charset="0"/>
              </a:rPr>
              <a:t>The </a:t>
            </a:r>
            <a:r>
              <a:rPr lang="en-US" sz="2400" b="1" dirty="0" err="1">
                <a:solidFill>
                  <a:srgbClr val="000000"/>
                </a:solidFill>
                <a:latin typeface="verdana" panose="020B0604030504040204" pitchFamily="34" charset="0"/>
              </a:rPr>
              <a:t>endl</a:t>
            </a:r>
            <a:r>
              <a:rPr lang="en-US" sz="2400" dirty="0">
                <a:solidFill>
                  <a:srgbClr val="000000"/>
                </a:solidFill>
                <a:latin typeface="verdana" panose="020B0604030504040204" pitchFamily="34" charset="0"/>
              </a:rPr>
              <a:t> is a predefined object of </a:t>
            </a:r>
            <a:r>
              <a:rPr lang="en-US" sz="2400" b="1" dirty="0" err="1">
                <a:solidFill>
                  <a:srgbClr val="000000"/>
                </a:solidFill>
                <a:latin typeface="verdana" panose="020B0604030504040204" pitchFamily="34" charset="0"/>
              </a:rPr>
              <a:t>ostream</a:t>
            </a:r>
            <a:r>
              <a:rPr lang="en-US" sz="2400" dirty="0">
                <a:solidFill>
                  <a:srgbClr val="000000"/>
                </a:solidFill>
                <a:latin typeface="verdana" panose="020B0604030504040204" pitchFamily="34" charset="0"/>
              </a:rPr>
              <a:t> class. It is used to insert a new line characters and flushes the stream.</a:t>
            </a:r>
            <a:endParaRPr lang="en-US" sz="2400" dirty="0"/>
          </a:p>
        </p:txBody>
      </p:sp>
    </p:spTree>
    <p:extLst>
      <p:ext uri="{BB962C8B-B14F-4D97-AF65-F5344CB8AC3E}">
        <p14:creationId xmlns:p14="http://schemas.microsoft.com/office/powerpoint/2010/main" val="219768932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1475" y="1280202"/>
            <a:ext cx="8749049" cy="646331"/>
          </a:xfrm>
          <a:prstGeom prst="rect">
            <a:avLst/>
          </a:prstGeom>
        </p:spPr>
        <p:txBody>
          <a:bodyPr wrap="square">
            <a:spAutoFit/>
          </a:bodyPr>
          <a:lstStyle/>
          <a:p>
            <a:r>
              <a:rPr lang="en-US" b="1" dirty="0"/>
              <a:t>Multiple Inheritance</a:t>
            </a:r>
          </a:p>
          <a:p>
            <a:r>
              <a:rPr lang="en-US" dirty="0"/>
              <a:t>A class can also be derived from more than one base class, using a </a:t>
            </a:r>
            <a:r>
              <a:rPr lang="en-US" b="1" dirty="0"/>
              <a:t>comma-separated list:</a:t>
            </a:r>
            <a:endParaRPr lang="en-US" dirty="0"/>
          </a:p>
        </p:txBody>
      </p:sp>
      <p:sp>
        <p:nvSpPr>
          <p:cNvPr id="3" name="Rectangle 2"/>
          <p:cNvSpPr/>
          <p:nvPr/>
        </p:nvSpPr>
        <p:spPr>
          <a:xfrm>
            <a:off x="3048000" y="2690336"/>
            <a:ext cx="6096000" cy="1477328"/>
          </a:xfrm>
          <a:prstGeom prst="rect">
            <a:avLst/>
          </a:prstGeom>
        </p:spPr>
        <p:txBody>
          <a:bodyPr>
            <a:spAutoFit/>
          </a:bodyPr>
          <a:lstStyle/>
          <a:p>
            <a:r>
              <a:rPr lang="en-US" b="1" dirty="0"/>
              <a:t>Syntax of the Derived class:</a:t>
            </a:r>
            <a:endParaRPr lang="en-US" dirty="0"/>
          </a:p>
          <a:p>
            <a:r>
              <a:rPr lang="en-US" b="1" dirty="0"/>
              <a:t>class</a:t>
            </a:r>
            <a:r>
              <a:rPr lang="en-US" dirty="0"/>
              <a:t> D : visibility B-1, visibility B-2, ?  </a:t>
            </a:r>
          </a:p>
          <a:p>
            <a:r>
              <a:rPr lang="en-US" dirty="0"/>
              <a:t>{  </a:t>
            </a:r>
          </a:p>
          <a:p>
            <a:r>
              <a:rPr lang="en-US" dirty="0"/>
              <a:t>    // Body of the class;  </a:t>
            </a:r>
          </a:p>
          <a:p>
            <a:r>
              <a:rPr lang="en-US" dirty="0"/>
              <a:t>}   </a:t>
            </a:r>
          </a:p>
        </p:txBody>
      </p:sp>
    </p:spTree>
    <p:extLst>
      <p:ext uri="{BB962C8B-B14F-4D97-AF65-F5344CB8AC3E}">
        <p14:creationId xmlns:p14="http://schemas.microsoft.com/office/powerpoint/2010/main" val="224211569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1825" y="-218152"/>
            <a:ext cx="9337183" cy="7294305"/>
          </a:xfrm>
          <a:prstGeom prst="rect">
            <a:avLst/>
          </a:prstGeom>
        </p:spPr>
        <p:txBody>
          <a:bodyPr wrap="square">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 Base class</a:t>
            </a:r>
          </a:p>
          <a:p>
            <a:r>
              <a:rPr lang="en-US" dirty="0"/>
              <a:t>class </a:t>
            </a:r>
            <a:r>
              <a:rPr lang="en-US" dirty="0" err="1"/>
              <a:t>MyClass</a:t>
            </a:r>
            <a:r>
              <a:rPr lang="en-US" dirty="0"/>
              <a:t> {</a:t>
            </a:r>
          </a:p>
          <a:p>
            <a:r>
              <a:rPr lang="en-US" dirty="0"/>
              <a:t>  public:</a:t>
            </a:r>
          </a:p>
          <a:p>
            <a:r>
              <a:rPr lang="en-US" dirty="0"/>
              <a:t>    void </a:t>
            </a:r>
            <a:r>
              <a:rPr lang="en-US" dirty="0" err="1"/>
              <a:t>myFunction</a:t>
            </a:r>
            <a:r>
              <a:rPr lang="en-US" dirty="0"/>
              <a:t>() {</a:t>
            </a:r>
          </a:p>
          <a:p>
            <a:r>
              <a:rPr lang="en-US" dirty="0"/>
              <a:t>      </a:t>
            </a:r>
            <a:r>
              <a:rPr lang="en-US" dirty="0" err="1"/>
              <a:t>cout</a:t>
            </a:r>
            <a:r>
              <a:rPr lang="en-US" dirty="0"/>
              <a:t> &lt;&lt; "Some content in parent class.\n" ;</a:t>
            </a:r>
          </a:p>
          <a:p>
            <a:r>
              <a:rPr lang="en-US" dirty="0"/>
              <a:t>    }</a:t>
            </a:r>
          </a:p>
          <a:p>
            <a:r>
              <a:rPr lang="en-US" dirty="0"/>
              <a:t>};</a:t>
            </a:r>
          </a:p>
          <a:p>
            <a:r>
              <a:rPr lang="en-US" dirty="0"/>
              <a:t>// Another base class</a:t>
            </a:r>
          </a:p>
          <a:p>
            <a:r>
              <a:rPr lang="en-US" dirty="0"/>
              <a:t>class </a:t>
            </a:r>
            <a:r>
              <a:rPr lang="en-US" dirty="0" err="1"/>
              <a:t>MyOtherClass</a:t>
            </a:r>
            <a:r>
              <a:rPr lang="en-US" dirty="0"/>
              <a:t> {</a:t>
            </a:r>
          </a:p>
          <a:p>
            <a:r>
              <a:rPr lang="en-US" dirty="0"/>
              <a:t>  public:</a:t>
            </a:r>
          </a:p>
          <a:p>
            <a:r>
              <a:rPr lang="en-US" dirty="0"/>
              <a:t>    void </a:t>
            </a:r>
            <a:r>
              <a:rPr lang="en-US" dirty="0" err="1"/>
              <a:t>myOtherFunction</a:t>
            </a:r>
            <a:r>
              <a:rPr lang="en-US" dirty="0"/>
              <a:t>() {</a:t>
            </a:r>
          </a:p>
          <a:p>
            <a:r>
              <a:rPr lang="en-US" dirty="0"/>
              <a:t>      </a:t>
            </a:r>
            <a:r>
              <a:rPr lang="en-US" dirty="0" err="1"/>
              <a:t>cout</a:t>
            </a:r>
            <a:r>
              <a:rPr lang="en-US" dirty="0"/>
              <a:t> &lt;&lt; "Some content in another class.\n" ;</a:t>
            </a:r>
          </a:p>
          <a:p>
            <a:r>
              <a:rPr lang="en-US" dirty="0"/>
              <a:t>    }</a:t>
            </a:r>
          </a:p>
          <a:p>
            <a:r>
              <a:rPr lang="en-US" dirty="0"/>
              <a:t>};</a:t>
            </a:r>
          </a:p>
          <a:p>
            <a:r>
              <a:rPr lang="en-US" dirty="0"/>
              <a:t>// Derived class</a:t>
            </a:r>
          </a:p>
          <a:p>
            <a:r>
              <a:rPr lang="en-US" dirty="0"/>
              <a:t>class </a:t>
            </a:r>
            <a:r>
              <a:rPr lang="en-US" dirty="0" err="1"/>
              <a:t>MyChildClass</a:t>
            </a:r>
            <a:r>
              <a:rPr lang="en-US" dirty="0"/>
              <a:t>: public </a:t>
            </a:r>
            <a:r>
              <a:rPr lang="en-US" dirty="0" err="1"/>
              <a:t>MyClass</a:t>
            </a:r>
            <a:r>
              <a:rPr lang="en-US" dirty="0"/>
              <a:t>, public </a:t>
            </a:r>
            <a:r>
              <a:rPr lang="en-US" dirty="0" err="1"/>
              <a:t>MyOtherClass</a:t>
            </a:r>
            <a:r>
              <a:rPr lang="en-US" dirty="0"/>
              <a:t> {</a:t>
            </a:r>
          </a:p>
          <a:p>
            <a:r>
              <a:rPr lang="en-US" dirty="0"/>
              <a:t>};</a:t>
            </a:r>
          </a:p>
          <a:p>
            <a:endParaRPr lang="en-US" dirty="0"/>
          </a:p>
          <a:p>
            <a:r>
              <a:rPr lang="en-US" dirty="0" err="1"/>
              <a:t>int</a:t>
            </a:r>
            <a:r>
              <a:rPr lang="en-US" dirty="0"/>
              <a:t> main() {</a:t>
            </a:r>
          </a:p>
          <a:p>
            <a:r>
              <a:rPr lang="en-US" dirty="0"/>
              <a:t>  </a:t>
            </a:r>
            <a:r>
              <a:rPr lang="en-US" dirty="0" err="1"/>
              <a:t>MyChildClass</a:t>
            </a:r>
            <a:r>
              <a:rPr lang="en-US" dirty="0"/>
              <a:t> </a:t>
            </a:r>
            <a:r>
              <a:rPr lang="en-US" dirty="0" err="1"/>
              <a:t>myObj</a:t>
            </a:r>
            <a:r>
              <a:rPr lang="en-US" dirty="0"/>
              <a:t>;</a:t>
            </a:r>
          </a:p>
          <a:p>
            <a:r>
              <a:rPr lang="en-US" dirty="0"/>
              <a:t>  </a:t>
            </a:r>
            <a:r>
              <a:rPr lang="en-US" dirty="0" err="1"/>
              <a:t>myObj.myFunction</a:t>
            </a:r>
            <a:r>
              <a:rPr lang="en-US" dirty="0"/>
              <a:t>();</a:t>
            </a:r>
          </a:p>
          <a:p>
            <a:r>
              <a:rPr lang="en-US" dirty="0"/>
              <a:t>  </a:t>
            </a:r>
            <a:r>
              <a:rPr lang="en-US" dirty="0" err="1"/>
              <a:t>myObj.myOtherFunction</a:t>
            </a:r>
            <a:r>
              <a:rPr lang="en-US" dirty="0"/>
              <a:t>();</a:t>
            </a:r>
          </a:p>
          <a:p>
            <a:r>
              <a:rPr lang="en-US" dirty="0"/>
              <a:t>  return 0;</a:t>
            </a:r>
          </a:p>
          <a:p>
            <a:r>
              <a:rPr lang="en-US" dirty="0"/>
              <a:t>}</a:t>
            </a:r>
          </a:p>
        </p:txBody>
      </p:sp>
    </p:spTree>
    <p:extLst>
      <p:ext uri="{BB962C8B-B14F-4D97-AF65-F5344CB8AC3E}">
        <p14:creationId xmlns:p14="http://schemas.microsoft.com/office/powerpoint/2010/main" val="27629544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5110" y="281781"/>
            <a:ext cx="10461938" cy="2031325"/>
          </a:xfrm>
          <a:prstGeom prst="rect">
            <a:avLst/>
          </a:prstGeom>
        </p:spPr>
        <p:txBody>
          <a:bodyPr wrap="square">
            <a:spAutoFit/>
          </a:bodyPr>
          <a:lstStyle/>
          <a:p>
            <a:pPr fontAlgn="base"/>
            <a:r>
              <a:rPr lang="en-US" b="1" dirty="0"/>
              <a:t>Polymorphism in C++</a:t>
            </a:r>
          </a:p>
          <a:p>
            <a:pPr fontAlgn="base"/>
            <a:endParaRPr lang="en-US" dirty="0" smtClean="0"/>
          </a:p>
          <a:p>
            <a:pPr fontAlgn="base"/>
            <a:r>
              <a:rPr lang="en-US" dirty="0" smtClean="0"/>
              <a:t>The </a:t>
            </a:r>
            <a:r>
              <a:rPr lang="en-US" dirty="0"/>
              <a:t>word polymorphism means having many forms. In simple words, we can define polymorphism as the ability of a message to be displayed in more than one form.</a:t>
            </a:r>
            <a:br>
              <a:rPr lang="en-US" dirty="0"/>
            </a:br>
            <a:r>
              <a:rPr lang="en-US" dirty="0"/>
              <a:t>Real life example of polymorphism, a person at the same time can have different characteristic. Like a man at the same time is a father, a husband, an employee. So the same person posses different behavior in different situations. This is called polymorphism</a:t>
            </a:r>
          </a:p>
        </p:txBody>
      </p:sp>
      <p:sp>
        <p:nvSpPr>
          <p:cNvPr id="3" name="Rectangle 2"/>
          <p:cNvSpPr/>
          <p:nvPr/>
        </p:nvSpPr>
        <p:spPr>
          <a:xfrm>
            <a:off x="1695718" y="3572642"/>
            <a:ext cx="9457386" cy="923330"/>
          </a:xfrm>
          <a:prstGeom prst="rect">
            <a:avLst/>
          </a:prstGeom>
        </p:spPr>
        <p:txBody>
          <a:bodyPr wrap="square">
            <a:spAutoFit/>
          </a:bodyPr>
          <a:lstStyle/>
          <a:p>
            <a:pPr fontAlgn="base"/>
            <a:r>
              <a:rPr lang="en-US" b="1" dirty="0"/>
              <a:t>In C++ polymorphism is mainly divided into two types:</a:t>
            </a:r>
            <a:endParaRPr lang="en-US" dirty="0"/>
          </a:p>
          <a:p>
            <a:pPr fontAlgn="base"/>
            <a:r>
              <a:rPr lang="en-US" dirty="0"/>
              <a:t>Compile time Polymorphism</a:t>
            </a:r>
          </a:p>
          <a:p>
            <a:pPr fontAlgn="base"/>
            <a:r>
              <a:rPr lang="en-US" dirty="0"/>
              <a:t>Runtime Polymorphism</a:t>
            </a:r>
          </a:p>
        </p:txBody>
      </p:sp>
    </p:spTree>
    <p:extLst>
      <p:ext uri="{BB962C8B-B14F-4D97-AF65-F5344CB8AC3E}">
        <p14:creationId xmlns:p14="http://schemas.microsoft.com/office/powerpoint/2010/main" val="300531885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60" y="1324151"/>
            <a:ext cx="7133868" cy="44533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91684" y="5019009"/>
            <a:ext cx="785612" cy="646331"/>
          </a:xfrm>
          <a:prstGeom prst="rect">
            <a:avLst/>
          </a:prstGeom>
          <a:noFill/>
        </p:spPr>
        <p:txBody>
          <a:bodyPr wrap="square" rtlCol="0">
            <a:spAutoFit/>
          </a:bodyPr>
          <a:lstStyle/>
          <a:p>
            <a:pPr algn="ctr"/>
            <a:r>
              <a:rPr lang="en-US" sz="3600" b="1" dirty="0" smtClean="0">
                <a:solidFill>
                  <a:schemeClr val="accent6"/>
                </a:solidFill>
              </a:rPr>
              <a:t>OR</a:t>
            </a:r>
            <a:endParaRPr lang="en-US" sz="3600" b="1" dirty="0">
              <a:solidFill>
                <a:schemeClr val="accent6"/>
              </a:solidFill>
            </a:endParaRPr>
          </a:p>
        </p:txBody>
      </p:sp>
      <p:sp>
        <p:nvSpPr>
          <p:cNvPr id="3" name="TextBox 2"/>
          <p:cNvSpPr txBox="1"/>
          <p:nvPr/>
        </p:nvSpPr>
        <p:spPr>
          <a:xfrm>
            <a:off x="8268237" y="6218375"/>
            <a:ext cx="21250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schemeClr val="accent4">
                    <a:lumMod val="50000"/>
                  </a:schemeClr>
                </a:solidFill>
              </a:rPr>
              <a:t>Default constructor</a:t>
            </a:r>
            <a:endParaRPr lang="en-US" b="1" dirty="0">
              <a:solidFill>
                <a:schemeClr val="accent4">
                  <a:lumMod val="50000"/>
                </a:schemeClr>
              </a:solidFill>
            </a:endParaRPr>
          </a:p>
        </p:txBody>
      </p:sp>
      <p:sp>
        <p:nvSpPr>
          <p:cNvPr id="4" name="Rounded Rectangle 3"/>
          <p:cNvSpPr/>
          <p:nvPr/>
        </p:nvSpPr>
        <p:spPr>
          <a:xfrm>
            <a:off x="6104586" y="4906849"/>
            <a:ext cx="1803042" cy="8706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Function overriding</a:t>
            </a:r>
            <a:endParaRPr lang="en-US" dirty="0"/>
          </a:p>
        </p:txBody>
      </p:sp>
    </p:spTree>
    <p:extLst>
      <p:ext uri="{BB962C8B-B14F-4D97-AF65-F5344CB8AC3E}">
        <p14:creationId xmlns:p14="http://schemas.microsoft.com/office/powerpoint/2010/main" val="262780480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1330" y="919389"/>
            <a:ext cx="9174050" cy="2677656"/>
          </a:xfrm>
          <a:prstGeom prst="rect">
            <a:avLst/>
          </a:prstGeom>
        </p:spPr>
        <p:txBody>
          <a:bodyPr wrap="square">
            <a:spAutoFit/>
          </a:bodyPr>
          <a:lstStyle/>
          <a:p>
            <a:pPr fontAlgn="base"/>
            <a:r>
              <a:rPr lang="en-US" sz="2400" b="1" dirty="0"/>
              <a:t>Compile time polymorphism</a:t>
            </a:r>
            <a:r>
              <a:rPr lang="en-US" sz="2400" dirty="0"/>
              <a:t>: This type of polymorphism is achieved by function overloading or operator overloading. </a:t>
            </a:r>
            <a:br>
              <a:rPr lang="en-US" sz="2400" dirty="0"/>
            </a:br>
            <a:r>
              <a:rPr lang="en-US" sz="2400" dirty="0"/>
              <a:t/>
            </a:r>
            <a:br>
              <a:rPr lang="en-US" sz="2400" dirty="0"/>
            </a:br>
            <a:r>
              <a:rPr lang="en-US" sz="2400" b="1" dirty="0"/>
              <a:t>Function Overloading</a:t>
            </a:r>
            <a:r>
              <a:rPr lang="en-US" sz="2400" dirty="0"/>
              <a:t>: When there are multiple functions with same name but different parameters then these functions are said to be </a:t>
            </a:r>
            <a:r>
              <a:rPr lang="en-US" sz="2400" b="1" dirty="0"/>
              <a:t>overloaded</a:t>
            </a:r>
            <a:r>
              <a:rPr lang="en-US" sz="2400" dirty="0"/>
              <a:t>. Functions can be overloaded by </a:t>
            </a:r>
            <a:r>
              <a:rPr lang="en-US" sz="2400" b="1" dirty="0"/>
              <a:t>change in number of arguments</a:t>
            </a:r>
            <a:r>
              <a:rPr lang="en-US" sz="2400" dirty="0"/>
              <a:t> or/and </a:t>
            </a:r>
            <a:r>
              <a:rPr lang="en-US" sz="2400" b="1" dirty="0"/>
              <a:t>change in type of arguments</a:t>
            </a:r>
            <a:r>
              <a:rPr lang="en-US" sz="2400" dirty="0"/>
              <a:t>.</a:t>
            </a:r>
          </a:p>
        </p:txBody>
      </p:sp>
    </p:spTree>
    <p:extLst>
      <p:ext uri="{BB962C8B-B14F-4D97-AF65-F5344CB8AC3E}">
        <p14:creationId xmlns:p14="http://schemas.microsoft.com/office/powerpoint/2010/main" val="20245837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26148"/>
            <a:ext cx="6096000" cy="9510296"/>
          </a:xfrm>
          <a:prstGeom prst="rect">
            <a:avLst/>
          </a:prstGeom>
        </p:spPr>
        <p:txBody>
          <a:bodyPr>
            <a:spAutoFit/>
          </a:bodyPr>
          <a:lstStyle/>
          <a:p>
            <a:r>
              <a:rPr lang="en-US" dirty="0"/>
              <a:t>#include &lt;</a:t>
            </a:r>
            <a:r>
              <a:rPr lang="en-US" dirty="0" err="1"/>
              <a:t>iostream</a:t>
            </a:r>
            <a:r>
              <a:rPr lang="en-US" dirty="0"/>
              <a:t>&gt; </a:t>
            </a:r>
          </a:p>
          <a:p>
            <a:r>
              <a:rPr lang="en-US" dirty="0"/>
              <a:t>  </a:t>
            </a:r>
          </a:p>
          <a:p>
            <a:r>
              <a:rPr lang="en-US" dirty="0"/>
              <a:t>using namespace </a:t>
            </a:r>
            <a:r>
              <a:rPr lang="en-US" dirty="0" err="1"/>
              <a:t>std</a:t>
            </a:r>
            <a:r>
              <a:rPr lang="en-US" dirty="0"/>
              <a:t>; </a:t>
            </a:r>
          </a:p>
          <a:p>
            <a:r>
              <a:rPr lang="en-US" dirty="0"/>
              <a:t>class </a:t>
            </a:r>
            <a:r>
              <a:rPr lang="en-US" dirty="0" err="1"/>
              <a:t>Niit</a:t>
            </a:r>
            <a:r>
              <a:rPr lang="en-US" dirty="0"/>
              <a:t> </a:t>
            </a:r>
          </a:p>
          <a:p>
            <a:r>
              <a:rPr lang="en-US" dirty="0"/>
              <a:t>{ </a:t>
            </a:r>
          </a:p>
          <a:p>
            <a:r>
              <a:rPr lang="en-US" dirty="0"/>
              <a:t>    public: </a:t>
            </a:r>
          </a:p>
          <a:p>
            <a:r>
              <a:rPr lang="en-US" dirty="0"/>
              <a:t>     // function with 1 </a:t>
            </a:r>
            <a:r>
              <a:rPr lang="en-US" dirty="0" err="1"/>
              <a:t>int</a:t>
            </a:r>
            <a:r>
              <a:rPr lang="en-US" dirty="0"/>
              <a:t> parameter </a:t>
            </a:r>
          </a:p>
          <a:p>
            <a:r>
              <a:rPr lang="en-US" dirty="0"/>
              <a:t>    void </a:t>
            </a:r>
            <a:r>
              <a:rPr lang="en-US" dirty="0" err="1"/>
              <a:t>func</a:t>
            </a:r>
            <a:r>
              <a:rPr lang="en-US" dirty="0"/>
              <a:t>(</a:t>
            </a:r>
            <a:r>
              <a:rPr lang="en-US" dirty="0" err="1"/>
              <a:t>int</a:t>
            </a:r>
            <a:r>
              <a:rPr lang="en-US" dirty="0"/>
              <a:t> x) </a:t>
            </a:r>
          </a:p>
          <a:p>
            <a:r>
              <a:rPr lang="en-US" dirty="0"/>
              <a:t>    { </a:t>
            </a:r>
          </a:p>
          <a:p>
            <a:r>
              <a:rPr lang="en-US" dirty="0"/>
              <a:t>        </a:t>
            </a:r>
            <a:r>
              <a:rPr lang="en-US" dirty="0" err="1"/>
              <a:t>cout</a:t>
            </a:r>
            <a:r>
              <a:rPr lang="en-US" dirty="0"/>
              <a:t> &lt;&lt; "value of x is " &lt;&lt; x &lt;&lt; </a:t>
            </a:r>
            <a:r>
              <a:rPr lang="en-US" dirty="0" err="1"/>
              <a:t>endl</a:t>
            </a:r>
            <a:r>
              <a:rPr lang="en-US" dirty="0"/>
              <a:t>; </a:t>
            </a:r>
          </a:p>
          <a:p>
            <a:r>
              <a:rPr lang="en-US" dirty="0"/>
              <a:t>    }      </a:t>
            </a:r>
          </a:p>
          <a:p>
            <a:r>
              <a:rPr lang="en-US" dirty="0"/>
              <a:t>    // function with same name but 1 double parameter </a:t>
            </a:r>
          </a:p>
          <a:p>
            <a:r>
              <a:rPr lang="en-US" dirty="0"/>
              <a:t>    void </a:t>
            </a:r>
            <a:r>
              <a:rPr lang="en-US" dirty="0" err="1"/>
              <a:t>func</a:t>
            </a:r>
            <a:r>
              <a:rPr lang="en-US" dirty="0"/>
              <a:t>(double x) </a:t>
            </a:r>
          </a:p>
          <a:p>
            <a:r>
              <a:rPr lang="en-US" dirty="0"/>
              <a:t>    { </a:t>
            </a:r>
          </a:p>
          <a:p>
            <a:r>
              <a:rPr lang="en-US" dirty="0"/>
              <a:t>        </a:t>
            </a:r>
            <a:r>
              <a:rPr lang="en-US" dirty="0" err="1"/>
              <a:t>cout</a:t>
            </a:r>
            <a:r>
              <a:rPr lang="en-US" dirty="0"/>
              <a:t> &lt;&lt; "value of x is " &lt;&lt; x &lt;&lt; </a:t>
            </a:r>
            <a:r>
              <a:rPr lang="en-US" dirty="0" err="1"/>
              <a:t>endl</a:t>
            </a:r>
            <a:r>
              <a:rPr lang="en-US" dirty="0"/>
              <a:t>; </a:t>
            </a:r>
          </a:p>
          <a:p>
            <a:r>
              <a:rPr lang="en-US" dirty="0"/>
              <a:t>    }       </a:t>
            </a:r>
          </a:p>
          <a:p>
            <a:r>
              <a:rPr lang="en-US" dirty="0"/>
              <a:t>    // function with same name and 2 </a:t>
            </a:r>
            <a:r>
              <a:rPr lang="en-US" dirty="0" err="1"/>
              <a:t>int</a:t>
            </a:r>
            <a:r>
              <a:rPr lang="en-US" dirty="0"/>
              <a:t> parameters </a:t>
            </a:r>
          </a:p>
          <a:p>
            <a:r>
              <a:rPr lang="en-US" dirty="0"/>
              <a:t>    void </a:t>
            </a:r>
            <a:r>
              <a:rPr lang="en-US" dirty="0" err="1"/>
              <a:t>func</a:t>
            </a:r>
            <a:r>
              <a:rPr lang="en-US" dirty="0"/>
              <a:t>(</a:t>
            </a:r>
            <a:r>
              <a:rPr lang="en-US" dirty="0" err="1"/>
              <a:t>int</a:t>
            </a:r>
            <a:r>
              <a:rPr lang="en-US" dirty="0"/>
              <a:t> x, </a:t>
            </a:r>
            <a:r>
              <a:rPr lang="en-US" dirty="0" err="1"/>
              <a:t>int</a:t>
            </a:r>
            <a:r>
              <a:rPr lang="en-US" dirty="0"/>
              <a:t> y) </a:t>
            </a:r>
          </a:p>
          <a:p>
            <a:r>
              <a:rPr lang="en-US" dirty="0"/>
              <a:t>    { </a:t>
            </a:r>
          </a:p>
          <a:p>
            <a:r>
              <a:rPr lang="en-US" dirty="0"/>
              <a:t>        </a:t>
            </a:r>
            <a:r>
              <a:rPr lang="en-US" dirty="0" err="1"/>
              <a:t>cout</a:t>
            </a:r>
            <a:r>
              <a:rPr lang="en-US" dirty="0"/>
              <a:t> &lt;&lt; "value of x and y is " &lt;&lt; x &lt;&lt; ", " &lt;&lt; y &lt;&lt; </a:t>
            </a:r>
            <a:r>
              <a:rPr lang="en-US" dirty="0" err="1"/>
              <a:t>endl</a:t>
            </a:r>
            <a:r>
              <a:rPr lang="en-US" dirty="0"/>
              <a:t>; </a:t>
            </a:r>
          </a:p>
          <a:p>
            <a:r>
              <a:rPr lang="en-US" dirty="0"/>
              <a:t>    } </a:t>
            </a:r>
          </a:p>
          <a:p>
            <a:r>
              <a:rPr lang="en-US" dirty="0"/>
              <a:t>}; </a:t>
            </a:r>
          </a:p>
          <a:p>
            <a:r>
              <a:rPr lang="en-US" dirty="0" err="1"/>
              <a:t>int</a:t>
            </a:r>
            <a:r>
              <a:rPr lang="en-US" dirty="0"/>
              <a:t> main() {    </a:t>
            </a:r>
          </a:p>
          <a:p>
            <a:r>
              <a:rPr lang="en-US" dirty="0"/>
              <a:t>    </a:t>
            </a:r>
            <a:r>
              <a:rPr lang="en-US" dirty="0" err="1"/>
              <a:t>Niit</a:t>
            </a:r>
            <a:r>
              <a:rPr lang="en-US" dirty="0"/>
              <a:t> obj1;</a:t>
            </a:r>
          </a:p>
          <a:p>
            <a:r>
              <a:rPr lang="en-US" dirty="0"/>
              <a:t>    // Which function is called will depend on the parameters passed </a:t>
            </a:r>
          </a:p>
          <a:p>
            <a:r>
              <a:rPr lang="en-US" dirty="0"/>
              <a:t>    // The first '</a:t>
            </a:r>
            <a:r>
              <a:rPr lang="en-US" dirty="0" err="1"/>
              <a:t>func</a:t>
            </a:r>
            <a:r>
              <a:rPr lang="en-US" dirty="0"/>
              <a:t>' is called  </a:t>
            </a:r>
          </a:p>
          <a:p>
            <a:r>
              <a:rPr lang="en-US" dirty="0"/>
              <a:t>    obj1.func(7);     </a:t>
            </a:r>
          </a:p>
          <a:p>
            <a:r>
              <a:rPr lang="en-US" dirty="0"/>
              <a:t>    // The second '</a:t>
            </a:r>
            <a:r>
              <a:rPr lang="en-US" dirty="0" err="1"/>
              <a:t>func</a:t>
            </a:r>
            <a:r>
              <a:rPr lang="en-US" dirty="0"/>
              <a:t>' is called </a:t>
            </a:r>
          </a:p>
          <a:p>
            <a:r>
              <a:rPr lang="en-US" dirty="0"/>
              <a:t>    obj1.func(9.132);      </a:t>
            </a:r>
          </a:p>
          <a:p>
            <a:r>
              <a:rPr lang="en-US" dirty="0"/>
              <a:t>    // The third '</a:t>
            </a:r>
            <a:r>
              <a:rPr lang="en-US" dirty="0" err="1"/>
              <a:t>func</a:t>
            </a:r>
            <a:r>
              <a:rPr lang="en-US" dirty="0"/>
              <a:t>' is called </a:t>
            </a:r>
          </a:p>
          <a:p>
            <a:r>
              <a:rPr lang="en-US" dirty="0"/>
              <a:t>    obj1.func(85,64); </a:t>
            </a:r>
          </a:p>
          <a:p>
            <a:r>
              <a:rPr lang="en-US" dirty="0"/>
              <a:t>    return 0; </a:t>
            </a:r>
          </a:p>
          <a:p>
            <a:r>
              <a:rPr lang="en-US" dirty="0"/>
              <a:t>}</a:t>
            </a:r>
          </a:p>
        </p:txBody>
      </p:sp>
    </p:spTree>
    <p:extLst>
      <p:ext uri="{BB962C8B-B14F-4D97-AF65-F5344CB8AC3E}">
        <p14:creationId xmlns:p14="http://schemas.microsoft.com/office/powerpoint/2010/main" val="276314514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9966" y="1672905"/>
            <a:ext cx="8723289" cy="1938992"/>
          </a:xfrm>
          <a:prstGeom prst="rect">
            <a:avLst/>
          </a:prstGeom>
        </p:spPr>
        <p:txBody>
          <a:bodyPr wrap="square">
            <a:spAutoFit/>
          </a:bodyPr>
          <a:lstStyle/>
          <a:p>
            <a:pPr fontAlgn="base"/>
            <a:r>
              <a:rPr lang="en-US" sz="2400" b="1" dirty="0">
                <a:hlinkClick r:id="rId2"/>
              </a:rPr>
              <a:t>Runtime polymorphism</a:t>
            </a:r>
            <a:r>
              <a:rPr lang="en-US" sz="2400" dirty="0"/>
              <a:t>: This type of polymorphism is achieved by Function Overriding</a:t>
            </a:r>
            <a:r>
              <a:rPr lang="en-US" sz="2400" dirty="0" smtClean="0"/>
              <a:t>. </a:t>
            </a:r>
          </a:p>
          <a:p>
            <a:pPr fontAlgn="base"/>
            <a:r>
              <a:rPr lang="en-US" sz="2400" b="1" dirty="0" smtClean="0"/>
              <a:t>Function </a:t>
            </a:r>
            <a:r>
              <a:rPr lang="en-US" sz="2400" b="1" dirty="0"/>
              <a:t>overriding</a:t>
            </a:r>
            <a:r>
              <a:rPr lang="en-US" sz="2400" dirty="0"/>
              <a:t> on the other hand occurs when a derived class has a definition for one of the member functions of the base class. That base function is said to be </a:t>
            </a:r>
            <a:r>
              <a:rPr lang="en-US" sz="2400" b="1" dirty="0"/>
              <a:t>overridden</a:t>
            </a:r>
            <a:r>
              <a:rPr lang="en-US" sz="2400" dirty="0"/>
              <a:t>.</a:t>
            </a:r>
          </a:p>
        </p:txBody>
      </p:sp>
    </p:spTree>
    <p:extLst>
      <p:ext uri="{BB962C8B-B14F-4D97-AF65-F5344CB8AC3E}">
        <p14:creationId xmlns:p14="http://schemas.microsoft.com/office/powerpoint/2010/main" val="41963873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6180" y="2322773"/>
            <a:ext cx="6096000" cy="4247317"/>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Animal {                                          //  base class declaration.  </a:t>
            </a:r>
          </a:p>
          <a:p>
            <a:r>
              <a:rPr lang="en-US" dirty="0"/>
              <a:t>    public:    </a:t>
            </a:r>
          </a:p>
          <a:p>
            <a:r>
              <a:rPr lang="en-US" dirty="0"/>
              <a:t>    string color = "Black";      </a:t>
            </a:r>
          </a:p>
          <a:p>
            <a:r>
              <a:rPr lang="en-US" dirty="0"/>
              <a:t>};     </a:t>
            </a:r>
          </a:p>
          <a:p>
            <a:r>
              <a:rPr lang="en-US" dirty="0"/>
              <a:t>class Dog: public Animal                       // inheriting Animal class.  </a:t>
            </a:r>
          </a:p>
          <a:p>
            <a:r>
              <a:rPr lang="en-US" dirty="0"/>
              <a:t>{      </a:t>
            </a:r>
          </a:p>
          <a:p>
            <a:r>
              <a:rPr lang="en-US" dirty="0"/>
              <a:t> public:    </a:t>
            </a:r>
          </a:p>
          <a:p>
            <a:r>
              <a:rPr lang="en-US" dirty="0"/>
              <a:t>    string color = "Grey";      </a:t>
            </a:r>
          </a:p>
          <a:p>
            <a:r>
              <a:rPr lang="en-US" dirty="0"/>
              <a:t>};    </a:t>
            </a:r>
          </a:p>
          <a:p>
            <a:r>
              <a:rPr lang="en-US" dirty="0" err="1"/>
              <a:t>int</a:t>
            </a:r>
            <a:r>
              <a:rPr lang="en-US" dirty="0"/>
              <a:t> main(void) {    </a:t>
            </a:r>
          </a:p>
          <a:p>
            <a:r>
              <a:rPr lang="en-US" dirty="0"/>
              <a:t>     Animal d= Dog();      </a:t>
            </a:r>
          </a:p>
          <a:p>
            <a:r>
              <a:rPr lang="en-US" dirty="0"/>
              <a:t>    </a:t>
            </a:r>
            <a:r>
              <a:rPr lang="en-US" dirty="0" err="1"/>
              <a:t>cout</a:t>
            </a:r>
            <a:r>
              <a:rPr lang="en-US" dirty="0"/>
              <a:t>&lt;&lt;</a:t>
            </a:r>
            <a:r>
              <a:rPr lang="en-US" dirty="0" err="1"/>
              <a:t>d.color</a:t>
            </a:r>
            <a:r>
              <a:rPr lang="en-US" dirty="0"/>
              <a:t>;     </a:t>
            </a:r>
          </a:p>
          <a:p>
            <a:r>
              <a:rPr lang="en-US" dirty="0"/>
              <a:t>}</a:t>
            </a:r>
          </a:p>
        </p:txBody>
      </p:sp>
      <p:sp>
        <p:nvSpPr>
          <p:cNvPr id="4" name="Rectangle 3"/>
          <p:cNvSpPr/>
          <p:nvPr/>
        </p:nvSpPr>
        <p:spPr>
          <a:xfrm>
            <a:off x="2481330" y="491424"/>
            <a:ext cx="6096000" cy="646331"/>
          </a:xfrm>
          <a:prstGeom prst="rect">
            <a:avLst/>
          </a:prstGeom>
        </p:spPr>
        <p:txBody>
          <a:bodyPr>
            <a:spAutoFit/>
          </a:bodyPr>
          <a:lstStyle/>
          <a:p>
            <a:r>
              <a:rPr lang="en-US" b="1" dirty="0"/>
              <a:t>Runtime Polymorphism can be achieved by data members in C++.</a:t>
            </a:r>
          </a:p>
        </p:txBody>
      </p:sp>
    </p:spTree>
    <p:extLst>
      <p:ext uri="{BB962C8B-B14F-4D97-AF65-F5344CB8AC3E}">
        <p14:creationId xmlns:p14="http://schemas.microsoft.com/office/powerpoint/2010/main" val="275374736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8901" y="262771"/>
            <a:ext cx="10075571" cy="646331"/>
          </a:xfrm>
          <a:prstGeom prst="rect">
            <a:avLst/>
          </a:prstGeom>
        </p:spPr>
        <p:txBody>
          <a:bodyPr wrap="square">
            <a:spAutoFit/>
          </a:bodyPr>
          <a:lstStyle/>
          <a:p>
            <a:r>
              <a:rPr lang="en-US" dirty="0">
                <a:solidFill>
                  <a:srgbClr val="610B38"/>
                </a:solidFill>
                <a:latin typeface="erdana"/>
              </a:rPr>
              <a:t>C++ Runtime Polymorphism Example</a:t>
            </a:r>
          </a:p>
          <a:p>
            <a:r>
              <a:rPr lang="en-US" dirty="0">
                <a:solidFill>
                  <a:srgbClr val="000000"/>
                </a:solidFill>
                <a:latin typeface="verdana" panose="020B0604030504040204" pitchFamily="34" charset="0"/>
              </a:rPr>
              <a:t>Let's see a simple example of run time polymorphism in C++.</a:t>
            </a:r>
            <a:endParaRPr lang="en-US" b="0" i="0" dirty="0">
              <a:solidFill>
                <a:srgbClr val="000000"/>
              </a:solidFill>
              <a:effectLst/>
              <a:latin typeface="verdana" panose="020B0604030504040204" pitchFamily="34" charset="0"/>
            </a:endParaRPr>
          </a:p>
        </p:txBody>
      </p:sp>
      <p:sp>
        <p:nvSpPr>
          <p:cNvPr id="4" name="Rectangle 3"/>
          <p:cNvSpPr/>
          <p:nvPr/>
        </p:nvSpPr>
        <p:spPr>
          <a:xfrm>
            <a:off x="1888902" y="1225689"/>
            <a:ext cx="6096000" cy="563231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Animal {    </a:t>
            </a:r>
          </a:p>
          <a:p>
            <a:r>
              <a:rPr lang="en-US" dirty="0"/>
              <a:t>    public:    </a:t>
            </a:r>
          </a:p>
          <a:p>
            <a:r>
              <a:rPr lang="en-US" dirty="0"/>
              <a:t>void eat(){      </a:t>
            </a:r>
          </a:p>
          <a:p>
            <a:r>
              <a:rPr lang="en-US" dirty="0" err="1"/>
              <a:t>cout</a:t>
            </a:r>
            <a:r>
              <a:rPr lang="en-US" dirty="0"/>
              <a:t>&lt;&lt;"Eating...";      </a:t>
            </a:r>
          </a:p>
          <a:p>
            <a:r>
              <a:rPr lang="en-US" dirty="0"/>
              <a:t>    }        </a:t>
            </a:r>
          </a:p>
          <a:p>
            <a:r>
              <a:rPr lang="en-US" dirty="0"/>
              <a:t>};     </a:t>
            </a:r>
          </a:p>
          <a:p>
            <a:r>
              <a:rPr lang="en-US" dirty="0"/>
              <a:t>class Dog: public Animal      </a:t>
            </a:r>
          </a:p>
          <a:p>
            <a:r>
              <a:rPr lang="en-US" dirty="0"/>
              <a:t>{      </a:t>
            </a:r>
          </a:p>
          <a:p>
            <a:r>
              <a:rPr lang="en-US" dirty="0"/>
              <a:t> public:    </a:t>
            </a:r>
          </a:p>
          <a:p>
            <a:r>
              <a:rPr lang="en-US" dirty="0"/>
              <a:t> void eat()      </a:t>
            </a:r>
          </a:p>
          <a:p>
            <a:r>
              <a:rPr lang="en-US" dirty="0"/>
              <a:t>    {           </a:t>
            </a:r>
            <a:r>
              <a:rPr lang="en-US" dirty="0" err="1"/>
              <a:t>cout</a:t>
            </a:r>
            <a:r>
              <a:rPr lang="en-US" dirty="0"/>
              <a:t>&lt;&lt;"Eating bread...";      </a:t>
            </a:r>
          </a:p>
          <a:p>
            <a:r>
              <a:rPr lang="en-US" dirty="0"/>
              <a:t>    }      </a:t>
            </a:r>
          </a:p>
          <a:p>
            <a:r>
              <a:rPr lang="en-US" dirty="0"/>
              <a:t>};    </a:t>
            </a:r>
          </a:p>
          <a:p>
            <a:r>
              <a:rPr lang="en-US" dirty="0" err="1"/>
              <a:t>int</a:t>
            </a:r>
            <a:r>
              <a:rPr lang="en-US" dirty="0"/>
              <a:t> main(void) {    </a:t>
            </a:r>
          </a:p>
          <a:p>
            <a:r>
              <a:rPr lang="en-US" dirty="0"/>
              <a:t>   Dog d = Dog();      </a:t>
            </a:r>
          </a:p>
          <a:p>
            <a:r>
              <a:rPr lang="en-US" dirty="0"/>
              <a:t>   </a:t>
            </a:r>
            <a:r>
              <a:rPr lang="en-US" dirty="0" err="1"/>
              <a:t>d.eat</a:t>
            </a:r>
            <a:r>
              <a:rPr lang="en-US" dirty="0"/>
              <a:t>();    </a:t>
            </a:r>
          </a:p>
          <a:p>
            <a:r>
              <a:rPr lang="en-US" dirty="0"/>
              <a:t>   return 0;    </a:t>
            </a:r>
          </a:p>
          <a:p>
            <a:r>
              <a:rPr lang="en-US" dirty="0"/>
              <a:t>} </a:t>
            </a:r>
          </a:p>
        </p:txBody>
      </p:sp>
    </p:spTree>
    <p:extLst>
      <p:ext uri="{BB962C8B-B14F-4D97-AF65-F5344CB8AC3E}">
        <p14:creationId xmlns:p14="http://schemas.microsoft.com/office/powerpoint/2010/main" val="401581505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8946" y="436121"/>
            <a:ext cx="10496282" cy="4893647"/>
          </a:xfrm>
          <a:prstGeom prst="rect">
            <a:avLst/>
          </a:prstGeom>
        </p:spPr>
        <p:txBody>
          <a:bodyPr wrap="square">
            <a:spAutoFit/>
          </a:bodyPr>
          <a:lstStyle/>
          <a:p>
            <a:pPr fontAlgn="base"/>
            <a:r>
              <a:rPr lang="en-US" sz="2400" b="1" u="sng" dirty="0"/>
              <a:t>Virtual Function in C++</a:t>
            </a:r>
          </a:p>
          <a:p>
            <a:pPr fontAlgn="base"/>
            <a:r>
              <a:rPr lang="en-US" sz="2400" dirty="0"/>
              <a:t>A virtual function a member function which is declared within a base class and is re-defined(</a:t>
            </a:r>
            <a:r>
              <a:rPr lang="en-US" sz="2400" dirty="0" err="1"/>
              <a:t>Overriden</a:t>
            </a:r>
            <a:r>
              <a:rPr lang="en-US" sz="2400" dirty="0"/>
              <a:t>) by a derived class</a:t>
            </a:r>
            <a:r>
              <a:rPr lang="en-US" sz="2400" dirty="0" smtClean="0"/>
              <a:t>.</a:t>
            </a:r>
          </a:p>
          <a:p>
            <a:pPr fontAlgn="base"/>
            <a:endParaRPr lang="en-US" sz="2400" dirty="0"/>
          </a:p>
          <a:p>
            <a:r>
              <a:rPr lang="en-US" sz="2400" dirty="0"/>
              <a:t>Virtual Function is a function in base class, which is </a:t>
            </a:r>
            <a:r>
              <a:rPr lang="en-US" sz="2400" dirty="0" err="1"/>
              <a:t>overrided</a:t>
            </a:r>
            <a:r>
              <a:rPr lang="en-US" sz="2400" dirty="0"/>
              <a:t> in the derived class, and which tells the compiler to perform </a:t>
            </a:r>
            <a:r>
              <a:rPr lang="en-US" sz="2400" b="1" dirty="0"/>
              <a:t>Late Binding</a:t>
            </a:r>
            <a:r>
              <a:rPr lang="en-US" sz="2400" dirty="0"/>
              <a:t> on this function.</a:t>
            </a:r>
          </a:p>
          <a:p>
            <a:r>
              <a:rPr lang="en-US" sz="2400" dirty="0"/>
              <a:t>Virtual Keyword is used to make a member function of the base class Virtual</a:t>
            </a:r>
          </a:p>
          <a:p>
            <a:pPr fontAlgn="base"/>
            <a:endParaRPr lang="en-US" sz="2400" dirty="0"/>
          </a:p>
          <a:p>
            <a:pPr marL="342900" indent="-342900" fontAlgn="base">
              <a:buFont typeface="Arial" pitchFamily="34" charset="0"/>
              <a:buChar char="•"/>
            </a:pPr>
            <a:r>
              <a:rPr lang="en-US" sz="2400" dirty="0"/>
              <a:t>Virtual functions ensure that the correct function is called for an object, regardless of the type of reference </a:t>
            </a:r>
            <a:r>
              <a:rPr lang="en-US" sz="2400" dirty="0" smtClean="0"/>
              <a:t>used </a:t>
            </a:r>
            <a:r>
              <a:rPr lang="en-US" sz="2400" dirty="0"/>
              <a:t>for function call</a:t>
            </a:r>
            <a:r>
              <a:rPr lang="en-US" sz="2400" dirty="0" smtClean="0"/>
              <a:t>.</a:t>
            </a:r>
            <a:endParaRPr lang="en-US" sz="2400" dirty="0"/>
          </a:p>
          <a:p>
            <a:pPr marL="342900" indent="-342900" fontAlgn="base">
              <a:buFont typeface="Arial" pitchFamily="34" charset="0"/>
              <a:buChar char="•"/>
            </a:pPr>
            <a:r>
              <a:rPr lang="en-US" sz="2400" dirty="0"/>
              <a:t>They are mainly used to achieve</a:t>
            </a:r>
            <a:r>
              <a:rPr lang="en-US" sz="2400" dirty="0">
                <a:hlinkClick r:id="rId2"/>
              </a:rPr>
              <a:t> Runtime polymorphism</a:t>
            </a:r>
            <a:endParaRPr lang="en-US" sz="2400" dirty="0"/>
          </a:p>
          <a:p>
            <a:pPr marL="342900" indent="-342900" fontAlgn="base">
              <a:buFont typeface="Arial" pitchFamily="34" charset="0"/>
              <a:buChar char="•"/>
            </a:pPr>
            <a:r>
              <a:rPr lang="en-US" sz="2400" dirty="0"/>
              <a:t>Functions are declared with a </a:t>
            </a:r>
            <a:r>
              <a:rPr lang="en-US" sz="2400" b="1" dirty="0"/>
              <a:t>virtual </a:t>
            </a:r>
            <a:r>
              <a:rPr lang="en-US" sz="2400" dirty="0"/>
              <a:t>keyword in base class.</a:t>
            </a:r>
          </a:p>
          <a:p>
            <a:pPr marL="342900" indent="-342900" fontAlgn="base">
              <a:buFont typeface="Arial" pitchFamily="34" charset="0"/>
              <a:buChar char="•"/>
            </a:pPr>
            <a:r>
              <a:rPr lang="en-US" sz="2400" dirty="0"/>
              <a:t>The resolving of function call is done at Run-time.</a:t>
            </a:r>
          </a:p>
        </p:txBody>
      </p:sp>
    </p:spTree>
    <p:extLst>
      <p:ext uri="{BB962C8B-B14F-4D97-AF65-F5344CB8AC3E}">
        <p14:creationId xmlns:p14="http://schemas.microsoft.com/office/powerpoint/2010/main" val="275116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9048" y="374895"/>
            <a:ext cx="10255876" cy="4093428"/>
          </a:xfrm>
          <a:prstGeom prst="rect">
            <a:avLst/>
          </a:prstGeom>
        </p:spPr>
        <p:txBody>
          <a:bodyPr wrap="square">
            <a:spAutoFit/>
          </a:bodyPr>
          <a:lstStyle/>
          <a:p>
            <a:r>
              <a:rPr lang="en-US" sz="2000" dirty="0">
                <a:solidFill>
                  <a:srgbClr val="610B38"/>
                </a:solidFill>
                <a:latin typeface="erdana"/>
              </a:rPr>
              <a:t>Variables in </a:t>
            </a:r>
            <a:r>
              <a:rPr lang="en-US" sz="2000" dirty="0" smtClean="0">
                <a:solidFill>
                  <a:srgbClr val="610B38"/>
                </a:solidFill>
                <a:latin typeface="erdana"/>
              </a:rPr>
              <a:t>C++</a:t>
            </a:r>
          </a:p>
          <a:p>
            <a:endParaRPr lang="en-US" sz="2000" dirty="0">
              <a:solidFill>
                <a:srgbClr val="610B38"/>
              </a:solidFill>
              <a:latin typeface="erdana"/>
            </a:endParaRPr>
          </a:p>
          <a:p>
            <a:r>
              <a:rPr lang="en-US" sz="2000" dirty="0">
                <a:solidFill>
                  <a:srgbClr val="000000"/>
                </a:solidFill>
                <a:latin typeface="verdana" panose="020B0604030504040204" pitchFamily="34" charset="0"/>
              </a:rPr>
              <a:t>A </a:t>
            </a:r>
            <a:r>
              <a:rPr lang="en-US" sz="2000" b="1" dirty="0">
                <a:solidFill>
                  <a:srgbClr val="000000"/>
                </a:solidFill>
                <a:latin typeface="verdana" panose="020B0604030504040204" pitchFamily="34" charset="0"/>
              </a:rPr>
              <a:t>variable</a:t>
            </a:r>
            <a:r>
              <a:rPr lang="en-US" sz="2000" dirty="0">
                <a:solidFill>
                  <a:srgbClr val="000000"/>
                </a:solidFill>
                <a:latin typeface="verdana" panose="020B0604030504040204" pitchFamily="34" charset="0"/>
              </a:rPr>
              <a:t> is a name of the memory location. It is used to store data. Its value can be changed, and it can be reused many times.</a:t>
            </a:r>
          </a:p>
          <a:p>
            <a:r>
              <a:rPr lang="en-US" sz="2000" dirty="0">
                <a:solidFill>
                  <a:srgbClr val="000000"/>
                </a:solidFill>
                <a:latin typeface="verdana" panose="020B0604030504040204" pitchFamily="34" charset="0"/>
              </a:rPr>
              <a:t>It is a way to represent memory location through symbol so that it can be easily identified.</a:t>
            </a:r>
          </a:p>
          <a:p>
            <a:r>
              <a:rPr lang="en-US" sz="2000" dirty="0">
                <a:solidFill>
                  <a:srgbClr val="000000"/>
                </a:solidFill>
                <a:latin typeface="verdana" panose="020B0604030504040204" pitchFamily="34" charset="0"/>
              </a:rPr>
              <a:t>Let's see the syntax to declare a variable:</a:t>
            </a:r>
          </a:p>
          <a:p>
            <a:pPr>
              <a:buFont typeface="+mj-lt"/>
              <a:buAutoNum type="arabicPeriod"/>
            </a:pPr>
            <a:r>
              <a:rPr lang="en-US" sz="2000" dirty="0">
                <a:solidFill>
                  <a:srgbClr val="000000"/>
                </a:solidFill>
                <a:latin typeface="verdana" panose="020B0604030504040204" pitchFamily="34" charset="0"/>
              </a:rPr>
              <a:t>type </a:t>
            </a:r>
            <a:r>
              <a:rPr lang="en-US" sz="2000" dirty="0" err="1">
                <a:solidFill>
                  <a:srgbClr val="000000"/>
                </a:solidFill>
                <a:latin typeface="verdana" panose="020B0604030504040204" pitchFamily="34" charset="0"/>
              </a:rPr>
              <a:t>variable_list</a:t>
            </a:r>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The example of declaring the variable is given below:</a:t>
            </a:r>
          </a:p>
          <a:p>
            <a:pPr>
              <a:buFont typeface="+mj-lt"/>
              <a:buAutoNum type="arabicPeriod"/>
            </a:pPr>
            <a:r>
              <a:rPr lang="en-US" sz="2000" b="1" dirty="0" err="1">
                <a:solidFill>
                  <a:srgbClr val="2E8B57"/>
                </a:solidFill>
                <a:latin typeface="verdana" panose="020B0604030504040204" pitchFamily="34" charset="0"/>
              </a:rPr>
              <a:t>int</a:t>
            </a:r>
            <a:r>
              <a:rPr lang="en-US" sz="2000" dirty="0">
                <a:solidFill>
                  <a:srgbClr val="000000"/>
                </a:solidFill>
                <a:latin typeface="verdana" panose="020B0604030504040204" pitchFamily="34" charset="0"/>
              </a:rPr>
              <a:t> a;  </a:t>
            </a:r>
          </a:p>
          <a:p>
            <a:pPr>
              <a:buFont typeface="+mj-lt"/>
              <a:buAutoNum type="arabicPeriod"/>
            </a:pPr>
            <a:r>
              <a:rPr lang="en-US" sz="2000" b="1" dirty="0">
                <a:solidFill>
                  <a:srgbClr val="2E8B57"/>
                </a:solidFill>
                <a:latin typeface="verdana" panose="020B0604030504040204" pitchFamily="34" charset="0"/>
              </a:rPr>
              <a:t>float</a:t>
            </a:r>
            <a:r>
              <a:rPr lang="en-US" sz="2000" dirty="0">
                <a:solidFill>
                  <a:srgbClr val="000000"/>
                </a:solidFill>
                <a:latin typeface="verdana" panose="020B0604030504040204" pitchFamily="34" charset="0"/>
              </a:rPr>
              <a:t> b;  </a:t>
            </a:r>
          </a:p>
          <a:p>
            <a:pPr>
              <a:buFont typeface="+mj-lt"/>
              <a:buAutoNum type="arabicPeriod"/>
            </a:pPr>
            <a:r>
              <a:rPr lang="en-US" sz="2000" b="1" dirty="0">
                <a:solidFill>
                  <a:srgbClr val="2E8B57"/>
                </a:solidFill>
                <a:latin typeface="verdana" panose="020B0604030504040204" pitchFamily="34" charset="0"/>
              </a:rPr>
              <a:t>char</a:t>
            </a:r>
            <a:r>
              <a:rPr lang="en-US" sz="2000" dirty="0">
                <a:solidFill>
                  <a:srgbClr val="000000"/>
                </a:solidFill>
                <a:latin typeface="verdana" panose="020B0604030504040204" pitchFamily="34" charset="0"/>
              </a:rPr>
              <a:t> c;  </a:t>
            </a:r>
          </a:p>
          <a:p>
            <a:r>
              <a:rPr lang="en-US" sz="2000" dirty="0">
                <a:solidFill>
                  <a:srgbClr val="000000"/>
                </a:solidFill>
                <a:latin typeface="verdana" panose="020B0604030504040204" pitchFamily="34" charset="0"/>
              </a:rPr>
              <a:t>Here, a, b, c are </a:t>
            </a:r>
            <a:r>
              <a:rPr lang="en-US" sz="2000" dirty="0" smtClean="0">
                <a:solidFill>
                  <a:srgbClr val="000000"/>
                </a:solidFill>
                <a:latin typeface="verdana" panose="020B0604030504040204" pitchFamily="34" charset="0"/>
              </a:rPr>
              <a:t>variables.</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49066494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6327" y="358848"/>
            <a:ext cx="8929352" cy="4524315"/>
          </a:xfrm>
          <a:prstGeom prst="rect">
            <a:avLst/>
          </a:prstGeom>
        </p:spPr>
        <p:txBody>
          <a:bodyPr wrap="square">
            <a:spAutoFit/>
          </a:bodyPr>
          <a:lstStyle/>
          <a:p>
            <a:pPr fontAlgn="base"/>
            <a:r>
              <a:rPr lang="en-US" sz="2400" b="1" dirty="0"/>
              <a:t>Rules for Virtual Functions</a:t>
            </a:r>
            <a:endParaRPr lang="en-US" sz="2400" dirty="0"/>
          </a:p>
          <a:p>
            <a:pPr fontAlgn="base"/>
            <a:r>
              <a:rPr lang="en-US" sz="2400" dirty="0"/>
              <a:t>Virtual functions cannot be static and also cannot be a friend function of another class.</a:t>
            </a:r>
          </a:p>
          <a:p>
            <a:pPr fontAlgn="base"/>
            <a:r>
              <a:rPr lang="en-US" sz="2400" dirty="0"/>
              <a:t>Virtual functions should be accessed using pointer or reference of base class type to achieve run time polymorphism.</a:t>
            </a:r>
          </a:p>
          <a:p>
            <a:pPr fontAlgn="base"/>
            <a:r>
              <a:rPr lang="en-US" sz="2400" dirty="0"/>
              <a:t>The prototype of virtual functions should be same in base as well as derived class.</a:t>
            </a:r>
          </a:p>
          <a:p>
            <a:pPr fontAlgn="base"/>
            <a:r>
              <a:rPr lang="en-US" sz="2400" dirty="0"/>
              <a:t>They are always defined in base class and overridden in derived class. It is not mandatory for derived class to override (or re-define the virtual function), in that case base class version of function is used.</a:t>
            </a:r>
          </a:p>
          <a:p>
            <a:pPr fontAlgn="base"/>
            <a:r>
              <a:rPr lang="en-US" sz="2400" dirty="0"/>
              <a:t>A class may have </a:t>
            </a:r>
            <a:r>
              <a:rPr lang="en-US" sz="2400" dirty="0">
                <a:hlinkClick r:id="rId2"/>
              </a:rPr>
              <a:t>virtual destructor</a:t>
            </a:r>
            <a:r>
              <a:rPr lang="en-US" sz="2400" dirty="0"/>
              <a:t> but it cannot have a virtual constructor.</a:t>
            </a:r>
          </a:p>
        </p:txBody>
      </p:sp>
    </p:spTree>
    <p:extLst>
      <p:ext uri="{BB962C8B-B14F-4D97-AF65-F5344CB8AC3E}">
        <p14:creationId xmlns:p14="http://schemas.microsoft.com/office/powerpoint/2010/main" val="29906620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1983" y="-79653"/>
            <a:ext cx="7856113" cy="7017306"/>
          </a:xfrm>
          <a:prstGeom prst="rect">
            <a:avLst/>
          </a:prstGeom>
        </p:spPr>
        <p:txBody>
          <a:bodyPr wrap="square">
            <a:spAutoFit/>
          </a:bodyPr>
          <a:lstStyle/>
          <a:p>
            <a:r>
              <a:rPr lang="en-US" dirty="0"/>
              <a:t>#include &lt;</a:t>
            </a:r>
            <a:r>
              <a:rPr lang="en-US" dirty="0" err="1"/>
              <a:t>iostream</a:t>
            </a:r>
            <a:r>
              <a:rPr lang="en-US" dirty="0"/>
              <a:t>&gt; </a:t>
            </a:r>
          </a:p>
          <a:p>
            <a:r>
              <a:rPr lang="en-US" dirty="0"/>
              <a:t>using namespace </a:t>
            </a:r>
            <a:r>
              <a:rPr lang="en-US" dirty="0" err="1"/>
              <a:t>std</a:t>
            </a:r>
            <a:r>
              <a:rPr lang="en-US" dirty="0"/>
              <a:t>;</a:t>
            </a:r>
          </a:p>
          <a:p>
            <a:r>
              <a:rPr lang="en-US" dirty="0"/>
              <a:t>class A   </a:t>
            </a:r>
          </a:p>
          <a:p>
            <a:r>
              <a:rPr lang="en-US" dirty="0"/>
              <a:t>{    </a:t>
            </a:r>
          </a:p>
          <a:p>
            <a:r>
              <a:rPr lang="en-US" dirty="0"/>
              <a:t> public:    </a:t>
            </a:r>
          </a:p>
          <a:p>
            <a:r>
              <a:rPr lang="en-US" dirty="0"/>
              <a:t> virtual void display()    </a:t>
            </a:r>
          </a:p>
          <a:p>
            <a:r>
              <a:rPr lang="en-US" dirty="0"/>
              <a:t> {    </a:t>
            </a:r>
          </a:p>
          <a:p>
            <a:r>
              <a:rPr lang="en-US" dirty="0"/>
              <a:t>  </a:t>
            </a:r>
            <a:r>
              <a:rPr lang="en-US" dirty="0" err="1"/>
              <a:t>cout</a:t>
            </a:r>
            <a:r>
              <a:rPr lang="en-US" dirty="0"/>
              <a:t> &lt;&lt; "Base class is invoked"&lt;&lt;</a:t>
            </a:r>
            <a:r>
              <a:rPr lang="en-US" dirty="0" err="1"/>
              <a:t>endl</a:t>
            </a:r>
            <a:r>
              <a:rPr lang="en-US" dirty="0"/>
              <a:t>;    </a:t>
            </a:r>
          </a:p>
          <a:p>
            <a:r>
              <a:rPr lang="en-US" dirty="0"/>
              <a:t> }    </a:t>
            </a:r>
          </a:p>
          <a:p>
            <a:r>
              <a:rPr lang="en-US" dirty="0"/>
              <a:t>};    </a:t>
            </a:r>
          </a:p>
          <a:p>
            <a:r>
              <a:rPr lang="en-US" dirty="0"/>
              <a:t>class B:public A    </a:t>
            </a:r>
          </a:p>
          <a:p>
            <a:r>
              <a:rPr lang="en-US" dirty="0"/>
              <a:t>{    </a:t>
            </a:r>
          </a:p>
          <a:p>
            <a:r>
              <a:rPr lang="en-US" dirty="0"/>
              <a:t> public:    </a:t>
            </a:r>
          </a:p>
          <a:p>
            <a:r>
              <a:rPr lang="en-US" dirty="0"/>
              <a:t> void display()    </a:t>
            </a:r>
          </a:p>
          <a:p>
            <a:r>
              <a:rPr lang="en-US" dirty="0"/>
              <a:t> {    </a:t>
            </a:r>
          </a:p>
          <a:p>
            <a:r>
              <a:rPr lang="en-US" dirty="0"/>
              <a:t>  </a:t>
            </a:r>
            <a:r>
              <a:rPr lang="en-US" dirty="0" err="1"/>
              <a:t>cout</a:t>
            </a:r>
            <a:r>
              <a:rPr lang="en-US" dirty="0"/>
              <a:t> &lt;&lt; "Derived Class is invoked"&lt;&lt;</a:t>
            </a:r>
            <a:r>
              <a:rPr lang="en-US" dirty="0" err="1"/>
              <a:t>endl</a:t>
            </a:r>
            <a:r>
              <a:rPr lang="en-US" dirty="0"/>
              <a:t>;    </a:t>
            </a:r>
          </a:p>
          <a:p>
            <a:r>
              <a:rPr lang="en-US" dirty="0"/>
              <a:t> }    </a:t>
            </a:r>
          </a:p>
          <a:p>
            <a:r>
              <a:rPr lang="en-US" dirty="0"/>
              <a:t>};    </a:t>
            </a:r>
          </a:p>
          <a:p>
            <a:r>
              <a:rPr lang="en-US" dirty="0" err="1"/>
              <a:t>int</a:t>
            </a:r>
            <a:r>
              <a:rPr lang="en-US" dirty="0"/>
              <a:t> main()    </a:t>
            </a:r>
          </a:p>
          <a:p>
            <a:r>
              <a:rPr lang="en-US" dirty="0"/>
              <a:t>{    </a:t>
            </a:r>
          </a:p>
          <a:p>
            <a:r>
              <a:rPr lang="en-US" dirty="0"/>
              <a:t> A* a;    //pointer of base class    </a:t>
            </a:r>
          </a:p>
          <a:p>
            <a:r>
              <a:rPr lang="en-US" dirty="0"/>
              <a:t> B </a:t>
            </a:r>
            <a:r>
              <a:rPr lang="en-US" dirty="0" err="1"/>
              <a:t>b</a:t>
            </a:r>
            <a:r>
              <a:rPr lang="en-US" dirty="0"/>
              <a:t>;     //object of derived class    </a:t>
            </a:r>
          </a:p>
          <a:p>
            <a:r>
              <a:rPr lang="en-US" dirty="0"/>
              <a:t> a = &amp;b;    </a:t>
            </a:r>
          </a:p>
          <a:p>
            <a:r>
              <a:rPr lang="en-US" dirty="0"/>
              <a:t> a-&gt;display();   //Late Binding occurs    </a:t>
            </a:r>
          </a:p>
          <a:p>
            <a:r>
              <a:rPr lang="en-US" dirty="0"/>
              <a:t>}</a:t>
            </a:r>
          </a:p>
        </p:txBody>
      </p:sp>
    </p:spTree>
    <p:extLst>
      <p:ext uri="{BB962C8B-B14F-4D97-AF65-F5344CB8AC3E}">
        <p14:creationId xmlns:p14="http://schemas.microsoft.com/office/powerpoint/2010/main" val="41345055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9653"/>
            <a:ext cx="6096000" cy="7017306"/>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a:t>
            </a:r>
          </a:p>
          <a:p>
            <a:r>
              <a:rPr lang="en-US" dirty="0"/>
              <a:t>class Base</a:t>
            </a:r>
          </a:p>
          <a:p>
            <a:r>
              <a:rPr lang="en-US" dirty="0"/>
              <a:t>{</a:t>
            </a:r>
          </a:p>
          <a:p>
            <a:r>
              <a:rPr lang="en-US" dirty="0"/>
              <a:t>    public:</a:t>
            </a:r>
          </a:p>
          <a:p>
            <a:r>
              <a:rPr lang="en-US" dirty="0"/>
              <a:t>    void show()</a:t>
            </a:r>
          </a:p>
          <a:p>
            <a:r>
              <a:rPr lang="en-US" dirty="0"/>
              <a:t>    {</a:t>
            </a:r>
          </a:p>
          <a:p>
            <a:r>
              <a:rPr lang="en-US" dirty="0"/>
              <a:t>        </a:t>
            </a:r>
            <a:r>
              <a:rPr lang="en-US" dirty="0" err="1"/>
              <a:t>cout</a:t>
            </a:r>
            <a:r>
              <a:rPr lang="en-US" dirty="0"/>
              <a:t> &lt;&lt; "Base class";</a:t>
            </a:r>
          </a:p>
          <a:p>
            <a:r>
              <a:rPr lang="en-US" dirty="0"/>
              <a:t>    }</a:t>
            </a:r>
          </a:p>
          <a:p>
            <a:r>
              <a:rPr lang="en-US" dirty="0"/>
              <a:t>};</a:t>
            </a:r>
          </a:p>
          <a:p>
            <a:r>
              <a:rPr lang="en-US" dirty="0"/>
              <a:t>class </a:t>
            </a:r>
            <a:r>
              <a:rPr lang="en-US" dirty="0" err="1"/>
              <a:t>Derived:public</a:t>
            </a:r>
            <a:r>
              <a:rPr lang="en-US" dirty="0"/>
              <a:t> Base</a:t>
            </a:r>
          </a:p>
          <a:p>
            <a:r>
              <a:rPr lang="en-US" dirty="0"/>
              <a:t>{</a:t>
            </a:r>
          </a:p>
          <a:p>
            <a:r>
              <a:rPr lang="en-US" dirty="0"/>
              <a:t>    public:</a:t>
            </a:r>
          </a:p>
          <a:p>
            <a:r>
              <a:rPr lang="en-US" dirty="0"/>
              <a:t>    void show()</a:t>
            </a:r>
          </a:p>
          <a:p>
            <a:r>
              <a:rPr lang="en-US" dirty="0"/>
              <a:t>    {</a:t>
            </a:r>
          </a:p>
          <a:p>
            <a:r>
              <a:rPr lang="en-US" dirty="0"/>
              <a:t>        </a:t>
            </a:r>
            <a:r>
              <a:rPr lang="en-US" dirty="0" err="1"/>
              <a:t>cout</a:t>
            </a:r>
            <a:r>
              <a:rPr lang="en-US" dirty="0"/>
              <a:t> &lt;&lt; "Derived Class";</a:t>
            </a:r>
          </a:p>
          <a:p>
            <a:r>
              <a:rPr lang="en-US" dirty="0"/>
              <a:t>    }</a:t>
            </a:r>
          </a:p>
          <a:p>
            <a:r>
              <a:rPr lang="en-US" dirty="0"/>
              <a:t>};</a:t>
            </a:r>
          </a:p>
          <a:p>
            <a:r>
              <a:rPr lang="en-US" dirty="0" err="1"/>
              <a:t>int</a:t>
            </a:r>
            <a:r>
              <a:rPr lang="en-US" dirty="0"/>
              <a:t> main()</a:t>
            </a:r>
          </a:p>
          <a:p>
            <a:r>
              <a:rPr lang="en-US" dirty="0"/>
              <a:t>{</a:t>
            </a:r>
          </a:p>
          <a:p>
            <a:r>
              <a:rPr lang="en-US" dirty="0"/>
              <a:t>    Base* b;       //Base class pointer</a:t>
            </a:r>
          </a:p>
          <a:p>
            <a:r>
              <a:rPr lang="en-US" dirty="0"/>
              <a:t>    Derived d;     //Derived class object</a:t>
            </a:r>
          </a:p>
          <a:p>
            <a:r>
              <a:rPr lang="en-US" dirty="0"/>
              <a:t>    b = &amp;d;</a:t>
            </a:r>
          </a:p>
          <a:p>
            <a:r>
              <a:rPr lang="en-US" dirty="0"/>
              <a:t>    b-&gt;show();     //Early Binding </a:t>
            </a:r>
            <a:r>
              <a:rPr lang="en-US" dirty="0" err="1"/>
              <a:t>Ocuurs</a:t>
            </a:r>
            <a:endParaRPr lang="en-US" dirty="0"/>
          </a:p>
          <a:p>
            <a:r>
              <a:rPr lang="en-US" dirty="0"/>
              <a:t>}</a:t>
            </a:r>
          </a:p>
        </p:txBody>
      </p:sp>
    </p:spTree>
    <p:extLst>
      <p:ext uri="{BB962C8B-B14F-4D97-AF65-F5344CB8AC3E}">
        <p14:creationId xmlns:p14="http://schemas.microsoft.com/office/powerpoint/2010/main" val="12468688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9653"/>
            <a:ext cx="6096000" cy="7017306"/>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a:t>
            </a:r>
          </a:p>
          <a:p>
            <a:r>
              <a:rPr lang="en-US" dirty="0"/>
              <a:t>class Base</a:t>
            </a:r>
          </a:p>
          <a:p>
            <a:r>
              <a:rPr lang="en-US" dirty="0"/>
              <a:t>{</a:t>
            </a:r>
          </a:p>
          <a:p>
            <a:r>
              <a:rPr lang="en-US" dirty="0"/>
              <a:t>    public:</a:t>
            </a:r>
          </a:p>
          <a:p>
            <a:r>
              <a:rPr lang="en-US" dirty="0"/>
              <a:t>    virtual void show()</a:t>
            </a:r>
          </a:p>
          <a:p>
            <a:r>
              <a:rPr lang="en-US" dirty="0"/>
              <a:t>    {</a:t>
            </a:r>
          </a:p>
          <a:p>
            <a:r>
              <a:rPr lang="en-US" dirty="0"/>
              <a:t>        </a:t>
            </a:r>
            <a:r>
              <a:rPr lang="en-US" dirty="0" err="1"/>
              <a:t>cout</a:t>
            </a:r>
            <a:r>
              <a:rPr lang="en-US" dirty="0"/>
              <a:t> &lt;&lt; "Base class\n";</a:t>
            </a:r>
          </a:p>
          <a:p>
            <a:r>
              <a:rPr lang="en-US" dirty="0"/>
              <a:t>    }</a:t>
            </a:r>
          </a:p>
          <a:p>
            <a:r>
              <a:rPr lang="en-US" dirty="0"/>
              <a:t>};</a:t>
            </a:r>
          </a:p>
          <a:p>
            <a:r>
              <a:rPr lang="en-US" dirty="0"/>
              <a:t>class </a:t>
            </a:r>
            <a:r>
              <a:rPr lang="en-US" dirty="0" err="1"/>
              <a:t>Derived:public</a:t>
            </a:r>
            <a:r>
              <a:rPr lang="en-US" dirty="0"/>
              <a:t> Base</a:t>
            </a:r>
          </a:p>
          <a:p>
            <a:r>
              <a:rPr lang="en-US" dirty="0"/>
              <a:t>{</a:t>
            </a:r>
          </a:p>
          <a:p>
            <a:r>
              <a:rPr lang="en-US" dirty="0"/>
              <a:t>    public:</a:t>
            </a:r>
          </a:p>
          <a:p>
            <a:r>
              <a:rPr lang="en-US" dirty="0"/>
              <a:t>    void show()</a:t>
            </a:r>
          </a:p>
          <a:p>
            <a:r>
              <a:rPr lang="en-US" dirty="0"/>
              <a:t>    {</a:t>
            </a:r>
          </a:p>
          <a:p>
            <a:r>
              <a:rPr lang="en-US" dirty="0"/>
              <a:t>        </a:t>
            </a:r>
            <a:r>
              <a:rPr lang="en-US" dirty="0" err="1"/>
              <a:t>cout</a:t>
            </a:r>
            <a:r>
              <a:rPr lang="en-US" dirty="0"/>
              <a:t> &lt;&lt; "Derived Class";</a:t>
            </a:r>
          </a:p>
          <a:p>
            <a:r>
              <a:rPr lang="en-US" dirty="0"/>
              <a:t>    }</a:t>
            </a:r>
          </a:p>
          <a:p>
            <a:r>
              <a:rPr lang="en-US" dirty="0"/>
              <a:t>};</a:t>
            </a:r>
          </a:p>
          <a:p>
            <a:r>
              <a:rPr lang="en-US" dirty="0" err="1"/>
              <a:t>int</a:t>
            </a:r>
            <a:r>
              <a:rPr lang="en-US" dirty="0"/>
              <a:t> main()</a:t>
            </a:r>
          </a:p>
          <a:p>
            <a:r>
              <a:rPr lang="en-US" dirty="0"/>
              <a:t>{</a:t>
            </a:r>
          </a:p>
          <a:p>
            <a:r>
              <a:rPr lang="en-US" dirty="0"/>
              <a:t>    Base* b;       //Base class pointer</a:t>
            </a:r>
          </a:p>
          <a:p>
            <a:r>
              <a:rPr lang="en-US" dirty="0"/>
              <a:t>    Derived d;     //Derived class object</a:t>
            </a:r>
          </a:p>
          <a:p>
            <a:r>
              <a:rPr lang="en-US" dirty="0"/>
              <a:t>    b = &amp;d;</a:t>
            </a:r>
          </a:p>
          <a:p>
            <a:r>
              <a:rPr lang="en-US" dirty="0"/>
              <a:t>    b-&gt;show();     //Late Binding </a:t>
            </a:r>
            <a:r>
              <a:rPr lang="en-US" dirty="0" err="1"/>
              <a:t>Ocuurs</a:t>
            </a:r>
            <a:endParaRPr lang="en-US" dirty="0"/>
          </a:p>
          <a:p>
            <a:r>
              <a:rPr lang="en-US" dirty="0"/>
              <a:t>}</a:t>
            </a:r>
          </a:p>
        </p:txBody>
      </p:sp>
    </p:spTree>
    <p:extLst>
      <p:ext uri="{BB962C8B-B14F-4D97-AF65-F5344CB8AC3E}">
        <p14:creationId xmlns:p14="http://schemas.microsoft.com/office/powerpoint/2010/main" val="21541621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2986" y="974072"/>
            <a:ext cx="9895268" cy="2677656"/>
          </a:xfrm>
          <a:prstGeom prst="rect">
            <a:avLst/>
          </a:prstGeom>
        </p:spPr>
        <p:txBody>
          <a:bodyPr wrap="square">
            <a:spAutoFit/>
          </a:bodyPr>
          <a:lstStyle/>
          <a:p>
            <a:r>
              <a:rPr lang="en-US" sz="2400" b="1" dirty="0" smtClean="0"/>
              <a:t>Important Points to Remember</a:t>
            </a:r>
          </a:p>
          <a:p>
            <a:r>
              <a:rPr lang="en-US" sz="2400" dirty="0" smtClean="0"/>
              <a:t>Only the Base class Method's declaration needs the </a:t>
            </a:r>
            <a:r>
              <a:rPr lang="en-US" sz="2400" b="1" dirty="0" smtClean="0"/>
              <a:t>Virtual</a:t>
            </a:r>
            <a:r>
              <a:rPr lang="en-US" sz="2400" dirty="0" smtClean="0"/>
              <a:t> Keyword, not the definition.</a:t>
            </a:r>
          </a:p>
          <a:p>
            <a:endParaRPr lang="en-US" sz="2400" dirty="0"/>
          </a:p>
          <a:p>
            <a:r>
              <a:rPr lang="en-US" sz="2400" dirty="0"/>
              <a:t>If a function is declared as </a:t>
            </a:r>
            <a:r>
              <a:rPr lang="en-US" sz="2400" b="1" dirty="0"/>
              <a:t>virtual</a:t>
            </a:r>
            <a:r>
              <a:rPr lang="en-US" sz="2400" dirty="0"/>
              <a:t> in the base class, it will be virtual in all its derived classes</a:t>
            </a:r>
            <a:r>
              <a:rPr lang="en-US" sz="2400" dirty="0" smtClean="0"/>
              <a:t>.</a:t>
            </a:r>
          </a:p>
          <a:p>
            <a:endParaRPr lang="en-US" sz="2400" dirty="0"/>
          </a:p>
        </p:txBody>
      </p:sp>
    </p:spTree>
    <p:extLst>
      <p:ext uri="{BB962C8B-B14F-4D97-AF65-F5344CB8AC3E}">
        <p14:creationId xmlns:p14="http://schemas.microsoft.com/office/powerpoint/2010/main" val="32650989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87536020"/>
              </p:ext>
            </p:extLst>
          </p:nvPr>
        </p:nvGraphicFramePr>
        <p:xfrm>
          <a:off x="1769756" y="499100"/>
          <a:ext cx="8932588" cy="4623489"/>
        </p:xfrm>
        <a:graphic>
          <a:graphicData uri="http://schemas.openxmlformats.org/drawingml/2006/table">
            <a:tbl>
              <a:tblPr/>
              <a:tblGrid>
                <a:gridCol w="3690886"/>
                <a:gridCol w="5241702"/>
              </a:tblGrid>
              <a:tr h="316985">
                <a:tc>
                  <a:txBody>
                    <a:bodyPr/>
                    <a:lstStyle/>
                    <a:p>
                      <a:pPr algn="l" fontAlgn="t"/>
                      <a:r>
                        <a:rPr lang="en-US" sz="1400" dirty="0">
                          <a:solidFill>
                            <a:srgbClr val="000000"/>
                          </a:solidFill>
                          <a:effectLst/>
                          <a:latin typeface="times new roman" panose="02020603050405020304" pitchFamily="18" charset="0"/>
                        </a:rPr>
                        <a:t>Compile time polymorphism</a:t>
                      </a:r>
                    </a:p>
                  </a:txBody>
                  <a:tcPr marL="72042" marR="72042" marT="72042" marB="72042">
                    <a:lnL w="9525" cap="flat" cmpd="sng" algn="ctr">
                      <a:solidFill>
                        <a:srgbClr val="60B208"/>
                      </a:solidFill>
                      <a:prstDash val="solid"/>
                      <a:round/>
                      <a:headEnd type="none" w="med" len="med"/>
                      <a:tailEnd type="none" w="med" len="med"/>
                    </a:lnL>
                    <a:lnR w="9525" cap="flat" cmpd="sng" algn="ctr">
                      <a:solidFill>
                        <a:srgbClr val="60B208"/>
                      </a:solidFill>
                      <a:prstDash val="solid"/>
                      <a:round/>
                      <a:headEnd type="none" w="med" len="med"/>
                      <a:tailEnd type="none" w="med" len="med"/>
                    </a:lnR>
                    <a:lnT w="9525" cap="flat" cmpd="sng" algn="ctr">
                      <a:solidFill>
                        <a:srgbClr val="60B20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Run time polymorphism</a:t>
                      </a:r>
                    </a:p>
                  </a:txBody>
                  <a:tcPr marL="72042" marR="72042" marT="72042" marB="72042">
                    <a:lnL w="9525" cap="flat" cmpd="sng" algn="ctr">
                      <a:solidFill>
                        <a:srgbClr val="60B208"/>
                      </a:solidFill>
                      <a:prstDash val="solid"/>
                      <a:round/>
                      <a:headEnd type="none" w="med" len="med"/>
                      <a:tailEnd type="none" w="med" len="med"/>
                    </a:lnL>
                    <a:lnR w="9525" cap="flat" cmpd="sng" algn="ctr">
                      <a:solidFill>
                        <a:srgbClr val="60B208"/>
                      </a:solidFill>
                      <a:prstDash val="solid"/>
                      <a:round/>
                      <a:headEnd type="none" w="med" len="med"/>
                      <a:tailEnd type="none" w="med" len="med"/>
                    </a:lnR>
                    <a:lnT w="9525" cap="flat" cmpd="sng" algn="ctr">
                      <a:solidFill>
                        <a:srgbClr val="60B20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41858">
                <a:tc>
                  <a:txBody>
                    <a:bodyPr/>
                    <a:lstStyle/>
                    <a:p>
                      <a:pPr algn="l" fontAlgn="t"/>
                      <a:r>
                        <a:rPr lang="en-US" sz="1400">
                          <a:solidFill>
                            <a:srgbClr val="000000"/>
                          </a:solidFill>
                          <a:effectLst/>
                          <a:latin typeface="verdana" panose="020B0604030504040204" pitchFamily="34" charset="0"/>
                        </a:rPr>
                        <a:t>The function to be invoked is known at the compile time.</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The function to be invoked is known at the run time.</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14759">
                <a:tc>
                  <a:txBody>
                    <a:bodyPr/>
                    <a:lstStyle/>
                    <a:p>
                      <a:pPr algn="l" fontAlgn="t"/>
                      <a:r>
                        <a:rPr lang="en-US" sz="1400">
                          <a:solidFill>
                            <a:srgbClr val="000000"/>
                          </a:solidFill>
                          <a:effectLst/>
                          <a:latin typeface="verdana" panose="020B0604030504040204" pitchFamily="34" charset="0"/>
                        </a:rPr>
                        <a:t>It is also known as overloading, early binding and static binding.</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It is also known as overriding, Dynamic binding and late binding.</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306362">
                <a:tc>
                  <a:txBody>
                    <a:bodyPr/>
                    <a:lstStyle/>
                    <a:p>
                      <a:pPr algn="l" fontAlgn="t"/>
                      <a:r>
                        <a:rPr lang="en-US" sz="1400">
                          <a:solidFill>
                            <a:srgbClr val="000000"/>
                          </a:solidFill>
                          <a:effectLst/>
                          <a:latin typeface="verdana" panose="020B0604030504040204" pitchFamily="34" charset="0"/>
                        </a:rPr>
                        <a:t>Overloading is a compile time polymorphism where more than one method is having the same name but with the different number of parameters or the type of the parameters.</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Overriding is a run time polymorphism where more than one method is having the same name, number of parameters and the type of the parameters.</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14759">
                <a:tc>
                  <a:txBody>
                    <a:bodyPr/>
                    <a:lstStyle/>
                    <a:p>
                      <a:pPr algn="l" fontAlgn="t"/>
                      <a:r>
                        <a:rPr lang="en-US" sz="1400">
                          <a:solidFill>
                            <a:srgbClr val="000000"/>
                          </a:solidFill>
                          <a:effectLst/>
                          <a:latin typeface="verdana" panose="020B0604030504040204" pitchFamily="34" charset="0"/>
                        </a:rPr>
                        <a:t>It is achieved by function overloading and operator overloading.</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It is achieved by virtual functions and pointers.</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1858">
                <a:tc>
                  <a:txBody>
                    <a:bodyPr/>
                    <a:lstStyle/>
                    <a:p>
                      <a:pPr algn="l" fontAlgn="t"/>
                      <a:r>
                        <a:rPr lang="en-US" sz="1400" dirty="0">
                          <a:solidFill>
                            <a:srgbClr val="000000"/>
                          </a:solidFill>
                          <a:effectLst/>
                          <a:latin typeface="verdana" panose="020B0604030504040204" pitchFamily="34" charset="0"/>
                        </a:rPr>
                        <a:t>It provides fast execution as it is known at the compile time.</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It provides slow execution as it is known at the run time.</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14759">
                <a:tc>
                  <a:txBody>
                    <a:bodyPr/>
                    <a:lstStyle/>
                    <a:p>
                      <a:pPr algn="l" fontAlgn="t"/>
                      <a:r>
                        <a:rPr lang="en-US" sz="1400">
                          <a:solidFill>
                            <a:srgbClr val="000000"/>
                          </a:solidFill>
                          <a:effectLst/>
                          <a:latin typeface="verdana" panose="020B0604030504040204" pitchFamily="34" charset="0"/>
                        </a:rPr>
                        <a:t>It is less flexible as mainly all the things execute at the compile time.</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It is more flexible as all the things execute at the run time.</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5119330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7999" y="751344"/>
            <a:ext cx="7389541" cy="5355312"/>
          </a:xfrm>
          <a:prstGeom prst="rect">
            <a:avLst/>
          </a:prstGeom>
        </p:spPr>
        <p:txBody>
          <a:bodyPr wrap="square">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Cal {    </a:t>
            </a:r>
          </a:p>
          <a:p>
            <a:r>
              <a:rPr lang="en-US" dirty="0"/>
              <a:t>    public:    </a:t>
            </a:r>
          </a:p>
          <a:p>
            <a:r>
              <a:rPr lang="en-US" dirty="0"/>
              <a:t>static </a:t>
            </a:r>
            <a:r>
              <a:rPr lang="en-US" dirty="0" err="1"/>
              <a:t>int</a:t>
            </a:r>
            <a:r>
              <a:rPr lang="en-US" dirty="0"/>
              <a:t> add(</a:t>
            </a:r>
            <a:r>
              <a:rPr lang="en-US" dirty="0" err="1"/>
              <a:t>int</a:t>
            </a:r>
            <a:r>
              <a:rPr lang="en-US" dirty="0"/>
              <a:t> </a:t>
            </a:r>
            <a:r>
              <a:rPr lang="en-US" dirty="0" err="1"/>
              <a:t>a,int</a:t>
            </a:r>
            <a:r>
              <a:rPr lang="en-US" dirty="0"/>
              <a:t> b){      </a:t>
            </a:r>
          </a:p>
          <a:p>
            <a:r>
              <a:rPr lang="en-US" dirty="0"/>
              <a:t>        return a + b;      </a:t>
            </a:r>
          </a:p>
          <a:p>
            <a:r>
              <a:rPr lang="en-US" dirty="0"/>
              <a:t>    }      </a:t>
            </a:r>
          </a:p>
          <a:p>
            <a:r>
              <a:rPr lang="en-US" dirty="0"/>
              <a:t>static </a:t>
            </a:r>
            <a:r>
              <a:rPr lang="en-US" dirty="0" err="1"/>
              <a:t>int</a:t>
            </a:r>
            <a:r>
              <a:rPr lang="en-US" dirty="0"/>
              <a:t> add(</a:t>
            </a:r>
            <a:r>
              <a:rPr lang="en-US" dirty="0" err="1"/>
              <a:t>int</a:t>
            </a:r>
            <a:r>
              <a:rPr lang="en-US" dirty="0"/>
              <a:t> a, </a:t>
            </a:r>
            <a:r>
              <a:rPr lang="en-US" dirty="0" err="1"/>
              <a:t>int</a:t>
            </a:r>
            <a:r>
              <a:rPr lang="en-US" dirty="0"/>
              <a:t> b, </a:t>
            </a:r>
            <a:r>
              <a:rPr lang="en-US" dirty="0" err="1"/>
              <a:t>int</a:t>
            </a:r>
            <a:r>
              <a:rPr lang="en-US" dirty="0"/>
              <a:t> c)      </a:t>
            </a:r>
          </a:p>
          <a:p>
            <a:r>
              <a:rPr lang="en-US" dirty="0"/>
              <a:t>    {      </a:t>
            </a:r>
          </a:p>
          <a:p>
            <a:r>
              <a:rPr lang="en-US" dirty="0"/>
              <a:t>        return a + b + c;      </a:t>
            </a:r>
          </a:p>
          <a:p>
            <a:r>
              <a:rPr lang="en-US" dirty="0"/>
              <a:t>    }      </a:t>
            </a:r>
          </a:p>
          <a:p>
            <a:r>
              <a:rPr lang="en-US" dirty="0"/>
              <a:t>};     </a:t>
            </a:r>
          </a:p>
          <a:p>
            <a:r>
              <a:rPr lang="en-US" dirty="0" err="1"/>
              <a:t>int</a:t>
            </a:r>
            <a:r>
              <a:rPr lang="en-US" dirty="0"/>
              <a:t> main() {    </a:t>
            </a:r>
          </a:p>
          <a:p>
            <a:r>
              <a:rPr lang="en-US" dirty="0"/>
              <a:t>    Cal C;                                                    //     class object declaration.   </a:t>
            </a:r>
          </a:p>
          <a:p>
            <a:r>
              <a:rPr lang="en-US" dirty="0"/>
              <a:t>    </a:t>
            </a:r>
            <a:r>
              <a:rPr lang="en-US" dirty="0" err="1"/>
              <a:t>cout</a:t>
            </a:r>
            <a:r>
              <a:rPr lang="en-US" dirty="0"/>
              <a:t>&lt;&lt;</a:t>
            </a:r>
            <a:r>
              <a:rPr lang="en-US" dirty="0" err="1"/>
              <a:t>C.add</a:t>
            </a:r>
            <a:r>
              <a:rPr lang="en-US" dirty="0"/>
              <a:t>(10, 20)&lt;&lt;</a:t>
            </a:r>
            <a:r>
              <a:rPr lang="en-US" dirty="0" err="1"/>
              <a:t>endl</a:t>
            </a:r>
            <a:r>
              <a:rPr lang="en-US" dirty="0"/>
              <a:t>;      </a:t>
            </a:r>
          </a:p>
          <a:p>
            <a:r>
              <a:rPr lang="en-US" dirty="0"/>
              <a:t>    </a:t>
            </a:r>
            <a:r>
              <a:rPr lang="en-US" dirty="0" err="1"/>
              <a:t>cout</a:t>
            </a:r>
            <a:r>
              <a:rPr lang="en-US" dirty="0"/>
              <a:t>&lt;&lt;</a:t>
            </a:r>
            <a:r>
              <a:rPr lang="en-US" dirty="0" err="1"/>
              <a:t>C.add</a:t>
            </a:r>
            <a:r>
              <a:rPr lang="en-US" dirty="0"/>
              <a:t>(12, 20, 23);     </a:t>
            </a:r>
          </a:p>
          <a:p>
            <a:r>
              <a:rPr lang="en-US" dirty="0"/>
              <a:t>   return 0;    </a:t>
            </a:r>
          </a:p>
          <a:p>
            <a:r>
              <a:rPr lang="en-US" dirty="0" smtClean="0"/>
              <a:t>}</a:t>
            </a:r>
          </a:p>
          <a:p>
            <a:endParaRPr lang="en-US" dirty="0"/>
          </a:p>
        </p:txBody>
      </p:sp>
    </p:spTree>
    <p:extLst>
      <p:ext uri="{BB962C8B-B14F-4D97-AF65-F5344CB8AC3E}">
        <p14:creationId xmlns:p14="http://schemas.microsoft.com/office/powerpoint/2010/main" val="10340507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854" y="612845"/>
            <a:ext cx="10212946" cy="4893647"/>
          </a:xfrm>
          <a:prstGeom prst="rect">
            <a:avLst/>
          </a:prstGeom>
        </p:spPr>
        <p:txBody>
          <a:bodyPr wrap="square">
            <a:spAutoFit/>
          </a:bodyPr>
          <a:lstStyle/>
          <a:p>
            <a:r>
              <a:rPr lang="en-US" sz="2400" dirty="0">
                <a:solidFill>
                  <a:srgbClr val="610B4B"/>
                </a:solidFill>
                <a:latin typeface="erdana"/>
              </a:rPr>
              <a:t>C++ Operators </a:t>
            </a:r>
            <a:r>
              <a:rPr lang="en-US" sz="2400" dirty="0" smtClean="0">
                <a:solidFill>
                  <a:srgbClr val="610B4B"/>
                </a:solidFill>
                <a:latin typeface="erdana"/>
              </a:rPr>
              <a:t>Overloading</a:t>
            </a:r>
          </a:p>
          <a:p>
            <a:endParaRPr lang="en-US" sz="2400" dirty="0">
              <a:solidFill>
                <a:srgbClr val="610B4B"/>
              </a:solidFill>
              <a:latin typeface="erdana"/>
            </a:endParaRPr>
          </a:p>
          <a:p>
            <a:r>
              <a:rPr lang="en-US" sz="2400" dirty="0"/>
              <a:t>Overloaded operators are functions with special names: the keyword "operator" followed by the symbol for the operator being defined. Like any other function, an overloaded operator has a return type and a parameter list</a:t>
            </a:r>
            <a:r>
              <a:rPr lang="en-US" sz="2400" dirty="0" smtClean="0"/>
              <a:t>.</a:t>
            </a:r>
          </a:p>
          <a:p>
            <a:endParaRPr lang="en-US" sz="2400" dirty="0">
              <a:solidFill>
                <a:srgbClr val="000000"/>
              </a:solidFill>
              <a:latin typeface="verdana" panose="020B0604030504040204" pitchFamily="34" charset="0"/>
            </a:endParaRPr>
          </a:p>
          <a:p>
            <a:r>
              <a:rPr lang="en-US" sz="2400" b="1" dirty="0">
                <a:solidFill>
                  <a:srgbClr val="000000"/>
                </a:solidFill>
                <a:latin typeface="verdana" panose="020B0604030504040204" pitchFamily="34" charset="0"/>
              </a:rPr>
              <a:t>Operator that cannot be overloaded are as follows</a:t>
            </a:r>
            <a:r>
              <a:rPr lang="en-US" sz="2400" b="1"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Scope operator (::)</a:t>
            </a:r>
          </a:p>
          <a:p>
            <a:pPr>
              <a:buFont typeface="Arial" panose="020B0604020202020204" pitchFamily="34" charset="0"/>
              <a:buChar char="•"/>
            </a:pPr>
            <a:r>
              <a:rPr lang="en-US" sz="2400" dirty="0" err="1">
                <a:solidFill>
                  <a:srgbClr val="000000"/>
                </a:solidFill>
                <a:latin typeface="verdana" panose="020B0604030504040204" pitchFamily="34" charset="0"/>
              </a:rPr>
              <a:t>Sizeof</a:t>
            </a: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member selector(.)</a:t>
            </a:r>
          </a:p>
          <a:p>
            <a:pPr>
              <a:buFont typeface="Arial" panose="020B0604020202020204" pitchFamily="34" charset="0"/>
              <a:buChar char="•"/>
            </a:pPr>
            <a:r>
              <a:rPr lang="en-US" sz="2400" dirty="0">
                <a:solidFill>
                  <a:srgbClr val="000000"/>
                </a:solidFill>
                <a:latin typeface="verdana" panose="020B0604030504040204" pitchFamily="34" charset="0"/>
              </a:rPr>
              <a:t>member pointer selector(*)</a:t>
            </a:r>
          </a:p>
          <a:p>
            <a:pPr>
              <a:buFont typeface="Arial" panose="020B0604020202020204" pitchFamily="34" charset="0"/>
              <a:buChar char="•"/>
            </a:pPr>
            <a:r>
              <a:rPr lang="en-US" sz="2400" dirty="0">
                <a:solidFill>
                  <a:srgbClr val="000000"/>
                </a:solidFill>
                <a:latin typeface="verdana" panose="020B0604030504040204" pitchFamily="34" charset="0"/>
              </a:rPr>
              <a:t>ternary operator(?:)</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94355765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275" y="664567"/>
            <a:ext cx="11552349" cy="5632311"/>
          </a:xfrm>
          <a:prstGeom prst="rect">
            <a:avLst/>
          </a:prstGeom>
        </p:spPr>
        <p:txBody>
          <a:bodyPr wrap="square">
            <a:spAutoFit/>
          </a:bodyPr>
          <a:lstStyle/>
          <a:p>
            <a:r>
              <a:rPr lang="en-US" sz="2400" dirty="0">
                <a:solidFill>
                  <a:srgbClr val="610B4B"/>
                </a:solidFill>
                <a:latin typeface="erdana"/>
              </a:rPr>
              <a:t>Rules for Operator Overloading</a:t>
            </a:r>
          </a:p>
          <a:p>
            <a:pPr>
              <a:buFont typeface="Arial" panose="020B0604020202020204" pitchFamily="34" charset="0"/>
              <a:buChar char="•"/>
            </a:pPr>
            <a:r>
              <a:rPr lang="en-US" sz="2400" dirty="0">
                <a:solidFill>
                  <a:srgbClr val="000000"/>
                </a:solidFill>
                <a:latin typeface="verdana" panose="020B0604030504040204" pitchFamily="34" charset="0"/>
              </a:rPr>
              <a:t>Existing operators can only be overloaded, but the new operators cannot be overloaded.</a:t>
            </a:r>
          </a:p>
          <a:p>
            <a:pPr>
              <a:buFont typeface="Arial" panose="020B0604020202020204" pitchFamily="34" charset="0"/>
              <a:buChar char="•"/>
            </a:pPr>
            <a:r>
              <a:rPr lang="en-US" sz="2400" dirty="0">
                <a:solidFill>
                  <a:srgbClr val="000000"/>
                </a:solidFill>
                <a:latin typeface="verdana" panose="020B0604030504040204" pitchFamily="34" charset="0"/>
              </a:rPr>
              <a:t>The overloaded operator contains </a:t>
            </a:r>
            <a:r>
              <a:rPr lang="en-US" sz="2400" dirty="0" smtClean="0">
                <a:solidFill>
                  <a:srgbClr val="000000"/>
                </a:solidFill>
                <a:latin typeface="verdana" panose="020B0604030504040204" pitchFamily="34" charset="0"/>
              </a:rPr>
              <a:t>at least </a:t>
            </a:r>
            <a:r>
              <a:rPr lang="en-US" sz="2400" dirty="0">
                <a:solidFill>
                  <a:srgbClr val="000000"/>
                </a:solidFill>
                <a:latin typeface="verdana" panose="020B0604030504040204" pitchFamily="34" charset="0"/>
              </a:rPr>
              <a:t>one operand of the user-defined data type</a:t>
            </a:r>
            <a:r>
              <a:rPr lang="en-US" sz="2400" dirty="0" smtClean="0">
                <a:solidFill>
                  <a:srgbClr val="000000"/>
                </a:solidFill>
                <a:latin typeface="verdana" panose="020B0604030504040204" pitchFamily="34" charset="0"/>
              </a:rPr>
              <a:t>.</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We cannot use friend function to overload certain operators. However, the member function can be used to overload those operators.</a:t>
            </a:r>
          </a:p>
          <a:p>
            <a:pPr>
              <a:buFont typeface="Arial" panose="020B0604020202020204" pitchFamily="34" charset="0"/>
              <a:buChar char="•"/>
            </a:pPr>
            <a:r>
              <a:rPr lang="en-US" sz="2400" dirty="0">
                <a:solidFill>
                  <a:srgbClr val="000000"/>
                </a:solidFill>
                <a:latin typeface="verdana" panose="020B0604030504040204" pitchFamily="34" charset="0"/>
              </a:rPr>
              <a:t>When unary operators are overloaded through a member function take no explicit arguments, but, if they are overloaded by a friend function, takes one argument</a:t>
            </a:r>
            <a:r>
              <a:rPr lang="en-US" sz="2400" dirty="0" smtClean="0">
                <a:solidFill>
                  <a:srgbClr val="000000"/>
                </a:solidFill>
                <a:latin typeface="verdana" panose="020B0604030504040204" pitchFamily="34" charset="0"/>
              </a:rPr>
              <a:t>.</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When binary operators are overloaded through a member function takes one explicit argument, and if they are overloaded through a friend function takes two explicit arguments.</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291652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35846"/>
            <a:ext cx="6096000" cy="6186309"/>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Test    </a:t>
            </a:r>
          </a:p>
          <a:p>
            <a:r>
              <a:rPr lang="en-US" dirty="0"/>
              <a:t>{    </a:t>
            </a:r>
          </a:p>
          <a:p>
            <a:r>
              <a:rPr lang="en-US" dirty="0"/>
              <a:t>   private:    </a:t>
            </a:r>
          </a:p>
          <a:p>
            <a:r>
              <a:rPr lang="en-US" dirty="0"/>
              <a:t>      </a:t>
            </a:r>
            <a:r>
              <a:rPr lang="en-US" dirty="0" err="1"/>
              <a:t>int</a:t>
            </a:r>
            <a:r>
              <a:rPr lang="en-US" dirty="0"/>
              <a:t> </a:t>
            </a:r>
            <a:r>
              <a:rPr lang="en-US" dirty="0" err="1"/>
              <a:t>num</a:t>
            </a:r>
            <a:r>
              <a:rPr lang="en-US" dirty="0"/>
              <a:t>;    </a:t>
            </a:r>
          </a:p>
          <a:p>
            <a:r>
              <a:rPr lang="en-US" dirty="0"/>
              <a:t>   public:    </a:t>
            </a:r>
          </a:p>
          <a:p>
            <a:r>
              <a:rPr lang="en-US" dirty="0"/>
              <a:t>       Test(): </a:t>
            </a:r>
            <a:r>
              <a:rPr lang="en-US" dirty="0" err="1"/>
              <a:t>num</a:t>
            </a:r>
            <a:r>
              <a:rPr lang="en-US" dirty="0"/>
              <a:t>(8){}    </a:t>
            </a:r>
          </a:p>
          <a:p>
            <a:r>
              <a:rPr lang="en-US" dirty="0"/>
              <a:t>       void operator ++()         {     </a:t>
            </a:r>
          </a:p>
          <a:p>
            <a:r>
              <a:rPr lang="en-US" dirty="0"/>
              <a:t>          </a:t>
            </a:r>
            <a:r>
              <a:rPr lang="en-US" dirty="0" err="1"/>
              <a:t>num</a:t>
            </a:r>
            <a:r>
              <a:rPr lang="en-US" dirty="0"/>
              <a:t> = num+2;     </a:t>
            </a:r>
          </a:p>
          <a:p>
            <a:r>
              <a:rPr lang="en-US" dirty="0"/>
              <a:t>       }    </a:t>
            </a:r>
          </a:p>
          <a:p>
            <a:r>
              <a:rPr lang="en-US" dirty="0"/>
              <a:t>       void Print() {     </a:t>
            </a:r>
          </a:p>
          <a:p>
            <a:r>
              <a:rPr lang="en-US" dirty="0"/>
              <a:t>           </a:t>
            </a:r>
            <a:r>
              <a:rPr lang="en-US" dirty="0" err="1"/>
              <a:t>cout</a:t>
            </a:r>
            <a:r>
              <a:rPr lang="en-US" dirty="0"/>
              <a:t>&lt;&lt;"The Count is: "&lt;&lt;</a:t>
            </a:r>
            <a:r>
              <a:rPr lang="en-US" dirty="0" err="1"/>
              <a:t>num</a:t>
            </a:r>
            <a:r>
              <a:rPr lang="en-US" dirty="0"/>
              <a:t>;     </a:t>
            </a:r>
          </a:p>
          <a:p>
            <a:r>
              <a:rPr lang="en-US" dirty="0"/>
              <a:t>       }    </a:t>
            </a:r>
          </a:p>
          <a:p>
            <a:r>
              <a:rPr lang="en-US" dirty="0"/>
              <a:t>};    </a:t>
            </a:r>
          </a:p>
          <a:p>
            <a:r>
              <a:rPr lang="en-US" dirty="0" err="1"/>
              <a:t>int</a:t>
            </a:r>
            <a:r>
              <a:rPr lang="en-US" dirty="0"/>
              <a:t> main()    </a:t>
            </a:r>
          </a:p>
          <a:p>
            <a:r>
              <a:rPr lang="en-US" dirty="0"/>
              <a:t>{    </a:t>
            </a:r>
          </a:p>
          <a:p>
            <a:r>
              <a:rPr lang="en-US" dirty="0"/>
              <a:t>    Test </a:t>
            </a:r>
            <a:r>
              <a:rPr lang="en-US" dirty="0" err="1"/>
              <a:t>tt</a:t>
            </a:r>
            <a:r>
              <a:rPr lang="en-US" dirty="0"/>
              <a:t>;    </a:t>
            </a:r>
          </a:p>
          <a:p>
            <a:r>
              <a:rPr lang="en-US" dirty="0"/>
              <a:t>    ++</a:t>
            </a:r>
            <a:r>
              <a:rPr lang="en-US" dirty="0" err="1"/>
              <a:t>tt</a:t>
            </a:r>
            <a:r>
              <a:rPr lang="en-US" dirty="0"/>
              <a:t>;  // calling of a function "void operator ++()"    </a:t>
            </a:r>
          </a:p>
          <a:p>
            <a:r>
              <a:rPr lang="en-US" dirty="0"/>
              <a:t>    </a:t>
            </a:r>
            <a:r>
              <a:rPr lang="en-US" dirty="0" err="1"/>
              <a:t>tt.Print</a:t>
            </a:r>
            <a:r>
              <a:rPr lang="en-US" dirty="0"/>
              <a:t>();    </a:t>
            </a:r>
          </a:p>
          <a:p>
            <a:r>
              <a:rPr lang="en-US" dirty="0"/>
              <a:t>    return 0;    </a:t>
            </a:r>
          </a:p>
          <a:p>
            <a:r>
              <a:rPr lang="en-US" dirty="0"/>
              <a:t>} </a:t>
            </a:r>
          </a:p>
        </p:txBody>
      </p:sp>
    </p:spTree>
    <p:extLst>
      <p:ext uri="{BB962C8B-B14F-4D97-AF65-F5344CB8AC3E}">
        <p14:creationId xmlns:p14="http://schemas.microsoft.com/office/powerpoint/2010/main" val="3438944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043" y="233640"/>
            <a:ext cx="11402097" cy="1938992"/>
          </a:xfrm>
          <a:prstGeom prst="rect">
            <a:avLst/>
          </a:prstGeom>
        </p:spPr>
        <p:txBody>
          <a:bodyPr wrap="square">
            <a:spAutoFit/>
          </a:bodyPr>
          <a:lstStyle/>
          <a:p>
            <a:r>
              <a:rPr lang="en-US" sz="2400" dirty="0">
                <a:solidFill>
                  <a:srgbClr val="000000"/>
                </a:solidFill>
                <a:latin typeface="verdana" panose="020B0604030504040204" pitchFamily="34" charset="0"/>
              </a:rPr>
              <a:t>We can also provide values while declaring the variables as given below</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a=10,b=20;</a:t>
            </a:r>
            <a:r>
              <a:rPr lang="en-US" sz="2400" dirty="0">
                <a:solidFill>
                  <a:srgbClr val="008200"/>
                </a:solidFill>
                <a:latin typeface="verdana" panose="020B0604030504040204" pitchFamily="34" charset="0"/>
              </a:rPr>
              <a:t>//declaring 2 variable of integer type</a:t>
            </a:r>
            <a:r>
              <a:rPr lang="en-US" sz="2400" dirty="0">
                <a:solidFill>
                  <a:srgbClr val="000000"/>
                </a:solidFill>
                <a:latin typeface="verdana" panose="020B0604030504040204" pitchFamily="34" charset="0"/>
              </a:rPr>
              <a:t>  </a:t>
            </a:r>
          </a:p>
          <a:p>
            <a:pPr>
              <a:buFont typeface="+mj-lt"/>
              <a:buAutoNum type="arabicPeriod"/>
            </a:pPr>
            <a:r>
              <a:rPr lang="en-US" sz="2400" b="1" dirty="0">
                <a:solidFill>
                  <a:srgbClr val="2E8B57"/>
                </a:solidFill>
                <a:latin typeface="verdana" panose="020B0604030504040204" pitchFamily="34" charset="0"/>
              </a:rPr>
              <a:t>float</a:t>
            </a:r>
            <a:r>
              <a:rPr lang="en-US" sz="2400" dirty="0">
                <a:solidFill>
                  <a:srgbClr val="000000"/>
                </a:solidFill>
                <a:latin typeface="verdana" panose="020B0604030504040204" pitchFamily="34" charset="0"/>
              </a:rPr>
              <a:t> f=20.8;  </a:t>
            </a:r>
          </a:p>
          <a:p>
            <a:pPr>
              <a:buFont typeface="+mj-lt"/>
              <a:buAutoNum type="arabicPeriod"/>
            </a:pPr>
            <a:r>
              <a:rPr lang="en-US" sz="2400" b="1" dirty="0">
                <a:solidFill>
                  <a:srgbClr val="2E8B57"/>
                </a:solidFill>
                <a:latin typeface="verdana" panose="020B0604030504040204" pitchFamily="34" charset="0"/>
              </a:rPr>
              <a:t>char</a:t>
            </a:r>
            <a:r>
              <a:rPr lang="en-US" sz="2400" dirty="0">
                <a:solidFill>
                  <a:srgbClr val="000000"/>
                </a:solidFill>
                <a:latin typeface="verdana" panose="020B0604030504040204" pitchFamily="34" charset="0"/>
              </a:rPr>
              <a:t> c=</a:t>
            </a:r>
            <a:r>
              <a:rPr lang="en-US" sz="2400" dirty="0">
                <a:solidFill>
                  <a:srgbClr val="0000FF"/>
                </a:solidFill>
                <a:latin typeface="verdana" panose="020B0604030504040204" pitchFamily="34" charset="0"/>
              </a:rPr>
              <a:t>'A'</a:t>
            </a:r>
            <a:r>
              <a:rPr lang="en-US" sz="2400" dirty="0">
                <a:solidFill>
                  <a:srgbClr val="000000"/>
                </a:solidFill>
                <a:latin typeface="verdana" panose="020B0604030504040204" pitchFamily="34" charset="0"/>
              </a:rPr>
              <a:t>;</a:t>
            </a:r>
            <a:endParaRPr lang="en-US" sz="2400" b="0" i="0" dirty="0">
              <a:solidFill>
                <a:srgbClr val="000000"/>
              </a:solidFill>
              <a:effectLst/>
              <a:latin typeface="verdana" panose="020B0604030504040204" pitchFamily="34" charset="0"/>
            </a:endParaRPr>
          </a:p>
        </p:txBody>
      </p:sp>
      <p:sp>
        <p:nvSpPr>
          <p:cNvPr id="3" name="Rectangle 2"/>
          <p:cNvSpPr/>
          <p:nvPr/>
        </p:nvSpPr>
        <p:spPr>
          <a:xfrm>
            <a:off x="279043" y="2172632"/>
            <a:ext cx="11711188" cy="4154984"/>
          </a:xfrm>
          <a:prstGeom prst="rect">
            <a:avLst/>
          </a:prstGeom>
        </p:spPr>
        <p:txBody>
          <a:bodyPr wrap="square">
            <a:spAutoFit/>
          </a:bodyPr>
          <a:lstStyle/>
          <a:p>
            <a:r>
              <a:rPr lang="en-US" sz="2400" dirty="0">
                <a:solidFill>
                  <a:srgbClr val="610B38"/>
                </a:solidFill>
                <a:latin typeface="erdana"/>
              </a:rPr>
              <a:t>Rules for defining variables</a:t>
            </a:r>
          </a:p>
          <a:p>
            <a:pPr>
              <a:buFont typeface="Arial" panose="020B0604020202020204" pitchFamily="34" charset="0"/>
              <a:buChar char="•"/>
            </a:pPr>
            <a:r>
              <a:rPr lang="en-US" sz="2400" dirty="0">
                <a:solidFill>
                  <a:srgbClr val="000000"/>
                </a:solidFill>
                <a:latin typeface="verdana" panose="020B0604030504040204" pitchFamily="34" charset="0"/>
              </a:rPr>
              <a:t>A variable can have alphabets, digits, and underscore.</a:t>
            </a:r>
          </a:p>
          <a:p>
            <a:pPr>
              <a:buFont typeface="Arial" panose="020B0604020202020204" pitchFamily="34" charset="0"/>
              <a:buChar char="•"/>
            </a:pPr>
            <a:r>
              <a:rPr lang="en-US" sz="2400" dirty="0">
                <a:solidFill>
                  <a:srgbClr val="000000"/>
                </a:solidFill>
                <a:latin typeface="verdana" panose="020B0604030504040204" pitchFamily="34" charset="0"/>
              </a:rPr>
              <a:t>A variable name can start with the alphabet, and underscore only. It can't start with a digit.</a:t>
            </a:r>
          </a:p>
          <a:p>
            <a:pPr>
              <a:buFont typeface="Arial" panose="020B0604020202020204" pitchFamily="34" charset="0"/>
              <a:buChar char="•"/>
            </a:pPr>
            <a:r>
              <a:rPr lang="en-US" sz="2400" dirty="0">
                <a:solidFill>
                  <a:srgbClr val="000000"/>
                </a:solidFill>
                <a:latin typeface="verdana" panose="020B0604030504040204" pitchFamily="34" charset="0"/>
              </a:rPr>
              <a:t>No whitespace is allowed within the variable name.</a:t>
            </a:r>
          </a:p>
          <a:p>
            <a:pPr>
              <a:buFont typeface="Arial" panose="020B0604020202020204" pitchFamily="34" charset="0"/>
              <a:buChar char="•"/>
            </a:pPr>
            <a:r>
              <a:rPr lang="en-US" sz="2400" dirty="0">
                <a:solidFill>
                  <a:srgbClr val="000000"/>
                </a:solidFill>
                <a:latin typeface="verdana" panose="020B0604030504040204" pitchFamily="34" charset="0"/>
              </a:rPr>
              <a:t>A variable name must not be any reserved word or keyword, e.g. </a:t>
            </a:r>
            <a:r>
              <a:rPr lang="en-US" sz="2400" dirty="0" err="1">
                <a:solidFill>
                  <a:srgbClr val="000000"/>
                </a:solidFill>
                <a:latin typeface="verdana" panose="020B0604030504040204" pitchFamily="34" charset="0"/>
              </a:rPr>
              <a:t>int</a:t>
            </a:r>
            <a:r>
              <a:rPr lang="en-US" sz="2400" dirty="0">
                <a:solidFill>
                  <a:srgbClr val="000000"/>
                </a:solidFill>
                <a:latin typeface="verdana" panose="020B0604030504040204" pitchFamily="34" charset="0"/>
              </a:rPr>
              <a:t>, float, etc.</a:t>
            </a:r>
          </a:p>
          <a:p>
            <a:r>
              <a:rPr lang="en-US" sz="2400" b="1" dirty="0">
                <a:solidFill>
                  <a:srgbClr val="000000"/>
                </a:solidFill>
                <a:latin typeface="verdana" panose="020B0604030504040204" pitchFamily="34" charset="0"/>
              </a:rPr>
              <a:t>Valid variable names:</a:t>
            </a:r>
            <a:endParaRPr lang="en-US" sz="2400" dirty="0">
              <a:solidFill>
                <a:srgbClr val="000000"/>
              </a:solidFill>
              <a:latin typeface="verdana" panose="020B0604030504040204" pitchFamily="34" charset="0"/>
            </a:endParaRP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a;  </a:t>
            </a: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_</a:t>
            </a:r>
            <a:r>
              <a:rPr lang="en-US" sz="2400" dirty="0" err="1">
                <a:solidFill>
                  <a:srgbClr val="000000"/>
                </a:solidFill>
                <a:latin typeface="verdana" panose="020B0604030504040204" pitchFamily="34" charset="0"/>
              </a:rPr>
              <a:t>ab</a:t>
            </a:r>
            <a:r>
              <a:rPr lang="en-US" sz="2400" dirty="0">
                <a:solidFill>
                  <a:srgbClr val="000000"/>
                </a:solidFill>
                <a:latin typeface="verdana" panose="020B0604030504040204" pitchFamily="34" charset="0"/>
              </a:rPr>
              <a:t>;  </a:t>
            </a: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a30;  </a:t>
            </a:r>
          </a:p>
        </p:txBody>
      </p:sp>
    </p:spTree>
    <p:extLst>
      <p:ext uri="{BB962C8B-B14F-4D97-AF65-F5344CB8AC3E}">
        <p14:creationId xmlns:p14="http://schemas.microsoft.com/office/powerpoint/2010/main" val="264677513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72150"/>
            <a:ext cx="6096000" cy="8402300"/>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A  </a:t>
            </a:r>
          </a:p>
          <a:p>
            <a:r>
              <a:rPr lang="en-US" dirty="0"/>
              <a:t>{  </a:t>
            </a:r>
          </a:p>
          <a:p>
            <a:r>
              <a:rPr lang="en-US" dirty="0"/>
              <a:t>    </a:t>
            </a:r>
          </a:p>
          <a:p>
            <a:r>
              <a:rPr lang="en-US" dirty="0"/>
              <a:t>    </a:t>
            </a:r>
            <a:r>
              <a:rPr lang="en-US" dirty="0" err="1"/>
              <a:t>int</a:t>
            </a:r>
            <a:r>
              <a:rPr lang="en-US" dirty="0"/>
              <a:t> x;  </a:t>
            </a:r>
          </a:p>
          <a:p>
            <a:r>
              <a:rPr lang="en-US" dirty="0"/>
              <a:t>      public:  </a:t>
            </a:r>
          </a:p>
          <a:p>
            <a:r>
              <a:rPr lang="en-US" dirty="0"/>
              <a:t>      A(){}  </a:t>
            </a:r>
          </a:p>
          <a:p>
            <a:r>
              <a:rPr lang="en-US" dirty="0"/>
              <a:t>    A(</a:t>
            </a:r>
            <a:r>
              <a:rPr lang="en-US" dirty="0" err="1"/>
              <a:t>int</a:t>
            </a:r>
            <a:r>
              <a:rPr lang="en-US" dirty="0"/>
              <a:t> </a:t>
            </a:r>
            <a:r>
              <a:rPr lang="en-US" dirty="0" err="1"/>
              <a:t>i</a:t>
            </a:r>
            <a:r>
              <a:rPr lang="en-US" dirty="0"/>
              <a:t>)  </a:t>
            </a:r>
          </a:p>
          <a:p>
            <a:r>
              <a:rPr lang="en-US" dirty="0"/>
              <a:t>    {  </a:t>
            </a:r>
          </a:p>
          <a:p>
            <a:r>
              <a:rPr lang="en-US" dirty="0"/>
              <a:t>       x=</a:t>
            </a:r>
            <a:r>
              <a:rPr lang="en-US" dirty="0" err="1"/>
              <a:t>i</a:t>
            </a:r>
            <a:r>
              <a:rPr lang="en-US" dirty="0"/>
              <a:t>;  </a:t>
            </a:r>
          </a:p>
          <a:p>
            <a:r>
              <a:rPr lang="en-US" dirty="0"/>
              <a:t>    }  </a:t>
            </a:r>
          </a:p>
          <a:p>
            <a:r>
              <a:rPr lang="en-US" dirty="0"/>
              <a:t>    void operator+(A);  </a:t>
            </a:r>
          </a:p>
          <a:p>
            <a:r>
              <a:rPr lang="en-US" dirty="0"/>
              <a:t>    void display();  </a:t>
            </a:r>
          </a:p>
          <a:p>
            <a:r>
              <a:rPr lang="en-US" dirty="0"/>
              <a:t>};  </a:t>
            </a:r>
          </a:p>
          <a:p>
            <a:r>
              <a:rPr lang="en-US" dirty="0"/>
              <a:t>  </a:t>
            </a:r>
          </a:p>
          <a:p>
            <a:r>
              <a:rPr lang="en-US" dirty="0"/>
              <a:t>void A :: operator+(A a)  </a:t>
            </a:r>
          </a:p>
          <a:p>
            <a:r>
              <a:rPr lang="en-US" dirty="0"/>
              <a:t>{  </a:t>
            </a:r>
          </a:p>
          <a:p>
            <a:r>
              <a:rPr lang="en-US" dirty="0"/>
              <a:t>     </a:t>
            </a:r>
          </a:p>
          <a:p>
            <a:r>
              <a:rPr lang="en-US" dirty="0"/>
              <a:t>    </a:t>
            </a:r>
            <a:r>
              <a:rPr lang="en-US" dirty="0" err="1"/>
              <a:t>int</a:t>
            </a:r>
            <a:r>
              <a:rPr lang="en-US" dirty="0"/>
              <a:t> m = </a:t>
            </a:r>
            <a:r>
              <a:rPr lang="en-US" dirty="0" err="1"/>
              <a:t>x+a.x</a:t>
            </a:r>
            <a:r>
              <a:rPr lang="en-US" dirty="0"/>
              <a:t>;  </a:t>
            </a:r>
          </a:p>
          <a:p>
            <a:r>
              <a:rPr lang="en-US" dirty="0"/>
              <a:t>    </a:t>
            </a:r>
            <a:r>
              <a:rPr lang="en-US" dirty="0" err="1"/>
              <a:t>cout</a:t>
            </a:r>
            <a:r>
              <a:rPr lang="en-US" dirty="0"/>
              <a:t>&lt;&lt;"The result of the addition of two objects is : "&lt;&lt;m;  </a:t>
            </a:r>
          </a:p>
          <a:p>
            <a:r>
              <a:rPr lang="en-US" dirty="0"/>
              <a:t>  </a:t>
            </a:r>
          </a:p>
          <a:p>
            <a:r>
              <a:rPr lang="en-US" dirty="0"/>
              <a:t>}  </a:t>
            </a:r>
          </a:p>
          <a:p>
            <a:r>
              <a:rPr lang="en-US" dirty="0" err="1"/>
              <a:t>int</a:t>
            </a:r>
            <a:r>
              <a:rPr lang="en-US" dirty="0"/>
              <a:t> main()  </a:t>
            </a:r>
          </a:p>
          <a:p>
            <a:r>
              <a:rPr lang="en-US" dirty="0"/>
              <a:t>{  </a:t>
            </a:r>
          </a:p>
          <a:p>
            <a:r>
              <a:rPr lang="en-US" dirty="0"/>
              <a:t>    A a1(5);  </a:t>
            </a:r>
          </a:p>
          <a:p>
            <a:r>
              <a:rPr lang="en-US" dirty="0"/>
              <a:t>    A a2(4);  </a:t>
            </a:r>
          </a:p>
          <a:p>
            <a:r>
              <a:rPr lang="en-US" dirty="0"/>
              <a:t>    a1+a2;  </a:t>
            </a:r>
          </a:p>
          <a:p>
            <a:r>
              <a:rPr lang="en-US" dirty="0"/>
              <a:t>    return 0;  </a:t>
            </a:r>
          </a:p>
          <a:p>
            <a:r>
              <a:rPr lang="en-US" dirty="0"/>
              <a:t>} </a:t>
            </a:r>
          </a:p>
        </p:txBody>
      </p:sp>
    </p:spTree>
    <p:extLst>
      <p:ext uri="{BB962C8B-B14F-4D97-AF65-F5344CB8AC3E}">
        <p14:creationId xmlns:p14="http://schemas.microsoft.com/office/powerpoint/2010/main" val="214900549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1819" y="385224"/>
            <a:ext cx="1903855" cy="523220"/>
          </a:xfrm>
          <a:prstGeom prst="rect">
            <a:avLst/>
          </a:prstGeom>
        </p:spPr>
        <p:txBody>
          <a:bodyPr wrap="none">
            <a:spAutoFit/>
          </a:bodyPr>
          <a:lstStyle/>
          <a:p>
            <a:r>
              <a:rPr lang="en-US" sz="2800" b="1" dirty="0"/>
              <a:t>Abstraction</a:t>
            </a:r>
          </a:p>
        </p:txBody>
      </p:sp>
      <p:sp>
        <p:nvSpPr>
          <p:cNvPr id="3" name="Rectangle 2"/>
          <p:cNvSpPr/>
          <p:nvPr/>
        </p:nvSpPr>
        <p:spPr>
          <a:xfrm>
            <a:off x="1386624" y="1457133"/>
            <a:ext cx="9496023" cy="2308324"/>
          </a:xfrm>
          <a:prstGeom prst="rect">
            <a:avLst/>
          </a:prstGeom>
        </p:spPr>
        <p:txBody>
          <a:bodyPr wrap="square">
            <a:spAutoFit/>
          </a:bodyPr>
          <a:lstStyle/>
          <a:p>
            <a:r>
              <a:rPr lang="en-US" sz="2400" dirty="0"/>
              <a:t>Data Abstraction is a process of providing only the essential details to the outside world and hiding the internal details, i.e., representing only the essential details in the program</a:t>
            </a:r>
            <a:r>
              <a:rPr lang="en-US" sz="2400" dirty="0" smtClean="0"/>
              <a:t>.</a:t>
            </a:r>
          </a:p>
          <a:p>
            <a:endParaRPr lang="en-US" sz="2400" dirty="0"/>
          </a:p>
          <a:p>
            <a:r>
              <a:rPr lang="en-US" sz="2400" dirty="0"/>
              <a:t>Data Abstraction is a programming technique that depends on the </a:t>
            </a:r>
            <a:r>
              <a:rPr lang="en-US" sz="2400" dirty="0" smtClean="0"/>
              <a:t>separation </a:t>
            </a:r>
            <a:r>
              <a:rPr lang="en-US" sz="2400" dirty="0"/>
              <a:t>of the interface and implementation details of the program.</a:t>
            </a:r>
          </a:p>
        </p:txBody>
      </p:sp>
    </p:spTree>
    <p:extLst>
      <p:ext uri="{BB962C8B-B14F-4D97-AF65-F5344CB8AC3E}">
        <p14:creationId xmlns:p14="http://schemas.microsoft.com/office/powerpoint/2010/main" val="409471860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0575" y="2036320"/>
            <a:ext cx="6096000" cy="1200329"/>
          </a:xfrm>
          <a:prstGeom prst="rect">
            <a:avLst/>
          </a:prstGeom>
        </p:spPr>
        <p:txBody>
          <a:bodyPr>
            <a:spAutoFit/>
          </a:bodyPr>
          <a:lstStyle/>
          <a:p>
            <a:r>
              <a:rPr lang="en-US" sz="2400" b="1" dirty="0"/>
              <a:t>Data Abstraction can be achieved in two ways:</a:t>
            </a:r>
            <a:endParaRPr lang="en-US" sz="2400" dirty="0"/>
          </a:p>
          <a:p>
            <a:r>
              <a:rPr lang="en-US" sz="2400" dirty="0"/>
              <a:t>Abstraction using classes</a:t>
            </a:r>
          </a:p>
          <a:p>
            <a:r>
              <a:rPr lang="en-US" sz="2400" dirty="0"/>
              <a:t>Abstraction in header files.</a:t>
            </a:r>
          </a:p>
        </p:txBody>
      </p:sp>
    </p:spTree>
    <p:extLst>
      <p:ext uri="{BB962C8B-B14F-4D97-AF65-F5344CB8AC3E}">
        <p14:creationId xmlns:p14="http://schemas.microsoft.com/office/powerpoint/2010/main" val="254775881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2383" y="407608"/>
            <a:ext cx="9457386" cy="646331"/>
          </a:xfrm>
          <a:prstGeom prst="rect">
            <a:avLst/>
          </a:prstGeom>
        </p:spPr>
        <p:txBody>
          <a:bodyPr wrap="square">
            <a:spAutoFit/>
          </a:bodyPr>
          <a:lstStyle/>
          <a:p>
            <a:r>
              <a:rPr lang="en-US" b="1" dirty="0"/>
              <a:t>Abstraction using classes:</a:t>
            </a:r>
            <a:r>
              <a:rPr lang="en-US" dirty="0"/>
              <a:t> An abstraction can be achieved using classes. A class is used to group all the data members and member functions into a single unit by using the access </a:t>
            </a:r>
            <a:r>
              <a:rPr lang="en-US" dirty="0" smtClean="0"/>
              <a:t>specifies.</a:t>
            </a:r>
            <a:endParaRPr lang="en-US" dirty="0"/>
          </a:p>
        </p:txBody>
      </p:sp>
      <p:sp>
        <p:nvSpPr>
          <p:cNvPr id="4" name="Rectangle 3"/>
          <p:cNvSpPr/>
          <p:nvPr/>
        </p:nvSpPr>
        <p:spPr>
          <a:xfrm>
            <a:off x="3048000" y="1053939"/>
            <a:ext cx="6096000" cy="563231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class Sum    </a:t>
            </a:r>
          </a:p>
          <a:p>
            <a:r>
              <a:rPr lang="en-US" dirty="0"/>
              <a:t>{    </a:t>
            </a:r>
          </a:p>
          <a:p>
            <a:r>
              <a:rPr lang="en-US" dirty="0"/>
              <a:t>private: </a:t>
            </a:r>
            <a:r>
              <a:rPr lang="en-US" dirty="0" err="1"/>
              <a:t>int</a:t>
            </a:r>
            <a:r>
              <a:rPr lang="en-US" dirty="0"/>
              <a:t> x, y, z; // private variables  </a:t>
            </a:r>
          </a:p>
          <a:p>
            <a:r>
              <a:rPr lang="en-US" dirty="0"/>
              <a:t>public:    </a:t>
            </a:r>
          </a:p>
          <a:p>
            <a:r>
              <a:rPr lang="en-US" dirty="0"/>
              <a:t>void add()    </a:t>
            </a:r>
          </a:p>
          <a:p>
            <a:r>
              <a:rPr lang="en-US" dirty="0"/>
              <a:t>{    </a:t>
            </a:r>
          </a:p>
          <a:p>
            <a:r>
              <a:rPr lang="en-US" dirty="0" err="1"/>
              <a:t>cout</a:t>
            </a:r>
            <a:r>
              <a:rPr lang="en-US" dirty="0"/>
              <a:t>&lt;&lt;"Enter two numbers: ";    </a:t>
            </a:r>
          </a:p>
          <a:p>
            <a:r>
              <a:rPr lang="en-US" dirty="0" err="1"/>
              <a:t>cin</a:t>
            </a:r>
            <a:r>
              <a:rPr lang="en-US" dirty="0"/>
              <a:t>&gt;&gt;x&gt;&gt;y;    </a:t>
            </a:r>
          </a:p>
          <a:p>
            <a:r>
              <a:rPr lang="en-US" dirty="0"/>
              <a:t>z= </a:t>
            </a:r>
            <a:r>
              <a:rPr lang="en-US" dirty="0" err="1"/>
              <a:t>x+y</a:t>
            </a:r>
            <a:r>
              <a:rPr lang="en-US" dirty="0"/>
              <a:t>;    </a:t>
            </a:r>
          </a:p>
          <a:p>
            <a:r>
              <a:rPr lang="en-US" dirty="0" err="1"/>
              <a:t>cout</a:t>
            </a:r>
            <a:r>
              <a:rPr lang="en-US" dirty="0"/>
              <a:t>&lt;&lt;"Sum of two number is: "&lt;&lt;z&lt;&lt;</a:t>
            </a:r>
            <a:r>
              <a:rPr lang="en-US" dirty="0" err="1"/>
              <a:t>endl</a:t>
            </a:r>
            <a:r>
              <a:rPr lang="en-US" dirty="0"/>
              <a:t>;    </a:t>
            </a:r>
          </a:p>
          <a:p>
            <a:r>
              <a:rPr lang="en-US" dirty="0"/>
              <a:t>}    </a:t>
            </a:r>
          </a:p>
          <a:p>
            <a:r>
              <a:rPr lang="en-US" dirty="0"/>
              <a:t>};    </a:t>
            </a:r>
          </a:p>
          <a:p>
            <a:r>
              <a:rPr lang="en-US" dirty="0" err="1"/>
              <a:t>int</a:t>
            </a:r>
            <a:r>
              <a:rPr lang="en-US" dirty="0"/>
              <a:t> main()    </a:t>
            </a:r>
          </a:p>
          <a:p>
            <a:r>
              <a:rPr lang="en-US" dirty="0"/>
              <a:t>{    </a:t>
            </a:r>
          </a:p>
          <a:p>
            <a:r>
              <a:rPr lang="en-US" dirty="0"/>
              <a:t>Sum </a:t>
            </a:r>
            <a:r>
              <a:rPr lang="en-US" dirty="0" err="1"/>
              <a:t>sm</a:t>
            </a:r>
            <a:r>
              <a:rPr lang="en-US" dirty="0"/>
              <a:t>;    </a:t>
            </a:r>
          </a:p>
          <a:p>
            <a:r>
              <a:rPr lang="en-US" dirty="0" err="1"/>
              <a:t>sm.add</a:t>
            </a:r>
            <a:r>
              <a:rPr lang="en-US" dirty="0"/>
              <a:t>();    </a:t>
            </a:r>
          </a:p>
          <a:p>
            <a:r>
              <a:rPr lang="en-US" dirty="0"/>
              <a:t>return 0;    </a:t>
            </a:r>
          </a:p>
          <a:p>
            <a:r>
              <a:rPr lang="en-US" dirty="0"/>
              <a:t>}</a:t>
            </a:r>
          </a:p>
        </p:txBody>
      </p:sp>
    </p:spTree>
    <p:extLst>
      <p:ext uri="{BB962C8B-B14F-4D97-AF65-F5344CB8AC3E}">
        <p14:creationId xmlns:p14="http://schemas.microsoft.com/office/powerpoint/2010/main" val="14622968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3289" y="742459"/>
            <a:ext cx="10500575" cy="923330"/>
          </a:xfrm>
          <a:prstGeom prst="rect">
            <a:avLst/>
          </a:prstGeom>
        </p:spPr>
        <p:txBody>
          <a:bodyPr wrap="square">
            <a:spAutoFit/>
          </a:bodyPr>
          <a:lstStyle/>
          <a:p>
            <a:r>
              <a:rPr lang="en-US" b="1" dirty="0"/>
              <a:t>Abstraction in header files:</a:t>
            </a:r>
            <a:r>
              <a:rPr lang="en-US" dirty="0"/>
              <a:t> An another type of abstraction is header file. For example, </a:t>
            </a:r>
            <a:r>
              <a:rPr lang="en-US" dirty="0" err="1"/>
              <a:t>pow</a:t>
            </a:r>
            <a:r>
              <a:rPr lang="en-US" dirty="0"/>
              <a:t>() function available is used to calculate the power of a number without actually knowing which algorithm function uses to calculate the power.</a:t>
            </a:r>
          </a:p>
        </p:txBody>
      </p:sp>
      <p:sp>
        <p:nvSpPr>
          <p:cNvPr id="4" name="Rectangle 3"/>
          <p:cNvSpPr/>
          <p:nvPr/>
        </p:nvSpPr>
        <p:spPr>
          <a:xfrm>
            <a:off x="2854817" y="2506451"/>
            <a:ext cx="8221014" cy="3139321"/>
          </a:xfrm>
          <a:prstGeom prst="rect">
            <a:avLst/>
          </a:prstGeom>
        </p:spPr>
        <p:txBody>
          <a:bodyPr wrap="square">
            <a:spAutoFit/>
          </a:bodyPr>
          <a:lstStyle/>
          <a:p>
            <a:r>
              <a:rPr lang="en-US" dirty="0"/>
              <a:t>#include &lt;</a:t>
            </a:r>
            <a:r>
              <a:rPr lang="en-US" dirty="0" err="1"/>
              <a:t>iostream</a:t>
            </a:r>
            <a:r>
              <a:rPr lang="en-US" dirty="0"/>
              <a:t>&gt;  </a:t>
            </a:r>
          </a:p>
          <a:p>
            <a:r>
              <a:rPr lang="en-US" dirty="0"/>
              <a:t>#include&lt;</a:t>
            </a:r>
            <a:r>
              <a:rPr lang="en-US" dirty="0" err="1"/>
              <a:t>math.h</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a:t> </a:t>
            </a:r>
            <a:r>
              <a:rPr lang="en-US" dirty="0" err="1"/>
              <a:t>int</a:t>
            </a:r>
            <a:r>
              <a:rPr lang="en-US" dirty="0"/>
              <a:t> power = 3;  </a:t>
            </a:r>
          </a:p>
          <a:p>
            <a:r>
              <a:rPr lang="en-US" dirty="0"/>
              <a:t>   </a:t>
            </a:r>
            <a:r>
              <a:rPr lang="en-US" dirty="0" err="1"/>
              <a:t>int</a:t>
            </a:r>
            <a:r>
              <a:rPr lang="en-US" dirty="0"/>
              <a:t> number = 4;  </a:t>
            </a:r>
          </a:p>
          <a:p>
            <a:r>
              <a:rPr lang="en-US" dirty="0"/>
              <a:t>   </a:t>
            </a:r>
            <a:r>
              <a:rPr lang="en-US" dirty="0" err="1"/>
              <a:t>int</a:t>
            </a:r>
            <a:r>
              <a:rPr lang="en-US" dirty="0"/>
              <a:t> result = </a:t>
            </a:r>
            <a:r>
              <a:rPr lang="en-US" dirty="0" err="1"/>
              <a:t>pow</a:t>
            </a:r>
            <a:r>
              <a:rPr lang="en-US" dirty="0"/>
              <a:t>(</a:t>
            </a:r>
            <a:r>
              <a:rPr lang="en-US" dirty="0" err="1"/>
              <a:t>power,number</a:t>
            </a:r>
            <a:r>
              <a:rPr lang="en-US" dirty="0"/>
              <a:t>);         // </a:t>
            </a:r>
            <a:r>
              <a:rPr lang="en-US" dirty="0" err="1"/>
              <a:t>pow</a:t>
            </a:r>
            <a:r>
              <a:rPr lang="en-US" dirty="0"/>
              <a:t>(</a:t>
            </a:r>
            <a:r>
              <a:rPr lang="en-US" dirty="0" err="1"/>
              <a:t>n,power</a:t>
            </a:r>
            <a:r>
              <a:rPr lang="en-US" dirty="0"/>
              <a:t>) is the  power function  </a:t>
            </a:r>
          </a:p>
          <a:p>
            <a:r>
              <a:rPr lang="en-US" dirty="0"/>
              <a:t>   </a:t>
            </a:r>
            <a:r>
              <a:rPr lang="en-US" dirty="0" err="1"/>
              <a:t>std</a:t>
            </a:r>
            <a:r>
              <a:rPr lang="en-US" dirty="0"/>
              <a:t>::</a:t>
            </a:r>
            <a:r>
              <a:rPr lang="en-US" dirty="0" err="1"/>
              <a:t>cout</a:t>
            </a:r>
            <a:r>
              <a:rPr lang="en-US" dirty="0"/>
              <a:t> &lt;&lt; "power of n is : " &lt;&lt;result&lt;&lt; </a:t>
            </a:r>
            <a:r>
              <a:rPr lang="en-US" dirty="0" err="1"/>
              <a:t>std</a:t>
            </a:r>
            <a:r>
              <a:rPr lang="en-US" dirty="0"/>
              <a:t>::</a:t>
            </a:r>
            <a:r>
              <a:rPr lang="en-US" dirty="0" err="1"/>
              <a:t>endl</a:t>
            </a:r>
            <a:r>
              <a:rPr lang="en-US" dirty="0"/>
              <a:t>;  </a:t>
            </a:r>
          </a:p>
          <a:p>
            <a:r>
              <a:rPr lang="en-US" dirty="0"/>
              <a:t>   return 0;  </a:t>
            </a:r>
          </a:p>
          <a:p>
            <a:r>
              <a:rPr lang="en-US" dirty="0"/>
              <a:t>}</a:t>
            </a:r>
          </a:p>
        </p:txBody>
      </p:sp>
    </p:spTree>
    <p:extLst>
      <p:ext uri="{BB962C8B-B14F-4D97-AF65-F5344CB8AC3E}">
        <p14:creationId xmlns:p14="http://schemas.microsoft.com/office/powerpoint/2010/main" val="223049757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6777" y="378270"/>
            <a:ext cx="10281634" cy="3046988"/>
          </a:xfrm>
          <a:prstGeom prst="rect">
            <a:avLst/>
          </a:prstGeom>
        </p:spPr>
        <p:txBody>
          <a:bodyPr wrap="square">
            <a:spAutoFit/>
          </a:bodyPr>
          <a:lstStyle/>
          <a:p>
            <a:r>
              <a:rPr lang="en-US" sz="2400" b="1" dirty="0"/>
              <a:t>Advantages Of Abstraction:</a:t>
            </a:r>
          </a:p>
          <a:p>
            <a:endParaRPr lang="en-US" sz="2400" dirty="0" smtClean="0"/>
          </a:p>
          <a:p>
            <a:pPr marL="457200" indent="-457200">
              <a:buFont typeface="+mj-lt"/>
              <a:buAutoNum type="arabicPeriod"/>
            </a:pPr>
            <a:r>
              <a:rPr lang="en-US" sz="2400" dirty="0" smtClean="0"/>
              <a:t>A </a:t>
            </a:r>
            <a:r>
              <a:rPr lang="en-US" sz="2400" dirty="0"/>
              <a:t>programmer does not need to write the low level code.</a:t>
            </a:r>
          </a:p>
          <a:p>
            <a:pPr marL="457200" indent="-457200">
              <a:buFont typeface="+mj-lt"/>
              <a:buAutoNum type="arabicPeriod"/>
            </a:pPr>
            <a:r>
              <a:rPr lang="en-US" sz="2400" dirty="0"/>
              <a:t>Data Abstraction avoids the code duplication, i.e., programmer does not have to undergo the same tasks every time to perform the similar operation.</a:t>
            </a:r>
          </a:p>
          <a:p>
            <a:pPr marL="457200" indent="-457200">
              <a:buFont typeface="+mj-lt"/>
              <a:buAutoNum type="arabicPeriod"/>
            </a:pPr>
            <a:r>
              <a:rPr lang="en-US" sz="2400" dirty="0"/>
              <a:t>The main aim of the data abstraction is to reuse the code and the proper partitioning of the code across the classes.</a:t>
            </a:r>
          </a:p>
          <a:p>
            <a:pPr marL="457200" indent="-457200">
              <a:buFont typeface="+mj-lt"/>
              <a:buAutoNum type="arabicPeriod"/>
            </a:pPr>
            <a:r>
              <a:rPr lang="en-US" sz="2400" dirty="0"/>
              <a:t>Internal implementation can be changed without affecting the user level code</a:t>
            </a:r>
          </a:p>
        </p:txBody>
      </p:sp>
    </p:spTree>
    <p:extLst>
      <p:ext uri="{BB962C8B-B14F-4D97-AF65-F5344CB8AC3E}">
        <p14:creationId xmlns:p14="http://schemas.microsoft.com/office/powerpoint/2010/main" val="231459947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39661" y="781096"/>
            <a:ext cx="8761927" cy="1569660"/>
          </a:xfrm>
          <a:prstGeom prst="rect">
            <a:avLst/>
          </a:prstGeom>
        </p:spPr>
        <p:txBody>
          <a:bodyPr wrap="square">
            <a:spAutoFit/>
          </a:bodyPr>
          <a:lstStyle/>
          <a:p>
            <a:r>
              <a:rPr lang="en-US" sz="2400" b="1" dirty="0"/>
              <a:t>Encapsulation </a:t>
            </a:r>
            <a:r>
              <a:rPr lang="en-US" sz="2400" dirty="0"/>
              <a:t>is defined as wrapping up of data and information under a single unit. In Object Oriented Programming, Encapsulation is defined as binding together the data and the functions that manipulates them</a:t>
            </a:r>
          </a:p>
        </p:txBody>
      </p:sp>
      <p:sp>
        <p:nvSpPr>
          <p:cNvPr id="4" name="Rectangle 3"/>
          <p:cNvSpPr/>
          <p:nvPr/>
        </p:nvSpPr>
        <p:spPr>
          <a:xfrm>
            <a:off x="2339661" y="2967335"/>
            <a:ext cx="8761927" cy="1384995"/>
          </a:xfrm>
          <a:prstGeom prst="rect">
            <a:avLst/>
          </a:prstGeom>
        </p:spPr>
        <p:txBody>
          <a:bodyPr wrap="square">
            <a:spAutoFit/>
          </a:bodyPr>
          <a:lstStyle/>
          <a:p>
            <a:r>
              <a:rPr lang="en-US" sz="2800" b="1" dirty="0"/>
              <a:t>How Encapsulation is achieved in a class</a:t>
            </a:r>
          </a:p>
          <a:p>
            <a:r>
              <a:rPr lang="en-US" sz="2800" dirty="0"/>
              <a:t>To do this:</a:t>
            </a:r>
            <a:br>
              <a:rPr lang="en-US" sz="2800" dirty="0"/>
            </a:br>
            <a:r>
              <a:rPr lang="en-US" sz="2800" dirty="0"/>
              <a:t>1) Make all the data members private.</a:t>
            </a:r>
          </a:p>
        </p:txBody>
      </p:sp>
    </p:spTree>
    <p:extLst>
      <p:ext uri="{BB962C8B-B14F-4D97-AF65-F5344CB8AC3E}">
        <p14:creationId xmlns:p14="http://schemas.microsoft.com/office/powerpoint/2010/main" val="333793762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049149"/>
            <a:ext cx="6096000" cy="8956298"/>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a:t>class </a:t>
            </a:r>
            <a:r>
              <a:rPr lang="en-US" dirty="0" err="1"/>
              <a:t>implementAbstraction</a:t>
            </a:r>
            <a:r>
              <a:rPr lang="en-US" dirty="0"/>
              <a:t> </a:t>
            </a:r>
          </a:p>
          <a:p>
            <a:r>
              <a:rPr lang="en-US" dirty="0"/>
              <a:t>{ </a:t>
            </a:r>
          </a:p>
          <a:p>
            <a:r>
              <a:rPr lang="en-US" dirty="0"/>
              <a:t>    private: </a:t>
            </a:r>
          </a:p>
          <a:p>
            <a:r>
              <a:rPr lang="en-US" dirty="0"/>
              <a:t>        </a:t>
            </a:r>
            <a:r>
              <a:rPr lang="en-US" dirty="0" err="1"/>
              <a:t>int</a:t>
            </a:r>
            <a:r>
              <a:rPr lang="en-US" dirty="0"/>
              <a:t> a, b; </a:t>
            </a:r>
          </a:p>
          <a:p>
            <a:r>
              <a:rPr lang="en-US" dirty="0"/>
              <a:t>  </a:t>
            </a:r>
          </a:p>
          <a:p>
            <a:r>
              <a:rPr lang="en-US" dirty="0"/>
              <a:t>    public: </a:t>
            </a:r>
          </a:p>
          <a:p>
            <a:r>
              <a:rPr lang="en-US" dirty="0"/>
              <a:t>      </a:t>
            </a:r>
          </a:p>
          <a:p>
            <a:r>
              <a:rPr lang="en-US" dirty="0"/>
              <a:t>        // method to set values of  </a:t>
            </a:r>
          </a:p>
          <a:p>
            <a:r>
              <a:rPr lang="en-US" dirty="0"/>
              <a:t>        // private members </a:t>
            </a:r>
          </a:p>
          <a:p>
            <a:r>
              <a:rPr lang="en-US" dirty="0"/>
              <a:t>        void set(</a:t>
            </a:r>
            <a:r>
              <a:rPr lang="en-US" dirty="0" err="1"/>
              <a:t>int</a:t>
            </a:r>
            <a:r>
              <a:rPr lang="en-US" dirty="0"/>
              <a:t> x, </a:t>
            </a:r>
            <a:r>
              <a:rPr lang="en-US" dirty="0" err="1"/>
              <a:t>int</a:t>
            </a:r>
            <a:r>
              <a:rPr lang="en-US" dirty="0"/>
              <a:t> y) </a:t>
            </a:r>
          </a:p>
          <a:p>
            <a:r>
              <a:rPr lang="en-US" dirty="0"/>
              <a:t>        { </a:t>
            </a:r>
          </a:p>
          <a:p>
            <a:r>
              <a:rPr lang="en-US" dirty="0"/>
              <a:t>            a = x; </a:t>
            </a:r>
          </a:p>
          <a:p>
            <a:r>
              <a:rPr lang="en-US" dirty="0"/>
              <a:t>            b = y; </a:t>
            </a:r>
          </a:p>
          <a:p>
            <a:r>
              <a:rPr lang="en-US" dirty="0"/>
              <a:t>        } </a:t>
            </a:r>
          </a:p>
          <a:p>
            <a:r>
              <a:rPr lang="en-US" dirty="0"/>
              <a:t>          </a:t>
            </a:r>
          </a:p>
          <a:p>
            <a:r>
              <a:rPr lang="en-US" dirty="0"/>
              <a:t>        void display() </a:t>
            </a:r>
          </a:p>
          <a:p>
            <a:r>
              <a:rPr lang="en-US" dirty="0"/>
              <a:t>        { </a:t>
            </a:r>
          </a:p>
          <a:p>
            <a:r>
              <a:rPr lang="en-US" dirty="0"/>
              <a:t>            </a:t>
            </a:r>
            <a:r>
              <a:rPr lang="en-US" dirty="0" err="1"/>
              <a:t>cout</a:t>
            </a:r>
            <a:r>
              <a:rPr lang="en-US" dirty="0"/>
              <a:t>&lt;&lt;"a = " &lt;&lt;a &lt;&lt; </a:t>
            </a:r>
            <a:r>
              <a:rPr lang="en-US" dirty="0" err="1"/>
              <a:t>endl</a:t>
            </a:r>
            <a:r>
              <a:rPr lang="en-US" dirty="0"/>
              <a:t>; </a:t>
            </a:r>
          </a:p>
          <a:p>
            <a:r>
              <a:rPr lang="en-US" dirty="0"/>
              <a:t>            </a:t>
            </a:r>
            <a:r>
              <a:rPr lang="en-US" dirty="0" err="1"/>
              <a:t>cout</a:t>
            </a:r>
            <a:r>
              <a:rPr lang="en-US" dirty="0"/>
              <a:t>&lt;&lt;"b = " &lt;&lt; b &lt;&lt; </a:t>
            </a:r>
            <a:r>
              <a:rPr lang="en-US" dirty="0" err="1"/>
              <a:t>endl</a:t>
            </a:r>
            <a:r>
              <a:rPr lang="en-US" dirty="0"/>
              <a:t>; </a:t>
            </a:r>
          </a:p>
          <a:p>
            <a:r>
              <a:rPr lang="en-US" dirty="0"/>
              <a:t>        } </a:t>
            </a:r>
          </a:p>
          <a:p>
            <a:r>
              <a:rPr lang="en-US" dirty="0"/>
              <a:t>}; </a:t>
            </a:r>
          </a:p>
          <a:p>
            <a:r>
              <a:rPr lang="en-US" dirty="0"/>
              <a:t>  </a:t>
            </a:r>
          </a:p>
          <a:p>
            <a:r>
              <a:rPr lang="en-US" dirty="0" err="1"/>
              <a:t>int</a:t>
            </a:r>
            <a:r>
              <a:rPr lang="en-US" dirty="0"/>
              <a:t> main()  </a:t>
            </a:r>
          </a:p>
          <a:p>
            <a:r>
              <a:rPr lang="en-US" dirty="0"/>
              <a:t>{ </a:t>
            </a:r>
          </a:p>
          <a:p>
            <a:r>
              <a:rPr lang="en-US" dirty="0"/>
              <a:t>    </a:t>
            </a:r>
            <a:r>
              <a:rPr lang="en-US" dirty="0" err="1"/>
              <a:t>implementAbstraction</a:t>
            </a:r>
            <a:r>
              <a:rPr lang="en-US" dirty="0"/>
              <a:t> </a:t>
            </a:r>
            <a:r>
              <a:rPr lang="en-US" dirty="0" err="1"/>
              <a:t>obj</a:t>
            </a:r>
            <a:r>
              <a:rPr lang="en-US" dirty="0"/>
              <a:t>; </a:t>
            </a:r>
          </a:p>
          <a:p>
            <a:r>
              <a:rPr lang="en-US" dirty="0"/>
              <a:t>    </a:t>
            </a:r>
            <a:r>
              <a:rPr lang="en-US" dirty="0" err="1"/>
              <a:t>obj.set</a:t>
            </a:r>
            <a:r>
              <a:rPr lang="en-US" dirty="0"/>
              <a:t>(10, 20); </a:t>
            </a:r>
          </a:p>
          <a:p>
            <a:r>
              <a:rPr lang="en-US" dirty="0"/>
              <a:t>    </a:t>
            </a:r>
            <a:r>
              <a:rPr lang="en-US" dirty="0" err="1"/>
              <a:t>obj.display</a:t>
            </a:r>
            <a:r>
              <a:rPr lang="en-US" dirty="0"/>
              <a:t>(); </a:t>
            </a:r>
          </a:p>
          <a:p>
            <a:r>
              <a:rPr lang="en-US" dirty="0"/>
              <a:t>    return 0; </a:t>
            </a:r>
          </a:p>
          <a:p>
            <a:r>
              <a:rPr lang="en-US" dirty="0"/>
              <a:t>}</a:t>
            </a:r>
          </a:p>
        </p:txBody>
      </p:sp>
    </p:spTree>
    <p:extLst>
      <p:ext uri="{BB962C8B-B14F-4D97-AF65-F5344CB8AC3E}">
        <p14:creationId xmlns:p14="http://schemas.microsoft.com/office/powerpoint/2010/main" val="422492937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356651"/>
            <a:ext cx="6096000" cy="7571303"/>
          </a:xfrm>
          <a:prstGeom prst="rect">
            <a:avLst/>
          </a:prstGeom>
        </p:spPr>
        <p:txBody>
          <a:bodyPr>
            <a:spAutoFit/>
          </a:bodyPr>
          <a:lstStyle/>
          <a:p>
            <a:r>
              <a:rPr lang="en-US" dirty="0"/>
              <a:t>#include&lt;</a:t>
            </a:r>
            <a:r>
              <a:rPr lang="en-US" dirty="0" err="1"/>
              <a:t>iostream</a:t>
            </a:r>
            <a:r>
              <a:rPr lang="en-US" dirty="0"/>
              <a:t>&gt; </a:t>
            </a:r>
          </a:p>
          <a:p>
            <a:r>
              <a:rPr lang="en-US" dirty="0"/>
              <a:t>using namespace </a:t>
            </a:r>
            <a:r>
              <a:rPr lang="en-US" dirty="0" err="1"/>
              <a:t>std</a:t>
            </a:r>
            <a:r>
              <a:rPr lang="en-US" dirty="0"/>
              <a:t>; </a:t>
            </a:r>
          </a:p>
          <a:p>
            <a:r>
              <a:rPr lang="en-US" dirty="0"/>
              <a:t>class Encapsulation </a:t>
            </a:r>
          </a:p>
          <a:p>
            <a:r>
              <a:rPr lang="en-US" dirty="0"/>
              <a:t>{ </a:t>
            </a:r>
          </a:p>
          <a:p>
            <a:r>
              <a:rPr lang="en-US" dirty="0"/>
              <a:t>    private: </a:t>
            </a:r>
          </a:p>
          <a:p>
            <a:r>
              <a:rPr lang="en-US" dirty="0"/>
              <a:t>        // data hidden from outside world </a:t>
            </a:r>
          </a:p>
          <a:p>
            <a:r>
              <a:rPr lang="en-US" dirty="0"/>
              <a:t>        </a:t>
            </a:r>
            <a:r>
              <a:rPr lang="en-US" dirty="0" err="1"/>
              <a:t>int</a:t>
            </a:r>
            <a:r>
              <a:rPr lang="en-US" dirty="0"/>
              <a:t> x; </a:t>
            </a:r>
          </a:p>
          <a:p>
            <a:r>
              <a:rPr lang="en-US" dirty="0"/>
              <a:t>          </a:t>
            </a:r>
          </a:p>
          <a:p>
            <a:r>
              <a:rPr lang="en-US" dirty="0"/>
              <a:t>    public: </a:t>
            </a:r>
          </a:p>
          <a:p>
            <a:r>
              <a:rPr lang="en-US" dirty="0"/>
              <a:t>        void set(</a:t>
            </a:r>
            <a:r>
              <a:rPr lang="en-US" dirty="0" err="1"/>
              <a:t>int</a:t>
            </a:r>
            <a:r>
              <a:rPr lang="en-US" dirty="0"/>
              <a:t> a) </a:t>
            </a:r>
          </a:p>
          <a:p>
            <a:r>
              <a:rPr lang="en-US" dirty="0"/>
              <a:t>        { </a:t>
            </a:r>
          </a:p>
          <a:p>
            <a:r>
              <a:rPr lang="en-US" dirty="0"/>
              <a:t>            x =a; </a:t>
            </a:r>
          </a:p>
          <a:p>
            <a:r>
              <a:rPr lang="en-US" dirty="0"/>
              <a:t>        } </a:t>
            </a:r>
          </a:p>
          <a:p>
            <a:r>
              <a:rPr lang="en-US" dirty="0"/>
              <a:t>        </a:t>
            </a:r>
            <a:r>
              <a:rPr lang="en-US" dirty="0" err="1"/>
              <a:t>int</a:t>
            </a:r>
            <a:r>
              <a:rPr lang="en-US" dirty="0"/>
              <a:t> get() </a:t>
            </a:r>
          </a:p>
          <a:p>
            <a:r>
              <a:rPr lang="en-US" dirty="0"/>
              <a:t>        { </a:t>
            </a:r>
          </a:p>
          <a:p>
            <a:r>
              <a:rPr lang="en-US" dirty="0"/>
              <a:t>            return x; </a:t>
            </a:r>
          </a:p>
          <a:p>
            <a:r>
              <a:rPr lang="en-US" dirty="0"/>
              <a:t>        } </a:t>
            </a:r>
          </a:p>
          <a:p>
            <a:r>
              <a:rPr lang="en-US" dirty="0"/>
              <a:t>}; </a:t>
            </a:r>
          </a:p>
          <a:p>
            <a:r>
              <a:rPr lang="en-US" dirty="0" err="1"/>
              <a:t>int</a:t>
            </a:r>
            <a:r>
              <a:rPr lang="en-US" dirty="0"/>
              <a:t> main() </a:t>
            </a:r>
          </a:p>
          <a:p>
            <a:r>
              <a:rPr lang="en-US" dirty="0"/>
              <a:t>{ </a:t>
            </a:r>
          </a:p>
          <a:p>
            <a:r>
              <a:rPr lang="en-US" dirty="0"/>
              <a:t>    Encapsulation </a:t>
            </a:r>
            <a:r>
              <a:rPr lang="en-US" dirty="0" err="1"/>
              <a:t>obj</a:t>
            </a:r>
            <a:r>
              <a:rPr lang="en-US" dirty="0"/>
              <a:t>; </a:t>
            </a:r>
          </a:p>
          <a:p>
            <a:r>
              <a:rPr lang="en-US" dirty="0"/>
              <a:t>      </a:t>
            </a:r>
          </a:p>
          <a:p>
            <a:r>
              <a:rPr lang="en-US" dirty="0"/>
              <a:t>    </a:t>
            </a:r>
            <a:r>
              <a:rPr lang="en-US" dirty="0" err="1"/>
              <a:t>obj.set</a:t>
            </a:r>
            <a:r>
              <a:rPr lang="en-US" dirty="0"/>
              <a:t>(5); </a:t>
            </a:r>
          </a:p>
          <a:p>
            <a:r>
              <a:rPr lang="en-US" dirty="0"/>
              <a:t>      </a:t>
            </a:r>
          </a:p>
          <a:p>
            <a:r>
              <a:rPr lang="en-US" dirty="0"/>
              <a:t>    </a:t>
            </a:r>
            <a:r>
              <a:rPr lang="en-US" dirty="0" err="1"/>
              <a:t>cout</a:t>
            </a:r>
            <a:r>
              <a:rPr lang="en-US" dirty="0"/>
              <a:t>&lt;&lt;</a:t>
            </a:r>
            <a:r>
              <a:rPr lang="en-US" dirty="0" err="1"/>
              <a:t>obj.get</a:t>
            </a:r>
            <a:r>
              <a:rPr lang="en-US" dirty="0"/>
              <a:t>(); </a:t>
            </a:r>
          </a:p>
          <a:p>
            <a:r>
              <a:rPr lang="en-US" dirty="0"/>
              <a:t>    return 0; </a:t>
            </a:r>
          </a:p>
          <a:p>
            <a:r>
              <a:rPr lang="en-US" dirty="0"/>
              <a:t>}</a:t>
            </a:r>
          </a:p>
        </p:txBody>
      </p:sp>
    </p:spTree>
    <p:extLst>
      <p:ext uri="{BB962C8B-B14F-4D97-AF65-F5344CB8AC3E}">
        <p14:creationId xmlns:p14="http://schemas.microsoft.com/office/powerpoint/2010/main" val="8291059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9913" y="307951"/>
            <a:ext cx="3180999" cy="461665"/>
          </a:xfrm>
          <a:prstGeom prst="rect">
            <a:avLst/>
          </a:prstGeom>
        </p:spPr>
        <p:txBody>
          <a:bodyPr wrap="none">
            <a:spAutoFit/>
          </a:bodyPr>
          <a:lstStyle/>
          <a:p>
            <a:r>
              <a:rPr lang="en-US" sz="2400" b="1" dirty="0"/>
              <a:t>C++ Exception Handling</a:t>
            </a:r>
          </a:p>
        </p:txBody>
      </p:sp>
      <p:sp>
        <p:nvSpPr>
          <p:cNvPr id="3" name="Rectangle 2"/>
          <p:cNvSpPr/>
          <p:nvPr/>
        </p:nvSpPr>
        <p:spPr>
          <a:xfrm>
            <a:off x="1777285" y="1141291"/>
            <a:ext cx="9813702" cy="5262979"/>
          </a:xfrm>
          <a:prstGeom prst="rect">
            <a:avLst/>
          </a:prstGeom>
        </p:spPr>
        <p:txBody>
          <a:bodyPr wrap="square">
            <a:spAutoFit/>
          </a:bodyPr>
          <a:lstStyle/>
          <a:p>
            <a:r>
              <a:rPr lang="en-US" sz="2400" dirty="0"/>
              <a:t>Exceptions provide a way to transfer control from one part of a program to another. C++ exception handling is built upon three keywords: </a:t>
            </a:r>
            <a:r>
              <a:rPr lang="en-US" sz="2400" b="1" dirty="0"/>
              <a:t>try, </a:t>
            </a:r>
            <a:r>
              <a:rPr lang="en-US" sz="2400" b="1" dirty="0" err="1"/>
              <a:t>catch,</a:t>
            </a:r>
            <a:r>
              <a:rPr lang="en-US" sz="2400" dirty="0" err="1"/>
              <a:t>and</a:t>
            </a:r>
            <a:r>
              <a:rPr lang="en-US" sz="2400" dirty="0"/>
              <a:t> </a:t>
            </a:r>
            <a:r>
              <a:rPr lang="en-US" sz="2400" b="1" dirty="0"/>
              <a:t>throw</a:t>
            </a:r>
            <a:r>
              <a:rPr lang="en-US" sz="2400" dirty="0" smtClean="0"/>
              <a:t>.</a:t>
            </a:r>
          </a:p>
          <a:p>
            <a:endParaRPr lang="en-US" sz="2400" dirty="0"/>
          </a:p>
          <a:p>
            <a:r>
              <a:rPr lang="en-US" sz="2400" b="1" dirty="0"/>
              <a:t>throw</a:t>
            </a:r>
            <a:r>
              <a:rPr lang="en-US" sz="2400" dirty="0"/>
              <a:t> − A program throws an exception when a problem shows up. This is done using a </a:t>
            </a:r>
            <a:r>
              <a:rPr lang="en-US" sz="2400" b="1" dirty="0"/>
              <a:t>throw</a:t>
            </a:r>
            <a:r>
              <a:rPr lang="en-US" sz="2400" dirty="0"/>
              <a:t> keyword</a:t>
            </a:r>
            <a:r>
              <a:rPr lang="en-US" sz="2400" dirty="0" smtClean="0"/>
              <a:t>.</a:t>
            </a:r>
          </a:p>
          <a:p>
            <a:endParaRPr lang="en-US" sz="2400" dirty="0"/>
          </a:p>
          <a:p>
            <a:r>
              <a:rPr lang="en-US" sz="2400" b="1" dirty="0"/>
              <a:t>catch</a:t>
            </a:r>
            <a:r>
              <a:rPr lang="en-US" sz="2400" dirty="0"/>
              <a:t> − A program catches an exception with an exception handler at the place in a program where you want to handle the problem. </a:t>
            </a:r>
            <a:endParaRPr lang="en-US" sz="2400" dirty="0" smtClean="0"/>
          </a:p>
          <a:p>
            <a:endParaRPr lang="en-US" sz="2400" dirty="0" smtClean="0"/>
          </a:p>
          <a:p>
            <a:r>
              <a:rPr lang="en-US" sz="2400" dirty="0" smtClean="0"/>
              <a:t>The</a:t>
            </a:r>
            <a:r>
              <a:rPr lang="en-US" sz="2400" dirty="0"/>
              <a:t> </a:t>
            </a:r>
            <a:r>
              <a:rPr lang="en-US" sz="2400" b="1" dirty="0"/>
              <a:t>catch</a:t>
            </a:r>
            <a:r>
              <a:rPr lang="en-US" sz="2400" dirty="0"/>
              <a:t> keyword indicates the catching of an exception</a:t>
            </a:r>
            <a:r>
              <a:rPr lang="en-US" sz="2400" dirty="0" smtClean="0"/>
              <a:t>.</a:t>
            </a:r>
          </a:p>
          <a:p>
            <a:endParaRPr lang="en-US" sz="2400" dirty="0"/>
          </a:p>
          <a:p>
            <a:r>
              <a:rPr lang="en-US" sz="2400" b="1" dirty="0"/>
              <a:t>try</a:t>
            </a:r>
            <a:r>
              <a:rPr lang="en-US" sz="2400" dirty="0"/>
              <a:t> − A </a:t>
            </a:r>
            <a:r>
              <a:rPr lang="en-US" sz="2400" b="1" dirty="0"/>
              <a:t>try</a:t>
            </a:r>
            <a:r>
              <a:rPr lang="en-US" sz="2400" dirty="0"/>
              <a:t> block identifies a block of code for which particular exceptions will be activated. It's followed by one or more catch blocks.</a:t>
            </a:r>
          </a:p>
        </p:txBody>
      </p:sp>
    </p:spTree>
    <p:extLst>
      <p:ext uri="{BB962C8B-B14F-4D97-AF65-F5344CB8AC3E}">
        <p14:creationId xmlns:p14="http://schemas.microsoft.com/office/powerpoint/2010/main" val="170599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302" y="2043225"/>
            <a:ext cx="6096000" cy="1200329"/>
          </a:xfrm>
          <a:prstGeom prst="rect">
            <a:avLst/>
          </a:prstGeom>
        </p:spPr>
        <p:txBody>
          <a:bodyPr>
            <a:spAutoFit/>
          </a:bodyPr>
          <a:lstStyle/>
          <a:p>
            <a:r>
              <a:rPr lang="en-US" b="1" dirty="0">
                <a:solidFill>
                  <a:srgbClr val="000000"/>
                </a:solidFill>
                <a:latin typeface="verdana" panose="020B0604030504040204" pitchFamily="34" charset="0"/>
              </a:rPr>
              <a:t>Invalid variable names:</a:t>
            </a:r>
            <a:endParaRPr lang="en-US" dirty="0">
              <a:solidFill>
                <a:srgbClr val="000000"/>
              </a:solidFill>
              <a:latin typeface="verdana" panose="020B0604030504040204" pitchFamily="34" charset="0"/>
            </a:endParaRPr>
          </a:p>
          <a:p>
            <a:pPr>
              <a:buFont typeface="+mj-lt"/>
              <a:buAutoNum type="arabicPeriod"/>
            </a:pPr>
            <a:r>
              <a:rPr lang="en-US" b="1" dirty="0" err="1">
                <a:solidFill>
                  <a:srgbClr val="2E8B57"/>
                </a:solidFill>
                <a:latin typeface="verdana" panose="020B0604030504040204" pitchFamily="34" charset="0"/>
              </a:rPr>
              <a:t>int</a:t>
            </a:r>
            <a:r>
              <a:rPr lang="en-US" dirty="0">
                <a:solidFill>
                  <a:srgbClr val="000000"/>
                </a:solidFill>
                <a:latin typeface="verdana" panose="020B0604030504040204" pitchFamily="34" charset="0"/>
              </a:rPr>
              <a:t> 2;  </a:t>
            </a:r>
          </a:p>
          <a:p>
            <a:pPr>
              <a:buFont typeface="+mj-lt"/>
              <a:buAutoNum type="arabicPeriod"/>
            </a:pPr>
            <a:r>
              <a:rPr lang="en-US" b="1" dirty="0" err="1">
                <a:solidFill>
                  <a:srgbClr val="2E8B57"/>
                </a:solidFill>
                <a:latin typeface="verdana" panose="020B0604030504040204" pitchFamily="34" charset="0"/>
              </a:rPr>
              <a:t>int</a:t>
            </a:r>
            <a:r>
              <a:rPr lang="en-US" dirty="0">
                <a:solidFill>
                  <a:srgbClr val="000000"/>
                </a:solidFill>
                <a:latin typeface="verdana" panose="020B0604030504040204" pitchFamily="34" charset="0"/>
              </a:rPr>
              <a:t> a b;  </a:t>
            </a:r>
          </a:p>
          <a:p>
            <a:pPr>
              <a:buFont typeface="+mj-lt"/>
              <a:buAutoNum type="arabicPeriod"/>
            </a:pPr>
            <a:r>
              <a:rPr lang="en-US" b="1" dirty="0" err="1">
                <a:solidFill>
                  <a:srgbClr val="2E8B57"/>
                </a:solidFill>
                <a:latin typeface="verdana" panose="020B0604030504040204" pitchFamily="34" charset="0"/>
              </a:rPr>
              <a:t>int</a:t>
            </a:r>
            <a:r>
              <a:rPr lang="en-US" dirty="0">
                <a:solidFill>
                  <a:srgbClr val="000000"/>
                </a:solidFill>
                <a:latin typeface="verdana" panose="020B0604030504040204" pitchFamily="34" charset="0"/>
              </a:rPr>
              <a:t> </a:t>
            </a:r>
            <a:r>
              <a:rPr lang="en-US" b="1" dirty="0">
                <a:solidFill>
                  <a:srgbClr val="2E8B57"/>
                </a:solidFill>
                <a:latin typeface="verdana" panose="020B0604030504040204" pitchFamily="34" charset="0"/>
              </a:rPr>
              <a:t>long</a:t>
            </a:r>
            <a:r>
              <a:rPr lang="en-US"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238976580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2079" y="224135"/>
            <a:ext cx="6096000" cy="923330"/>
          </a:xfrm>
          <a:prstGeom prst="rect">
            <a:avLst/>
          </a:prstGeom>
        </p:spPr>
        <p:txBody>
          <a:bodyPr>
            <a:spAutoFit/>
          </a:bodyPr>
          <a:lstStyle/>
          <a:p>
            <a:r>
              <a:rPr lang="en-US" dirty="0"/>
              <a:t>Throwing Exceptions</a:t>
            </a:r>
          </a:p>
          <a:p>
            <a:r>
              <a:rPr lang="en-US" dirty="0"/>
              <a:t>Exceptions can be thrown anywhere within a code block using </a:t>
            </a:r>
            <a:r>
              <a:rPr lang="en-US" b="1" dirty="0" err="1"/>
              <a:t>throw</a:t>
            </a:r>
            <a:r>
              <a:rPr lang="en-US" dirty="0" err="1"/>
              <a:t>statement</a:t>
            </a:r>
            <a:r>
              <a:rPr lang="en-US" dirty="0"/>
              <a:t>.</a:t>
            </a:r>
          </a:p>
        </p:txBody>
      </p:sp>
      <p:sp>
        <p:nvSpPr>
          <p:cNvPr id="4" name="Rectangle 3"/>
          <p:cNvSpPr/>
          <p:nvPr/>
        </p:nvSpPr>
        <p:spPr>
          <a:xfrm>
            <a:off x="3048000" y="2551837"/>
            <a:ext cx="6096000" cy="1754326"/>
          </a:xfrm>
          <a:prstGeom prst="rect">
            <a:avLst/>
          </a:prstGeom>
        </p:spPr>
        <p:txBody>
          <a:bodyPr>
            <a:spAutoFit/>
          </a:bodyPr>
          <a:lstStyle/>
          <a:p>
            <a:r>
              <a:rPr lang="en-US" dirty="0"/>
              <a:t>double division(</a:t>
            </a:r>
            <a:r>
              <a:rPr lang="en-US" dirty="0" err="1"/>
              <a:t>int</a:t>
            </a:r>
            <a:r>
              <a:rPr lang="en-US" dirty="0"/>
              <a:t> a, </a:t>
            </a:r>
            <a:r>
              <a:rPr lang="en-US" dirty="0" err="1"/>
              <a:t>int</a:t>
            </a:r>
            <a:r>
              <a:rPr lang="en-US" dirty="0"/>
              <a:t> b) {</a:t>
            </a:r>
          </a:p>
          <a:p>
            <a:r>
              <a:rPr lang="en-US" dirty="0"/>
              <a:t>   if( b == 0 ) {</a:t>
            </a:r>
          </a:p>
          <a:p>
            <a:r>
              <a:rPr lang="en-US" dirty="0"/>
              <a:t>      throw "Division by zero condition!";</a:t>
            </a:r>
          </a:p>
          <a:p>
            <a:r>
              <a:rPr lang="en-US" dirty="0"/>
              <a:t>   }</a:t>
            </a:r>
          </a:p>
          <a:p>
            <a:r>
              <a:rPr lang="en-US" dirty="0"/>
              <a:t>   return (a/b);</a:t>
            </a:r>
          </a:p>
          <a:p>
            <a:r>
              <a:rPr lang="en-US" dirty="0"/>
              <a:t>}</a:t>
            </a:r>
          </a:p>
        </p:txBody>
      </p:sp>
    </p:spTree>
    <p:extLst>
      <p:ext uri="{BB962C8B-B14F-4D97-AF65-F5344CB8AC3E}">
        <p14:creationId xmlns:p14="http://schemas.microsoft.com/office/powerpoint/2010/main" val="26882950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8445" y="356093"/>
            <a:ext cx="9341476" cy="923330"/>
          </a:xfrm>
          <a:prstGeom prst="rect">
            <a:avLst/>
          </a:prstGeom>
        </p:spPr>
        <p:txBody>
          <a:bodyPr wrap="square">
            <a:spAutoFit/>
          </a:bodyPr>
          <a:lstStyle/>
          <a:p>
            <a:r>
              <a:rPr lang="en-US" b="1" dirty="0"/>
              <a:t>Catching Exceptions</a:t>
            </a:r>
          </a:p>
          <a:p>
            <a:r>
              <a:rPr lang="en-US" dirty="0"/>
              <a:t>The catch block following the try block catches any exception. You can specify what type of exception you want to catch and this is determined by the exception</a:t>
            </a:r>
          </a:p>
        </p:txBody>
      </p:sp>
      <p:sp>
        <p:nvSpPr>
          <p:cNvPr id="4" name="Rectangle 3"/>
          <p:cNvSpPr/>
          <p:nvPr/>
        </p:nvSpPr>
        <p:spPr>
          <a:xfrm>
            <a:off x="3048000" y="2690336"/>
            <a:ext cx="6096000" cy="1477328"/>
          </a:xfrm>
          <a:prstGeom prst="rect">
            <a:avLst/>
          </a:prstGeom>
        </p:spPr>
        <p:txBody>
          <a:bodyPr>
            <a:spAutoFit/>
          </a:bodyPr>
          <a:lstStyle/>
          <a:p>
            <a:r>
              <a:rPr lang="en-US" dirty="0"/>
              <a:t>try {</a:t>
            </a:r>
          </a:p>
          <a:p>
            <a:r>
              <a:rPr lang="en-US" dirty="0"/>
              <a:t>   // </a:t>
            </a:r>
            <a:r>
              <a:rPr lang="en-US" dirty="0" err="1" smtClean="0"/>
              <a:t>Suspecious</a:t>
            </a:r>
            <a:r>
              <a:rPr lang="en-US" dirty="0" smtClean="0"/>
              <a:t> </a:t>
            </a:r>
            <a:r>
              <a:rPr lang="en-US" dirty="0"/>
              <a:t>code</a:t>
            </a:r>
          </a:p>
          <a:p>
            <a:r>
              <a:rPr lang="en-US" dirty="0"/>
              <a:t>} catch( </a:t>
            </a:r>
            <a:r>
              <a:rPr lang="en-US" dirty="0" err="1"/>
              <a:t>ExceptionName</a:t>
            </a:r>
            <a:r>
              <a:rPr lang="en-US" dirty="0"/>
              <a:t> e ) {</a:t>
            </a:r>
          </a:p>
          <a:p>
            <a:r>
              <a:rPr lang="en-US" dirty="0"/>
              <a:t>  // code to handle </a:t>
            </a:r>
            <a:r>
              <a:rPr lang="en-US" dirty="0" err="1"/>
              <a:t>ExceptionName</a:t>
            </a:r>
            <a:r>
              <a:rPr lang="en-US" dirty="0"/>
              <a:t> exception</a:t>
            </a:r>
          </a:p>
          <a:p>
            <a:r>
              <a:rPr lang="en-US" dirty="0"/>
              <a:t>}</a:t>
            </a:r>
          </a:p>
        </p:txBody>
      </p:sp>
    </p:spTree>
    <p:extLst>
      <p:ext uri="{BB962C8B-B14F-4D97-AF65-F5344CB8AC3E}">
        <p14:creationId xmlns:p14="http://schemas.microsoft.com/office/powerpoint/2010/main" val="12327100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8847"/>
            <a:ext cx="6096000" cy="6740307"/>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err="1"/>
              <a:t>int</a:t>
            </a:r>
            <a:r>
              <a:rPr lang="en-US" dirty="0"/>
              <a:t> main() </a:t>
            </a:r>
          </a:p>
          <a:p>
            <a:r>
              <a:rPr lang="en-US" dirty="0"/>
              <a:t>{ </a:t>
            </a:r>
          </a:p>
          <a:p>
            <a:r>
              <a:rPr lang="en-US" dirty="0"/>
              <a:t>   </a:t>
            </a:r>
            <a:r>
              <a:rPr lang="en-US" dirty="0" err="1"/>
              <a:t>int</a:t>
            </a:r>
            <a:r>
              <a:rPr lang="en-US" dirty="0"/>
              <a:t> x = -1; </a:t>
            </a:r>
          </a:p>
          <a:p>
            <a:r>
              <a:rPr lang="en-US" dirty="0"/>
              <a:t>  </a:t>
            </a:r>
          </a:p>
          <a:p>
            <a:r>
              <a:rPr lang="en-US" dirty="0"/>
              <a:t>   // Some code </a:t>
            </a:r>
          </a:p>
          <a:p>
            <a:r>
              <a:rPr lang="en-US" dirty="0"/>
              <a:t>   </a:t>
            </a:r>
            <a:r>
              <a:rPr lang="en-US" dirty="0" err="1"/>
              <a:t>cout</a:t>
            </a:r>
            <a:r>
              <a:rPr lang="en-US" dirty="0"/>
              <a:t> &lt;&lt; "Before try \n"; </a:t>
            </a:r>
          </a:p>
          <a:p>
            <a:r>
              <a:rPr lang="en-US" dirty="0"/>
              <a:t>   try { </a:t>
            </a:r>
          </a:p>
          <a:p>
            <a:r>
              <a:rPr lang="en-US" dirty="0"/>
              <a:t>      </a:t>
            </a:r>
            <a:r>
              <a:rPr lang="en-US" dirty="0" err="1"/>
              <a:t>cout</a:t>
            </a:r>
            <a:r>
              <a:rPr lang="en-US" dirty="0"/>
              <a:t> &lt;&lt; "Inside try \n"; </a:t>
            </a:r>
          </a:p>
          <a:p>
            <a:r>
              <a:rPr lang="en-US" dirty="0"/>
              <a:t>      if (x &lt; 0) </a:t>
            </a:r>
          </a:p>
          <a:p>
            <a:r>
              <a:rPr lang="en-US" dirty="0"/>
              <a:t>      { </a:t>
            </a:r>
          </a:p>
          <a:p>
            <a:r>
              <a:rPr lang="en-US" dirty="0"/>
              <a:t>         throw x; </a:t>
            </a:r>
          </a:p>
          <a:p>
            <a:r>
              <a:rPr lang="en-US" dirty="0"/>
              <a:t>         </a:t>
            </a:r>
            <a:r>
              <a:rPr lang="en-US" dirty="0" err="1"/>
              <a:t>cout</a:t>
            </a:r>
            <a:r>
              <a:rPr lang="en-US" dirty="0"/>
              <a:t> &lt;&lt; "After throw (Never executed) \n"; </a:t>
            </a:r>
          </a:p>
          <a:p>
            <a:r>
              <a:rPr lang="en-US" dirty="0"/>
              <a:t>      } </a:t>
            </a:r>
          </a:p>
          <a:p>
            <a:r>
              <a:rPr lang="en-US" dirty="0"/>
              <a:t>   } </a:t>
            </a:r>
          </a:p>
          <a:p>
            <a:r>
              <a:rPr lang="en-US" dirty="0"/>
              <a:t>   catch (</a:t>
            </a:r>
            <a:r>
              <a:rPr lang="en-US" dirty="0" err="1"/>
              <a:t>int</a:t>
            </a:r>
            <a:r>
              <a:rPr lang="en-US" dirty="0"/>
              <a:t> x ) { </a:t>
            </a:r>
          </a:p>
          <a:p>
            <a:r>
              <a:rPr lang="en-US" dirty="0"/>
              <a:t>      </a:t>
            </a:r>
            <a:r>
              <a:rPr lang="en-US" dirty="0" err="1"/>
              <a:t>cout</a:t>
            </a:r>
            <a:r>
              <a:rPr lang="en-US" dirty="0"/>
              <a:t> &lt;&lt; "Exception Caught \n"; </a:t>
            </a:r>
          </a:p>
          <a:p>
            <a:r>
              <a:rPr lang="en-US" dirty="0"/>
              <a:t>   } </a:t>
            </a:r>
          </a:p>
          <a:p>
            <a:r>
              <a:rPr lang="en-US" dirty="0"/>
              <a:t>  </a:t>
            </a:r>
          </a:p>
          <a:p>
            <a:r>
              <a:rPr lang="en-US" dirty="0"/>
              <a:t>   </a:t>
            </a:r>
            <a:r>
              <a:rPr lang="en-US" dirty="0" err="1"/>
              <a:t>cout</a:t>
            </a:r>
            <a:r>
              <a:rPr lang="en-US" dirty="0"/>
              <a:t> &lt;&lt; "After catch (Will be executed) \n"; </a:t>
            </a:r>
          </a:p>
          <a:p>
            <a:r>
              <a:rPr lang="en-US" dirty="0"/>
              <a:t>   return 0; </a:t>
            </a:r>
          </a:p>
          <a:p>
            <a:r>
              <a:rPr lang="en-US" dirty="0"/>
              <a:t>}</a:t>
            </a:r>
          </a:p>
        </p:txBody>
      </p:sp>
    </p:spTree>
    <p:extLst>
      <p:ext uri="{BB962C8B-B14F-4D97-AF65-F5344CB8AC3E}">
        <p14:creationId xmlns:p14="http://schemas.microsoft.com/office/powerpoint/2010/main" val="38976523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166843"/>
            <a:ext cx="6096000" cy="4524315"/>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err="1"/>
              <a:t>int</a:t>
            </a:r>
            <a:r>
              <a:rPr lang="en-US" dirty="0"/>
              <a:t> main() </a:t>
            </a:r>
          </a:p>
          <a:p>
            <a:r>
              <a:rPr lang="en-US" dirty="0"/>
              <a:t>{ </a:t>
            </a:r>
          </a:p>
          <a:p>
            <a:r>
              <a:rPr lang="en-US" dirty="0"/>
              <a:t>    try  { </a:t>
            </a:r>
          </a:p>
          <a:p>
            <a:r>
              <a:rPr lang="en-US" dirty="0"/>
              <a:t>       throw 'a'; </a:t>
            </a:r>
          </a:p>
          <a:p>
            <a:r>
              <a:rPr lang="en-US" dirty="0"/>
              <a:t>    } </a:t>
            </a:r>
          </a:p>
          <a:p>
            <a:r>
              <a:rPr lang="en-US" dirty="0"/>
              <a:t>    catch (</a:t>
            </a:r>
            <a:r>
              <a:rPr lang="en-US" dirty="0" err="1"/>
              <a:t>int</a:t>
            </a:r>
            <a:r>
              <a:rPr lang="en-US" dirty="0"/>
              <a:t> x)  { </a:t>
            </a:r>
          </a:p>
          <a:p>
            <a:r>
              <a:rPr lang="en-US" dirty="0"/>
              <a:t>        </a:t>
            </a:r>
            <a:r>
              <a:rPr lang="en-US" dirty="0" err="1"/>
              <a:t>cout</a:t>
            </a:r>
            <a:r>
              <a:rPr lang="en-US" dirty="0"/>
              <a:t> &lt;&lt; "Caught " &lt;&lt; x; </a:t>
            </a:r>
          </a:p>
          <a:p>
            <a:r>
              <a:rPr lang="en-US" dirty="0"/>
              <a:t>    } </a:t>
            </a:r>
          </a:p>
          <a:p>
            <a:r>
              <a:rPr lang="en-US" dirty="0"/>
              <a:t>    catch (...)  { </a:t>
            </a:r>
          </a:p>
          <a:p>
            <a:r>
              <a:rPr lang="en-US" dirty="0"/>
              <a:t>        </a:t>
            </a:r>
            <a:r>
              <a:rPr lang="en-US" dirty="0" err="1"/>
              <a:t>cout</a:t>
            </a:r>
            <a:r>
              <a:rPr lang="en-US" dirty="0"/>
              <a:t> &lt;&lt; "Default Exception\n"; </a:t>
            </a:r>
          </a:p>
          <a:p>
            <a:r>
              <a:rPr lang="en-US" dirty="0"/>
              <a:t>    } </a:t>
            </a:r>
          </a:p>
          <a:p>
            <a:r>
              <a:rPr lang="en-US" dirty="0"/>
              <a:t>    return 0; </a:t>
            </a:r>
          </a:p>
          <a:p>
            <a:r>
              <a:rPr lang="en-US" dirty="0"/>
              <a:t>}</a:t>
            </a:r>
          </a:p>
        </p:txBody>
      </p:sp>
    </p:spTree>
    <p:extLst>
      <p:ext uri="{BB962C8B-B14F-4D97-AF65-F5344CB8AC3E}">
        <p14:creationId xmlns:p14="http://schemas.microsoft.com/office/powerpoint/2010/main" val="233710441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5719" y="346587"/>
            <a:ext cx="3136371" cy="369332"/>
          </a:xfrm>
          <a:prstGeom prst="rect">
            <a:avLst/>
          </a:prstGeom>
        </p:spPr>
        <p:txBody>
          <a:bodyPr wrap="none">
            <a:spAutoFit/>
          </a:bodyPr>
          <a:lstStyle/>
          <a:p>
            <a:r>
              <a:rPr lang="en-US" b="1" dirty="0"/>
              <a:t>C++ example without try/catch</a:t>
            </a:r>
          </a:p>
        </p:txBody>
      </p:sp>
      <p:sp>
        <p:nvSpPr>
          <p:cNvPr id="3" name="Rectangle 2"/>
          <p:cNvSpPr/>
          <p:nvPr/>
        </p:nvSpPr>
        <p:spPr>
          <a:xfrm>
            <a:off x="3048000" y="1582341"/>
            <a:ext cx="6096000" cy="3693319"/>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float division(</a:t>
            </a:r>
            <a:r>
              <a:rPr lang="en-US" dirty="0" err="1"/>
              <a:t>int</a:t>
            </a:r>
            <a:r>
              <a:rPr lang="en-US" dirty="0"/>
              <a:t> x, </a:t>
            </a:r>
            <a:r>
              <a:rPr lang="en-US" dirty="0" err="1"/>
              <a:t>int</a:t>
            </a:r>
            <a:r>
              <a:rPr lang="en-US" dirty="0"/>
              <a:t> y) {  </a:t>
            </a:r>
          </a:p>
          <a:p>
            <a:r>
              <a:rPr lang="en-US" dirty="0"/>
              <a:t>   return (x/y);  </a:t>
            </a:r>
          </a:p>
          <a:p>
            <a:r>
              <a:rPr lang="en-US" dirty="0"/>
              <a:t>}  </a:t>
            </a:r>
          </a:p>
          <a:p>
            <a:r>
              <a:rPr lang="en-US" dirty="0" err="1"/>
              <a:t>int</a:t>
            </a:r>
            <a:r>
              <a:rPr lang="en-US" dirty="0"/>
              <a:t> main () {  </a:t>
            </a:r>
          </a:p>
          <a:p>
            <a:r>
              <a:rPr lang="en-US" dirty="0"/>
              <a:t>   </a:t>
            </a:r>
            <a:r>
              <a:rPr lang="en-US" dirty="0" err="1"/>
              <a:t>int</a:t>
            </a:r>
            <a:r>
              <a:rPr lang="en-US" dirty="0"/>
              <a:t> i = 50;  </a:t>
            </a:r>
          </a:p>
          <a:p>
            <a:r>
              <a:rPr lang="en-US" dirty="0"/>
              <a:t>   </a:t>
            </a:r>
            <a:r>
              <a:rPr lang="en-US" dirty="0" err="1"/>
              <a:t>int</a:t>
            </a:r>
            <a:r>
              <a:rPr lang="en-US" dirty="0"/>
              <a:t> j = 0;  </a:t>
            </a:r>
          </a:p>
          <a:p>
            <a:r>
              <a:rPr lang="en-US" dirty="0"/>
              <a:t>   float k = 0;  </a:t>
            </a:r>
          </a:p>
          <a:p>
            <a:r>
              <a:rPr lang="en-US" dirty="0"/>
              <a:t>      k = division(i, j);  </a:t>
            </a:r>
          </a:p>
          <a:p>
            <a:r>
              <a:rPr lang="en-US" dirty="0"/>
              <a:t>      </a:t>
            </a:r>
            <a:r>
              <a:rPr lang="en-US" dirty="0" err="1"/>
              <a:t>cout</a:t>
            </a:r>
            <a:r>
              <a:rPr lang="en-US" dirty="0"/>
              <a:t> &lt;&lt; k &lt;&lt; </a:t>
            </a:r>
            <a:r>
              <a:rPr lang="en-US" dirty="0" err="1"/>
              <a:t>endl</a:t>
            </a:r>
            <a:r>
              <a:rPr lang="en-US" dirty="0"/>
              <a:t>;  </a:t>
            </a:r>
          </a:p>
          <a:p>
            <a:r>
              <a:rPr lang="en-US" dirty="0"/>
              <a:t>   return 0;  </a:t>
            </a:r>
          </a:p>
          <a:p>
            <a:r>
              <a:rPr lang="en-US" dirty="0"/>
              <a:t>}</a:t>
            </a:r>
          </a:p>
        </p:txBody>
      </p:sp>
    </p:spTree>
    <p:extLst>
      <p:ext uri="{BB962C8B-B14F-4D97-AF65-F5344CB8AC3E}">
        <p14:creationId xmlns:p14="http://schemas.microsoft.com/office/powerpoint/2010/main" val="408219603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2972" y="320830"/>
            <a:ext cx="2325252" cy="369332"/>
          </a:xfrm>
          <a:prstGeom prst="rect">
            <a:avLst/>
          </a:prstGeom>
        </p:spPr>
        <p:txBody>
          <a:bodyPr wrap="none">
            <a:spAutoFit/>
          </a:bodyPr>
          <a:lstStyle/>
          <a:p>
            <a:r>
              <a:rPr lang="en-US" b="1" dirty="0"/>
              <a:t>C++ try/catch example</a:t>
            </a:r>
          </a:p>
        </p:txBody>
      </p:sp>
      <p:sp>
        <p:nvSpPr>
          <p:cNvPr id="3" name="Rectangle 2"/>
          <p:cNvSpPr/>
          <p:nvPr/>
        </p:nvSpPr>
        <p:spPr>
          <a:xfrm>
            <a:off x="3048000" y="612845"/>
            <a:ext cx="6096000" cy="563231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float division(</a:t>
            </a:r>
            <a:r>
              <a:rPr lang="en-US" dirty="0" err="1"/>
              <a:t>int</a:t>
            </a:r>
            <a:r>
              <a:rPr lang="en-US" dirty="0"/>
              <a:t> x, </a:t>
            </a:r>
            <a:r>
              <a:rPr lang="en-US" dirty="0" err="1"/>
              <a:t>int</a:t>
            </a:r>
            <a:r>
              <a:rPr lang="en-US" dirty="0"/>
              <a:t> y) {  </a:t>
            </a:r>
          </a:p>
          <a:p>
            <a:r>
              <a:rPr lang="en-US" dirty="0"/>
              <a:t>   if( y == 0 ) {  </a:t>
            </a:r>
          </a:p>
          <a:p>
            <a:r>
              <a:rPr lang="en-US" dirty="0"/>
              <a:t>      throw "Attempted to divide by zero!";  </a:t>
            </a:r>
          </a:p>
          <a:p>
            <a:r>
              <a:rPr lang="en-US" dirty="0"/>
              <a:t>   }  </a:t>
            </a:r>
          </a:p>
          <a:p>
            <a:r>
              <a:rPr lang="en-US" dirty="0"/>
              <a:t>   return (x/y);  </a:t>
            </a:r>
          </a:p>
          <a:p>
            <a:r>
              <a:rPr lang="en-US" dirty="0"/>
              <a:t>}  </a:t>
            </a:r>
          </a:p>
          <a:p>
            <a:r>
              <a:rPr lang="en-US" dirty="0" err="1"/>
              <a:t>int</a:t>
            </a:r>
            <a:r>
              <a:rPr lang="en-US" dirty="0"/>
              <a:t> main () {  </a:t>
            </a:r>
          </a:p>
          <a:p>
            <a:r>
              <a:rPr lang="en-US" dirty="0"/>
              <a:t>   </a:t>
            </a:r>
            <a:r>
              <a:rPr lang="en-US" dirty="0" err="1"/>
              <a:t>int</a:t>
            </a:r>
            <a:r>
              <a:rPr lang="en-US" dirty="0"/>
              <a:t> i = 25;  </a:t>
            </a:r>
          </a:p>
          <a:p>
            <a:r>
              <a:rPr lang="en-US" dirty="0"/>
              <a:t>   </a:t>
            </a:r>
            <a:r>
              <a:rPr lang="en-US" dirty="0" err="1"/>
              <a:t>int</a:t>
            </a:r>
            <a:r>
              <a:rPr lang="en-US" dirty="0"/>
              <a:t> j = 0;  </a:t>
            </a:r>
          </a:p>
          <a:p>
            <a:r>
              <a:rPr lang="en-US" dirty="0"/>
              <a:t>   float k = 0;  </a:t>
            </a:r>
          </a:p>
          <a:p>
            <a:r>
              <a:rPr lang="en-US" dirty="0"/>
              <a:t>   try {  </a:t>
            </a:r>
          </a:p>
          <a:p>
            <a:r>
              <a:rPr lang="en-US" dirty="0"/>
              <a:t>      k = division(i, j);  </a:t>
            </a:r>
          </a:p>
          <a:p>
            <a:r>
              <a:rPr lang="en-US" dirty="0"/>
              <a:t>      </a:t>
            </a:r>
            <a:r>
              <a:rPr lang="en-US" dirty="0" err="1"/>
              <a:t>cout</a:t>
            </a:r>
            <a:r>
              <a:rPr lang="en-US" dirty="0"/>
              <a:t> &lt;&lt; k &lt;&lt; </a:t>
            </a:r>
            <a:r>
              <a:rPr lang="en-US" dirty="0" err="1"/>
              <a:t>endl</a:t>
            </a:r>
            <a:r>
              <a:rPr lang="en-US" dirty="0"/>
              <a:t>;  </a:t>
            </a:r>
          </a:p>
          <a:p>
            <a:r>
              <a:rPr lang="en-US" dirty="0"/>
              <a:t>   }catch (</a:t>
            </a:r>
            <a:r>
              <a:rPr lang="en-US" dirty="0" err="1"/>
              <a:t>const</a:t>
            </a:r>
            <a:r>
              <a:rPr lang="en-US" dirty="0"/>
              <a:t> char* e) {  </a:t>
            </a:r>
          </a:p>
          <a:p>
            <a:r>
              <a:rPr lang="en-US" dirty="0"/>
              <a:t>      </a:t>
            </a:r>
            <a:r>
              <a:rPr lang="en-US" dirty="0" err="1"/>
              <a:t>cerr</a:t>
            </a:r>
            <a:r>
              <a:rPr lang="en-US" dirty="0"/>
              <a:t> &lt;&lt; e &lt;&lt; </a:t>
            </a:r>
            <a:r>
              <a:rPr lang="en-US" dirty="0" err="1"/>
              <a:t>endl</a:t>
            </a:r>
            <a:r>
              <a:rPr lang="en-US" dirty="0"/>
              <a:t>;  </a:t>
            </a:r>
          </a:p>
          <a:p>
            <a:r>
              <a:rPr lang="en-US" dirty="0"/>
              <a:t>   }  </a:t>
            </a:r>
          </a:p>
          <a:p>
            <a:r>
              <a:rPr lang="en-US" dirty="0"/>
              <a:t>   return 0;  </a:t>
            </a:r>
          </a:p>
          <a:p>
            <a:r>
              <a:rPr lang="en-US" dirty="0"/>
              <a:t>}</a:t>
            </a:r>
          </a:p>
        </p:txBody>
      </p:sp>
    </p:spTree>
    <p:extLst>
      <p:ext uri="{BB962C8B-B14F-4D97-AF65-F5344CB8AC3E}">
        <p14:creationId xmlns:p14="http://schemas.microsoft.com/office/powerpoint/2010/main" val="379895135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3289" y="520350"/>
            <a:ext cx="10526333" cy="923330"/>
          </a:xfrm>
          <a:prstGeom prst="rect">
            <a:avLst/>
          </a:prstGeom>
        </p:spPr>
        <p:txBody>
          <a:bodyPr wrap="square">
            <a:spAutoFit/>
          </a:bodyPr>
          <a:lstStyle/>
          <a:p>
            <a:r>
              <a:rPr lang="en-US" b="1" dirty="0"/>
              <a:t>C++ user-defined exception example</a:t>
            </a:r>
          </a:p>
          <a:p>
            <a:r>
              <a:rPr lang="en-US" dirty="0"/>
              <a:t>Let's see the simple example of user-defined exception in which </a:t>
            </a:r>
            <a:r>
              <a:rPr lang="en-US" b="1" dirty="0" err="1"/>
              <a:t>std</a:t>
            </a:r>
            <a:r>
              <a:rPr lang="en-US" b="1" dirty="0"/>
              <a:t>::exception</a:t>
            </a:r>
            <a:r>
              <a:rPr lang="en-US" dirty="0"/>
              <a:t> class is used to define the exception</a:t>
            </a:r>
          </a:p>
        </p:txBody>
      </p:sp>
      <p:sp>
        <p:nvSpPr>
          <p:cNvPr id="5" name="Rectangle 4"/>
          <p:cNvSpPr/>
          <p:nvPr/>
        </p:nvSpPr>
        <p:spPr>
          <a:xfrm>
            <a:off x="3048000" y="-1049149"/>
            <a:ext cx="6096000" cy="8956298"/>
          </a:xfrm>
          <a:prstGeom prst="rect">
            <a:avLst/>
          </a:prstGeom>
        </p:spPr>
        <p:txBody>
          <a:bodyPr>
            <a:spAutoFit/>
          </a:bodyPr>
          <a:lstStyle/>
          <a:p>
            <a:r>
              <a:rPr lang="en-US" dirty="0"/>
              <a:t>#include &lt;</a:t>
            </a:r>
            <a:r>
              <a:rPr lang="en-US" dirty="0" err="1"/>
              <a:t>iostream</a:t>
            </a:r>
            <a:r>
              <a:rPr lang="en-US" dirty="0"/>
              <a:t>&gt;  </a:t>
            </a:r>
          </a:p>
          <a:p>
            <a:r>
              <a:rPr lang="en-US" dirty="0"/>
              <a:t>#include &lt;exception&gt;  </a:t>
            </a:r>
          </a:p>
          <a:p>
            <a:r>
              <a:rPr lang="en-US" dirty="0"/>
              <a:t>using namespace </a:t>
            </a:r>
            <a:r>
              <a:rPr lang="en-US" dirty="0" err="1"/>
              <a:t>std</a:t>
            </a:r>
            <a:r>
              <a:rPr lang="en-US" dirty="0"/>
              <a:t>;  </a:t>
            </a:r>
          </a:p>
          <a:p>
            <a:r>
              <a:rPr lang="en-US" dirty="0"/>
              <a:t>class </a:t>
            </a:r>
            <a:r>
              <a:rPr lang="en-US" dirty="0" err="1"/>
              <a:t>MyException</a:t>
            </a:r>
            <a:r>
              <a:rPr lang="en-US" dirty="0"/>
              <a:t> : public exception{  </a:t>
            </a:r>
          </a:p>
          <a:p>
            <a:r>
              <a:rPr lang="en-US" dirty="0"/>
              <a:t>    public:  </a:t>
            </a:r>
          </a:p>
          <a:p>
            <a:r>
              <a:rPr lang="en-US" dirty="0"/>
              <a:t>        </a:t>
            </a:r>
            <a:r>
              <a:rPr lang="en-US" dirty="0" err="1"/>
              <a:t>const</a:t>
            </a:r>
            <a:r>
              <a:rPr lang="en-US" dirty="0"/>
              <a:t> char * what() </a:t>
            </a:r>
            <a:r>
              <a:rPr lang="en-US" dirty="0" err="1"/>
              <a:t>const</a:t>
            </a:r>
            <a:r>
              <a:rPr lang="en-US" dirty="0"/>
              <a:t> throw()  </a:t>
            </a:r>
          </a:p>
          <a:p>
            <a:r>
              <a:rPr lang="en-US" dirty="0"/>
              <a:t>        {  </a:t>
            </a:r>
          </a:p>
          <a:p>
            <a:r>
              <a:rPr lang="en-US" dirty="0"/>
              <a:t>            return "Attempted to divide by zero!\n";  </a:t>
            </a:r>
          </a:p>
          <a:p>
            <a:r>
              <a:rPr lang="en-US" dirty="0"/>
              <a:t>        }  </a:t>
            </a:r>
          </a:p>
          <a:p>
            <a:r>
              <a:rPr lang="en-US" dirty="0"/>
              <a:t>};  </a:t>
            </a:r>
          </a:p>
          <a:p>
            <a:r>
              <a:rPr lang="en-US" dirty="0" err="1"/>
              <a:t>int</a:t>
            </a:r>
            <a:r>
              <a:rPr lang="en-US" dirty="0"/>
              <a:t> main()  </a:t>
            </a:r>
          </a:p>
          <a:p>
            <a:r>
              <a:rPr lang="en-US" dirty="0"/>
              <a:t>{  </a:t>
            </a:r>
          </a:p>
          <a:p>
            <a:r>
              <a:rPr lang="en-US" dirty="0"/>
              <a:t>    try  </a:t>
            </a:r>
          </a:p>
          <a:p>
            <a:r>
              <a:rPr lang="en-US" dirty="0"/>
              <a:t>    {  </a:t>
            </a:r>
          </a:p>
          <a:p>
            <a:r>
              <a:rPr lang="en-US" dirty="0"/>
              <a:t>        </a:t>
            </a:r>
            <a:r>
              <a:rPr lang="en-US" dirty="0" err="1"/>
              <a:t>int</a:t>
            </a:r>
            <a:r>
              <a:rPr lang="en-US" dirty="0"/>
              <a:t> x, y;  </a:t>
            </a:r>
          </a:p>
          <a:p>
            <a:r>
              <a:rPr lang="en-US" dirty="0"/>
              <a:t>        </a:t>
            </a:r>
            <a:r>
              <a:rPr lang="en-US" dirty="0" err="1"/>
              <a:t>cout</a:t>
            </a:r>
            <a:r>
              <a:rPr lang="en-US" dirty="0"/>
              <a:t> &lt;&lt; "Enter the two numbers : \n";  </a:t>
            </a:r>
          </a:p>
          <a:p>
            <a:r>
              <a:rPr lang="en-US" dirty="0"/>
              <a:t>        </a:t>
            </a:r>
            <a:r>
              <a:rPr lang="en-US" dirty="0" err="1"/>
              <a:t>cin</a:t>
            </a:r>
            <a:r>
              <a:rPr lang="en-US" dirty="0"/>
              <a:t> &gt;&gt; x &gt;&gt; y;  </a:t>
            </a:r>
          </a:p>
          <a:p>
            <a:r>
              <a:rPr lang="en-US" dirty="0"/>
              <a:t>        if (y == 0)  </a:t>
            </a:r>
          </a:p>
          <a:p>
            <a:r>
              <a:rPr lang="en-US" dirty="0"/>
              <a:t>        {  </a:t>
            </a:r>
          </a:p>
          <a:p>
            <a:r>
              <a:rPr lang="en-US" dirty="0"/>
              <a:t>            </a:t>
            </a:r>
            <a:r>
              <a:rPr lang="en-US" dirty="0" err="1"/>
              <a:t>MyException</a:t>
            </a:r>
            <a:r>
              <a:rPr lang="en-US" dirty="0"/>
              <a:t> z;  </a:t>
            </a:r>
          </a:p>
          <a:p>
            <a:r>
              <a:rPr lang="en-US" dirty="0"/>
              <a:t>            throw z;  </a:t>
            </a:r>
          </a:p>
          <a:p>
            <a:r>
              <a:rPr lang="en-US" dirty="0"/>
              <a:t>        }  </a:t>
            </a:r>
          </a:p>
          <a:p>
            <a:r>
              <a:rPr lang="en-US" dirty="0"/>
              <a:t>        else  </a:t>
            </a:r>
          </a:p>
          <a:p>
            <a:r>
              <a:rPr lang="en-US" dirty="0"/>
              <a:t>        {  </a:t>
            </a:r>
          </a:p>
          <a:p>
            <a:r>
              <a:rPr lang="en-US" dirty="0"/>
              <a:t>            </a:t>
            </a:r>
            <a:r>
              <a:rPr lang="en-US" dirty="0" err="1"/>
              <a:t>cout</a:t>
            </a:r>
            <a:r>
              <a:rPr lang="en-US" dirty="0"/>
              <a:t> &lt;&lt; "x / y = " &lt;&lt; x/y &lt;&lt; </a:t>
            </a:r>
            <a:r>
              <a:rPr lang="en-US" dirty="0" err="1"/>
              <a:t>endl</a:t>
            </a:r>
            <a:r>
              <a:rPr lang="en-US" dirty="0"/>
              <a:t>;  </a:t>
            </a:r>
          </a:p>
          <a:p>
            <a:r>
              <a:rPr lang="en-US" dirty="0"/>
              <a:t>        }  </a:t>
            </a:r>
          </a:p>
          <a:p>
            <a:r>
              <a:rPr lang="en-US" dirty="0"/>
              <a:t>    }  </a:t>
            </a:r>
          </a:p>
          <a:p>
            <a:r>
              <a:rPr lang="en-US" dirty="0"/>
              <a:t>    catch(exception&amp; e)  </a:t>
            </a:r>
          </a:p>
          <a:p>
            <a:r>
              <a:rPr lang="en-US" dirty="0"/>
              <a:t>    {  </a:t>
            </a:r>
          </a:p>
          <a:p>
            <a:r>
              <a:rPr lang="en-US" dirty="0"/>
              <a:t>        </a:t>
            </a:r>
            <a:r>
              <a:rPr lang="en-US" dirty="0" err="1"/>
              <a:t>cout</a:t>
            </a:r>
            <a:r>
              <a:rPr lang="en-US" dirty="0"/>
              <a:t> &lt;&lt; </a:t>
            </a:r>
            <a:r>
              <a:rPr lang="en-US" dirty="0" err="1"/>
              <a:t>e.what</a:t>
            </a:r>
            <a:r>
              <a:rPr lang="en-US" dirty="0"/>
              <a:t>();  </a:t>
            </a:r>
          </a:p>
          <a:p>
            <a:r>
              <a:rPr lang="en-US" dirty="0"/>
              <a:t>    }  </a:t>
            </a:r>
          </a:p>
          <a:p>
            <a:r>
              <a:rPr lang="en-US" dirty="0"/>
              <a:t>}</a:t>
            </a:r>
          </a:p>
        </p:txBody>
      </p:sp>
    </p:spTree>
    <p:extLst>
      <p:ext uri="{BB962C8B-B14F-4D97-AF65-F5344CB8AC3E}">
        <p14:creationId xmlns:p14="http://schemas.microsoft.com/office/powerpoint/2010/main" val="319396556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3594" y="188667"/>
            <a:ext cx="9483143" cy="923330"/>
          </a:xfrm>
          <a:prstGeom prst="rect">
            <a:avLst/>
          </a:prstGeom>
        </p:spPr>
        <p:txBody>
          <a:bodyPr wrap="square">
            <a:spAutoFit/>
          </a:bodyPr>
          <a:lstStyle/>
          <a:p>
            <a:r>
              <a:rPr lang="en-US" b="1" dirty="0"/>
              <a:t>C++ Strings</a:t>
            </a:r>
          </a:p>
          <a:p>
            <a:r>
              <a:rPr lang="en-US" dirty="0"/>
              <a:t>In C++, string is an object of </a:t>
            </a:r>
            <a:r>
              <a:rPr lang="en-US" b="1" dirty="0" err="1"/>
              <a:t>std</a:t>
            </a:r>
            <a:r>
              <a:rPr lang="en-US" b="1" dirty="0"/>
              <a:t>::string</a:t>
            </a:r>
            <a:r>
              <a:rPr lang="en-US" dirty="0"/>
              <a:t> class that represents sequence of characters. We can perform many operations on strings such as concatenation, comparison, conversion</a:t>
            </a:r>
          </a:p>
        </p:txBody>
      </p:sp>
      <p:sp>
        <p:nvSpPr>
          <p:cNvPr id="3" name="Rectangle 2"/>
          <p:cNvSpPr/>
          <p:nvPr/>
        </p:nvSpPr>
        <p:spPr>
          <a:xfrm>
            <a:off x="3048000" y="2136339"/>
            <a:ext cx="6096000" cy="2585323"/>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err="1"/>
              <a:t>int</a:t>
            </a:r>
            <a:r>
              <a:rPr lang="en-US" dirty="0"/>
              <a:t> main( ) {  </a:t>
            </a:r>
          </a:p>
          <a:p>
            <a:r>
              <a:rPr lang="en-US" dirty="0"/>
              <a:t>    string s1 = "Hello";    </a:t>
            </a:r>
          </a:p>
          <a:p>
            <a:r>
              <a:rPr lang="en-US" dirty="0"/>
              <a:t>        char </a:t>
            </a:r>
            <a:r>
              <a:rPr lang="en-US" dirty="0" err="1"/>
              <a:t>ch</a:t>
            </a:r>
            <a:r>
              <a:rPr lang="en-US" dirty="0"/>
              <a:t>[] = { 'C', '+', '+'};    </a:t>
            </a:r>
          </a:p>
          <a:p>
            <a:r>
              <a:rPr lang="en-US" dirty="0"/>
              <a:t>        string s2 = string(</a:t>
            </a:r>
            <a:r>
              <a:rPr lang="en-US" dirty="0" err="1"/>
              <a:t>ch</a:t>
            </a:r>
            <a:r>
              <a:rPr lang="en-US" dirty="0"/>
              <a:t>);    </a:t>
            </a:r>
          </a:p>
          <a:p>
            <a:r>
              <a:rPr lang="en-US" dirty="0"/>
              <a:t>        </a:t>
            </a:r>
            <a:r>
              <a:rPr lang="en-US" dirty="0" err="1"/>
              <a:t>cout</a:t>
            </a:r>
            <a:r>
              <a:rPr lang="en-US" dirty="0"/>
              <a:t>&lt;&lt;s1&lt;&lt;</a:t>
            </a:r>
            <a:r>
              <a:rPr lang="en-US" dirty="0" err="1"/>
              <a:t>endl</a:t>
            </a:r>
            <a:r>
              <a:rPr lang="en-US" dirty="0"/>
              <a:t>;    </a:t>
            </a:r>
          </a:p>
          <a:p>
            <a:r>
              <a:rPr lang="en-US" dirty="0"/>
              <a:t>        </a:t>
            </a:r>
            <a:r>
              <a:rPr lang="en-US" dirty="0" err="1"/>
              <a:t>cout</a:t>
            </a:r>
            <a:r>
              <a:rPr lang="en-US" dirty="0"/>
              <a:t>&lt;&lt;s2&lt;&lt;</a:t>
            </a:r>
            <a:r>
              <a:rPr lang="en-US" dirty="0" err="1"/>
              <a:t>endl</a:t>
            </a:r>
            <a:r>
              <a:rPr lang="en-US" dirty="0"/>
              <a:t>;    </a:t>
            </a:r>
          </a:p>
          <a:p>
            <a:r>
              <a:rPr lang="en-US" dirty="0"/>
              <a:t>}</a:t>
            </a:r>
          </a:p>
        </p:txBody>
      </p:sp>
    </p:spTree>
    <p:extLst>
      <p:ext uri="{BB962C8B-B14F-4D97-AF65-F5344CB8AC3E}">
        <p14:creationId xmlns:p14="http://schemas.microsoft.com/office/powerpoint/2010/main" val="383903191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US" dirty="0"/>
              <a:t>#include &lt;</a:t>
            </a:r>
            <a:r>
              <a:rPr lang="en-US" dirty="0" err="1"/>
              <a:t>iostream</a:t>
            </a:r>
            <a:r>
              <a:rPr lang="en-US" dirty="0"/>
              <a:t>&gt;  </a:t>
            </a:r>
          </a:p>
          <a:p>
            <a:r>
              <a:rPr lang="en-US" dirty="0"/>
              <a:t>#include &lt;</a:t>
            </a:r>
            <a:r>
              <a:rPr lang="en-US" dirty="0" err="1"/>
              <a:t>cstring</a:t>
            </a:r>
            <a:r>
              <a:rPr lang="en-US" dirty="0"/>
              <a:t>&gt;  </a:t>
            </a:r>
          </a:p>
          <a:p>
            <a:r>
              <a:rPr lang="en-US" dirty="0"/>
              <a:t>using namespace </a:t>
            </a:r>
            <a:r>
              <a:rPr lang="en-US" dirty="0" err="1"/>
              <a:t>std</a:t>
            </a:r>
            <a:r>
              <a:rPr lang="en-US" dirty="0"/>
              <a:t>;  </a:t>
            </a:r>
          </a:p>
          <a:p>
            <a:r>
              <a:rPr lang="en-US" dirty="0" err="1"/>
              <a:t>int</a:t>
            </a:r>
            <a:r>
              <a:rPr lang="en-US" dirty="0"/>
              <a:t> main ()  </a:t>
            </a:r>
          </a:p>
          <a:p>
            <a:r>
              <a:rPr lang="en-US" dirty="0"/>
              <a:t>{  </a:t>
            </a:r>
          </a:p>
          <a:p>
            <a:r>
              <a:rPr lang="en-US" dirty="0"/>
              <a:t>  char key[] = "mango";  </a:t>
            </a:r>
          </a:p>
          <a:p>
            <a:r>
              <a:rPr lang="en-US" dirty="0"/>
              <a:t>  char buffer[50];  </a:t>
            </a:r>
          </a:p>
          <a:p>
            <a:r>
              <a:rPr lang="en-US" dirty="0"/>
              <a:t>  do {  </a:t>
            </a:r>
          </a:p>
          <a:p>
            <a:r>
              <a:rPr lang="en-US" dirty="0"/>
              <a:t>     </a:t>
            </a:r>
            <a:r>
              <a:rPr lang="en-US" dirty="0" err="1"/>
              <a:t>cout</a:t>
            </a:r>
            <a:r>
              <a:rPr lang="en-US" dirty="0"/>
              <a:t>&lt;&lt;"What is my </a:t>
            </a:r>
            <a:r>
              <a:rPr lang="en-US" dirty="0" err="1"/>
              <a:t>favourite</a:t>
            </a:r>
            <a:r>
              <a:rPr lang="en-US" dirty="0"/>
              <a:t> fruit? ";  </a:t>
            </a:r>
          </a:p>
          <a:p>
            <a:r>
              <a:rPr lang="en-US" dirty="0"/>
              <a:t>     </a:t>
            </a:r>
            <a:r>
              <a:rPr lang="en-US" dirty="0" err="1"/>
              <a:t>cin</a:t>
            </a:r>
            <a:r>
              <a:rPr lang="en-US" dirty="0"/>
              <a:t>&gt;&gt;buffer;  </a:t>
            </a:r>
          </a:p>
          <a:p>
            <a:r>
              <a:rPr lang="en-US" dirty="0"/>
              <a:t>  } while (</a:t>
            </a:r>
            <a:r>
              <a:rPr lang="en-US" dirty="0" err="1"/>
              <a:t>strcmp</a:t>
            </a:r>
            <a:r>
              <a:rPr lang="en-US" dirty="0"/>
              <a:t> (</a:t>
            </a:r>
            <a:r>
              <a:rPr lang="en-US" dirty="0" err="1"/>
              <a:t>key,buffer</a:t>
            </a:r>
            <a:r>
              <a:rPr lang="en-US" dirty="0"/>
              <a:t>) != 0);  </a:t>
            </a:r>
          </a:p>
          <a:p>
            <a:r>
              <a:rPr lang="en-US" dirty="0"/>
              <a:t> </a:t>
            </a:r>
            <a:r>
              <a:rPr lang="en-US" dirty="0" err="1"/>
              <a:t>cout</a:t>
            </a:r>
            <a:r>
              <a:rPr lang="en-US" dirty="0"/>
              <a:t>&lt;&lt;"Answer is correct!!"&lt;&lt;</a:t>
            </a:r>
            <a:r>
              <a:rPr lang="en-US" dirty="0" err="1"/>
              <a:t>endl</a:t>
            </a:r>
            <a:r>
              <a:rPr lang="en-US" dirty="0"/>
              <a:t>;  </a:t>
            </a:r>
          </a:p>
          <a:p>
            <a:r>
              <a:rPr lang="en-US" dirty="0"/>
              <a:t>  return 0;  </a:t>
            </a:r>
          </a:p>
          <a:p>
            <a:r>
              <a:rPr lang="en-US" dirty="0"/>
              <a:t>} </a:t>
            </a:r>
          </a:p>
        </p:txBody>
      </p:sp>
    </p:spTree>
    <p:extLst>
      <p:ext uri="{BB962C8B-B14F-4D97-AF65-F5344CB8AC3E}">
        <p14:creationId xmlns:p14="http://schemas.microsoft.com/office/powerpoint/2010/main" val="38801941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r>
              <a:rPr lang="en-US" dirty="0"/>
              <a:t>#include &lt;</a:t>
            </a:r>
            <a:r>
              <a:rPr lang="en-US" dirty="0" err="1"/>
              <a:t>iostream</a:t>
            </a:r>
            <a:r>
              <a:rPr lang="en-US" dirty="0"/>
              <a:t>&gt;  </a:t>
            </a:r>
          </a:p>
          <a:p>
            <a:r>
              <a:rPr lang="en-US" dirty="0"/>
              <a:t>#include &lt;</a:t>
            </a:r>
            <a:r>
              <a:rPr lang="en-US" dirty="0" err="1"/>
              <a:t>cstring</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a:t>    char key[25], buffer[25];  </a:t>
            </a:r>
          </a:p>
          <a:p>
            <a:r>
              <a:rPr lang="en-US" dirty="0"/>
              <a:t>    </a:t>
            </a:r>
            <a:r>
              <a:rPr lang="en-US" dirty="0" err="1"/>
              <a:t>cout</a:t>
            </a:r>
            <a:r>
              <a:rPr lang="en-US" dirty="0"/>
              <a:t> &lt;&lt; "Enter the key string: ";  </a:t>
            </a:r>
          </a:p>
          <a:p>
            <a:r>
              <a:rPr lang="en-US" dirty="0"/>
              <a:t>    </a:t>
            </a:r>
            <a:r>
              <a:rPr lang="en-US" dirty="0" err="1"/>
              <a:t>cin.getline</a:t>
            </a:r>
            <a:r>
              <a:rPr lang="en-US" dirty="0"/>
              <a:t>(key, 25);  </a:t>
            </a:r>
          </a:p>
          <a:p>
            <a:r>
              <a:rPr lang="en-US" dirty="0"/>
              <a:t>    </a:t>
            </a:r>
            <a:r>
              <a:rPr lang="en-US" dirty="0" err="1"/>
              <a:t>cout</a:t>
            </a:r>
            <a:r>
              <a:rPr lang="en-US" dirty="0"/>
              <a:t> &lt;&lt; "Enter the buffer string: ";  </a:t>
            </a:r>
          </a:p>
          <a:p>
            <a:r>
              <a:rPr lang="en-US" dirty="0"/>
              <a:t>     </a:t>
            </a:r>
            <a:r>
              <a:rPr lang="en-US" dirty="0" err="1"/>
              <a:t>cin.getline</a:t>
            </a:r>
            <a:r>
              <a:rPr lang="en-US" dirty="0"/>
              <a:t>(buffer, 25);  </a:t>
            </a:r>
          </a:p>
          <a:p>
            <a:r>
              <a:rPr lang="en-US" dirty="0"/>
              <a:t>    </a:t>
            </a:r>
            <a:r>
              <a:rPr lang="en-US" dirty="0" err="1"/>
              <a:t>strcat</a:t>
            </a:r>
            <a:r>
              <a:rPr lang="en-US" dirty="0"/>
              <a:t>(key, buffer);   </a:t>
            </a:r>
          </a:p>
          <a:p>
            <a:r>
              <a:rPr lang="en-US" dirty="0"/>
              <a:t>    </a:t>
            </a:r>
            <a:r>
              <a:rPr lang="en-US" dirty="0" err="1"/>
              <a:t>cout</a:t>
            </a:r>
            <a:r>
              <a:rPr lang="en-US" dirty="0"/>
              <a:t> &lt;&lt; "Key = " &lt;&lt; key &lt;&lt; </a:t>
            </a:r>
            <a:r>
              <a:rPr lang="en-US" dirty="0" err="1"/>
              <a:t>endl</a:t>
            </a:r>
            <a:r>
              <a:rPr lang="en-US" dirty="0"/>
              <a:t>;  </a:t>
            </a:r>
          </a:p>
          <a:p>
            <a:r>
              <a:rPr lang="en-US" dirty="0"/>
              <a:t>    </a:t>
            </a:r>
            <a:r>
              <a:rPr lang="en-US" dirty="0" err="1"/>
              <a:t>cout</a:t>
            </a:r>
            <a:r>
              <a:rPr lang="en-US" dirty="0"/>
              <a:t> &lt;&lt; "Buffer = " &lt;&lt; buffer&lt;&lt;</a:t>
            </a:r>
            <a:r>
              <a:rPr lang="en-US" dirty="0" err="1"/>
              <a:t>endl</a:t>
            </a:r>
            <a:r>
              <a:rPr lang="en-US" dirty="0"/>
              <a:t>;  </a:t>
            </a:r>
          </a:p>
          <a:p>
            <a:r>
              <a:rPr lang="en-US" dirty="0"/>
              <a:t>    return 0;  </a:t>
            </a:r>
          </a:p>
          <a:p>
            <a:r>
              <a:rPr lang="en-US" dirty="0"/>
              <a:t>} </a:t>
            </a:r>
          </a:p>
        </p:txBody>
      </p:sp>
    </p:spTree>
    <p:extLst>
      <p:ext uri="{BB962C8B-B14F-4D97-AF65-F5344CB8AC3E}">
        <p14:creationId xmlns:p14="http://schemas.microsoft.com/office/powerpoint/2010/main" val="2283690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8597" y="1434544"/>
            <a:ext cx="7396766" cy="3046988"/>
          </a:xfrm>
          <a:prstGeom prst="rect">
            <a:avLst/>
          </a:prstGeom>
        </p:spPr>
        <p:txBody>
          <a:bodyPr wrap="square">
            <a:spAutoFit/>
          </a:bodyPr>
          <a:lstStyle/>
          <a:p>
            <a:r>
              <a:rPr lang="en-US" sz="2400" dirty="0">
                <a:solidFill>
                  <a:srgbClr val="610B38"/>
                </a:solidFill>
                <a:latin typeface="erdana"/>
              </a:rPr>
              <a:t>Types of Variables in </a:t>
            </a:r>
            <a:r>
              <a:rPr lang="en-US" sz="2400" dirty="0" smtClean="0">
                <a:solidFill>
                  <a:srgbClr val="610B38"/>
                </a:solidFill>
                <a:latin typeface="erdana"/>
              </a:rPr>
              <a:t>C++</a:t>
            </a:r>
            <a:endParaRPr lang="en-US" sz="2400" dirty="0">
              <a:solidFill>
                <a:srgbClr val="610B38"/>
              </a:solidFill>
              <a:latin typeface="erdana"/>
            </a:endParaRPr>
          </a:p>
          <a:p>
            <a:r>
              <a:rPr lang="en-US" sz="2400" dirty="0">
                <a:solidFill>
                  <a:srgbClr val="000000"/>
                </a:solidFill>
                <a:latin typeface="verdana" panose="020B0604030504040204" pitchFamily="34" charset="0"/>
              </a:rPr>
              <a:t>There are many types of variables in c:</a:t>
            </a:r>
          </a:p>
          <a:p>
            <a:pPr>
              <a:buFont typeface="+mj-lt"/>
              <a:buAutoNum type="arabicPeriod"/>
            </a:pPr>
            <a:r>
              <a:rPr lang="en-US" sz="2400" dirty="0">
                <a:solidFill>
                  <a:srgbClr val="000000"/>
                </a:solidFill>
                <a:latin typeface="verdana" panose="020B0604030504040204" pitchFamily="34" charset="0"/>
              </a:rPr>
              <a:t>local </a:t>
            </a:r>
            <a:r>
              <a:rPr lang="en-US" sz="2400" dirty="0" smtClean="0">
                <a:solidFill>
                  <a:srgbClr val="000000"/>
                </a:solidFill>
                <a:latin typeface="verdana" panose="020B0604030504040204" pitchFamily="34" charset="0"/>
              </a:rPr>
              <a:t>variable</a:t>
            </a:r>
          </a:p>
          <a:p>
            <a:pPr>
              <a:buFont typeface="+mj-lt"/>
              <a:buAutoNum type="arabicPeriod"/>
            </a:pPr>
            <a:endParaRPr lang="en-US" sz="2400" dirty="0">
              <a:solidFill>
                <a:srgbClr val="000000"/>
              </a:solidFill>
              <a:latin typeface="verdana" panose="020B0604030504040204" pitchFamily="34" charset="0"/>
            </a:endParaRPr>
          </a:p>
          <a:p>
            <a:pPr>
              <a:buFont typeface="+mj-lt"/>
              <a:buAutoNum type="arabicPeriod"/>
            </a:pPr>
            <a:r>
              <a:rPr lang="en-US" sz="2400" dirty="0">
                <a:solidFill>
                  <a:srgbClr val="000000"/>
                </a:solidFill>
                <a:latin typeface="verdana" panose="020B0604030504040204" pitchFamily="34" charset="0"/>
              </a:rPr>
              <a:t>global </a:t>
            </a:r>
            <a:r>
              <a:rPr lang="en-US" sz="2400" dirty="0" smtClean="0">
                <a:solidFill>
                  <a:srgbClr val="000000"/>
                </a:solidFill>
                <a:latin typeface="verdana" panose="020B0604030504040204" pitchFamily="34" charset="0"/>
              </a:rPr>
              <a:t>variable</a:t>
            </a:r>
          </a:p>
          <a:p>
            <a:pPr>
              <a:buFont typeface="+mj-lt"/>
              <a:buAutoNum type="arabicPeriod"/>
            </a:pPr>
            <a:endParaRPr lang="en-US" sz="2400" dirty="0">
              <a:solidFill>
                <a:srgbClr val="000000"/>
              </a:solidFill>
              <a:latin typeface="verdana" panose="020B0604030504040204" pitchFamily="34" charset="0"/>
            </a:endParaRPr>
          </a:p>
          <a:p>
            <a:pPr>
              <a:buFont typeface="+mj-lt"/>
              <a:buAutoNum type="arabicPeriod"/>
            </a:pPr>
            <a:r>
              <a:rPr lang="en-US" sz="2400" dirty="0">
                <a:solidFill>
                  <a:srgbClr val="000000"/>
                </a:solidFill>
                <a:latin typeface="verdana" panose="020B0604030504040204" pitchFamily="34" charset="0"/>
              </a:rPr>
              <a:t>static </a:t>
            </a:r>
            <a:r>
              <a:rPr lang="en-US" sz="2400" dirty="0" smtClean="0">
                <a:solidFill>
                  <a:srgbClr val="000000"/>
                </a:solidFill>
                <a:latin typeface="verdana" panose="020B0604030504040204" pitchFamily="34" charset="0"/>
              </a:rPr>
              <a:t>variable</a:t>
            </a:r>
          </a:p>
          <a:p>
            <a:endParaRPr lang="en-US" sz="2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33749228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r>
              <a:rPr lang="en-US" dirty="0"/>
              <a:t>#include &lt;</a:t>
            </a:r>
            <a:r>
              <a:rPr lang="en-US" dirty="0" err="1"/>
              <a:t>iostream</a:t>
            </a:r>
            <a:r>
              <a:rPr lang="en-US" dirty="0"/>
              <a:t>&gt;  </a:t>
            </a:r>
          </a:p>
          <a:p>
            <a:r>
              <a:rPr lang="en-US" dirty="0"/>
              <a:t>#include &lt;</a:t>
            </a:r>
            <a:r>
              <a:rPr lang="en-US" dirty="0" err="1"/>
              <a:t>cstring</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a:t>    char key[25], buffer[25];  </a:t>
            </a:r>
          </a:p>
          <a:p>
            <a:r>
              <a:rPr lang="en-US" dirty="0"/>
              <a:t>    </a:t>
            </a:r>
            <a:r>
              <a:rPr lang="en-US" dirty="0" err="1"/>
              <a:t>cout</a:t>
            </a:r>
            <a:r>
              <a:rPr lang="en-US" dirty="0"/>
              <a:t> &lt;&lt; "Enter the key string: ";  </a:t>
            </a:r>
          </a:p>
          <a:p>
            <a:r>
              <a:rPr lang="en-US" dirty="0"/>
              <a:t>    </a:t>
            </a:r>
            <a:r>
              <a:rPr lang="en-US" dirty="0" err="1"/>
              <a:t>cin.getline</a:t>
            </a:r>
            <a:r>
              <a:rPr lang="en-US" dirty="0"/>
              <a:t>(key, 25);  </a:t>
            </a:r>
          </a:p>
          <a:p>
            <a:r>
              <a:rPr lang="en-US" dirty="0"/>
              <a:t>    </a:t>
            </a:r>
            <a:r>
              <a:rPr lang="en-US" dirty="0" err="1"/>
              <a:t>strcpy</a:t>
            </a:r>
            <a:r>
              <a:rPr lang="en-US" dirty="0"/>
              <a:t>(buffer, key);  </a:t>
            </a:r>
          </a:p>
          <a:p>
            <a:r>
              <a:rPr lang="en-US" dirty="0"/>
              <a:t>    </a:t>
            </a:r>
            <a:r>
              <a:rPr lang="en-US" dirty="0" err="1"/>
              <a:t>cout</a:t>
            </a:r>
            <a:r>
              <a:rPr lang="en-US" dirty="0"/>
              <a:t> &lt;&lt; "Key = "&lt;&lt; key &lt;&lt; </a:t>
            </a:r>
            <a:r>
              <a:rPr lang="en-US" dirty="0" err="1"/>
              <a:t>endl</a:t>
            </a:r>
            <a:r>
              <a:rPr lang="en-US" dirty="0"/>
              <a:t>;  </a:t>
            </a:r>
          </a:p>
          <a:p>
            <a:r>
              <a:rPr lang="en-US" dirty="0"/>
              <a:t>    </a:t>
            </a:r>
            <a:r>
              <a:rPr lang="en-US" dirty="0" err="1"/>
              <a:t>cout</a:t>
            </a:r>
            <a:r>
              <a:rPr lang="en-US" dirty="0"/>
              <a:t> &lt;&lt; "Buffer = "&lt;&lt; buffer&lt;&lt;</a:t>
            </a:r>
            <a:r>
              <a:rPr lang="en-US" dirty="0" err="1"/>
              <a:t>endl</a:t>
            </a:r>
            <a:r>
              <a:rPr lang="en-US" dirty="0"/>
              <a:t>;  </a:t>
            </a:r>
          </a:p>
          <a:p>
            <a:r>
              <a:rPr lang="en-US" dirty="0"/>
              <a:t>    return 0;  </a:t>
            </a:r>
          </a:p>
          <a:p>
            <a:r>
              <a:rPr lang="en-US" dirty="0"/>
              <a:t>}</a:t>
            </a:r>
          </a:p>
        </p:txBody>
      </p:sp>
    </p:spTree>
    <p:extLst>
      <p:ext uri="{BB962C8B-B14F-4D97-AF65-F5344CB8AC3E}">
        <p14:creationId xmlns:p14="http://schemas.microsoft.com/office/powerpoint/2010/main" val="5225933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293" y="668353"/>
            <a:ext cx="8684654" cy="1938992"/>
          </a:xfrm>
          <a:prstGeom prst="rect">
            <a:avLst/>
          </a:prstGeom>
        </p:spPr>
        <p:txBody>
          <a:bodyPr wrap="square">
            <a:spAutoFit/>
          </a:bodyPr>
          <a:lstStyle/>
          <a:p>
            <a:r>
              <a:rPr lang="en-US" sz="2400" b="1" dirty="0">
                <a:latin typeface="erdana"/>
              </a:rPr>
              <a:t>C++ Strings</a:t>
            </a:r>
          </a:p>
          <a:p>
            <a:r>
              <a:rPr lang="en-US" sz="2400" dirty="0">
                <a:solidFill>
                  <a:srgbClr val="000000"/>
                </a:solidFill>
                <a:latin typeface="verdana" panose="020B0604030504040204" pitchFamily="34" charset="0"/>
              </a:rPr>
              <a:t>In C++, string is an object of </a:t>
            </a:r>
            <a:r>
              <a:rPr lang="en-US" sz="2400" b="1" dirty="0" err="1">
                <a:solidFill>
                  <a:srgbClr val="000000"/>
                </a:solidFill>
                <a:latin typeface="verdana" panose="020B0604030504040204" pitchFamily="34" charset="0"/>
              </a:rPr>
              <a:t>std</a:t>
            </a:r>
            <a:r>
              <a:rPr lang="en-US" sz="2400" b="1" dirty="0">
                <a:solidFill>
                  <a:srgbClr val="000000"/>
                </a:solidFill>
                <a:latin typeface="verdana" panose="020B0604030504040204" pitchFamily="34" charset="0"/>
              </a:rPr>
              <a:t>::string</a:t>
            </a:r>
            <a:r>
              <a:rPr lang="en-US" sz="2400" dirty="0">
                <a:solidFill>
                  <a:srgbClr val="000000"/>
                </a:solidFill>
                <a:latin typeface="verdana" panose="020B0604030504040204" pitchFamily="34" charset="0"/>
              </a:rPr>
              <a:t> class that represents sequence of characters. We can perform many operations on strings such as concatenation, comparison, conversion </a:t>
            </a:r>
            <a:r>
              <a:rPr lang="en-US" sz="2400" dirty="0" err="1">
                <a:solidFill>
                  <a:srgbClr val="000000"/>
                </a:solidFill>
                <a:latin typeface="verdana" panose="020B0604030504040204" pitchFamily="34" charset="0"/>
              </a:rPr>
              <a:t>etc</a:t>
            </a:r>
            <a:endParaRPr lang="en-US" sz="2400" b="0" i="0" dirty="0">
              <a:solidFill>
                <a:srgbClr val="000000"/>
              </a:solidFill>
              <a:effectLst/>
              <a:latin typeface="verdana" panose="020B0604030504040204" pitchFamily="34" charset="0"/>
            </a:endParaRPr>
          </a:p>
        </p:txBody>
      </p:sp>
      <p:sp>
        <p:nvSpPr>
          <p:cNvPr id="3" name="Rectangle 2"/>
          <p:cNvSpPr/>
          <p:nvPr/>
        </p:nvSpPr>
        <p:spPr>
          <a:xfrm>
            <a:off x="2120721" y="3192407"/>
            <a:ext cx="6096000" cy="3416320"/>
          </a:xfrm>
          <a:prstGeom prst="rect">
            <a:avLst/>
          </a:prstGeom>
        </p:spPr>
        <p:txBody>
          <a:bodyPr>
            <a:spAutoFit/>
          </a:bodyPr>
          <a:lstStyle/>
          <a:p>
            <a:r>
              <a:rPr lang="en-US" sz="2400" dirty="0"/>
              <a:t>#include &lt;</a:t>
            </a:r>
            <a:r>
              <a:rPr lang="en-US" sz="2400" dirty="0" err="1"/>
              <a:t>iostream</a:t>
            </a:r>
            <a:r>
              <a:rPr lang="en-US" sz="2400" dirty="0"/>
              <a:t>&gt;  </a:t>
            </a:r>
          </a:p>
          <a:p>
            <a:r>
              <a:rPr lang="en-US" sz="2400" dirty="0"/>
              <a:t>using namespace </a:t>
            </a:r>
            <a:r>
              <a:rPr lang="en-US" sz="2400" dirty="0" err="1"/>
              <a:t>std</a:t>
            </a:r>
            <a:r>
              <a:rPr lang="en-US" sz="2400" dirty="0"/>
              <a:t>;  </a:t>
            </a:r>
          </a:p>
          <a:p>
            <a:r>
              <a:rPr lang="en-US" sz="2400" dirty="0" err="1"/>
              <a:t>int</a:t>
            </a:r>
            <a:r>
              <a:rPr lang="en-US" sz="2400" dirty="0"/>
              <a:t> main( ) {  </a:t>
            </a:r>
          </a:p>
          <a:p>
            <a:r>
              <a:rPr lang="en-US" sz="2400" dirty="0"/>
              <a:t>    string s1 = "Hello";    </a:t>
            </a:r>
          </a:p>
          <a:p>
            <a:r>
              <a:rPr lang="en-US" sz="2400" dirty="0"/>
              <a:t>        char </a:t>
            </a:r>
            <a:r>
              <a:rPr lang="en-US" sz="2400" dirty="0" err="1"/>
              <a:t>ch</a:t>
            </a:r>
            <a:r>
              <a:rPr lang="en-US" sz="2400" dirty="0"/>
              <a:t>[] = { 'C', '+', '+'};    </a:t>
            </a:r>
          </a:p>
          <a:p>
            <a:r>
              <a:rPr lang="en-US" sz="2400" dirty="0"/>
              <a:t>        string s2 = string(</a:t>
            </a:r>
            <a:r>
              <a:rPr lang="en-US" sz="2400" dirty="0" err="1"/>
              <a:t>ch</a:t>
            </a:r>
            <a:r>
              <a:rPr lang="en-US" sz="2400" dirty="0"/>
              <a:t>);    </a:t>
            </a:r>
          </a:p>
          <a:p>
            <a:r>
              <a:rPr lang="en-US" sz="2400" dirty="0"/>
              <a:t>        </a:t>
            </a:r>
            <a:r>
              <a:rPr lang="en-US" sz="2400" dirty="0" err="1"/>
              <a:t>cout</a:t>
            </a:r>
            <a:r>
              <a:rPr lang="en-US" sz="2400" dirty="0"/>
              <a:t>&lt;&lt;s1&lt;&lt;</a:t>
            </a:r>
            <a:r>
              <a:rPr lang="en-US" sz="2400" dirty="0" err="1"/>
              <a:t>endl</a:t>
            </a:r>
            <a:r>
              <a:rPr lang="en-US" sz="2400" dirty="0"/>
              <a:t>;    </a:t>
            </a:r>
          </a:p>
          <a:p>
            <a:r>
              <a:rPr lang="en-US" sz="2400" dirty="0"/>
              <a:t>        </a:t>
            </a:r>
            <a:r>
              <a:rPr lang="en-US" sz="2400" dirty="0" err="1"/>
              <a:t>cout</a:t>
            </a:r>
            <a:r>
              <a:rPr lang="en-US" sz="2400" dirty="0"/>
              <a:t>&lt;&lt;s2&lt;&lt;</a:t>
            </a:r>
            <a:r>
              <a:rPr lang="en-US" sz="2400" dirty="0" err="1"/>
              <a:t>endl</a:t>
            </a:r>
            <a:r>
              <a:rPr lang="en-US" sz="2400" dirty="0"/>
              <a:t>;    </a:t>
            </a:r>
          </a:p>
          <a:p>
            <a:r>
              <a:rPr lang="en-US" sz="2400" dirty="0"/>
              <a:t>}</a:t>
            </a:r>
          </a:p>
        </p:txBody>
      </p:sp>
    </p:spTree>
    <p:extLst>
      <p:ext uri="{BB962C8B-B14F-4D97-AF65-F5344CB8AC3E}">
        <p14:creationId xmlns:p14="http://schemas.microsoft.com/office/powerpoint/2010/main" val="297732295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4767" y="410982"/>
            <a:ext cx="3262432" cy="369332"/>
          </a:xfrm>
          <a:prstGeom prst="rect">
            <a:avLst/>
          </a:prstGeom>
        </p:spPr>
        <p:txBody>
          <a:bodyPr wrap="none">
            <a:spAutoFit/>
          </a:bodyPr>
          <a:lstStyle/>
          <a:p>
            <a:r>
              <a:rPr lang="en-US" dirty="0">
                <a:latin typeface="erdana"/>
              </a:rPr>
              <a:t>C++ String Compare Example</a:t>
            </a:r>
            <a:endParaRPr lang="en-US" b="0" i="0" dirty="0">
              <a:effectLst/>
              <a:latin typeface="erdana"/>
            </a:endParaRPr>
          </a:p>
        </p:txBody>
      </p:sp>
      <p:sp>
        <p:nvSpPr>
          <p:cNvPr id="4" name="Rectangle 3"/>
          <p:cNvSpPr/>
          <p:nvPr/>
        </p:nvSpPr>
        <p:spPr>
          <a:xfrm>
            <a:off x="3048000" y="1443841"/>
            <a:ext cx="6096000" cy="5262979"/>
          </a:xfrm>
          <a:prstGeom prst="rect">
            <a:avLst/>
          </a:prstGeom>
        </p:spPr>
        <p:txBody>
          <a:bodyPr>
            <a:spAutoFit/>
          </a:bodyPr>
          <a:lstStyle/>
          <a:p>
            <a:r>
              <a:rPr lang="en-US" sz="2400" dirty="0"/>
              <a:t>#include &lt;</a:t>
            </a:r>
            <a:r>
              <a:rPr lang="en-US" sz="2400" dirty="0" err="1"/>
              <a:t>iostream</a:t>
            </a:r>
            <a:r>
              <a:rPr lang="en-US" sz="2400" dirty="0"/>
              <a:t>&gt;  </a:t>
            </a:r>
          </a:p>
          <a:p>
            <a:r>
              <a:rPr lang="en-US" sz="2400" dirty="0"/>
              <a:t>#include &lt;</a:t>
            </a:r>
            <a:r>
              <a:rPr lang="en-US" sz="2400" dirty="0" err="1"/>
              <a:t>cstring</a:t>
            </a:r>
            <a:r>
              <a:rPr lang="en-US" sz="2400" dirty="0"/>
              <a:t>&gt;  </a:t>
            </a:r>
          </a:p>
          <a:p>
            <a:r>
              <a:rPr lang="en-US" sz="2400" dirty="0"/>
              <a:t>using namespace </a:t>
            </a:r>
            <a:r>
              <a:rPr lang="en-US" sz="2400" dirty="0" err="1"/>
              <a:t>std</a:t>
            </a:r>
            <a:r>
              <a:rPr lang="en-US" sz="2400" dirty="0"/>
              <a:t>;  </a:t>
            </a:r>
          </a:p>
          <a:p>
            <a:r>
              <a:rPr lang="en-US" sz="2400" dirty="0" err="1"/>
              <a:t>int</a:t>
            </a:r>
            <a:r>
              <a:rPr lang="en-US" sz="2400" dirty="0"/>
              <a:t> main ()  </a:t>
            </a:r>
          </a:p>
          <a:p>
            <a:r>
              <a:rPr lang="en-US" sz="2400" dirty="0"/>
              <a:t>{  </a:t>
            </a:r>
          </a:p>
          <a:p>
            <a:r>
              <a:rPr lang="en-US" sz="2400" dirty="0"/>
              <a:t>  char key[] = "mango";  </a:t>
            </a:r>
          </a:p>
          <a:p>
            <a:r>
              <a:rPr lang="en-US" sz="2400" dirty="0"/>
              <a:t>  char buffer[50];  </a:t>
            </a:r>
          </a:p>
          <a:p>
            <a:r>
              <a:rPr lang="en-US" sz="2400" dirty="0"/>
              <a:t>  do {  </a:t>
            </a:r>
          </a:p>
          <a:p>
            <a:r>
              <a:rPr lang="en-US" sz="2400" dirty="0"/>
              <a:t>     </a:t>
            </a:r>
            <a:r>
              <a:rPr lang="en-US" sz="2400" dirty="0" err="1"/>
              <a:t>cout</a:t>
            </a:r>
            <a:r>
              <a:rPr lang="en-US" sz="2400" dirty="0"/>
              <a:t>&lt;&lt;"What is my </a:t>
            </a:r>
            <a:r>
              <a:rPr lang="en-US" sz="2400" dirty="0" err="1"/>
              <a:t>favourite</a:t>
            </a:r>
            <a:r>
              <a:rPr lang="en-US" sz="2400" dirty="0"/>
              <a:t> fruit? ";  </a:t>
            </a:r>
          </a:p>
          <a:p>
            <a:r>
              <a:rPr lang="en-US" sz="2400" dirty="0"/>
              <a:t>     </a:t>
            </a:r>
            <a:r>
              <a:rPr lang="en-US" sz="2400" dirty="0" err="1"/>
              <a:t>cin</a:t>
            </a:r>
            <a:r>
              <a:rPr lang="en-US" sz="2400" dirty="0"/>
              <a:t>&gt;&gt;buffer;  </a:t>
            </a:r>
          </a:p>
          <a:p>
            <a:r>
              <a:rPr lang="en-US" sz="2400" dirty="0"/>
              <a:t>  } while (</a:t>
            </a:r>
            <a:r>
              <a:rPr lang="en-US" sz="2400" dirty="0" err="1"/>
              <a:t>strcmp</a:t>
            </a:r>
            <a:r>
              <a:rPr lang="en-US" sz="2400" dirty="0"/>
              <a:t> (</a:t>
            </a:r>
            <a:r>
              <a:rPr lang="en-US" sz="2400" dirty="0" err="1"/>
              <a:t>key,buffer</a:t>
            </a:r>
            <a:r>
              <a:rPr lang="en-US" sz="2400" dirty="0"/>
              <a:t>) != 0);  </a:t>
            </a:r>
          </a:p>
          <a:p>
            <a:r>
              <a:rPr lang="en-US" sz="2400" dirty="0"/>
              <a:t> </a:t>
            </a:r>
            <a:r>
              <a:rPr lang="en-US" sz="2400" dirty="0" err="1"/>
              <a:t>cout</a:t>
            </a:r>
            <a:r>
              <a:rPr lang="en-US" sz="2400" dirty="0"/>
              <a:t>&lt;&lt;"Answer is correct!!"&lt;&lt;</a:t>
            </a:r>
            <a:r>
              <a:rPr lang="en-US" sz="2400" dirty="0" err="1"/>
              <a:t>endl</a:t>
            </a:r>
            <a:r>
              <a:rPr lang="en-US" sz="2400" dirty="0"/>
              <a:t>;  </a:t>
            </a:r>
          </a:p>
          <a:p>
            <a:r>
              <a:rPr lang="en-US" sz="2400" dirty="0"/>
              <a:t>  return 0;  </a:t>
            </a:r>
          </a:p>
          <a:p>
            <a:r>
              <a:rPr lang="en-US" sz="2400" dirty="0"/>
              <a:t>}</a:t>
            </a:r>
          </a:p>
        </p:txBody>
      </p:sp>
    </p:spTree>
    <p:extLst>
      <p:ext uri="{BB962C8B-B14F-4D97-AF65-F5344CB8AC3E}">
        <p14:creationId xmlns:p14="http://schemas.microsoft.com/office/powerpoint/2010/main" val="340848116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2103" y="462498"/>
            <a:ext cx="3211135" cy="369332"/>
          </a:xfrm>
          <a:prstGeom prst="rect">
            <a:avLst/>
          </a:prstGeom>
        </p:spPr>
        <p:txBody>
          <a:bodyPr wrap="none">
            <a:spAutoFit/>
          </a:bodyPr>
          <a:lstStyle/>
          <a:p>
            <a:r>
              <a:rPr lang="en-US" b="1" dirty="0">
                <a:latin typeface="erdana"/>
              </a:rPr>
              <a:t>C++ String </a:t>
            </a:r>
            <a:r>
              <a:rPr lang="en-US" b="1" dirty="0" err="1">
                <a:latin typeface="erdana"/>
              </a:rPr>
              <a:t>Concat</a:t>
            </a:r>
            <a:r>
              <a:rPr lang="en-US" b="1" dirty="0">
                <a:latin typeface="erdana"/>
              </a:rPr>
              <a:t> Example</a:t>
            </a:r>
            <a:endParaRPr lang="en-US" b="1" i="0" dirty="0">
              <a:effectLst/>
              <a:latin typeface="erdana"/>
            </a:endParaRPr>
          </a:p>
        </p:txBody>
      </p:sp>
      <p:sp>
        <p:nvSpPr>
          <p:cNvPr id="4" name="Rectangle 3"/>
          <p:cNvSpPr/>
          <p:nvPr/>
        </p:nvSpPr>
        <p:spPr>
          <a:xfrm>
            <a:off x="3048000" y="1305342"/>
            <a:ext cx="6096000" cy="4247317"/>
          </a:xfrm>
          <a:prstGeom prst="rect">
            <a:avLst/>
          </a:prstGeom>
        </p:spPr>
        <p:txBody>
          <a:bodyPr>
            <a:spAutoFit/>
          </a:bodyPr>
          <a:lstStyle/>
          <a:p>
            <a:r>
              <a:rPr lang="en-US" dirty="0"/>
              <a:t>#include &lt;</a:t>
            </a:r>
            <a:r>
              <a:rPr lang="en-US" dirty="0" err="1"/>
              <a:t>iostream</a:t>
            </a:r>
            <a:r>
              <a:rPr lang="en-US" dirty="0"/>
              <a:t>&gt;  </a:t>
            </a:r>
          </a:p>
          <a:p>
            <a:r>
              <a:rPr lang="en-US" dirty="0"/>
              <a:t>#include &lt;</a:t>
            </a:r>
            <a:r>
              <a:rPr lang="en-US" dirty="0" err="1"/>
              <a:t>cstring</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a:t>    char key[25], buffer[25];  </a:t>
            </a:r>
          </a:p>
          <a:p>
            <a:r>
              <a:rPr lang="en-US" dirty="0"/>
              <a:t>    </a:t>
            </a:r>
            <a:r>
              <a:rPr lang="en-US" dirty="0" err="1"/>
              <a:t>cout</a:t>
            </a:r>
            <a:r>
              <a:rPr lang="en-US" dirty="0"/>
              <a:t> &lt;&lt; "Enter the key string: ";  </a:t>
            </a:r>
          </a:p>
          <a:p>
            <a:r>
              <a:rPr lang="en-US" dirty="0"/>
              <a:t>    </a:t>
            </a:r>
            <a:r>
              <a:rPr lang="en-US" dirty="0" err="1"/>
              <a:t>cin.getline</a:t>
            </a:r>
            <a:r>
              <a:rPr lang="en-US" dirty="0"/>
              <a:t>(key, 25);  </a:t>
            </a:r>
          </a:p>
          <a:p>
            <a:r>
              <a:rPr lang="en-US" dirty="0"/>
              <a:t>    </a:t>
            </a:r>
            <a:r>
              <a:rPr lang="en-US" dirty="0" err="1"/>
              <a:t>cout</a:t>
            </a:r>
            <a:r>
              <a:rPr lang="en-US" dirty="0"/>
              <a:t> &lt;&lt; "Enter the buffer string: ";  </a:t>
            </a:r>
          </a:p>
          <a:p>
            <a:r>
              <a:rPr lang="en-US" dirty="0"/>
              <a:t>     </a:t>
            </a:r>
            <a:r>
              <a:rPr lang="en-US" dirty="0" err="1"/>
              <a:t>cin.getline</a:t>
            </a:r>
            <a:r>
              <a:rPr lang="en-US" dirty="0"/>
              <a:t>(buffer, 25);  </a:t>
            </a:r>
          </a:p>
          <a:p>
            <a:r>
              <a:rPr lang="en-US" dirty="0"/>
              <a:t>    </a:t>
            </a:r>
            <a:r>
              <a:rPr lang="en-US" dirty="0" err="1"/>
              <a:t>strcat</a:t>
            </a:r>
            <a:r>
              <a:rPr lang="en-US" dirty="0"/>
              <a:t>(key, buffer);   </a:t>
            </a:r>
          </a:p>
          <a:p>
            <a:r>
              <a:rPr lang="en-US" dirty="0"/>
              <a:t>    </a:t>
            </a:r>
            <a:r>
              <a:rPr lang="en-US" dirty="0" err="1"/>
              <a:t>cout</a:t>
            </a:r>
            <a:r>
              <a:rPr lang="en-US" dirty="0"/>
              <a:t> &lt;&lt; "Key = " &lt;&lt; key &lt;&lt; </a:t>
            </a:r>
            <a:r>
              <a:rPr lang="en-US" dirty="0" err="1"/>
              <a:t>endl</a:t>
            </a:r>
            <a:r>
              <a:rPr lang="en-US" dirty="0"/>
              <a:t>;  </a:t>
            </a:r>
          </a:p>
          <a:p>
            <a:r>
              <a:rPr lang="en-US" dirty="0"/>
              <a:t>    </a:t>
            </a:r>
            <a:r>
              <a:rPr lang="en-US" dirty="0" err="1"/>
              <a:t>cout</a:t>
            </a:r>
            <a:r>
              <a:rPr lang="en-US" dirty="0"/>
              <a:t> &lt;&lt; "Buffer = " &lt;&lt; buffer&lt;&lt;</a:t>
            </a:r>
            <a:r>
              <a:rPr lang="en-US" dirty="0" err="1"/>
              <a:t>endl</a:t>
            </a:r>
            <a:r>
              <a:rPr lang="en-US" dirty="0"/>
              <a:t>;  </a:t>
            </a:r>
          </a:p>
          <a:p>
            <a:r>
              <a:rPr lang="en-US" dirty="0"/>
              <a:t>    return 0;  </a:t>
            </a:r>
          </a:p>
          <a:p>
            <a:r>
              <a:rPr lang="en-US" dirty="0"/>
              <a:t>}</a:t>
            </a:r>
          </a:p>
        </p:txBody>
      </p:sp>
    </p:spTree>
    <p:extLst>
      <p:ext uri="{BB962C8B-B14F-4D97-AF65-F5344CB8AC3E}">
        <p14:creationId xmlns:p14="http://schemas.microsoft.com/office/powerpoint/2010/main" val="38708179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4658" y="242732"/>
            <a:ext cx="8967989" cy="6370975"/>
          </a:xfrm>
          <a:prstGeom prst="rect">
            <a:avLst/>
          </a:prstGeom>
        </p:spPr>
        <p:txBody>
          <a:bodyPr wrap="square">
            <a:spAutoFit/>
          </a:bodyPr>
          <a:lstStyle/>
          <a:p>
            <a:r>
              <a:rPr lang="en-US" sz="2400" b="1" dirty="0"/>
              <a:t>C++ String Copy Example</a:t>
            </a:r>
          </a:p>
          <a:p>
            <a:r>
              <a:rPr lang="en-US" sz="2400" b="1" dirty="0"/>
              <a:t>Let's see the simple example of copy the string using </a:t>
            </a:r>
            <a:r>
              <a:rPr lang="en-US" sz="2400" b="1" dirty="0" err="1"/>
              <a:t>strcpy</a:t>
            </a:r>
            <a:r>
              <a:rPr lang="en-US" sz="2400" b="1" dirty="0"/>
              <a:t>() function</a:t>
            </a:r>
            <a:r>
              <a:rPr lang="en-US" sz="2400" dirty="0"/>
              <a:t>.</a:t>
            </a:r>
          </a:p>
          <a:p>
            <a:endParaRPr lang="en-US" sz="2400" dirty="0"/>
          </a:p>
          <a:p>
            <a:r>
              <a:rPr lang="en-US" sz="2400" dirty="0"/>
              <a:t>#include &lt;</a:t>
            </a:r>
            <a:r>
              <a:rPr lang="en-US" sz="2400" dirty="0" err="1"/>
              <a:t>iostream</a:t>
            </a:r>
            <a:r>
              <a:rPr lang="en-US" sz="2400" dirty="0"/>
              <a:t>&gt;  </a:t>
            </a:r>
          </a:p>
          <a:p>
            <a:r>
              <a:rPr lang="en-US" sz="2400" dirty="0"/>
              <a:t>#include &lt;</a:t>
            </a:r>
            <a:r>
              <a:rPr lang="en-US" sz="2400" dirty="0" err="1"/>
              <a:t>cstring</a:t>
            </a:r>
            <a:r>
              <a:rPr lang="en-US" sz="2400" dirty="0"/>
              <a:t>&gt;  </a:t>
            </a:r>
          </a:p>
          <a:p>
            <a:r>
              <a:rPr lang="en-US" sz="2400" dirty="0"/>
              <a:t>using namespace </a:t>
            </a:r>
            <a:r>
              <a:rPr lang="en-US" sz="2400" dirty="0" err="1"/>
              <a:t>std</a:t>
            </a:r>
            <a:r>
              <a:rPr lang="en-US" sz="2400" dirty="0"/>
              <a:t>;  </a:t>
            </a:r>
          </a:p>
          <a:p>
            <a:r>
              <a:rPr lang="en-US" sz="2400" dirty="0" err="1"/>
              <a:t>int</a:t>
            </a:r>
            <a:r>
              <a:rPr lang="en-US" sz="2400" dirty="0"/>
              <a:t> main()  </a:t>
            </a:r>
          </a:p>
          <a:p>
            <a:r>
              <a:rPr lang="en-US" sz="2400" dirty="0"/>
              <a:t>{  </a:t>
            </a:r>
          </a:p>
          <a:p>
            <a:r>
              <a:rPr lang="en-US" sz="2400" dirty="0"/>
              <a:t>    char key[25], buffer[25];  </a:t>
            </a:r>
          </a:p>
          <a:p>
            <a:r>
              <a:rPr lang="en-US" sz="2400" dirty="0"/>
              <a:t>    </a:t>
            </a:r>
            <a:r>
              <a:rPr lang="en-US" sz="2400" dirty="0" err="1"/>
              <a:t>cout</a:t>
            </a:r>
            <a:r>
              <a:rPr lang="en-US" sz="2400" dirty="0"/>
              <a:t> &lt;&lt; "Enter the key string: ";  </a:t>
            </a:r>
          </a:p>
          <a:p>
            <a:r>
              <a:rPr lang="en-US" sz="2400" dirty="0"/>
              <a:t>    </a:t>
            </a:r>
            <a:r>
              <a:rPr lang="en-US" sz="2400" dirty="0" err="1"/>
              <a:t>cin.getline</a:t>
            </a:r>
            <a:r>
              <a:rPr lang="en-US" sz="2400" dirty="0"/>
              <a:t>(key, 25);  </a:t>
            </a:r>
          </a:p>
          <a:p>
            <a:r>
              <a:rPr lang="en-US" sz="2400" dirty="0"/>
              <a:t>    </a:t>
            </a:r>
            <a:r>
              <a:rPr lang="en-US" sz="2400" dirty="0" err="1"/>
              <a:t>strcpy</a:t>
            </a:r>
            <a:r>
              <a:rPr lang="en-US" sz="2400" dirty="0"/>
              <a:t>(buffer, key);  </a:t>
            </a:r>
          </a:p>
          <a:p>
            <a:r>
              <a:rPr lang="en-US" sz="2400" dirty="0"/>
              <a:t>    </a:t>
            </a:r>
            <a:r>
              <a:rPr lang="en-US" sz="2400" dirty="0" err="1"/>
              <a:t>cout</a:t>
            </a:r>
            <a:r>
              <a:rPr lang="en-US" sz="2400" dirty="0"/>
              <a:t> &lt;&lt; "Key = "&lt;&lt; key &lt;&lt; </a:t>
            </a:r>
            <a:r>
              <a:rPr lang="en-US" sz="2400" dirty="0" err="1"/>
              <a:t>endl</a:t>
            </a:r>
            <a:r>
              <a:rPr lang="en-US" sz="2400" dirty="0"/>
              <a:t>;  </a:t>
            </a:r>
          </a:p>
          <a:p>
            <a:r>
              <a:rPr lang="en-US" sz="2400" dirty="0"/>
              <a:t>    </a:t>
            </a:r>
            <a:r>
              <a:rPr lang="en-US" sz="2400" dirty="0" err="1"/>
              <a:t>cout</a:t>
            </a:r>
            <a:r>
              <a:rPr lang="en-US" sz="2400" dirty="0"/>
              <a:t> &lt;&lt; "Buffer = "&lt;&lt; buffer&lt;&lt;</a:t>
            </a:r>
            <a:r>
              <a:rPr lang="en-US" sz="2400" dirty="0" err="1"/>
              <a:t>endl</a:t>
            </a:r>
            <a:r>
              <a:rPr lang="en-US" sz="2400" dirty="0"/>
              <a:t>;  </a:t>
            </a:r>
          </a:p>
          <a:p>
            <a:r>
              <a:rPr lang="en-US" sz="2400" dirty="0"/>
              <a:t>    return 0;  </a:t>
            </a:r>
          </a:p>
          <a:p>
            <a:r>
              <a:rPr lang="en-US" sz="2400" dirty="0"/>
              <a:t>} </a:t>
            </a:r>
          </a:p>
        </p:txBody>
      </p:sp>
    </p:spTree>
    <p:extLst>
      <p:ext uri="{BB962C8B-B14F-4D97-AF65-F5344CB8AC3E}">
        <p14:creationId xmlns:p14="http://schemas.microsoft.com/office/powerpoint/2010/main" val="30012928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r>
              <a:rPr lang="en-US" b="1" dirty="0"/>
              <a:t>C++ String Length Example</a:t>
            </a:r>
          </a:p>
          <a:p>
            <a:r>
              <a:rPr lang="en-US" b="1" dirty="0"/>
              <a:t>Let's see the simple example of finding the string length using </a:t>
            </a:r>
            <a:r>
              <a:rPr lang="en-US" b="1" dirty="0" err="1"/>
              <a:t>strlen</a:t>
            </a:r>
            <a:r>
              <a:rPr lang="en-US" b="1" dirty="0"/>
              <a:t>() function</a:t>
            </a:r>
            <a:r>
              <a:rPr lang="en-US" dirty="0"/>
              <a:t>.</a:t>
            </a:r>
          </a:p>
          <a:p>
            <a:endParaRPr lang="en-US" dirty="0"/>
          </a:p>
          <a:p>
            <a:r>
              <a:rPr lang="en-US" dirty="0"/>
              <a:t>#include &lt;</a:t>
            </a:r>
            <a:r>
              <a:rPr lang="en-US" dirty="0" err="1"/>
              <a:t>iostream</a:t>
            </a:r>
            <a:r>
              <a:rPr lang="en-US" dirty="0"/>
              <a:t>&gt;  </a:t>
            </a:r>
          </a:p>
          <a:p>
            <a:r>
              <a:rPr lang="en-US" dirty="0"/>
              <a:t>#include &lt;</a:t>
            </a:r>
            <a:r>
              <a:rPr lang="en-US" dirty="0" err="1"/>
              <a:t>cstring</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a:t>    char </a:t>
            </a:r>
            <a:r>
              <a:rPr lang="en-US" dirty="0" err="1"/>
              <a:t>ary</a:t>
            </a:r>
            <a:r>
              <a:rPr lang="en-US" dirty="0"/>
              <a:t>[] = "Welcome to C++ Programming";  </a:t>
            </a:r>
          </a:p>
          <a:p>
            <a:r>
              <a:rPr lang="en-US" dirty="0"/>
              <a:t>    </a:t>
            </a:r>
            <a:r>
              <a:rPr lang="en-US" dirty="0" err="1"/>
              <a:t>cout</a:t>
            </a:r>
            <a:r>
              <a:rPr lang="en-US" dirty="0"/>
              <a:t> &lt;&lt; "Length of String = " &lt;&lt; </a:t>
            </a:r>
            <a:r>
              <a:rPr lang="en-US" dirty="0" err="1"/>
              <a:t>strlen</a:t>
            </a:r>
            <a:r>
              <a:rPr lang="en-US" dirty="0"/>
              <a:t>(</a:t>
            </a:r>
            <a:r>
              <a:rPr lang="en-US" dirty="0" err="1"/>
              <a:t>ary</a:t>
            </a:r>
            <a:r>
              <a:rPr lang="en-US" dirty="0"/>
              <a:t>)&lt;&lt;</a:t>
            </a:r>
            <a:r>
              <a:rPr lang="en-US" dirty="0" err="1"/>
              <a:t>endl</a:t>
            </a:r>
            <a:r>
              <a:rPr lang="en-US" dirty="0"/>
              <a:t>;  </a:t>
            </a:r>
          </a:p>
          <a:p>
            <a:r>
              <a:rPr lang="en-US" dirty="0"/>
              <a:t>    return 0;  </a:t>
            </a:r>
          </a:p>
          <a:p>
            <a:r>
              <a:rPr lang="en-US" dirty="0"/>
              <a:t>} </a:t>
            </a:r>
          </a:p>
        </p:txBody>
      </p:sp>
    </p:spTree>
    <p:extLst>
      <p:ext uri="{BB962C8B-B14F-4D97-AF65-F5344CB8AC3E}">
        <p14:creationId xmlns:p14="http://schemas.microsoft.com/office/powerpoint/2010/main" val="373092122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06851"/>
            <a:ext cx="6096000" cy="6463308"/>
          </a:xfrm>
          <a:prstGeom prst="rect">
            <a:avLst/>
          </a:prstGeom>
        </p:spPr>
        <p:txBody>
          <a:bodyPr>
            <a:spAutoFit/>
          </a:bodyPr>
          <a:lstStyle/>
          <a:p>
            <a:r>
              <a:rPr lang="en-US" dirty="0"/>
              <a:t>#include &lt;</a:t>
            </a:r>
            <a:r>
              <a:rPr lang="en-US" dirty="0" err="1"/>
              <a:t>iostream</a:t>
            </a:r>
            <a:r>
              <a:rPr lang="en-US" dirty="0"/>
              <a:t>&gt;</a:t>
            </a:r>
          </a:p>
          <a:p>
            <a:r>
              <a:rPr lang="en-US" dirty="0"/>
              <a:t>#include &lt;</a:t>
            </a:r>
            <a:r>
              <a:rPr lang="en-US" dirty="0" err="1"/>
              <a:t>cstring</a:t>
            </a:r>
            <a:r>
              <a:rPr lang="en-US" dirty="0" smtClean="0"/>
              <a:t>&gt;</a:t>
            </a:r>
            <a:endParaRPr lang="en-US" dirty="0"/>
          </a:p>
          <a:p>
            <a:r>
              <a:rPr lang="en-US" dirty="0"/>
              <a:t>using namespace </a:t>
            </a:r>
            <a:r>
              <a:rPr lang="en-US" dirty="0" err="1"/>
              <a:t>std</a:t>
            </a:r>
            <a:r>
              <a:rPr lang="en-US" dirty="0"/>
              <a:t>;</a:t>
            </a:r>
          </a:p>
          <a:p>
            <a:endParaRPr lang="en-US" dirty="0"/>
          </a:p>
          <a:p>
            <a:r>
              <a:rPr lang="en-US" dirty="0" err="1"/>
              <a:t>int</a:t>
            </a:r>
            <a:r>
              <a:rPr lang="en-US" dirty="0"/>
              <a:t> main () </a:t>
            </a:r>
            <a:r>
              <a:rPr lang="en-US" dirty="0" smtClean="0"/>
              <a:t>{</a:t>
            </a:r>
            <a:endParaRPr lang="en-US" dirty="0"/>
          </a:p>
          <a:p>
            <a:r>
              <a:rPr lang="en-US" dirty="0"/>
              <a:t>   char str1[10] = </a:t>
            </a:r>
            <a:r>
              <a:rPr lang="en-US" dirty="0" smtClean="0"/>
              <a:t>“NIIT";</a:t>
            </a:r>
            <a:endParaRPr lang="en-US" dirty="0"/>
          </a:p>
          <a:p>
            <a:r>
              <a:rPr lang="en-US" dirty="0"/>
              <a:t>   char str2[10] = </a:t>
            </a:r>
            <a:r>
              <a:rPr lang="en-US" dirty="0" smtClean="0"/>
              <a:t>“NOIDA";</a:t>
            </a:r>
            <a:endParaRPr lang="en-US" dirty="0"/>
          </a:p>
          <a:p>
            <a:r>
              <a:rPr lang="en-US" dirty="0"/>
              <a:t>   char str3[10];</a:t>
            </a:r>
          </a:p>
          <a:p>
            <a:r>
              <a:rPr lang="en-US" dirty="0"/>
              <a:t>   </a:t>
            </a:r>
            <a:r>
              <a:rPr lang="en-US" dirty="0" err="1"/>
              <a:t>int</a:t>
            </a:r>
            <a:r>
              <a:rPr lang="en-US" dirty="0"/>
              <a:t>  </a:t>
            </a:r>
            <a:r>
              <a:rPr lang="en-US" dirty="0" err="1"/>
              <a:t>len</a:t>
            </a:r>
            <a:r>
              <a:rPr lang="en-US" dirty="0"/>
              <a:t> </a:t>
            </a:r>
            <a:r>
              <a:rPr lang="en-US" dirty="0" smtClean="0"/>
              <a:t>;</a:t>
            </a:r>
            <a:endParaRPr lang="en-US" dirty="0"/>
          </a:p>
          <a:p>
            <a:r>
              <a:rPr lang="en-US" dirty="0"/>
              <a:t>   // copy str1 into str3</a:t>
            </a:r>
          </a:p>
          <a:p>
            <a:r>
              <a:rPr lang="en-US" dirty="0"/>
              <a:t>   </a:t>
            </a:r>
            <a:r>
              <a:rPr lang="en-US" dirty="0" err="1"/>
              <a:t>strcpy</a:t>
            </a:r>
            <a:r>
              <a:rPr lang="en-US" dirty="0"/>
              <a:t>( str3, str1);</a:t>
            </a:r>
          </a:p>
          <a:p>
            <a:r>
              <a:rPr lang="en-US" dirty="0"/>
              <a:t>   </a:t>
            </a:r>
            <a:r>
              <a:rPr lang="en-US" dirty="0" err="1"/>
              <a:t>cout</a:t>
            </a:r>
            <a:r>
              <a:rPr lang="en-US" dirty="0"/>
              <a:t> &lt;&lt; "</a:t>
            </a:r>
            <a:r>
              <a:rPr lang="en-US" dirty="0" err="1"/>
              <a:t>strcpy</a:t>
            </a:r>
            <a:r>
              <a:rPr lang="en-US" dirty="0"/>
              <a:t>( str3, str1) : " &lt;&lt; str3 &lt;&lt; </a:t>
            </a:r>
            <a:r>
              <a:rPr lang="en-US" dirty="0" err="1"/>
              <a:t>endl</a:t>
            </a:r>
            <a:r>
              <a:rPr lang="en-US" dirty="0"/>
              <a:t>;</a:t>
            </a:r>
          </a:p>
          <a:p>
            <a:endParaRPr lang="en-US" dirty="0"/>
          </a:p>
          <a:p>
            <a:r>
              <a:rPr lang="en-US" dirty="0"/>
              <a:t>   // concatenates str1 and str2</a:t>
            </a:r>
          </a:p>
          <a:p>
            <a:r>
              <a:rPr lang="en-US" dirty="0"/>
              <a:t>   </a:t>
            </a:r>
            <a:r>
              <a:rPr lang="en-US" dirty="0" err="1"/>
              <a:t>strcat</a:t>
            </a:r>
            <a:r>
              <a:rPr lang="en-US" dirty="0"/>
              <a:t>( str1, str2);</a:t>
            </a:r>
          </a:p>
          <a:p>
            <a:r>
              <a:rPr lang="en-US" dirty="0"/>
              <a:t>   </a:t>
            </a:r>
            <a:r>
              <a:rPr lang="en-US" dirty="0" err="1"/>
              <a:t>cout</a:t>
            </a:r>
            <a:r>
              <a:rPr lang="en-US" dirty="0"/>
              <a:t> &lt;&lt; "</a:t>
            </a:r>
            <a:r>
              <a:rPr lang="en-US" dirty="0" err="1"/>
              <a:t>strcat</a:t>
            </a:r>
            <a:r>
              <a:rPr lang="en-US" dirty="0"/>
              <a:t>( str1, str2): " &lt;&lt; str1 &lt;&lt; </a:t>
            </a:r>
            <a:r>
              <a:rPr lang="en-US" dirty="0" err="1"/>
              <a:t>endl</a:t>
            </a:r>
            <a:r>
              <a:rPr lang="en-US" dirty="0"/>
              <a:t>;</a:t>
            </a:r>
          </a:p>
          <a:p>
            <a:endParaRPr lang="en-US" dirty="0"/>
          </a:p>
          <a:p>
            <a:r>
              <a:rPr lang="en-US" dirty="0"/>
              <a:t>   // total </a:t>
            </a:r>
            <a:r>
              <a:rPr lang="en-US" dirty="0" err="1"/>
              <a:t>lenghth</a:t>
            </a:r>
            <a:r>
              <a:rPr lang="en-US" dirty="0"/>
              <a:t> of str1 after concatenation</a:t>
            </a:r>
          </a:p>
          <a:p>
            <a:r>
              <a:rPr lang="en-US" dirty="0"/>
              <a:t>   </a:t>
            </a:r>
            <a:r>
              <a:rPr lang="en-US" dirty="0" err="1"/>
              <a:t>len</a:t>
            </a:r>
            <a:r>
              <a:rPr lang="en-US" dirty="0"/>
              <a:t> = </a:t>
            </a:r>
            <a:r>
              <a:rPr lang="en-US" dirty="0" err="1"/>
              <a:t>strlen</a:t>
            </a:r>
            <a:r>
              <a:rPr lang="en-US" dirty="0"/>
              <a:t>(str1);</a:t>
            </a:r>
          </a:p>
          <a:p>
            <a:r>
              <a:rPr lang="en-US" dirty="0"/>
              <a:t>   </a:t>
            </a:r>
            <a:r>
              <a:rPr lang="en-US" dirty="0" err="1"/>
              <a:t>cout</a:t>
            </a:r>
            <a:r>
              <a:rPr lang="en-US" dirty="0"/>
              <a:t> &lt;&lt; "</a:t>
            </a:r>
            <a:r>
              <a:rPr lang="en-US" dirty="0" err="1"/>
              <a:t>strlen</a:t>
            </a:r>
            <a:r>
              <a:rPr lang="en-US" dirty="0"/>
              <a:t>(str1) : " &lt;&lt; </a:t>
            </a:r>
            <a:r>
              <a:rPr lang="en-US" dirty="0" err="1"/>
              <a:t>len</a:t>
            </a:r>
            <a:r>
              <a:rPr lang="en-US" dirty="0"/>
              <a:t> &lt;&lt; </a:t>
            </a:r>
            <a:r>
              <a:rPr lang="en-US" dirty="0" err="1"/>
              <a:t>endl</a:t>
            </a:r>
            <a:r>
              <a:rPr lang="en-US" dirty="0"/>
              <a:t>;</a:t>
            </a:r>
          </a:p>
          <a:p>
            <a:endParaRPr lang="en-US" dirty="0"/>
          </a:p>
          <a:p>
            <a:r>
              <a:rPr lang="en-US" dirty="0"/>
              <a:t>   return 0;</a:t>
            </a:r>
          </a:p>
          <a:p>
            <a:r>
              <a:rPr lang="en-US" dirty="0"/>
              <a:t>}</a:t>
            </a:r>
          </a:p>
        </p:txBody>
      </p:sp>
    </p:spTree>
    <p:extLst>
      <p:ext uri="{BB962C8B-B14F-4D97-AF65-F5344CB8AC3E}">
        <p14:creationId xmlns:p14="http://schemas.microsoft.com/office/powerpoint/2010/main" val="416084817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5335"/>
            <a:ext cx="6096000" cy="6463308"/>
          </a:xfrm>
          <a:prstGeom prst="rect">
            <a:avLst/>
          </a:prstGeom>
        </p:spPr>
        <p:txBody>
          <a:bodyPr>
            <a:spAutoFit/>
          </a:bodyPr>
          <a:lstStyle/>
          <a:p>
            <a:r>
              <a:rPr lang="en-US" dirty="0"/>
              <a:t>#include &lt;</a:t>
            </a:r>
            <a:r>
              <a:rPr lang="en-US" dirty="0" err="1"/>
              <a:t>iostream</a:t>
            </a:r>
            <a:r>
              <a:rPr lang="en-US" dirty="0"/>
              <a:t>&gt;</a:t>
            </a:r>
          </a:p>
          <a:p>
            <a:r>
              <a:rPr lang="en-US" dirty="0"/>
              <a:t>#include &lt;string</a:t>
            </a:r>
            <a:r>
              <a:rPr lang="en-US" dirty="0" smtClean="0"/>
              <a:t>&gt;</a:t>
            </a:r>
            <a:endParaRPr lang="en-US" dirty="0"/>
          </a:p>
          <a:p>
            <a:r>
              <a:rPr lang="en-US" dirty="0"/>
              <a:t>using namespace </a:t>
            </a:r>
            <a:r>
              <a:rPr lang="en-US" dirty="0" err="1"/>
              <a:t>std</a:t>
            </a:r>
            <a:r>
              <a:rPr lang="en-US" dirty="0"/>
              <a:t>;</a:t>
            </a:r>
          </a:p>
          <a:p>
            <a:endParaRPr lang="en-US" dirty="0"/>
          </a:p>
          <a:p>
            <a:r>
              <a:rPr lang="en-US" dirty="0" err="1"/>
              <a:t>int</a:t>
            </a:r>
            <a:r>
              <a:rPr lang="en-US" dirty="0"/>
              <a:t> main () </a:t>
            </a:r>
            <a:r>
              <a:rPr lang="en-US" dirty="0" smtClean="0"/>
              <a:t>{</a:t>
            </a:r>
            <a:endParaRPr lang="en-US" dirty="0"/>
          </a:p>
          <a:p>
            <a:r>
              <a:rPr lang="en-US" dirty="0"/>
              <a:t>   string str1 = </a:t>
            </a:r>
            <a:r>
              <a:rPr lang="en-US" dirty="0" smtClean="0"/>
              <a:t>“NIIT";</a:t>
            </a:r>
            <a:endParaRPr lang="en-US" dirty="0"/>
          </a:p>
          <a:p>
            <a:r>
              <a:rPr lang="en-US" dirty="0"/>
              <a:t>   string str2 = </a:t>
            </a:r>
            <a:r>
              <a:rPr lang="en-US" dirty="0" smtClean="0"/>
              <a:t>“NOIDA";</a:t>
            </a:r>
            <a:endParaRPr lang="en-US" dirty="0"/>
          </a:p>
          <a:p>
            <a:r>
              <a:rPr lang="en-US" dirty="0"/>
              <a:t>   string str3;</a:t>
            </a:r>
          </a:p>
          <a:p>
            <a:r>
              <a:rPr lang="en-US" dirty="0"/>
              <a:t>   </a:t>
            </a:r>
            <a:r>
              <a:rPr lang="en-US" dirty="0" err="1"/>
              <a:t>int</a:t>
            </a:r>
            <a:r>
              <a:rPr lang="en-US" dirty="0"/>
              <a:t>  </a:t>
            </a:r>
            <a:r>
              <a:rPr lang="en-US" dirty="0" err="1"/>
              <a:t>len</a:t>
            </a:r>
            <a:r>
              <a:rPr lang="en-US" dirty="0"/>
              <a:t> ;</a:t>
            </a:r>
          </a:p>
          <a:p>
            <a:endParaRPr lang="en-US" dirty="0"/>
          </a:p>
          <a:p>
            <a:r>
              <a:rPr lang="en-US" dirty="0"/>
              <a:t>   // copy str1 into str3</a:t>
            </a:r>
          </a:p>
          <a:p>
            <a:r>
              <a:rPr lang="en-US" dirty="0"/>
              <a:t>   str3 = str1;</a:t>
            </a:r>
          </a:p>
          <a:p>
            <a:r>
              <a:rPr lang="en-US" dirty="0"/>
              <a:t>   </a:t>
            </a:r>
            <a:r>
              <a:rPr lang="en-US" dirty="0" err="1"/>
              <a:t>cout</a:t>
            </a:r>
            <a:r>
              <a:rPr lang="en-US" dirty="0"/>
              <a:t> &lt;&lt; "str3 : " &lt;&lt; str3 &lt;&lt; </a:t>
            </a:r>
            <a:r>
              <a:rPr lang="en-US" dirty="0" err="1"/>
              <a:t>endl</a:t>
            </a:r>
            <a:r>
              <a:rPr lang="en-US" dirty="0"/>
              <a:t>;</a:t>
            </a:r>
          </a:p>
          <a:p>
            <a:endParaRPr lang="en-US" dirty="0"/>
          </a:p>
          <a:p>
            <a:r>
              <a:rPr lang="en-US" dirty="0"/>
              <a:t>   // concatenates str1 and str2</a:t>
            </a:r>
          </a:p>
          <a:p>
            <a:r>
              <a:rPr lang="en-US" dirty="0"/>
              <a:t>   str3 = str1 + str2;</a:t>
            </a:r>
          </a:p>
          <a:p>
            <a:r>
              <a:rPr lang="en-US" dirty="0"/>
              <a:t>   </a:t>
            </a:r>
            <a:r>
              <a:rPr lang="en-US" dirty="0" err="1"/>
              <a:t>cout</a:t>
            </a:r>
            <a:r>
              <a:rPr lang="en-US" dirty="0"/>
              <a:t> &lt;&lt; "str1 + str2 : " &lt;&lt; str3 &lt;&lt; </a:t>
            </a:r>
            <a:r>
              <a:rPr lang="en-US" dirty="0" err="1"/>
              <a:t>endl</a:t>
            </a:r>
            <a:r>
              <a:rPr lang="en-US" dirty="0"/>
              <a:t>;</a:t>
            </a:r>
          </a:p>
          <a:p>
            <a:endParaRPr lang="en-US" dirty="0"/>
          </a:p>
          <a:p>
            <a:r>
              <a:rPr lang="en-US" dirty="0"/>
              <a:t>   // total length of str3 after concatenation</a:t>
            </a:r>
          </a:p>
          <a:p>
            <a:r>
              <a:rPr lang="en-US" dirty="0"/>
              <a:t>   </a:t>
            </a:r>
            <a:r>
              <a:rPr lang="en-US" dirty="0" err="1"/>
              <a:t>len</a:t>
            </a:r>
            <a:r>
              <a:rPr lang="en-US" dirty="0"/>
              <a:t> = str3.size();</a:t>
            </a:r>
          </a:p>
          <a:p>
            <a:r>
              <a:rPr lang="en-US" dirty="0"/>
              <a:t>   </a:t>
            </a:r>
            <a:r>
              <a:rPr lang="en-US" dirty="0" err="1"/>
              <a:t>cout</a:t>
            </a:r>
            <a:r>
              <a:rPr lang="en-US" dirty="0"/>
              <a:t> &lt;&lt; "str3.size() :  " &lt;&lt; </a:t>
            </a:r>
            <a:r>
              <a:rPr lang="en-US" dirty="0" err="1"/>
              <a:t>len</a:t>
            </a:r>
            <a:r>
              <a:rPr lang="en-US" dirty="0"/>
              <a:t> &lt;&lt; </a:t>
            </a:r>
            <a:r>
              <a:rPr lang="en-US" dirty="0" err="1"/>
              <a:t>endl</a:t>
            </a:r>
            <a:r>
              <a:rPr lang="en-US" dirty="0" smtClean="0"/>
              <a:t>;</a:t>
            </a:r>
            <a:endParaRPr lang="en-US" dirty="0"/>
          </a:p>
          <a:p>
            <a:r>
              <a:rPr lang="en-US" dirty="0"/>
              <a:t>   return 0;</a:t>
            </a:r>
          </a:p>
          <a:p>
            <a:r>
              <a:rPr lang="en-US" dirty="0"/>
              <a:t>}</a:t>
            </a:r>
          </a:p>
        </p:txBody>
      </p:sp>
    </p:spTree>
    <p:extLst>
      <p:ext uri="{BB962C8B-B14F-4D97-AF65-F5344CB8AC3E}">
        <p14:creationId xmlns:p14="http://schemas.microsoft.com/office/powerpoint/2010/main" val="245658682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1621" y="843677"/>
            <a:ext cx="9521781" cy="3046988"/>
          </a:xfrm>
          <a:prstGeom prst="rect">
            <a:avLst/>
          </a:prstGeom>
        </p:spPr>
        <p:txBody>
          <a:bodyPr wrap="square">
            <a:spAutoFit/>
          </a:bodyPr>
          <a:lstStyle/>
          <a:p>
            <a:pPr fontAlgn="base"/>
            <a:r>
              <a:rPr lang="en-US" sz="2400" dirty="0"/>
              <a:t>Templates are </a:t>
            </a:r>
            <a:r>
              <a:rPr lang="en-US" sz="2400" dirty="0" smtClean="0"/>
              <a:t>features </a:t>
            </a:r>
            <a:r>
              <a:rPr lang="en-US" sz="2400" dirty="0"/>
              <a:t>of C++ which allows you to write generic programs. In simple terms, you can create a single function or a class to work with different data types using templates.</a:t>
            </a:r>
          </a:p>
          <a:p>
            <a:pPr fontAlgn="base"/>
            <a:r>
              <a:rPr lang="en-US" sz="2400" dirty="0"/>
              <a:t>Templates are often used in larger codebase for the purpose of code reusability and flexibility of the programs.</a:t>
            </a:r>
          </a:p>
          <a:p>
            <a:pPr fontAlgn="base"/>
            <a:r>
              <a:rPr lang="en-US" sz="2400" dirty="0"/>
              <a:t>The concept of templates can be used in two different ways:</a:t>
            </a:r>
          </a:p>
          <a:p>
            <a:pPr marL="342900" indent="-342900" fontAlgn="base">
              <a:buFont typeface="Arial" pitchFamily="34" charset="0"/>
              <a:buChar char="•"/>
            </a:pPr>
            <a:r>
              <a:rPr lang="en-US" sz="2400" b="1" dirty="0"/>
              <a:t>Function Templates</a:t>
            </a:r>
          </a:p>
          <a:p>
            <a:pPr marL="342900" indent="-342900" fontAlgn="base">
              <a:buFont typeface="Arial" pitchFamily="34" charset="0"/>
              <a:buChar char="•"/>
            </a:pPr>
            <a:r>
              <a:rPr lang="en-US" sz="2400" b="1" dirty="0"/>
              <a:t>Class Templates</a:t>
            </a:r>
          </a:p>
        </p:txBody>
      </p:sp>
    </p:spTree>
    <p:extLst>
      <p:ext uri="{BB962C8B-B14F-4D97-AF65-F5344CB8AC3E}">
        <p14:creationId xmlns:p14="http://schemas.microsoft.com/office/powerpoint/2010/main" val="387885469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emplates-c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97" y="540913"/>
            <a:ext cx="10728101" cy="575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400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8894" y="1080271"/>
            <a:ext cx="9586175" cy="3785652"/>
          </a:xfrm>
          <a:prstGeom prst="rect">
            <a:avLst/>
          </a:prstGeom>
        </p:spPr>
        <p:txBody>
          <a:bodyPr wrap="square">
            <a:spAutoFit/>
          </a:bodyPr>
          <a:lstStyle/>
          <a:p>
            <a:r>
              <a:rPr lang="en-US" sz="2400" dirty="0">
                <a:solidFill>
                  <a:srgbClr val="610B4B"/>
                </a:solidFill>
                <a:latin typeface="erdana"/>
              </a:rPr>
              <a:t>Local Variable</a:t>
            </a:r>
          </a:p>
          <a:p>
            <a:r>
              <a:rPr lang="en-US" sz="2400" dirty="0">
                <a:solidFill>
                  <a:srgbClr val="000000"/>
                </a:solidFill>
                <a:latin typeface="verdana" panose="020B0604030504040204" pitchFamily="34" charset="0"/>
              </a:rPr>
              <a:t>A variable that is declared inside the function or block is called a local variable.</a:t>
            </a:r>
          </a:p>
          <a:p>
            <a:r>
              <a:rPr lang="en-US" sz="2400" dirty="0">
                <a:solidFill>
                  <a:srgbClr val="000000"/>
                </a:solidFill>
                <a:latin typeface="verdana" panose="020B0604030504040204" pitchFamily="34" charset="0"/>
              </a:rPr>
              <a:t>It must be declared at the start of the block</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function1(){  </a:t>
            </a: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x=10;</a:t>
            </a:r>
            <a:r>
              <a:rPr lang="en-US" sz="2400" dirty="0">
                <a:solidFill>
                  <a:srgbClr val="008200"/>
                </a:solidFill>
                <a:latin typeface="verdana" panose="020B0604030504040204" pitchFamily="34" charset="0"/>
              </a:rPr>
              <a:t>//local variable</a:t>
            </a:r>
            <a:r>
              <a:rPr lang="en-US" sz="2400" dirty="0">
                <a:solidFill>
                  <a:srgbClr val="000000"/>
                </a:solidFill>
                <a:latin typeface="verdana" panose="020B0604030504040204" pitchFamily="34" charset="0"/>
              </a:rPr>
              <a:t>  </a:t>
            </a:r>
          </a:p>
          <a:p>
            <a:pPr>
              <a:buFont typeface="+mj-lt"/>
              <a:buAutoNum type="arabicPeriod"/>
            </a:pPr>
            <a:r>
              <a:rPr lang="en-US" sz="2400" dirty="0">
                <a:solidFill>
                  <a:srgbClr val="000000"/>
                </a:solidFill>
                <a:latin typeface="verdana" panose="020B0604030504040204" pitchFamily="34" charset="0"/>
              </a:rPr>
              <a:t>}  </a:t>
            </a:r>
          </a:p>
          <a:p>
            <a:r>
              <a:rPr lang="en-US" sz="2400" dirty="0">
                <a:solidFill>
                  <a:srgbClr val="000000"/>
                </a:solidFill>
                <a:latin typeface="verdana" panose="020B0604030504040204" pitchFamily="34" charset="0"/>
              </a:rPr>
              <a:t>You must have to initialize the local variable before it is used.</a:t>
            </a:r>
          </a:p>
        </p:txBody>
      </p:sp>
    </p:spTree>
    <p:extLst>
      <p:ext uri="{BB962C8B-B14F-4D97-AF65-F5344CB8AC3E}">
        <p14:creationId xmlns:p14="http://schemas.microsoft.com/office/powerpoint/2010/main" val="12074472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005" y="2551837"/>
            <a:ext cx="10225825" cy="1938992"/>
          </a:xfrm>
          <a:prstGeom prst="rect">
            <a:avLst/>
          </a:prstGeom>
        </p:spPr>
        <p:txBody>
          <a:bodyPr wrap="square">
            <a:spAutoFit/>
          </a:bodyPr>
          <a:lstStyle/>
          <a:p>
            <a:pPr fontAlgn="base"/>
            <a:r>
              <a:rPr lang="en-US" sz="2400" b="1" dirty="0"/>
              <a:t>Function Templates</a:t>
            </a:r>
          </a:p>
          <a:p>
            <a:pPr fontAlgn="base"/>
            <a:r>
              <a:rPr lang="en-US" sz="2400" dirty="0"/>
              <a:t>A function template works in a similar to a normal </a:t>
            </a:r>
            <a:r>
              <a:rPr lang="en-US" sz="2400" dirty="0">
                <a:hlinkClick r:id="rId2" tooltip="C++ functions"/>
              </a:rPr>
              <a:t>function</a:t>
            </a:r>
            <a:r>
              <a:rPr lang="en-US" sz="2400" dirty="0"/>
              <a:t>, with one key difference.</a:t>
            </a:r>
          </a:p>
          <a:p>
            <a:pPr fontAlgn="base"/>
            <a:r>
              <a:rPr lang="en-US" sz="2400" dirty="0"/>
              <a:t>A single function template can work with different data types at once but, a single normal function can only work with one set of data types.</a:t>
            </a:r>
          </a:p>
        </p:txBody>
      </p:sp>
    </p:spTree>
    <p:extLst>
      <p:ext uri="{BB962C8B-B14F-4D97-AF65-F5344CB8AC3E}">
        <p14:creationId xmlns:p14="http://schemas.microsoft.com/office/powerpoint/2010/main" val="401829041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47988" y="520349"/>
            <a:ext cx="10062693" cy="830997"/>
          </a:xfrm>
          <a:prstGeom prst="rect">
            <a:avLst/>
          </a:prstGeom>
        </p:spPr>
        <p:txBody>
          <a:bodyPr wrap="square">
            <a:spAutoFit/>
          </a:bodyPr>
          <a:lstStyle/>
          <a:p>
            <a:r>
              <a:rPr lang="en-US" sz="2400" dirty="0"/>
              <a:t>A function template starts with the keyword template followed by template parameter/s inside  &lt; &gt; which is followed by function declaration.</a:t>
            </a:r>
          </a:p>
        </p:txBody>
      </p:sp>
      <p:sp>
        <p:nvSpPr>
          <p:cNvPr id="7" name="Rectangle 5"/>
          <p:cNvSpPr>
            <a:spLocks noChangeArrowheads="1"/>
          </p:cNvSpPr>
          <p:nvPr/>
        </p:nvSpPr>
        <p:spPr bwMode="auto">
          <a:xfrm>
            <a:off x="1081825" y="2389208"/>
            <a:ext cx="7833575" cy="984885"/>
          </a:xfrm>
          <a:prstGeom prst="rect">
            <a:avLst/>
          </a:prstGeom>
          <a:solidFill>
            <a:srgbClr val="EFEF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555555"/>
                </a:solidFill>
                <a:effectLst/>
                <a:latin typeface="Consolas" pitchFamily="49" charset="0"/>
                <a:cs typeface="Arial" pitchFamily="34" charset="0"/>
              </a:rPr>
              <a:t>template</a:t>
            </a:r>
            <a:r>
              <a:rPr kumimoji="0" lang="en-US" sz="2800" b="0" i="0" u="none" strike="noStrike" cap="none" normalizeH="0" baseline="0" dirty="0" smtClean="0">
                <a:ln>
                  <a:noFill/>
                </a:ln>
                <a:solidFill>
                  <a:srgbClr val="252830"/>
                </a:solidFill>
                <a:effectLst/>
                <a:latin typeface="Consolas" pitchFamily="49" charset="0"/>
                <a:cs typeface="Arial" pitchFamily="34" charset="0"/>
              </a:rPr>
              <a:t> &lt;</a:t>
            </a:r>
            <a:r>
              <a:rPr kumimoji="0" lang="en-US" sz="2800" b="1" i="0" u="sng" strike="noStrike" cap="none" normalizeH="0" baseline="0" dirty="0" smtClean="0">
                <a:ln>
                  <a:noFill/>
                </a:ln>
                <a:solidFill>
                  <a:srgbClr val="555555"/>
                </a:solidFill>
                <a:effectLst/>
                <a:latin typeface="Consolas" pitchFamily="49" charset="0"/>
                <a:cs typeface="Arial" pitchFamily="34" charset="0"/>
              </a:rPr>
              <a:t>class</a:t>
            </a:r>
            <a:r>
              <a:rPr kumimoji="0" lang="en-US" sz="2800" b="0" i="0" u="none" strike="noStrike" cap="none" normalizeH="0" baseline="0" dirty="0" smtClean="0">
                <a:ln>
                  <a:noFill/>
                </a:ln>
                <a:solidFill>
                  <a:srgbClr val="252830"/>
                </a:solidFill>
                <a:effectLst/>
                <a:latin typeface="Consolas" pitchFamily="49" charset="0"/>
                <a:cs typeface="Arial" pitchFamily="34" charset="0"/>
              </a:rPr>
              <a:t> T&gt; T </a:t>
            </a:r>
            <a:r>
              <a:rPr kumimoji="0" lang="en-US" sz="2800" b="0" i="0" u="none" strike="noStrike" cap="none" normalizeH="0" baseline="0" dirty="0" err="1" smtClean="0">
                <a:ln>
                  <a:noFill/>
                </a:ln>
                <a:solidFill>
                  <a:srgbClr val="252830"/>
                </a:solidFill>
                <a:effectLst/>
                <a:latin typeface="Consolas" pitchFamily="49" charset="0"/>
                <a:cs typeface="Arial" pitchFamily="34" charset="0"/>
              </a:rPr>
              <a:t>someFunction</a:t>
            </a:r>
            <a:r>
              <a:rPr kumimoji="0" lang="en-US" sz="2800" b="0" i="0" u="none" strike="noStrike" cap="none" normalizeH="0" baseline="0" dirty="0" smtClean="0">
                <a:ln>
                  <a:noFill/>
                </a:ln>
                <a:solidFill>
                  <a:srgbClr val="252830"/>
                </a:solidFill>
                <a:effectLst/>
                <a:latin typeface="Consolas" pitchFamily="49" charset="0"/>
                <a:cs typeface="Arial" pitchFamily="34" charset="0"/>
              </a:rPr>
              <a:t>(T </a:t>
            </a:r>
            <a:r>
              <a:rPr kumimoji="0" lang="en-US" sz="2800" b="0" i="0" u="none" strike="noStrike" cap="none" normalizeH="0" baseline="0" dirty="0" err="1" smtClean="0">
                <a:ln>
                  <a:noFill/>
                </a:ln>
                <a:solidFill>
                  <a:srgbClr val="252830"/>
                </a:solidFill>
                <a:effectLst/>
                <a:latin typeface="Consolas" pitchFamily="49" charset="0"/>
                <a:cs typeface="Arial" pitchFamily="34" charset="0"/>
              </a:rPr>
              <a:t>arg</a:t>
            </a:r>
            <a:r>
              <a:rPr kumimoji="0" lang="en-US" sz="2800" b="0" i="0" u="none" strike="noStrike" cap="none" normalizeH="0" baseline="0" dirty="0" smtClean="0">
                <a:ln>
                  <a:noFill/>
                </a:ln>
                <a:solidFill>
                  <a:srgbClr val="252830"/>
                </a:solidFill>
                <a:effectLst/>
                <a:latin typeface="Consolas" pitchFamily="49" charset="0"/>
                <a:cs typeface="Arial" pitchFamily="34" charset="0"/>
              </a:rPr>
              <a:t>) { ... .. ... }</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3374872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563231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a:t>// One function works for all data types.  This would work </a:t>
            </a:r>
          </a:p>
          <a:p>
            <a:r>
              <a:rPr lang="en-US" dirty="0"/>
              <a:t>// even for user defined types if operator '&gt;' is overloaded </a:t>
            </a:r>
          </a:p>
          <a:p>
            <a:r>
              <a:rPr lang="en-US" dirty="0"/>
              <a:t>template &lt;</a:t>
            </a:r>
            <a:r>
              <a:rPr lang="en-US" dirty="0" err="1"/>
              <a:t>typename</a:t>
            </a:r>
            <a:r>
              <a:rPr lang="en-US" dirty="0"/>
              <a:t> T&gt; </a:t>
            </a:r>
          </a:p>
          <a:p>
            <a:r>
              <a:rPr lang="en-US" dirty="0"/>
              <a:t>T </a:t>
            </a:r>
            <a:r>
              <a:rPr lang="en-US" dirty="0" err="1"/>
              <a:t>myMax</a:t>
            </a:r>
            <a:r>
              <a:rPr lang="en-US" dirty="0"/>
              <a:t>(T x, T y) </a:t>
            </a:r>
          </a:p>
          <a:p>
            <a:r>
              <a:rPr lang="en-US" dirty="0"/>
              <a:t>{ </a:t>
            </a:r>
          </a:p>
          <a:p>
            <a:r>
              <a:rPr lang="en-US" dirty="0"/>
              <a:t>   return (x &gt; y)? x: y; </a:t>
            </a:r>
          </a:p>
          <a:p>
            <a:r>
              <a:rPr lang="en-US" dirty="0"/>
              <a:t>} </a:t>
            </a:r>
          </a:p>
          <a:p>
            <a:r>
              <a:rPr lang="en-US" dirty="0"/>
              <a:t>  </a:t>
            </a:r>
          </a:p>
          <a:p>
            <a:r>
              <a:rPr lang="en-US" dirty="0" err="1"/>
              <a:t>int</a:t>
            </a:r>
            <a:r>
              <a:rPr lang="en-US" dirty="0"/>
              <a:t> main() </a:t>
            </a:r>
          </a:p>
          <a:p>
            <a:r>
              <a:rPr lang="en-US" dirty="0"/>
              <a:t>{ </a:t>
            </a:r>
          </a:p>
          <a:p>
            <a:r>
              <a:rPr lang="en-US" dirty="0"/>
              <a:t>  </a:t>
            </a:r>
            <a:r>
              <a:rPr lang="en-US" dirty="0" err="1"/>
              <a:t>cout</a:t>
            </a:r>
            <a:r>
              <a:rPr lang="en-US" dirty="0"/>
              <a:t> &lt;&lt; </a:t>
            </a:r>
            <a:r>
              <a:rPr lang="en-US" dirty="0" err="1"/>
              <a:t>myMax</a:t>
            </a:r>
            <a:r>
              <a:rPr lang="en-US" dirty="0"/>
              <a:t>&lt;</a:t>
            </a:r>
            <a:r>
              <a:rPr lang="en-US" dirty="0" err="1"/>
              <a:t>int</a:t>
            </a:r>
            <a:r>
              <a:rPr lang="en-US" dirty="0"/>
              <a:t>&gt;(3, 7) &lt;&lt; </a:t>
            </a:r>
            <a:r>
              <a:rPr lang="en-US" dirty="0" err="1"/>
              <a:t>endl</a:t>
            </a:r>
            <a:r>
              <a:rPr lang="en-US" dirty="0"/>
              <a:t>;  // Call </a:t>
            </a:r>
            <a:r>
              <a:rPr lang="en-US" dirty="0" err="1"/>
              <a:t>myMax</a:t>
            </a:r>
            <a:r>
              <a:rPr lang="en-US" dirty="0"/>
              <a:t> for </a:t>
            </a:r>
            <a:r>
              <a:rPr lang="en-US" dirty="0" err="1"/>
              <a:t>int</a:t>
            </a:r>
            <a:r>
              <a:rPr lang="en-US" dirty="0"/>
              <a:t> </a:t>
            </a:r>
          </a:p>
          <a:p>
            <a:r>
              <a:rPr lang="en-US" dirty="0"/>
              <a:t>  </a:t>
            </a:r>
            <a:r>
              <a:rPr lang="en-US" dirty="0" err="1"/>
              <a:t>cout</a:t>
            </a:r>
            <a:r>
              <a:rPr lang="en-US" dirty="0"/>
              <a:t> &lt;&lt; </a:t>
            </a:r>
            <a:r>
              <a:rPr lang="en-US" dirty="0" err="1"/>
              <a:t>myMax</a:t>
            </a:r>
            <a:r>
              <a:rPr lang="en-US" dirty="0"/>
              <a:t>&lt;double&gt;(3.0, 7.0) &lt;&lt; </a:t>
            </a:r>
            <a:r>
              <a:rPr lang="en-US" dirty="0" err="1"/>
              <a:t>endl</a:t>
            </a:r>
            <a:r>
              <a:rPr lang="en-US" dirty="0"/>
              <a:t>; // call </a:t>
            </a:r>
            <a:r>
              <a:rPr lang="en-US" dirty="0" err="1"/>
              <a:t>myMax</a:t>
            </a:r>
            <a:r>
              <a:rPr lang="en-US" dirty="0"/>
              <a:t> for double </a:t>
            </a:r>
          </a:p>
          <a:p>
            <a:r>
              <a:rPr lang="en-US" dirty="0"/>
              <a:t>  </a:t>
            </a:r>
            <a:r>
              <a:rPr lang="en-US" dirty="0" err="1"/>
              <a:t>cout</a:t>
            </a:r>
            <a:r>
              <a:rPr lang="en-US" dirty="0"/>
              <a:t> &lt;&lt; </a:t>
            </a:r>
            <a:r>
              <a:rPr lang="en-US" dirty="0" err="1"/>
              <a:t>myMax</a:t>
            </a:r>
            <a:r>
              <a:rPr lang="en-US" dirty="0"/>
              <a:t>&lt;char&gt;('g', 'e') &lt;&lt; </a:t>
            </a:r>
            <a:r>
              <a:rPr lang="en-US" dirty="0" err="1"/>
              <a:t>endl</a:t>
            </a:r>
            <a:r>
              <a:rPr lang="en-US" dirty="0"/>
              <a:t>;   // call </a:t>
            </a:r>
            <a:r>
              <a:rPr lang="en-US" dirty="0" err="1"/>
              <a:t>myMax</a:t>
            </a:r>
            <a:r>
              <a:rPr lang="en-US" dirty="0"/>
              <a:t> for char </a:t>
            </a:r>
          </a:p>
          <a:p>
            <a:r>
              <a:rPr lang="en-US" dirty="0"/>
              <a:t>  </a:t>
            </a:r>
          </a:p>
          <a:p>
            <a:r>
              <a:rPr lang="en-US" dirty="0"/>
              <a:t>  return 0; </a:t>
            </a:r>
          </a:p>
          <a:p>
            <a:r>
              <a:rPr lang="en-US" dirty="0"/>
              <a:t>}</a:t>
            </a:r>
          </a:p>
        </p:txBody>
      </p:sp>
    </p:spTree>
    <p:extLst>
      <p:ext uri="{BB962C8B-B14F-4D97-AF65-F5344CB8AC3E}">
        <p14:creationId xmlns:p14="http://schemas.microsoft.com/office/powerpoint/2010/main" val="20347893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8847"/>
            <a:ext cx="6096000" cy="6740307"/>
          </a:xfrm>
          <a:prstGeom prst="rect">
            <a:avLst/>
          </a:prstGeom>
        </p:spPr>
        <p:txBody>
          <a:bodyPr>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 template function</a:t>
            </a:r>
          </a:p>
          <a:p>
            <a:r>
              <a:rPr lang="en-US" dirty="0"/>
              <a:t>template &lt;class T&gt;</a:t>
            </a:r>
          </a:p>
          <a:p>
            <a:r>
              <a:rPr lang="en-US" dirty="0"/>
              <a:t>T Large(T n1, T n2)</a:t>
            </a:r>
          </a:p>
          <a:p>
            <a:r>
              <a:rPr lang="en-US" dirty="0"/>
              <a:t>{</a:t>
            </a:r>
          </a:p>
          <a:p>
            <a:r>
              <a:rPr lang="en-US" dirty="0"/>
              <a:t>	return (n1 &gt; n2) ? n1 : n2;</a:t>
            </a:r>
          </a:p>
          <a:p>
            <a:r>
              <a:rPr lang="en-US" dirty="0"/>
              <a:t>}</a:t>
            </a:r>
          </a:p>
          <a:p>
            <a:r>
              <a:rPr lang="en-US" dirty="0" err="1"/>
              <a:t>int</a:t>
            </a:r>
            <a:r>
              <a:rPr lang="en-US" dirty="0"/>
              <a:t> main()</a:t>
            </a:r>
          </a:p>
          <a:p>
            <a:r>
              <a:rPr lang="en-US" dirty="0"/>
              <a:t>{</a:t>
            </a:r>
          </a:p>
          <a:p>
            <a:r>
              <a:rPr lang="en-US" dirty="0"/>
              <a:t>	</a:t>
            </a:r>
            <a:r>
              <a:rPr lang="en-US" dirty="0" err="1"/>
              <a:t>int</a:t>
            </a:r>
            <a:r>
              <a:rPr lang="en-US" dirty="0"/>
              <a:t> i1, i2;</a:t>
            </a:r>
          </a:p>
          <a:p>
            <a:r>
              <a:rPr lang="en-US" dirty="0"/>
              <a:t>	float f1, f2;</a:t>
            </a:r>
          </a:p>
          <a:p>
            <a:r>
              <a:rPr lang="en-US" dirty="0"/>
              <a:t>	char c1, c2;</a:t>
            </a:r>
          </a:p>
          <a:p>
            <a:r>
              <a:rPr lang="en-US" dirty="0"/>
              <a:t>	</a:t>
            </a:r>
            <a:r>
              <a:rPr lang="en-US" dirty="0" err="1"/>
              <a:t>cout</a:t>
            </a:r>
            <a:r>
              <a:rPr lang="en-US" dirty="0"/>
              <a:t> &lt;&lt; "Enter two integers:\n";</a:t>
            </a:r>
          </a:p>
          <a:p>
            <a:r>
              <a:rPr lang="en-US" dirty="0"/>
              <a:t>	</a:t>
            </a:r>
            <a:r>
              <a:rPr lang="en-US" dirty="0" err="1"/>
              <a:t>cin</a:t>
            </a:r>
            <a:r>
              <a:rPr lang="en-US" dirty="0"/>
              <a:t> &gt;&gt; i1 &gt;&gt; i2;</a:t>
            </a:r>
          </a:p>
          <a:p>
            <a:r>
              <a:rPr lang="en-US" dirty="0"/>
              <a:t>	</a:t>
            </a:r>
            <a:r>
              <a:rPr lang="en-US" dirty="0" err="1"/>
              <a:t>cout</a:t>
            </a:r>
            <a:r>
              <a:rPr lang="en-US" dirty="0"/>
              <a:t> &lt;&lt; Large(i1, i2) &lt;&lt;" is larger." &lt;&lt; </a:t>
            </a:r>
            <a:r>
              <a:rPr lang="en-US" dirty="0" err="1"/>
              <a:t>endl</a:t>
            </a:r>
            <a:r>
              <a:rPr lang="en-US" dirty="0"/>
              <a:t>;</a:t>
            </a:r>
          </a:p>
          <a:p>
            <a:r>
              <a:rPr lang="en-US" dirty="0"/>
              <a:t>	</a:t>
            </a:r>
            <a:r>
              <a:rPr lang="en-US" dirty="0" err="1"/>
              <a:t>cout</a:t>
            </a:r>
            <a:r>
              <a:rPr lang="en-US" dirty="0"/>
              <a:t> &lt;&lt; "\</a:t>
            </a:r>
            <a:r>
              <a:rPr lang="en-US" dirty="0" err="1"/>
              <a:t>nEnter</a:t>
            </a:r>
            <a:r>
              <a:rPr lang="en-US" dirty="0"/>
              <a:t> two floating-point numbers:\n";</a:t>
            </a:r>
          </a:p>
          <a:p>
            <a:r>
              <a:rPr lang="en-US" dirty="0"/>
              <a:t>	</a:t>
            </a:r>
            <a:r>
              <a:rPr lang="en-US" dirty="0" err="1"/>
              <a:t>cin</a:t>
            </a:r>
            <a:r>
              <a:rPr lang="en-US" dirty="0"/>
              <a:t> &gt;&gt; f1 &gt;&gt; f2;</a:t>
            </a:r>
          </a:p>
          <a:p>
            <a:r>
              <a:rPr lang="en-US" dirty="0"/>
              <a:t>	</a:t>
            </a:r>
            <a:r>
              <a:rPr lang="en-US" dirty="0" err="1"/>
              <a:t>cout</a:t>
            </a:r>
            <a:r>
              <a:rPr lang="en-US" dirty="0"/>
              <a:t> &lt;&lt; Large(f1, f2) &lt;&lt;" is larger." &lt;&lt; </a:t>
            </a:r>
            <a:r>
              <a:rPr lang="en-US" dirty="0" err="1"/>
              <a:t>endl</a:t>
            </a:r>
            <a:r>
              <a:rPr lang="en-US" dirty="0"/>
              <a:t>;</a:t>
            </a:r>
          </a:p>
          <a:p>
            <a:r>
              <a:rPr lang="en-US" dirty="0"/>
              <a:t>	</a:t>
            </a:r>
            <a:r>
              <a:rPr lang="en-US" dirty="0" err="1"/>
              <a:t>cout</a:t>
            </a:r>
            <a:r>
              <a:rPr lang="en-US" dirty="0"/>
              <a:t> &lt;&lt; "\</a:t>
            </a:r>
            <a:r>
              <a:rPr lang="en-US" dirty="0" err="1"/>
              <a:t>nEnter</a:t>
            </a:r>
            <a:r>
              <a:rPr lang="en-US" dirty="0"/>
              <a:t> two characters:\n";</a:t>
            </a:r>
          </a:p>
          <a:p>
            <a:r>
              <a:rPr lang="en-US" dirty="0"/>
              <a:t>	</a:t>
            </a:r>
            <a:r>
              <a:rPr lang="en-US" dirty="0" err="1"/>
              <a:t>cin</a:t>
            </a:r>
            <a:r>
              <a:rPr lang="en-US" dirty="0"/>
              <a:t> &gt;&gt; c1 &gt;&gt; c2;</a:t>
            </a:r>
          </a:p>
          <a:p>
            <a:r>
              <a:rPr lang="en-US" dirty="0"/>
              <a:t>	</a:t>
            </a:r>
            <a:r>
              <a:rPr lang="en-US" dirty="0" err="1"/>
              <a:t>cout</a:t>
            </a:r>
            <a:r>
              <a:rPr lang="en-US" dirty="0"/>
              <a:t> &lt;&lt; Large(c1, c2) &lt;&lt; " has larger ASCII value.";</a:t>
            </a:r>
          </a:p>
          <a:p>
            <a:r>
              <a:rPr lang="en-US" dirty="0"/>
              <a:t>	return 0;</a:t>
            </a:r>
          </a:p>
          <a:p>
            <a:r>
              <a:rPr lang="en-US" dirty="0"/>
              <a:t>}</a:t>
            </a:r>
          </a:p>
        </p:txBody>
      </p:sp>
    </p:spTree>
    <p:extLst>
      <p:ext uri="{BB962C8B-B14F-4D97-AF65-F5344CB8AC3E}">
        <p14:creationId xmlns:p14="http://schemas.microsoft.com/office/powerpoint/2010/main" val="358121358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6096000" cy="1477328"/>
          </a:xfrm>
          <a:prstGeom prst="rect">
            <a:avLst/>
          </a:prstGeom>
        </p:spPr>
        <p:txBody>
          <a:bodyPr>
            <a:spAutoFit/>
          </a:bodyPr>
          <a:lstStyle/>
          <a:p>
            <a:pPr fontAlgn="base"/>
            <a:r>
              <a:rPr lang="en-US" b="1" dirty="0"/>
              <a:t>Class Templates</a:t>
            </a:r>
          </a:p>
          <a:p>
            <a:pPr fontAlgn="base"/>
            <a:r>
              <a:rPr lang="en-US" dirty="0"/>
              <a:t>Like function templates, you can also create class templates for generic class operations.</a:t>
            </a:r>
          </a:p>
          <a:p>
            <a:pPr fontAlgn="base"/>
            <a:r>
              <a:rPr lang="en-US" dirty="0"/>
              <a:t>Sometimes, you need a class implementation that is same for all classes, only the data types used are different.</a:t>
            </a:r>
          </a:p>
        </p:txBody>
      </p:sp>
    </p:spTree>
    <p:extLst>
      <p:ext uri="{BB962C8B-B14F-4D97-AF65-F5344CB8AC3E}">
        <p14:creationId xmlns:p14="http://schemas.microsoft.com/office/powerpoint/2010/main" val="907485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862322"/>
          </a:xfrm>
          <a:prstGeom prst="rect">
            <a:avLst/>
          </a:prstGeom>
        </p:spPr>
        <p:txBody>
          <a:bodyPr>
            <a:spAutoFit/>
          </a:bodyPr>
          <a:lstStyle/>
          <a:p>
            <a:r>
              <a:rPr lang="en-US" dirty="0"/>
              <a:t>How to declare a class template?</a:t>
            </a:r>
          </a:p>
          <a:p>
            <a:r>
              <a:rPr lang="en-US" dirty="0"/>
              <a:t>template &lt;class T&gt;</a:t>
            </a:r>
          </a:p>
          <a:p>
            <a:r>
              <a:rPr lang="en-US" dirty="0"/>
              <a:t>class </a:t>
            </a:r>
            <a:r>
              <a:rPr lang="en-US" dirty="0" err="1"/>
              <a:t>className</a:t>
            </a:r>
            <a:endParaRPr lang="en-US" dirty="0"/>
          </a:p>
          <a:p>
            <a:r>
              <a:rPr lang="en-US" dirty="0"/>
              <a:t>{</a:t>
            </a:r>
          </a:p>
          <a:p>
            <a:r>
              <a:rPr lang="en-US" dirty="0"/>
              <a:t>   ... .. ...</a:t>
            </a:r>
          </a:p>
          <a:p>
            <a:r>
              <a:rPr lang="en-US" dirty="0"/>
              <a:t>public:</a:t>
            </a:r>
          </a:p>
          <a:p>
            <a:r>
              <a:rPr lang="en-US" dirty="0"/>
              <a:t>   T </a:t>
            </a:r>
            <a:r>
              <a:rPr lang="en-US" dirty="0" err="1"/>
              <a:t>var</a:t>
            </a:r>
            <a:r>
              <a:rPr lang="en-US" dirty="0"/>
              <a:t>;</a:t>
            </a:r>
          </a:p>
          <a:p>
            <a:r>
              <a:rPr lang="en-US" dirty="0"/>
              <a:t>   T </a:t>
            </a:r>
            <a:r>
              <a:rPr lang="en-US" dirty="0" err="1"/>
              <a:t>someOperation</a:t>
            </a:r>
            <a:r>
              <a:rPr lang="en-US" dirty="0"/>
              <a:t>(T </a:t>
            </a:r>
            <a:r>
              <a:rPr lang="en-US" dirty="0" err="1"/>
              <a:t>arg</a:t>
            </a:r>
            <a:r>
              <a:rPr lang="en-US" dirty="0"/>
              <a:t>);</a:t>
            </a:r>
          </a:p>
          <a:p>
            <a:r>
              <a:rPr lang="en-US" dirty="0"/>
              <a:t>   ... .. ...</a:t>
            </a:r>
          </a:p>
          <a:p>
            <a:r>
              <a:rPr lang="en-US" dirty="0"/>
              <a:t>};</a:t>
            </a:r>
          </a:p>
        </p:txBody>
      </p:sp>
    </p:spTree>
    <p:extLst>
      <p:ext uri="{BB962C8B-B14F-4D97-AF65-F5344CB8AC3E}">
        <p14:creationId xmlns:p14="http://schemas.microsoft.com/office/powerpoint/2010/main" val="309053486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26148"/>
            <a:ext cx="6096000" cy="8402300"/>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template &lt;</a:t>
            </a:r>
            <a:r>
              <a:rPr lang="en-US" dirty="0" err="1"/>
              <a:t>typename</a:t>
            </a:r>
            <a:r>
              <a:rPr lang="en-US" dirty="0"/>
              <a:t> T&gt; </a:t>
            </a:r>
          </a:p>
          <a:p>
            <a:r>
              <a:rPr lang="en-US" dirty="0"/>
              <a:t>class Array { </a:t>
            </a:r>
          </a:p>
          <a:p>
            <a:r>
              <a:rPr lang="en-US" dirty="0"/>
              <a:t>private: </a:t>
            </a:r>
          </a:p>
          <a:p>
            <a:r>
              <a:rPr lang="en-US" dirty="0"/>
              <a:t>    T *</a:t>
            </a:r>
            <a:r>
              <a:rPr lang="en-US" dirty="0" err="1"/>
              <a:t>ptr</a:t>
            </a:r>
            <a:r>
              <a:rPr lang="en-US" dirty="0"/>
              <a:t>; </a:t>
            </a:r>
          </a:p>
          <a:p>
            <a:r>
              <a:rPr lang="en-US" dirty="0"/>
              <a:t>    </a:t>
            </a:r>
            <a:r>
              <a:rPr lang="en-US" dirty="0" err="1"/>
              <a:t>int</a:t>
            </a:r>
            <a:r>
              <a:rPr lang="en-US" dirty="0"/>
              <a:t> size; </a:t>
            </a:r>
          </a:p>
          <a:p>
            <a:r>
              <a:rPr lang="en-US" dirty="0"/>
              <a:t>public: </a:t>
            </a:r>
          </a:p>
          <a:p>
            <a:r>
              <a:rPr lang="en-US" dirty="0"/>
              <a:t>    Array(T </a:t>
            </a:r>
            <a:r>
              <a:rPr lang="en-US" dirty="0" err="1"/>
              <a:t>arr</a:t>
            </a:r>
            <a:r>
              <a:rPr lang="en-US" dirty="0"/>
              <a:t>[], </a:t>
            </a:r>
            <a:r>
              <a:rPr lang="en-US" dirty="0" err="1"/>
              <a:t>int</a:t>
            </a:r>
            <a:r>
              <a:rPr lang="en-US" dirty="0"/>
              <a:t> s); </a:t>
            </a:r>
          </a:p>
          <a:p>
            <a:r>
              <a:rPr lang="en-US" dirty="0"/>
              <a:t>    void print(); </a:t>
            </a:r>
          </a:p>
          <a:p>
            <a:r>
              <a:rPr lang="en-US" dirty="0"/>
              <a:t>}; </a:t>
            </a:r>
          </a:p>
          <a:p>
            <a:r>
              <a:rPr lang="en-US" dirty="0"/>
              <a:t>template &lt;</a:t>
            </a:r>
            <a:r>
              <a:rPr lang="en-US" dirty="0" err="1"/>
              <a:t>typename</a:t>
            </a:r>
            <a:r>
              <a:rPr lang="en-US" dirty="0"/>
              <a:t> T&gt; </a:t>
            </a:r>
          </a:p>
          <a:p>
            <a:r>
              <a:rPr lang="en-US" dirty="0"/>
              <a:t>Array&lt;T&gt;::Array(T </a:t>
            </a:r>
            <a:r>
              <a:rPr lang="en-US" dirty="0" err="1"/>
              <a:t>arr</a:t>
            </a:r>
            <a:r>
              <a:rPr lang="en-US" dirty="0"/>
              <a:t>[], </a:t>
            </a:r>
            <a:r>
              <a:rPr lang="en-US" dirty="0" err="1"/>
              <a:t>int</a:t>
            </a:r>
            <a:r>
              <a:rPr lang="en-US" dirty="0"/>
              <a:t> s) { </a:t>
            </a:r>
          </a:p>
          <a:p>
            <a:r>
              <a:rPr lang="en-US" dirty="0"/>
              <a:t>    </a:t>
            </a:r>
            <a:r>
              <a:rPr lang="en-US" dirty="0" err="1"/>
              <a:t>ptr</a:t>
            </a:r>
            <a:r>
              <a:rPr lang="en-US" dirty="0"/>
              <a:t> = new T[s]; </a:t>
            </a:r>
          </a:p>
          <a:p>
            <a:r>
              <a:rPr lang="en-US" dirty="0"/>
              <a:t>    size = s; </a:t>
            </a:r>
          </a:p>
          <a:p>
            <a:r>
              <a:rPr lang="en-US" dirty="0"/>
              <a:t>    for(</a:t>
            </a:r>
            <a:r>
              <a:rPr lang="en-US" dirty="0" err="1"/>
              <a:t>int</a:t>
            </a:r>
            <a:r>
              <a:rPr lang="en-US" dirty="0"/>
              <a:t> i = 0; i &lt; size; i++) </a:t>
            </a:r>
          </a:p>
          <a:p>
            <a:r>
              <a:rPr lang="en-US" dirty="0"/>
              <a:t>        </a:t>
            </a:r>
            <a:r>
              <a:rPr lang="en-US" dirty="0" err="1"/>
              <a:t>ptr</a:t>
            </a:r>
            <a:r>
              <a:rPr lang="en-US" dirty="0"/>
              <a:t>[i] = </a:t>
            </a:r>
            <a:r>
              <a:rPr lang="en-US" dirty="0" err="1"/>
              <a:t>arr</a:t>
            </a:r>
            <a:r>
              <a:rPr lang="en-US" dirty="0"/>
              <a:t>[i]; </a:t>
            </a:r>
          </a:p>
          <a:p>
            <a:r>
              <a:rPr lang="en-US" dirty="0"/>
              <a:t>} </a:t>
            </a:r>
          </a:p>
          <a:p>
            <a:r>
              <a:rPr lang="en-US" dirty="0"/>
              <a:t>template &lt;</a:t>
            </a:r>
            <a:r>
              <a:rPr lang="en-US" dirty="0" err="1"/>
              <a:t>typename</a:t>
            </a:r>
            <a:r>
              <a:rPr lang="en-US" dirty="0"/>
              <a:t> T&gt; </a:t>
            </a:r>
          </a:p>
          <a:p>
            <a:r>
              <a:rPr lang="en-US" dirty="0"/>
              <a:t>void Array&lt;T&gt;::print() { </a:t>
            </a:r>
          </a:p>
          <a:p>
            <a:r>
              <a:rPr lang="en-US" dirty="0"/>
              <a:t>    for (</a:t>
            </a:r>
            <a:r>
              <a:rPr lang="en-US" dirty="0" err="1"/>
              <a:t>int</a:t>
            </a:r>
            <a:r>
              <a:rPr lang="en-US" dirty="0"/>
              <a:t> i = 0; i &lt; size; i++) </a:t>
            </a:r>
          </a:p>
          <a:p>
            <a:r>
              <a:rPr lang="en-US" dirty="0"/>
              <a:t>        </a:t>
            </a:r>
            <a:r>
              <a:rPr lang="en-US" dirty="0" err="1"/>
              <a:t>cout</a:t>
            </a:r>
            <a:r>
              <a:rPr lang="en-US" dirty="0"/>
              <a:t>&lt;&lt;" "&lt;&lt;*(</a:t>
            </a:r>
            <a:r>
              <a:rPr lang="en-US" dirty="0" err="1"/>
              <a:t>ptr</a:t>
            </a:r>
            <a:r>
              <a:rPr lang="en-US" dirty="0"/>
              <a:t> + i); </a:t>
            </a:r>
          </a:p>
          <a:p>
            <a:r>
              <a:rPr lang="en-US" dirty="0"/>
              <a:t>    </a:t>
            </a:r>
            <a:r>
              <a:rPr lang="en-US" dirty="0" err="1"/>
              <a:t>cout</a:t>
            </a:r>
            <a:r>
              <a:rPr lang="en-US" dirty="0"/>
              <a:t>&lt;&lt;</a:t>
            </a:r>
            <a:r>
              <a:rPr lang="en-US" dirty="0" err="1"/>
              <a:t>endl</a:t>
            </a:r>
            <a:r>
              <a:rPr lang="en-US" dirty="0"/>
              <a:t>; </a:t>
            </a:r>
          </a:p>
          <a:p>
            <a:r>
              <a:rPr lang="en-US" dirty="0"/>
              <a:t>} </a:t>
            </a:r>
          </a:p>
          <a:p>
            <a:r>
              <a:rPr lang="en-US" dirty="0" err="1"/>
              <a:t>int</a:t>
            </a:r>
            <a:r>
              <a:rPr lang="en-US" dirty="0"/>
              <a:t> main() { </a:t>
            </a:r>
          </a:p>
          <a:p>
            <a:r>
              <a:rPr lang="en-US" dirty="0"/>
              <a:t>    </a:t>
            </a:r>
            <a:r>
              <a:rPr lang="en-US" dirty="0" err="1"/>
              <a:t>int</a:t>
            </a:r>
            <a:r>
              <a:rPr lang="en-US" dirty="0"/>
              <a:t> </a:t>
            </a:r>
            <a:r>
              <a:rPr lang="en-US" dirty="0" err="1"/>
              <a:t>arr</a:t>
            </a:r>
            <a:r>
              <a:rPr lang="en-US" dirty="0"/>
              <a:t>[5] = {1, 2, 3, 4, 5}; </a:t>
            </a:r>
          </a:p>
          <a:p>
            <a:r>
              <a:rPr lang="en-US" dirty="0"/>
              <a:t>    Array&lt;</a:t>
            </a:r>
            <a:r>
              <a:rPr lang="en-US" dirty="0" err="1"/>
              <a:t>int</a:t>
            </a:r>
            <a:r>
              <a:rPr lang="en-US" dirty="0"/>
              <a:t>&gt; a(</a:t>
            </a:r>
            <a:r>
              <a:rPr lang="en-US" dirty="0" err="1"/>
              <a:t>arr</a:t>
            </a:r>
            <a:r>
              <a:rPr lang="en-US" dirty="0"/>
              <a:t>, 5); </a:t>
            </a:r>
          </a:p>
          <a:p>
            <a:r>
              <a:rPr lang="en-US" dirty="0"/>
              <a:t>    </a:t>
            </a:r>
            <a:r>
              <a:rPr lang="en-US" dirty="0" err="1"/>
              <a:t>a.print</a:t>
            </a:r>
            <a:r>
              <a:rPr lang="en-US" dirty="0"/>
              <a:t>(); </a:t>
            </a:r>
          </a:p>
          <a:p>
            <a:r>
              <a:rPr lang="en-US" dirty="0"/>
              <a:t>    return 0; </a:t>
            </a:r>
          </a:p>
          <a:p>
            <a:r>
              <a:rPr lang="en-US" dirty="0"/>
              <a:t>}</a:t>
            </a:r>
          </a:p>
        </p:txBody>
      </p:sp>
    </p:spTree>
    <p:extLst>
      <p:ext uri="{BB962C8B-B14F-4D97-AF65-F5344CB8AC3E}">
        <p14:creationId xmlns:p14="http://schemas.microsoft.com/office/powerpoint/2010/main" val="190553615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6096000" cy="4524315"/>
          </a:xfrm>
          <a:prstGeom prst="rect">
            <a:avLst/>
          </a:prstGeom>
        </p:spPr>
        <p:txBody>
          <a:bodyPr>
            <a:spAutoFit/>
          </a:bodyPr>
          <a:lstStyle/>
          <a:p>
            <a:r>
              <a:rPr lang="en-US" dirty="0"/>
              <a:t>#include&lt;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a:t>template&lt;class T, class U&gt; </a:t>
            </a:r>
          </a:p>
          <a:p>
            <a:r>
              <a:rPr lang="en-US" dirty="0"/>
              <a:t>class A  { </a:t>
            </a:r>
          </a:p>
          <a:p>
            <a:r>
              <a:rPr lang="en-US" dirty="0"/>
              <a:t>    T x; </a:t>
            </a:r>
          </a:p>
          <a:p>
            <a:r>
              <a:rPr lang="en-US" dirty="0"/>
              <a:t>    U y; </a:t>
            </a:r>
          </a:p>
          <a:p>
            <a:r>
              <a:rPr lang="en-US" dirty="0"/>
              <a:t>public: </a:t>
            </a:r>
          </a:p>
          <a:p>
            <a:r>
              <a:rPr lang="en-US" dirty="0"/>
              <a:t>    A() {    </a:t>
            </a:r>
            <a:r>
              <a:rPr lang="en-US" dirty="0" err="1"/>
              <a:t>cout</a:t>
            </a:r>
            <a:r>
              <a:rPr lang="en-US" dirty="0"/>
              <a:t>&lt;&lt;"Constructor Called"&lt;&lt;</a:t>
            </a:r>
            <a:r>
              <a:rPr lang="en-US" dirty="0" err="1"/>
              <a:t>endl</a:t>
            </a:r>
            <a:r>
              <a:rPr lang="en-US" dirty="0"/>
              <a:t>;   } </a:t>
            </a:r>
          </a:p>
          <a:p>
            <a:r>
              <a:rPr lang="en-US" dirty="0"/>
              <a:t>}; </a:t>
            </a:r>
          </a:p>
          <a:p>
            <a:r>
              <a:rPr lang="en-US" dirty="0"/>
              <a:t>  </a:t>
            </a:r>
          </a:p>
          <a:p>
            <a:r>
              <a:rPr lang="en-US" dirty="0" err="1"/>
              <a:t>int</a:t>
            </a:r>
            <a:r>
              <a:rPr lang="en-US" dirty="0"/>
              <a:t> main()  { </a:t>
            </a:r>
          </a:p>
          <a:p>
            <a:r>
              <a:rPr lang="en-US" dirty="0"/>
              <a:t>   A&lt;char, char&gt; a; </a:t>
            </a:r>
          </a:p>
          <a:p>
            <a:r>
              <a:rPr lang="en-US" dirty="0"/>
              <a:t>   A&lt;</a:t>
            </a:r>
            <a:r>
              <a:rPr lang="en-US" dirty="0" err="1"/>
              <a:t>int</a:t>
            </a:r>
            <a:r>
              <a:rPr lang="en-US" dirty="0"/>
              <a:t>, double&gt; b; </a:t>
            </a:r>
          </a:p>
          <a:p>
            <a:r>
              <a:rPr lang="en-US" dirty="0"/>
              <a:t>   return 0; </a:t>
            </a:r>
          </a:p>
          <a:p>
            <a:r>
              <a:rPr lang="en-US" dirty="0"/>
              <a:t>}</a:t>
            </a:r>
          </a:p>
        </p:txBody>
      </p:sp>
    </p:spTree>
    <p:extLst>
      <p:ext uri="{BB962C8B-B14F-4D97-AF65-F5344CB8AC3E}">
        <p14:creationId xmlns:p14="http://schemas.microsoft.com/office/powerpoint/2010/main" val="4643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6479" y="1379653"/>
            <a:ext cx="9457386" cy="3785652"/>
          </a:xfrm>
          <a:prstGeom prst="rect">
            <a:avLst/>
          </a:prstGeom>
        </p:spPr>
        <p:txBody>
          <a:bodyPr wrap="square">
            <a:spAutoFit/>
          </a:bodyPr>
          <a:lstStyle/>
          <a:p>
            <a:r>
              <a:rPr lang="en-US" sz="2400" dirty="0">
                <a:solidFill>
                  <a:srgbClr val="610B4B"/>
                </a:solidFill>
                <a:latin typeface="erdana"/>
              </a:rPr>
              <a:t>Global Variable</a:t>
            </a:r>
          </a:p>
          <a:p>
            <a:r>
              <a:rPr lang="en-US" sz="2400" dirty="0">
                <a:solidFill>
                  <a:srgbClr val="000000"/>
                </a:solidFill>
                <a:latin typeface="verdana" panose="020B0604030504040204" pitchFamily="34" charset="0"/>
              </a:rPr>
              <a:t>A variable that is declared outside the function or block is called a global variable. Any function can change the value of the global variable. It is available to all the functions.</a:t>
            </a:r>
          </a:p>
          <a:p>
            <a:r>
              <a:rPr lang="en-US" sz="2400" dirty="0">
                <a:solidFill>
                  <a:srgbClr val="000000"/>
                </a:solidFill>
                <a:latin typeface="verdana" panose="020B0604030504040204" pitchFamily="34" charset="0"/>
              </a:rPr>
              <a:t>It must be declared at the start of the block</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value=20;</a:t>
            </a:r>
            <a:r>
              <a:rPr lang="en-US" sz="2400" dirty="0">
                <a:solidFill>
                  <a:srgbClr val="008200"/>
                </a:solidFill>
                <a:latin typeface="verdana" panose="020B0604030504040204" pitchFamily="34" charset="0"/>
              </a:rPr>
              <a:t>//global variable</a:t>
            </a:r>
            <a:r>
              <a:rPr lang="en-US" sz="2400" dirty="0">
                <a:solidFill>
                  <a:srgbClr val="000000"/>
                </a:solidFill>
                <a:latin typeface="verdana" panose="020B0604030504040204" pitchFamily="34" charset="0"/>
              </a:rPr>
              <a:t>  </a:t>
            </a:r>
          </a:p>
          <a:p>
            <a:pPr>
              <a:buFont typeface="+mj-lt"/>
              <a:buAutoNum type="arabicPeriod"/>
            </a:pP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function1(){  </a:t>
            </a: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x=10;</a:t>
            </a:r>
            <a:r>
              <a:rPr lang="en-US" sz="2400" dirty="0">
                <a:solidFill>
                  <a:srgbClr val="008200"/>
                </a:solidFill>
                <a:latin typeface="verdana" panose="020B0604030504040204" pitchFamily="34" charset="0"/>
              </a:rPr>
              <a:t>//local variable</a:t>
            </a:r>
            <a:r>
              <a:rPr lang="en-US" sz="2400" dirty="0">
                <a:solidFill>
                  <a:srgbClr val="000000"/>
                </a:solidFill>
                <a:latin typeface="verdana" panose="020B0604030504040204" pitchFamily="34" charset="0"/>
              </a:rPr>
              <a:t>  </a:t>
            </a:r>
          </a:p>
          <a:p>
            <a:pPr>
              <a:buFont typeface="+mj-lt"/>
              <a:buAutoNum type="arabicPeriod"/>
            </a:pPr>
            <a:r>
              <a:rPr lang="en-US" sz="2400" dirty="0">
                <a:solidFill>
                  <a:srgbClr val="000000"/>
                </a:solidFill>
                <a:latin typeface="verdana" panose="020B0604030504040204" pitchFamily="34" charset="0"/>
              </a:rPr>
              <a:t>}</a:t>
            </a:r>
          </a:p>
        </p:txBody>
      </p:sp>
    </p:spTree>
    <p:extLst>
      <p:ext uri="{BB962C8B-B14F-4D97-AF65-F5344CB8AC3E}">
        <p14:creationId xmlns:p14="http://schemas.microsoft.com/office/powerpoint/2010/main" val="31745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713" y="433366"/>
            <a:ext cx="10242998" cy="1569660"/>
          </a:xfrm>
          <a:prstGeom prst="rect">
            <a:avLst/>
          </a:prstGeom>
        </p:spPr>
        <p:txBody>
          <a:bodyPr wrap="square">
            <a:spAutoFit/>
          </a:bodyPr>
          <a:lstStyle/>
          <a:p>
            <a:r>
              <a:rPr lang="en-US" sz="2400" dirty="0">
                <a:solidFill>
                  <a:srgbClr val="610B4B"/>
                </a:solidFill>
                <a:latin typeface="erdana"/>
              </a:rPr>
              <a:t>Static Variable</a:t>
            </a:r>
          </a:p>
          <a:p>
            <a:r>
              <a:rPr lang="en-US" sz="2400" dirty="0">
                <a:solidFill>
                  <a:srgbClr val="000000"/>
                </a:solidFill>
                <a:latin typeface="verdana" panose="020B0604030504040204" pitchFamily="34" charset="0"/>
              </a:rPr>
              <a:t>A variable that is declared with the static keyword is called static variable.</a:t>
            </a:r>
          </a:p>
          <a:p>
            <a:r>
              <a:rPr lang="en-US" sz="2400" dirty="0">
                <a:solidFill>
                  <a:srgbClr val="000000"/>
                </a:solidFill>
                <a:latin typeface="verdana" panose="020B0604030504040204" pitchFamily="34" charset="0"/>
              </a:rPr>
              <a:t>It retains its value between multiple function calls.</a:t>
            </a:r>
          </a:p>
        </p:txBody>
      </p:sp>
      <p:sp>
        <p:nvSpPr>
          <p:cNvPr id="3" name="Rectangle 2"/>
          <p:cNvSpPr/>
          <p:nvPr/>
        </p:nvSpPr>
        <p:spPr>
          <a:xfrm>
            <a:off x="3048000" y="2413338"/>
            <a:ext cx="6096000" cy="3108543"/>
          </a:xfrm>
          <a:prstGeom prst="rect">
            <a:avLst/>
          </a:prstGeom>
        </p:spPr>
        <p:txBody>
          <a:bodyPr>
            <a:spAutoFit/>
          </a:bodyPr>
          <a:lstStyle/>
          <a:p>
            <a:r>
              <a:rPr lang="en-US" sz="2800" dirty="0"/>
              <a:t>void function1(){  </a:t>
            </a:r>
          </a:p>
          <a:p>
            <a:r>
              <a:rPr lang="en-US" sz="2800" dirty="0" err="1"/>
              <a:t>int</a:t>
            </a:r>
            <a:r>
              <a:rPr lang="en-US" sz="2800" dirty="0"/>
              <a:t> x=10;//local variable  </a:t>
            </a:r>
          </a:p>
          <a:p>
            <a:r>
              <a:rPr lang="en-US" sz="2800" dirty="0"/>
              <a:t>static </a:t>
            </a:r>
            <a:r>
              <a:rPr lang="en-US" sz="2800" dirty="0" err="1"/>
              <a:t>int</a:t>
            </a:r>
            <a:r>
              <a:rPr lang="en-US" sz="2800" dirty="0"/>
              <a:t> y=10;//static variable  </a:t>
            </a:r>
          </a:p>
          <a:p>
            <a:r>
              <a:rPr lang="en-US" sz="2800" dirty="0"/>
              <a:t>x=x+1;  </a:t>
            </a:r>
          </a:p>
          <a:p>
            <a:r>
              <a:rPr lang="en-US" sz="2800" dirty="0"/>
              <a:t>y=y+1;  </a:t>
            </a:r>
          </a:p>
          <a:p>
            <a:r>
              <a:rPr lang="en-US" sz="2800" dirty="0" err="1" smtClean="0"/>
              <a:t>Cout</a:t>
            </a:r>
            <a:r>
              <a:rPr lang="en-US" sz="2800" smtClean="0"/>
              <a:t> &lt;&lt; x;  </a:t>
            </a:r>
            <a:endParaRPr lang="en-US" sz="2800" dirty="0"/>
          </a:p>
          <a:p>
            <a:r>
              <a:rPr lang="en-US" sz="2800" dirty="0"/>
              <a:t>}</a:t>
            </a:r>
          </a:p>
        </p:txBody>
      </p:sp>
    </p:spTree>
    <p:extLst>
      <p:ext uri="{BB962C8B-B14F-4D97-AF65-F5344CB8AC3E}">
        <p14:creationId xmlns:p14="http://schemas.microsoft.com/office/powerpoint/2010/main" val="2221913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657" y="256024"/>
            <a:ext cx="10152844" cy="3970318"/>
          </a:xfrm>
          <a:prstGeom prst="rect">
            <a:avLst/>
          </a:prstGeom>
        </p:spPr>
        <p:txBody>
          <a:bodyPr wrap="square">
            <a:spAutoFit/>
          </a:bodyPr>
          <a:lstStyle/>
          <a:p>
            <a:r>
              <a:rPr lang="en-US" sz="2800" dirty="0">
                <a:solidFill>
                  <a:srgbClr val="610B38"/>
                </a:solidFill>
                <a:latin typeface="erdana"/>
              </a:rPr>
              <a:t>Basic Data Types</a:t>
            </a:r>
          </a:p>
          <a:p>
            <a:r>
              <a:rPr lang="en-US" sz="2800" dirty="0">
                <a:solidFill>
                  <a:srgbClr val="000000"/>
                </a:solidFill>
                <a:latin typeface="verdana" panose="020B0604030504040204" pitchFamily="34" charset="0"/>
              </a:rPr>
              <a:t>The basic data types are integer-based and floating-point based. C language supports both signed and unsigned literals</a:t>
            </a:r>
            <a:r>
              <a:rPr lang="en-US" sz="2800" dirty="0" smtClean="0">
                <a:solidFill>
                  <a:srgbClr val="000000"/>
                </a:solidFill>
                <a:latin typeface="verdana" panose="020B0604030504040204" pitchFamily="34" charset="0"/>
              </a:rPr>
              <a:t>.</a:t>
            </a:r>
          </a:p>
          <a:p>
            <a:endParaRPr lang="en-US" sz="2800" dirty="0">
              <a:solidFill>
                <a:srgbClr val="000000"/>
              </a:solidFill>
              <a:latin typeface="verdana" panose="020B0604030504040204" pitchFamily="34" charset="0"/>
            </a:endParaRPr>
          </a:p>
          <a:p>
            <a:r>
              <a:rPr lang="en-US" sz="2800" dirty="0">
                <a:solidFill>
                  <a:srgbClr val="000000"/>
                </a:solidFill>
                <a:latin typeface="verdana" panose="020B0604030504040204" pitchFamily="34" charset="0"/>
              </a:rPr>
              <a:t>The memory size of the basic data types may change according to 32 or 64-bit operating system.</a:t>
            </a:r>
          </a:p>
          <a:p>
            <a:r>
              <a:rPr lang="en-US" sz="2800" dirty="0">
                <a:solidFill>
                  <a:srgbClr val="000000"/>
                </a:solidFill>
                <a:latin typeface="verdana" panose="020B0604030504040204" pitchFamily="34" charset="0"/>
              </a:rPr>
              <a:t>Let's see the basic data types. Its size is given </a:t>
            </a:r>
            <a:r>
              <a:rPr lang="en-US" sz="2800" b="1" dirty="0">
                <a:solidFill>
                  <a:srgbClr val="000000"/>
                </a:solidFill>
                <a:latin typeface="verdana" panose="020B0604030504040204" pitchFamily="34" charset="0"/>
              </a:rPr>
              <a:t>according to 32-bit architecture</a:t>
            </a:r>
            <a:endParaRPr lang="en-US" sz="28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705491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184857" y="120495"/>
          <a:ext cx="9556124" cy="6019732"/>
        </p:xfrm>
        <a:graphic>
          <a:graphicData uri="http://schemas.openxmlformats.org/drawingml/2006/table">
            <a:tbl>
              <a:tblPr/>
              <a:tblGrid>
                <a:gridCol w="3000778"/>
                <a:gridCol w="1210614"/>
                <a:gridCol w="5344732"/>
              </a:tblGrid>
              <a:tr h="231675">
                <a:tc>
                  <a:txBody>
                    <a:bodyPr/>
                    <a:lstStyle/>
                    <a:p>
                      <a:pPr algn="l" fontAlgn="t"/>
                      <a:r>
                        <a:rPr lang="en-US" sz="1600" dirty="0">
                          <a:solidFill>
                            <a:srgbClr val="000000"/>
                          </a:solidFill>
                          <a:effectLst/>
                          <a:latin typeface="times new roman" panose="02020603050405020304" pitchFamily="18" charset="0"/>
                        </a:rPr>
                        <a:t>Data Types</a:t>
                      </a:r>
                    </a:p>
                  </a:txBody>
                  <a:tcPr marL="52653" marR="52653" marT="52653" marB="52653">
                    <a:lnL w="9525" cap="flat" cmpd="sng" algn="ctr">
                      <a:solidFill>
                        <a:srgbClr val="487096"/>
                      </a:solidFill>
                      <a:prstDash val="solid"/>
                      <a:round/>
                      <a:headEnd type="none" w="med" len="med"/>
                      <a:tailEnd type="none" w="med" len="med"/>
                    </a:lnL>
                    <a:lnR w="9525" cap="flat" cmpd="sng" algn="ctr">
                      <a:solidFill>
                        <a:srgbClr val="487096"/>
                      </a:solidFill>
                      <a:prstDash val="solid"/>
                      <a:round/>
                      <a:headEnd type="none" w="med" len="med"/>
                      <a:tailEnd type="none" w="med" len="med"/>
                    </a:lnR>
                    <a:lnT w="9525" cap="flat" cmpd="sng" algn="ctr">
                      <a:solidFill>
                        <a:srgbClr val="4870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Memory Size</a:t>
                      </a:r>
                    </a:p>
                  </a:txBody>
                  <a:tcPr marL="52653" marR="52653" marT="52653" marB="52653">
                    <a:lnL w="9525" cap="flat" cmpd="sng" algn="ctr">
                      <a:solidFill>
                        <a:srgbClr val="487096"/>
                      </a:solidFill>
                      <a:prstDash val="solid"/>
                      <a:round/>
                      <a:headEnd type="none" w="med" len="med"/>
                      <a:tailEnd type="none" w="med" len="med"/>
                    </a:lnL>
                    <a:lnR w="9525" cap="flat" cmpd="sng" algn="ctr">
                      <a:solidFill>
                        <a:srgbClr val="487096"/>
                      </a:solidFill>
                      <a:prstDash val="solid"/>
                      <a:round/>
                      <a:headEnd type="none" w="med" len="med"/>
                      <a:tailEnd type="none" w="med" len="med"/>
                    </a:lnR>
                    <a:lnT w="9525" cap="flat" cmpd="sng" algn="ctr">
                      <a:solidFill>
                        <a:srgbClr val="4870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Range</a:t>
                      </a:r>
                    </a:p>
                  </a:txBody>
                  <a:tcPr marL="52653" marR="52653" marT="52653" marB="52653">
                    <a:lnL w="9525" cap="flat" cmpd="sng" algn="ctr">
                      <a:solidFill>
                        <a:srgbClr val="487096"/>
                      </a:solidFill>
                      <a:prstDash val="solid"/>
                      <a:round/>
                      <a:headEnd type="none" w="med" len="med"/>
                      <a:tailEnd type="none" w="med" len="med"/>
                    </a:lnL>
                    <a:lnR w="9525" cap="flat" cmpd="sng" algn="ctr">
                      <a:solidFill>
                        <a:srgbClr val="487096"/>
                      </a:solidFill>
                      <a:prstDash val="solid"/>
                      <a:round/>
                      <a:headEnd type="none" w="med" len="med"/>
                      <a:tailEnd type="none" w="med" len="med"/>
                    </a:lnR>
                    <a:lnT w="9525" cap="flat" cmpd="sng" algn="ctr">
                      <a:solidFill>
                        <a:srgbClr val="4870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96573">
                <a:tc>
                  <a:txBody>
                    <a:bodyPr/>
                    <a:lstStyle/>
                    <a:p>
                      <a:pPr algn="l" fontAlgn="t"/>
                      <a:r>
                        <a:rPr lang="en-US" sz="1600" b="1" dirty="0" smtClean="0">
                          <a:solidFill>
                            <a:srgbClr val="000000"/>
                          </a:solidFill>
                          <a:effectLst/>
                          <a:latin typeface="verdana" panose="020B0604030504040204" pitchFamily="34" charset="0"/>
                        </a:rPr>
                        <a:t>Char</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1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−128 to 127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dirty="0">
                          <a:solidFill>
                            <a:srgbClr val="000000"/>
                          </a:solidFill>
                          <a:effectLst/>
                          <a:latin typeface="verdana" panose="020B0604030504040204" pitchFamily="34" charset="0"/>
                        </a:rPr>
                        <a:t>signed char</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1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−128 to 127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6573">
                <a:tc>
                  <a:txBody>
                    <a:bodyPr/>
                    <a:lstStyle/>
                    <a:p>
                      <a:pPr algn="l" fontAlgn="t"/>
                      <a:r>
                        <a:rPr lang="en-US" sz="1600" dirty="0">
                          <a:solidFill>
                            <a:srgbClr val="000000"/>
                          </a:solidFill>
                          <a:effectLst/>
                          <a:latin typeface="verdana" panose="020B0604030504040204" pitchFamily="34" charset="0"/>
                        </a:rPr>
                        <a:t>unsigned char</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1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0 to 255</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b="1" dirty="0">
                          <a:solidFill>
                            <a:srgbClr val="000000"/>
                          </a:solidFill>
                          <a:effectLst/>
                          <a:latin typeface="verdana" panose="020B0604030504040204" pitchFamily="34" charset="0"/>
                        </a:rPr>
                        <a:t>short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−32,768 to 32,767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6573">
                <a:tc>
                  <a:txBody>
                    <a:bodyPr/>
                    <a:lstStyle/>
                    <a:p>
                      <a:pPr algn="l" fontAlgn="t"/>
                      <a:r>
                        <a:rPr lang="en-US" sz="1600" dirty="0">
                          <a:solidFill>
                            <a:srgbClr val="000000"/>
                          </a:solidFill>
                          <a:effectLst/>
                          <a:latin typeface="verdana" panose="020B0604030504040204" pitchFamily="34" charset="0"/>
                        </a:rPr>
                        <a:t>signed short</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−32,768 to 32,767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dirty="0">
                          <a:solidFill>
                            <a:srgbClr val="000000"/>
                          </a:solidFill>
                          <a:effectLst/>
                          <a:latin typeface="verdana" panose="020B0604030504040204" pitchFamily="34" charset="0"/>
                        </a:rPr>
                        <a:t>unsigned short</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0 to 65,535</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6573">
                <a:tc>
                  <a:txBody>
                    <a:bodyPr/>
                    <a:lstStyle/>
                    <a:p>
                      <a:pPr algn="l" fontAlgn="t"/>
                      <a:r>
                        <a:rPr lang="en-US" sz="1600" b="1"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−32,768 to 32,767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dirty="0">
                          <a:solidFill>
                            <a:srgbClr val="000000"/>
                          </a:solidFill>
                          <a:effectLst/>
                          <a:latin typeface="verdana" panose="020B0604030504040204" pitchFamily="34" charset="0"/>
                        </a:rPr>
                        <a:t>signed </a:t>
                      </a:r>
                      <a:r>
                        <a:rPr lang="en-US" sz="1600"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−32,768 to 32,767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6573">
                <a:tc>
                  <a:txBody>
                    <a:bodyPr/>
                    <a:lstStyle/>
                    <a:p>
                      <a:pPr algn="l" fontAlgn="t"/>
                      <a:r>
                        <a:rPr lang="en-US" sz="1600" dirty="0">
                          <a:solidFill>
                            <a:srgbClr val="000000"/>
                          </a:solidFill>
                          <a:effectLst/>
                          <a:latin typeface="verdana" panose="020B0604030504040204" pitchFamily="34" charset="0"/>
                        </a:rPr>
                        <a:t>unsigned </a:t>
                      </a:r>
                      <a:r>
                        <a:rPr lang="en-US" sz="1600"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0 to 65,535</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b="1" dirty="0">
                          <a:solidFill>
                            <a:srgbClr val="000000"/>
                          </a:solidFill>
                          <a:effectLst/>
                          <a:latin typeface="verdana" panose="020B0604030504040204" pitchFamily="34" charset="0"/>
                        </a:rPr>
                        <a:t>short </a:t>
                      </a:r>
                      <a:r>
                        <a:rPr lang="en-US" sz="1600" b="1"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−32,768 to 32,767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6573">
                <a:tc>
                  <a:txBody>
                    <a:bodyPr/>
                    <a:lstStyle/>
                    <a:p>
                      <a:pPr algn="l" fontAlgn="t"/>
                      <a:r>
                        <a:rPr lang="en-US" sz="1600" dirty="0">
                          <a:solidFill>
                            <a:srgbClr val="000000"/>
                          </a:solidFill>
                          <a:effectLst/>
                          <a:latin typeface="verdana" panose="020B0604030504040204" pitchFamily="34" charset="0"/>
                        </a:rPr>
                        <a:t>signed short </a:t>
                      </a:r>
                      <a:r>
                        <a:rPr lang="en-US" sz="1600"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−32,768 to 32,767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dirty="0">
                          <a:solidFill>
                            <a:srgbClr val="000000"/>
                          </a:solidFill>
                          <a:effectLst/>
                          <a:latin typeface="verdana" panose="020B0604030504040204" pitchFamily="34" charset="0"/>
                        </a:rPr>
                        <a:t>unsigned short </a:t>
                      </a:r>
                      <a:r>
                        <a:rPr lang="en-US" sz="1600"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0 to 65,535</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22941">
                <a:tc>
                  <a:txBody>
                    <a:bodyPr/>
                    <a:lstStyle/>
                    <a:p>
                      <a:pPr algn="l" fontAlgn="t"/>
                      <a:r>
                        <a:rPr lang="en-US" sz="1600" b="1" dirty="0">
                          <a:solidFill>
                            <a:srgbClr val="000000"/>
                          </a:solidFill>
                          <a:effectLst/>
                          <a:latin typeface="verdana" panose="020B0604030504040204" pitchFamily="34" charset="0"/>
                        </a:rPr>
                        <a:t>long </a:t>
                      </a:r>
                      <a:r>
                        <a:rPr lang="en-US" sz="1600" b="1"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4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-2,147,483,648 to 2,147,483,647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22941">
                <a:tc>
                  <a:txBody>
                    <a:bodyPr/>
                    <a:lstStyle/>
                    <a:p>
                      <a:pPr algn="l" fontAlgn="t"/>
                      <a:r>
                        <a:rPr lang="en-US" sz="1600" dirty="0">
                          <a:solidFill>
                            <a:srgbClr val="000000"/>
                          </a:solidFill>
                          <a:effectLst/>
                          <a:latin typeface="verdana" panose="020B0604030504040204" pitchFamily="34" charset="0"/>
                        </a:rPr>
                        <a:t>signed long </a:t>
                      </a:r>
                      <a:r>
                        <a:rPr lang="en-US" sz="1600"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4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-2,147,483,648 to 2,147,483,647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6573">
                <a:tc>
                  <a:txBody>
                    <a:bodyPr/>
                    <a:lstStyle/>
                    <a:p>
                      <a:pPr algn="l" fontAlgn="t"/>
                      <a:r>
                        <a:rPr lang="en-US" sz="1600" dirty="0">
                          <a:solidFill>
                            <a:srgbClr val="000000"/>
                          </a:solidFill>
                          <a:effectLst/>
                          <a:latin typeface="verdana" panose="020B0604030504040204" pitchFamily="34" charset="0"/>
                        </a:rPr>
                        <a:t>unsigned long </a:t>
                      </a:r>
                      <a:r>
                        <a:rPr lang="en-US" sz="1600"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4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0 to 4,294,967,295</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b="1" dirty="0">
                          <a:solidFill>
                            <a:srgbClr val="000000"/>
                          </a:solidFill>
                          <a:effectLst/>
                          <a:latin typeface="verdana" panose="020B0604030504040204" pitchFamily="34" charset="0"/>
                        </a:rPr>
                        <a:t>float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4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US" sz="160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6573">
                <a:tc>
                  <a:txBody>
                    <a:bodyPr/>
                    <a:lstStyle/>
                    <a:p>
                      <a:pPr algn="l" fontAlgn="t"/>
                      <a:r>
                        <a:rPr lang="en-US" sz="1600" b="1" dirty="0">
                          <a:solidFill>
                            <a:srgbClr val="000000"/>
                          </a:solidFill>
                          <a:effectLst/>
                          <a:latin typeface="verdana" panose="020B0604030504040204" pitchFamily="34" charset="0"/>
                        </a:rPr>
                        <a:t>double</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8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sz="160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b="1" dirty="0">
                          <a:solidFill>
                            <a:srgbClr val="000000"/>
                          </a:solidFill>
                          <a:effectLst/>
                          <a:latin typeface="verdana" panose="020B0604030504040204" pitchFamily="34" charset="0"/>
                        </a:rPr>
                        <a:t>long double</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10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endParaRPr lang="en-US" sz="1600" dirty="0"/>
                    </a:p>
                  </a:txBody>
                  <a:tcPr marL="42123" marR="42123" marT="21061" marB="21061">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266135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41176949"/>
              </p:ext>
            </p:extLst>
          </p:nvPr>
        </p:nvGraphicFramePr>
        <p:xfrm>
          <a:off x="1171978" y="185333"/>
          <a:ext cx="9878095" cy="6265936"/>
        </p:xfrm>
        <a:graphic>
          <a:graphicData uri="http://schemas.openxmlformats.org/drawingml/2006/table">
            <a:tbl>
              <a:tblPr/>
              <a:tblGrid>
                <a:gridCol w="579549"/>
                <a:gridCol w="3776407"/>
                <a:gridCol w="5522139"/>
              </a:tblGrid>
              <a:tr h="0">
                <a:tc>
                  <a:txBody>
                    <a:bodyPr/>
                    <a:lstStyle/>
                    <a:p>
                      <a:pPr algn="l" fontAlgn="t"/>
                      <a:r>
                        <a:rPr lang="en-US" sz="1600" dirty="0">
                          <a:solidFill>
                            <a:srgbClr val="000000"/>
                          </a:solidFill>
                          <a:effectLst/>
                          <a:latin typeface="times new roman" panose="02020603050405020304" pitchFamily="18" charset="0"/>
                        </a:rPr>
                        <a:t>No.</a:t>
                      </a:r>
                    </a:p>
                  </a:txBody>
                  <a:tcPr marL="36301" marR="36301" marT="36301" marB="36301">
                    <a:lnL w="9525" cap="flat" cmpd="sng" algn="ctr">
                      <a:solidFill>
                        <a:srgbClr val="F07B8C"/>
                      </a:solidFill>
                      <a:prstDash val="solid"/>
                      <a:round/>
                      <a:headEnd type="none" w="med" len="med"/>
                      <a:tailEnd type="none" w="med" len="med"/>
                    </a:lnL>
                    <a:lnR w="9525" cap="flat" cmpd="sng" algn="ctr">
                      <a:solidFill>
                        <a:srgbClr val="F07B8C"/>
                      </a:solidFill>
                      <a:prstDash val="solid"/>
                      <a:round/>
                      <a:headEnd type="none" w="med" len="med"/>
                      <a:tailEnd type="none" w="med" len="med"/>
                    </a:lnR>
                    <a:lnT w="9525" cap="flat" cmpd="sng" algn="ctr">
                      <a:solidFill>
                        <a:srgbClr val="F07B8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C</a:t>
                      </a:r>
                    </a:p>
                  </a:txBody>
                  <a:tcPr marL="36301" marR="36301" marT="36301" marB="36301">
                    <a:lnL w="9525" cap="flat" cmpd="sng" algn="ctr">
                      <a:solidFill>
                        <a:srgbClr val="F07B8C"/>
                      </a:solidFill>
                      <a:prstDash val="solid"/>
                      <a:round/>
                      <a:headEnd type="none" w="med" len="med"/>
                      <a:tailEnd type="none" w="med" len="med"/>
                    </a:lnL>
                    <a:lnR w="9525" cap="flat" cmpd="sng" algn="ctr">
                      <a:solidFill>
                        <a:srgbClr val="F07B8C"/>
                      </a:solidFill>
                      <a:prstDash val="solid"/>
                      <a:round/>
                      <a:headEnd type="none" w="med" len="med"/>
                      <a:tailEnd type="none" w="med" len="med"/>
                    </a:lnR>
                    <a:lnT w="9525" cap="flat" cmpd="sng" algn="ctr">
                      <a:solidFill>
                        <a:srgbClr val="F07B8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C++</a:t>
                      </a:r>
                    </a:p>
                  </a:txBody>
                  <a:tcPr marL="36301" marR="36301" marT="36301" marB="36301">
                    <a:lnL w="9525" cap="flat" cmpd="sng" algn="ctr">
                      <a:solidFill>
                        <a:srgbClr val="F07B8C"/>
                      </a:solidFill>
                      <a:prstDash val="solid"/>
                      <a:round/>
                      <a:headEnd type="none" w="med" len="med"/>
                      <a:tailEnd type="none" w="med" len="med"/>
                    </a:lnL>
                    <a:lnR w="9525" cap="flat" cmpd="sng" algn="ctr">
                      <a:solidFill>
                        <a:srgbClr val="F07B8C"/>
                      </a:solidFill>
                      <a:prstDash val="solid"/>
                      <a:round/>
                      <a:headEnd type="none" w="med" len="med"/>
                      <a:tailEnd type="none" w="med" len="med"/>
                    </a:lnR>
                    <a:lnT w="9525" cap="flat" cmpd="sng" algn="ctr">
                      <a:solidFill>
                        <a:srgbClr val="F07B8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71143">
                <a:tc>
                  <a:txBody>
                    <a:bodyPr/>
                    <a:lstStyle/>
                    <a:p>
                      <a:pPr algn="l" fontAlgn="t"/>
                      <a:r>
                        <a:rPr lang="en-US" sz="1600" dirty="0">
                          <a:solidFill>
                            <a:srgbClr val="000000"/>
                          </a:solidFill>
                          <a:effectLst/>
                          <a:latin typeface="verdana" panose="020B0604030504040204" pitchFamily="34" charset="0"/>
                        </a:rPr>
                        <a:t>1)</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C follows the </a:t>
                      </a:r>
                      <a:r>
                        <a:rPr lang="en-US" sz="1600" b="1">
                          <a:solidFill>
                            <a:srgbClr val="000000"/>
                          </a:solidFill>
                          <a:effectLst/>
                          <a:latin typeface="verdana" panose="020B0604030504040204" pitchFamily="34" charset="0"/>
                        </a:rPr>
                        <a:t>procedural style programming.</a:t>
                      </a:r>
                      <a:endParaRPr lang="en-US" sz="1600">
                        <a:solidFill>
                          <a:srgbClr val="000000"/>
                        </a:solidFill>
                        <a:effectLst/>
                        <a:latin typeface="verdana" panose="020B0604030504040204" pitchFamily="34" charset="0"/>
                      </a:endParaRP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C++ is multi-paradigm. It supports both </a:t>
                      </a:r>
                      <a:r>
                        <a:rPr lang="en-US" sz="1600" b="1">
                          <a:solidFill>
                            <a:srgbClr val="000000"/>
                          </a:solidFill>
                          <a:effectLst/>
                          <a:latin typeface="verdana" panose="020B0604030504040204" pitchFamily="34" charset="0"/>
                        </a:rPr>
                        <a:t>procedural and object oriented.</a:t>
                      </a:r>
                      <a:endParaRPr lang="en-US" sz="1600">
                        <a:solidFill>
                          <a:srgbClr val="000000"/>
                        </a:solidFill>
                        <a:effectLst/>
                        <a:latin typeface="verdana" panose="020B0604030504040204" pitchFamily="34" charset="0"/>
                      </a:endParaRP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4020">
                <a:tc>
                  <a:txBody>
                    <a:bodyPr/>
                    <a:lstStyle/>
                    <a:p>
                      <a:pPr algn="l" fontAlgn="t"/>
                      <a:r>
                        <a:rPr lang="en-US" sz="1600" dirty="0">
                          <a:solidFill>
                            <a:srgbClr val="000000"/>
                          </a:solidFill>
                          <a:effectLst/>
                          <a:latin typeface="verdana" panose="020B0604030504040204" pitchFamily="34" charset="0"/>
                        </a:rPr>
                        <a:t>2)</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Data is less secured in C.</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In C++, you can use modifiers for class members to make it inaccessible for outside users.</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09773">
                <a:tc>
                  <a:txBody>
                    <a:bodyPr/>
                    <a:lstStyle/>
                    <a:p>
                      <a:pPr algn="l" fontAlgn="t"/>
                      <a:r>
                        <a:rPr lang="en-US" sz="1600" dirty="0">
                          <a:solidFill>
                            <a:srgbClr val="000000"/>
                          </a:solidFill>
                          <a:effectLst/>
                          <a:latin typeface="verdana" panose="020B0604030504040204" pitchFamily="34" charset="0"/>
                        </a:rPr>
                        <a:t>3)</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C follows the </a:t>
                      </a:r>
                      <a:r>
                        <a:rPr lang="en-US" sz="1600" b="1">
                          <a:solidFill>
                            <a:srgbClr val="000000"/>
                          </a:solidFill>
                          <a:effectLst/>
                          <a:latin typeface="verdana" panose="020B0604030504040204" pitchFamily="34" charset="0"/>
                        </a:rPr>
                        <a:t>top-down approach.</a:t>
                      </a:r>
                      <a:endParaRPr lang="en-US" sz="1600">
                        <a:solidFill>
                          <a:srgbClr val="000000"/>
                        </a:solidFill>
                        <a:effectLst/>
                        <a:latin typeface="verdana" panose="020B0604030504040204" pitchFamily="34" charset="0"/>
                      </a:endParaRP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C++ follows the </a:t>
                      </a:r>
                      <a:r>
                        <a:rPr lang="en-US" sz="1600" b="1">
                          <a:solidFill>
                            <a:srgbClr val="000000"/>
                          </a:solidFill>
                          <a:effectLst/>
                          <a:latin typeface="verdana" panose="020B0604030504040204" pitchFamily="34" charset="0"/>
                        </a:rPr>
                        <a:t>bottom-up approach.</a:t>
                      </a:r>
                      <a:endParaRPr lang="en-US" sz="1600">
                        <a:solidFill>
                          <a:srgbClr val="000000"/>
                        </a:solidFill>
                        <a:effectLst/>
                        <a:latin typeface="verdana" panose="020B0604030504040204" pitchFamily="34" charset="0"/>
                      </a:endParaRP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09773">
                <a:tc>
                  <a:txBody>
                    <a:bodyPr/>
                    <a:lstStyle/>
                    <a:p>
                      <a:pPr algn="l" fontAlgn="t"/>
                      <a:r>
                        <a:rPr lang="en-US" sz="1600" dirty="0">
                          <a:solidFill>
                            <a:srgbClr val="000000"/>
                          </a:solidFill>
                          <a:effectLst/>
                          <a:latin typeface="verdana" panose="020B0604030504040204" pitchFamily="34" charset="0"/>
                        </a:rPr>
                        <a:t>4)</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C does not support function overloading.</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C++ supports function overloading.</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09773">
                <a:tc>
                  <a:txBody>
                    <a:bodyPr/>
                    <a:lstStyle/>
                    <a:p>
                      <a:pPr algn="l" fontAlgn="t"/>
                      <a:r>
                        <a:rPr lang="en-US" sz="1600" dirty="0">
                          <a:solidFill>
                            <a:srgbClr val="000000"/>
                          </a:solidFill>
                          <a:effectLst/>
                          <a:latin typeface="verdana" panose="020B0604030504040204" pitchFamily="34" charset="0"/>
                        </a:rPr>
                        <a:t>5)</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In C, you can't use functions in structure.</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In C++, you can use functions in structure.</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2649">
                <a:tc>
                  <a:txBody>
                    <a:bodyPr/>
                    <a:lstStyle/>
                    <a:p>
                      <a:pPr algn="l" fontAlgn="t"/>
                      <a:r>
                        <a:rPr lang="en-US" sz="1600" dirty="0">
                          <a:solidFill>
                            <a:srgbClr val="000000"/>
                          </a:solidFill>
                          <a:effectLst/>
                          <a:latin typeface="verdana" panose="020B0604030504040204" pitchFamily="34" charset="0"/>
                        </a:rPr>
                        <a:t>6)</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C does not support reference variables.</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C++ supports reference variables.</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4020">
                <a:tc>
                  <a:txBody>
                    <a:bodyPr/>
                    <a:lstStyle/>
                    <a:p>
                      <a:pPr algn="l" fontAlgn="t"/>
                      <a:r>
                        <a:rPr lang="en-US" sz="1600" dirty="0">
                          <a:solidFill>
                            <a:srgbClr val="000000"/>
                          </a:solidFill>
                          <a:effectLst/>
                          <a:latin typeface="verdana" panose="020B0604030504040204" pitchFamily="34" charset="0"/>
                        </a:rPr>
                        <a:t>7)</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In C, </a:t>
                      </a:r>
                      <a:r>
                        <a:rPr lang="en-US" sz="1600" b="1">
                          <a:solidFill>
                            <a:srgbClr val="000000"/>
                          </a:solidFill>
                          <a:effectLst/>
                          <a:latin typeface="verdana" panose="020B0604030504040204" pitchFamily="34" charset="0"/>
                        </a:rPr>
                        <a:t>scanf() and printf()</a:t>
                      </a:r>
                      <a:r>
                        <a:rPr lang="en-US" sz="1600">
                          <a:solidFill>
                            <a:srgbClr val="000000"/>
                          </a:solidFill>
                          <a:effectLst/>
                          <a:latin typeface="verdana" panose="020B0604030504040204" pitchFamily="34" charset="0"/>
                        </a:rPr>
                        <a:t> are mainly used for input/output.</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C++ mainly uses stream </a:t>
                      </a:r>
                      <a:r>
                        <a:rPr lang="en-US" sz="1600" b="1">
                          <a:solidFill>
                            <a:srgbClr val="000000"/>
                          </a:solidFill>
                          <a:effectLst/>
                          <a:latin typeface="verdana" panose="020B0604030504040204" pitchFamily="34" charset="0"/>
                        </a:rPr>
                        <a:t>cin and cout</a:t>
                      </a:r>
                      <a:r>
                        <a:rPr lang="en-US" sz="1600">
                          <a:solidFill>
                            <a:srgbClr val="000000"/>
                          </a:solidFill>
                          <a:effectLst/>
                          <a:latin typeface="verdana" panose="020B0604030504040204" pitchFamily="34" charset="0"/>
                        </a:rPr>
                        <a:t> to perform input and output operations.</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09773">
                <a:tc>
                  <a:txBody>
                    <a:bodyPr/>
                    <a:lstStyle/>
                    <a:p>
                      <a:pPr algn="l" fontAlgn="t"/>
                      <a:r>
                        <a:rPr lang="en-US" sz="1600" dirty="0">
                          <a:solidFill>
                            <a:srgbClr val="000000"/>
                          </a:solidFill>
                          <a:effectLst/>
                          <a:latin typeface="verdana" panose="020B0604030504040204" pitchFamily="34" charset="0"/>
                        </a:rPr>
                        <a:t>8)</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Operator overloading is not possible in C.</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Operator overloading is possible in C++.</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6896">
                <a:tc>
                  <a:txBody>
                    <a:bodyPr/>
                    <a:lstStyle/>
                    <a:p>
                      <a:pPr algn="l" fontAlgn="t"/>
                      <a:r>
                        <a:rPr lang="en-US" sz="1600" dirty="0">
                          <a:solidFill>
                            <a:srgbClr val="000000"/>
                          </a:solidFill>
                          <a:effectLst/>
                          <a:latin typeface="verdana" panose="020B0604030504040204" pitchFamily="34" charset="0"/>
                        </a:rPr>
                        <a:t>9)</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C programs are divided into </a:t>
                      </a:r>
                      <a:r>
                        <a:rPr lang="en-US" sz="1600" b="1">
                          <a:solidFill>
                            <a:srgbClr val="000000"/>
                          </a:solidFill>
                          <a:effectLst/>
                          <a:latin typeface="verdana" panose="020B0604030504040204" pitchFamily="34" charset="0"/>
                        </a:rPr>
                        <a:t>procedures and modules</a:t>
                      </a:r>
                      <a:endParaRPr lang="en-US" sz="1600">
                        <a:solidFill>
                          <a:srgbClr val="000000"/>
                        </a:solidFill>
                        <a:effectLst/>
                        <a:latin typeface="verdana" panose="020B0604030504040204" pitchFamily="34" charset="0"/>
                      </a:endParaRP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C++ programs are divided into </a:t>
                      </a:r>
                      <a:r>
                        <a:rPr lang="en-US" sz="1600" b="1">
                          <a:solidFill>
                            <a:srgbClr val="000000"/>
                          </a:solidFill>
                          <a:effectLst/>
                          <a:latin typeface="verdana" panose="020B0604030504040204" pitchFamily="34" charset="0"/>
                        </a:rPr>
                        <a:t>functions and classes.</a:t>
                      </a:r>
                      <a:endParaRPr lang="en-US" sz="1600">
                        <a:solidFill>
                          <a:srgbClr val="000000"/>
                        </a:solidFill>
                        <a:effectLst/>
                        <a:latin typeface="verdana" panose="020B0604030504040204" pitchFamily="34" charset="0"/>
                      </a:endParaRP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09773">
                <a:tc>
                  <a:txBody>
                    <a:bodyPr/>
                    <a:lstStyle/>
                    <a:p>
                      <a:pPr algn="l" fontAlgn="t"/>
                      <a:r>
                        <a:rPr lang="en-US" sz="1600" dirty="0">
                          <a:solidFill>
                            <a:srgbClr val="000000"/>
                          </a:solidFill>
                          <a:effectLst/>
                          <a:latin typeface="verdana" panose="020B0604030504040204" pitchFamily="34" charset="0"/>
                        </a:rPr>
                        <a:t>10)</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C does not provide the feature of namespace.</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C++ supports the feature of namespace.</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4020">
                <a:tc>
                  <a:txBody>
                    <a:bodyPr/>
                    <a:lstStyle/>
                    <a:p>
                      <a:pPr algn="l" fontAlgn="t"/>
                      <a:r>
                        <a:rPr lang="en-US" sz="1600" dirty="0">
                          <a:solidFill>
                            <a:srgbClr val="000000"/>
                          </a:solidFill>
                          <a:effectLst/>
                          <a:latin typeface="verdana" panose="020B0604030504040204" pitchFamily="34" charset="0"/>
                        </a:rPr>
                        <a:t>11)</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Exception handling is not easy in C. It has to perform using other functions.</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C++ provides exception handling using Try and Catch block.</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42492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5861" y="519574"/>
            <a:ext cx="11357113" cy="1754326"/>
          </a:xfrm>
          <a:prstGeom prst="rect">
            <a:avLst/>
          </a:prstGeom>
        </p:spPr>
        <p:txBody>
          <a:bodyPr wrap="square">
            <a:spAutoFit/>
          </a:bodyPr>
          <a:lstStyle/>
          <a:p>
            <a:r>
              <a:rPr lang="en-US" dirty="0">
                <a:solidFill>
                  <a:srgbClr val="610B38"/>
                </a:solidFill>
                <a:latin typeface="erdana"/>
              </a:rPr>
              <a:t>Keywords in C</a:t>
            </a:r>
          </a:p>
          <a:p>
            <a:r>
              <a:rPr lang="en-US" dirty="0">
                <a:solidFill>
                  <a:srgbClr val="000000"/>
                </a:solidFill>
                <a:latin typeface="verdana" panose="020B0604030504040204" pitchFamily="34" charset="0"/>
              </a:rPr>
              <a:t>A keyword is a </a:t>
            </a:r>
            <a:r>
              <a:rPr lang="en-US" b="1" dirty="0">
                <a:solidFill>
                  <a:srgbClr val="000000"/>
                </a:solidFill>
                <a:latin typeface="verdana" panose="020B0604030504040204" pitchFamily="34" charset="0"/>
              </a:rPr>
              <a:t>reserved word</a:t>
            </a:r>
            <a:r>
              <a:rPr lang="en-US" dirty="0">
                <a:solidFill>
                  <a:srgbClr val="000000"/>
                </a:solidFill>
                <a:latin typeface="verdana" panose="020B0604030504040204" pitchFamily="34" charset="0"/>
              </a:rPr>
              <a:t>. You cannot use it as a variable name, constant name, etc. There are only 32 reserved words (keywords) in the C language.</a:t>
            </a:r>
          </a:p>
          <a:p>
            <a:r>
              <a:rPr lang="en-US" dirty="0">
                <a:solidFill>
                  <a:srgbClr val="000000"/>
                </a:solidFill>
                <a:latin typeface="verdana" panose="020B0604030504040204" pitchFamily="34" charset="0"/>
              </a:rPr>
              <a:t>A list of 32 keywords in the c language is given below:</a:t>
            </a:r>
          </a:p>
          <a:p>
            <a:r>
              <a:rPr lang="en-US" dirty="0"/>
              <a:t/>
            </a:r>
            <a:br>
              <a:rPr lang="en-US" dirty="0"/>
            </a:br>
            <a:endParaRPr lang="en-US" dirty="0"/>
          </a:p>
        </p:txBody>
      </p:sp>
      <p:graphicFrame>
        <p:nvGraphicFramePr>
          <p:cNvPr id="5" name="Table 4"/>
          <p:cNvGraphicFramePr>
            <a:graphicFrameLocks noGrp="1"/>
          </p:cNvGraphicFramePr>
          <p:nvPr>
            <p:extLst/>
          </p:nvPr>
        </p:nvGraphicFramePr>
        <p:xfrm>
          <a:off x="2209093" y="2274217"/>
          <a:ext cx="8021585" cy="2255520"/>
        </p:xfrm>
        <a:graphic>
          <a:graphicData uri="http://schemas.openxmlformats.org/drawingml/2006/table">
            <a:tbl>
              <a:tblPr/>
              <a:tblGrid>
                <a:gridCol w="939511"/>
                <a:gridCol w="939511"/>
                <a:gridCol w="1199502"/>
                <a:gridCol w="1033670"/>
                <a:gridCol w="1060174"/>
                <a:gridCol w="954156"/>
                <a:gridCol w="914400"/>
                <a:gridCol w="980661"/>
              </a:tblGrid>
              <a:tr h="0">
                <a:tc>
                  <a:txBody>
                    <a:bodyPr/>
                    <a:lstStyle/>
                    <a:p>
                      <a:pPr algn="l" fontAlgn="t"/>
                      <a:r>
                        <a:rPr lang="en-US" dirty="0">
                          <a:solidFill>
                            <a:srgbClr val="000000"/>
                          </a:solidFill>
                          <a:effectLst/>
                          <a:latin typeface="verdana" panose="020B0604030504040204" pitchFamily="34" charset="0"/>
                        </a:rPr>
                        <a:t>auto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break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case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char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const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continue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default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do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a:solidFill>
                            <a:srgbClr val="000000"/>
                          </a:solidFill>
                          <a:effectLst/>
                          <a:latin typeface="verdana" panose="020B0604030504040204" pitchFamily="34" charset="0"/>
                        </a:rPr>
                        <a:t>double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else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enum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extern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float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for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goto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if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a:solidFill>
                            <a:srgbClr val="000000"/>
                          </a:solidFill>
                          <a:effectLst/>
                          <a:latin typeface="verdana" panose="020B0604030504040204" pitchFamily="34" charset="0"/>
                        </a:rPr>
                        <a:t>int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long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register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return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short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signed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sizeof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static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a:solidFill>
                            <a:srgbClr val="000000"/>
                          </a:solidFill>
                          <a:effectLst/>
                          <a:latin typeface="verdana" panose="020B0604030504040204" pitchFamily="34" charset="0"/>
                        </a:rPr>
                        <a:t>struct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switch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typedef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union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unsigned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void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volatile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while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7" name="Rectangle 6"/>
          <p:cNvSpPr/>
          <p:nvPr/>
        </p:nvSpPr>
        <p:spPr>
          <a:xfrm>
            <a:off x="2186608" y="5227480"/>
            <a:ext cx="8918713" cy="923330"/>
          </a:xfrm>
          <a:prstGeom prst="rect">
            <a:avLst/>
          </a:prstGeom>
        </p:spPr>
        <p:txBody>
          <a:bodyPr wrap="square">
            <a:spAutoFit/>
          </a:bodyPr>
          <a:lstStyle/>
          <a:p>
            <a:r>
              <a:rPr lang="en-US" dirty="0">
                <a:solidFill>
                  <a:srgbClr val="000000"/>
                </a:solidFill>
                <a:latin typeface="verdana" panose="020B0604030504040204" pitchFamily="34" charset="0"/>
              </a:rPr>
              <a:t>We will learn about all the C language keywords later.</a:t>
            </a:r>
          </a:p>
          <a:p>
            <a:r>
              <a:rPr lang="en-US" dirty="0"/>
              <a:t/>
            </a:r>
            <a:br>
              <a:rPr lang="en-US" dirty="0"/>
            </a:br>
            <a:endParaRPr lang="en-US" dirty="0"/>
          </a:p>
        </p:txBody>
      </p:sp>
    </p:spTree>
    <p:extLst>
      <p:ext uri="{BB962C8B-B14F-4D97-AF65-F5344CB8AC3E}">
        <p14:creationId xmlns:p14="http://schemas.microsoft.com/office/powerpoint/2010/main" val="2797878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39074100"/>
              </p:ext>
            </p:extLst>
          </p:nvPr>
        </p:nvGraphicFramePr>
        <p:xfrm>
          <a:off x="2234924" y="1630938"/>
          <a:ext cx="7516090" cy="2834640"/>
        </p:xfrm>
        <a:graphic>
          <a:graphicData uri="http://schemas.openxmlformats.org/drawingml/2006/table">
            <a:tbl>
              <a:tblPr/>
              <a:tblGrid>
                <a:gridCol w="1503218"/>
                <a:gridCol w="1503218"/>
                <a:gridCol w="1503218"/>
                <a:gridCol w="1503218"/>
                <a:gridCol w="1503218"/>
              </a:tblGrid>
              <a:tr h="0">
                <a:tc>
                  <a:txBody>
                    <a:bodyPr/>
                    <a:lstStyle/>
                    <a:p>
                      <a:pPr algn="l" fontAlgn="t"/>
                      <a:r>
                        <a:rPr lang="en-US">
                          <a:solidFill>
                            <a:srgbClr val="000000"/>
                          </a:solidFill>
                          <a:effectLst/>
                          <a:latin typeface="verdana" panose="020B0604030504040204" pitchFamily="34" charset="0"/>
                        </a:rPr>
                        <a:t>asm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dynamic_cast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namespace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reinterpret_cast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bool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a:solidFill>
                            <a:srgbClr val="000000"/>
                          </a:solidFill>
                          <a:effectLst/>
                          <a:latin typeface="verdana" panose="020B0604030504040204" pitchFamily="34" charset="0"/>
                        </a:rPr>
                        <a:t>explicit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new</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static_cast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catch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a:solidFill>
                            <a:srgbClr val="000000"/>
                          </a:solidFill>
                          <a:effectLst/>
                          <a:latin typeface="verdana" panose="020B0604030504040204" pitchFamily="34" charset="0"/>
                        </a:rPr>
                        <a:t>operator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template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friend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private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class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a:solidFill>
                            <a:srgbClr val="000000"/>
                          </a:solidFill>
                          <a:effectLst/>
                          <a:latin typeface="verdana" panose="020B0604030504040204" pitchFamily="34" charset="0"/>
                        </a:rPr>
                        <a:t>this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inline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public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throw</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const_cast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a:solidFill>
                            <a:srgbClr val="000000"/>
                          </a:solidFill>
                          <a:effectLst/>
                          <a:latin typeface="verdana" panose="020B0604030504040204" pitchFamily="34" charset="0"/>
                        </a:rPr>
                        <a:t>delete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mutable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protected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true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a:solidFill>
                            <a:srgbClr val="000000"/>
                          </a:solidFill>
                          <a:effectLst/>
                          <a:latin typeface="verdana" panose="020B0604030504040204" pitchFamily="34" charset="0"/>
                        </a:rPr>
                        <a:t>typeid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typename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using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virtual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err="1">
                          <a:solidFill>
                            <a:srgbClr val="000000"/>
                          </a:solidFill>
                          <a:effectLst/>
                          <a:latin typeface="verdana" panose="020B0604030504040204" pitchFamily="34" charset="0"/>
                        </a:rPr>
                        <a:t>wchar_t</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36315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319" y="204302"/>
            <a:ext cx="11273306" cy="4524315"/>
          </a:xfrm>
          <a:prstGeom prst="rect">
            <a:avLst/>
          </a:prstGeom>
        </p:spPr>
        <p:txBody>
          <a:bodyPr wrap="square">
            <a:spAutoFit/>
          </a:bodyPr>
          <a:lstStyle/>
          <a:p>
            <a:r>
              <a:rPr lang="en-US" sz="2400" dirty="0">
                <a:solidFill>
                  <a:srgbClr val="610B38"/>
                </a:solidFill>
                <a:latin typeface="erdana"/>
              </a:rPr>
              <a:t>Precedence of Operators in </a:t>
            </a:r>
            <a:r>
              <a:rPr lang="en-US" sz="2400" dirty="0" smtClean="0">
                <a:solidFill>
                  <a:srgbClr val="610B38"/>
                </a:solidFill>
                <a:latin typeface="erdana"/>
              </a:rPr>
              <a:t>C++</a:t>
            </a:r>
          </a:p>
          <a:p>
            <a:endParaRPr lang="en-US" sz="2400" dirty="0">
              <a:solidFill>
                <a:srgbClr val="610B38"/>
              </a:solidFill>
              <a:latin typeface="erdana"/>
            </a:endParaRPr>
          </a:p>
          <a:p>
            <a:r>
              <a:rPr lang="en-US" sz="2400" dirty="0">
                <a:solidFill>
                  <a:srgbClr val="000000"/>
                </a:solidFill>
                <a:latin typeface="verdana" panose="020B0604030504040204" pitchFamily="34" charset="0"/>
              </a:rPr>
              <a:t>The precedence of operator species that which operator will be evaluated first and next. The associativity specifies the operator direction to be evaluated; it may be left to right or right to left.</a:t>
            </a:r>
          </a:p>
          <a:p>
            <a:r>
              <a:rPr lang="en-US" sz="2400" dirty="0">
                <a:solidFill>
                  <a:srgbClr val="000000"/>
                </a:solidFill>
                <a:latin typeface="verdana" panose="020B0604030504040204" pitchFamily="34" charset="0"/>
              </a:rPr>
              <a:t>Let's understand the precedence by the example given below</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value=10+20*10;  </a:t>
            </a:r>
            <a:endParaRPr lang="en-US" sz="2400" dirty="0" smtClean="0">
              <a:solidFill>
                <a:srgbClr val="000000"/>
              </a:solidFill>
              <a:latin typeface="verdana" panose="020B0604030504040204" pitchFamily="34" charset="0"/>
            </a:endParaRPr>
          </a:p>
          <a:p>
            <a:endParaRPr lang="en-US" sz="2400" dirty="0">
              <a:solidFill>
                <a:srgbClr val="000000"/>
              </a:solidFill>
              <a:latin typeface="verdana" panose="020B0604030504040204" pitchFamily="34" charset="0"/>
            </a:endParaRPr>
          </a:p>
          <a:p>
            <a:r>
              <a:rPr lang="en-US" sz="2400" dirty="0">
                <a:solidFill>
                  <a:srgbClr val="000000"/>
                </a:solidFill>
                <a:latin typeface="verdana" panose="020B0604030504040204" pitchFamily="34" charset="0"/>
              </a:rPr>
              <a:t>The value variable will contain </a:t>
            </a:r>
            <a:r>
              <a:rPr lang="en-US" sz="2400" b="1" dirty="0">
                <a:solidFill>
                  <a:srgbClr val="000000"/>
                </a:solidFill>
                <a:latin typeface="verdana" panose="020B0604030504040204" pitchFamily="34" charset="0"/>
              </a:rPr>
              <a:t>210</a:t>
            </a:r>
            <a:r>
              <a:rPr lang="en-US" sz="2400" dirty="0">
                <a:solidFill>
                  <a:srgbClr val="000000"/>
                </a:solidFill>
                <a:latin typeface="verdana" panose="020B0604030504040204" pitchFamily="34" charset="0"/>
              </a:rPr>
              <a:t> because * (multiplicative operator) is evaluated before + (additive operator).</a:t>
            </a:r>
          </a:p>
          <a:p>
            <a:r>
              <a:rPr lang="en-US" sz="2400" dirty="0">
                <a:solidFill>
                  <a:srgbClr val="000000"/>
                </a:solidFill>
                <a:latin typeface="verdana" panose="020B0604030504040204" pitchFamily="34" charset="0"/>
              </a:rPr>
              <a:t>The precedence and associativity of C operators is given below:</a:t>
            </a:r>
          </a:p>
        </p:txBody>
      </p:sp>
    </p:spTree>
    <p:extLst>
      <p:ext uri="{BB962C8B-B14F-4D97-AF65-F5344CB8AC3E}">
        <p14:creationId xmlns:p14="http://schemas.microsoft.com/office/powerpoint/2010/main" val="3295910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8754" y="1421665"/>
            <a:ext cx="8761927" cy="3416320"/>
          </a:xfrm>
          <a:prstGeom prst="rect">
            <a:avLst/>
          </a:prstGeom>
        </p:spPr>
        <p:txBody>
          <a:bodyPr wrap="square">
            <a:spAutoFit/>
          </a:bodyPr>
          <a:lstStyle/>
          <a:p>
            <a:r>
              <a:rPr lang="en-US" sz="2400" dirty="0">
                <a:solidFill>
                  <a:srgbClr val="610B38"/>
                </a:solidFill>
                <a:latin typeface="erdana"/>
              </a:rPr>
              <a:t>Comments in </a:t>
            </a:r>
            <a:r>
              <a:rPr lang="en-US" sz="2400" dirty="0" smtClean="0">
                <a:solidFill>
                  <a:srgbClr val="610B38"/>
                </a:solidFill>
                <a:latin typeface="erdana"/>
              </a:rPr>
              <a:t>C++</a:t>
            </a:r>
            <a:endParaRPr lang="en-US" sz="2400" dirty="0">
              <a:solidFill>
                <a:srgbClr val="610B38"/>
              </a:solidFill>
              <a:latin typeface="erdana"/>
            </a:endParaRPr>
          </a:p>
          <a:p>
            <a:r>
              <a:rPr lang="en-US" sz="2400" dirty="0">
                <a:solidFill>
                  <a:srgbClr val="000000"/>
                </a:solidFill>
                <a:latin typeface="verdana" panose="020B0604030504040204" pitchFamily="34" charset="0"/>
              </a:rPr>
              <a:t>Comments in C language are used to provide information about lines of code. It is widely used for documenting code. There are 2 types of comments in the C language</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dirty="0">
                <a:solidFill>
                  <a:srgbClr val="000000"/>
                </a:solidFill>
                <a:latin typeface="verdana" panose="020B0604030504040204" pitchFamily="34" charset="0"/>
              </a:rPr>
              <a:t>Single Line </a:t>
            </a:r>
            <a:r>
              <a:rPr lang="en-US" sz="2400" dirty="0" smtClean="0">
                <a:solidFill>
                  <a:srgbClr val="000000"/>
                </a:solidFill>
                <a:latin typeface="verdana" panose="020B0604030504040204" pitchFamily="34" charset="0"/>
              </a:rPr>
              <a:t>Comments</a:t>
            </a:r>
          </a:p>
          <a:p>
            <a:pPr>
              <a:buFont typeface="+mj-lt"/>
              <a:buAutoNum type="arabicPeriod"/>
            </a:pPr>
            <a:endParaRPr lang="en-US" sz="2400" dirty="0">
              <a:solidFill>
                <a:srgbClr val="000000"/>
              </a:solidFill>
              <a:latin typeface="verdana" panose="020B0604030504040204" pitchFamily="34" charset="0"/>
            </a:endParaRPr>
          </a:p>
          <a:p>
            <a:pPr>
              <a:buFont typeface="+mj-lt"/>
              <a:buAutoNum type="arabicPeriod"/>
            </a:pPr>
            <a:r>
              <a:rPr lang="en-US" sz="2400" dirty="0">
                <a:solidFill>
                  <a:srgbClr val="000000"/>
                </a:solidFill>
                <a:latin typeface="verdana" panose="020B0604030504040204" pitchFamily="34" charset="0"/>
              </a:rPr>
              <a:t>Multi-Line Comments</a:t>
            </a:r>
          </a:p>
        </p:txBody>
      </p:sp>
    </p:spTree>
    <p:extLst>
      <p:ext uri="{BB962C8B-B14F-4D97-AF65-F5344CB8AC3E}">
        <p14:creationId xmlns:p14="http://schemas.microsoft.com/office/powerpoint/2010/main" val="1774286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578" y="928893"/>
            <a:ext cx="11590986" cy="3970318"/>
          </a:xfrm>
          <a:prstGeom prst="rect">
            <a:avLst/>
          </a:prstGeom>
        </p:spPr>
        <p:txBody>
          <a:bodyPr wrap="square">
            <a:spAutoFit/>
          </a:bodyPr>
          <a:lstStyle/>
          <a:p>
            <a:r>
              <a:rPr lang="en-US" sz="2800" dirty="0">
                <a:solidFill>
                  <a:srgbClr val="610B38"/>
                </a:solidFill>
                <a:latin typeface="erdana"/>
              </a:rPr>
              <a:t>Single Line Comments</a:t>
            </a:r>
          </a:p>
          <a:p>
            <a:r>
              <a:rPr lang="en-US" sz="2800" dirty="0">
                <a:solidFill>
                  <a:srgbClr val="000000"/>
                </a:solidFill>
                <a:latin typeface="verdana" panose="020B0604030504040204" pitchFamily="34" charset="0"/>
              </a:rPr>
              <a:t>Single line comments are represented by double slash \\. Let's see an example of a single line comment in C.</a:t>
            </a:r>
          </a:p>
          <a:p>
            <a:pPr>
              <a:buFont typeface="+mj-lt"/>
              <a:buAutoNum type="arabicPeriod"/>
            </a:pPr>
            <a:r>
              <a:rPr lang="en-US" sz="2800" dirty="0">
                <a:solidFill>
                  <a:srgbClr val="0000FF"/>
                </a:solidFill>
                <a:latin typeface="verdana" panose="020B0604030504040204" pitchFamily="34" charset="0"/>
              </a:rPr>
              <a:t>#include&lt;</a:t>
            </a:r>
            <a:r>
              <a:rPr lang="en-US" sz="2800" dirty="0" err="1">
                <a:solidFill>
                  <a:srgbClr val="0000FF"/>
                </a:solidFill>
                <a:latin typeface="verdana" panose="020B0604030504040204" pitchFamily="34" charset="0"/>
              </a:rPr>
              <a:t>stdio.h</a:t>
            </a:r>
            <a:r>
              <a:rPr lang="en-US" sz="2800" dirty="0">
                <a:solidFill>
                  <a:srgbClr val="0000FF"/>
                </a:solidFill>
                <a:latin typeface="verdana" panose="020B0604030504040204" pitchFamily="34" charset="0"/>
              </a:rPr>
              <a:t>&gt;  </a:t>
            </a:r>
            <a:r>
              <a:rPr lang="en-US" sz="2800" dirty="0">
                <a:solidFill>
                  <a:srgbClr val="000000"/>
                </a:solidFill>
                <a:latin typeface="verdana" panose="020B0604030504040204" pitchFamily="34" charset="0"/>
              </a:rPr>
              <a:t>  </a:t>
            </a:r>
          </a:p>
          <a:p>
            <a:pPr>
              <a:buFont typeface="+mj-lt"/>
              <a:buAutoNum type="arabicPeriod"/>
            </a:pPr>
            <a:r>
              <a:rPr lang="en-US" sz="2800" b="1" dirty="0" err="1">
                <a:solidFill>
                  <a:srgbClr val="2E8B57"/>
                </a:solidFill>
                <a:latin typeface="verdana" panose="020B0604030504040204" pitchFamily="34" charset="0"/>
              </a:rPr>
              <a:t>int</a:t>
            </a:r>
            <a:r>
              <a:rPr lang="en-US" sz="2800" dirty="0">
                <a:solidFill>
                  <a:srgbClr val="000000"/>
                </a:solidFill>
                <a:latin typeface="verdana" panose="020B0604030504040204" pitchFamily="34" charset="0"/>
              </a:rPr>
              <a:t> main(){    </a:t>
            </a:r>
          </a:p>
          <a:p>
            <a:pPr>
              <a:buFont typeface="+mj-lt"/>
              <a:buAutoNum type="arabicPeriod"/>
            </a:pPr>
            <a:r>
              <a:rPr lang="en-US" sz="2800" dirty="0">
                <a:solidFill>
                  <a:srgbClr val="000000"/>
                </a:solidFill>
                <a:latin typeface="verdana" panose="020B0604030504040204" pitchFamily="34" charset="0"/>
              </a:rPr>
              <a:t>    </a:t>
            </a:r>
            <a:r>
              <a:rPr lang="en-US" sz="2800" dirty="0">
                <a:solidFill>
                  <a:srgbClr val="008200"/>
                </a:solidFill>
                <a:latin typeface="verdana" panose="020B0604030504040204" pitchFamily="34" charset="0"/>
              </a:rPr>
              <a:t>//printing information  </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r>
              <a:rPr lang="en-US" sz="2800" dirty="0" err="1" smtClean="0">
                <a:solidFill>
                  <a:srgbClr val="000000"/>
                </a:solidFill>
                <a:latin typeface="verdana" panose="020B0604030504040204" pitchFamily="34" charset="0"/>
              </a:rPr>
              <a:t>cout</a:t>
            </a:r>
            <a:r>
              <a:rPr lang="en-US" sz="2800" dirty="0" smtClean="0">
                <a:solidFill>
                  <a:srgbClr val="000000"/>
                </a:solidFill>
                <a:latin typeface="verdana" panose="020B0604030504040204" pitchFamily="34" charset="0"/>
              </a:rPr>
              <a:t>&lt;&lt;</a:t>
            </a:r>
            <a:r>
              <a:rPr lang="en-US" sz="2800" dirty="0" smtClean="0">
                <a:solidFill>
                  <a:srgbClr val="0000FF"/>
                </a:solidFill>
                <a:latin typeface="verdana" panose="020B0604030504040204" pitchFamily="34" charset="0"/>
              </a:rPr>
              <a:t>"Hello</a:t>
            </a:r>
            <a:r>
              <a:rPr lang="en-US" sz="2800" dirty="0">
                <a:solidFill>
                  <a:srgbClr val="0000FF"/>
                </a:solidFill>
                <a:latin typeface="verdana" panose="020B0604030504040204" pitchFamily="34" charset="0"/>
              </a:rPr>
              <a:t> C</a:t>
            </a:r>
            <a:r>
              <a:rPr lang="en-US" sz="2800" dirty="0" smtClean="0">
                <a:solidFill>
                  <a:srgbClr val="0000FF"/>
                </a:solidFill>
                <a:latin typeface="verdana" panose="020B0604030504040204" pitchFamily="34" charset="0"/>
              </a:rPr>
              <a:t>"</a:t>
            </a:r>
            <a:r>
              <a:rPr lang="en-US" sz="2800" dirty="0" smtClean="0">
                <a:solidFill>
                  <a:srgbClr val="000000"/>
                </a:solidFill>
                <a:latin typeface="verdana" panose="020B0604030504040204" pitchFamily="34" charset="0"/>
              </a:rPr>
              <a:t>;</a:t>
            </a:r>
            <a:r>
              <a:rPr lang="en-US" sz="2800" dirty="0">
                <a:solidFill>
                  <a:srgbClr val="000000"/>
                </a:solidFill>
                <a:latin typeface="verdana" panose="020B0604030504040204" pitchFamily="34" charset="0"/>
              </a:rPr>
              <a:t>    </a:t>
            </a:r>
          </a:p>
          <a:p>
            <a:pPr>
              <a:buFont typeface="+mj-lt"/>
              <a:buAutoNum type="arabicPeriod"/>
            </a:pPr>
            <a:r>
              <a:rPr lang="en-US" sz="2800" b="1" dirty="0">
                <a:solidFill>
                  <a:srgbClr val="006699"/>
                </a:solidFill>
                <a:latin typeface="verdana" panose="020B0604030504040204" pitchFamily="34" charset="0"/>
              </a:rPr>
              <a:t>return</a:t>
            </a:r>
            <a:r>
              <a:rPr lang="en-US" sz="2800" dirty="0">
                <a:solidFill>
                  <a:srgbClr val="000000"/>
                </a:solidFill>
                <a:latin typeface="verdana" panose="020B0604030504040204" pitchFamily="34" charset="0"/>
              </a:rPr>
              <a:t> 0;  </a:t>
            </a:r>
          </a:p>
          <a:p>
            <a:pPr>
              <a:buFont typeface="+mj-lt"/>
              <a:buAutoNum type="arabicPeriod"/>
            </a:pPr>
            <a:r>
              <a:rPr lang="en-US" sz="2800" dirty="0">
                <a:solidFill>
                  <a:srgbClr val="000000"/>
                </a:solidFill>
                <a:latin typeface="verdana" panose="020B0604030504040204" pitchFamily="34" charset="0"/>
              </a:rPr>
              <a:t>}</a:t>
            </a:r>
          </a:p>
        </p:txBody>
      </p:sp>
    </p:spTree>
    <p:extLst>
      <p:ext uri="{BB962C8B-B14F-4D97-AF65-F5344CB8AC3E}">
        <p14:creationId xmlns:p14="http://schemas.microsoft.com/office/powerpoint/2010/main" val="3955246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5419" y="806647"/>
            <a:ext cx="8800563" cy="3539430"/>
          </a:xfrm>
          <a:prstGeom prst="rect">
            <a:avLst/>
          </a:prstGeom>
        </p:spPr>
        <p:txBody>
          <a:bodyPr wrap="square">
            <a:spAutoFit/>
          </a:bodyPr>
          <a:lstStyle/>
          <a:p>
            <a:r>
              <a:rPr lang="en-US" sz="2800" dirty="0" err="1">
                <a:solidFill>
                  <a:srgbClr val="610B38"/>
                </a:solidFill>
                <a:latin typeface="erdana"/>
              </a:rPr>
              <a:t>Mult</a:t>
            </a:r>
            <a:r>
              <a:rPr lang="en-US" sz="2800" dirty="0">
                <a:solidFill>
                  <a:srgbClr val="610B38"/>
                </a:solidFill>
                <a:latin typeface="erdana"/>
              </a:rPr>
              <a:t> Line Comments</a:t>
            </a:r>
          </a:p>
          <a:p>
            <a:r>
              <a:rPr lang="en-US" sz="2800" dirty="0">
                <a:solidFill>
                  <a:srgbClr val="000000"/>
                </a:solidFill>
                <a:latin typeface="verdana" panose="020B0604030504040204" pitchFamily="34" charset="0"/>
              </a:rPr>
              <a:t>Multi-Line comments are represented by slash asterisk \* ... *\. It can occupy many lines of code, but it can't be nested. Syntax:</a:t>
            </a:r>
          </a:p>
          <a:p>
            <a:pPr>
              <a:buFont typeface="+mj-lt"/>
              <a:buAutoNum type="arabicPeriod"/>
            </a:pPr>
            <a:r>
              <a:rPr lang="en-US" sz="2800" dirty="0">
                <a:solidFill>
                  <a:srgbClr val="008200"/>
                </a:solidFill>
                <a:latin typeface="verdana" panose="020B0604030504040204" pitchFamily="34" charset="0"/>
              </a:rPr>
              <a:t>/* </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8200"/>
                </a:solidFill>
                <a:latin typeface="verdana" panose="020B0604030504040204" pitchFamily="34" charset="0"/>
              </a:rPr>
              <a:t>code</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8200"/>
                </a:solidFill>
                <a:latin typeface="verdana" panose="020B0604030504040204" pitchFamily="34" charset="0"/>
              </a:rPr>
              <a:t>to be commented</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8200"/>
                </a:solidFill>
                <a:latin typeface="verdana" panose="020B0604030504040204" pitchFamily="34" charset="0"/>
              </a:rPr>
              <a:t>*/</a:t>
            </a:r>
            <a:r>
              <a:rPr lang="en-US" sz="280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1091638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3752" y="687569"/>
            <a:ext cx="6096000" cy="4524315"/>
          </a:xfrm>
          <a:prstGeom prst="rect">
            <a:avLst/>
          </a:prstGeom>
        </p:spPr>
        <p:txBody>
          <a:bodyPr>
            <a:spAutoFit/>
          </a:bodyPr>
          <a:lstStyle/>
          <a:p>
            <a:pPr>
              <a:buFont typeface="+mj-lt"/>
              <a:buAutoNum type="arabicPeriod"/>
            </a:pPr>
            <a:r>
              <a:rPr lang="en-US" sz="3200" dirty="0">
                <a:solidFill>
                  <a:srgbClr val="0000FF"/>
                </a:solidFill>
                <a:latin typeface="verdana" panose="020B0604030504040204" pitchFamily="34" charset="0"/>
              </a:rPr>
              <a:t>#include&lt;</a:t>
            </a:r>
            <a:r>
              <a:rPr lang="en-US" sz="3200" dirty="0" err="1">
                <a:solidFill>
                  <a:srgbClr val="0000FF"/>
                </a:solidFill>
                <a:latin typeface="verdana" panose="020B0604030504040204" pitchFamily="34" charset="0"/>
              </a:rPr>
              <a:t>stdio.h</a:t>
            </a:r>
            <a:r>
              <a:rPr lang="en-US" sz="3200" dirty="0">
                <a:solidFill>
                  <a:srgbClr val="0000FF"/>
                </a:solidFill>
                <a:latin typeface="verdana" panose="020B0604030504040204" pitchFamily="34" charset="0"/>
              </a:rPr>
              <a:t>&gt;  </a:t>
            </a:r>
            <a:r>
              <a:rPr lang="en-US" sz="3200" dirty="0">
                <a:solidFill>
                  <a:srgbClr val="000000"/>
                </a:solidFill>
                <a:latin typeface="verdana" panose="020B0604030504040204" pitchFamily="34" charset="0"/>
              </a:rPr>
              <a:t>  </a:t>
            </a:r>
          </a:p>
          <a:p>
            <a:pPr>
              <a:buFont typeface="+mj-lt"/>
              <a:buAutoNum type="arabicPeriod"/>
            </a:pPr>
            <a:r>
              <a:rPr lang="en-US" sz="3200" b="1" dirty="0" err="1">
                <a:solidFill>
                  <a:srgbClr val="2E8B57"/>
                </a:solidFill>
                <a:latin typeface="verdana" panose="020B0604030504040204" pitchFamily="34" charset="0"/>
              </a:rPr>
              <a:t>int</a:t>
            </a:r>
            <a:r>
              <a:rPr lang="en-US" sz="3200" dirty="0">
                <a:solidFill>
                  <a:srgbClr val="000000"/>
                </a:solidFill>
                <a:latin typeface="verdana" panose="020B0604030504040204" pitchFamily="34" charset="0"/>
              </a:rPr>
              <a:t> main(){    </a:t>
            </a:r>
          </a:p>
          <a:p>
            <a:pPr>
              <a:buFont typeface="+mj-lt"/>
              <a:buAutoNum type="arabicPeriod"/>
            </a:pPr>
            <a:r>
              <a:rPr lang="en-US" sz="3200" dirty="0">
                <a:solidFill>
                  <a:srgbClr val="000000"/>
                </a:solidFill>
                <a:latin typeface="verdana" panose="020B0604030504040204" pitchFamily="34" charset="0"/>
              </a:rPr>
              <a:t>    </a:t>
            </a:r>
            <a:r>
              <a:rPr lang="en-US" sz="3200" dirty="0">
                <a:solidFill>
                  <a:srgbClr val="008200"/>
                </a:solidFill>
                <a:latin typeface="verdana" panose="020B0604030504040204" pitchFamily="34" charset="0"/>
              </a:rPr>
              <a:t>/*printing information  </a:t>
            </a:r>
            <a:r>
              <a:rPr lang="en-US" sz="3200" dirty="0">
                <a:solidFill>
                  <a:srgbClr val="000000"/>
                </a:solidFill>
                <a:latin typeface="verdana" panose="020B0604030504040204" pitchFamily="34" charset="0"/>
              </a:rPr>
              <a:t> </a:t>
            </a:r>
          </a:p>
          <a:p>
            <a:pPr>
              <a:buFont typeface="+mj-lt"/>
              <a:buAutoNum type="arabicPeriod"/>
            </a:pPr>
            <a:r>
              <a:rPr lang="en-US" sz="3200" dirty="0">
                <a:solidFill>
                  <a:srgbClr val="008200"/>
                </a:solidFill>
                <a:latin typeface="verdana" panose="020B0604030504040204" pitchFamily="34" charset="0"/>
              </a:rPr>
              <a:t>      Multi-Line Comment*/</a:t>
            </a:r>
            <a:r>
              <a:rPr lang="en-US" sz="3200" dirty="0">
                <a:solidFill>
                  <a:srgbClr val="000000"/>
                </a:solidFill>
                <a:latin typeface="verdana" panose="020B0604030504040204" pitchFamily="34" charset="0"/>
              </a:rPr>
              <a:t>  </a:t>
            </a:r>
          </a:p>
          <a:p>
            <a:pPr>
              <a:buFont typeface="+mj-lt"/>
              <a:buAutoNum type="arabicPeriod"/>
            </a:pPr>
            <a:r>
              <a:rPr lang="en-US" sz="3200" dirty="0">
                <a:solidFill>
                  <a:srgbClr val="000000"/>
                </a:solidFill>
                <a:latin typeface="verdana" panose="020B0604030504040204" pitchFamily="34" charset="0"/>
              </a:rPr>
              <a:t>    </a:t>
            </a:r>
            <a:r>
              <a:rPr lang="en-US" sz="3200" dirty="0" err="1" smtClean="0">
                <a:solidFill>
                  <a:srgbClr val="000000"/>
                </a:solidFill>
                <a:latin typeface="verdana" panose="020B0604030504040204" pitchFamily="34" charset="0"/>
              </a:rPr>
              <a:t>cout</a:t>
            </a:r>
            <a:r>
              <a:rPr lang="en-US" sz="3200" dirty="0" smtClean="0">
                <a:solidFill>
                  <a:srgbClr val="000000"/>
                </a:solidFill>
                <a:latin typeface="verdana" panose="020B0604030504040204" pitchFamily="34" charset="0"/>
              </a:rPr>
              <a:t> &lt;&lt;</a:t>
            </a:r>
            <a:r>
              <a:rPr lang="en-US" sz="3200" dirty="0" smtClean="0">
                <a:solidFill>
                  <a:srgbClr val="0000FF"/>
                </a:solidFill>
                <a:latin typeface="verdana" panose="020B0604030504040204" pitchFamily="34" charset="0"/>
              </a:rPr>
              <a:t>"Hello</a:t>
            </a:r>
            <a:r>
              <a:rPr lang="en-US" sz="3200" dirty="0">
                <a:solidFill>
                  <a:srgbClr val="0000FF"/>
                </a:solidFill>
                <a:latin typeface="verdana" panose="020B0604030504040204" pitchFamily="34" charset="0"/>
              </a:rPr>
              <a:t> C</a:t>
            </a:r>
            <a:r>
              <a:rPr lang="en-US" sz="3200" dirty="0" smtClean="0">
                <a:solidFill>
                  <a:srgbClr val="0000FF"/>
                </a:solidFill>
                <a:latin typeface="verdana" panose="020B0604030504040204" pitchFamily="34" charset="0"/>
              </a:rPr>
              <a:t>"</a:t>
            </a:r>
            <a:r>
              <a:rPr lang="en-US" sz="3200" dirty="0" smtClean="0">
                <a:solidFill>
                  <a:srgbClr val="000000"/>
                </a:solidFill>
                <a:latin typeface="verdana" panose="020B0604030504040204" pitchFamily="34" charset="0"/>
              </a:rPr>
              <a:t>;</a:t>
            </a:r>
            <a:r>
              <a:rPr lang="en-US" sz="3200" dirty="0">
                <a:solidFill>
                  <a:srgbClr val="000000"/>
                </a:solidFill>
                <a:latin typeface="verdana" panose="020B0604030504040204" pitchFamily="34" charset="0"/>
              </a:rPr>
              <a:t>    </a:t>
            </a:r>
          </a:p>
          <a:p>
            <a:pPr>
              <a:buFont typeface="+mj-lt"/>
              <a:buAutoNum type="arabicPeriod"/>
            </a:pPr>
            <a:r>
              <a:rPr lang="en-US" sz="3200" b="1" dirty="0">
                <a:solidFill>
                  <a:srgbClr val="006699"/>
                </a:solidFill>
                <a:latin typeface="verdana" panose="020B0604030504040204" pitchFamily="34" charset="0"/>
              </a:rPr>
              <a:t>return</a:t>
            </a:r>
            <a:r>
              <a:rPr lang="en-US" sz="3200" dirty="0">
                <a:solidFill>
                  <a:srgbClr val="000000"/>
                </a:solidFill>
                <a:latin typeface="verdana" panose="020B0604030504040204" pitchFamily="34" charset="0"/>
              </a:rPr>
              <a:t> 0;  </a:t>
            </a:r>
          </a:p>
          <a:p>
            <a:pPr>
              <a:buFont typeface="+mj-lt"/>
              <a:buAutoNum type="arabicPeriod"/>
            </a:pPr>
            <a:r>
              <a:rPr lang="en-US" sz="3200" dirty="0">
                <a:solidFill>
                  <a:srgbClr val="000000"/>
                </a:solidFill>
                <a:latin typeface="verdana" panose="020B0604030504040204" pitchFamily="34" charset="0"/>
              </a:rPr>
              <a:t>}</a:t>
            </a:r>
          </a:p>
        </p:txBody>
      </p:sp>
    </p:spTree>
    <p:extLst>
      <p:ext uri="{BB962C8B-B14F-4D97-AF65-F5344CB8AC3E}">
        <p14:creationId xmlns:p14="http://schemas.microsoft.com/office/powerpoint/2010/main" val="3888931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7234" y="945147"/>
            <a:ext cx="9405870" cy="3539430"/>
          </a:xfrm>
          <a:prstGeom prst="rect">
            <a:avLst/>
          </a:prstGeom>
        </p:spPr>
        <p:txBody>
          <a:bodyPr wrap="square">
            <a:spAutoFit/>
          </a:bodyPr>
          <a:lstStyle/>
          <a:p>
            <a:r>
              <a:rPr lang="en-US" sz="2800" dirty="0">
                <a:solidFill>
                  <a:srgbClr val="610B38"/>
                </a:solidFill>
                <a:latin typeface="erdana"/>
              </a:rPr>
              <a:t>Escape Sequence in </a:t>
            </a:r>
            <a:r>
              <a:rPr lang="en-US" sz="2800" dirty="0" smtClean="0">
                <a:solidFill>
                  <a:srgbClr val="610B38"/>
                </a:solidFill>
                <a:latin typeface="erdana"/>
              </a:rPr>
              <a:t>C++</a:t>
            </a:r>
          </a:p>
          <a:p>
            <a:endParaRPr lang="en-US" sz="2800" dirty="0">
              <a:solidFill>
                <a:srgbClr val="610B38"/>
              </a:solidFill>
              <a:latin typeface="erdana"/>
            </a:endParaRPr>
          </a:p>
          <a:p>
            <a:r>
              <a:rPr lang="en-US" sz="2800" dirty="0">
                <a:solidFill>
                  <a:srgbClr val="000000"/>
                </a:solidFill>
                <a:latin typeface="verdana" panose="020B0604030504040204" pitchFamily="34" charset="0"/>
              </a:rPr>
              <a:t>An escape sequence in C language is a sequence of characters that doesn't represent itself when used inside string literal or character.</a:t>
            </a:r>
          </a:p>
          <a:p>
            <a:r>
              <a:rPr lang="en-US" sz="2800" dirty="0">
                <a:solidFill>
                  <a:srgbClr val="000000"/>
                </a:solidFill>
                <a:latin typeface="verdana" panose="020B0604030504040204" pitchFamily="34" charset="0"/>
              </a:rPr>
              <a:t>It is composed of two or more characters starting with backslash \. </a:t>
            </a:r>
            <a:endParaRPr lang="en-US" sz="2800" dirty="0" smtClean="0">
              <a:solidFill>
                <a:srgbClr val="000000"/>
              </a:solidFill>
              <a:latin typeface="verdana" panose="020B0604030504040204" pitchFamily="34" charset="0"/>
            </a:endParaRPr>
          </a:p>
          <a:p>
            <a:r>
              <a:rPr lang="en-US" sz="2800" dirty="0" smtClean="0">
                <a:solidFill>
                  <a:srgbClr val="000000"/>
                </a:solidFill>
                <a:latin typeface="verdana" panose="020B0604030504040204" pitchFamily="34" charset="0"/>
              </a:rPr>
              <a:t>For </a:t>
            </a:r>
            <a:r>
              <a:rPr lang="en-US" sz="2800" dirty="0">
                <a:solidFill>
                  <a:srgbClr val="000000"/>
                </a:solidFill>
                <a:latin typeface="verdana" panose="020B0604030504040204" pitchFamily="34" charset="0"/>
              </a:rPr>
              <a:t>example: \n represents new line.</a:t>
            </a:r>
          </a:p>
        </p:txBody>
      </p:sp>
    </p:spTree>
    <p:extLst>
      <p:ext uri="{BB962C8B-B14F-4D97-AF65-F5344CB8AC3E}">
        <p14:creationId xmlns:p14="http://schemas.microsoft.com/office/powerpoint/2010/main" val="2620183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645902" y="137733"/>
          <a:ext cx="6407946" cy="6039106"/>
        </p:xfrm>
        <a:graphic>
          <a:graphicData uri="http://schemas.openxmlformats.org/drawingml/2006/table">
            <a:tbl>
              <a:tblPr/>
              <a:tblGrid>
                <a:gridCol w="2334041"/>
                <a:gridCol w="4073905"/>
              </a:tblGrid>
              <a:tr h="0">
                <a:tc>
                  <a:txBody>
                    <a:bodyPr/>
                    <a:lstStyle/>
                    <a:p>
                      <a:pPr algn="l" fontAlgn="t"/>
                      <a:r>
                        <a:rPr lang="en-US" sz="2000" dirty="0">
                          <a:solidFill>
                            <a:srgbClr val="000000"/>
                          </a:solidFill>
                          <a:effectLst/>
                          <a:latin typeface="times new roman" panose="02020603050405020304" pitchFamily="18" charset="0"/>
                        </a:rPr>
                        <a:t>Escape Sequence</a:t>
                      </a:r>
                    </a:p>
                  </a:txBody>
                  <a:tcPr marL="70989" marR="70989" marT="70989" marB="70989">
                    <a:lnL w="9525" cap="flat" cmpd="sng" algn="ctr">
                      <a:solidFill>
                        <a:srgbClr val="E89732"/>
                      </a:solidFill>
                      <a:prstDash val="solid"/>
                      <a:round/>
                      <a:headEnd type="none" w="med" len="med"/>
                      <a:tailEnd type="none" w="med" len="med"/>
                    </a:lnL>
                    <a:lnR w="9525" cap="flat" cmpd="sng" algn="ctr">
                      <a:solidFill>
                        <a:srgbClr val="E89732"/>
                      </a:solidFill>
                      <a:prstDash val="solid"/>
                      <a:round/>
                      <a:headEnd type="none" w="med" len="med"/>
                      <a:tailEnd type="none" w="med" len="med"/>
                    </a:lnR>
                    <a:lnT w="9525" cap="flat" cmpd="sng" algn="ctr">
                      <a:solidFill>
                        <a:srgbClr val="E8973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times new roman" panose="02020603050405020304" pitchFamily="18" charset="0"/>
                        </a:rPr>
                        <a:t>Meaning</a:t>
                      </a:r>
                    </a:p>
                  </a:txBody>
                  <a:tcPr marL="70989" marR="70989" marT="70989" marB="70989">
                    <a:lnL w="9525" cap="flat" cmpd="sng" algn="ctr">
                      <a:solidFill>
                        <a:srgbClr val="E89732"/>
                      </a:solidFill>
                      <a:prstDash val="solid"/>
                      <a:round/>
                      <a:headEnd type="none" w="med" len="med"/>
                      <a:tailEnd type="none" w="med" len="med"/>
                    </a:lnL>
                    <a:lnR w="9525" cap="flat" cmpd="sng" algn="ctr">
                      <a:solidFill>
                        <a:srgbClr val="E89732"/>
                      </a:solidFill>
                      <a:prstDash val="solid"/>
                      <a:round/>
                      <a:headEnd type="none" w="med" len="med"/>
                      <a:tailEnd type="none" w="med" len="med"/>
                    </a:lnR>
                    <a:lnT w="9525" cap="flat" cmpd="sng" algn="ctr">
                      <a:solidFill>
                        <a:srgbClr val="E8973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265027">
                <a:tc>
                  <a:txBody>
                    <a:bodyPr/>
                    <a:lstStyle/>
                    <a:p>
                      <a:pPr algn="l" fontAlgn="t"/>
                      <a:r>
                        <a:rPr lang="en-US" sz="2000" dirty="0">
                          <a:solidFill>
                            <a:srgbClr val="000000"/>
                          </a:solidFill>
                          <a:effectLst/>
                          <a:latin typeface="verdana" panose="020B0604030504040204" pitchFamily="34" charset="0"/>
                        </a:rPr>
                        <a:t>\a</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Alarm or Beep</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5027">
                <a:tc>
                  <a:txBody>
                    <a:bodyPr/>
                    <a:lstStyle/>
                    <a:p>
                      <a:pPr algn="l" fontAlgn="t"/>
                      <a:r>
                        <a:rPr lang="en-US" sz="2000" dirty="0">
                          <a:solidFill>
                            <a:srgbClr val="000000"/>
                          </a:solidFill>
                          <a:effectLst/>
                          <a:latin typeface="verdana" panose="020B0604030504040204" pitchFamily="34" charset="0"/>
                        </a:rPr>
                        <a:t>\b</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Backspace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65027">
                <a:tc>
                  <a:txBody>
                    <a:bodyPr/>
                    <a:lstStyle/>
                    <a:p>
                      <a:pPr algn="l" fontAlgn="t"/>
                      <a:r>
                        <a:rPr lang="en-US" sz="2000" dirty="0">
                          <a:solidFill>
                            <a:srgbClr val="000000"/>
                          </a:solidFill>
                          <a:effectLst/>
                          <a:latin typeface="verdana" panose="020B0604030504040204" pitchFamily="34" charset="0"/>
                        </a:rPr>
                        <a:t>\f</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Form Feed</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5027">
                <a:tc>
                  <a:txBody>
                    <a:bodyPr/>
                    <a:lstStyle/>
                    <a:p>
                      <a:pPr algn="l" fontAlgn="t"/>
                      <a:r>
                        <a:rPr lang="en-US" sz="2000" dirty="0">
                          <a:solidFill>
                            <a:srgbClr val="000000"/>
                          </a:solidFill>
                          <a:effectLst/>
                          <a:latin typeface="verdana" panose="020B0604030504040204" pitchFamily="34" charset="0"/>
                        </a:rPr>
                        <a:t>\n</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New Line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65027">
                <a:tc>
                  <a:txBody>
                    <a:bodyPr/>
                    <a:lstStyle/>
                    <a:p>
                      <a:pPr algn="l" fontAlgn="t"/>
                      <a:r>
                        <a:rPr lang="en-US" sz="2000" dirty="0">
                          <a:solidFill>
                            <a:srgbClr val="000000"/>
                          </a:solidFill>
                          <a:effectLst/>
                          <a:latin typeface="verdana" panose="020B0604030504040204" pitchFamily="34" charset="0"/>
                        </a:rPr>
                        <a:t>\r</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Carriage Return</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5027">
                <a:tc>
                  <a:txBody>
                    <a:bodyPr/>
                    <a:lstStyle/>
                    <a:p>
                      <a:pPr algn="l" fontAlgn="t"/>
                      <a:r>
                        <a:rPr lang="en-US" sz="2000" dirty="0">
                          <a:solidFill>
                            <a:srgbClr val="000000"/>
                          </a:solidFill>
                          <a:effectLst/>
                          <a:latin typeface="verdana" panose="020B0604030504040204" pitchFamily="34" charset="0"/>
                        </a:rPr>
                        <a:t>\t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Tab (Horizontal)</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65027">
                <a:tc>
                  <a:txBody>
                    <a:bodyPr/>
                    <a:lstStyle/>
                    <a:p>
                      <a:pPr algn="l" fontAlgn="t"/>
                      <a:r>
                        <a:rPr lang="en-US" sz="2000">
                          <a:solidFill>
                            <a:srgbClr val="000000"/>
                          </a:solidFill>
                          <a:effectLst/>
                          <a:latin typeface="verdana" panose="020B0604030504040204" pitchFamily="34" charset="0"/>
                        </a:rPr>
                        <a:t>\v</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Vertical Tab</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Backslash</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Single Quote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Double Quote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Question Mark</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5027">
                <a:tc>
                  <a:txBody>
                    <a:bodyPr/>
                    <a:lstStyle/>
                    <a:p>
                      <a:pPr algn="l" fontAlgn="t"/>
                      <a:r>
                        <a:rPr lang="en-US" sz="2000">
                          <a:solidFill>
                            <a:srgbClr val="000000"/>
                          </a:solidFill>
                          <a:effectLst/>
                          <a:latin typeface="verdana" panose="020B0604030504040204" pitchFamily="34" charset="0"/>
                        </a:rPr>
                        <a:t>\nnn</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octal number</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65027">
                <a:tc>
                  <a:txBody>
                    <a:bodyPr/>
                    <a:lstStyle/>
                    <a:p>
                      <a:pPr algn="l" fontAlgn="t"/>
                      <a:r>
                        <a:rPr lang="en-US" sz="2000">
                          <a:solidFill>
                            <a:srgbClr val="000000"/>
                          </a:solidFill>
                          <a:effectLst/>
                          <a:latin typeface="verdana" panose="020B0604030504040204" pitchFamily="34" charset="0"/>
                        </a:rPr>
                        <a:t>\xhh</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hexadecimal number</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5027">
                <a:tc>
                  <a:txBody>
                    <a:bodyPr/>
                    <a:lstStyle/>
                    <a:p>
                      <a:pPr algn="l" fontAlgn="t"/>
                      <a:r>
                        <a:rPr lang="en-US" sz="2000">
                          <a:solidFill>
                            <a:srgbClr val="000000"/>
                          </a:solidFill>
                          <a:effectLst/>
                          <a:latin typeface="verdana" panose="020B0604030504040204" pitchFamily="34" charset="0"/>
                        </a:rPr>
                        <a:t>\0</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Null</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46058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549" y="143075"/>
            <a:ext cx="11449319" cy="6124754"/>
          </a:xfrm>
          <a:prstGeom prst="rect">
            <a:avLst/>
          </a:prstGeom>
        </p:spPr>
        <p:txBody>
          <a:bodyPr wrap="square">
            <a:spAutoFit/>
          </a:bodyPr>
          <a:lstStyle/>
          <a:p>
            <a:r>
              <a:rPr lang="en-US" sz="2800" dirty="0">
                <a:solidFill>
                  <a:srgbClr val="610B38"/>
                </a:solidFill>
                <a:latin typeface="erdana"/>
              </a:rPr>
              <a:t>C++ Operators</a:t>
            </a:r>
          </a:p>
          <a:p>
            <a:r>
              <a:rPr lang="en-US" sz="2800" dirty="0">
                <a:solidFill>
                  <a:srgbClr val="000000"/>
                </a:solidFill>
                <a:latin typeface="verdana" panose="020B0604030504040204" pitchFamily="34" charset="0"/>
              </a:rPr>
              <a:t>An operator is simply a symbol that is used to perform operations. There can be many types of operations like arithmetic, logical, bitwise etc.</a:t>
            </a:r>
          </a:p>
          <a:p>
            <a:r>
              <a:rPr lang="en-US" sz="2800" dirty="0">
                <a:solidFill>
                  <a:srgbClr val="000000"/>
                </a:solidFill>
                <a:latin typeface="verdana" panose="020B0604030504040204" pitchFamily="34" charset="0"/>
              </a:rPr>
              <a:t>There are following types of operators to perform different types of operations in C language.</a:t>
            </a:r>
          </a:p>
          <a:p>
            <a:pPr>
              <a:buFont typeface="Arial" panose="020B0604020202020204" pitchFamily="34" charset="0"/>
              <a:buChar char="•"/>
            </a:pPr>
            <a:r>
              <a:rPr lang="en-US" sz="2800" dirty="0">
                <a:solidFill>
                  <a:srgbClr val="000000"/>
                </a:solidFill>
                <a:latin typeface="verdana" panose="020B0604030504040204" pitchFamily="34" charset="0"/>
              </a:rPr>
              <a:t>Arithmetic Operators</a:t>
            </a:r>
          </a:p>
          <a:p>
            <a:pPr>
              <a:buFont typeface="Arial" panose="020B0604020202020204" pitchFamily="34" charset="0"/>
              <a:buChar char="•"/>
            </a:pPr>
            <a:r>
              <a:rPr lang="en-US" sz="2800" dirty="0">
                <a:solidFill>
                  <a:srgbClr val="000000"/>
                </a:solidFill>
                <a:latin typeface="verdana" panose="020B0604030504040204" pitchFamily="34" charset="0"/>
              </a:rPr>
              <a:t>Relational </a:t>
            </a:r>
            <a:r>
              <a:rPr lang="en-US" sz="2800" dirty="0" smtClean="0">
                <a:solidFill>
                  <a:srgbClr val="000000"/>
                </a:solidFill>
                <a:latin typeface="verdana" panose="020B0604030504040204" pitchFamily="34" charset="0"/>
              </a:rPr>
              <a:t>Operators</a:t>
            </a:r>
            <a:endParaRPr lang="en-US" sz="2800" dirty="0">
              <a:solidFill>
                <a:srgbClr val="000000"/>
              </a:solidFill>
              <a:latin typeface="verdana" panose="020B0604030504040204" pitchFamily="34" charset="0"/>
            </a:endParaRPr>
          </a:p>
          <a:p>
            <a:pPr>
              <a:buFont typeface="Arial" panose="020B0604020202020204" pitchFamily="34" charset="0"/>
              <a:buChar char="•"/>
            </a:pPr>
            <a:r>
              <a:rPr lang="en-US" sz="2800" dirty="0">
                <a:solidFill>
                  <a:srgbClr val="000000"/>
                </a:solidFill>
                <a:latin typeface="verdana" panose="020B0604030504040204" pitchFamily="34" charset="0"/>
              </a:rPr>
              <a:t>Logical Operators</a:t>
            </a:r>
          </a:p>
          <a:p>
            <a:pPr>
              <a:buFont typeface="Arial" panose="020B0604020202020204" pitchFamily="34" charset="0"/>
              <a:buChar char="•"/>
            </a:pPr>
            <a:r>
              <a:rPr lang="en-US" sz="2800" dirty="0">
                <a:solidFill>
                  <a:srgbClr val="000000"/>
                </a:solidFill>
                <a:latin typeface="verdana" panose="020B0604030504040204" pitchFamily="34" charset="0"/>
              </a:rPr>
              <a:t>Bitwise Operators</a:t>
            </a:r>
          </a:p>
          <a:p>
            <a:pPr>
              <a:buFont typeface="Arial" panose="020B0604020202020204" pitchFamily="34" charset="0"/>
              <a:buChar char="•"/>
            </a:pPr>
            <a:r>
              <a:rPr lang="en-US" sz="2800" dirty="0">
                <a:solidFill>
                  <a:srgbClr val="000000"/>
                </a:solidFill>
                <a:latin typeface="verdana" panose="020B0604030504040204" pitchFamily="34" charset="0"/>
              </a:rPr>
              <a:t>Assignment Operator</a:t>
            </a:r>
          </a:p>
          <a:p>
            <a:pPr>
              <a:buFont typeface="Arial" panose="020B0604020202020204" pitchFamily="34" charset="0"/>
              <a:buChar char="•"/>
            </a:pPr>
            <a:r>
              <a:rPr lang="en-US" sz="2800" dirty="0">
                <a:solidFill>
                  <a:srgbClr val="000000"/>
                </a:solidFill>
                <a:latin typeface="verdana" panose="020B0604030504040204" pitchFamily="34" charset="0"/>
              </a:rPr>
              <a:t>Unary operator</a:t>
            </a:r>
          </a:p>
          <a:p>
            <a:pPr>
              <a:buFont typeface="Arial" panose="020B0604020202020204" pitchFamily="34" charset="0"/>
              <a:buChar char="•"/>
            </a:pPr>
            <a:r>
              <a:rPr lang="en-US" sz="2800" dirty="0">
                <a:solidFill>
                  <a:srgbClr val="000000"/>
                </a:solidFill>
                <a:latin typeface="verdana" panose="020B0604030504040204" pitchFamily="34" charset="0"/>
              </a:rPr>
              <a:t>Ternary or Conditional Operator</a:t>
            </a:r>
          </a:p>
          <a:p>
            <a:pPr>
              <a:buFont typeface="Arial" panose="020B0604020202020204" pitchFamily="34" charset="0"/>
              <a:buChar char="•"/>
            </a:pPr>
            <a:r>
              <a:rPr lang="en-US" sz="2800" dirty="0" err="1">
                <a:solidFill>
                  <a:srgbClr val="000000"/>
                </a:solidFill>
                <a:latin typeface="verdana" panose="020B0604030504040204" pitchFamily="34" charset="0"/>
              </a:rPr>
              <a:t>Misc</a:t>
            </a:r>
            <a:r>
              <a:rPr lang="en-US" sz="2800" dirty="0">
                <a:solidFill>
                  <a:srgbClr val="000000"/>
                </a:solidFill>
                <a:latin typeface="verdana" panose="020B0604030504040204" pitchFamily="34" charset="0"/>
              </a:rPr>
              <a:t> Operator</a:t>
            </a:r>
            <a:endParaRPr lang="en-US" sz="28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880500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701" y="343007"/>
            <a:ext cx="11384923" cy="2677656"/>
          </a:xfrm>
          <a:prstGeom prst="rect">
            <a:avLst/>
          </a:prstGeom>
        </p:spPr>
        <p:txBody>
          <a:bodyPr wrap="square">
            <a:spAutoFit/>
          </a:bodyPr>
          <a:lstStyle/>
          <a:p>
            <a:r>
              <a:rPr lang="en-US" sz="2400" b="0" i="0" dirty="0" smtClean="0">
                <a:solidFill>
                  <a:srgbClr val="610B38"/>
                </a:solidFill>
                <a:effectLst/>
                <a:latin typeface="erdana"/>
              </a:rPr>
              <a:t>Usage of C++</a:t>
            </a:r>
          </a:p>
          <a:p>
            <a:r>
              <a:rPr lang="en-US" sz="2400" b="0" i="0" dirty="0" smtClean="0">
                <a:solidFill>
                  <a:srgbClr val="000000"/>
                </a:solidFill>
                <a:effectLst/>
                <a:latin typeface="verdana" panose="020B0604030504040204" pitchFamily="34" charset="0"/>
              </a:rPr>
              <a:t>By the help of C++ programming language, we can develop different types of secured and robust applications:</a:t>
            </a:r>
          </a:p>
          <a:p>
            <a:pPr>
              <a:buFont typeface="Arial" panose="020B0604020202020204" pitchFamily="34" charset="0"/>
              <a:buChar char="•"/>
            </a:pPr>
            <a:r>
              <a:rPr lang="en-US" sz="2400" b="0" dirty="0" smtClean="0">
                <a:solidFill>
                  <a:srgbClr val="000000"/>
                </a:solidFill>
                <a:effectLst/>
                <a:latin typeface="verdana" panose="020B0604030504040204" pitchFamily="34" charset="0"/>
              </a:rPr>
              <a:t>Window application</a:t>
            </a:r>
          </a:p>
          <a:p>
            <a:pPr>
              <a:buFont typeface="Arial" panose="020B0604020202020204" pitchFamily="34" charset="0"/>
              <a:buChar char="•"/>
            </a:pPr>
            <a:r>
              <a:rPr lang="en-US" sz="2400" b="0" dirty="0" smtClean="0">
                <a:solidFill>
                  <a:srgbClr val="000000"/>
                </a:solidFill>
                <a:effectLst/>
                <a:latin typeface="verdana" panose="020B0604030504040204" pitchFamily="34" charset="0"/>
              </a:rPr>
              <a:t>Client-Server application</a:t>
            </a:r>
          </a:p>
          <a:p>
            <a:pPr>
              <a:buFont typeface="Arial" panose="020B0604020202020204" pitchFamily="34" charset="0"/>
              <a:buChar char="•"/>
            </a:pPr>
            <a:r>
              <a:rPr lang="en-US" sz="2400" b="0" dirty="0" smtClean="0">
                <a:solidFill>
                  <a:srgbClr val="000000"/>
                </a:solidFill>
                <a:effectLst/>
                <a:latin typeface="verdana" panose="020B0604030504040204" pitchFamily="34" charset="0"/>
              </a:rPr>
              <a:t>Device drivers</a:t>
            </a:r>
          </a:p>
          <a:p>
            <a:pPr>
              <a:buFont typeface="Arial" panose="020B0604020202020204" pitchFamily="34" charset="0"/>
              <a:buChar char="•"/>
            </a:pPr>
            <a:r>
              <a:rPr lang="en-US" sz="2400" b="0" dirty="0" smtClean="0">
                <a:solidFill>
                  <a:srgbClr val="000000"/>
                </a:solidFill>
                <a:effectLst/>
                <a:latin typeface="verdana" panose="020B0604030504040204" pitchFamily="34" charset="0"/>
              </a:rPr>
              <a:t>Embedded firmware </a:t>
            </a:r>
            <a:r>
              <a:rPr lang="en-US" sz="2400" b="0" dirty="0" err="1" smtClean="0">
                <a:solidFill>
                  <a:srgbClr val="000000"/>
                </a:solidFill>
                <a:effectLst/>
                <a:latin typeface="verdana" panose="020B0604030504040204" pitchFamily="34" charset="0"/>
              </a:rPr>
              <a:t>etc</a:t>
            </a:r>
            <a:endParaRPr lang="en-US" sz="2400" b="0" dirty="0">
              <a:solidFill>
                <a:srgbClr val="000000"/>
              </a:solidFill>
              <a:effectLst/>
              <a:latin typeface="verdana" panose="020B0604030504040204" pitchFamily="34" charset="0"/>
            </a:endParaRPr>
          </a:p>
        </p:txBody>
      </p:sp>
      <p:sp>
        <p:nvSpPr>
          <p:cNvPr id="3" name="Rectangle 2"/>
          <p:cNvSpPr/>
          <p:nvPr/>
        </p:nvSpPr>
        <p:spPr>
          <a:xfrm>
            <a:off x="669701" y="3198743"/>
            <a:ext cx="11681138" cy="3170099"/>
          </a:xfrm>
          <a:prstGeom prst="rect">
            <a:avLst/>
          </a:prstGeom>
        </p:spPr>
        <p:txBody>
          <a:bodyPr wrap="square">
            <a:spAutoFit/>
          </a:bodyPr>
          <a:lstStyle/>
          <a:p>
            <a:r>
              <a:rPr lang="en-US" sz="2000" b="0" i="0" dirty="0" smtClean="0">
                <a:solidFill>
                  <a:srgbClr val="610B38"/>
                </a:solidFill>
                <a:effectLst/>
                <a:latin typeface="erdana"/>
              </a:rPr>
              <a:t>C++ Program</a:t>
            </a:r>
          </a:p>
          <a:p>
            <a:r>
              <a:rPr lang="en-US" sz="2000" b="0" i="0" dirty="0" smtClean="0">
                <a:solidFill>
                  <a:srgbClr val="000000"/>
                </a:solidFill>
                <a:effectLst/>
                <a:latin typeface="verdana" panose="020B0604030504040204" pitchFamily="34" charset="0"/>
              </a:rPr>
              <a:t>In this tutorial, all C++ programs are given with C++ compiler so that you can easily change the C++ program code.</a:t>
            </a:r>
          </a:p>
          <a:p>
            <a:r>
              <a:rPr lang="en-US" sz="2000" b="0" i="0" dirty="0" smtClean="0">
                <a:solidFill>
                  <a:srgbClr val="000000"/>
                </a:solidFill>
                <a:effectLst/>
                <a:latin typeface="verdana" panose="020B0604030504040204" pitchFamily="34" charset="0"/>
              </a:rPr>
              <a:t>File: main.cpp</a:t>
            </a:r>
          </a:p>
          <a:p>
            <a:pPr>
              <a:buFont typeface="+mj-lt"/>
              <a:buAutoNum type="arabicPeriod"/>
            </a:pPr>
            <a:r>
              <a:rPr lang="en-US" sz="2000" b="0" i="0" dirty="0" smtClean="0">
                <a:solidFill>
                  <a:srgbClr val="0000FF"/>
                </a:solidFill>
                <a:effectLst/>
                <a:latin typeface="verdana" panose="020B0604030504040204" pitchFamily="34" charset="0"/>
              </a:rPr>
              <a:t>#include &lt;</a:t>
            </a:r>
            <a:r>
              <a:rPr lang="en-US" sz="2000" b="0" i="0" dirty="0" err="1" smtClean="0">
                <a:solidFill>
                  <a:srgbClr val="0000FF"/>
                </a:solidFill>
                <a:effectLst/>
                <a:latin typeface="verdana" panose="020B0604030504040204" pitchFamily="34" charset="0"/>
              </a:rPr>
              <a:t>iostream</a:t>
            </a:r>
            <a:r>
              <a:rPr lang="en-US" sz="2000" b="0" i="0" dirty="0" smtClean="0">
                <a:solidFill>
                  <a:srgbClr val="0000FF"/>
                </a:solidFill>
                <a:effectLst/>
                <a:latin typeface="verdana" panose="020B0604030504040204" pitchFamily="34" charset="0"/>
              </a:rPr>
              <a:t>&gt;</a:t>
            </a:r>
            <a:r>
              <a:rPr lang="en-US" sz="2000" b="0" i="0" dirty="0" smtClean="0">
                <a:solidFill>
                  <a:srgbClr val="000000"/>
                </a:solidFill>
                <a:effectLst/>
                <a:latin typeface="verdana" panose="020B0604030504040204" pitchFamily="34" charset="0"/>
              </a:rPr>
              <a:t>  </a:t>
            </a:r>
          </a:p>
          <a:p>
            <a:pPr>
              <a:buFont typeface="+mj-lt"/>
              <a:buAutoNum type="arabicPeriod"/>
            </a:pPr>
            <a:r>
              <a:rPr lang="en-US" sz="2000" b="1" i="0" dirty="0" smtClean="0">
                <a:solidFill>
                  <a:srgbClr val="006699"/>
                </a:solidFill>
                <a:effectLst/>
                <a:latin typeface="verdana" panose="020B0604030504040204" pitchFamily="34" charset="0"/>
              </a:rPr>
              <a:t>using</a:t>
            </a:r>
            <a:r>
              <a:rPr lang="en-US" sz="2000" b="0" i="0" dirty="0" smtClean="0">
                <a:solidFill>
                  <a:srgbClr val="000000"/>
                </a:solidFill>
                <a:effectLst/>
                <a:latin typeface="verdana" panose="020B0604030504040204" pitchFamily="34" charset="0"/>
              </a:rPr>
              <a:t> </a:t>
            </a:r>
            <a:r>
              <a:rPr lang="en-US" sz="2000" b="1" i="0" dirty="0" smtClean="0">
                <a:solidFill>
                  <a:srgbClr val="006699"/>
                </a:solidFill>
                <a:effectLst/>
                <a:latin typeface="verdana" panose="020B0604030504040204" pitchFamily="34" charset="0"/>
              </a:rPr>
              <a:t>namespace</a:t>
            </a:r>
            <a:r>
              <a:rPr lang="en-US" sz="2000" b="0" i="0" dirty="0" smtClean="0">
                <a:solidFill>
                  <a:srgbClr val="000000"/>
                </a:solidFill>
                <a:effectLst/>
                <a:latin typeface="verdana" panose="020B0604030504040204" pitchFamily="34" charset="0"/>
              </a:rPr>
              <a:t> </a:t>
            </a:r>
            <a:r>
              <a:rPr lang="en-US" sz="2000" b="0" i="0" dirty="0" err="1" smtClean="0">
                <a:solidFill>
                  <a:srgbClr val="000000"/>
                </a:solidFill>
                <a:effectLst/>
                <a:latin typeface="verdana" panose="020B0604030504040204" pitchFamily="34" charset="0"/>
              </a:rPr>
              <a:t>std</a:t>
            </a:r>
            <a:r>
              <a:rPr lang="en-US" sz="2000" b="0" i="0" dirty="0" smtClean="0">
                <a:solidFill>
                  <a:srgbClr val="000000"/>
                </a:solidFill>
                <a:effectLst/>
                <a:latin typeface="verdana" panose="020B0604030504040204" pitchFamily="34" charset="0"/>
              </a:rPr>
              <a:t>;  </a:t>
            </a:r>
          </a:p>
          <a:p>
            <a:pPr>
              <a:buFont typeface="+mj-lt"/>
              <a:buAutoNum type="arabicPeriod"/>
            </a:pPr>
            <a:r>
              <a:rPr lang="en-US" sz="2000" b="1" i="0" dirty="0" err="1" smtClean="0">
                <a:solidFill>
                  <a:srgbClr val="2E8B57"/>
                </a:solidFill>
                <a:effectLst/>
                <a:latin typeface="verdana" panose="020B0604030504040204" pitchFamily="34" charset="0"/>
              </a:rPr>
              <a:t>int</a:t>
            </a:r>
            <a:r>
              <a:rPr lang="en-US" sz="2000" b="0" i="0" dirty="0" smtClean="0">
                <a:solidFill>
                  <a:srgbClr val="000000"/>
                </a:solidFill>
                <a:effectLst/>
                <a:latin typeface="verdana" panose="020B0604030504040204" pitchFamily="34" charset="0"/>
              </a:rPr>
              <a:t> main() {  </a:t>
            </a:r>
          </a:p>
          <a:p>
            <a:pPr>
              <a:buFont typeface="+mj-lt"/>
              <a:buAutoNum type="arabicPeriod"/>
            </a:pPr>
            <a:r>
              <a:rPr lang="en-US" sz="2000" b="0" i="0" dirty="0" smtClean="0">
                <a:solidFill>
                  <a:srgbClr val="000000"/>
                </a:solidFill>
                <a:effectLst/>
                <a:latin typeface="verdana" panose="020B0604030504040204" pitchFamily="34" charset="0"/>
              </a:rPr>
              <a:t>   </a:t>
            </a:r>
            <a:r>
              <a:rPr lang="en-US" sz="2000" b="0" i="0" dirty="0" err="1" smtClean="0">
                <a:solidFill>
                  <a:srgbClr val="000000"/>
                </a:solidFill>
                <a:effectLst/>
                <a:latin typeface="verdana" panose="020B0604030504040204" pitchFamily="34" charset="0"/>
              </a:rPr>
              <a:t>cout</a:t>
            </a:r>
            <a:r>
              <a:rPr lang="en-US" sz="2000" b="0" i="0" dirty="0" smtClean="0">
                <a:solidFill>
                  <a:srgbClr val="000000"/>
                </a:solidFill>
                <a:effectLst/>
                <a:latin typeface="verdana" panose="020B0604030504040204" pitchFamily="34" charset="0"/>
              </a:rPr>
              <a:t> &lt;&lt; </a:t>
            </a:r>
            <a:r>
              <a:rPr lang="en-US" sz="2000" b="0" i="0" dirty="0" smtClean="0">
                <a:solidFill>
                  <a:srgbClr val="0000FF"/>
                </a:solidFill>
                <a:effectLst/>
                <a:latin typeface="verdana" panose="020B0604030504040204" pitchFamily="34" charset="0"/>
              </a:rPr>
              <a:t>"Hello C++ Programming"</a:t>
            </a:r>
            <a:r>
              <a:rPr lang="en-US" sz="2000" b="0" i="0" dirty="0" smtClean="0">
                <a:solidFill>
                  <a:srgbClr val="000000"/>
                </a:solidFill>
                <a:effectLst/>
                <a:latin typeface="verdana" panose="020B0604030504040204" pitchFamily="34" charset="0"/>
              </a:rPr>
              <a:t>;  </a:t>
            </a:r>
          </a:p>
          <a:p>
            <a:pPr>
              <a:buFont typeface="+mj-lt"/>
              <a:buAutoNum type="arabicPeriod"/>
            </a:pPr>
            <a:r>
              <a:rPr lang="en-US" sz="2000" b="0" i="0" dirty="0" smtClean="0">
                <a:solidFill>
                  <a:srgbClr val="000000"/>
                </a:solidFill>
                <a:effectLst/>
                <a:latin typeface="verdana" panose="020B0604030504040204" pitchFamily="34" charset="0"/>
              </a:rPr>
              <a:t>   </a:t>
            </a:r>
            <a:r>
              <a:rPr lang="en-US" sz="2000" b="1" i="0" dirty="0" smtClean="0">
                <a:solidFill>
                  <a:srgbClr val="006699"/>
                </a:solidFill>
                <a:effectLst/>
                <a:latin typeface="verdana" panose="020B0604030504040204" pitchFamily="34" charset="0"/>
              </a:rPr>
              <a:t>return</a:t>
            </a:r>
            <a:r>
              <a:rPr lang="en-US" sz="2000" b="0" i="0" dirty="0" smtClean="0">
                <a:solidFill>
                  <a:srgbClr val="000000"/>
                </a:solidFill>
                <a:effectLst/>
                <a:latin typeface="verdana" panose="020B0604030504040204" pitchFamily="34" charset="0"/>
              </a:rPr>
              <a:t> 0;  </a:t>
            </a:r>
          </a:p>
          <a:p>
            <a:pPr>
              <a:buFont typeface="+mj-lt"/>
              <a:buAutoNum type="arabicPeriod"/>
            </a:pPr>
            <a:r>
              <a:rPr lang="en-US" sz="2000" b="0" i="0" dirty="0" smtClean="0">
                <a:solidFill>
                  <a:srgbClr val="000000"/>
                </a:solidFill>
                <a:effectLst/>
                <a:latin typeface="verdana" panose="020B0604030504040204" pitchFamily="34" charset="0"/>
              </a:rPr>
              <a:t>}</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79619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pp Operator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917" y="311551"/>
            <a:ext cx="9336155" cy="605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060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6479" y="239976"/>
            <a:ext cx="6096000" cy="2585323"/>
          </a:xfrm>
          <a:prstGeom prst="rect">
            <a:avLst/>
          </a:prstGeom>
        </p:spPr>
        <p:txBody>
          <a:bodyPr>
            <a:spAutoFit/>
          </a:bodyPr>
          <a:lstStyle/>
          <a:p>
            <a:r>
              <a:rPr lang="en-US" dirty="0">
                <a:solidFill>
                  <a:srgbClr val="610B38"/>
                </a:solidFill>
                <a:latin typeface="erdana"/>
              </a:rPr>
              <a:t>C++ if-else</a:t>
            </a:r>
          </a:p>
          <a:p>
            <a:r>
              <a:rPr lang="en-US" dirty="0">
                <a:solidFill>
                  <a:srgbClr val="000000"/>
                </a:solidFill>
                <a:latin typeface="verdana" panose="020B0604030504040204" pitchFamily="34" charset="0"/>
              </a:rPr>
              <a:t>In C++ programming, if statement is used to test the condition. There are various types of if statements in C</a:t>
            </a:r>
            <a:r>
              <a:rPr lang="en-US"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pPr>
              <a:buFont typeface="Arial" panose="020B0604020202020204" pitchFamily="34" charset="0"/>
              <a:buChar char="•"/>
            </a:pPr>
            <a:r>
              <a:rPr lang="en-US" dirty="0">
                <a:solidFill>
                  <a:srgbClr val="000000"/>
                </a:solidFill>
                <a:latin typeface="verdana" panose="020B0604030504040204" pitchFamily="34" charset="0"/>
              </a:rPr>
              <a:t>if statement</a:t>
            </a:r>
          </a:p>
          <a:p>
            <a:pPr>
              <a:buFont typeface="Arial" panose="020B0604020202020204" pitchFamily="34" charset="0"/>
              <a:buChar char="•"/>
            </a:pPr>
            <a:r>
              <a:rPr lang="en-US" dirty="0">
                <a:solidFill>
                  <a:srgbClr val="000000"/>
                </a:solidFill>
                <a:latin typeface="verdana" panose="020B0604030504040204" pitchFamily="34" charset="0"/>
              </a:rPr>
              <a:t>if-else statement</a:t>
            </a:r>
          </a:p>
          <a:p>
            <a:pPr>
              <a:buFont typeface="Arial" panose="020B0604020202020204" pitchFamily="34" charset="0"/>
              <a:buChar char="•"/>
            </a:pPr>
            <a:r>
              <a:rPr lang="en-US" dirty="0">
                <a:solidFill>
                  <a:srgbClr val="000000"/>
                </a:solidFill>
                <a:latin typeface="verdana" panose="020B0604030504040204" pitchFamily="34" charset="0"/>
              </a:rPr>
              <a:t>nested if statement</a:t>
            </a:r>
          </a:p>
          <a:p>
            <a:pPr>
              <a:buFont typeface="Arial" panose="020B0604020202020204" pitchFamily="34" charset="0"/>
              <a:buChar char="•"/>
            </a:pPr>
            <a:r>
              <a:rPr lang="en-US" dirty="0">
                <a:solidFill>
                  <a:srgbClr val="000000"/>
                </a:solidFill>
                <a:latin typeface="verdana" panose="020B0604030504040204" pitchFamily="34" charset="0"/>
              </a:rPr>
              <a:t>if-else-if ladder</a:t>
            </a:r>
            <a:endParaRPr lang="en-US" b="0" dirty="0">
              <a:solidFill>
                <a:srgbClr val="000000"/>
              </a:solidFill>
              <a:effectLst/>
              <a:latin typeface="verdana" panose="020B0604030504040204" pitchFamily="34" charset="0"/>
            </a:endParaRPr>
          </a:p>
        </p:txBody>
      </p:sp>
      <p:sp>
        <p:nvSpPr>
          <p:cNvPr id="3" name="Rectangle 2"/>
          <p:cNvSpPr/>
          <p:nvPr/>
        </p:nvSpPr>
        <p:spPr>
          <a:xfrm>
            <a:off x="2146479" y="3453359"/>
            <a:ext cx="6096000" cy="1754326"/>
          </a:xfrm>
          <a:prstGeom prst="rect">
            <a:avLst/>
          </a:prstGeom>
        </p:spPr>
        <p:txBody>
          <a:bodyPr>
            <a:spAutoFit/>
          </a:bodyPr>
          <a:lstStyle/>
          <a:p>
            <a:r>
              <a:rPr lang="en-US" dirty="0">
                <a:solidFill>
                  <a:srgbClr val="610B38"/>
                </a:solidFill>
                <a:latin typeface="erdana"/>
              </a:rPr>
              <a:t>C++ IF Statement</a:t>
            </a:r>
          </a:p>
          <a:p>
            <a:r>
              <a:rPr lang="en-US" dirty="0">
                <a:solidFill>
                  <a:srgbClr val="000000"/>
                </a:solidFill>
                <a:latin typeface="verdana" panose="020B0604030504040204" pitchFamily="34" charset="0"/>
              </a:rPr>
              <a:t>The C++ if statement tests the condition. It is executed if condition is true.</a:t>
            </a:r>
          </a:p>
          <a:p>
            <a:pPr>
              <a:buFont typeface="+mj-lt"/>
              <a:buAutoNum type="arabicPeriod"/>
            </a:pPr>
            <a:r>
              <a:rPr lang="en-US" b="1" dirty="0">
                <a:solidFill>
                  <a:srgbClr val="006699"/>
                </a:solidFill>
                <a:latin typeface="verdana" panose="020B0604030504040204" pitchFamily="34" charset="0"/>
              </a:rPr>
              <a:t>if</a:t>
            </a:r>
            <a:r>
              <a:rPr lang="en-US" dirty="0">
                <a:solidFill>
                  <a:srgbClr val="000000"/>
                </a:solidFill>
                <a:latin typeface="verdana" panose="020B0604030504040204" pitchFamily="34" charset="0"/>
              </a:rPr>
              <a:t>(condition){    </a:t>
            </a:r>
          </a:p>
          <a:p>
            <a:pPr>
              <a:buFont typeface="+mj-lt"/>
              <a:buAutoNum type="arabicPeriod"/>
            </a:pPr>
            <a:r>
              <a:rPr lang="en-US" dirty="0">
                <a:solidFill>
                  <a:srgbClr val="008200"/>
                </a:solidFill>
                <a:latin typeface="verdana" panose="020B0604030504040204" pitchFamily="34" charset="0"/>
              </a:rPr>
              <a:t>//code to be executed  </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992969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pp If els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755" y="193183"/>
            <a:ext cx="4313870" cy="655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687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59340"/>
            <a:ext cx="6096000" cy="313932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err="1"/>
              <a:t>int</a:t>
            </a:r>
            <a:r>
              <a:rPr lang="en-US" dirty="0"/>
              <a:t> main () {  </a:t>
            </a:r>
          </a:p>
          <a:p>
            <a:r>
              <a:rPr lang="en-US" dirty="0"/>
              <a:t>   </a:t>
            </a:r>
            <a:r>
              <a:rPr lang="en-US" dirty="0" err="1"/>
              <a:t>int</a:t>
            </a:r>
            <a:r>
              <a:rPr lang="en-US" dirty="0"/>
              <a:t> </a:t>
            </a:r>
            <a:r>
              <a:rPr lang="en-US" dirty="0" err="1"/>
              <a:t>num</a:t>
            </a:r>
            <a:r>
              <a:rPr lang="en-US" dirty="0"/>
              <a:t> = 10;    </a:t>
            </a:r>
          </a:p>
          <a:p>
            <a:r>
              <a:rPr lang="en-US" dirty="0"/>
              <a:t>            if (</a:t>
            </a:r>
            <a:r>
              <a:rPr lang="en-US" dirty="0" err="1"/>
              <a:t>num</a:t>
            </a:r>
            <a:r>
              <a:rPr lang="en-US" dirty="0"/>
              <a:t> % 2 == 0)    </a:t>
            </a:r>
          </a:p>
          <a:p>
            <a:r>
              <a:rPr lang="en-US" dirty="0"/>
              <a:t>            {    </a:t>
            </a:r>
          </a:p>
          <a:p>
            <a:r>
              <a:rPr lang="en-US" dirty="0"/>
              <a:t>                </a:t>
            </a:r>
            <a:r>
              <a:rPr lang="en-US" dirty="0" err="1"/>
              <a:t>cout</a:t>
            </a:r>
            <a:r>
              <a:rPr lang="en-US" dirty="0"/>
              <a:t>&lt;&lt;"It is even number";    </a:t>
            </a:r>
          </a:p>
          <a:p>
            <a:r>
              <a:rPr lang="en-US" dirty="0"/>
              <a:t>            }   </a:t>
            </a:r>
          </a:p>
          <a:p>
            <a:r>
              <a:rPr lang="en-US" dirty="0"/>
              <a:t>   return 0;  </a:t>
            </a:r>
          </a:p>
          <a:p>
            <a:r>
              <a:rPr lang="en-US" dirty="0"/>
              <a:t>} </a:t>
            </a:r>
          </a:p>
        </p:txBody>
      </p:sp>
    </p:spTree>
    <p:extLst>
      <p:ext uri="{BB962C8B-B14F-4D97-AF65-F5344CB8AC3E}">
        <p14:creationId xmlns:p14="http://schemas.microsoft.com/office/powerpoint/2010/main" val="36809016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6096000" cy="2585323"/>
          </a:xfrm>
          <a:prstGeom prst="rect">
            <a:avLst/>
          </a:prstGeom>
        </p:spPr>
        <p:txBody>
          <a:bodyPr>
            <a:spAutoFit/>
          </a:bodyPr>
          <a:lstStyle/>
          <a:p>
            <a:r>
              <a:rPr lang="en-US" dirty="0">
                <a:solidFill>
                  <a:srgbClr val="610B38"/>
                </a:solidFill>
                <a:latin typeface="erdana"/>
              </a:rPr>
              <a:t>C++ IF-else Statement</a:t>
            </a:r>
          </a:p>
          <a:p>
            <a:r>
              <a:rPr lang="en-US" dirty="0">
                <a:solidFill>
                  <a:srgbClr val="000000"/>
                </a:solidFill>
                <a:latin typeface="verdana" panose="020B0604030504040204" pitchFamily="34" charset="0"/>
              </a:rPr>
              <a:t>The C++ if-else statement also tests the condition. It executes if block if condition is true otherwise else block is executed.</a:t>
            </a:r>
          </a:p>
          <a:p>
            <a:pPr>
              <a:buFont typeface="+mj-lt"/>
              <a:buAutoNum type="arabicPeriod"/>
            </a:pPr>
            <a:r>
              <a:rPr lang="en-US" b="1" dirty="0">
                <a:solidFill>
                  <a:srgbClr val="006699"/>
                </a:solidFill>
                <a:latin typeface="verdana" panose="020B0604030504040204" pitchFamily="34" charset="0"/>
              </a:rPr>
              <a:t>if</a:t>
            </a:r>
            <a:r>
              <a:rPr lang="en-US" dirty="0">
                <a:solidFill>
                  <a:srgbClr val="000000"/>
                </a:solidFill>
                <a:latin typeface="verdana" panose="020B0604030504040204" pitchFamily="34" charset="0"/>
              </a:rPr>
              <a:t>(condition){    </a:t>
            </a:r>
          </a:p>
          <a:p>
            <a:pPr>
              <a:buFont typeface="+mj-lt"/>
              <a:buAutoNum type="arabicPeriod"/>
            </a:pPr>
            <a:r>
              <a:rPr lang="en-US" dirty="0">
                <a:solidFill>
                  <a:srgbClr val="008200"/>
                </a:solidFill>
                <a:latin typeface="verdana" panose="020B0604030504040204" pitchFamily="34" charset="0"/>
              </a:rPr>
              <a:t>//code if condition is true  </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else</a:t>
            </a:r>
            <a:r>
              <a:rPr lang="en-US" dirty="0">
                <a:solidFill>
                  <a:srgbClr val="000000"/>
                </a:solidFill>
                <a:latin typeface="verdana" panose="020B0604030504040204" pitchFamily="34" charset="0"/>
              </a:rPr>
              <a:t>{    </a:t>
            </a:r>
          </a:p>
          <a:p>
            <a:pPr>
              <a:buFont typeface="+mj-lt"/>
              <a:buAutoNum type="arabicPeriod"/>
            </a:pPr>
            <a:r>
              <a:rPr lang="en-US" dirty="0">
                <a:solidFill>
                  <a:srgbClr val="008200"/>
                </a:solidFill>
                <a:latin typeface="verdana" panose="020B0604030504040204" pitchFamily="34" charset="0"/>
              </a:rPr>
              <a:t>//code if condition is false  </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02927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pp If els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901" y="546127"/>
            <a:ext cx="4120211" cy="573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4091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err="1"/>
              <a:t>int</a:t>
            </a:r>
            <a:r>
              <a:rPr lang="en-US" dirty="0"/>
              <a:t> main () {  </a:t>
            </a:r>
          </a:p>
          <a:p>
            <a:r>
              <a:rPr lang="en-US" dirty="0"/>
              <a:t>   </a:t>
            </a:r>
            <a:r>
              <a:rPr lang="en-US" dirty="0" err="1"/>
              <a:t>int</a:t>
            </a:r>
            <a:r>
              <a:rPr lang="en-US" dirty="0"/>
              <a:t> </a:t>
            </a:r>
            <a:r>
              <a:rPr lang="en-US" dirty="0" err="1"/>
              <a:t>num</a:t>
            </a:r>
            <a:r>
              <a:rPr lang="en-US" dirty="0"/>
              <a:t> = 11;    </a:t>
            </a:r>
          </a:p>
          <a:p>
            <a:r>
              <a:rPr lang="en-US" dirty="0"/>
              <a:t>            if (</a:t>
            </a:r>
            <a:r>
              <a:rPr lang="en-US" dirty="0" err="1"/>
              <a:t>num</a:t>
            </a:r>
            <a:r>
              <a:rPr lang="en-US" dirty="0"/>
              <a:t> % 2 == 0)    </a:t>
            </a:r>
          </a:p>
          <a:p>
            <a:r>
              <a:rPr lang="en-US" dirty="0"/>
              <a:t>            {    </a:t>
            </a:r>
          </a:p>
          <a:p>
            <a:r>
              <a:rPr lang="en-US" dirty="0"/>
              <a:t>                </a:t>
            </a:r>
            <a:r>
              <a:rPr lang="en-US" dirty="0" err="1"/>
              <a:t>cout</a:t>
            </a:r>
            <a:r>
              <a:rPr lang="en-US" dirty="0"/>
              <a:t>&lt;&lt;"It is even number";    </a:t>
            </a:r>
          </a:p>
          <a:p>
            <a:r>
              <a:rPr lang="en-US" dirty="0"/>
              <a:t>            }   </a:t>
            </a:r>
          </a:p>
          <a:p>
            <a:r>
              <a:rPr lang="en-US" dirty="0"/>
              <a:t>            else  </a:t>
            </a:r>
          </a:p>
          <a:p>
            <a:r>
              <a:rPr lang="en-US" dirty="0"/>
              <a:t>            {    </a:t>
            </a:r>
          </a:p>
          <a:p>
            <a:r>
              <a:rPr lang="en-US" dirty="0"/>
              <a:t>                </a:t>
            </a:r>
            <a:r>
              <a:rPr lang="en-US" dirty="0" err="1"/>
              <a:t>cout</a:t>
            </a:r>
            <a:r>
              <a:rPr lang="en-US" dirty="0"/>
              <a:t>&lt;&lt;"It is odd number";    </a:t>
            </a:r>
          </a:p>
          <a:p>
            <a:r>
              <a:rPr lang="en-US" dirty="0"/>
              <a:t>            }  </a:t>
            </a:r>
          </a:p>
          <a:p>
            <a:r>
              <a:rPr lang="en-US" dirty="0"/>
              <a:t>   return 0;  </a:t>
            </a:r>
          </a:p>
          <a:p>
            <a:r>
              <a:rPr lang="en-US" dirty="0"/>
              <a:t>}</a:t>
            </a:r>
          </a:p>
        </p:txBody>
      </p:sp>
    </p:spTree>
    <p:extLst>
      <p:ext uri="{BB962C8B-B14F-4D97-AF65-F5344CB8AC3E}">
        <p14:creationId xmlns:p14="http://schemas.microsoft.com/office/powerpoint/2010/main" val="27740774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6096000" cy="4524315"/>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err="1"/>
              <a:t>int</a:t>
            </a:r>
            <a:r>
              <a:rPr lang="en-US" dirty="0"/>
              <a:t> main () {  </a:t>
            </a:r>
          </a:p>
          <a:p>
            <a:r>
              <a:rPr lang="en-US" dirty="0"/>
              <a:t>    </a:t>
            </a:r>
            <a:r>
              <a:rPr lang="en-US" dirty="0" err="1"/>
              <a:t>int</a:t>
            </a:r>
            <a:r>
              <a:rPr lang="en-US" dirty="0"/>
              <a:t> </a:t>
            </a:r>
            <a:r>
              <a:rPr lang="en-US" dirty="0" err="1"/>
              <a:t>num</a:t>
            </a:r>
            <a:r>
              <a:rPr lang="en-US" dirty="0"/>
              <a:t>;  </a:t>
            </a:r>
          </a:p>
          <a:p>
            <a:r>
              <a:rPr lang="en-US" dirty="0"/>
              <a:t>    </a:t>
            </a:r>
            <a:r>
              <a:rPr lang="en-US" dirty="0" err="1"/>
              <a:t>cout</a:t>
            </a:r>
            <a:r>
              <a:rPr lang="en-US" dirty="0"/>
              <a:t>&lt;&lt;"Enter a Number: ";  </a:t>
            </a:r>
          </a:p>
          <a:p>
            <a:r>
              <a:rPr lang="en-US" dirty="0"/>
              <a:t>    </a:t>
            </a:r>
            <a:r>
              <a:rPr lang="en-US" dirty="0" err="1"/>
              <a:t>cin</a:t>
            </a:r>
            <a:r>
              <a:rPr lang="en-US" dirty="0"/>
              <a:t>&gt;&gt;</a:t>
            </a:r>
            <a:r>
              <a:rPr lang="en-US" dirty="0" err="1"/>
              <a:t>num</a:t>
            </a:r>
            <a:r>
              <a:rPr lang="en-US" dirty="0"/>
              <a:t>;  </a:t>
            </a:r>
          </a:p>
          <a:p>
            <a:r>
              <a:rPr lang="en-US" dirty="0"/>
              <a:t>            if (</a:t>
            </a:r>
            <a:r>
              <a:rPr lang="en-US" dirty="0" err="1"/>
              <a:t>num</a:t>
            </a:r>
            <a:r>
              <a:rPr lang="en-US" dirty="0"/>
              <a:t> % 2 == 0)    </a:t>
            </a:r>
          </a:p>
          <a:p>
            <a:r>
              <a:rPr lang="en-US" dirty="0"/>
              <a:t>            {    </a:t>
            </a:r>
          </a:p>
          <a:p>
            <a:r>
              <a:rPr lang="en-US" dirty="0"/>
              <a:t>                </a:t>
            </a:r>
            <a:r>
              <a:rPr lang="en-US" dirty="0" err="1"/>
              <a:t>cout</a:t>
            </a:r>
            <a:r>
              <a:rPr lang="en-US" dirty="0"/>
              <a:t>&lt;&lt;"It is even number"&lt;&lt;</a:t>
            </a:r>
            <a:r>
              <a:rPr lang="en-US" dirty="0" err="1"/>
              <a:t>endl</a:t>
            </a:r>
            <a:r>
              <a:rPr lang="en-US" dirty="0"/>
              <a:t>;    </a:t>
            </a:r>
          </a:p>
          <a:p>
            <a:r>
              <a:rPr lang="en-US" dirty="0"/>
              <a:t>            }   </a:t>
            </a:r>
          </a:p>
          <a:p>
            <a:r>
              <a:rPr lang="en-US" dirty="0"/>
              <a:t>            else  </a:t>
            </a:r>
          </a:p>
          <a:p>
            <a:r>
              <a:rPr lang="en-US" dirty="0"/>
              <a:t>            {    </a:t>
            </a:r>
          </a:p>
          <a:p>
            <a:r>
              <a:rPr lang="en-US" dirty="0"/>
              <a:t>                </a:t>
            </a:r>
            <a:r>
              <a:rPr lang="en-US" dirty="0" err="1"/>
              <a:t>cout</a:t>
            </a:r>
            <a:r>
              <a:rPr lang="en-US" dirty="0"/>
              <a:t>&lt;&lt;"It is odd number"&lt;&lt;</a:t>
            </a:r>
            <a:r>
              <a:rPr lang="en-US" dirty="0" err="1"/>
              <a:t>endl</a:t>
            </a:r>
            <a:r>
              <a:rPr lang="en-US" dirty="0"/>
              <a:t>;    </a:t>
            </a:r>
          </a:p>
          <a:p>
            <a:r>
              <a:rPr lang="en-US" dirty="0"/>
              <a:t>            }  </a:t>
            </a:r>
          </a:p>
          <a:p>
            <a:r>
              <a:rPr lang="en-US" dirty="0"/>
              <a:t>   return 0;  </a:t>
            </a:r>
          </a:p>
          <a:p>
            <a:r>
              <a:rPr lang="en-US" dirty="0"/>
              <a:t>}</a:t>
            </a:r>
          </a:p>
        </p:txBody>
      </p:sp>
      <p:sp>
        <p:nvSpPr>
          <p:cNvPr id="3" name="Rectangle 2"/>
          <p:cNvSpPr/>
          <p:nvPr/>
        </p:nvSpPr>
        <p:spPr>
          <a:xfrm>
            <a:off x="3048000" y="359467"/>
            <a:ext cx="3223959" cy="369332"/>
          </a:xfrm>
          <a:prstGeom prst="rect">
            <a:avLst/>
          </a:prstGeom>
        </p:spPr>
        <p:txBody>
          <a:bodyPr wrap="none">
            <a:spAutoFit/>
          </a:bodyPr>
          <a:lstStyle/>
          <a:p>
            <a:r>
              <a:rPr lang="en-US" dirty="0">
                <a:solidFill>
                  <a:srgbClr val="610B38"/>
                </a:solidFill>
                <a:latin typeface="erdana"/>
              </a:rPr>
              <a:t>Example: with input from user</a:t>
            </a:r>
            <a:endParaRPr lang="en-US" b="0" i="0" dirty="0">
              <a:solidFill>
                <a:srgbClr val="610B38"/>
              </a:solidFill>
              <a:effectLst/>
              <a:latin typeface="erdana"/>
            </a:endParaRPr>
          </a:p>
        </p:txBody>
      </p:sp>
    </p:spTree>
    <p:extLst>
      <p:ext uri="{BB962C8B-B14F-4D97-AF65-F5344CB8AC3E}">
        <p14:creationId xmlns:p14="http://schemas.microsoft.com/office/powerpoint/2010/main" val="17306588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pp If els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891" y="1778783"/>
            <a:ext cx="6486525" cy="4752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035890" y="275650"/>
            <a:ext cx="9490701" cy="923330"/>
          </a:xfrm>
          <a:prstGeom prst="rect">
            <a:avLst/>
          </a:prstGeom>
        </p:spPr>
        <p:txBody>
          <a:bodyPr wrap="square">
            <a:spAutoFit/>
          </a:bodyPr>
          <a:lstStyle/>
          <a:p>
            <a:r>
              <a:rPr lang="en-US" dirty="0">
                <a:solidFill>
                  <a:srgbClr val="610B38"/>
                </a:solidFill>
                <a:latin typeface="erdana"/>
              </a:rPr>
              <a:t>C++ IF-else-if ladder Statement</a:t>
            </a:r>
          </a:p>
          <a:p>
            <a:r>
              <a:rPr lang="en-US" dirty="0">
                <a:solidFill>
                  <a:srgbClr val="000000"/>
                </a:solidFill>
                <a:latin typeface="verdana" panose="020B0604030504040204" pitchFamily="34" charset="0"/>
              </a:rPr>
              <a:t>The C++ if-else-if ladder statement executes one condition from multiple statements.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4869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701" y="-1326148"/>
            <a:ext cx="11397803" cy="9510296"/>
          </a:xfrm>
          <a:prstGeom prst="rect">
            <a:avLst/>
          </a:prstGeom>
        </p:spPr>
        <p:txBody>
          <a:bodyPr wrap="square">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err="1"/>
              <a:t>int</a:t>
            </a:r>
            <a:r>
              <a:rPr lang="en-US" dirty="0"/>
              <a:t> main () {  </a:t>
            </a:r>
          </a:p>
          <a:p>
            <a:r>
              <a:rPr lang="en-US" dirty="0"/>
              <a:t>       </a:t>
            </a:r>
            <a:r>
              <a:rPr lang="en-US" dirty="0" err="1"/>
              <a:t>int</a:t>
            </a:r>
            <a:r>
              <a:rPr lang="en-US" dirty="0"/>
              <a:t> </a:t>
            </a:r>
            <a:r>
              <a:rPr lang="en-US" dirty="0" err="1"/>
              <a:t>num</a:t>
            </a:r>
            <a:r>
              <a:rPr lang="en-US" dirty="0"/>
              <a:t>;  </a:t>
            </a:r>
          </a:p>
          <a:p>
            <a:r>
              <a:rPr lang="en-US" dirty="0"/>
              <a:t>       </a:t>
            </a:r>
            <a:r>
              <a:rPr lang="en-US" dirty="0" err="1"/>
              <a:t>cout</a:t>
            </a:r>
            <a:r>
              <a:rPr lang="en-US" dirty="0"/>
              <a:t>&lt;&lt;"Enter a number to check grade:";    </a:t>
            </a:r>
          </a:p>
          <a:p>
            <a:r>
              <a:rPr lang="en-US" dirty="0"/>
              <a:t>       </a:t>
            </a:r>
            <a:r>
              <a:rPr lang="en-US" dirty="0" err="1"/>
              <a:t>cin</a:t>
            </a:r>
            <a:r>
              <a:rPr lang="en-US" dirty="0"/>
              <a:t>&gt;&gt;</a:t>
            </a:r>
            <a:r>
              <a:rPr lang="en-US" dirty="0" err="1"/>
              <a:t>num</a:t>
            </a:r>
            <a:r>
              <a:rPr lang="en-US" dirty="0"/>
              <a:t>;  </a:t>
            </a:r>
          </a:p>
          <a:p>
            <a:r>
              <a:rPr lang="en-US" dirty="0"/>
              <a:t>            if (</a:t>
            </a:r>
            <a:r>
              <a:rPr lang="en-US" dirty="0" err="1"/>
              <a:t>num</a:t>
            </a:r>
            <a:r>
              <a:rPr lang="en-US" dirty="0"/>
              <a:t> &lt;0 || </a:t>
            </a:r>
            <a:r>
              <a:rPr lang="en-US" dirty="0" err="1"/>
              <a:t>num</a:t>
            </a:r>
            <a:r>
              <a:rPr lang="en-US" dirty="0"/>
              <a:t> &gt;100)    </a:t>
            </a:r>
          </a:p>
          <a:p>
            <a:r>
              <a:rPr lang="en-US" dirty="0"/>
              <a:t>            {    </a:t>
            </a:r>
          </a:p>
          <a:p>
            <a:r>
              <a:rPr lang="en-US" dirty="0"/>
              <a:t>                </a:t>
            </a:r>
            <a:r>
              <a:rPr lang="en-US" dirty="0" err="1"/>
              <a:t>cout</a:t>
            </a:r>
            <a:r>
              <a:rPr lang="en-US" dirty="0"/>
              <a:t>&lt;&lt;"wrong number";    </a:t>
            </a:r>
          </a:p>
          <a:p>
            <a:r>
              <a:rPr lang="en-US" dirty="0"/>
              <a:t>            }    </a:t>
            </a:r>
          </a:p>
          <a:p>
            <a:r>
              <a:rPr lang="en-US" dirty="0"/>
              <a:t>            else if(</a:t>
            </a:r>
            <a:r>
              <a:rPr lang="en-US" dirty="0" err="1"/>
              <a:t>num</a:t>
            </a:r>
            <a:r>
              <a:rPr lang="en-US" dirty="0"/>
              <a:t> &gt;= 0 &amp;&amp; </a:t>
            </a:r>
            <a:r>
              <a:rPr lang="en-US" dirty="0" err="1"/>
              <a:t>num</a:t>
            </a:r>
            <a:r>
              <a:rPr lang="en-US" dirty="0"/>
              <a:t> &lt; 50){    </a:t>
            </a:r>
          </a:p>
          <a:p>
            <a:r>
              <a:rPr lang="en-US" dirty="0"/>
              <a:t>                </a:t>
            </a:r>
            <a:r>
              <a:rPr lang="en-US" dirty="0" err="1"/>
              <a:t>cout</a:t>
            </a:r>
            <a:r>
              <a:rPr lang="en-US" dirty="0"/>
              <a:t>&lt;&lt;"Fail";    </a:t>
            </a:r>
          </a:p>
          <a:p>
            <a:r>
              <a:rPr lang="en-US" dirty="0"/>
              <a:t>            }    </a:t>
            </a:r>
          </a:p>
          <a:p>
            <a:r>
              <a:rPr lang="en-US" dirty="0"/>
              <a:t>            else if (</a:t>
            </a:r>
            <a:r>
              <a:rPr lang="en-US" dirty="0" err="1"/>
              <a:t>num</a:t>
            </a:r>
            <a:r>
              <a:rPr lang="en-US" dirty="0"/>
              <a:t> &gt;= 50 &amp;&amp; </a:t>
            </a:r>
            <a:r>
              <a:rPr lang="en-US" dirty="0" err="1"/>
              <a:t>num</a:t>
            </a:r>
            <a:r>
              <a:rPr lang="en-US" dirty="0"/>
              <a:t> &lt; 60)    </a:t>
            </a:r>
          </a:p>
          <a:p>
            <a:r>
              <a:rPr lang="en-US" dirty="0"/>
              <a:t>            {    </a:t>
            </a:r>
          </a:p>
          <a:p>
            <a:r>
              <a:rPr lang="en-US" dirty="0"/>
              <a:t>                </a:t>
            </a:r>
            <a:r>
              <a:rPr lang="en-US" dirty="0" err="1"/>
              <a:t>cout</a:t>
            </a:r>
            <a:r>
              <a:rPr lang="en-US" dirty="0"/>
              <a:t>&lt;&lt;"D Grade";    </a:t>
            </a:r>
          </a:p>
          <a:p>
            <a:r>
              <a:rPr lang="en-US" dirty="0"/>
              <a:t>            }    </a:t>
            </a:r>
          </a:p>
          <a:p>
            <a:r>
              <a:rPr lang="en-US" dirty="0"/>
              <a:t>            else if (</a:t>
            </a:r>
            <a:r>
              <a:rPr lang="en-US" dirty="0" err="1"/>
              <a:t>num</a:t>
            </a:r>
            <a:r>
              <a:rPr lang="en-US" dirty="0"/>
              <a:t> &gt;= 60 &amp;&amp; </a:t>
            </a:r>
            <a:r>
              <a:rPr lang="en-US" dirty="0" err="1"/>
              <a:t>num</a:t>
            </a:r>
            <a:r>
              <a:rPr lang="en-US" dirty="0"/>
              <a:t> &lt; 70)    </a:t>
            </a:r>
          </a:p>
          <a:p>
            <a:r>
              <a:rPr lang="en-US" dirty="0"/>
              <a:t>            {    </a:t>
            </a:r>
          </a:p>
          <a:p>
            <a:r>
              <a:rPr lang="en-US" dirty="0"/>
              <a:t>                </a:t>
            </a:r>
            <a:r>
              <a:rPr lang="en-US" dirty="0" err="1"/>
              <a:t>cout</a:t>
            </a:r>
            <a:r>
              <a:rPr lang="en-US" dirty="0"/>
              <a:t>&lt;&lt;"C Grade";    </a:t>
            </a:r>
          </a:p>
          <a:p>
            <a:r>
              <a:rPr lang="en-US" dirty="0"/>
              <a:t>            }    </a:t>
            </a:r>
          </a:p>
          <a:p>
            <a:r>
              <a:rPr lang="en-US" dirty="0"/>
              <a:t>            else if (</a:t>
            </a:r>
            <a:r>
              <a:rPr lang="en-US" dirty="0" err="1"/>
              <a:t>num</a:t>
            </a:r>
            <a:r>
              <a:rPr lang="en-US" dirty="0"/>
              <a:t> &gt;= 70 &amp;&amp; </a:t>
            </a:r>
            <a:r>
              <a:rPr lang="en-US" dirty="0" err="1"/>
              <a:t>num</a:t>
            </a:r>
            <a:r>
              <a:rPr lang="en-US" dirty="0"/>
              <a:t> &lt; 80)    </a:t>
            </a:r>
          </a:p>
          <a:p>
            <a:r>
              <a:rPr lang="en-US" dirty="0"/>
              <a:t>            {    </a:t>
            </a:r>
          </a:p>
          <a:p>
            <a:r>
              <a:rPr lang="en-US" dirty="0"/>
              <a:t>                </a:t>
            </a:r>
            <a:r>
              <a:rPr lang="en-US" dirty="0" err="1"/>
              <a:t>cout</a:t>
            </a:r>
            <a:r>
              <a:rPr lang="en-US" dirty="0"/>
              <a:t>&lt;&lt;"B Grade";    </a:t>
            </a:r>
          </a:p>
          <a:p>
            <a:r>
              <a:rPr lang="en-US" dirty="0"/>
              <a:t>            }    </a:t>
            </a:r>
          </a:p>
          <a:p>
            <a:r>
              <a:rPr lang="en-US" dirty="0"/>
              <a:t>            else if (</a:t>
            </a:r>
            <a:r>
              <a:rPr lang="en-US" dirty="0" err="1"/>
              <a:t>num</a:t>
            </a:r>
            <a:r>
              <a:rPr lang="en-US" dirty="0"/>
              <a:t> &gt;= 80 &amp;&amp; </a:t>
            </a:r>
            <a:r>
              <a:rPr lang="en-US" dirty="0" err="1"/>
              <a:t>num</a:t>
            </a:r>
            <a:r>
              <a:rPr lang="en-US" dirty="0"/>
              <a:t> &lt; 90)    </a:t>
            </a:r>
          </a:p>
          <a:p>
            <a:r>
              <a:rPr lang="en-US" dirty="0"/>
              <a:t>            {    </a:t>
            </a:r>
          </a:p>
          <a:p>
            <a:r>
              <a:rPr lang="en-US" dirty="0"/>
              <a:t>                </a:t>
            </a:r>
            <a:r>
              <a:rPr lang="en-US" dirty="0" err="1"/>
              <a:t>cout</a:t>
            </a:r>
            <a:r>
              <a:rPr lang="en-US" dirty="0"/>
              <a:t>&lt;&lt;"A Grade";    </a:t>
            </a:r>
          </a:p>
          <a:p>
            <a:r>
              <a:rPr lang="en-US" dirty="0"/>
              <a:t>            }    </a:t>
            </a:r>
          </a:p>
          <a:p>
            <a:r>
              <a:rPr lang="en-US" dirty="0"/>
              <a:t>            else if (</a:t>
            </a:r>
            <a:r>
              <a:rPr lang="en-US" dirty="0" err="1"/>
              <a:t>num</a:t>
            </a:r>
            <a:r>
              <a:rPr lang="en-US" dirty="0"/>
              <a:t> &gt;= 90 &amp;&amp; </a:t>
            </a:r>
            <a:r>
              <a:rPr lang="en-US" dirty="0" err="1"/>
              <a:t>num</a:t>
            </a:r>
            <a:r>
              <a:rPr lang="en-US" dirty="0"/>
              <a:t> &lt;= 100)    </a:t>
            </a:r>
          </a:p>
          <a:p>
            <a:r>
              <a:rPr lang="en-US" dirty="0"/>
              <a:t>            {    </a:t>
            </a:r>
          </a:p>
          <a:p>
            <a:r>
              <a:rPr lang="en-US" dirty="0"/>
              <a:t>                </a:t>
            </a:r>
            <a:r>
              <a:rPr lang="en-US" dirty="0" err="1"/>
              <a:t>cout</a:t>
            </a:r>
            <a:r>
              <a:rPr lang="en-US" dirty="0"/>
              <a:t>&lt;&lt;"A+ Grade";  </a:t>
            </a:r>
          </a:p>
          <a:p>
            <a:r>
              <a:rPr lang="en-US" dirty="0"/>
              <a:t>            }    </a:t>
            </a:r>
          </a:p>
          <a:p>
            <a:r>
              <a:rPr lang="en-US" dirty="0"/>
              <a:t>    }</a:t>
            </a:r>
          </a:p>
        </p:txBody>
      </p:sp>
    </p:spTree>
    <p:extLst>
      <p:ext uri="{BB962C8B-B14F-4D97-AF65-F5344CB8AC3E}">
        <p14:creationId xmlns:p14="http://schemas.microsoft.com/office/powerpoint/2010/main" val="2234439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884" y="297827"/>
            <a:ext cx="11114467" cy="1200329"/>
          </a:xfrm>
          <a:prstGeom prst="rect">
            <a:avLst/>
          </a:prstGeom>
        </p:spPr>
        <p:txBody>
          <a:bodyPr wrap="square">
            <a:spAutoFit/>
          </a:bodyPr>
          <a:lstStyle/>
          <a:p>
            <a:r>
              <a:rPr lang="en-US" b="0" i="0" dirty="0" smtClean="0">
                <a:solidFill>
                  <a:srgbClr val="610B38"/>
                </a:solidFill>
                <a:effectLst/>
                <a:latin typeface="erdana"/>
              </a:rPr>
              <a:t>C++ history</a:t>
            </a:r>
          </a:p>
          <a:p>
            <a:r>
              <a:rPr lang="en-US" b="1" i="0" dirty="0" smtClean="0">
                <a:solidFill>
                  <a:srgbClr val="2F4F4F"/>
                </a:solidFill>
                <a:effectLst/>
                <a:latin typeface="verdana" panose="020B0604030504040204" pitchFamily="34" charset="0"/>
              </a:rPr>
              <a:t>C++ programming language</a:t>
            </a:r>
            <a:r>
              <a:rPr lang="en-US" b="0" i="0" dirty="0" smtClean="0">
                <a:solidFill>
                  <a:srgbClr val="000000"/>
                </a:solidFill>
                <a:effectLst/>
                <a:latin typeface="verdana" panose="020B0604030504040204" pitchFamily="34" charset="0"/>
              </a:rPr>
              <a:t> was developed </a:t>
            </a:r>
            <a:r>
              <a:rPr lang="en-US" b="0" i="0" smtClean="0">
                <a:solidFill>
                  <a:srgbClr val="000000"/>
                </a:solidFill>
                <a:effectLst/>
                <a:latin typeface="verdana" panose="020B0604030504040204" pitchFamily="34" charset="0"/>
              </a:rPr>
              <a:t>in </a:t>
            </a:r>
            <a:r>
              <a:rPr lang="en-US" b="0" i="0" smtClean="0">
                <a:solidFill>
                  <a:srgbClr val="000000"/>
                </a:solidFill>
                <a:effectLst/>
                <a:latin typeface="verdana" panose="020B0604030504040204" pitchFamily="34" charset="0"/>
              </a:rPr>
              <a:t>1979 </a:t>
            </a:r>
            <a:r>
              <a:rPr lang="en-US" b="0" i="0" dirty="0" smtClean="0">
                <a:solidFill>
                  <a:srgbClr val="000000"/>
                </a:solidFill>
                <a:effectLst/>
                <a:latin typeface="verdana" panose="020B0604030504040204" pitchFamily="34" charset="0"/>
              </a:rPr>
              <a:t>by </a:t>
            </a:r>
            <a:r>
              <a:rPr lang="en-US" b="0" i="0" dirty="0" err="1" smtClean="0">
                <a:solidFill>
                  <a:srgbClr val="000000"/>
                </a:solidFill>
                <a:effectLst/>
                <a:latin typeface="verdana" panose="020B0604030504040204" pitchFamily="34" charset="0"/>
              </a:rPr>
              <a:t>Bjarne</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Stroustrup</a:t>
            </a:r>
            <a:r>
              <a:rPr lang="en-US" b="0" i="0" dirty="0" smtClean="0">
                <a:solidFill>
                  <a:srgbClr val="000000"/>
                </a:solidFill>
                <a:effectLst/>
                <a:latin typeface="verdana" panose="020B0604030504040204" pitchFamily="34" charset="0"/>
              </a:rPr>
              <a:t> at bell laboratories of AT&amp;T (American Telephone &amp; Telegraph), located in U.S.A.</a:t>
            </a:r>
          </a:p>
          <a:p>
            <a:r>
              <a:rPr lang="en-US" b="1" i="0" dirty="0" err="1" smtClean="0">
                <a:solidFill>
                  <a:srgbClr val="2F4F4F"/>
                </a:solidFill>
                <a:effectLst/>
                <a:latin typeface="verdana" panose="020B0604030504040204" pitchFamily="34" charset="0"/>
              </a:rPr>
              <a:t>Bjarne</a:t>
            </a:r>
            <a:r>
              <a:rPr lang="en-US" b="1" i="0" dirty="0" smtClean="0">
                <a:solidFill>
                  <a:srgbClr val="2F4F4F"/>
                </a:solidFill>
                <a:effectLst/>
                <a:latin typeface="verdana" panose="020B0604030504040204" pitchFamily="34" charset="0"/>
              </a:rPr>
              <a:t> </a:t>
            </a:r>
            <a:r>
              <a:rPr lang="en-US" b="1" i="0" dirty="0" err="1" smtClean="0">
                <a:solidFill>
                  <a:srgbClr val="2F4F4F"/>
                </a:solidFill>
                <a:effectLst/>
                <a:latin typeface="verdana" panose="020B0604030504040204" pitchFamily="34" charset="0"/>
              </a:rPr>
              <a:t>Stroustrup</a:t>
            </a:r>
            <a:r>
              <a:rPr lang="en-US" b="0" i="0" dirty="0" smtClean="0">
                <a:solidFill>
                  <a:srgbClr val="000000"/>
                </a:solidFill>
                <a:effectLst/>
                <a:latin typeface="verdana" panose="020B0604030504040204" pitchFamily="34" charset="0"/>
              </a:rPr>
              <a:t> is known as the </a:t>
            </a:r>
            <a:r>
              <a:rPr lang="en-US" b="1" i="0" dirty="0" smtClean="0">
                <a:solidFill>
                  <a:srgbClr val="2F4F4F"/>
                </a:solidFill>
                <a:effectLst/>
                <a:latin typeface="verdana" panose="020B0604030504040204" pitchFamily="34" charset="0"/>
              </a:rPr>
              <a:t>founder of C++ language.</a:t>
            </a:r>
            <a:endParaRPr lang="en-US" b="0" i="0" dirty="0">
              <a:solidFill>
                <a:srgbClr val="000000"/>
              </a:solidFill>
              <a:effectLst/>
              <a:latin typeface="verdana" panose="020B0604030504040204" pitchFamily="34" charset="0"/>
            </a:endParaRPr>
          </a:p>
        </p:txBody>
      </p:sp>
      <p:sp>
        <p:nvSpPr>
          <p:cNvPr id="3" name="Rectangle 2"/>
          <p:cNvSpPr/>
          <p:nvPr/>
        </p:nvSpPr>
        <p:spPr>
          <a:xfrm>
            <a:off x="862883" y="2017261"/>
            <a:ext cx="11114467" cy="1631216"/>
          </a:xfrm>
          <a:prstGeom prst="rect">
            <a:avLst/>
          </a:prstGeom>
        </p:spPr>
        <p:txBody>
          <a:bodyPr wrap="square">
            <a:spAutoFit/>
          </a:bodyPr>
          <a:lstStyle/>
          <a:p>
            <a:r>
              <a:rPr lang="en-US" sz="2000" b="0" i="0" dirty="0" smtClean="0">
                <a:solidFill>
                  <a:srgbClr val="000000"/>
                </a:solidFill>
                <a:effectLst/>
                <a:latin typeface="verdana" panose="020B0604030504040204" pitchFamily="34" charset="0"/>
              </a:rPr>
              <a:t>It was develop for adding a feature of </a:t>
            </a:r>
            <a:r>
              <a:rPr lang="en-US" sz="2000" b="1" i="0" dirty="0" smtClean="0">
                <a:solidFill>
                  <a:srgbClr val="2F4F4F"/>
                </a:solidFill>
                <a:effectLst/>
                <a:latin typeface="verdana" panose="020B0604030504040204" pitchFamily="34" charset="0"/>
              </a:rPr>
              <a:t>OOP (Object Oriented Programming)</a:t>
            </a:r>
            <a:r>
              <a:rPr lang="en-US" sz="2000" b="0" i="0" dirty="0" smtClean="0">
                <a:solidFill>
                  <a:srgbClr val="000000"/>
                </a:solidFill>
                <a:effectLst/>
                <a:latin typeface="verdana" panose="020B0604030504040204" pitchFamily="34" charset="0"/>
              </a:rPr>
              <a:t> in C without significantly changing the C component.</a:t>
            </a:r>
          </a:p>
          <a:p>
            <a:r>
              <a:rPr lang="en-US" sz="2000" b="0" i="0" dirty="0" smtClean="0">
                <a:solidFill>
                  <a:srgbClr val="000000"/>
                </a:solidFill>
                <a:effectLst/>
                <a:latin typeface="verdana" panose="020B0604030504040204" pitchFamily="34" charset="0"/>
              </a:rPr>
              <a:t>C++ programming is "relative" (called a superset) of C, it means any valid C program is also a valid C++ program.</a:t>
            </a:r>
          </a:p>
          <a:p>
            <a:r>
              <a:rPr lang="en-US" sz="2000" b="0" i="0" dirty="0" smtClean="0">
                <a:solidFill>
                  <a:srgbClr val="000000"/>
                </a:solidFill>
                <a:effectLst/>
                <a:latin typeface="verdana" panose="020B0604030504040204" pitchFamily="34" charset="0"/>
              </a:rPr>
              <a:t>Let's see the programming languages that were developed before C++ language</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1386234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739" y="201546"/>
            <a:ext cx="11311945" cy="1938992"/>
          </a:xfrm>
          <a:prstGeom prst="rect">
            <a:avLst/>
          </a:prstGeom>
        </p:spPr>
        <p:txBody>
          <a:bodyPr wrap="square">
            <a:spAutoFit/>
          </a:bodyPr>
          <a:lstStyle/>
          <a:p>
            <a:pPr fontAlgn="base"/>
            <a:r>
              <a:rPr lang="en-US" sz="2400" b="1" u="sng" dirty="0"/>
              <a:t>Switch Statement in C/C++</a:t>
            </a:r>
          </a:p>
          <a:p>
            <a:pPr fontAlgn="base"/>
            <a:r>
              <a:rPr lang="en-US" sz="2400" dirty="0"/>
              <a:t>Switch case statements are a substitute for long if statements that compare a variable to several integral values</a:t>
            </a:r>
          </a:p>
          <a:p>
            <a:pPr fontAlgn="base"/>
            <a:r>
              <a:rPr lang="en-US" sz="2400" dirty="0"/>
              <a:t>The switch statement is a </a:t>
            </a:r>
            <a:r>
              <a:rPr lang="en-US" sz="2400" dirty="0" err="1"/>
              <a:t>multiway</a:t>
            </a:r>
            <a:r>
              <a:rPr lang="en-US" sz="2400" dirty="0"/>
              <a:t> branch statement. It provides an easy way to dispatch execution to different parts of code based on the value of the expression</a:t>
            </a:r>
          </a:p>
        </p:txBody>
      </p:sp>
      <p:sp>
        <p:nvSpPr>
          <p:cNvPr id="5" name="Rectangle 4"/>
          <p:cNvSpPr/>
          <p:nvPr/>
        </p:nvSpPr>
        <p:spPr>
          <a:xfrm>
            <a:off x="1948069" y="3069968"/>
            <a:ext cx="6096000" cy="2308324"/>
          </a:xfrm>
          <a:prstGeom prst="rect">
            <a:avLst/>
          </a:prstGeom>
        </p:spPr>
        <p:txBody>
          <a:bodyPr>
            <a:spAutoFit/>
          </a:bodyPr>
          <a:lstStyle/>
          <a:p>
            <a:r>
              <a:rPr lang="en-US" dirty="0"/>
              <a:t>switch (n)</a:t>
            </a:r>
          </a:p>
          <a:p>
            <a:r>
              <a:rPr lang="en-US" dirty="0"/>
              <a:t>{</a:t>
            </a:r>
          </a:p>
          <a:p>
            <a:r>
              <a:rPr lang="en-US" dirty="0"/>
              <a:t>    case 1: // code to be executed if n = 1;</a:t>
            </a:r>
          </a:p>
          <a:p>
            <a:r>
              <a:rPr lang="en-US" dirty="0"/>
              <a:t>        break;</a:t>
            </a:r>
          </a:p>
          <a:p>
            <a:r>
              <a:rPr lang="en-US" dirty="0"/>
              <a:t>    case 2: // code to be executed if n = 2;</a:t>
            </a:r>
          </a:p>
          <a:p>
            <a:r>
              <a:rPr lang="en-US" dirty="0"/>
              <a:t>        break;</a:t>
            </a:r>
          </a:p>
          <a:p>
            <a:r>
              <a:rPr lang="en-US" dirty="0"/>
              <a:t>    default: // code to be executed if n doesn't match any cases</a:t>
            </a:r>
          </a:p>
          <a:p>
            <a:r>
              <a:rPr lang="en-US" dirty="0"/>
              <a:t>}</a:t>
            </a:r>
          </a:p>
        </p:txBody>
      </p:sp>
    </p:spTree>
    <p:extLst>
      <p:ext uri="{BB962C8B-B14F-4D97-AF65-F5344CB8AC3E}">
        <p14:creationId xmlns:p14="http://schemas.microsoft.com/office/powerpoint/2010/main" val="19819991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witch-case-in-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93" y="-141668"/>
            <a:ext cx="11161782" cy="687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1460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372" y="180304"/>
            <a:ext cx="7907628" cy="6124754"/>
          </a:xfrm>
          <a:prstGeom prst="rect">
            <a:avLst/>
          </a:prstGeom>
        </p:spPr>
        <p:txBody>
          <a:bodyPr wrap="square">
            <a:spAutoFit/>
          </a:bodyPr>
          <a:lstStyle/>
          <a:p>
            <a:r>
              <a:rPr lang="en-US" sz="2800" dirty="0"/>
              <a:t>#include &lt;</a:t>
            </a:r>
            <a:r>
              <a:rPr lang="en-US" sz="2800" dirty="0" err="1"/>
              <a:t>iostream</a:t>
            </a:r>
            <a:r>
              <a:rPr lang="en-US" sz="2800" dirty="0"/>
              <a:t>&gt;  </a:t>
            </a:r>
          </a:p>
          <a:p>
            <a:r>
              <a:rPr lang="en-US" sz="2800" dirty="0"/>
              <a:t>using namespace </a:t>
            </a:r>
            <a:r>
              <a:rPr lang="en-US" sz="2800" dirty="0" err="1"/>
              <a:t>std</a:t>
            </a:r>
            <a:r>
              <a:rPr lang="en-US" sz="2800" dirty="0"/>
              <a:t>;  </a:t>
            </a:r>
          </a:p>
          <a:p>
            <a:r>
              <a:rPr lang="en-US" sz="2800" dirty="0" err="1"/>
              <a:t>int</a:t>
            </a:r>
            <a:r>
              <a:rPr lang="en-US" sz="2800" dirty="0"/>
              <a:t> main () {  </a:t>
            </a:r>
          </a:p>
          <a:p>
            <a:r>
              <a:rPr lang="en-US" sz="2800" dirty="0"/>
              <a:t>       </a:t>
            </a:r>
            <a:r>
              <a:rPr lang="en-US" sz="2800" dirty="0" err="1"/>
              <a:t>int</a:t>
            </a:r>
            <a:r>
              <a:rPr lang="en-US" sz="2800" dirty="0"/>
              <a:t> </a:t>
            </a:r>
            <a:r>
              <a:rPr lang="en-US" sz="2800" dirty="0" err="1"/>
              <a:t>num</a:t>
            </a:r>
            <a:r>
              <a:rPr lang="en-US" sz="2800" dirty="0"/>
              <a:t>;  </a:t>
            </a:r>
          </a:p>
          <a:p>
            <a:r>
              <a:rPr lang="en-US" sz="2800" dirty="0"/>
              <a:t>       </a:t>
            </a:r>
            <a:r>
              <a:rPr lang="en-US" sz="2800" dirty="0" err="1"/>
              <a:t>cout</a:t>
            </a:r>
            <a:r>
              <a:rPr lang="en-US" sz="2800" dirty="0"/>
              <a:t>&lt;&lt;"Enter a number to check grade:";    </a:t>
            </a:r>
          </a:p>
          <a:p>
            <a:r>
              <a:rPr lang="en-US" sz="2800" dirty="0"/>
              <a:t>       </a:t>
            </a:r>
            <a:r>
              <a:rPr lang="en-US" sz="2800" dirty="0" err="1"/>
              <a:t>cin</a:t>
            </a:r>
            <a:r>
              <a:rPr lang="en-US" sz="2800" dirty="0"/>
              <a:t>&gt;&gt;</a:t>
            </a:r>
            <a:r>
              <a:rPr lang="en-US" sz="2800" dirty="0" err="1"/>
              <a:t>num</a:t>
            </a:r>
            <a:r>
              <a:rPr lang="en-US" sz="2800" dirty="0"/>
              <a:t>;  </a:t>
            </a:r>
          </a:p>
          <a:p>
            <a:r>
              <a:rPr lang="en-US" sz="2800" dirty="0"/>
              <a:t>           switch (</a:t>
            </a:r>
            <a:r>
              <a:rPr lang="en-US" sz="2800" dirty="0" err="1"/>
              <a:t>num</a:t>
            </a:r>
            <a:r>
              <a:rPr lang="en-US" sz="2800" dirty="0"/>
              <a:t>)    </a:t>
            </a:r>
          </a:p>
          <a:p>
            <a:r>
              <a:rPr lang="en-US" sz="2800" dirty="0"/>
              <a:t>          {    </a:t>
            </a:r>
          </a:p>
          <a:p>
            <a:r>
              <a:rPr lang="en-US" sz="2800" dirty="0"/>
              <a:t>              case 10: </a:t>
            </a:r>
            <a:r>
              <a:rPr lang="en-US" sz="2800" dirty="0" err="1"/>
              <a:t>cout</a:t>
            </a:r>
            <a:r>
              <a:rPr lang="en-US" sz="2800" dirty="0"/>
              <a:t>&lt;&lt;"It is 10"; break;    </a:t>
            </a:r>
          </a:p>
          <a:p>
            <a:r>
              <a:rPr lang="en-US" sz="2800" dirty="0"/>
              <a:t>              case 20: </a:t>
            </a:r>
            <a:r>
              <a:rPr lang="en-US" sz="2800" dirty="0" err="1"/>
              <a:t>cout</a:t>
            </a:r>
            <a:r>
              <a:rPr lang="en-US" sz="2800" dirty="0"/>
              <a:t>&lt;&lt;"It is 20"; break;    </a:t>
            </a:r>
          </a:p>
          <a:p>
            <a:r>
              <a:rPr lang="en-US" sz="2800" dirty="0"/>
              <a:t>              case 30: </a:t>
            </a:r>
            <a:r>
              <a:rPr lang="en-US" sz="2800" dirty="0" err="1"/>
              <a:t>cout</a:t>
            </a:r>
            <a:r>
              <a:rPr lang="en-US" sz="2800" dirty="0"/>
              <a:t>&lt;&lt;"It is 30"; break;    </a:t>
            </a:r>
          </a:p>
          <a:p>
            <a:r>
              <a:rPr lang="en-US" sz="2800" dirty="0"/>
              <a:t>              default: </a:t>
            </a:r>
            <a:r>
              <a:rPr lang="en-US" sz="2800" dirty="0" err="1"/>
              <a:t>cout</a:t>
            </a:r>
            <a:r>
              <a:rPr lang="en-US" sz="2800" dirty="0"/>
              <a:t>&lt;&lt;"Not 10, 20 or 30"; break;    </a:t>
            </a:r>
          </a:p>
          <a:p>
            <a:r>
              <a:rPr lang="en-US" sz="2800" dirty="0"/>
              <a:t>          }    </a:t>
            </a:r>
          </a:p>
          <a:p>
            <a:r>
              <a:rPr lang="en-US" sz="2800" dirty="0"/>
              <a:t>    } </a:t>
            </a:r>
          </a:p>
        </p:txBody>
      </p:sp>
    </p:spTree>
    <p:extLst>
      <p:ext uri="{BB962C8B-B14F-4D97-AF65-F5344CB8AC3E}">
        <p14:creationId xmlns:p14="http://schemas.microsoft.com/office/powerpoint/2010/main" val="39809191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7837" y="230471"/>
            <a:ext cx="10436180" cy="1107996"/>
          </a:xfrm>
          <a:prstGeom prst="rect">
            <a:avLst/>
          </a:prstGeom>
        </p:spPr>
        <p:txBody>
          <a:bodyPr wrap="square">
            <a:spAutoFit/>
          </a:bodyPr>
          <a:lstStyle/>
          <a:p>
            <a:r>
              <a:rPr lang="en-US" dirty="0">
                <a:solidFill>
                  <a:srgbClr val="610B38"/>
                </a:solidFill>
                <a:latin typeface="erdana"/>
              </a:rPr>
              <a:t>C++ For Loop</a:t>
            </a:r>
          </a:p>
          <a:p>
            <a:r>
              <a:rPr lang="en-US" sz="2400" dirty="0"/>
              <a:t>Execute a sequence of statements multiple times and abbreviates the code that manages the loop variable.</a:t>
            </a:r>
            <a:r>
              <a:rPr lang="en-US" dirty="0" smtClean="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pic>
        <p:nvPicPr>
          <p:cNvPr id="2050" name="Picture 2" descr="Cpp For loop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535" y="1464545"/>
            <a:ext cx="6052041" cy="4484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407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6096000" cy="2677656"/>
          </a:xfrm>
          <a:prstGeom prst="rect">
            <a:avLst/>
          </a:prstGeom>
        </p:spPr>
        <p:txBody>
          <a:bodyPr>
            <a:spAutoFit/>
          </a:bodyPr>
          <a:lstStyle/>
          <a:p>
            <a:r>
              <a:rPr lang="en-US" sz="2400" dirty="0"/>
              <a:t>#include &lt;</a:t>
            </a:r>
            <a:r>
              <a:rPr lang="en-US" sz="2400" dirty="0" err="1"/>
              <a:t>iostream</a:t>
            </a:r>
            <a:r>
              <a:rPr lang="en-US" sz="2400" dirty="0"/>
              <a:t>&gt;  </a:t>
            </a:r>
          </a:p>
          <a:p>
            <a:r>
              <a:rPr lang="en-US" sz="2400" dirty="0"/>
              <a:t>using namespace </a:t>
            </a:r>
            <a:r>
              <a:rPr lang="en-US" sz="2400" dirty="0" err="1"/>
              <a:t>std</a:t>
            </a:r>
            <a:r>
              <a:rPr lang="en-US" sz="2400" dirty="0"/>
              <a:t>;  </a:t>
            </a:r>
          </a:p>
          <a:p>
            <a:r>
              <a:rPr lang="en-US" sz="2400" dirty="0" err="1"/>
              <a:t>int</a:t>
            </a:r>
            <a:r>
              <a:rPr lang="en-US" sz="2400" dirty="0"/>
              <a:t> main() {  </a:t>
            </a:r>
          </a:p>
          <a:p>
            <a:r>
              <a:rPr lang="en-US" sz="2400" dirty="0"/>
              <a:t>         for(</a:t>
            </a:r>
            <a:r>
              <a:rPr lang="en-US" sz="2400" dirty="0" err="1"/>
              <a:t>int</a:t>
            </a:r>
            <a:r>
              <a:rPr lang="en-US" sz="2400" dirty="0"/>
              <a:t> </a:t>
            </a:r>
            <a:r>
              <a:rPr lang="en-US" sz="2400" dirty="0" err="1"/>
              <a:t>i</a:t>
            </a:r>
            <a:r>
              <a:rPr lang="en-US" sz="2400" dirty="0"/>
              <a:t>=1;i&lt;=10;i++){      </a:t>
            </a:r>
          </a:p>
          <a:p>
            <a:r>
              <a:rPr lang="en-US" sz="2400" dirty="0"/>
              <a:t>            </a:t>
            </a:r>
            <a:r>
              <a:rPr lang="en-US" sz="2400" dirty="0" err="1"/>
              <a:t>cout</a:t>
            </a:r>
            <a:r>
              <a:rPr lang="en-US" sz="2400" dirty="0"/>
              <a:t>&lt;&lt;</a:t>
            </a:r>
            <a:r>
              <a:rPr lang="en-US" sz="2400" dirty="0" err="1"/>
              <a:t>i</a:t>
            </a:r>
            <a:r>
              <a:rPr lang="en-US" sz="2400" dirty="0"/>
              <a:t> &lt;&lt;"\n";      </a:t>
            </a:r>
          </a:p>
          <a:p>
            <a:r>
              <a:rPr lang="en-US" sz="2400" dirty="0"/>
              <a:t>          }       </a:t>
            </a:r>
          </a:p>
          <a:p>
            <a:r>
              <a:rPr lang="en-US" sz="2400" dirty="0"/>
              <a:t>    }</a:t>
            </a:r>
          </a:p>
        </p:txBody>
      </p:sp>
    </p:spTree>
    <p:extLst>
      <p:ext uri="{BB962C8B-B14F-4D97-AF65-F5344CB8AC3E}">
        <p14:creationId xmlns:p14="http://schemas.microsoft.com/office/powerpoint/2010/main" val="17920316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7233" y="488049"/>
            <a:ext cx="9856631" cy="923330"/>
          </a:xfrm>
          <a:prstGeom prst="rect">
            <a:avLst/>
          </a:prstGeom>
        </p:spPr>
        <p:txBody>
          <a:bodyPr wrap="square">
            <a:spAutoFit/>
          </a:bodyPr>
          <a:lstStyle/>
          <a:p>
            <a:r>
              <a:rPr lang="en-US" dirty="0">
                <a:solidFill>
                  <a:srgbClr val="610B38"/>
                </a:solidFill>
                <a:latin typeface="erdana"/>
              </a:rPr>
              <a:t>C++ Nested For Loop</a:t>
            </a:r>
          </a:p>
          <a:p>
            <a:r>
              <a:rPr lang="en-US" dirty="0">
                <a:solidFill>
                  <a:srgbClr val="000000"/>
                </a:solidFill>
                <a:latin typeface="verdana" panose="020B0604030504040204" pitchFamily="34" charset="0"/>
              </a:rPr>
              <a:t>In C++, we can use for loop inside another for loop, it is known as nested for loop. The inner loop is executed fully when outer loop is executed one time.</a:t>
            </a:r>
            <a:endParaRPr lang="en-US" b="0" i="0" dirty="0">
              <a:solidFill>
                <a:srgbClr val="000000"/>
              </a:solidFill>
              <a:effectLst/>
              <a:latin typeface="verdana" panose="020B0604030504040204" pitchFamily="34" charset="0"/>
            </a:endParaRPr>
          </a:p>
        </p:txBody>
      </p:sp>
      <p:sp>
        <p:nvSpPr>
          <p:cNvPr id="4" name="Rectangle 3"/>
          <p:cNvSpPr/>
          <p:nvPr/>
        </p:nvSpPr>
        <p:spPr>
          <a:xfrm>
            <a:off x="3048000" y="1997839"/>
            <a:ext cx="6096000" cy="2862322"/>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err="1"/>
              <a:t>int</a:t>
            </a:r>
            <a:r>
              <a:rPr lang="en-US" dirty="0"/>
              <a:t> main () {  </a:t>
            </a:r>
          </a:p>
          <a:p>
            <a:r>
              <a:rPr lang="en-US" dirty="0"/>
              <a:t>        for(</a:t>
            </a:r>
            <a:r>
              <a:rPr lang="en-US" dirty="0" err="1"/>
              <a:t>int</a:t>
            </a:r>
            <a:r>
              <a:rPr lang="en-US" dirty="0"/>
              <a:t> </a:t>
            </a:r>
            <a:r>
              <a:rPr lang="en-US" dirty="0" err="1"/>
              <a:t>i</a:t>
            </a:r>
            <a:r>
              <a:rPr lang="en-US" dirty="0"/>
              <a:t>=1;i&lt;=3;i++){      </a:t>
            </a:r>
          </a:p>
          <a:p>
            <a:r>
              <a:rPr lang="en-US" dirty="0"/>
              <a:t>             for(</a:t>
            </a:r>
            <a:r>
              <a:rPr lang="en-US" dirty="0" err="1"/>
              <a:t>int</a:t>
            </a:r>
            <a:r>
              <a:rPr lang="en-US" dirty="0"/>
              <a:t> j=1;j&lt;=3;j++){      </a:t>
            </a:r>
          </a:p>
          <a:p>
            <a:r>
              <a:rPr lang="en-US" dirty="0"/>
              <a:t>            </a:t>
            </a:r>
            <a:r>
              <a:rPr lang="en-US" dirty="0" err="1"/>
              <a:t>cout</a:t>
            </a:r>
            <a:r>
              <a:rPr lang="en-US" dirty="0"/>
              <a:t>&lt;&lt;</a:t>
            </a:r>
            <a:r>
              <a:rPr lang="en-US" dirty="0" err="1"/>
              <a:t>i</a:t>
            </a:r>
            <a:r>
              <a:rPr lang="en-US" dirty="0"/>
              <a:t>&lt;&lt;" "&lt;&lt;j&lt;&lt;"\n";      </a:t>
            </a:r>
          </a:p>
          <a:p>
            <a:r>
              <a:rPr lang="en-US" dirty="0"/>
              <a:t>          }     </a:t>
            </a:r>
          </a:p>
          <a:p>
            <a:r>
              <a:rPr lang="en-US" dirty="0"/>
              <a:t>        }  </a:t>
            </a:r>
          </a:p>
          <a:p>
            <a:r>
              <a:rPr lang="en-US" dirty="0"/>
              <a:t>    } </a:t>
            </a:r>
          </a:p>
        </p:txBody>
      </p:sp>
    </p:spTree>
    <p:extLst>
      <p:ext uri="{BB962C8B-B14F-4D97-AF65-F5344CB8AC3E}">
        <p14:creationId xmlns:p14="http://schemas.microsoft.com/office/powerpoint/2010/main" val="9906115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9206" y="253062"/>
            <a:ext cx="9908146" cy="923330"/>
          </a:xfrm>
          <a:prstGeom prst="rect">
            <a:avLst/>
          </a:prstGeom>
        </p:spPr>
        <p:txBody>
          <a:bodyPr wrap="square">
            <a:spAutoFit/>
          </a:bodyPr>
          <a:lstStyle/>
          <a:p>
            <a:r>
              <a:rPr lang="en-US" dirty="0">
                <a:solidFill>
                  <a:srgbClr val="610B38"/>
                </a:solidFill>
                <a:latin typeface="erdana"/>
              </a:rPr>
              <a:t>C++ Infinite For Loop</a:t>
            </a:r>
          </a:p>
          <a:p>
            <a:r>
              <a:rPr lang="en-US" dirty="0">
                <a:solidFill>
                  <a:srgbClr val="000000"/>
                </a:solidFill>
                <a:latin typeface="verdana" panose="020B0604030504040204" pitchFamily="34" charset="0"/>
              </a:rPr>
              <a:t>If we use double semicolon in for loop, it will be executed infinite times. Let's see a simple example of infinite for loop in C++.</a:t>
            </a:r>
            <a:endParaRPr lang="en-US" b="0" i="0" dirty="0">
              <a:solidFill>
                <a:srgbClr val="000000"/>
              </a:solidFill>
              <a:effectLst/>
              <a:latin typeface="verdana" panose="020B0604030504040204" pitchFamily="34" charset="0"/>
            </a:endParaRPr>
          </a:p>
        </p:txBody>
      </p:sp>
      <p:sp>
        <p:nvSpPr>
          <p:cNvPr id="4" name="Rectangle 3"/>
          <p:cNvSpPr/>
          <p:nvPr/>
        </p:nvSpPr>
        <p:spPr>
          <a:xfrm>
            <a:off x="3048000" y="2136339"/>
            <a:ext cx="6096000" cy="2585323"/>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err="1"/>
              <a:t>int</a:t>
            </a:r>
            <a:r>
              <a:rPr lang="en-US" dirty="0"/>
              <a:t> main () {  </a:t>
            </a:r>
          </a:p>
          <a:p>
            <a:r>
              <a:rPr lang="en-US" dirty="0"/>
              <a:t>        for (; ;)    </a:t>
            </a:r>
          </a:p>
          <a:p>
            <a:r>
              <a:rPr lang="en-US" dirty="0"/>
              <a:t>          {    </a:t>
            </a:r>
          </a:p>
          <a:p>
            <a:r>
              <a:rPr lang="en-US" dirty="0"/>
              <a:t>                  </a:t>
            </a:r>
            <a:r>
              <a:rPr lang="en-US" dirty="0" err="1"/>
              <a:t>cout</a:t>
            </a:r>
            <a:r>
              <a:rPr lang="en-US" dirty="0"/>
              <a:t>&lt;&lt;"Infinitive For Loop";    </a:t>
            </a:r>
          </a:p>
          <a:p>
            <a:r>
              <a:rPr lang="en-US" dirty="0"/>
              <a:t>          }    </a:t>
            </a:r>
          </a:p>
          <a:p>
            <a:r>
              <a:rPr lang="en-US" dirty="0"/>
              <a:t>    } </a:t>
            </a:r>
          </a:p>
        </p:txBody>
      </p:sp>
    </p:spTree>
    <p:extLst>
      <p:ext uri="{BB962C8B-B14F-4D97-AF65-F5344CB8AC3E}">
        <p14:creationId xmlns:p14="http://schemas.microsoft.com/office/powerpoint/2010/main" val="35818333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7234" y="288529"/>
            <a:ext cx="9663448" cy="1015663"/>
          </a:xfrm>
          <a:prstGeom prst="rect">
            <a:avLst/>
          </a:prstGeom>
        </p:spPr>
        <p:txBody>
          <a:bodyPr wrap="square">
            <a:spAutoFit/>
          </a:bodyPr>
          <a:lstStyle/>
          <a:p>
            <a:pPr algn="just"/>
            <a:r>
              <a:rPr lang="en-US" sz="2000" b="1" dirty="0">
                <a:solidFill>
                  <a:srgbClr val="313131"/>
                </a:solidFill>
                <a:latin typeface="Verdana" panose="020B0604030504040204" pitchFamily="34" charset="0"/>
                <a:hlinkClick r:id="rId2" tooltip="C++ while loop"/>
              </a:rPr>
              <a:t>while </a:t>
            </a:r>
            <a:r>
              <a:rPr lang="en-US" sz="2000" b="1" dirty="0" smtClean="0">
                <a:solidFill>
                  <a:srgbClr val="313131"/>
                </a:solidFill>
                <a:latin typeface="Verdana" panose="020B0604030504040204" pitchFamily="34" charset="0"/>
                <a:hlinkClick r:id="rId2" tooltip="C++ while loop"/>
              </a:rPr>
              <a:t>loop</a:t>
            </a:r>
            <a:endParaRPr lang="en-US" sz="2000" b="1" dirty="0" smtClean="0">
              <a:solidFill>
                <a:srgbClr val="313131"/>
              </a:solidFill>
              <a:latin typeface="Verdana" panose="020B0604030504040204" pitchFamily="34" charset="0"/>
            </a:endParaRPr>
          </a:p>
          <a:p>
            <a:pPr algn="just"/>
            <a:r>
              <a:rPr lang="en-US" sz="2000" dirty="0" smtClean="0">
                <a:solidFill>
                  <a:srgbClr val="000000"/>
                </a:solidFill>
                <a:latin typeface="Verdana" panose="020B0604030504040204" pitchFamily="34" charset="0"/>
              </a:rPr>
              <a:t>Repeats </a:t>
            </a:r>
            <a:r>
              <a:rPr lang="en-US" sz="2000" dirty="0">
                <a:solidFill>
                  <a:srgbClr val="000000"/>
                </a:solidFill>
                <a:latin typeface="Verdana" panose="020B0604030504040204" pitchFamily="34" charset="0"/>
              </a:rPr>
              <a:t>a statement or group of statements while a given condition is true. It tests the condition before executing the loop body.</a:t>
            </a:r>
            <a:endParaRPr lang="en-US" sz="2000" b="0" i="0" dirty="0">
              <a:solidFill>
                <a:srgbClr val="000000"/>
              </a:solidFill>
              <a:effectLst/>
              <a:latin typeface="Verdana" panose="020B0604030504040204" pitchFamily="34" charset="0"/>
            </a:endParaRPr>
          </a:p>
        </p:txBody>
      </p:sp>
      <p:pic>
        <p:nvPicPr>
          <p:cNvPr id="3074" name="Picture 2" descr="C++ while l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448" y="1943301"/>
            <a:ext cx="4789913"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745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5876" y="2036682"/>
            <a:ext cx="6096000" cy="2308324"/>
          </a:xfrm>
          <a:prstGeom prst="rect">
            <a:avLst/>
          </a:prstGeom>
        </p:spPr>
        <p:txBody>
          <a:bodyPr>
            <a:spAutoFit/>
          </a:bodyPr>
          <a:lstStyle/>
          <a:p>
            <a:r>
              <a:rPr lang="en-US" sz="2400" dirty="0"/>
              <a:t>Syntax</a:t>
            </a:r>
          </a:p>
          <a:p>
            <a:r>
              <a:rPr lang="en-US" sz="2400" dirty="0"/>
              <a:t>The syntax of a while loop in C++ is −</a:t>
            </a:r>
          </a:p>
          <a:p>
            <a:endParaRPr lang="en-US" sz="2400" dirty="0"/>
          </a:p>
          <a:p>
            <a:r>
              <a:rPr lang="en-US" sz="2400" dirty="0"/>
              <a:t>while(condition) {</a:t>
            </a:r>
          </a:p>
          <a:p>
            <a:r>
              <a:rPr lang="en-US" sz="2400" dirty="0"/>
              <a:t>   statement(s);</a:t>
            </a:r>
          </a:p>
          <a:p>
            <a:r>
              <a:rPr lang="en-US" sz="2400" dirty="0"/>
              <a:t>}</a:t>
            </a:r>
          </a:p>
        </p:txBody>
      </p:sp>
    </p:spTree>
    <p:extLst>
      <p:ext uri="{BB962C8B-B14F-4D97-AF65-F5344CB8AC3E}">
        <p14:creationId xmlns:p14="http://schemas.microsoft.com/office/powerpoint/2010/main" val="18410812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5632311"/>
          </a:xfrm>
          <a:prstGeom prst="rect">
            <a:avLst/>
          </a:prstGeom>
        </p:spPr>
        <p:txBody>
          <a:bodyPr>
            <a:spAutoFit/>
          </a:bodyPr>
          <a:lstStyle/>
          <a:p>
            <a:r>
              <a:rPr lang="en-US" sz="2400" dirty="0"/>
              <a:t>#include &lt;</a:t>
            </a:r>
            <a:r>
              <a:rPr lang="en-US" sz="2400" dirty="0" err="1"/>
              <a:t>iostream</a:t>
            </a:r>
            <a:r>
              <a:rPr lang="en-US" sz="2400" dirty="0"/>
              <a:t>&gt;</a:t>
            </a:r>
          </a:p>
          <a:p>
            <a:r>
              <a:rPr lang="en-US" sz="2400" dirty="0"/>
              <a:t>using namespace </a:t>
            </a:r>
            <a:r>
              <a:rPr lang="en-US" sz="2400" dirty="0" err="1"/>
              <a:t>std</a:t>
            </a:r>
            <a:r>
              <a:rPr lang="en-US" sz="2400" dirty="0"/>
              <a:t>;</a:t>
            </a:r>
          </a:p>
          <a:p>
            <a:r>
              <a:rPr lang="en-US" sz="2400" dirty="0"/>
              <a:t> </a:t>
            </a:r>
          </a:p>
          <a:p>
            <a:r>
              <a:rPr lang="en-US" sz="2400" dirty="0" err="1"/>
              <a:t>int</a:t>
            </a:r>
            <a:r>
              <a:rPr lang="en-US" sz="2400" dirty="0"/>
              <a:t> main () {</a:t>
            </a:r>
          </a:p>
          <a:p>
            <a:r>
              <a:rPr lang="en-US" sz="2400" dirty="0"/>
              <a:t>   // Local variable declaration:</a:t>
            </a:r>
          </a:p>
          <a:p>
            <a:r>
              <a:rPr lang="en-US" sz="2400" dirty="0"/>
              <a:t>   </a:t>
            </a:r>
            <a:r>
              <a:rPr lang="en-US" sz="2400" dirty="0" err="1"/>
              <a:t>int</a:t>
            </a:r>
            <a:r>
              <a:rPr lang="en-US" sz="2400" dirty="0"/>
              <a:t> a = 10;</a:t>
            </a:r>
          </a:p>
          <a:p>
            <a:endParaRPr lang="en-US" sz="2400" dirty="0"/>
          </a:p>
          <a:p>
            <a:r>
              <a:rPr lang="en-US" sz="2400" dirty="0"/>
              <a:t>   // while loop execution</a:t>
            </a:r>
          </a:p>
          <a:p>
            <a:r>
              <a:rPr lang="en-US" sz="2400" dirty="0"/>
              <a:t>   while( a &lt; 20 ) {</a:t>
            </a:r>
          </a:p>
          <a:p>
            <a:r>
              <a:rPr lang="en-US" sz="2400" dirty="0"/>
              <a:t>      </a:t>
            </a:r>
            <a:r>
              <a:rPr lang="en-US" sz="2400" dirty="0" err="1"/>
              <a:t>cout</a:t>
            </a:r>
            <a:r>
              <a:rPr lang="en-US" sz="2400" dirty="0"/>
              <a:t> &lt;&lt; "value of a: " &lt;&lt; a &lt;&lt; </a:t>
            </a:r>
            <a:r>
              <a:rPr lang="en-US" sz="2400" dirty="0" err="1"/>
              <a:t>endl</a:t>
            </a:r>
            <a:r>
              <a:rPr lang="en-US" sz="2400" dirty="0"/>
              <a:t>;</a:t>
            </a:r>
          </a:p>
          <a:p>
            <a:r>
              <a:rPr lang="en-US" sz="2400" dirty="0"/>
              <a:t>      a++;</a:t>
            </a:r>
          </a:p>
          <a:p>
            <a:r>
              <a:rPr lang="en-US" sz="2400" dirty="0"/>
              <a:t>   }</a:t>
            </a:r>
          </a:p>
          <a:p>
            <a:r>
              <a:rPr lang="en-US" sz="2400" dirty="0"/>
              <a:t> </a:t>
            </a:r>
          </a:p>
          <a:p>
            <a:r>
              <a:rPr lang="en-US" sz="2400" dirty="0"/>
              <a:t>   return 0;</a:t>
            </a:r>
          </a:p>
          <a:p>
            <a:r>
              <a:rPr lang="en-US" sz="2400" dirty="0"/>
              <a:t>}</a:t>
            </a:r>
          </a:p>
        </p:txBody>
      </p:sp>
    </p:spTree>
    <p:extLst>
      <p:ext uri="{BB962C8B-B14F-4D97-AF65-F5344CB8AC3E}">
        <p14:creationId xmlns:p14="http://schemas.microsoft.com/office/powerpoint/2010/main" val="850852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pp 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129" y="199312"/>
            <a:ext cx="9140335" cy="6419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1273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2388" y="658436"/>
            <a:ext cx="6096000" cy="4278094"/>
          </a:xfrm>
          <a:prstGeom prst="rect">
            <a:avLst/>
          </a:prstGeom>
        </p:spPr>
        <p:txBody>
          <a:bodyPr>
            <a:spAutoFit/>
          </a:bodyPr>
          <a:lstStyle/>
          <a:p>
            <a:r>
              <a:rPr lang="en-US" sz="2400" dirty="0"/>
              <a:t>A </a:t>
            </a:r>
            <a:r>
              <a:rPr lang="en-US" sz="3200" b="1" dirty="0"/>
              <a:t>do...while </a:t>
            </a:r>
            <a:r>
              <a:rPr lang="en-US" sz="2400" dirty="0"/>
              <a:t>loop is similar to a while loop, except that a do...while loop is guaranteed to execute at least one time.</a:t>
            </a:r>
          </a:p>
          <a:p>
            <a:endParaRPr lang="en-US" sz="2400" dirty="0"/>
          </a:p>
          <a:p>
            <a:r>
              <a:rPr lang="en-US" sz="2400" dirty="0"/>
              <a:t>Syntax</a:t>
            </a:r>
          </a:p>
          <a:p>
            <a:r>
              <a:rPr lang="en-US" sz="2400" dirty="0"/>
              <a:t>The syntax of a do...while loop in C++ is −</a:t>
            </a:r>
          </a:p>
          <a:p>
            <a:endParaRPr lang="en-US" sz="2400" dirty="0"/>
          </a:p>
          <a:p>
            <a:r>
              <a:rPr lang="en-US" sz="2400" dirty="0"/>
              <a:t>do {</a:t>
            </a:r>
          </a:p>
          <a:p>
            <a:r>
              <a:rPr lang="en-US" sz="2400" dirty="0"/>
              <a:t>   statement(s);</a:t>
            </a:r>
          </a:p>
          <a:p>
            <a:r>
              <a:rPr lang="en-US" sz="2400" dirty="0"/>
              <a:t>} </a:t>
            </a:r>
          </a:p>
          <a:p>
            <a:r>
              <a:rPr lang="en-US" sz="2400" dirty="0"/>
              <a:t>while( condition );</a:t>
            </a:r>
          </a:p>
        </p:txBody>
      </p:sp>
    </p:spTree>
    <p:extLst>
      <p:ext uri="{BB962C8B-B14F-4D97-AF65-F5344CB8AC3E}">
        <p14:creationId xmlns:p14="http://schemas.microsoft.com/office/powerpoint/2010/main" val="2777666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 do...whil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234" y="1698714"/>
            <a:ext cx="4867186" cy="4534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2081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 </a:t>
            </a:r>
          </a:p>
          <a:p>
            <a:r>
              <a:rPr lang="en-US" dirty="0" err="1"/>
              <a:t>int</a:t>
            </a:r>
            <a:r>
              <a:rPr lang="en-US" dirty="0"/>
              <a:t> main () {</a:t>
            </a:r>
          </a:p>
          <a:p>
            <a:r>
              <a:rPr lang="en-US" dirty="0"/>
              <a:t>   // Local variable declaration:</a:t>
            </a:r>
          </a:p>
          <a:p>
            <a:r>
              <a:rPr lang="en-US" dirty="0"/>
              <a:t>   </a:t>
            </a:r>
            <a:r>
              <a:rPr lang="en-US" dirty="0" err="1"/>
              <a:t>int</a:t>
            </a:r>
            <a:r>
              <a:rPr lang="en-US" dirty="0"/>
              <a:t> a = 10;</a:t>
            </a:r>
          </a:p>
          <a:p>
            <a:endParaRPr lang="en-US" dirty="0"/>
          </a:p>
          <a:p>
            <a:r>
              <a:rPr lang="en-US" dirty="0"/>
              <a:t>   // do loop execution</a:t>
            </a:r>
          </a:p>
          <a:p>
            <a:r>
              <a:rPr lang="en-US" dirty="0"/>
              <a:t>   do {</a:t>
            </a:r>
          </a:p>
          <a:p>
            <a:r>
              <a:rPr lang="en-US" dirty="0"/>
              <a:t>      </a:t>
            </a:r>
            <a:r>
              <a:rPr lang="en-US" dirty="0" err="1"/>
              <a:t>cout</a:t>
            </a:r>
            <a:r>
              <a:rPr lang="en-US" dirty="0"/>
              <a:t> &lt;&lt; "value of a: " &lt;&lt; a &lt;&lt; </a:t>
            </a:r>
            <a:r>
              <a:rPr lang="en-US" dirty="0" err="1"/>
              <a:t>endl</a:t>
            </a:r>
            <a:r>
              <a:rPr lang="en-US" dirty="0"/>
              <a:t>;</a:t>
            </a:r>
          </a:p>
          <a:p>
            <a:r>
              <a:rPr lang="en-US" dirty="0"/>
              <a:t>      a = a + 1;</a:t>
            </a:r>
          </a:p>
          <a:p>
            <a:r>
              <a:rPr lang="en-US" dirty="0"/>
              <a:t>   } while( a &lt; 20 );</a:t>
            </a:r>
          </a:p>
          <a:p>
            <a:r>
              <a:rPr lang="en-US" dirty="0"/>
              <a:t> </a:t>
            </a:r>
          </a:p>
          <a:p>
            <a:r>
              <a:rPr lang="en-US" dirty="0"/>
              <a:t>   return 0;</a:t>
            </a:r>
          </a:p>
          <a:p>
            <a:r>
              <a:rPr lang="en-US" dirty="0"/>
              <a:t>}</a:t>
            </a:r>
          </a:p>
        </p:txBody>
      </p:sp>
    </p:spTree>
    <p:extLst>
      <p:ext uri="{BB962C8B-B14F-4D97-AF65-F5344CB8AC3E}">
        <p14:creationId xmlns:p14="http://schemas.microsoft.com/office/powerpoint/2010/main" val="371760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1" y="-910649"/>
            <a:ext cx="12088969" cy="7848302"/>
          </a:xfrm>
          <a:prstGeom prst="rect">
            <a:avLst/>
          </a:prstGeom>
        </p:spPr>
        <p:txBody>
          <a:bodyPr wrap="square">
            <a:spAutoFit/>
          </a:bodyPr>
          <a:lstStyle/>
          <a:p>
            <a:r>
              <a:rPr lang="en-US" dirty="0"/>
              <a:t>A loop can be nested inside of another loop. C++ allows at least 256 levels of nesting.</a:t>
            </a:r>
          </a:p>
          <a:p>
            <a:endParaRPr lang="en-US" dirty="0"/>
          </a:p>
          <a:p>
            <a:r>
              <a:rPr lang="en-US" dirty="0"/>
              <a:t>Syntax</a:t>
            </a:r>
          </a:p>
          <a:p>
            <a:r>
              <a:rPr lang="en-US" b="1" dirty="0"/>
              <a:t>The syntax for a nested for loop statement in C++ is as follows −</a:t>
            </a:r>
          </a:p>
          <a:p>
            <a:endParaRPr lang="en-US" dirty="0"/>
          </a:p>
          <a:p>
            <a:r>
              <a:rPr lang="en-US" dirty="0"/>
              <a:t>for ( </a:t>
            </a:r>
            <a:r>
              <a:rPr lang="en-US" dirty="0" err="1"/>
              <a:t>init</a:t>
            </a:r>
            <a:r>
              <a:rPr lang="en-US" dirty="0"/>
              <a:t>; condition; increment ) {</a:t>
            </a:r>
          </a:p>
          <a:p>
            <a:r>
              <a:rPr lang="en-US" dirty="0"/>
              <a:t>   for ( </a:t>
            </a:r>
            <a:r>
              <a:rPr lang="en-US" dirty="0" err="1"/>
              <a:t>init</a:t>
            </a:r>
            <a:r>
              <a:rPr lang="en-US" dirty="0"/>
              <a:t>; condition; increment ) {</a:t>
            </a:r>
          </a:p>
          <a:p>
            <a:r>
              <a:rPr lang="en-US" dirty="0"/>
              <a:t>      statement(s);</a:t>
            </a:r>
          </a:p>
          <a:p>
            <a:r>
              <a:rPr lang="en-US" dirty="0"/>
              <a:t>   }</a:t>
            </a:r>
          </a:p>
          <a:p>
            <a:r>
              <a:rPr lang="en-US" dirty="0"/>
              <a:t>   statement(s); // you can put more statements.</a:t>
            </a:r>
          </a:p>
          <a:p>
            <a:r>
              <a:rPr lang="en-US" dirty="0"/>
              <a:t>}</a:t>
            </a:r>
          </a:p>
          <a:p>
            <a:r>
              <a:rPr lang="en-US" b="1" dirty="0"/>
              <a:t>The syntax for a nested while loop statement in C++ is as follows −</a:t>
            </a:r>
          </a:p>
          <a:p>
            <a:endParaRPr lang="en-US" dirty="0"/>
          </a:p>
          <a:p>
            <a:r>
              <a:rPr lang="en-US" dirty="0"/>
              <a:t>while(condition) {</a:t>
            </a:r>
          </a:p>
          <a:p>
            <a:r>
              <a:rPr lang="en-US" dirty="0"/>
              <a:t>   while(condition) {</a:t>
            </a:r>
          </a:p>
          <a:p>
            <a:r>
              <a:rPr lang="en-US" dirty="0"/>
              <a:t>      statement(s);</a:t>
            </a:r>
          </a:p>
          <a:p>
            <a:r>
              <a:rPr lang="en-US" dirty="0"/>
              <a:t>   }</a:t>
            </a:r>
          </a:p>
          <a:p>
            <a:r>
              <a:rPr lang="en-US" dirty="0"/>
              <a:t>   statement(s); // you can put more statements.</a:t>
            </a:r>
          </a:p>
          <a:p>
            <a:r>
              <a:rPr lang="en-US" dirty="0"/>
              <a:t>}</a:t>
            </a:r>
          </a:p>
          <a:p>
            <a:r>
              <a:rPr lang="en-US" b="1" dirty="0"/>
              <a:t>The syntax for a nested do...while loop statement in C++ is as follows −</a:t>
            </a:r>
          </a:p>
          <a:p>
            <a:endParaRPr lang="en-US" dirty="0"/>
          </a:p>
          <a:p>
            <a:r>
              <a:rPr lang="en-US" dirty="0"/>
              <a:t>do {</a:t>
            </a:r>
          </a:p>
          <a:p>
            <a:r>
              <a:rPr lang="en-US" dirty="0"/>
              <a:t>   statement(s); // you can put more statements.</a:t>
            </a:r>
          </a:p>
          <a:p>
            <a:r>
              <a:rPr lang="en-US" dirty="0"/>
              <a:t>   do {</a:t>
            </a:r>
          </a:p>
          <a:p>
            <a:r>
              <a:rPr lang="en-US" dirty="0"/>
              <a:t>      statement(s);</a:t>
            </a:r>
          </a:p>
          <a:p>
            <a:r>
              <a:rPr lang="en-US" dirty="0"/>
              <a:t>   } while( condition );</a:t>
            </a:r>
          </a:p>
          <a:p>
            <a:endParaRPr lang="en-US" dirty="0"/>
          </a:p>
          <a:p>
            <a:r>
              <a:rPr lang="en-US" dirty="0"/>
              <a:t>} while( condition );</a:t>
            </a:r>
          </a:p>
        </p:txBody>
      </p:sp>
    </p:spTree>
    <p:extLst>
      <p:ext uri="{BB962C8B-B14F-4D97-AF65-F5344CB8AC3E}">
        <p14:creationId xmlns:p14="http://schemas.microsoft.com/office/powerpoint/2010/main" val="21286558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6935" y="490804"/>
            <a:ext cx="6096000" cy="5632311"/>
          </a:xfrm>
          <a:prstGeom prst="rect">
            <a:avLst/>
          </a:prstGeom>
        </p:spPr>
        <p:txBody>
          <a:bodyPr>
            <a:spAutoFit/>
          </a:bodyPr>
          <a:lstStyle/>
          <a:p>
            <a:r>
              <a:rPr lang="en-US" sz="2400" dirty="0"/>
              <a:t>#include &lt;</a:t>
            </a:r>
            <a:r>
              <a:rPr lang="en-US" sz="2400" dirty="0" err="1"/>
              <a:t>iostream</a:t>
            </a:r>
            <a:r>
              <a:rPr lang="en-US" sz="2400" dirty="0"/>
              <a:t>&gt;</a:t>
            </a:r>
          </a:p>
          <a:p>
            <a:r>
              <a:rPr lang="en-US" sz="2400" dirty="0"/>
              <a:t>using namespace </a:t>
            </a:r>
            <a:r>
              <a:rPr lang="en-US" sz="2400" dirty="0" err="1"/>
              <a:t>std</a:t>
            </a:r>
            <a:r>
              <a:rPr lang="en-US" sz="2400" dirty="0"/>
              <a:t>;</a:t>
            </a:r>
          </a:p>
          <a:p>
            <a:r>
              <a:rPr lang="en-US" sz="2400" dirty="0"/>
              <a:t> </a:t>
            </a:r>
          </a:p>
          <a:p>
            <a:r>
              <a:rPr lang="en-US" sz="2400" dirty="0" err="1"/>
              <a:t>int</a:t>
            </a:r>
            <a:r>
              <a:rPr lang="en-US" sz="2400" dirty="0"/>
              <a:t> main () {</a:t>
            </a:r>
          </a:p>
          <a:p>
            <a:r>
              <a:rPr lang="en-US" sz="2400" dirty="0"/>
              <a:t>   </a:t>
            </a:r>
            <a:r>
              <a:rPr lang="en-US" sz="2400" dirty="0" err="1"/>
              <a:t>int</a:t>
            </a:r>
            <a:r>
              <a:rPr lang="en-US" sz="2400" dirty="0"/>
              <a:t> </a:t>
            </a:r>
            <a:r>
              <a:rPr lang="en-US" sz="2400" dirty="0" err="1"/>
              <a:t>i</a:t>
            </a:r>
            <a:r>
              <a:rPr lang="en-US" sz="2400" dirty="0"/>
              <a:t>, j;</a:t>
            </a:r>
          </a:p>
          <a:p>
            <a:r>
              <a:rPr lang="en-US" sz="2400" dirty="0"/>
              <a:t>   </a:t>
            </a:r>
          </a:p>
          <a:p>
            <a:r>
              <a:rPr lang="en-US" sz="2400" dirty="0"/>
              <a:t>   for(</a:t>
            </a:r>
            <a:r>
              <a:rPr lang="en-US" sz="2400" dirty="0" err="1"/>
              <a:t>i</a:t>
            </a:r>
            <a:r>
              <a:rPr lang="en-US" sz="2400" dirty="0"/>
              <a:t> = 2; </a:t>
            </a:r>
            <a:r>
              <a:rPr lang="en-US" sz="2400" dirty="0" err="1"/>
              <a:t>i</a:t>
            </a:r>
            <a:r>
              <a:rPr lang="en-US" sz="2400" dirty="0"/>
              <a:t>&lt;100; </a:t>
            </a:r>
            <a:r>
              <a:rPr lang="en-US" sz="2400" dirty="0" err="1"/>
              <a:t>i</a:t>
            </a:r>
            <a:r>
              <a:rPr lang="en-US" sz="2400" dirty="0"/>
              <a:t>++) {</a:t>
            </a:r>
          </a:p>
          <a:p>
            <a:r>
              <a:rPr lang="en-US" sz="2400" dirty="0"/>
              <a:t>      for(j = 2; j &lt;= (</a:t>
            </a:r>
            <a:r>
              <a:rPr lang="en-US" sz="2400" dirty="0" err="1"/>
              <a:t>i</a:t>
            </a:r>
            <a:r>
              <a:rPr lang="en-US" sz="2400" dirty="0"/>
              <a:t>/j); j++)</a:t>
            </a:r>
          </a:p>
          <a:p>
            <a:r>
              <a:rPr lang="en-US" sz="2400" dirty="0"/>
              <a:t>         if(!(</a:t>
            </a:r>
            <a:r>
              <a:rPr lang="en-US" sz="2400" dirty="0" err="1"/>
              <a:t>i%j</a:t>
            </a:r>
            <a:r>
              <a:rPr lang="en-US" sz="2400" dirty="0"/>
              <a:t>)) break; // if factor found, not prime</a:t>
            </a:r>
          </a:p>
          <a:p>
            <a:r>
              <a:rPr lang="en-US" sz="2400" dirty="0"/>
              <a:t>         if(j &gt; (</a:t>
            </a:r>
            <a:r>
              <a:rPr lang="en-US" sz="2400" dirty="0" err="1"/>
              <a:t>i</a:t>
            </a:r>
            <a:r>
              <a:rPr lang="en-US" sz="2400" dirty="0"/>
              <a:t>/j)) </a:t>
            </a:r>
            <a:r>
              <a:rPr lang="en-US" sz="2400" dirty="0" err="1"/>
              <a:t>cout</a:t>
            </a:r>
            <a:r>
              <a:rPr lang="en-US" sz="2400" dirty="0"/>
              <a:t> &lt;&lt; </a:t>
            </a:r>
            <a:r>
              <a:rPr lang="en-US" sz="2400" dirty="0" err="1"/>
              <a:t>i</a:t>
            </a:r>
            <a:r>
              <a:rPr lang="en-US" sz="2400" dirty="0"/>
              <a:t> &lt;&lt; " is prime\n";</a:t>
            </a:r>
          </a:p>
          <a:p>
            <a:r>
              <a:rPr lang="en-US" sz="2400" dirty="0"/>
              <a:t>   }</a:t>
            </a:r>
          </a:p>
          <a:p>
            <a:r>
              <a:rPr lang="en-US" sz="2400" dirty="0"/>
              <a:t>   </a:t>
            </a:r>
          </a:p>
          <a:p>
            <a:r>
              <a:rPr lang="en-US" sz="2400" dirty="0"/>
              <a:t>   return 0;</a:t>
            </a:r>
          </a:p>
          <a:p>
            <a:r>
              <a:rPr lang="en-US" sz="2400" dirty="0"/>
              <a:t>}</a:t>
            </a:r>
          </a:p>
        </p:txBody>
      </p:sp>
    </p:spTree>
    <p:extLst>
      <p:ext uri="{BB962C8B-B14F-4D97-AF65-F5344CB8AC3E}">
        <p14:creationId xmlns:p14="http://schemas.microsoft.com/office/powerpoint/2010/main" val="443629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3792" y="474345"/>
            <a:ext cx="11638208" cy="4524315"/>
          </a:xfrm>
          <a:prstGeom prst="rect">
            <a:avLst/>
          </a:prstGeom>
        </p:spPr>
        <p:txBody>
          <a:bodyPr wrap="square">
            <a:spAutoFit/>
          </a:bodyPr>
          <a:lstStyle/>
          <a:p>
            <a:r>
              <a:rPr lang="en-US" dirty="0" err="1"/>
              <a:t>Sr.No</a:t>
            </a:r>
            <a:r>
              <a:rPr lang="en-US" dirty="0"/>
              <a:t>	Statement &amp; </a:t>
            </a:r>
            <a:r>
              <a:rPr lang="en-US" dirty="0" smtClean="0"/>
              <a:t>Description</a:t>
            </a:r>
          </a:p>
          <a:p>
            <a:endParaRPr lang="en-US" dirty="0"/>
          </a:p>
          <a:p>
            <a:r>
              <a:rPr lang="en-US" dirty="0"/>
              <a:t>1	if statement</a:t>
            </a:r>
          </a:p>
          <a:p>
            <a:r>
              <a:rPr lang="en-US" dirty="0"/>
              <a:t>An ‘if’ statement consists of a </a:t>
            </a:r>
            <a:r>
              <a:rPr lang="en-US" dirty="0" err="1"/>
              <a:t>boolean</a:t>
            </a:r>
            <a:r>
              <a:rPr lang="en-US" dirty="0"/>
              <a:t> expression followed by one or more statements.</a:t>
            </a:r>
          </a:p>
          <a:p>
            <a:endParaRPr lang="en-US" dirty="0"/>
          </a:p>
          <a:p>
            <a:r>
              <a:rPr lang="en-US" dirty="0"/>
              <a:t>2	if...else statement</a:t>
            </a:r>
          </a:p>
          <a:p>
            <a:r>
              <a:rPr lang="en-US" dirty="0"/>
              <a:t>An ‘if’ statement can be followed by an optional ‘else’ statement, which executes when the </a:t>
            </a:r>
            <a:r>
              <a:rPr lang="en-US" dirty="0" err="1"/>
              <a:t>boolean</a:t>
            </a:r>
            <a:r>
              <a:rPr lang="en-US" dirty="0"/>
              <a:t> expression is false.</a:t>
            </a:r>
          </a:p>
          <a:p>
            <a:endParaRPr lang="en-US" dirty="0"/>
          </a:p>
          <a:p>
            <a:r>
              <a:rPr lang="en-US" dirty="0"/>
              <a:t>3	switch statement</a:t>
            </a:r>
          </a:p>
          <a:p>
            <a:r>
              <a:rPr lang="en-US" dirty="0"/>
              <a:t>A ‘switch’ statement allows a variable to be tested for equality against a list of values.</a:t>
            </a:r>
          </a:p>
          <a:p>
            <a:endParaRPr lang="en-US" dirty="0"/>
          </a:p>
          <a:p>
            <a:r>
              <a:rPr lang="en-US" dirty="0"/>
              <a:t>4	nested if statements</a:t>
            </a:r>
          </a:p>
          <a:p>
            <a:r>
              <a:rPr lang="en-US" dirty="0"/>
              <a:t>You can use one ‘if’ or ‘else if’ statement inside another ‘if’ or ‘else if’ statement(s).</a:t>
            </a:r>
          </a:p>
          <a:p>
            <a:endParaRPr lang="en-US" dirty="0"/>
          </a:p>
          <a:p>
            <a:r>
              <a:rPr lang="en-US" dirty="0"/>
              <a:t>5	nested switch statements</a:t>
            </a:r>
          </a:p>
          <a:p>
            <a:r>
              <a:rPr lang="en-US" dirty="0"/>
              <a:t>You can use one ‘switch’ statement inside another ‘switch’ statement(s).</a:t>
            </a:r>
          </a:p>
        </p:txBody>
      </p:sp>
    </p:spTree>
    <p:extLst>
      <p:ext uri="{BB962C8B-B14F-4D97-AF65-F5344CB8AC3E}">
        <p14:creationId xmlns:p14="http://schemas.microsoft.com/office/powerpoint/2010/main" val="21599791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915" y="1859340"/>
            <a:ext cx="10599313" cy="2308324"/>
          </a:xfrm>
          <a:prstGeom prst="rect">
            <a:avLst/>
          </a:prstGeom>
        </p:spPr>
        <p:txBody>
          <a:bodyPr wrap="square">
            <a:spAutoFit/>
          </a:bodyPr>
          <a:lstStyle/>
          <a:p>
            <a:r>
              <a:rPr lang="en-US" dirty="0">
                <a:solidFill>
                  <a:srgbClr val="610B38"/>
                </a:solidFill>
                <a:latin typeface="erdana"/>
              </a:rPr>
              <a:t>Types of Functions</a:t>
            </a:r>
          </a:p>
          <a:p>
            <a:r>
              <a:rPr lang="en-US" dirty="0">
                <a:solidFill>
                  <a:srgbClr val="000000"/>
                </a:solidFill>
                <a:latin typeface="verdana" panose="020B0604030504040204" pitchFamily="34" charset="0"/>
              </a:rPr>
              <a:t>There are two types of functions in C programming:</a:t>
            </a:r>
          </a:p>
          <a:p>
            <a:pPr marL="342900" indent="-342900">
              <a:buAutoNum type="arabicPeriod"/>
            </a:pPr>
            <a:r>
              <a:rPr lang="en-US" b="1" dirty="0" smtClean="0">
                <a:solidFill>
                  <a:srgbClr val="000000"/>
                </a:solidFill>
                <a:latin typeface="verdana" panose="020B0604030504040204" pitchFamily="34" charset="0"/>
              </a:rPr>
              <a:t>Library </a:t>
            </a:r>
            <a:r>
              <a:rPr lang="en-US" b="1" dirty="0">
                <a:solidFill>
                  <a:srgbClr val="000000"/>
                </a:solidFill>
                <a:latin typeface="verdana" panose="020B0604030504040204" pitchFamily="34" charset="0"/>
              </a:rPr>
              <a:t>Functions:</a:t>
            </a:r>
            <a:r>
              <a:rPr lang="en-US" dirty="0">
                <a:solidFill>
                  <a:srgbClr val="000000"/>
                </a:solidFill>
                <a:latin typeface="verdana" panose="020B0604030504040204" pitchFamily="34" charset="0"/>
              </a:rPr>
              <a:t> are the functions which are declared in the C++ header files such as ceil(x), cos(x), </a:t>
            </a:r>
            <a:r>
              <a:rPr lang="en-US" dirty="0" err="1">
                <a:solidFill>
                  <a:srgbClr val="000000"/>
                </a:solidFill>
                <a:latin typeface="verdana" panose="020B0604030504040204" pitchFamily="34" charset="0"/>
              </a:rPr>
              <a:t>exp</a:t>
            </a:r>
            <a:r>
              <a:rPr lang="en-US" dirty="0">
                <a:solidFill>
                  <a:srgbClr val="000000"/>
                </a:solidFill>
                <a:latin typeface="verdana" panose="020B0604030504040204" pitchFamily="34" charset="0"/>
              </a:rPr>
              <a:t>(x), etc</a:t>
            </a:r>
            <a:r>
              <a:rPr lang="en-US" dirty="0" smtClean="0">
                <a:solidFill>
                  <a:srgbClr val="000000"/>
                </a:solidFill>
                <a:latin typeface="verdana" panose="020B0604030504040204" pitchFamily="34" charset="0"/>
              </a:rPr>
              <a:t>.</a:t>
            </a:r>
          </a:p>
          <a:p>
            <a:pPr marL="342900" indent="-342900">
              <a:buAutoNum type="arabicPeriod"/>
            </a:pPr>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2. User-defined functions:</a:t>
            </a:r>
            <a:r>
              <a:rPr lang="en-US" dirty="0">
                <a:solidFill>
                  <a:srgbClr val="000000"/>
                </a:solidFill>
                <a:latin typeface="verdana" panose="020B0604030504040204" pitchFamily="34" charset="0"/>
              </a:rPr>
              <a:t> are the functions which are created by the C++ programmer, so that he/she can use it many times. It reduces complexity of a big program and optimizes the code.</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9313496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94208" y="562154"/>
            <a:ext cx="6096000" cy="1200329"/>
          </a:xfrm>
          <a:prstGeom prst="rect">
            <a:avLst/>
          </a:prstGeom>
        </p:spPr>
        <p:txBody>
          <a:bodyPr>
            <a:spAutoFit/>
          </a:bodyPr>
          <a:lstStyle/>
          <a:p>
            <a:r>
              <a:rPr lang="en-US" dirty="0">
                <a:solidFill>
                  <a:srgbClr val="000000"/>
                </a:solidFill>
                <a:latin typeface="Verdana" panose="020B0604030504040204" pitchFamily="34" charset="0"/>
              </a:rPr>
              <a:t>A function is a group of statements that together perform a task. Every C++ program has at least one function, which is </a:t>
            </a:r>
            <a:r>
              <a:rPr lang="en-US" b="1" dirty="0">
                <a:solidFill>
                  <a:srgbClr val="000000"/>
                </a:solidFill>
                <a:latin typeface="Verdana" panose="020B0604030504040204" pitchFamily="34" charset="0"/>
              </a:rPr>
              <a:t>main()</a:t>
            </a:r>
            <a:r>
              <a:rPr lang="en-US" dirty="0">
                <a:solidFill>
                  <a:srgbClr val="000000"/>
                </a:solidFill>
                <a:latin typeface="Verdana" panose="020B0604030504040204" pitchFamily="34" charset="0"/>
              </a:rPr>
              <a:t>, and all the most trivial programs can define additional functions.</a:t>
            </a:r>
            <a:endParaRPr lang="en-US" dirty="0"/>
          </a:p>
        </p:txBody>
      </p:sp>
      <p:sp>
        <p:nvSpPr>
          <p:cNvPr id="4" name="Rectangle 3"/>
          <p:cNvSpPr/>
          <p:nvPr/>
        </p:nvSpPr>
        <p:spPr>
          <a:xfrm>
            <a:off x="2369713" y="2551837"/>
            <a:ext cx="6774287" cy="1754326"/>
          </a:xfrm>
          <a:prstGeom prst="rect">
            <a:avLst/>
          </a:prstGeom>
        </p:spPr>
        <p:txBody>
          <a:bodyPr wrap="square">
            <a:spAutoFit/>
          </a:bodyPr>
          <a:lstStyle/>
          <a:p>
            <a:r>
              <a:rPr lang="en-US" dirty="0"/>
              <a:t>Defining a Function</a:t>
            </a:r>
          </a:p>
          <a:p>
            <a:r>
              <a:rPr lang="en-US" dirty="0"/>
              <a:t>The general form of a C++ function definition is as follows −</a:t>
            </a:r>
          </a:p>
          <a:p>
            <a:endParaRPr lang="en-US" dirty="0"/>
          </a:p>
          <a:p>
            <a:r>
              <a:rPr lang="en-US" dirty="0" err="1"/>
              <a:t>return_type</a:t>
            </a:r>
            <a:r>
              <a:rPr lang="en-US" dirty="0"/>
              <a:t> </a:t>
            </a:r>
            <a:r>
              <a:rPr lang="en-US" dirty="0" err="1"/>
              <a:t>function_name</a:t>
            </a:r>
            <a:r>
              <a:rPr lang="en-US" dirty="0"/>
              <a:t>( parameter list ) {</a:t>
            </a:r>
          </a:p>
          <a:p>
            <a:r>
              <a:rPr lang="en-US" dirty="0"/>
              <a:t>   body of the function</a:t>
            </a:r>
          </a:p>
          <a:p>
            <a:r>
              <a:rPr lang="en-US" dirty="0"/>
              <a:t>}</a:t>
            </a:r>
          </a:p>
        </p:txBody>
      </p:sp>
    </p:spTree>
    <p:extLst>
      <p:ext uri="{BB962C8B-B14F-4D97-AF65-F5344CB8AC3E}">
        <p14:creationId xmlns:p14="http://schemas.microsoft.com/office/powerpoint/2010/main" val="3063575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003" y="889844"/>
            <a:ext cx="11320529" cy="3970318"/>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Verdana" panose="020B0604030504040204" pitchFamily="34" charset="0"/>
              </a:rPr>
              <a:t>Return Type</a:t>
            </a:r>
            <a:r>
              <a:rPr lang="en-US" dirty="0">
                <a:solidFill>
                  <a:srgbClr val="000000"/>
                </a:solidFill>
                <a:latin typeface="Verdana" panose="020B0604030504040204" pitchFamily="34" charset="0"/>
              </a:rPr>
              <a:t> − A function may return a value. The </a:t>
            </a:r>
            <a:r>
              <a:rPr lang="en-US" b="1" dirty="0" err="1">
                <a:solidFill>
                  <a:srgbClr val="000000"/>
                </a:solidFill>
                <a:latin typeface="Verdana" panose="020B0604030504040204" pitchFamily="34" charset="0"/>
              </a:rPr>
              <a:t>return_type</a:t>
            </a:r>
            <a:r>
              <a:rPr lang="en-US" dirty="0">
                <a:solidFill>
                  <a:srgbClr val="000000"/>
                </a:solidFill>
                <a:latin typeface="Verdana" panose="020B0604030504040204" pitchFamily="34" charset="0"/>
              </a:rPr>
              <a:t> is the data type of the value the function returns. Some functions perform the desired operations without returning a value. In this case, the </a:t>
            </a:r>
            <a:r>
              <a:rPr lang="en-US" dirty="0" err="1">
                <a:solidFill>
                  <a:srgbClr val="000000"/>
                </a:solidFill>
                <a:latin typeface="Verdana" panose="020B0604030504040204" pitchFamily="34" charset="0"/>
              </a:rPr>
              <a:t>return_type</a:t>
            </a:r>
            <a:r>
              <a:rPr lang="en-US" dirty="0">
                <a:solidFill>
                  <a:srgbClr val="000000"/>
                </a:solidFill>
                <a:latin typeface="Verdana" panose="020B0604030504040204" pitchFamily="34" charset="0"/>
              </a:rPr>
              <a:t> is the keyword </a:t>
            </a:r>
            <a:r>
              <a:rPr lang="en-US" b="1" dirty="0">
                <a:solidFill>
                  <a:srgbClr val="000000"/>
                </a:solidFill>
                <a:latin typeface="Verdana" panose="020B0604030504040204" pitchFamily="34" charset="0"/>
              </a:rPr>
              <a:t>void</a:t>
            </a:r>
            <a:r>
              <a:rPr lang="en-US" dirty="0" smtClean="0">
                <a:solidFill>
                  <a:srgbClr val="000000"/>
                </a:solidFill>
                <a:latin typeface="Verdana" panose="020B0604030504040204" pitchFamily="34" charset="0"/>
              </a:rPr>
              <a:t>.</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Function Name</a:t>
            </a:r>
            <a:r>
              <a:rPr lang="en-US" dirty="0">
                <a:solidFill>
                  <a:srgbClr val="000000"/>
                </a:solidFill>
                <a:latin typeface="Verdana" panose="020B0604030504040204" pitchFamily="34" charset="0"/>
              </a:rPr>
              <a:t> − This is the actual name of the function. The function name and the parameter list together constitute the function signature</a:t>
            </a:r>
            <a:r>
              <a:rPr lang="en-US" dirty="0" smtClean="0">
                <a:solidFill>
                  <a:srgbClr val="000000"/>
                </a:solidFill>
                <a:latin typeface="Verdana" panose="020B0604030504040204" pitchFamily="34" charset="0"/>
              </a:rPr>
              <a:t>.</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Parameters</a:t>
            </a:r>
            <a:r>
              <a:rPr lang="en-US" dirty="0">
                <a:solidFill>
                  <a:srgbClr val="000000"/>
                </a:solidFill>
                <a:latin typeface="Verdana" panose="020B0604030504040204" pitchFamily="34" charset="0"/>
              </a:rPr>
              <a:t> −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r>
              <a:rPr lang="en-US" dirty="0" smtClean="0">
                <a:solidFill>
                  <a:srgbClr val="000000"/>
                </a:solidFill>
                <a:latin typeface="Verdana" panose="020B0604030504040204" pitchFamily="34" charset="0"/>
              </a:rPr>
              <a:t>.</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Function Body</a:t>
            </a:r>
            <a:r>
              <a:rPr lang="en-US" dirty="0">
                <a:solidFill>
                  <a:srgbClr val="000000"/>
                </a:solidFill>
                <a:latin typeface="Verdana" panose="020B0604030504040204" pitchFamily="34" charset="0"/>
              </a:rPr>
              <a:t> − The function body contains a collection of statements that define what the function does.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76475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8684654" cy="2585323"/>
          </a:xfrm>
          <a:prstGeom prst="rect">
            <a:avLst/>
          </a:prstGeom>
        </p:spPr>
        <p:txBody>
          <a:bodyPr wrap="square">
            <a:spAutoFit/>
          </a:bodyPr>
          <a:lstStyle/>
          <a:p>
            <a:r>
              <a:rPr lang="en-US" dirty="0">
                <a:latin typeface="erdana"/>
              </a:rPr>
              <a:t>Advantage of functions in </a:t>
            </a:r>
            <a:r>
              <a:rPr lang="en-US" dirty="0" smtClean="0">
                <a:latin typeface="erdana"/>
              </a:rPr>
              <a:t>C++</a:t>
            </a:r>
            <a:endParaRPr lang="en-US" dirty="0">
              <a:latin typeface="erdana"/>
            </a:endParaRPr>
          </a:p>
          <a:p>
            <a:r>
              <a:rPr lang="en-US" dirty="0">
                <a:solidFill>
                  <a:srgbClr val="000000"/>
                </a:solidFill>
                <a:latin typeface="verdana" panose="020B0604030504040204" pitchFamily="34" charset="0"/>
              </a:rPr>
              <a:t>There are many advantages of functions</a:t>
            </a:r>
            <a:r>
              <a:rPr lang="en-US"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1) Code Reusability</a:t>
            </a:r>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By creating functions in C++, you can call it many times. So we don't need to write the same code again and again</a:t>
            </a:r>
            <a:r>
              <a:rPr lang="en-US"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2) Code optimization</a:t>
            </a:r>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It makes the code optimized, we don't need to write much code.</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7650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6980" y="535984"/>
            <a:ext cx="7830355" cy="4524315"/>
          </a:xfrm>
          <a:prstGeom prst="rect">
            <a:avLst/>
          </a:prstGeom>
        </p:spPr>
        <p:txBody>
          <a:bodyPr wrap="square">
            <a:spAutoFit/>
          </a:bodyPr>
          <a:lstStyle/>
          <a:p>
            <a:pPr>
              <a:buFont typeface="+mj-lt"/>
              <a:buAutoNum type="arabicPeriod"/>
            </a:pPr>
            <a:r>
              <a:rPr lang="en-US" sz="2400" b="0" i="0" dirty="0" smtClean="0">
                <a:solidFill>
                  <a:srgbClr val="000000"/>
                </a:solidFill>
                <a:effectLst/>
                <a:latin typeface="verdana" panose="020B0604030504040204" pitchFamily="34" charset="0"/>
              </a:rPr>
              <a:t>Simple</a:t>
            </a:r>
          </a:p>
          <a:p>
            <a:pPr>
              <a:buFont typeface="+mj-lt"/>
              <a:buAutoNum type="arabicPeriod"/>
            </a:pPr>
            <a:r>
              <a:rPr lang="en-US" sz="2400" b="0" i="0" dirty="0" smtClean="0">
                <a:solidFill>
                  <a:srgbClr val="000000"/>
                </a:solidFill>
                <a:effectLst/>
                <a:latin typeface="verdana" panose="020B0604030504040204" pitchFamily="34" charset="0"/>
              </a:rPr>
              <a:t>Machine Independent or Portable</a:t>
            </a:r>
          </a:p>
          <a:p>
            <a:pPr>
              <a:buFont typeface="+mj-lt"/>
              <a:buAutoNum type="arabicPeriod"/>
            </a:pPr>
            <a:r>
              <a:rPr lang="en-US" sz="2400" b="0" i="0" dirty="0" smtClean="0">
                <a:solidFill>
                  <a:srgbClr val="000000"/>
                </a:solidFill>
                <a:effectLst/>
                <a:latin typeface="verdana" panose="020B0604030504040204" pitchFamily="34" charset="0"/>
              </a:rPr>
              <a:t>Mid-level programming language</a:t>
            </a:r>
          </a:p>
          <a:p>
            <a:pPr>
              <a:buFont typeface="+mj-lt"/>
              <a:buAutoNum type="arabicPeriod"/>
            </a:pPr>
            <a:r>
              <a:rPr lang="en-US" sz="2400" b="0" i="0" dirty="0" smtClean="0">
                <a:solidFill>
                  <a:srgbClr val="000000"/>
                </a:solidFill>
                <a:effectLst/>
                <a:latin typeface="verdana" panose="020B0604030504040204" pitchFamily="34" charset="0"/>
              </a:rPr>
              <a:t>Structured programming language</a:t>
            </a:r>
          </a:p>
          <a:p>
            <a:pPr>
              <a:buFont typeface="+mj-lt"/>
              <a:buAutoNum type="arabicPeriod"/>
            </a:pPr>
            <a:r>
              <a:rPr lang="en-US" sz="2400" b="0" i="0" dirty="0" smtClean="0">
                <a:solidFill>
                  <a:srgbClr val="000000"/>
                </a:solidFill>
                <a:effectLst/>
                <a:latin typeface="verdana" panose="020B0604030504040204" pitchFamily="34" charset="0"/>
              </a:rPr>
              <a:t>Rich Library</a:t>
            </a:r>
          </a:p>
          <a:p>
            <a:pPr>
              <a:buFont typeface="+mj-lt"/>
              <a:buAutoNum type="arabicPeriod"/>
            </a:pPr>
            <a:r>
              <a:rPr lang="en-US" sz="2400" b="0" i="0" dirty="0" smtClean="0">
                <a:solidFill>
                  <a:srgbClr val="000000"/>
                </a:solidFill>
                <a:effectLst/>
                <a:latin typeface="verdana" panose="020B0604030504040204" pitchFamily="34" charset="0"/>
              </a:rPr>
              <a:t>Memory Management</a:t>
            </a:r>
          </a:p>
          <a:p>
            <a:pPr>
              <a:buFont typeface="+mj-lt"/>
              <a:buAutoNum type="arabicPeriod"/>
            </a:pPr>
            <a:r>
              <a:rPr lang="en-US" sz="2400" b="0" i="0" dirty="0" smtClean="0">
                <a:solidFill>
                  <a:srgbClr val="000000"/>
                </a:solidFill>
                <a:effectLst/>
                <a:latin typeface="verdana" panose="020B0604030504040204" pitchFamily="34" charset="0"/>
              </a:rPr>
              <a:t>Fast Speed</a:t>
            </a:r>
          </a:p>
          <a:p>
            <a:pPr>
              <a:buFont typeface="+mj-lt"/>
              <a:buAutoNum type="arabicPeriod"/>
            </a:pPr>
            <a:r>
              <a:rPr lang="en-US" sz="2400" b="0" i="0" dirty="0" smtClean="0">
                <a:solidFill>
                  <a:srgbClr val="000000"/>
                </a:solidFill>
                <a:effectLst/>
                <a:latin typeface="verdana" panose="020B0604030504040204" pitchFamily="34" charset="0"/>
              </a:rPr>
              <a:t>Pointers</a:t>
            </a:r>
          </a:p>
          <a:p>
            <a:pPr>
              <a:buFont typeface="+mj-lt"/>
              <a:buAutoNum type="arabicPeriod"/>
            </a:pPr>
            <a:r>
              <a:rPr lang="en-US" sz="2400" b="0" i="0" dirty="0" smtClean="0">
                <a:solidFill>
                  <a:srgbClr val="000000"/>
                </a:solidFill>
                <a:effectLst/>
                <a:latin typeface="verdana" panose="020B0604030504040204" pitchFamily="34" charset="0"/>
              </a:rPr>
              <a:t>Recursion</a:t>
            </a:r>
          </a:p>
          <a:p>
            <a:pPr>
              <a:buFont typeface="+mj-lt"/>
              <a:buAutoNum type="arabicPeriod"/>
            </a:pPr>
            <a:r>
              <a:rPr lang="en-US" sz="2400" b="0" i="0" dirty="0" smtClean="0">
                <a:solidFill>
                  <a:srgbClr val="000000"/>
                </a:solidFill>
                <a:effectLst/>
                <a:latin typeface="verdana" panose="020B0604030504040204" pitchFamily="34" charset="0"/>
              </a:rPr>
              <a:t>Extensible</a:t>
            </a:r>
          </a:p>
          <a:p>
            <a:pPr>
              <a:buFont typeface="+mj-lt"/>
              <a:buAutoNum type="arabicPeriod"/>
            </a:pPr>
            <a:r>
              <a:rPr lang="en-US" sz="2400" b="0" i="0" dirty="0" smtClean="0">
                <a:solidFill>
                  <a:srgbClr val="000000"/>
                </a:solidFill>
                <a:effectLst/>
                <a:latin typeface="verdana" panose="020B0604030504040204" pitchFamily="34" charset="0"/>
              </a:rPr>
              <a:t>Object Oriented</a:t>
            </a:r>
          </a:p>
          <a:p>
            <a:pPr>
              <a:buFont typeface="+mj-lt"/>
              <a:buAutoNum type="arabicPeriod"/>
            </a:pPr>
            <a:r>
              <a:rPr lang="en-US" sz="2400" b="0" i="0" dirty="0" smtClean="0">
                <a:solidFill>
                  <a:srgbClr val="000000"/>
                </a:solidFill>
                <a:effectLst/>
                <a:latin typeface="verdana" panose="020B0604030504040204" pitchFamily="34" charset="0"/>
              </a:rPr>
              <a:t>Compiler based</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8167061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83121" cy="4247317"/>
          </a:xfrm>
          <a:prstGeom prst="rect">
            <a:avLst/>
          </a:prstGeom>
        </p:spPr>
        <p:txBody>
          <a:bodyPr wrap="square">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void </a:t>
            </a:r>
            <a:r>
              <a:rPr lang="en-US" dirty="0" err="1"/>
              <a:t>func</a:t>
            </a:r>
            <a:r>
              <a:rPr lang="en-US" dirty="0"/>
              <a:t>() {    </a:t>
            </a:r>
          </a:p>
          <a:p>
            <a:r>
              <a:rPr lang="en-US" dirty="0"/>
              <a:t>   static </a:t>
            </a:r>
            <a:r>
              <a:rPr lang="en-US" dirty="0" err="1"/>
              <a:t>int</a:t>
            </a:r>
            <a:r>
              <a:rPr lang="en-US" dirty="0"/>
              <a:t> </a:t>
            </a:r>
            <a:r>
              <a:rPr lang="en-US" dirty="0" err="1"/>
              <a:t>i</a:t>
            </a:r>
            <a:r>
              <a:rPr lang="en-US" dirty="0"/>
              <a:t>=0; //static variable    </a:t>
            </a:r>
          </a:p>
          <a:p>
            <a:r>
              <a:rPr lang="en-US" dirty="0"/>
              <a:t>   </a:t>
            </a:r>
            <a:r>
              <a:rPr lang="en-US" dirty="0" err="1"/>
              <a:t>int</a:t>
            </a:r>
            <a:r>
              <a:rPr lang="en-US" dirty="0"/>
              <a:t> j=0; //local variable    </a:t>
            </a:r>
          </a:p>
          <a:p>
            <a:r>
              <a:rPr lang="en-US" dirty="0"/>
              <a:t>   </a:t>
            </a:r>
            <a:r>
              <a:rPr lang="en-US" dirty="0" err="1"/>
              <a:t>i</a:t>
            </a:r>
            <a:r>
              <a:rPr lang="en-US" dirty="0"/>
              <a:t>++;    </a:t>
            </a:r>
          </a:p>
          <a:p>
            <a:r>
              <a:rPr lang="en-US" dirty="0"/>
              <a:t>   j++;    </a:t>
            </a:r>
          </a:p>
          <a:p>
            <a:r>
              <a:rPr lang="en-US" dirty="0"/>
              <a:t>   </a:t>
            </a:r>
            <a:r>
              <a:rPr lang="en-US" dirty="0" err="1"/>
              <a:t>cout</a:t>
            </a:r>
            <a:r>
              <a:rPr lang="en-US" dirty="0"/>
              <a:t>&lt;&lt;</a:t>
            </a:r>
            <a:r>
              <a:rPr lang="en-US" dirty="0" err="1"/>
              <a:t>"i</a:t>
            </a:r>
            <a:r>
              <a:rPr lang="en-US" dirty="0"/>
              <a:t>=" &lt;&lt; </a:t>
            </a:r>
            <a:r>
              <a:rPr lang="en-US" dirty="0" err="1"/>
              <a:t>i</a:t>
            </a:r>
            <a:r>
              <a:rPr lang="en-US" dirty="0"/>
              <a:t>&lt;&lt;" and j=" &lt;&lt;j&lt;&lt;</a:t>
            </a:r>
            <a:r>
              <a:rPr lang="en-US" dirty="0" err="1"/>
              <a:t>endl</a:t>
            </a:r>
            <a:r>
              <a:rPr lang="en-US" dirty="0"/>
              <a:t>;    </a:t>
            </a:r>
          </a:p>
          <a:p>
            <a:r>
              <a:rPr lang="en-US" dirty="0"/>
              <a:t>}    </a:t>
            </a:r>
          </a:p>
          <a:p>
            <a:r>
              <a:rPr lang="en-US" dirty="0" err="1"/>
              <a:t>int</a:t>
            </a:r>
            <a:r>
              <a:rPr lang="en-US" dirty="0"/>
              <a:t> main()  </a:t>
            </a:r>
          </a:p>
          <a:p>
            <a:r>
              <a:rPr lang="en-US" dirty="0"/>
              <a:t>{  </a:t>
            </a:r>
          </a:p>
          <a:p>
            <a:r>
              <a:rPr lang="en-US" dirty="0"/>
              <a:t> </a:t>
            </a:r>
            <a:r>
              <a:rPr lang="en-US" dirty="0" err="1"/>
              <a:t>func</a:t>
            </a:r>
            <a:r>
              <a:rPr lang="en-US" dirty="0"/>
              <a:t>();    </a:t>
            </a:r>
          </a:p>
          <a:p>
            <a:r>
              <a:rPr lang="en-US" dirty="0"/>
              <a:t> </a:t>
            </a:r>
            <a:r>
              <a:rPr lang="en-US" dirty="0" err="1"/>
              <a:t>func</a:t>
            </a:r>
            <a:r>
              <a:rPr lang="en-US" dirty="0"/>
              <a:t>();    </a:t>
            </a:r>
          </a:p>
          <a:p>
            <a:r>
              <a:rPr lang="en-US" dirty="0"/>
              <a:t> </a:t>
            </a:r>
            <a:r>
              <a:rPr lang="en-US" dirty="0" err="1"/>
              <a:t>func</a:t>
            </a:r>
            <a:r>
              <a:rPr lang="en-US" dirty="0"/>
              <a:t>();    </a:t>
            </a:r>
          </a:p>
          <a:p>
            <a:r>
              <a:rPr lang="en-US" dirty="0"/>
              <a:t>}</a:t>
            </a:r>
          </a:p>
        </p:txBody>
      </p:sp>
    </p:spTree>
    <p:extLst>
      <p:ext uri="{BB962C8B-B14F-4D97-AF65-F5344CB8AC3E}">
        <p14:creationId xmlns:p14="http://schemas.microsoft.com/office/powerpoint/2010/main" val="31953466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5116" y="2938203"/>
            <a:ext cx="8697532" cy="1200329"/>
          </a:xfrm>
          <a:prstGeom prst="rect">
            <a:avLst/>
          </a:prstGeom>
        </p:spPr>
        <p:txBody>
          <a:bodyPr wrap="square">
            <a:spAutoFit/>
          </a:bodyPr>
          <a:lstStyle/>
          <a:p>
            <a:r>
              <a:rPr lang="en-US" dirty="0">
                <a:solidFill>
                  <a:srgbClr val="000000"/>
                </a:solidFill>
                <a:latin typeface="Verdana" panose="020B0604030504040204" pitchFamily="34" charset="0"/>
              </a:rPr>
              <a:t>The </a:t>
            </a:r>
            <a:r>
              <a:rPr lang="en-US" b="1" dirty="0">
                <a:solidFill>
                  <a:srgbClr val="000000"/>
                </a:solidFill>
                <a:latin typeface="Verdana" panose="020B0604030504040204" pitchFamily="34" charset="0"/>
              </a:rPr>
              <a:t>call by value</a:t>
            </a:r>
            <a:r>
              <a:rPr lang="en-US" dirty="0">
                <a:solidFill>
                  <a:srgbClr val="000000"/>
                </a:solidFill>
                <a:latin typeface="Verdana" panose="020B0604030504040204" pitchFamily="34" charset="0"/>
              </a:rPr>
              <a:t> method of passing arguments to a function copies the actual value of an argument into the formal parameter of the function. In this case, changes made to the parameter inside the function have no effect on the argument.</a:t>
            </a:r>
            <a:endParaRPr lang="en-US" dirty="0"/>
          </a:p>
        </p:txBody>
      </p:sp>
      <p:sp>
        <p:nvSpPr>
          <p:cNvPr id="3" name="Rectangle 2"/>
          <p:cNvSpPr/>
          <p:nvPr/>
        </p:nvSpPr>
        <p:spPr>
          <a:xfrm>
            <a:off x="2932090" y="449412"/>
            <a:ext cx="8813442" cy="1200329"/>
          </a:xfrm>
          <a:prstGeom prst="rect">
            <a:avLst/>
          </a:prstGeom>
        </p:spPr>
        <p:txBody>
          <a:bodyPr wrap="square">
            <a:spAutoFit/>
          </a:bodyPr>
          <a:lstStyle/>
          <a:p>
            <a:r>
              <a:rPr lang="en-US" b="1" dirty="0">
                <a:latin typeface="erdana"/>
              </a:rPr>
              <a:t>Call by value and call by reference in C++</a:t>
            </a:r>
          </a:p>
          <a:p>
            <a:r>
              <a:rPr lang="en-US" dirty="0">
                <a:solidFill>
                  <a:srgbClr val="000000"/>
                </a:solidFill>
                <a:latin typeface="verdana" panose="020B0604030504040204" pitchFamily="34" charset="0"/>
              </a:rPr>
              <a:t>There are two ways to pass value or data to function in </a:t>
            </a:r>
            <a:r>
              <a:rPr lang="en-US" dirty="0" smtClean="0">
                <a:solidFill>
                  <a:srgbClr val="000000"/>
                </a:solidFill>
                <a:latin typeface="verdana" panose="020B0604030504040204" pitchFamily="34" charset="0"/>
              </a:rPr>
              <a:t>C++ </a:t>
            </a:r>
            <a:r>
              <a:rPr lang="en-US" dirty="0">
                <a:solidFill>
                  <a:srgbClr val="000000"/>
                </a:solidFill>
                <a:latin typeface="verdana" panose="020B0604030504040204" pitchFamily="34" charset="0"/>
              </a:rPr>
              <a:t>language: call by value and call by reference. Original value is not modified in call by value but it is modified in call by reference.</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205554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3752" y="542320"/>
            <a:ext cx="8607380" cy="5262979"/>
          </a:xfrm>
          <a:prstGeom prst="rect">
            <a:avLst/>
          </a:prstGeom>
        </p:spPr>
        <p:txBody>
          <a:bodyPr wrap="square">
            <a:spAutoFit/>
          </a:bodyPr>
          <a:lstStyle/>
          <a:p>
            <a:r>
              <a:rPr lang="en-US" sz="2400" b="1" dirty="0"/>
              <a:t>#include &lt;</a:t>
            </a:r>
            <a:r>
              <a:rPr lang="en-US" sz="2400" b="1" dirty="0" err="1"/>
              <a:t>iostream</a:t>
            </a:r>
            <a:r>
              <a:rPr lang="en-US" sz="2400" b="1" dirty="0"/>
              <a:t>&gt;  </a:t>
            </a:r>
          </a:p>
          <a:p>
            <a:r>
              <a:rPr lang="en-US" sz="2400" b="1" dirty="0"/>
              <a:t>using namespace </a:t>
            </a:r>
            <a:r>
              <a:rPr lang="en-US" sz="2400" b="1" dirty="0" err="1"/>
              <a:t>std</a:t>
            </a:r>
            <a:r>
              <a:rPr lang="en-US" sz="2400" b="1" dirty="0"/>
              <a:t>;  </a:t>
            </a:r>
          </a:p>
          <a:p>
            <a:r>
              <a:rPr lang="en-US" sz="2400" b="1" dirty="0"/>
              <a:t>void change(</a:t>
            </a:r>
            <a:r>
              <a:rPr lang="en-US" sz="2400" b="1" dirty="0" err="1"/>
              <a:t>int</a:t>
            </a:r>
            <a:r>
              <a:rPr lang="en-US" sz="2400" b="1" dirty="0"/>
              <a:t> data);  </a:t>
            </a:r>
          </a:p>
          <a:p>
            <a:r>
              <a:rPr lang="en-US" sz="2400" b="1" dirty="0" err="1"/>
              <a:t>int</a:t>
            </a:r>
            <a:r>
              <a:rPr lang="en-US" sz="2400" b="1" dirty="0"/>
              <a:t> main()  </a:t>
            </a:r>
          </a:p>
          <a:p>
            <a:r>
              <a:rPr lang="en-US" sz="2400" b="1" dirty="0"/>
              <a:t>{  </a:t>
            </a:r>
          </a:p>
          <a:p>
            <a:r>
              <a:rPr lang="en-US" sz="2400" b="1" dirty="0" err="1"/>
              <a:t>int</a:t>
            </a:r>
            <a:r>
              <a:rPr lang="en-US" sz="2400" b="1" dirty="0"/>
              <a:t> data = </a:t>
            </a:r>
            <a:r>
              <a:rPr lang="en-US" sz="2400" b="1" dirty="0" smtClean="0"/>
              <a:t>100;  </a:t>
            </a:r>
            <a:endParaRPr lang="en-US" sz="2400" b="1" dirty="0"/>
          </a:p>
          <a:p>
            <a:r>
              <a:rPr lang="en-US" sz="2400" b="1" dirty="0"/>
              <a:t>change(data);  </a:t>
            </a:r>
          </a:p>
          <a:p>
            <a:r>
              <a:rPr lang="en-US" sz="2400" b="1" dirty="0" err="1"/>
              <a:t>cout</a:t>
            </a:r>
            <a:r>
              <a:rPr lang="en-US" sz="2400" b="1" dirty="0"/>
              <a:t> &lt;&lt; "Value of the data is: " &lt;&lt; data&lt;&lt; </a:t>
            </a:r>
            <a:r>
              <a:rPr lang="en-US" sz="2400" b="1" dirty="0" err="1"/>
              <a:t>endl</a:t>
            </a:r>
            <a:r>
              <a:rPr lang="en-US" sz="2400" b="1" dirty="0"/>
              <a:t>;  </a:t>
            </a:r>
          </a:p>
          <a:p>
            <a:r>
              <a:rPr lang="en-US" sz="2400" b="1" dirty="0"/>
              <a:t>return 0;  </a:t>
            </a:r>
          </a:p>
          <a:p>
            <a:r>
              <a:rPr lang="en-US" sz="2400" b="1" dirty="0"/>
              <a:t>}  </a:t>
            </a:r>
          </a:p>
          <a:p>
            <a:r>
              <a:rPr lang="en-US" sz="2400" b="1" dirty="0"/>
              <a:t>void change(</a:t>
            </a:r>
            <a:r>
              <a:rPr lang="en-US" sz="2400" b="1" dirty="0" err="1"/>
              <a:t>int</a:t>
            </a:r>
            <a:r>
              <a:rPr lang="en-US" sz="2400" b="1" dirty="0"/>
              <a:t> data)  </a:t>
            </a:r>
          </a:p>
          <a:p>
            <a:r>
              <a:rPr lang="en-US" sz="2400" b="1" dirty="0"/>
              <a:t>{  </a:t>
            </a:r>
          </a:p>
          <a:p>
            <a:r>
              <a:rPr lang="en-US" sz="2400" b="1" dirty="0"/>
              <a:t>data = </a:t>
            </a:r>
            <a:r>
              <a:rPr lang="en-US" sz="2400" b="1" dirty="0" smtClean="0"/>
              <a:t>500;  </a:t>
            </a:r>
            <a:endParaRPr lang="en-US" sz="2400" b="1" dirty="0"/>
          </a:p>
          <a:p>
            <a:r>
              <a:rPr lang="en-US" sz="2400" b="1" dirty="0"/>
              <a:t>}</a:t>
            </a:r>
          </a:p>
        </p:txBody>
      </p:sp>
    </p:spTree>
    <p:extLst>
      <p:ext uri="{BB962C8B-B14F-4D97-AF65-F5344CB8AC3E}">
        <p14:creationId xmlns:p14="http://schemas.microsoft.com/office/powerpoint/2010/main" val="29278223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8444" y="417318"/>
            <a:ext cx="10152845" cy="646331"/>
          </a:xfrm>
          <a:prstGeom prst="rect">
            <a:avLst/>
          </a:prstGeom>
        </p:spPr>
        <p:txBody>
          <a:bodyPr wrap="square">
            <a:spAutoFit/>
          </a:bodyPr>
          <a:lstStyle/>
          <a:p>
            <a:r>
              <a:rPr lang="en-US" b="1" dirty="0">
                <a:latin typeface="erdana"/>
              </a:rPr>
              <a:t>Call by reference in C++</a:t>
            </a:r>
          </a:p>
          <a:p>
            <a:r>
              <a:rPr lang="en-US" dirty="0">
                <a:solidFill>
                  <a:srgbClr val="000000"/>
                </a:solidFill>
                <a:latin typeface="verdana" panose="020B0604030504040204" pitchFamily="34" charset="0"/>
              </a:rPr>
              <a:t>In call by reference, original value is modified because we pass reference (address).</a:t>
            </a:r>
            <a:endParaRPr lang="en-US" b="0" i="0" dirty="0">
              <a:solidFill>
                <a:srgbClr val="000000"/>
              </a:solidFill>
              <a:effectLst/>
              <a:latin typeface="verdana" panose="020B0604030504040204" pitchFamily="34" charset="0"/>
            </a:endParaRPr>
          </a:p>
        </p:txBody>
      </p:sp>
      <p:sp>
        <p:nvSpPr>
          <p:cNvPr id="3" name="Rectangle 2"/>
          <p:cNvSpPr/>
          <p:nvPr/>
        </p:nvSpPr>
        <p:spPr>
          <a:xfrm>
            <a:off x="2519965" y="1450015"/>
            <a:ext cx="7680101" cy="5016758"/>
          </a:xfrm>
          <a:prstGeom prst="rect">
            <a:avLst/>
          </a:prstGeom>
        </p:spPr>
        <p:txBody>
          <a:bodyPr wrap="square">
            <a:spAutoFit/>
          </a:bodyPr>
          <a:lstStyle/>
          <a:p>
            <a:r>
              <a:rPr lang="en-US" sz="2000" b="1" dirty="0"/>
              <a:t>#include &lt;</a:t>
            </a:r>
            <a:r>
              <a:rPr lang="en-US" sz="2000" b="1" dirty="0" err="1"/>
              <a:t>iostream</a:t>
            </a:r>
            <a:r>
              <a:rPr lang="en-US" sz="2000" b="1" dirty="0"/>
              <a:t>&gt;</a:t>
            </a:r>
          </a:p>
          <a:p>
            <a:r>
              <a:rPr lang="en-US" sz="2000" b="1" dirty="0"/>
              <a:t>using namespace </a:t>
            </a:r>
            <a:r>
              <a:rPr lang="en-US" sz="2000" b="1" dirty="0" err="1"/>
              <a:t>std</a:t>
            </a:r>
            <a:r>
              <a:rPr lang="en-US" sz="2000" b="1" dirty="0"/>
              <a:t>;</a:t>
            </a:r>
          </a:p>
          <a:p>
            <a:r>
              <a:rPr lang="en-US" sz="2000" b="1" dirty="0"/>
              <a:t> </a:t>
            </a:r>
            <a:r>
              <a:rPr lang="en-US" sz="2000" b="1" dirty="0" smtClean="0"/>
              <a:t>// function declaration</a:t>
            </a:r>
            <a:endParaRPr lang="en-US" sz="2000" b="1" dirty="0"/>
          </a:p>
          <a:p>
            <a:r>
              <a:rPr lang="en-US" sz="2000" b="1" dirty="0"/>
              <a:t>void swap(</a:t>
            </a:r>
            <a:r>
              <a:rPr lang="en-US" sz="2000" b="1" dirty="0" err="1"/>
              <a:t>int</a:t>
            </a:r>
            <a:r>
              <a:rPr lang="en-US" sz="2000" b="1" dirty="0"/>
              <a:t> x, </a:t>
            </a:r>
            <a:r>
              <a:rPr lang="en-US" sz="2000" b="1" dirty="0" err="1"/>
              <a:t>int</a:t>
            </a:r>
            <a:r>
              <a:rPr lang="en-US" sz="2000" b="1" dirty="0"/>
              <a:t> y);</a:t>
            </a:r>
          </a:p>
          <a:p>
            <a:r>
              <a:rPr lang="en-US" sz="2000" b="1" dirty="0"/>
              <a:t> </a:t>
            </a:r>
            <a:r>
              <a:rPr lang="en-US" sz="2000" b="1" dirty="0" err="1" smtClean="0"/>
              <a:t>int</a:t>
            </a:r>
            <a:r>
              <a:rPr lang="en-US" sz="2000" b="1" dirty="0" smtClean="0"/>
              <a:t> </a:t>
            </a:r>
            <a:r>
              <a:rPr lang="en-US" sz="2000" b="1" dirty="0"/>
              <a:t>main () {</a:t>
            </a:r>
          </a:p>
          <a:p>
            <a:r>
              <a:rPr lang="en-US" sz="2000" b="1" dirty="0"/>
              <a:t>   // local variable declaration:</a:t>
            </a:r>
          </a:p>
          <a:p>
            <a:r>
              <a:rPr lang="en-US" sz="2000" b="1" dirty="0"/>
              <a:t>   </a:t>
            </a:r>
            <a:r>
              <a:rPr lang="en-US" sz="2000" b="1" dirty="0" err="1"/>
              <a:t>int</a:t>
            </a:r>
            <a:r>
              <a:rPr lang="en-US" sz="2000" b="1" dirty="0"/>
              <a:t> a = 100;</a:t>
            </a:r>
          </a:p>
          <a:p>
            <a:r>
              <a:rPr lang="en-US" sz="2000" b="1" dirty="0"/>
              <a:t>   </a:t>
            </a:r>
            <a:r>
              <a:rPr lang="en-US" sz="2000" b="1" dirty="0" err="1"/>
              <a:t>int</a:t>
            </a:r>
            <a:r>
              <a:rPr lang="en-US" sz="2000" b="1" dirty="0"/>
              <a:t> b = 200;</a:t>
            </a:r>
          </a:p>
          <a:p>
            <a:r>
              <a:rPr lang="en-US" sz="2000" b="1" dirty="0"/>
              <a:t> </a:t>
            </a:r>
            <a:r>
              <a:rPr lang="en-US" sz="2000" b="1" dirty="0" smtClean="0"/>
              <a:t>   </a:t>
            </a:r>
            <a:r>
              <a:rPr lang="en-US" sz="2000" b="1" dirty="0" err="1"/>
              <a:t>cout</a:t>
            </a:r>
            <a:r>
              <a:rPr lang="en-US" sz="2000" b="1" dirty="0"/>
              <a:t> &lt;&lt; "Before swap, value of a :" &lt;&lt; a &lt;&lt; </a:t>
            </a:r>
            <a:r>
              <a:rPr lang="en-US" sz="2000" b="1" dirty="0" err="1"/>
              <a:t>endl</a:t>
            </a:r>
            <a:r>
              <a:rPr lang="en-US" sz="2000" b="1" dirty="0"/>
              <a:t>;</a:t>
            </a:r>
          </a:p>
          <a:p>
            <a:r>
              <a:rPr lang="en-US" sz="2000" b="1" dirty="0"/>
              <a:t>   </a:t>
            </a:r>
            <a:r>
              <a:rPr lang="en-US" sz="2000" b="1" dirty="0" err="1"/>
              <a:t>cout</a:t>
            </a:r>
            <a:r>
              <a:rPr lang="en-US" sz="2000" b="1" dirty="0"/>
              <a:t> &lt;&lt; "Before swap, value of b :" &lt;&lt; b &lt;&lt; </a:t>
            </a:r>
            <a:r>
              <a:rPr lang="en-US" sz="2000" b="1" dirty="0" err="1"/>
              <a:t>endl</a:t>
            </a:r>
            <a:r>
              <a:rPr lang="en-US" sz="2000" b="1" dirty="0"/>
              <a:t>;</a:t>
            </a:r>
          </a:p>
          <a:p>
            <a:r>
              <a:rPr lang="en-US" sz="2000" b="1" dirty="0"/>
              <a:t> </a:t>
            </a:r>
            <a:r>
              <a:rPr lang="en-US" sz="2000" b="1" dirty="0" smtClean="0"/>
              <a:t>   </a:t>
            </a:r>
            <a:r>
              <a:rPr lang="en-US" sz="2000" b="1" dirty="0"/>
              <a:t>// calling a function to swap the values.</a:t>
            </a:r>
          </a:p>
          <a:p>
            <a:r>
              <a:rPr lang="en-US" sz="2000" b="1" dirty="0"/>
              <a:t>   swap(a, b);</a:t>
            </a:r>
          </a:p>
          <a:p>
            <a:r>
              <a:rPr lang="en-US" sz="2000" b="1" dirty="0"/>
              <a:t> </a:t>
            </a:r>
            <a:r>
              <a:rPr lang="en-US" sz="2000" b="1" dirty="0" smtClean="0"/>
              <a:t>   </a:t>
            </a:r>
            <a:r>
              <a:rPr lang="en-US" sz="2000" b="1" dirty="0" err="1"/>
              <a:t>cout</a:t>
            </a:r>
            <a:r>
              <a:rPr lang="en-US" sz="2000" b="1" dirty="0"/>
              <a:t> &lt;&lt; "After swap, value of a :" &lt;&lt; a &lt;&lt; </a:t>
            </a:r>
            <a:r>
              <a:rPr lang="en-US" sz="2000" b="1" dirty="0" err="1"/>
              <a:t>endl</a:t>
            </a:r>
            <a:r>
              <a:rPr lang="en-US" sz="2000" b="1" dirty="0"/>
              <a:t>;</a:t>
            </a:r>
          </a:p>
          <a:p>
            <a:r>
              <a:rPr lang="en-US" sz="2000" b="1" dirty="0"/>
              <a:t>   </a:t>
            </a:r>
            <a:r>
              <a:rPr lang="en-US" sz="2000" b="1" dirty="0" err="1"/>
              <a:t>cout</a:t>
            </a:r>
            <a:r>
              <a:rPr lang="en-US" sz="2000" b="1" dirty="0"/>
              <a:t> &lt;&lt; "After swap, value of b :" &lt;&lt; b &lt;&lt; </a:t>
            </a:r>
            <a:r>
              <a:rPr lang="en-US" sz="2000" b="1" dirty="0" err="1"/>
              <a:t>endl</a:t>
            </a:r>
            <a:r>
              <a:rPr lang="en-US" sz="2000" b="1" dirty="0"/>
              <a:t>;</a:t>
            </a:r>
          </a:p>
          <a:p>
            <a:r>
              <a:rPr lang="en-US" sz="2000" b="1" dirty="0"/>
              <a:t> </a:t>
            </a:r>
            <a:r>
              <a:rPr lang="en-US" sz="2000" b="1" dirty="0" smtClean="0"/>
              <a:t>   </a:t>
            </a:r>
            <a:r>
              <a:rPr lang="en-US" sz="2000" b="1" dirty="0"/>
              <a:t>return 0;</a:t>
            </a:r>
          </a:p>
          <a:p>
            <a:r>
              <a:rPr lang="en-US" sz="2000" b="1" dirty="0"/>
              <a:t>}</a:t>
            </a:r>
          </a:p>
        </p:txBody>
      </p:sp>
    </p:spTree>
    <p:extLst>
      <p:ext uri="{BB962C8B-B14F-4D97-AF65-F5344CB8AC3E}">
        <p14:creationId xmlns:p14="http://schemas.microsoft.com/office/powerpoint/2010/main" val="34592245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8597" y="2278213"/>
            <a:ext cx="8749048" cy="1569660"/>
          </a:xfrm>
          <a:prstGeom prst="rect">
            <a:avLst/>
          </a:prstGeom>
        </p:spPr>
        <p:txBody>
          <a:bodyPr wrap="square">
            <a:spAutoFit/>
          </a:bodyPr>
          <a:lstStyle/>
          <a:p>
            <a:pPr fontAlgn="base"/>
            <a:r>
              <a:rPr lang="en-US" sz="2400" b="1" dirty="0" smtClean="0">
                <a:latin typeface="Roboto"/>
              </a:rPr>
              <a:t>Recursion</a:t>
            </a:r>
            <a:r>
              <a:rPr lang="en-US" sz="2400" dirty="0">
                <a:latin typeface="Roboto"/>
              </a:rPr>
              <a:t/>
            </a:r>
            <a:br>
              <a:rPr lang="en-US" sz="2400" dirty="0">
                <a:latin typeface="Roboto"/>
              </a:rPr>
            </a:br>
            <a:r>
              <a:rPr lang="en-US" sz="2400" dirty="0">
                <a:latin typeface="Roboto"/>
              </a:rPr>
              <a:t>The process in which a function calls itself directly or indirectly is called recursion and the corresponding function is called as recursive function.</a:t>
            </a:r>
            <a:endParaRPr lang="en-US" sz="2400" b="0" i="0" dirty="0">
              <a:effectLst/>
              <a:latin typeface="Roboto"/>
            </a:endParaRPr>
          </a:p>
        </p:txBody>
      </p:sp>
    </p:spTree>
    <p:extLst>
      <p:ext uri="{BB962C8B-B14F-4D97-AF65-F5344CB8AC3E}">
        <p14:creationId xmlns:p14="http://schemas.microsoft.com/office/powerpoint/2010/main" val="18378544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474345"/>
            <a:ext cx="6096000" cy="5909310"/>
          </a:xfrm>
          <a:prstGeom prst="rect">
            <a:avLst/>
          </a:prstGeom>
        </p:spPr>
        <p:txBody>
          <a:bodyPr>
            <a:spAutoFit/>
          </a:bodyPr>
          <a:lstStyle/>
          <a:p>
            <a:r>
              <a:rPr lang="en-US" dirty="0"/>
              <a:t>#</a:t>
            </a:r>
            <a:r>
              <a:rPr lang="en-US" dirty="0" smtClean="0"/>
              <a:t>include&lt;</a:t>
            </a:r>
            <a:r>
              <a:rPr lang="en-US" dirty="0" err="1" smtClean="0"/>
              <a:t>iostream</a:t>
            </a:r>
            <a:r>
              <a:rPr lang="en-US" dirty="0" smtClean="0"/>
              <a:t>&gt; </a:t>
            </a:r>
            <a:endParaRPr lang="en-US" dirty="0"/>
          </a:p>
          <a:p>
            <a:r>
              <a:rPr lang="en-US" dirty="0"/>
              <a:t>using namespace </a:t>
            </a:r>
            <a:r>
              <a:rPr lang="en-US" dirty="0" err="1"/>
              <a:t>std</a:t>
            </a:r>
            <a:r>
              <a:rPr lang="en-US" dirty="0"/>
              <a:t>; </a:t>
            </a:r>
          </a:p>
          <a:p>
            <a:r>
              <a:rPr lang="en-US" dirty="0"/>
              <a:t>  </a:t>
            </a:r>
          </a:p>
          <a:p>
            <a:r>
              <a:rPr lang="en-US" dirty="0"/>
              <a:t>void </a:t>
            </a:r>
            <a:r>
              <a:rPr lang="en-US" dirty="0" err="1"/>
              <a:t>printFun</a:t>
            </a:r>
            <a:r>
              <a:rPr lang="en-US" dirty="0"/>
              <a:t>(</a:t>
            </a:r>
            <a:r>
              <a:rPr lang="en-US" dirty="0" err="1"/>
              <a:t>int</a:t>
            </a:r>
            <a:r>
              <a:rPr lang="en-US" dirty="0"/>
              <a:t> test) </a:t>
            </a:r>
          </a:p>
          <a:p>
            <a:r>
              <a:rPr lang="en-US" dirty="0"/>
              <a:t>{ </a:t>
            </a:r>
          </a:p>
          <a:p>
            <a:r>
              <a:rPr lang="en-US" dirty="0"/>
              <a:t>    if (test &lt; 1) </a:t>
            </a:r>
          </a:p>
          <a:p>
            <a:r>
              <a:rPr lang="en-US" dirty="0"/>
              <a:t>        return; </a:t>
            </a:r>
          </a:p>
          <a:p>
            <a:r>
              <a:rPr lang="en-US" dirty="0"/>
              <a:t>    else</a:t>
            </a:r>
          </a:p>
          <a:p>
            <a:r>
              <a:rPr lang="en-US" dirty="0"/>
              <a:t>    { </a:t>
            </a:r>
          </a:p>
          <a:p>
            <a:r>
              <a:rPr lang="en-US" dirty="0"/>
              <a:t>        </a:t>
            </a:r>
            <a:r>
              <a:rPr lang="en-US" dirty="0" err="1"/>
              <a:t>cout</a:t>
            </a:r>
            <a:r>
              <a:rPr lang="en-US" dirty="0"/>
              <a:t> &lt;&lt; test &lt;&lt; " "; </a:t>
            </a:r>
          </a:p>
          <a:p>
            <a:r>
              <a:rPr lang="en-US" dirty="0"/>
              <a:t>        </a:t>
            </a:r>
            <a:r>
              <a:rPr lang="en-US" dirty="0" err="1"/>
              <a:t>printFun</a:t>
            </a:r>
            <a:r>
              <a:rPr lang="en-US" dirty="0"/>
              <a:t>(test-1);    // statement 2 </a:t>
            </a:r>
          </a:p>
          <a:p>
            <a:r>
              <a:rPr lang="en-US" dirty="0"/>
              <a:t>        </a:t>
            </a:r>
            <a:r>
              <a:rPr lang="en-US" dirty="0" err="1"/>
              <a:t>cout</a:t>
            </a:r>
            <a:r>
              <a:rPr lang="en-US" dirty="0"/>
              <a:t> &lt;&lt; test &lt;&lt; " "; </a:t>
            </a:r>
          </a:p>
          <a:p>
            <a:r>
              <a:rPr lang="en-US" dirty="0"/>
              <a:t>        return; </a:t>
            </a:r>
          </a:p>
          <a:p>
            <a:r>
              <a:rPr lang="en-US" dirty="0"/>
              <a:t>    } </a:t>
            </a:r>
          </a:p>
          <a:p>
            <a:r>
              <a:rPr lang="en-US" dirty="0"/>
              <a:t>} </a:t>
            </a:r>
          </a:p>
          <a:p>
            <a:r>
              <a:rPr lang="en-US" dirty="0"/>
              <a:t>  </a:t>
            </a:r>
          </a:p>
          <a:p>
            <a:r>
              <a:rPr lang="en-US" dirty="0" err="1"/>
              <a:t>int</a:t>
            </a:r>
            <a:r>
              <a:rPr lang="en-US" dirty="0"/>
              <a:t> main() </a:t>
            </a:r>
          </a:p>
          <a:p>
            <a:r>
              <a:rPr lang="en-US" dirty="0"/>
              <a:t>{ </a:t>
            </a:r>
          </a:p>
          <a:p>
            <a:r>
              <a:rPr lang="en-US" dirty="0"/>
              <a:t>    </a:t>
            </a:r>
            <a:r>
              <a:rPr lang="en-US" dirty="0" err="1"/>
              <a:t>int</a:t>
            </a:r>
            <a:r>
              <a:rPr lang="en-US" dirty="0"/>
              <a:t> test = 3; </a:t>
            </a:r>
          </a:p>
          <a:p>
            <a:r>
              <a:rPr lang="en-US" dirty="0"/>
              <a:t>    </a:t>
            </a:r>
            <a:r>
              <a:rPr lang="en-US" dirty="0" err="1"/>
              <a:t>printFun</a:t>
            </a:r>
            <a:r>
              <a:rPr lang="en-US" dirty="0"/>
              <a:t>(test); </a:t>
            </a:r>
          </a:p>
          <a:p>
            <a:r>
              <a:rPr lang="en-US" dirty="0"/>
              <a:t>}</a:t>
            </a:r>
          </a:p>
        </p:txBody>
      </p:sp>
    </p:spTree>
    <p:extLst>
      <p:ext uri="{BB962C8B-B14F-4D97-AF65-F5344CB8AC3E}">
        <p14:creationId xmlns:p14="http://schemas.microsoft.com/office/powerpoint/2010/main" val="24060685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7538" y="307744"/>
            <a:ext cx="9144000" cy="1200329"/>
          </a:xfrm>
          <a:prstGeom prst="rect">
            <a:avLst/>
          </a:prstGeom>
        </p:spPr>
        <p:txBody>
          <a:bodyPr wrap="square">
            <a:spAutoFit/>
          </a:bodyPr>
          <a:lstStyle/>
          <a:p>
            <a:r>
              <a:rPr lang="en-US" sz="2400" b="1" dirty="0"/>
              <a:t>Arrays in </a:t>
            </a:r>
            <a:r>
              <a:rPr lang="en-US" sz="2400" b="1" dirty="0" smtClean="0"/>
              <a:t>C</a:t>
            </a:r>
            <a:r>
              <a:rPr lang="en-US" sz="2400" b="1" dirty="0"/>
              <a:t>++</a:t>
            </a:r>
          </a:p>
          <a:p>
            <a:r>
              <a:rPr lang="en-US" sz="2400" dirty="0"/>
              <a:t>An array is collection of items stored at continuous memory locations</a:t>
            </a:r>
            <a:r>
              <a:rPr lang="en-US" sz="2400" dirty="0" smtClean="0"/>
              <a:t>.</a:t>
            </a:r>
            <a:endParaRPr lang="en-US" sz="2400" dirty="0"/>
          </a:p>
          <a:p>
            <a:endParaRPr lang="en-US" sz="2400" b="1" dirty="0"/>
          </a:p>
        </p:txBody>
      </p:sp>
      <p:pic>
        <p:nvPicPr>
          <p:cNvPr id="2050" name="Picture 2" descr="https://www.geeksforgeeks.org/wp-content/uploads/gq/2015/05/Arra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887" y="2100642"/>
            <a:ext cx="9073895" cy="265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6802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71482" y="819525"/>
            <a:ext cx="6096000" cy="3416320"/>
          </a:xfrm>
          <a:prstGeom prst="rect">
            <a:avLst/>
          </a:prstGeom>
        </p:spPr>
        <p:txBody>
          <a:bodyPr>
            <a:spAutoFit/>
          </a:bodyPr>
          <a:lstStyle/>
          <a:p>
            <a:r>
              <a:rPr lang="en-US" sz="2400" b="1" dirty="0"/>
              <a:t>Advantages of C++ Array</a:t>
            </a:r>
          </a:p>
          <a:p>
            <a:pPr marL="457200" indent="-457200">
              <a:buFont typeface="+mj-lt"/>
              <a:buAutoNum type="arabicPeriod"/>
            </a:pPr>
            <a:r>
              <a:rPr lang="en-US" sz="2400" dirty="0"/>
              <a:t>Code Optimization (less code)</a:t>
            </a:r>
          </a:p>
          <a:p>
            <a:pPr marL="457200" indent="-457200">
              <a:buFont typeface="+mj-lt"/>
              <a:buAutoNum type="arabicPeriod"/>
            </a:pPr>
            <a:r>
              <a:rPr lang="en-US" sz="2400" dirty="0"/>
              <a:t>Random Access</a:t>
            </a:r>
          </a:p>
          <a:p>
            <a:pPr marL="457200" indent="-457200">
              <a:buFont typeface="+mj-lt"/>
              <a:buAutoNum type="arabicPeriod"/>
            </a:pPr>
            <a:r>
              <a:rPr lang="en-US" sz="2400" dirty="0"/>
              <a:t>Easy to traverse data</a:t>
            </a:r>
          </a:p>
          <a:p>
            <a:pPr marL="457200" indent="-457200">
              <a:buFont typeface="+mj-lt"/>
              <a:buAutoNum type="arabicPeriod"/>
            </a:pPr>
            <a:r>
              <a:rPr lang="en-US" sz="2400" dirty="0"/>
              <a:t>Easy to manipulate data</a:t>
            </a:r>
          </a:p>
          <a:p>
            <a:pPr marL="457200" indent="-457200">
              <a:buFont typeface="+mj-lt"/>
              <a:buAutoNum type="arabicPeriod"/>
            </a:pPr>
            <a:r>
              <a:rPr lang="en-US" sz="2400" dirty="0"/>
              <a:t>Easy to sort data etc</a:t>
            </a:r>
            <a:r>
              <a:rPr lang="en-US" sz="2400" dirty="0" smtClean="0"/>
              <a:t>.</a:t>
            </a:r>
          </a:p>
          <a:p>
            <a:endParaRPr lang="en-US" sz="2400" dirty="0"/>
          </a:p>
          <a:p>
            <a:r>
              <a:rPr lang="en-US" sz="2400" b="1" dirty="0"/>
              <a:t>Disadvantages of C++ Array</a:t>
            </a:r>
          </a:p>
          <a:p>
            <a:r>
              <a:rPr lang="en-US" sz="2400" dirty="0"/>
              <a:t>Fixed size</a:t>
            </a:r>
          </a:p>
        </p:txBody>
      </p:sp>
      <p:sp>
        <p:nvSpPr>
          <p:cNvPr id="6" name="Rectangle 5"/>
          <p:cNvSpPr/>
          <p:nvPr/>
        </p:nvSpPr>
        <p:spPr>
          <a:xfrm>
            <a:off x="2571482" y="4879744"/>
            <a:ext cx="6096000" cy="1477328"/>
          </a:xfrm>
          <a:prstGeom prst="rect">
            <a:avLst/>
          </a:prstGeom>
        </p:spPr>
        <p:txBody>
          <a:bodyPr>
            <a:spAutoFit/>
          </a:bodyPr>
          <a:lstStyle/>
          <a:p>
            <a:r>
              <a:rPr lang="en-US" dirty="0"/>
              <a:t>C++ Array Types</a:t>
            </a:r>
          </a:p>
          <a:p>
            <a:r>
              <a:rPr lang="en-US" dirty="0"/>
              <a:t>There are 2 types of arrays in C++ programming:</a:t>
            </a:r>
          </a:p>
          <a:p>
            <a:pPr marL="342900" indent="-342900">
              <a:buFont typeface="+mj-lt"/>
              <a:buAutoNum type="arabicPeriod"/>
            </a:pPr>
            <a:endParaRPr lang="en-US" b="1" dirty="0"/>
          </a:p>
          <a:p>
            <a:pPr marL="342900" indent="-342900">
              <a:buFont typeface="+mj-lt"/>
              <a:buAutoNum type="arabicPeriod"/>
            </a:pPr>
            <a:r>
              <a:rPr lang="en-US" b="1" dirty="0"/>
              <a:t>Single Dimensional Array</a:t>
            </a:r>
          </a:p>
          <a:p>
            <a:pPr marL="342900" indent="-342900">
              <a:buFont typeface="+mj-lt"/>
              <a:buAutoNum type="arabicPeriod"/>
            </a:pPr>
            <a:r>
              <a:rPr lang="en-US" b="1" dirty="0"/>
              <a:t>Multidimensional Array</a:t>
            </a:r>
          </a:p>
        </p:txBody>
      </p:sp>
    </p:spTree>
    <p:extLst>
      <p:ext uri="{BB962C8B-B14F-4D97-AF65-F5344CB8AC3E}">
        <p14:creationId xmlns:p14="http://schemas.microsoft.com/office/powerpoint/2010/main" val="17551687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862322"/>
          </a:xfrm>
          <a:prstGeom prst="rect">
            <a:avLst/>
          </a:prstGeom>
        </p:spPr>
        <p:txBody>
          <a:bodyPr>
            <a:spAutoFit/>
          </a:bodyPr>
          <a:lstStyle/>
          <a:p>
            <a:r>
              <a:rPr lang="en-US" dirty="0"/>
              <a:t>#include </a:t>
            </a:r>
            <a:r>
              <a:rPr lang="en-US" dirty="0" smtClean="0"/>
              <a:t>&lt;</a:t>
            </a:r>
            <a:r>
              <a:rPr lang="en-US" dirty="0" err="1" smtClean="0"/>
              <a:t>iostream</a:t>
            </a:r>
            <a:r>
              <a:rPr lang="en-US" dirty="0" smtClean="0"/>
              <a:t>&gt; </a:t>
            </a:r>
            <a:endParaRPr lang="en-US" dirty="0"/>
          </a:p>
          <a:p>
            <a:r>
              <a:rPr lang="en-US" dirty="0" err="1"/>
              <a:t>int</a:t>
            </a:r>
            <a:r>
              <a:rPr lang="en-US" dirty="0"/>
              <a:t> main() </a:t>
            </a:r>
          </a:p>
          <a:p>
            <a:r>
              <a:rPr lang="en-US" dirty="0"/>
              <a:t>{ </a:t>
            </a:r>
          </a:p>
          <a:p>
            <a:r>
              <a:rPr lang="en-US" dirty="0"/>
              <a:t>  </a:t>
            </a:r>
          </a:p>
          <a:p>
            <a:r>
              <a:rPr lang="en-US" dirty="0"/>
              <a:t>    // Array declaration by initializing it with more </a:t>
            </a:r>
          </a:p>
          <a:p>
            <a:r>
              <a:rPr lang="en-US" dirty="0"/>
              <a:t>    // elements than specified size. </a:t>
            </a:r>
          </a:p>
          <a:p>
            <a:r>
              <a:rPr lang="en-US" dirty="0"/>
              <a:t>    </a:t>
            </a:r>
            <a:r>
              <a:rPr lang="en-US" dirty="0" err="1"/>
              <a:t>int</a:t>
            </a:r>
            <a:r>
              <a:rPr lang="en-US" dirty="0"/>
              <a:t> </a:t>
            </a:r>
            <a:r>
              <a:rPr lang="en-US" dirty="0" err="1"/>
              <a:t>arr</a:t>
            </a:r>
            <a:r>
              <a:rPr lang="en-US" dirty="0"/>
              <a:t>[2] = { 10, 20, 30, 40, 50 }; </a:t>
            </a:r>
          </a:p>
          <a:p>
            <a:r>
              <a:rPr lang="en-US" dirty="0"/>
              <a:t>  </a:t>
            </a:r>
          </a:p>
          <a:p>
            <a:r>
              <a:rPr lang="en-US" dirty="0"/>
              <a:t>    return 0; </a:t>
            </a:r>
          </a:p>
          <a:p>
            <a:r>
              <a:rPr lang="en-US" dirty="0"/>
              <a:t>}</a:t>
            </a:r>
          </a:p>
        </p:txBody>
      </p:sp>
    </p:spTree>
    <p:extLst>
      <p:ext uri="{BB962C8B-B14F-4D97-AF65-F5344CB8AC3E}">
        <p14:creationId xmlns:p14="http://schemas.microsoft.com/office/powerpoint/2010/main" val="12820656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0" y="474345"/>
            <a:ext cx="7061916" cy="4154984"/>
          </a:xfrm>
          <a:prstGeom prst="rect">
            <a:avLst/>
          </a:prstGeom>
        </p:spPr>
        <p:txBody>
          <a:bodyPr wrap="square">
            <a:spAutoFit/>
          </a:bodyPr>
          <a:lstStyle/>
          <a:p>
            <a:r>
              <a:rPr lang="en-US" sz="2400" b="1" dirty="0" smtClean="0"/>
              <a:t>Array </a:t>
            </a:r>
            <a:r>
              <a:rPr lang="en-US" sz="2400" b="1" dirty="0"/>
              <a:t>declaration by specifying size</a:t>
            </a:r>
          </a:p>
          <a:p>
            <a:r>
              <a:rPr lang="en-US" sz="2400" dirty="0" smtClean="0"/>
              <a:t>// </a:t>
            </a:r>
            <a:r>
              <a:rPr lang="en-US" sz="2400" dirty="0"/>
              <a:t>Array declaration by specifying size </a:t>
            </a:r>
          </a:p>
          <a:p>
            <a:r>
              <a:rPr lang="en-US" sz="2400" dirty="0" err="1"/>
              <a:t>int</a:t>
            </a:r>
            <a:r>
              <a:rPr lang="en-US" sz="2400" dirty="0"/>
              <a:t> arr1[10]; </a:t>
            </a:r>
          </a:p>
          <a:p>
            <a:r>
              <a:rPr lang="en-US" sz="2400" dirty="0"/>
              <a:t>  </a:t>
            </a:r>
          </a:p>
          <a:p>
            <a:endParaRPr lang="en-US" sz="2400" dirty="0"/>
          </a:p>
          <a:p>
            <a:r>
              <a:rPr lang="en-US" sz="2400" b="1" dirty="0"/>
              <a:t>Array declaration by initializing elements</a:t>
            </a:r>
          </a:p>
          <a:p>
            <a:r>
              <a:rPr lang="en-US" sz="2400" dirty="0" smtClean="0"/>
              <a:t>// </a:t>
            </a:r>
            <a:r>
              <a:rPr lang="en-US" sz="2400" dirty="0"/>
              <a:t>Array declaration by initializing elements </a:t>
            </a:r>
          </a:p>
          <a:p>
            <a:r>
              <a:rPr lang="en-US" sz="2400" dirty="0" err="1"/>
              <a:t>int</a:t>
            </a:r>
            <a:r>
              <a:rPr lang="en-US" sz="2400" dirty="0"/>
              <a:t> </a:t>
            </a:r>
            <a:r>
              <a:rPr lang="en-US" sz="2400" dirty="0" err="1"/>
              <a:t>arr</a:t>
            </a:r>
            <a:r>
              <a:rPr lang="en-US" sz="2400" dirty="0"/>
              <a:t>[] = { 10, 20, 30, 40 } </a:t>
            </a:r>
          </a:p>
          <a:p>
            <a:r>
              <a:rPr lang="en-US" sz="2400" dirty="0"/>
              <a:t>  </a:t>
            </a:r>
          </a:p>
          <a:p>
            <a:r>
              <a:rPr lang="en-US" sz="2400" dirty="0"/>
              <a:t>// Compiler creates an array of size 4. </a:t>
            </a:r>
          </a:p>
          <a:p>
            <a:r>
              <a:rPr lang="en-US" sz="2400" dirty="0"/>
              <a:t>// above is same as  "</a:t>
            </a:r>
            <a:r>
              <a:rPr lang="en-US" sz="2400" dirty="0" err="1"/>
              <a:t>int</a:t>
            </a:r>
            <a:r>
              <a:rPr lang="en-US" sz="2400" dirty="0"/>
              <a:t> </a:t>
            </a:r>
            <a:r>
              <a:rPr lang="en-US" sz="2400" dirty="0" err="1"/>
              <a:t>arr</a:t>
            </a:r>
            <a:r>
              <a:rPr lang="en-US" sz="2400" dirty="0"/>
              <a:t>[4] = {10, 20, 30, 40}" </a:t>
            </a:r>
          </a:p>
        </p:txBody>
      </p:sp>
    </p:spTree>
    <p:extLst>
      <p:ext uri="{BB962C8B-B14F-4D97-AF65-F5344CB8AC3E}">
        <p14:creationId xmlns:p14="http://schemas.microsoft.com/office/powerpoint/2010/main" val="4037747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413338"/>
            <a:ext cx="6096000" cy="2677656"/>
          </a:xfrm>
          <a:prstGeom prst="rect">
            <a:avLst/>
          </a:prstGeom>
        </p:spPr>
        <p:txBody>
          <a:bodyPr>
            <a:spAutoFit/>
          </a:bodyPr>
          <a:lstStyle/>
          <a:p>
            <a:r>
              <a:rPr lang="en-US" sz="2400" dirty="0"/>
              <a:t>#include &lt;</a:t>
            </a:r>
            <a:r>
              <a:rPr lang="en-US" sz="2400" dirty="0" err="1"/>
              <a:t>iostream.h</a:t>
            </a:r>
            <a:r>
              <a:rPr lang="en-US" sz="2400" dirty="0"/>
              <a:t>&gt;  </a:t>
            </a:r>
          </a:p>
          <a:p>
            <a:r>
              <a:rPr lang="en-US" sz="2400" dirty="0"/>
              <a:t>#include&lt;</a:t>
            </a:r>
            <a:r>
              <a:rPr lang="en-US" sz="2400" dirty="0" err="1"/>
              <a:t>conio.h</a:t>
            </a:r>
            <a:r>
              <a:rPr lang="en-US" sz="2400" dirty="0"/>
              <a:t>&gt;  </a:t>
            </a:r>
          </a:p>
          <a:p>
            <a:r>
              <a:rPr lang="en-US" sz="2400" dirty="0"/>
              <a:t>void main() {  </a:t>
            </a:r>
          </a:p>
          <a:p>
            <a:r>
              <a:rPr lang="en-US" sz="2400" dirty="0"/>
              <a:t>   </a:t>
            </a:r>
            <a:r>
              <a:rPr lang="en-US" sz="2400" dirty="0" err="1"/>
              <a:t>clrscr</a:t>
            </a:r>
            <a:r>
              <a:rPr lang="en-US" sz="2400" dirty="0"/>
              <a:t>();  </a:t>
            </a:r>
          </a:p>
          <a:p>
            <a:r>
              <a:rPr lang="en-US" sz="2400" dirty="0"/>
              <a:t>   </a:t>
            </a:r>
            <a:r>
              <a:rPr lang="en-US" sz="2400" dirty="0" err="1"/>
              <a:t>cout</a:t>
            </a:r>
            <a:r>
              <a:rPr lang="en-US" sz="2400" dirty="0"/>
              <a:t> &lt;&lt; "Welcome to C++ Programming.";   </a:t>
            </a:r>
          </a:p>
          <a:p>
            <a:r>
              <a:rPr lang="en-US" sz="2400" dirty="0"/>
              <a:t>   </a:t>
            </a:r>
            <a:r>
              <a:rPr lang="en-US" sz="2400" dirty="0" err="1"/>
              <a:t>getch</a:t>
            </a:r>
            <a:r>
              <a:rPr lang="en-US" sz="2400" dirty="0"/>
              <a:t>();  </a:t>
            </a:r>
          </a:p>
          <a:p>
            <a:r>
              <a:rPr lang="en-US" sz="2400" dirty="0"/>
              <a:t>}</a:t>
            </a:r>
          </a:p>
        </p:txBody>
      </p:sp>
    </p:spTree>
    <p:extLst>
      <p:ext uri="{BB962C8B-B14F-4D97-AF65-F5344CB8AC3E}">
        <p14:creationId xmlns:p14="http://schemas.microsoft.com/office/powerpoint/2010/main" val="4930064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2862322"/>
          </a:xfrm>
          <a:prstGeom prst="rect">
            <a:avLst/>
          </a:prstGeom>
        </p:spPr>
        <p:txBody>
          <a:bodyPr>
            <a:spAutoFit/>
          </a:bodyPr>
          <a:lstStyle/>
          <a:p>
            <a:endParaRPr lang="en-US" sz="2000" dirty="0"/>
          </a:p>
          <a:p>
            <a:r>
              <a:rPr lang="en-US" sz="2000" b="1" dirty="0"/>
              <a:t>// Array declaration by specifying size and initializing </a:t>
            </a:r>
          </a:p>
          <a:p>
            <a:r>
              <a:rPr lang="en-US" sz="2000" dirty="0"/>
              <a:t>// elements </a:t>
            </a:r>
          </a:p>
          <a:p>
            <a:r>
              <a:rPr lang="en-US" sz="2000" dirty="0" err="1"/>
              <a:t>int</a:t>
            </a:r>
            <a:r>
              <a:rPr lang="en-US" sz="2000" dirty="0"/>
              <a:t> </a:t>
            </a:r>
            <a:r>
              <a:rPr lang="en-US" sz="2000" dirty="0" err="1"/>
              <a:t>arr</a:t>
            </a:r>
            <a:r>
              <a:rPr lang="en-US" sz="2000" dirty="0"/>
              <a:t>[6] = { 10, 20, 30, 40 } </a:t>
            </a:r>
          </a:p>
          <a:p>
            <a:r>
              <a:rPr lang="en-US" sz="2000" dirty="0"/>
              <a:t>  </a:t>
            </a:r>
          </a:p>
          <a:p>
            <a:r>
              <a:rPr lang="en-US" sz="2000" dirty="0"/>
              <a:t>// Compiler creates an array of size 6, initializes first </a:t>
            </a:r>
          </a:p>
          <a:p>
            <a:r>
              <a:rPr lang="en-US" sz="2000" dirty="0"/>
              <a:t>// 4 elements as specified by user and rest two elements as 0. </a:t>
            </a:r>
          </a:p>
          <a:p>
            <a:r>
              <a:rPr lang="en-US" sz="2000" dirty="0"/>
              <a:t>// above is same as  "</a:t>
            </a:r>
            <a:r>
              <a:rPr lang="en-US" sz="2000" dirty="0" err="1"/>
              <a:t>int</a:t>
            </a:r>
            <a:r>
              <a:rPr lang="en-US" sz="2000" dirty="0"/>
              <a:t> </a:t>
            </a:r>
            <a:r>
              <a:rPr lang="en-US" sz="2000" dirty="0" err="1"/>
              <a:t>arr</a:t>
            </a:r>
            <a:r>
              <a:rPr lang="en-US" sz="2000" dirty="0"/>
              <a:t>[] = {10, 20, 30, 40, 0, 0}"</a:t>
            </a:r>
          </a:p>
        </p:txBody>
      </p:sp>
    </p:spTree>
    <p:extLst>
      <p:ext uri="{BB962C8B-B14F-4D97-AF65-F5344CB8AC3E}">
        <p14:creationId xmlns:p14="http://schemas.microsoft.com/office/powerpoint/2010/main" val="3613321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859340"/>
            <a:ext cx="7551313" cy="3477875"/>
          </a:xfrm>
          <a:prstGeom prst="rect">
            <a:avLst/>
          </a:prstGeom>
        </p:spPr>
        <p:txBody>
          <a:bodyPr wrap="square">
            <a:spAutoFit/>
          </a:bodyPr>
          <a:lstStyle/>
          <a:p>
            <a:r>
              <a:rPr lang="en-US" sz="2000" dirty="0"/>
              <a:t>#include &lt;</a:t>
            </a:r>
            <a:r>
              <a:rPr lang="en-US" sz="2000" dirty="0" err="1"/>
              <a:t>iostream</a:t>
            </a:r>
            <a:r>
              <a:rPr lang="en-US" sz="2000" dirty="0"/>
              <a:t>&gt;  </a:t>
            </a:r>
          </a:p>
          <a:p>
            <a:r>
              <a:rPr lang="en-US" sz="2000" dirty="0"/>
              <a:t>using namespace </a:t>
            </a:r>
            <a:r>
              <a:rPr lang="en-US" sz="2000" dirty="0" err="1"/>
              <a:t>std</a:t>
            </a:r>
            <a:r>
              <a:rPr lang="en-US" sz="2000" dirty="0"/>
              <a:t>;  </a:t>
            </a:r>
          </a:p>
          <a:p>
            <a:r>
              <a:rPr lang="en-US" sz="2000" dirty="0" err="1"/>
              <a:t>int</a:t>
            </a:r>
            <a:r>
              <a:rPr lang="en-US" sz="2000" dirty="0"/>
              <a:t> main()  </a:t>
            </a:r>
          </a:p>
          <a:p>
            <a:r>
              <a:rPr lang="en-US" sz="2000" dirty="0"/>
              <a:t>{  </a:t>
            </a:r>
          </a:p>
          <a:p>
            <a:r>
              <a:rPr lang="en-US" sz="2000" dirty="0"/>
              <a:t> </a:t>
            </a:r>
            <a:r>
              <a:rPr lang="en-US" sz="2000" dirty="0" err="1"/>
              <a:t>int</a:t>
            </a:r>
            <a:r>
              <a:rPr lang="en-US" sz="2000" dirty="0"/>
              <a:t> </a:t>
            </a:r>
            <a:r>
              <a:rPr lang="en-US" sz="2000" dirty="0" err="1"/>
              <a:t>arr</a:t>
            </a:r>
            <a:r>
              <a:rPr lang="en-US" sz="2000" dirty="0"/>
              <a:t>[5]={10, 0, 20, 0, 30};  //creating and initializing array    </a:t>
            </a:r>
          </a:p>
          <a:p>
            <a:r>
              <a:rPr lang="en-US" sz="2000" dirty="0"/>
              <a:t>        //traversing array    </a:t>
            </a:r>
          </a:p>
          <a:p>
            <a:r>
              <a:rPr lang="en-US" sz="2000" dirty="0"/>
              <a:t>        for (</a:t>
            </a:r>
            <a:r>
              <a:rPr lang="en-US" sz="2000" dirty="0" err="1"/>
              <a:t>int</a:t>
            </a:r>
            <a:r>
              <a:rPr lang="en-US" sz="2000" dirty="0"/>
              <a:t> </a:t>
            </a:r>
            <a:r>
              <a:rPr lang="en-US" sz="2000" dirty="0" err="1"/>
              <a:t>i</a:t>
            </a:r>
            <a:r>
              <a:rPr lang="en-US" sz="2000" dirty="0"/>
              <a:t> = 0; </a:t>
            </a:r>
            <a:r>
              <a:rPr lang="en-US" sz="2000" dirty="0" err="1"/>
              <a:t>i</a:t>
            </a:r>
            <a:r>
              <a:rPr lang="en-US" sz="2000" dirty="0"/>
              <a:t> &lt; 5; </a:t>
            </a:r>
            <a:r>
              <a:rPr lang="en-US" sz="2000" dirty="0" err="1"/>
              <a:t>i</a:t>
            </a:r>
            <a:r>
              <a:rPr lang="en-US" sz="2000" dirty="0"/>
              <a:t>++)    </a:t>
            </a:r>
          </a:p>
          <a:p>
            <a:r>
              <a:rPr lang="en-US" sz="2000" dirty="0"/>
              <a:t>        {    </a:t>
            </a:r>
          </a:p>
          <a:p>
            <a:r>
              <a:rPr lang="en-US" sz="2000" dirty="0"/>
              <a:t>            </a:t>
            </a:r>
            <a:r>
              <a:rPr lang="en-US" sz="2000" dirty="0" err="1"/>
              <a:t>cout</a:t>
            </a:r>
            <a:r>
              <a:rPr lang="en-US" sz="2000" dirty="0"/>
              <a:t>&lt;&lt;</a:t>
            </a:r>
            <a:r>
              <a:rPr lang="en-US" sz="2000" dirty="0" err="1"/>
              <a:t>arr</a:t>
            </a:r>
            <a:r>
              <a:rPr lang="en-US" sz="2000" dirty="0"/>
              <a:t>[</a:t>
            </a:r>
            <a:r>
              <a:rPr lang="en-US" sz="2000" dirty="0" err="1"/>
              <a:t>i</a:t>
            </a:r>
            <a:r>
              <a:rPr lang="en-US" sz="2000" dirty="0"/>
              <a:t>]&lt;&lt;"\n";    </a:t>
            </a:r>
          </a:p>
          <a:p>
            <a:r>
              <a:rPr lang="en-US" sz="2000" dirty="0"/>
              <a:t>        }    </a:t>
            </a:r>
          </a:p>
          <a:p>
            <a:r>
              <a:rPr lang="en-US" sz="2000" dirty="0"/>
              <a:t>}</a:t>
            </a:r>
          </a:p>
        </p:txBody>
      </p:sp>
    </p:spTree>
    <p:extLst>
      <p:ext uri="{BB962C8B-B14F-4D97-AF65-F5344CB8AC3E}">
        <p14:creationId xmlns:p14="http://schemas.microsoft.com/office/powerpoint/2010/main" val="38905998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2881" y="320830"/>
            <a:ext cx="3326616" cy="369332"/>
          </a:xfrm>
          <a:prstGeom prst="rect">
            <a:avLst/>
          </a:prstGeom>
        </p:spPr>
        <p:txBody>
          <a:bodyPr wrap="none">
            <a:spAutoFit/>
          </a:bodyPr>
          <a:lstStyle/>
          <a:p>
            <a:r>
              <a:rPr lang="en-US" b="1" dirty="0">
                <a:latin typeface="erdana"/>
              </a:rPr>
              <a:t>Traversal using </a:t>
            </a:r>
            <a:r>
              <a:rPr lang="en-US" b="1" dirty="0" err="1">
                <a:latin typeface="erdana"/>
              </a:rPr>
              <a:t>foreach</a:t>
            </a:r>
            <a:r>
              <a:rPr lang="en-US" b="1" dirty="0">
                <a:latin typeface="erdana"/>
              </a:rPr>
              <a:t> loop</a:t>
            </a:r>
            <a:endParaRPr lang="en-US" b="1" i="0" dirty="0">
              <a:effectLst/>
              <a:latin typeface="erdana"/>
            </a:endParaRPr>
          </a:p>
        </p:txBody>
      </p:sp>
      <p:sp>
        <p:nvSpPr>
          <p:cNvPr id="4" name="Rectangle 3"/>
          <p:cNvSpPr/>
          <p:nvPr/>
        </p:nvSpPr>
        <p:spPr>
          <a:xfrm>
            <a:off x="3048000" y="1859340"/>
            <a:ext cx="6096000" cy="313932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a:t> </a:t>
            </a:r>
            <a:r>
              <a:rPr lang="en-US" dirty="0" err="1"/>
              <a:t>int</a:t>
            </a:r>
            <a:r>
              <a:rPr lang="en-US" dirty="0"/>
              <a:t> </a:t>
            </a:r>
            <a:r>
              <a:rPr lang="en-US" dirty="0" err="1"/>
              <a:t>arr</a:t>
            </a:r>
            <a:r>
              <a:rPr lang="en-US" dirty="0"/>
              <a:t>[5]={10, 0, 20, 0, 30}; //creating and initializing array    </a:t>
            </a:r>
          </a:p>
          <a:p>
            <a:r>
              <a:rPr lang="en-US" dirty="0"/>
              <a:t>        //traversing array    </a:t>
            </a:r>
          </a:p>
          <a:p>
            <a:r>
              <a:rPr lang="en-US" dirty="0"/>
              <a:t>       for (</a:t>
            </a:r>
            <a:r>
              <a:rPr lang="en-US" dirty="0" err="1"/>
              <a:t>int</a:t>
            </a:r>
            <a:r>
              <a:rPr lang="en-US" dirty="0"/>
              <a:t> i: </a:t>
            </a:r>
            <a:r>
              <a:rPr lang="en-US" dirty="0" err="1"/>
              <a:t>arr</a:t>
            </a:r>
            <a:r>
              <a:rPr lang="en-US" dirty="0"/>
              <a:t>)     </a:t>
            </a:r>
          </a:p>
          <a:p>
            <a:r>
              <a:rPr lang="en-US" dirty="0"/>
              <a:t>        {    </a:t>
            </a:r>
          </a:p>
          <a:p>
            <a:r>
              <a:rPr lang="en-US" dirty="0"/>
              <a:t>            </a:t>
            </a:r>
            <a:r>
              <a:rPr lang="en-US" dirty="0" err="1"/>
              <a:t>cout</a:t>
            </a:r>
            <a:r>
              <a:rPr lang="en-US" dirty="0"/>
              <a:t>&lt;&lt;</a:t>
            </a:r>
            <a:r>
              <a:rPr lang="en-US" dirty="0" err="1"/>
              <a:t>i</a:t>
            </a:r>
            <a:r>
              <a:rPr lang="en-US" dirty="0"/>
              <a:t>&lt;&lt;"\n";    </a:t>
            </a:r>
          </a:p>
          <a:p>
            <a:r>
              <a:rPr lang="en-US" dirty="0"/>
              <a:t>        }    </a:t>
            </a:r>
          </a:p>
          <a:p>
            <a:r>
              <a:rPr lang="en-US" dirty="0"/>
              <a:t>} </a:t>
            </a:r>
          </a:p>
        </p:txBody>
      </p:sp>
    </p:spTree>
    <p:extLst>
      <p:ext uri="{BB962C8B-B14F-4D97-AF65-F5344CB8AC3E}">
        <p14:creationId xmlns:p14="http://schemas.microsoft.com/office/powerpoint/2010/main" val="32992147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5555" y="217799"/>
            <a:ext cx="5928482" cy="369332"/>
          </a:xfrm>
          <a:prstGeom prst="rect">
            <a:avLst/>
          </a:prstGeom>
        </p:spPr>
        <p:txBody>
          <a:bodyPr wrap="none">
            <a:spAutoFit/>
          </a:bodyPr>
          <a:lstStyle/>
          <a:p>
            <a:r>
              <a:rPr lang="en-US" b="1" dirty="0"/>
              <a:t>C++ Passing Array to Function Example: print array elements</a:t>
            </a:r>
          </a:p>
        </p:txBody>
      </p:sp>
      <p:sp>
        <p:nvSpPr>
          <p:cNvPr id="3" name="Rectangle 2"/>
          <p:cNvSpPr/>
          <p:nvPr/>
        </p:nvSpPr>
        <p:spPr>
          <a:xfrm>
            <a:off x="2841938" y="749001"/>
            <a:ext cx="6096000" cy="646331"/>
          </a:xfrm>
          <a:prstGeom prst="rect">
            <a:avLst/>
          </a:prstGeom>
        </p:spPr>
        <p:txBody>
          <a:bodyPr>
            <a:spAutoFit/>
          </a:bodyPr>
          <a:lstStyle/>
          <a:p>
            <a:r>
              <a:rPr lang="en-US" dirty="0"/>
              <a:t>In C++, to reuse the array logic, we can create function. To pass array to function in C++</a:t>
            </a:r>
          </a:p>
        </p:txBody>
      </p:sp>
      <p:sp>
        <p:nvSpPr>
          <p:cNvPr id="4" name="Rectangle 3"/>
          <p:cNvSpPr/>
          <p:nvPr/>
        </p:nvSpPr>
        <p:spPr>
          <a:xfrm>
            <a:off x="3769218" y="1585304"/>
            <a:ext cx="6096000" cy="5078313"/>
          </a:xfrm>
          <a:prstGeom prst="rect">
            <a:avLst/>
          </a:prstGeom>
        </p:spPr>
        <p:txBody>
          <a:bodyPr>
            <a:spAutoFit/>
          </a:bodyPr>
          <a:lstStyle/>
          <a:p>
            <a:r>
              <a:rPr lang="en-US" b="1" dirty="0"/>
              <a:t>#include &lt;</a:t>
            </a:r>
            <a:r>
              <a:rPr lang="en-US" b="1" dirty="0" err="1"/>
              <a:t>iostream</a:t>
            </a:r>
            <a:r>
              <a:rPr lang="en-US" b="1" dirty="0"/>
              <a:t>&gt;  </a:t>
            </a:r>
          </a:p>
          <a:p>
            <a:r>
              <a:rPr lang="en-US" b="1" dirty="0"/>
              <a:t>using namespace </a:t>
            </a:r>
            <a:r>
              <a:rPr lang="en-US" b="1" dirty="0" err="1"/>
              <a:t>std</a:t>
            </a:r>
            <a:r>
              <a:rPr lang="en-US" b="1" dirty="0"/>
              <a:t>;  </a:t>
            </a:r>
          </a:p>
          <a:p>
            <a:r>
              <a:rPr lang="en-US" b="1" dirty="0"/>
              <a:t>void </a:t>
            </a:r>
            <a:r>
              <a:rPr lang="en-US" b="1" dirty="0" err="1"/>
              <a:t>printArray</a:t>
            </a:r>
            <a:r>
              <a:rPr lang="en-US" b="1" dirty="0"/>
              <a:t>(</a:t>
            </a:r>
            <a:r>
              <a:rPr lang="en-US" b="1" dirty="0" err="1"/>
              <a:t>int</a:t>
            </a:r>
            <a:r>
              <a:rPr lang="en-US" b="1" dirty="0"/>
              <a:t> </a:t>
            </a:r>
            <a:r>
              <a:rPr lang="en-US" b="1" dirty="0" err="1"/>
              <a:t>arr</a:t>
            </a:r>
            <a:r>
              <a:rPr lang="en-US" b="1" dirty="0"/>
              <a:t>[5]);  </a:t>
            </a:r>
          </a:p>
          <a:p>
            <a:r>
              <a:rPr lang="en-US" b="1" dirty="0" err="1"/>
              <a:t>int</a:t>
            </a:r>
            <a:r>
              <a:rPr lang="en-US" b="1" dirty="0"/>
              <a:t> main()  </a:t>
            </a:r>
          </a:p>
          <a:p>
            <a:r>
              <a:rPr lang="en-US" b="1" dirty="0"/>
              <a:t>{  </a:t>
            </a:r>
          </a:p>
          <a:p>
            <a:r>
              <a:rPr lang="en-US" b="1" dirty="0"/>
              <a:t>        </a:t>
            </a:r>
            <a:r>
              <a:rPr lang="en-US" b="1" dirty="0" err="1"/>
              <a:t>int</a:t>
            </a:r>
            <a:r>
              <a:rPr lang="en-US" b="1" dirty="0"/>
              <a:t> arr1[5] = { </a:t>
            </a:r>
            <a:r>
              <a:rPr lang="en-US" b="1" dirty="0" smtClean="0"/>
              <a:t>80</a:t>
            </a:r>
            <a:r>
              <a:rPr lang="en-US" b="1" dirty="0"/>
              <a:t>, </a:t>
            </a:r>
            <a:r>
              <a:rPr lang="en-US" b="1" dirty="0" smtClean="0"/>
              <a:t>90</a:t>
            </a:r>
            <a:r>
              <a:rPr lang="en-US" b="1" dirty="0"/>
              <a:t>, </a:t>
            </a:r>
            <a:r>
              <a:rPr lang="en-US" b="1" dirty="0" smtClean="0"/>
              <a:t>130</a:t>
            </a:r>
            <a:r>
              <a:rPr lang="en-US" b="1" dirty="0"/>
              <a:t>, </a:t>
            </a:r>
            <a:r>
              <a:rPr lang="en-US" b="1" dirty="0" smtClean="0"/>
              <a:t>140</a:t>
            </a:r>
            <a:r>
              <a:rPr lang="en-US" b="1" dirty="0"/>
              <a:t>, </a:t>
            </a:r>
            <a:r>
              <a:rPr lang="en-US" b="1" dirty="0" smtClean="0"/>
              <a:t>550 </a:t>
            </a:r>
            <a:r>
              <a:rPr lang="en-US" b="1" dirty="0"/>
              <a:t>};    </a:t>
            </a:r>
          </a:p>
          <a:p>
            <a:r>
              <a:rPr lang="en-US" b="1" dirty="0"/>
              <a:t>        </a:t>
            </a:r>
            <a:r>
              <a:rPr lang="en-US" b="1" dirty="0" err="1"/>
              <a:t>int</a:t>
            </a:r>
            <a:r>
              <a:rPr lang="en-US" b="1" dirty="0"/>
              <a:t> arr2[5] = { </a:t>
            </a:r>
            <a:r>
              <a:rPr lang="en-US" b="1" dirty="0" smtClean="0"/>
              <a:t>51, 115</a:t>
            </a:r>
            <a:r>
              <a:rPr lang="en-US" b="1" dirty="0"/>
              <a:t>, </a:t>
            </a:r>
            <a:r>
              <a:rPr lang="en-US" b="1" dirty="0" smtClean="0"/>
              <a:t>125</a:t>
            </a:r>
            <a:r>
              <a:rPr lang="en-US" b="1" dirty="0"/>
              <a:t>, </a:t>
            </a:r>
            <a:r>
              <a:rPr lang="en-US" b="1" dirty="0" smtClean="0"/>
              <a:t>305</a:t>
            </a:r>
            <a:r>
              <a:rPr lang="en-US" b="1" dirty="0"/>
              <a:t>, </a:t>
            </a:r>
            <a:r>
              <a:rPr lang="en-US" b="1" dirty="0" smtClean="0"/>
              <a:t>450 </a:t>
            </a:r>
            <a:r>
              <a:rPr lang="en-US" b="1" dirty="0"/>
              <a:t>};    </a:t>
            </a:r>
          </a:p>
          <a:p>
            <a:r>
              <a:rPr lang="en-US" b="1" dirty="0"/>
              <a:t>        </a:t>
            </a:r>
            <a:r>
              <a:rPr lang="en-US" b="1" dirty="0" err="1"/>
              <a:t>printArray</a:t>
            </a:r>
            <a:r>
              <a:rPr lang="en-US" b="1" dirty="0"/>
              <a:t>(arr1); //passing array to function    </a:t>
            </a:r>
          </a:p>
          <a:p>
            <a:r>
              <a:rPr lang="en-US" b="1" dirty="0"/>
              <a:t>        </a:t>
            </a:r>
            <a:r>
              <a:rPr lang="en-US" b="1" dirty="0" err="1"/>
              <a:t>printArray</a:t>
            </a:r>
            <a:r>
              <a:rPr lang="en-US" b="1" dirty="0"/>
              <a:t>(arr2);  </a:t>
            </a:r>
          </a:p>
          <a:p>
            <a:r>
              <a:rPr lang="en-US" b="1" dirty="0"/>
              <a:t>}  </a:t>
            </a:r>
          </a:p>
          <a:p>
            <a:r>
              <a:rPr lang="en-US" b="1" dirty="0"/>
              <a:t>void </a:t>
            </a:r>
            <a:r>
              <a:rPr lang="en-US" b="1" dirty="0" err="1"/>
              <a:t>printArray</a:t>
            </a:r>
            <a:r>
              <a:rPr lang="en-US" b="1" dirty="0"/>
              <a:t>(</a:t>
            </a:r>
            <a:r>
              <a:rPr lang="en-US" b="1" dirty="0" err="1"/>
              <a:t>int</a:t>
            </a:r>
            <a:r>
              <a:rPr lang="en-US" b="1" dirty="0"/>
              <a:t> </a:t>
            </a:r>
            <a:r>
              <a:rPr lang="en-US" b="1" dirty="0" err="1"/>
              <a:t>arr</a:t>
            </a:r>
            <a:r>
              <a:rPr lang="en-US" b="1" dirty="0"/>
              <a:t>[5])  </a:t>
            </a:r>
          </a:p>
          <a:p>
            <a:r>
              <a:rPr lang="en-US" b="1" dirty="0"/>
              <a:t>{  </a:t>
            </a:r>
          </a:p>
          <a:p>
            <a:r>
              <a:rPr lang="en-US" b="1" dirty="0"/>
              <a:t>    </a:t>
            </a:r>
            <a:r>
              <a:rPr lang="en-US" b="1" dirty="0" err="1"/>
              <a:t>cout</a:t>
            </a:r>
            <a:r>
              <a:rPr lang="en-US" b="1" dirty="0"/>
              <a:t> &lt;&lt; "Printing array elements:"&lt;&lt; </a:t>
            </a:r>
            <a:r>
              <a:rPr lang="en-US" b="1" dirty="0" err="1"/>
              <a:t>endl</a:t>
            </a:r>
            <a:r>
              <a:rPr lang="en-US" b="1" dirty="0"/>
              <a:t>;  </a:t>
            </a:r>
          </a:p>
          <a:p>
            <a:r>
              <a:rPr lang="en-US" b="1" dirty="0"/>
              <a:t>    for (</a:t>
            </a:r>
            <a:r>
              <a:rPr lang="en-US" b="1" dirty="0" err="1"/>
              <a:t>int</a:t>
            </a:r>
            <a:r>
              <a:rPr lang="en-US" b="1" dirty="0"/>
              <a:t> i = 0; i &lt; 5; i++)  </a:t>
            </a:r>
          </a:p>
          <a:p>
            <a:r>
              <a:rPr lang="en-US" b="1" dirty="0"/>
              <a:t>    {  </a:t>
            </a:r>
          </a:p>
          <a:p>
            <a:r>
              <a:rPr lang="en-US" b="1" dirty="0"/>
              <a:t>                   </a:t>
            </a:r>
            <a:r>
              <a:rPr lang="en-US" b="1" dirty="0" err="1"/>
              <a:t>cout</a:t>
            </a:r>
            <a:r>
              <a:rPr lang="en-US" b="1" dirty="0"/>
              <a:t>&lt;&lt;</a:t>
            </a:r>
            <a:r>
              <a:rPr lang="en-US" b="1" dirty="0" err="1"/>
              <a:t>arr</a:t>
            </a:r>
            <a:r>
              <a:rPr lang="en-US" b="1" dirty="0"/>
              <a:t>[i]&lt;&lt;"\n";    </a:t>
            </a:r>
          </a:p>
          <a:p>
            <a:r>
              <a:rPr lang="en-US" b="1" dirty="0"/>
              <a:t>    }  </a:t>
            </a:r>
          </a:p>
          <a:p>
            <a:r>
              <a:rPr lang="en-US" b="1" dirty="0"/>
              <a:t>}</a:t>
            </a:r>
          </a:p>
        </p:txBody>
      </p:sp>
    </p:spTree>
    <p:extLst>
      <p:ext uri="{BB962C8B-B14F-4D97-AF65-F5344CB8AC3E}">
        <p14:creationId xmlns:p14="http://schemas.microsoft.com/office/powerpoint/2010/main" val="10353487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35846"/>
            <a:ext cx="6096000" cy="6186309"/>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void  </a:t>
            </a:r>
            <a:r>
              <a:rPr lang="en-US" dirty="0" err="1"/>
              <a:t>printMax</a:t>
            </a:r>
            <a:r>
              <a:rPr lang="en-US" dirty="0"/>
              <a:t>(</a:t>
            </a:r>
            <a:r>
              <a:rPr lang="en-US" dirty="0" err="1"/>
              <a:t>int</a:t>
            </a:r>
            <a:r>
              <a:rPr lang="en-US" dirty="0"/>
              <a:t> </a:t>
            </a:r>
            <a:r>
              <a:rPr lang="en-US" dirty="0" err="1"/>
              <a:t>arr</a:t>
            </a:r>
            <a:r>
              <a:rPr lang="en-US" dirty="0"/>
              <a:t>[5]);  </a:t>
            </a:r>
          </a:p>
          <a:p>
            <a:r>
              <a:rPr lang="en-US" dirty="0" err="1"/>
              <a:t>int</a:t>
            </a:r>
            <a:r>
              <a:rPr lang="en-US" dirty="0"/>
              <a:t> main()  </a:t>
            </a:r>
          </a:p>
          <a:p>
            <a:r>
              <a:rPr lang="en-US" dirty="0"/>
              <a:t>{  </a:t>
            </a:r>
          </a:p>
          <a:p>
            <a:r>
              <a:rPr lang="en-US" dirty="0"/>
              <a:t>        </a:t>
            </a:r>
            <a:r>
              <a:rPr lang="en-US" dirty="0" err="1"/>
              <a:t>int</a:t>
            </a:r>
            <a:r>
              <a:rPr lang="en-US" dirty="0"/>
              <a:t> arr1[5] = { 25, 10, 54, 15, 40 };    </a:t>
            </a:r>
          </a:p>
          <a:p>
            <a:r>
              <a:rPr lang="en-US" dirty="0"/>
              <a:t>        </a:t>
            </a:r>
            <a:r>
              <a:rPr lang="en-US" dirty="0" err="1"/>
              <a:t>int</a:t>
            </a:r>
            <a:r>
              <a:rPr lang="en-US" dirty="0"/>
              <a:t> arr2[5] = { 12, 23, 44, 67, 54 };    </a:t>
            </a:r>
          </a:p>
          <a:p>
            <a:r>
              <a:rPr lang="en-US" dirty="0"/>
              <a:t>        </a:t>
            </a:r>
            <a:r>
              <a:rPr lang="en-US" dirty="0" err="1"/>
              <a:t>printMax</a:t>
            </a:r>
            <a:r>
              <a:rPr lang="en-US" dirty="0"/>
              <a:t>(arr1); //Passing array to function  </a:t>
            </a:r>
          </a:p>
          <a:p>
            <a:r>
              <a:rPr lang="en-US" dirty="0"/>
              <a:t>         </a:t>
            </a:r>
            <a:r>
              <a:rPr lang="en-US" dirty="0" err="1"/>
              <a:t>printMax</a:t>
            </a:r>
            <a:r>
              <a:rPr lang="en-US" dirty="0"/>
              <a:t>(arr2);   </a:t>
            </a:r>
          </a:p>
          <a:p>
            <a:r>
              <a:rPr lang="en-US" dirty="0"/>
              <a:t>}  </a:t>
            </a:r>
          </a:p>
          <a:p>
            <a:r>
              <a:rPr lang="en-US" dirty="0"/>
              <a:t>void  </a:t>
            </a:r>
            <a:r>
              <a:rPr lang="en-US" dirty="0" err="1"/>
              <a:t>printMax</a:t>
            </a:r>
            <a:r>
              <a:rPr lang="en-US" dirty="0"/>
              <a:t>(</a:t>
            </a:r>
            <a:r>
              <a:rPr lang="en-US" dirty="0" err="1"/>
              <a:t>int</a:t>
            </a:r>
            <a:r>
              <a:rPr lang="en-US" dirty="0"/>
              <a:t> </a:t>
            </a:r>
            <a:r>
              <a:rPr lang="en-US" dirty="0" err="1"/>
              <a:t>arr</a:t>
            </a:r>
            <a:r>
              <a:rPr lang="en-US" dirty="0"/>
              <a:t>[5])  </a:t>
            </a:r>
          </a:p>
          <a:p>
            <a:r>
              <a:rPr lang="en-US" dirty="0"/>
              <a:t>{  </a:t>
            </a:r>
          </a:p>
          <a:p>
            <a:r>
              <a:rPr lang="en-US" dirty="0"/>
              <a:t>    </a:t>
            </a:r>
            <a:r>
              <a:rPr lang="en-US" dirty="0" err="1"/>
              <a:t>int</a:t>
            </a:r>
            <a:r>
              <a:rPr lang="en-US" dirty="0"/>
              <a:t> max = </a:t>
            </a:r>
            <a:r>
              <a:rPr lang="en-US" dirty="0" err="1"/>
              <a:t>arr</a:t>
            </a:r>
            <a:r>
              <a:rPr lang="en-US" dirty="0"/>
              <a:t>[0];    </a:t>
            </a:r>
          </a:p>
          <a:p>
            <a:r>
              <a:rPr lang="en-US" dirty="0"/>
              <a:t>        for (</a:t>
            </a:r>
            <a:r>
              <a:rPr lang="en-US" dirty="0" err="1"/>
              <a:t>int</a:t>
            </a:r>
            <a:r>
              <a:rPr lang="en-US" dirty="0"/>
              <a:t> i = 0; i &lt; 5; i++)    </a:t>
            </a:r>
          </a:p>
          <a:p>
            <a:r>
              <a:rPr lang="en-US" dirty="0"/>
              <a:t>        {    </a:t>
            </a:r>
          </a:p>
          <a:p>
            <a:r>
              <a:rPr lang="en-US" dirty="0"/>
              <a:t>            if (max &lt; </a:t>
            </a:r>
            <a:r>
              <a:rPr lang="en-US" dirty="0" err="1"/>
              <a:t>arr</a:t>
            </a:r>
            <a:r>
              <a:rPr lang="en-US" dirty="0"/>
              <a:t>[i])    </a:t>
            </a:r>
          </a:p>
          <a:p>
            <a:r>
              <a:rPr lang="en-US" dirty="0"/>
              <a:t>            {    </a:t>
            </a:r>
          </a:p>
          <a:p>
            <a:r>
              <a:rPr lang="en-US" dirty="0"/>
              <a:t>                max = </a:t>
            </a:r>
            <a:r>
              <a:rPr lang="en-US" dirty="0" err="1"/>
              <a:t>arr</a:t>
            </a:r>
            <a:r>
              <a:rPr lang="en-US" dirty="0"/>
              <a:t>[i];    </a:t>
            </a:r>
          </a:p>
          <a:p>
            <a:r>
              <a:rPr lang="en-US" dirty="0"/>
              <a:t>            }    </a:t>
            </a:r>
          </a:p>
          <a:p>
            <a:r>
              <a:rPr lang="en-US" dirty="0"/>
              <a:t>        }    </a:t>
            </a:r>
          </a:p>
          <a:p>
            <a:r>
              <a:rPr lang="en-US" dirty="0"/>
              <a:t>        </a:t>
            </a:r>
            <a:r>
              <a:rPr lang="en-US" dirty="0" err="1"/>
              <a:t>cout</a:t>
            </a:r>
            <a:r>
              <a:rPr lang="en-US" dirty="0"/>
              <a:t>&lt;&lt; "Maximum element is: "&lt;&lt; max &lt;&lt;"\n";    </a:t>
            </a:r>
          </a:p>
          <a:p>
            <a:r>
              <a:rPr lang="en-US" dirty="0"/>
              <a:t>}</a:t>
            </a:r>
          </a:p>
        </p:txBody>
      </p:sp>
    </p:spTree>
    <p:extLst>
      <p:ext uri="{BB962C8B-B14F-4D97-AF65-F5344CB8AC3E}">
        <p14:creationId xmlns:p14="http://schemas.microsoft.com/office/powerpoint/2010/main" val="31835652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447" y="243557"/>
            <a:ext cx="6118983" cy="369332"/>
          </a:xfrm>
          <a:prstGeom prst="rect">
            <a:avLst/>
          </a:prstGeom>
        </p:spPr>
        <p:txBody>
          <a:bodyPr wrap="none">
            <a:spAutoFit/>
          </a:bodyPr>
          <a:lstStyle/>
          <a:p>
            <a:r>
              <a:rPr lang="en-US" dirty="0"/>
              <a:t>C++ Passing Array to Function Example: Print minimum number</a:t>
            </a:r>
          </a:p>
        </p:txBody>
      </p:sp>
      <p:sp>
        <p:nvSpPr>
          <p:cNvPr id="3" name="Rectangle 2"/>
          <p:cNvSpPr/>
          <p:nvPr/>
        </p:nvSpPr>
        <p:spPr>
          <a:xfrm>
            <a:off x="3048000" y="612889"/>
            <a:ext cx="6096000" cy="6186309"/>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void  </a:t>
            </a:r>
            <a:r>
              <a:rPr lang="en-US" dirty="0" err="1"/>
              <a:t>printMin</a:t>
            </a:r>
            <a:r>
              <a:rPr lang="en-US" dirty="0"/>
              <a:t>(</a:t>
            </a:r>
            <a:r>
              <a:rPr lang="en-US" dirty="0" err="1"/>
              <a:t>int</a:t>
            </a:r>
            <a:r>
              <a:rPr lang="en-US" dirty="0"/>
              <a:t> </a:t>
            </a:r>
            <a:r>
              <a:rPr lang="en-US" dirty="0" err="1"/>
              <a:t>arr</a:t>
            </a:r>
            <a:r>
              <a:rPr lang="en-US" dirty="0"/>
              <a:t>[5]);  </a:t>
            </a:r>
          </a:p>
          <a:p>
            <a:r>
              <a:rPr lang="en-US" dirty="0" err="1"/>
              <a:t>int</a:t>
            </a:r>
            <a:r>
              <a:rPr lang="en-US" dirty="0"/>
              <a:t> main()  </a:t>
            </a:r>
          </a:p>
          <a:p>
            <a:r>
              <a:rPr lang="en-US" dirty="0"/>
              <a:t>{  </a:t>
            </a:r>
          </a:p>
          <a:p>
            <a:r>
              <a:rPr lang="en-US" dirty="0"/>
              <a:t>   </a:t>
            </a:r>
            <a:r>
              <a:rPr lang="en-US" dirty="0" err="1"/>
              <a:t>int</a:t>
            </a:r>
            <a:r>
              <a:rPr lang="en-US" dirty="0"/>
              <a:t> arr1[5] = { </a:t>
            </a:r>
            <a:r>
              <a:rPr lang="en-US" dirty="0" smtClean="0"/>
              <a:t>350</a:t>
            </a:r>
            <a:r>
              <a:rPr lang="en-US" dirty="0"/>
              <a:t>, </a:t>
            </a:r>
            <a:r>
              <a:rPr lang="en-US" dirty="0" smtClean="0"/>
              <a:t>120</a:t>
            </a:r>
            <a:r>
              <a:rPr lang="en-US" dirty="0"/>
              <a:t>, </a:t>
            </a:r>
            <a:r>
              <a:rPr lang="en-US" dirty="0" smtClean="0"/>
              <a:t>240</a:t>
            </a:r>
            <a:r>
              <a:rPr lang="en-US" dirty="0"/>
              <a:t>, </a:t>
            </a:r>
            <a:r>
              <a:rPr lang="en-US" dirty="0" smtClean="0"/>
              <a:t>140</a:t>
            </a:r>
            <a:r>
              <a:rPr lang="en-US" dirty="0"/>
              <a:t>, </a:t>
            </a:r>
            <a:r>
              <a:rPr lang="en-US" dirty="0" smtClean="0"/>
              <a:t>650 </a:t>
            </a:r>
            <a:r>
              <a:rPr lang="en-US" dirty="0"/>
              <a:t>};    </a:t>
            </a:r>
          </a:p>
          <a:p>
            <a:r>
              <a:rPr lang="en-US" dirty="0"/>
              <a:t>        </a:t>
            </a:r>
            <a:r>
              <a:rPr lang="en-US" dirty="0" err="1"/>
              <a:t>int</a:t>
            </a:r>
            <a:r>
              <a:rPr lang="en-US" dirty="0"/>
              <a:t> arr2[5] = { </a:t>
            </a:r>
            <a:r>
              <a:rPr lang="en-US" dirty="0" smtClean="0"/>
              <a:t>51, 105</a:t>
            </a:r>
            <a:r>
              <a:rPr lang="en-US" dirty="0"/>
              <a:t>, </a:t>
            </a:r>
            <a:r>
              <a:rPr lang="en-US" dirty="0" smtClean="0"/>
              <a:t>325</a:t>
            </a:r>
            <a:r>
              <a:rPr lang="en-US" dirty="0"/>
              <a:t>, </a:t>
            </a:r>
            <a:r>
              <a:rPr lang="en-US" dirty="0" smtClean="0"/>
              <a:t>435</a:t>
            </a:r>
            <a:r>
              <a:rPr lang="en-US" dirty="0"/>
              <a:t>, </a:t>
            </a:r>
            <a:r>
              <a:rPr lang="en-US" dirty="0" smtClean="0"/>
              <a:t>545 </a:t>
            </a:r>
            <a:r>
              <a:rPr lang="en-US" dirty="0"/>
              <a:t>};    </a:t>
            </a:r>
          </a:p>
          <a:p>
            <a:r>
              <a:rPr lang="en-US" dirty="0"/>
              <a:t>        </a:t>
            </a:r>
            <a:r>
              <a:rPr lang="en-US" dirty="0" err="1"/>
              <a:t>printMin</a:t>
            </a:r>
            <a:r>
              <a:rPr lang="en-US" dirty="0"/>
              <a:t>(arr1);//passing array to function    </a:t>
            </a:r>
          </a:p>
          <a:p>
            <a:r>
              <a:rPr lang="en-US" dirty="0"/>
              <a:t>         </a:t>
            </a:r>
            <a:r>
              <a:rPr lang="en-US" dirty="0" err="1"/>
              <a:t>printMin</a:t>
            </a:r>
            <a:r>
              <a:rPr lang="en-US" dirty="0"/>
              <a:t>(arr2);  </a:t>
            </a:r>
          </a:p>
          <a:p>
            <a:r>
              <a:rPr lang="en-US" dirty="0"/>
              <a:t>}  </a:t>
            </a:r>
          </a:p>
          <a:p>
            <a:r>
              <a:rPr lang="en-US" dirty="0"/>
              <a:t>void  </a:t>
            </a:r>
            <a:r>
              <a:rPr lang="en-US" dirty="0" err="1"/>
              <a:t>printMin</a:t>
            </a:r>
            <a:r>
              <a:rPr lang="en-US" dirty="0"/>
              <a:t>(</a:t>
            </a:r>
            <a:r>
              <a:rPr lang="en-US" dirty="0" err="1"/>
              <a:t>int</a:t>
            </a:r>
            <a:r>
              <a:rPr lang="en-US" dirty="0"/>
              <a:t> </a:t>
            </a:r>
            <a:r>
              <a:rPr lang="en-US" dirty="0" err="1"/>
              <a:t>arr</a:t>
            </a:r>
            <a:r>
              <a:rPr lang="en-US" dirty="0"/>
              <a:t>[5])  </a:t>
            </a:r>
          </a:p>
          <a:p>
            <a:r>
              <a:rPr lang="en-US" dirty="0"/>
              <a:t>{  </a:t>
            </a:r>
          </a:p>
          <a:p>
            <a:r>
              <a:rPr lang="en-US" dirty="0"/>
              <a:t>    </a:t>
            </a:r>
            <a:r>
              <a:rPr lang="en-US" dirty="0" err="1"/>
              <a:t>int</a:t>
            </a:r>
            <a:r>
              <a:rPr lang="en-US" dirty="0"/>
              <a:t> min = </a:t>
            </a:r>
            <a:r>
              <a:rPr lang="en-US" dirty="0" err="1"/>
              <a:t>arr</a:t>
            </a:r>
            <a:r>
              <a:rPr lang="en-US" dirty="0"/>
              <a:t>[0];    </a:t>
            </a:r>
          </a:p>
          <a:p>
            <a:r>
              <a:rPr lang="en-US" dirty="0"/>
              <a:t>        for (</a:t>
            </a:r>
            <a:r>
              <a:rPr lang="en-US" dirty="0" err="1"/>
              <a:t>int</a:t>
            </a:r>
            <a:r>
              <a:rPr lang="en-US" dirty="0"/>
              <a:t> i = 0; i &gt; 5; i++)    </a:t>
            </a:r>
          </a:p>
          <a:p>
            <a:r>
              <a:rPr lang="en-US" dirty="0"/>
              <a:t>        {    </a:t>
            </a:r>
          </a:p>
          <a:p>
            <a:r>
              <a:rPr lang="en-US" dirty="0"/>
              <a:t>            if (min &gt; </a:t>
            </a:r>
            <a:r>
              <a:rPr lang="en-US" dirty="0" err="1"/>
              <a:t>arr</a:t>
            </a:r>
            <a:r>
              <a:rPr lang="en-US" dirty="0"/>
              <a:t>[i])    </a:t>
            </a:r>
          </a:p>
          <a:p>
            <a:r>
              <a:rPr lang="en-US" dirty="0"/>
              <a:t>            {    </a:t>
            </a:r>
          </a:p>
          <a:p>
            <a:r>
              <a:rPr lang="en-US" dirty="0"/>
              <a:t>                min = </a:t>
            </a:r>
            <a:r>
              <a:rPr lang="en-US" dirty="0" err="1"/>
              <a:t>arr</a:t>
            </a:r>
            <a:r>
              <a:rPr lang="en-US" dirty="0"/>
              <a:t>[i];    </a:t>
            </a:r>
          </a:p>
          <a:p>
            <a:r>
              <a:rPr lang="en-US" dirty="0"/>
              <a:t>            }    </a:t>
            </a:r>
          </a:p>
          <a:p>
            <a:r>
              <a:rPr lang="en-US" dirty="0"/>
              <a:t>        }    </a:t>
            </a:r>
          </a:p>
          <a:p>
            <a:r>
              <a:rPr lang="en-US" dirty="0"/>
              <a:t>        </a:t>
            </a:r>
            <a:r>
              <a:rPr lang="en-US" dirty="0" err="1"/>
              <a:t>cout</a:t>
            </a:r>
            <a:r>
              <a:rPr lang="en-US" dirty="0"/>
              <a:t>&lt;&lt; "Minimum element is: "&lt;&lt; min &lt;&lt;"\n";    </a:t>
            </a:r>
          </a:p>
          <a:p>
            <a:r>
              <a:rPr lang="en-US" dirty="0"/>
              <a:t>}</a:t>
            </a:r>
          </a:p>
        </p:txBody>
      </p:sp>
    </p:spTree>
    <p:extLst>
      <p:ext uri="{BB962C8B-B14F-4D97-AF65-F5344CB8AC3E}">
        <p14:creationId xmlns:p14="http://schemas.microsoft.com/office/powerpoint/2010/main" val="19860817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79653"/>
            <a:ext cx="6096000" cy="7017306"/>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a:t>  </a:t>
            </a:r>
            <a:r>
              <a:rPr lang="en-US" dirty="0" err="1"/>
              <a:t>int</a:t>
            </a:r>
            <a:r>
              <a:rPr lang="en-US" dirty="0"/>
              <a:t> test[3][3];  //declaration of 2D array   </a:t>
            </a:r>
          </a:p>
          <a:p>
            <a:r>
              <a:rPr lang="en-US" dirty="0"/>
              <a:t>    test[0][0]=5;  //initialization   </a:t>
            </a:r>
          </a:p>
          <a:p>
            <a:r>
              <a:rPr lang="en-US" dirty="0"/>
              <a:t>    test[0][1]=10;   </a:t>
            </a:r>
          </a:p>
          <a:p>
            <a:r>
              <a:rPr lang="en-US" dirty="0"/>
              <a:t>    test[0][2]=15;  </a:t>
            </a:r>
          </a:p>
          <a:p>
            <a:r>
              <a:rPr lang="en-US" dirty="0"/>
              <a:t>    test[1][0]=20;  </a:t>
            </a:r>
          </a:p>
          <a:p>
            <a:r>
              <a:rPr lang="en-US" dirty="0"/>
              <a:t>    test[1][1]=30;  </a:t>
            </a:r>
          </a:p>
          <a:p>
            <a:r>
              <a:rPr lang="en-US" dirty="0"/>
              <a:t>    test[1][2]=10; </a:t>
            </a:r>
          </a:p>
          <a:p>
            <a:r>
              <a:rPr lang="en-US" smtClean="0"/>
              <a:t> </a:t>
            </a:r>
            <a:r>
              <a:rPr lang="en-US" dirty="0"/>
              <a:t>test[2][0]=200;  </a:t>
            </a:r>
          </a:p>
          <a:p>
            <a:r>
              <a:rPr lang="en-US" dirty="0"/>
              <a:t>    test[2][1]=300;  </a:t>
            </a:r>
          </a:p>
          <a:p>
            <a:r>
              <a:rPr lang="en-US" dirty="0"/>
              <a:t>    test[2][2]=100; </a:t>
            </a:r>
          </a:p>
          <a:p>
            <a:r>
              <a:rPr lang="en-US" dirty="0"/>
              <a:t>    //traversal    </a:t>
            </a:r>
          </a:p>
          <a:p>
            <a:r>
              <a:rPr lang="en-US" dirty="0"/>
              <a:t>    for(</a:t>
            </a:r>
            <a:r>
              <a:rPr lang="en-US" dirty="0" err="1"/>
              <a:t>int</a:t>
            </a:r>
            <a:r>
              <a:rPr lang="en-US" dirty="0"/>
              <a:t> i = 0; i &lt; 3; ++i)  </a:t>
            </a:r>
          </a:p>
          <a:p>
            <a:r>
              <a:rPr lang="en-US" dirty="0"/>
              <a:t>    {  </a:t>
            </a:r>
          </a:p>
          <a:p>
            <a:r>
              <a:rPr lang="en-US" dirty="0"/>
              <a:t>        for(</a:t>
            </a:r>
            <a:r>
              <a:rPr lang="en-US" dirty="0" err="1"/>
              <a:t>int</a:t>
            </a:r>
            <a:r>
              <a:rPr lang="en-US" dirty="0"/>
              <a:t> j = 0; j &lt; 3; ++j)  </a:t>
            </a:r>
          </a:p>
          <a:p>
            <a:r>
              <a:rPr lang="en-US" dirty="0"/>
              <a:t>        {  </a:t>
            </a:r>
          </a:p>
          <a:p>
            <a:r>
              <a:rPr lang="en-US" dirty="0"/>
              <a:t>            </a:t>
            </a:r>
            <a:r>
              <a:rPr lang="en-US" dirty="0" err="1"/>
              <a:t>cout</a:t>
            </a:r>
            <a:r>
              <a:rPr lang="en-US" dirty="0"/>
              <a:t>&lt;&lt; test[i][j]&lt;&lt;" ";  </a:t>
            </a:r>
          </a:p>
          <a:p>
            <a:r>
              <a:rPr lang="en-US" dirty="0"/>
              <a:t>        }  </a:t>
            </a:r>
          </a:p>
          <a:p>
            <a:r>
              <a:rPr lang="en-US" dirty="0"/>
              <a:t>        </a:t>
            </a:r>
            <a:r>
              <a:rPr lang="en-US" dirty="0" err="1"/>
              <a:t>cout</a:t>
            </a:r>
            <a:r>
              <a:rPr lang="en-US" dirty="0"/>
              <a:t>&lt;&lt;"\n"; //new line at each row   </a:t>
            </a:r>
          </a:p>
          <a:p>
            <a:r>
              <a:rPr lang="en-US" dirty="0"/>
              <a:t>    }  </a:t>
            </a:r>
          </a:p>
          <a:p>
            <a:r>
              <a:rPr lang="en-US" dirty="0"/>
              <a:t>    return 0;  </a:t>
            </a:r>
          </a:p>
          <a:p>
            <a:r>
              <a:rPr lang="en-US" dirty="0"/>
              <a:t>}</a:t>
            </a:r>
          </a:p>
        </p:txBody>
      </p:sp>
      <p:sp>
        <p:nvSpPr>
          <p:cNvPr id="4" name="Rectangle 3"/>
          <p:cNvSpPr/>
          <p:nvPr/>
        </p:nvSpPr>
        <p:spPr>
          <a:xfrm>
            <a:off x="7915408" y="732953"/>
            <a:ext cx="3714094" cy="369332"/>
          </a:xfrm>
          <a:prstGeom prst="rect">
            <a:avLst/>
          </a:prstGeom>
        </p:spPr>
        <p:txBody>
          <a:bodyPr wrap="none">
            <a:spAutoFit/>
          </a:bodyPr>
          <a:lstStyle/>
          <a:p>
            <a:r>
              <a:rPr lang="en-US" b="1" dirty="0"/>
              <a:t>C++ Multidimensional Array Example</a:t>
            </a:r>
          </a:p>
        </p:txBody>
      </p:sp>
    </p:spTree>
    <p:extLst>
      <p:ext uri="{BB962C8B-B14F-4D97-AF65-F5344CB8AC3E}">
        <p14:creationId xmlns:p14="http://schemas.microsoft.com/office/powerpoint/2010/main" val="19089508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0767" y="156366"/>
            <a:ext cx="10483402" cy="1477328"/>
          </a:xfrm>
          <a:prstGeom prst="rect">
            <a:avLst/>
          </a:prstGeom>
        </p:spPr>
        <p:txBody>
          <a:bodyPr wrap="square">
            <a:spAutoFit/>
          </a:bodyPr>
          <a:lstStyle/>
          <a:p>
            <a:r>
              <a:rPr lang="en-US" b="1" dirty="0"/>
              <a:t>What are Pointers?</a:t>
            </a:r>
          </a:p>
          <a:p>
            <a:r>
              <a:rPr lang="en-US" dirty="0"/>
              <a:t>A pointer is a variable whose value is the address of another variable. Like any variable or constant, you must declare a pointer before you can work with it. The general form of a pointer variable declaration is </a:t>
            </a:r>
            <a:r>
              <a:rPr lang="en-US" dirty="0" smtClean="0"/>
              <a:t>−</a:t>
            </a:r>
          </a:p>
          <a:p>
            <a:endParaRPr lang="en-US" b="1" dirty="0"/>
          </a:p>
          <a:p>
            <a:r>
              <a:rPr lang="en-US" b="1" dirty="0"/>
              <a:t>type *</a:t>
            </a:r>
            <a:r>
              <a:rPr lang="en-US" b="1" dirty="0" err="1"/>
              <a:t>var</a:t>
            </a:r>
            <a:r>
              <a:rPr lang="en-US" b="1" dirty="0"/>
              <a:t>-name;</a:t>
            </a:r>
          </a:p>
        </p:txBody>
      </p:sp>
      <p:sp>
        <p:nvSpPr>
          <p:cNvPr id="3" name="Rectangle 2"/>
          <p:cNvSpPr/>
          <p:nvPr/>
        </p:nvSpPr>
        <p:spPr>
          <a:xfrm>
            <a:off x="1476777" y="2468021"/>
            <a:ext cx="10307392" cy="2308324"/>
          </a:xfrm>
          <a:prstGeom prst="rect">
            <a:avLst/>
          </a:prstGeom>
        </p:spPr>
        <p:txBody>
          <a:bodyPr wrap="square">
            <a:spAutoFit/>
          </a:bodyPr>
          <a:lstStyle/>
          <a:p>
            <a:r>
              <a:rPr lang="en-US" dirty="0"/>
              <a:t>The asterisk you used to declare a pointer is the same asterisk that you use for multiplication. However, in this statement the asterisk is being used to designate a variable as a pointer. Following are the valid pointer declaration </a:t>
            </a:r>
            <a:r>
              <a:rPr lang="en-US" dirty="0" smtClean="0"/>
              <a:t>−</a:t>
            </a:r>
          </a:p>
          <a:p>
            <a:endParaRPr lang="en-US" b="1" dirty="0"/>
          </a:p>
          <a:p>
            <a:r>
              <a:rPr lang="en-US" b="1" dirty="0" err="1"/>
              <a:t>int</a:t>
            </a:r>
            <a:r>
              <a:rPr lang="en-US" b="1" dirty="0"/>
              <a:t>    *</a:t>
            </a:r>
            <a:r>
              <a:rPr lang="en-US" b="1" dirty="0" err="1"/>
              <a:t>ip</a:t>
            </a:r>
            <a:r>
              <a:rPr lang="en-US" b="1" dirty="0"/>
              <a:t>;    // pointer to an integer</a:t>
            </a:r>
          </a:p>
          <a:p>
            <a:r>
              <a:rPr lang="en-US" b="1" dirty="0"/>
              <a:t>double *</a:t>
            </a:r>
            <a:r>
              <a:rPr lang="en-US" b="1" dirty="0" err="1"/>
              <a:t>dp</a:t>
            </a:r>
            <a:r>
              <a:rPr lang="en-US" b="1" dirty="0"/>
              <a:t>;    // pointer to a double</a:t>
            </a:r>
          </a:p>
          <a:p>
            <a:r>
              <a:rPr lang="en-US" b="1" dirty="0"/>
              <a:t>float  *</a:t>
            </a:r>
            <a:r>
              <a:rPr lang="en-US" b="1" dirty="0" err="1"/>
              <a:t>fp</a:t>
            </a:r>
            <a:r>
              <a:rPr lang="en-US" b="1" dirty="0"/>
              <a:t>;    // pointer to a float</a:t>
            </a:r>
          </a:p>
          <a:p>
            <a:r>
              <a:rPr lang="en-US" b="1" dirty="0"/>
              <a:t>char   *</a:t>
            </a:r>
            <a:r>
              <a:rPr lang="en-US" b="1" dirty="0" err="1"/>
              <a:t>ch</a:t>
            </a:r>
            <a:r>
              <a:rPr lang="en-US" b="1" dirty="0"/>
              <a:t>     // pointer to character</a:t>
            </a:r>
          </a:p>
        </p:txBody>
      </p:sp>
    </p:spTree>
    <p:extLst>
      <p:ext uri="{BB962C8B-B14F-4D97-AF65-F5344CB8AC3E}">
        <p14:creationId xmlns:p14="http://schemas.microsoft.com/office/powerpoint/2010/main" val="1902260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73348098"/>
              </p:ext>
            </p:extLst>
          </p:nvPr>
        </p:nvGraphicFramePr>
        <p:xfrm>
          <a:off x="1048870" y="1067174"/>
          <a:ext cx="9950823" cy="1905000"/>
        </p:xfrm>
        <a:graphic>
          <a:graphicData uri="http://schemas.openxmlformats.org/drawingml/2006/table">
            <a:tbl>
              <a:tblPr/>
              <a:tblGrid>
                <a:gridCol w="3792071"/>
                <a:gridCol w="2841811"/>
                <a:gridCol w="3316941"/>
              </a:tblGrid>
              <a:tr h="0">
                <a:tc>
                  <a:txBody>
                    <a:bodyPr/>
                    <a:lstStyle/>
                    <a:p>
                      <a:pPr algn="l" fontAlgn="t"/>
                      <a:r>
                        <a:rPr lang="en-US">
                          <a:solidFill>
                            <a:srgbClr val="000000"/>
                          </a:solidFill>
                          <a:effectLst/>
                          <a:latin typeface="times new roman"/>
                        </a:rPr>
                        <a:t>Symbol</a:t>
                      </a:r>
                    </a:p>
                  </a:txBody>
                  <a:tcPr marL="114300" marR="114300" marT="114300" marB="114300">
                    <a:lnL w="4763" cap="flat" cmpd="sng" algn="ctr">
                      <a:solidFill>
                        <a:srgbClr val="C7CCBE"/>
                      </a:solidFill>
                      <a:prstDash val="solid"/>
                      <a:round/>
                      <a:headEnd type="none" w="med" len="med"/>
                      <a:tailEnd type="none" w="med" len="med"/>
                    </a:lnL>
                    <a:lnR w="4763" cap="flat" cmpd="sng" algn="ctr">
                      <a:solidFill>
                        <a:srgbClr val="C7CCBE"/>
                      </a:solidFill>
                      <a:prstDash val="solid"/>
                      <a:round/>
                      <a:headEnd type="none" w="med" len="med"/>
                      <a:tailEnd type="none" w="med" len="med"/>
                    </a:lnR>
                    <a:lnT w="4763"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Name</a:t>
                      </a:r>
                    </a:p>
                  </a:txBody>
                  <a:tcPr marL="114300" marR="114300" marT="114300" marB="114300">
                    <a:lnL w="4763" cap="flat" cmpd="sng" algn="ctr">
                      <a:solidFill>
                        <a:srgbClr val="C7CCBE"/>
                      </a:solidFill>
                      <a:prstDash val="solid"/>
                      <a:round/>
                      <a:headEnd type="none" w="med" len="med"/>
                      <a:tailEnd type="none" w="med" len="med"/>
                    </a:lnL>
                    <a:lnR w="4763" cap="flat" cmpd="sng" algn="ctr">
                      <a:solidFill>
                        <a:srgbClr val="C7CCBE"/>
                      </a:solidFill>
                      <a:prstDash val="solid"/>
                      <a:round/>
                      <a:headEnd type="none" w="med" len="med"/>
                      <a:tailEnd type="none" w="med" len="med"/>
                    </a:lnR>
                    <a:lnT w="4763"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Description</a:t>
                      </a:r>
                    </a:p>
                  </a:txBody>
                  <a:tcPr marL="114300" marR="114300" marT="114300" marB="114300">
                    <a:lnL w="4763" cap="flat" cmpd="sng" algn="ctr">
                      <a:solidFill>
                        <a:srgbClr val="C7CCBE"/>
                      </a:solidFill>
                      <a:prstDash val="solid"/>
                      <a:round/>
                      <a:headEnd type="none" w="med" len="med"/>
                      <a:tailEnd type="none" w="med" len="med"/>
                    </a:lnL>
                    <a:lnR w="4763" cap="flat" cmpd="sng" algn="ctr">
                      <a:solidFill>
                        <a:srgbClr val="C7CCBE"/>
                      </a:solidFill>
                      <a:prstDash val="solid"/>
                      <a:round/>
                      <a:headEnd type="none" w="med" len="med"/>
                      <a:tailEnd type="none" w="med" len="med"/>
                    </a:lnR>
                    <a:lnT w="4763"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US" b="0" i="0" dirty="0">
                          <a:solidFill>
                            <a:srgbClr val="000000"/>
                          </a:solidFill>
                          <a:effectLst/>
                          <a:latin typeface="verdana"/>
                        </a:rPr>
                        <a:t>&amp; (ampersand 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b="0" i="0" dirty="0">
                          <a:solidFill>
                            <a:srgbClr val="000000"/>
                          </a:solidFill>
                          <a:effectLst/>
                          <a:latin typeface="verdana"/>
                        </a:rPr>
                        <a:t>Address operator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b="0" i="0">
                          <a:solidFill>
                            <a:srgbClr val="000000"/>
                          </a:solidFill>
                          <a:effectLst/>
                          <a:latin typeface="verdana"/>
                        </a:rPr>
                        <a:t>Determine the address of a variable.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b="0" i="0" dirty="0">
                          <a:solidFill>
                            <a:srgbClr val="000000"/>
                          </a:solidFill>
                          <a:effectLst/>
                          <a:latin typeface="verdana"/>
                        </a:rPr>
                        <a:t>∗ (asterisk 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b="0" i="0">
                          <a:solidFill>
                            <a:srgbClr val="000000"/>
                          </a:solidFill>
                          <a:effectLst/>
                          <a:latin typeface="verdana"/>
                        </a:rPr>
                        <a:t>Indirection operator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b="0" i="0" dirty="0">
                          <a:solidFill>
                            <a:srgbClr val="000000"/>
                          </a:solidFill>
                          <a:effectLst/>
                          <a:latin typeface="verdana"/>
                        </a:rPr>
                        <a:t>Access the value of an address.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40156919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err="1"/>
              <a:t>int</a:t>
            </a:r>
            <a:r>
              <a:rPr lang="en-US" dirty="0"/>
              <a:t> number=30;    </a:t>
            </a:r>
          </a:p>
          <a:p>
            <a:r>
              <a:rPr lang="en-US" dirty="0" err="1"/>
              <a:t>int</a:t>
            </a:r>
            <a:r>
              <a:rPr lang="en-US" dirty="0"/>
              <a:t> ∗   p;      </a:t>
            </a:r>
          </a:p>
          <a:p>
            <a:r>
              <a:rPr lang="en-US" dirty="0"/>
              <a:t>p=&amp;number;//stores the address of number variable    </a:t>
            </a:r>
          </a:p>
          <a:p>
            <a:r>
              <a:rPr lang="en-US" dirty="0" err="1"/>
              <a:t>cout</a:t>
            </a:r>
            <a:r>
              <a:rPr lang="en-US" dirty="0"/>
              <a:t>&lt;&lt;"Address of number variable is:"&lt;&lt;&amp;number&lt;&lt;</a:t>
            </a:r>
            <a:r>
              <a:rPr lang="en-US" dirty="0" err="1"/>
              <a:t>endl</a:t>
            </a:r>
            <a:r>
              <a:rPr lang="en-US" dirty="0"/>
              <a:t>;    </a:t>
            </a:r>
          </a:p>
          <a:p>
            <a:r>
              <a:rPr lang="en-US" dirty="0" err="1"/>
              <a:t>cout</a:t>
            </a:r>
            <a:r>
              <a:rPr lang="en-US" dirty="0"/>
              <a:t>&lt;&lt;"Address of p variable is:"&lt;&lt;p&lt;&lt;</a:t>
            </a:r>
            <a:r>
              <a:rPr lang="en-US" dirty="0" err="1"/>
              <a:t>endl</a:t>
            </a:r>
            <a:r>
              <a:rPr lang="en-US" dirty="0"/>
              <a:t>;    </a:t>
            </a:r>
          </a:p>
          <a:p>
            <a:r>
              <a:rPr lang="en-US" dirty="0" err="1"/>
              <a:t>cout</a:t>
            </a:r>
            <a:r>
              <a:rPr lang="en-US" dirty="0"/>
              <a:t>&lt;&lt;"Value of p variable is:"&lt;&lt;*p&lt;&lt;</a:t>
            </a:r>
            <a:r>
              <a:rPr lang="en-US" dirty="0" err="1"/>
              <a:t>endl</a:t>
            </a:r>
            <a:r>
              <a:rPr lang="en-US" dirty="0"/>
              <a:t>;    </a:t>
            </a:r>
          </a:p>
          <a:p>
            <a:r>
              <a:rPr lang="en-US" dirty="0"/>
              <a:t>   return 0;  </a:t>
            </a:r>
          </a:p>
          <a:p>
            <a:r>
              <a:rPr lang="en-US" dirty="0"/>
              <a:t>}</a:t>
            </a:r>
          </a:p>
        </p:txBody>
      </p:sp>
    </p:spTree>
    <p:extLst>
      <p:ext uri="{BB962C8B-B14F-4D97-AF65-F5344CB8AC3E}">
        <p14:creationId xmlns:p14="http://schemas.microsoft.com/office/powerpoint/2010/main" val="405558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41" y="113943"/>
            <a:ext cx="11973059" cy="6001643"/>
          </a:xfrm>
          <a:prstGeom prst="rect">
            <a:avLst/>
          </a:prstGeom>
        </p:spPr>
        <p:txBody>
          <a:bodyPr wrap="square">
            <a:spAutoFit/>
          </a:bodyPr>
          <a:lstStyle/>
          <a:p>
            <a:r>
              <a:rPr lang="en-US" sz="2400" b="1" dirty="0">
                <a:solidFill>
                  <a:srgbClr val="000000"/>
                </a:solidFill>
                <a:latin typeface="verdana" panose="020B0604030504040204" pitchFamily="34" charset="0"/>
              </a:rPr>
              <a:t>#include&lt;</a:t>
            </a:r>
            <a:r>
              <a:rPr lang="en-US" sz="2400" b="1" dirty="0" err="1">
                <a:solidFill>
                  <a:srgbClr val="000000"/>
                </a:solidFill>
                <a:latin typeface="verdana" panose="020B0604030504040204" pitchFamily="34" charset="0"/>
              </a:rPr>
              <a:t>iostream.h</a:t>
            </a:r>
            <a:r>
              <a:rPr lang="en-US" sz="2400" b="1" dirty="0">
                <a:solidFill>
                  <a:srgbClr val="000000"/>
                </a:solidFill>
                <a:latin typeface="verdana" panose="020B0604030504040204" pitchFamily="34" charset="0"/>
              </a:rPr>
              <a:t>&gt;</a:t>
            </a:r>
            <a:r>
              <a:rPr lang="en-US" sz="2400" dirty="0">
                <a:solidFill>
                  <a:srgbClr val="000000"/>
                </a:solidFill>
                <a:latin typeface="verdana" panose="020B0604030504040204" pitchFamily="34" charset="0"/>
              </a:rPr>
              <a:t> includes the </a:t>
            </a:r>
            <a:r>
              <a:rPr lang="en-US" sz="2400" b="1" dirty="0">
                <a:solidFill>
                  <a:srgbClr val="000000"/>
                </a:solidFill>
                <a:latin typeface="verdana" panose="020B0604030504040204" pitchFamily="34" charset="0"/>
              </a:rPr>
              <a:t>standard input output</a:t>
            </a:r>
            <a:r>
              <a:rPr lang="en-US" sz="2400" dirty="0">
                <a:solidFill>
                  <a:srgbClr val="000000"/>
                </a:solidFill>
                <a:latin typeface="verdana" panose="020B0604030504040204" pitchFamily="34" charset="0"/>
              </a:rPr>
              <a:t> library functions. It provides </a:t>
            </a:r>
            <a:r>
              <a:rPr lang="en-US" sz="2400" b="1" dirty="0" err="1">
                <a:solidFill>
                  <a:srgbClr val="000000"/>
                </a:solidFill>
                <a:latin typeface="verdana" panose="020B0604030504040204" pitchFamily="34" charset="0"/>
              </a:rPr>
              <a:t>cin</a:t>
            </a:r>
            <a:r>
              <a:rPr lang="en-US" sz="2400" dirty="0">
                <a:solidFill>
                  <a:srgbClr val="000000"/>
                </a:solidFill>
                <a:latin typeface="verdana" panose="020B0604030504040204" pitchFamily="34" charset="0"/>
              </a:rPr>
              <a:t> and </a:t>
            </a:r>
            <a:r>
              <a:rPr lang="en-US" sz="2400" b="1" dirty="0" err="1">
                <a:solidFill>
                  <a:srgbClr val="000000"/>
                </a:solidFill>
                <a:latin typeface="verdana" panose="020B0604030504040204" pitchFamily="34" charset="0"/>
              </a:rPr>
              <a:t>cout</a:t>
            </a:r>
            <a:r>
              <a:rPr lang="en-US" sz="2400" dirty="0">
                <a:solidFill>
                  <a:srgbClr val="000000"/>
                </a:solidFill>
                <a:latin typeface="verdana" panose="020B0604030504040204" pitchFamily="34" charset="0"/>
              </a:rPr>
              <a:t> methods for reading from input and writing to output respectively</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r>
              <a:rPr lang="en-US" sz="2400" b="1" dirty="0">
                <a:solidFill>
                  <a:srgbClr val="000000"/>
                </a:solidFill>
                <a:latin typeface="verdana" panose="020B0604030504040204" pitchFamily="34" charset="0"/>
              </a:rPr>
              <a:t>#include &lt;</a:t>
            </a:r>
            <a:r>
              <a:rPr lang="en-US" sz="2400" b="1" dirty="0" err="1">
                <a:solidFill>
                  <a:srgbClr val="000000"/>
                </a:solidFill>
                <a:latin typeface="verdana" panose="020B0604030504040204" pitchFamily="34" charset="0"/>
              </a:rPr>
              <a:t>conio.h</a:t>
            </a:r>
            <a:r>
              <a:rPr lang="en-US" sz="2400" b="1" dirty="0">
                <a:solidFill>
                  <a:srgbClr val="000000"/>
                </a:solidFill>
                <a:latin typeface="verdana" panose="020B0604030504040204" pitchFamily="34" charset="0"/>
              </a:rPr>
              <a:t>&gt;</a:t>
            </a:r>
            <a:r>
              <a:rPr lang="en-US" sz="2400" dirty="0">
                <a:solidFill>
                  <a:srgbClr val="000000"/>
                </a:solidFill>
                <a:latin typeface="verdana" panose="020B0604030504040204" pitchFamily="34" charset="0"/>
              </a:rPr>
              <a:t> includes the </a:t>
            </a:r>
            <a:r>
              <a:rPr lang="en-US" sz="2400" b="1" dirty="0">
                <a:solidFill>
                  <a:srgbClr val="000000"/>
                </a:solidFill>
                <a:latin typeface="verdana" panose="020B0604030504040204" pitchFamily="34" charset="0"/>
              </a:rPr>
              <a:t>console input output</a:t>
            </a:r>
            <a:r>
              <a:rPr lang="en-US" sz="2400" dirty="0">
                <a:solidFill>
                  <a:srgbClr val="000000"/>
                </a:solidFill>
                <a:latin typeface="verdana" panose="020B0604030504040204" pitchFamily="34" charset="0"/>
              </a:rPr>
              <a:t> library functions. The </a:t>
            </a:r>
            <a:r>
              <a:rPr lang="en-US" sz="2400" dirty="0" err="1">
                <a:solidFill>
                  <a:srgbClr val="000000"/>
                </a:solidFill>
                <a:latin typeface="verdana" panose="020B0604030504040204" pitchFamily="34" charset="0"/>
              </a:rPr>
              <a:t>getch</a:t>
            </a:r>
            <a:r>
              <a:rPr lang="en-US" sz="2400" dirty="0">
                <a:solidFill>
                  <a:srgbClr val="000000"/>
                </a:solidFill>
                <a:latin typeface="verdana" panose="020B0604030504040204" pitchFamily="34" charset="0"/>
              </a:rPr>
              <a:t>() function is defined in </a:t>
            </a:r>
            <a:r>
              <a:rPr lang="en-US" sz="2400" dirty="0" err="1">
                <a:solidFill>
                  <a:srgbClr val="000000"/>
                </a:solidFill>
                <a:latin typeface="verdana" panose="020B0604030504040204" pitchFamily="34" charset="0"/>
              </a:rPr>
              <a:t>conio.h</a:t>
            </a:r>
            <a:r>
              <a:rPr lang="en-US" sz="2400" dirty="0">
                <a:solidFill>
                  <a:srgbClr val="000000"/>
                </a:solidFill>
                <a:latin typeface="verdana" panose="020B0604030504040204" pitchFamily="34" charset="0"/>
              </a:rPr>
              <a:t> file</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r>
              <a:rPr lang="en-US" sz="2400" b="1" dirty="0">
                <a:solidFill>
                  <a:srgbClr val="000000"/>
                </a:solidFill>
                <a:latin typeface="verdana" panose="020B0604030504040204" pitchFamily="34" charset="0"/>
              </a:rPr>
              <a:t>void main()</a:t>
            </a:r>
            <a:r>
              <a:rPr lang="en-US" sz="2400" dirty="0">
                <a:solidFill>
                  <a:srgbClr val="000000"/>
                </a:solidFill>
                <a:latin typeface="verdana" panose="020B0604030504040204" pitchFamily="34" charset="0"/>
              </a:rPr>
              <a:t> The </a:t>
            </a:r>
            <a:r>
              <a:rPr lang="en-US" sz="2400" b="1" dirty="0">
                <a:solidFill>
                  <a:srgbClr val="000000"/>
                </a:solidFill>
                <a:latin typeface="verdana" panose="020B0604030504040204" pitchFamily="34" charset="0"/>
              </a:rPr>
              <a:t>main() function is the entry point of every program</a:t>
            </a:r>
            <a:r>
              <a:rPr lang="en-US" sz="2400" dirty="0">
                <a:solidFill>
                  <a:srgbClr val="000000"/>
                </a:solidFill>
                <a:latin typeface="verdana" panose="020B0604030504040204" pitchFamily="34" charset="0"/>
              </a:rPr>
              <a:t> in C++ language. The void keyword specifies that it returns no value</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r>
              <a:rPr lang="en-US" sz="2400" b="1" dirty="0" err="1">
                <a:solidFill>
                  <a:srgbClr val="000000"/>
                </a:solidFill>
                <a:latin typeface="verdana" panose="020B0604030504040204" pitchFamily="34" charset="0"/>
              </a:rPr>
              <a:t>cout</a:t>
            </a:r>
            <a:r>
              <a:rPr lang="en-US" sz="2400" b="1" dirty="0">
                <a:solidFill>
                  <a:srgbClr val="000000"/>
                </a:solidFill>
                <a:latin typeface="verdana" panose="020B0604030504040204" pitchFamily="34" charset="0"/>
              </a:rPr>
              <a:t> &lt;&lt; "Welcome to C++ Programming."</a:t>
            </a:r>
            <a:r>
              <a:rPr lang="en-US" sz="2400" dirty="0">
                <a:solidFill>
                  <a:srgbClr val="000000"/>
                </a:solidFill>
                <a:latin typeface="verdana" panose="020B0604030504040204" pitchFamily="34" charset="0"/>
              </a:rPr>
              <a:t> is </a:t>
            </a:r>
            <a:r>
              <a:rPr lang="en-US" sz="2400" b="1" dirty="0">
                <a:solidFill>
                  <a:srgbClr val="000000"/>
                </a:solidFill>
                <a:latin typeface="verdana" panose="020B0604030504040204" pitchFamily="34" charset="0"/>
              </a:rPr>
              <a:t>used to print the data "Welcome to C++ Programming."</a:t>
            </a:r>
            <a:r>
              <a:rPr lang="en-US" sz="2400" dirty="0">
                <a:solidFill>
                  <a:srgbClr val="000000"/>
                </a:solidFill>
                <a:latin typeface="verdana" panose="020B0604030504040204" pitchFamily="34" charset="0"/>
              </a:rPr>
              <a:t> on the console</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r>
              <a:rPr lang="en-US" sz="2400" b="1" dirty="0" err="1">
                <a:solidFill>
                  <a:srgbClr val="000000"/>
                </a:solidFill>
                <a:latin typeface="verdana" panose="020B0604030504040204" pitchFamily="34" charset="0"/>
              </a:rPr>
              <a:t>getch</a:t>
            </a:r>
            <a:r>
              <a:rPr lang="en-US" sz="2400" b="1" dirty="0">
                <a:solidFill>
                  <a:srgbClr val="000000"/>
                </a:solidFill>
                <a:latin typeface="verdana" panose="020B0604030504040204" pitchFamily="34" charset="0"/>
              </a:rPr>
              <a:t>()</a:t>
            </a:r>
            <a:r>
              <a:rPr lang="en-US" sz="2400" dirty="0">
                <a:solidFill>
                  <a:srgbClr val="000000"/>
                </a:solidFill>
                <a:latin typeface="verdana" panose="020B0604030504040204" pitchFamily="34" charset="0"/>
              </a:rPr>
              <a:t> The </a:t>
            </a:r>
            <a:r>
              <a:rPr lang="en-US" sz="2400" dirty="0" err="1">
                <a:solidFill>
                  <a:srgbClr val="000000"/>
                </a:solidFill>
                <a:latin typeface="verdana" panose="020B0604030504040204" pitchFamily="34" charset="0"/>
              </a:rPr>
              <a:t>getch</a:t>
            </a:r>
            <a:r>
              <a:rPr lang="en-US" sz="2400" dirty="0">
                <a:solidFill>
                  <a:srgbClr val="000000"/>
                </a:solidFill>
                <a:latin typeface="verdana" panose="020B0604030504040204" pitchFamily="34" charset="0"/>
              </a:rPr>
              <a:t>() function </a:t>
            </a:r>
            <a:r>
              <a:rPr lang="en-US" sz="2400" b="1" dirty="0">
                <a:solidFill>
                  <a:srgbClr val="000000"/>
                </a:solidFill>
                <a:latin typeface="verdana" panose="020B0604030504040204" pitchFamily="34" charset="0"/>
              </a:rPr>
              <a:t>asks for a single character</a:t>
            </a:r>
            <a:r>
              <a:rPr lang="en-US" sz="2400" dirty="0">
                <a:solidFill>
                  <a:srgbClr val="000000"/>
                </a:solidFill>
                <a:latin typeface="verdana" panose="020B0604030504040204" pitchFamily="34" charset="0"/>
              </a:rPr>
              <a:t>. Until you press any key, it blocks the screen.</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754614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4501" y="262772"/>
            <a:ext cx="10809667" cy="646331"/>
          </a:xfrm>
          <a:prstGeom prst="rect">
            <a:avLst/>
          </a:prstGeom>
        </p:spPr>
        <p:txBody>
          <a:bodyPr wrap="square">
            <a:spAutoFit/>
          </a:bodyPr>
          <a:lstStyle/>
          <a:p>
            <a:r>
              <a:rPr lang="en-US" dirty="0"/>
              <a:t>The actual data type of the value of all pointers, whether integer, float, character, or otherwise, is the same, a long hexadecimal number that represents a memory address.</a:t>
            </a:r>
          </a:p>
        </p:txBody>
      </p:sp>
      <p:sp>
        <p:nvSpPr>
          <p:cNvPr id="3" name="Rectangle 2"/>
          <p:cNvSpPr/>
          <p:nvPr/>
        </p:nvSpPr>
        <p:spPr>
          <a:xfrm>
            <a:off x="2545724" y="1124625"/>
            <a:ext cx="6096000" cy="5078313"/>
          </a:xfrm>
          <a:prstGeom prst="rect">
            <a:avLst/>
          </a:prstGeom>
        </p:spPr>
        <p:txBody>
          <a:bodyPr>
            <a:spAutoFit/>
          </a:bodyPr>
          <a:lstStyle/>
          <a:p>
            <a:r>
              <a:rPr lang="en-US" dirty="0"/>
              <a:t>#include &lt;</a:t>
            </a:r>
            <a:r>
              <a:rPr lang="en-US" dirty="0" err="1"/>
              <a:t>iostream</a:t>
            </a:r>
            <a:r>
              <a:rPr lang="en-US" dirty="0" smtClean="0"/>
              <a:t>&gt;</a:t>
            </a:r>
            <a:endParaRPr lang="en-US" dirty="0"/>
          </a:p>
          <a:p>
            <a:r>
              <a:rPr lang="en-US" dirty="0"/>
              <a:t>using namespace </a:t>
            </a:r>
            <a:r>
              <a:rPr lang="en-US" dirty="0" err="1"/>
              <a:t>std</a:t>
            </a:r>
            <a:r>
              <a:rPr lang="en-US" dirty="0"/>
              <a:t>;</a:t>
            </a:r>
          </a:p>
          <a:p>
            <a:endParaRPr lang="en-US" dirty="0"/>
          </a:p>
          <a:p>
            <a:r>
              <a:rPr lang="en-US" dirty="0" err="1"/>
              <a:t>int</a:t>
            </a:r>
            <a:r>
              <a:rPr lang="en-US" dirty="0"/>
              <a:t> main () {</a:t>
            </a:r>
          </a:p>
          <a:p>
            <a:r>
              <a:rPr lang="en-US" dirty="0"/>
              <a:t>   </a:t>
            </a:r>
            <a:r>
              <a:rPr lang="en-US" dirty="0" err="1"/>
              <a:t>int</a:t>
            </a:r>
            <a:r>
              <a:rPr lang="en-US" dirty="0"/>
              <a:t>  </a:t>
            </a:r>
            <a:r>
              <a:rPr lang="en-US" dirty="0" err="1"/>
              <a:t>var</a:t>
            </a:r>
            <a:r>
              <a:rPr lang="en-US" dirty="0"/>
              <a:t> = 20;   // actual variable declaration.</a:t>
            </a:r>
          </a:p>
          <a:p>
            <a:r>
              <a:rPr lang="en-US" dirty="0"/>
              <a:t>   </a:t>
            </a:r>
            <a:r>
              <a:rPr lang="en-US" dirty="0" err="1"/>
              <a:t>int</a:t>
            </a:r>
            <a:r>
              <a:rPr lang="en-US" dirty="0"/>
              <a:t>  *</a:t>
            </a:r>
            <a:r>
              <a:rPr lang="en-US" dirty="0" err="1"/>
              <a:t>ip</a:t>
            </a:r>
            <a:r>
              <a:rPr lang="en-US" dirty="0"/>
              <a:t>;        // pointer variable </a:t>
            </a:r>
          </a:p>
          <a:p>
            <a:r>
              <a:rPr lang="en-US" dirty="0"/>
              <a:t>   </a:t>
            </a:r>
            <a:r>
              <a:rPr lang="en-US" dirty="0" err="1"/>
              <a:t>ip</a:t>
            </a:r>
            <a:r>
              <a:rPr lang="en-US" dirty="0"/>
              <a:t> = &amp;</a:t>
            </a:r>
            <a:r>
              <a:rPr lang="en-US" dirty="0" err="1"/>
              <a:t>var</a:t>
            </a:r>
            <a:r>
              <a:rPr lang="en-US" dirty="0"/>
              <a:t>;       // store address of </a:t>
            </a:r>
            <a:r>
              <a:rPr lang="en-US" dirty="0" err="1"/>
              <a:t>var</a:t>
            </a:r>
            <a:r>
              <a:rPr lang="en-US" dirty="0"/>
              <a:t> in pointer </a:t>
            </a:r>
            <a:r>
              <a:rPr lang="en-US" dirty="0" smtClean="0"/>
              <a:t>variable</a:t>
            </a:r>
            <a:endParaRPr lang="en-US" dirty="0"/>
          </a:p>
          <a:p>
            <a:r>
              <a:rPr lang="en-US" dirty="0"/>
              <a:t>   </a:t>
            </a:r>
            <a:r>
              <a:rPr lang="en-US" dirty="0" err="1"/>
              <a:t>cout</a:t>
            </a:r>
            <a:r>
              <a:rPr lang="en-US" dirty="0"/>
              <a:t> &lt;&lt; "Value of </a:t>
            </a:r>
            <a:r>
              <a:rPr lang="en-US" dirty="0" err="1"/>
              <a:t>var</a:t>
            </a:r>
            <a:r>
              <a:rPr lang="en-US" dirty="0"/>
              <a:t> variable: ";</a:t>
            </a:r>
          </a:p>
          <a:p>
            <a:r>
              <a:rPr lang="en-US" dirty="0"/>
              <a:t>   </a:t>
            </a:r>
            <a:r>
              <a:rPr lang="en-US" dirty="0" err="1"/>
              <a:t>cout</a:t>
            </a:r>
            <a:r>
              <a:rPr lang="en-US" dirty="0"/>
              <a:t> &lt;&lt; </a:t>
            </a:r>
            <a:r>
              <a:rPr lang="en-US" dirty="0" err="1"/>
              <a:t>var</a:t>
            </a:r>
            <a:r>
              <a:rPr lang="en-US" dirty="0"/>
              <a:t> &lt;&lt; </a:t>
            </a:r>
            <a:r>
              <a:rPr lang="en-US" dirty="0" err="1"/>
              <a:t>endl</a:t>
            </a:r>
            <a:r>
              <a:rPr lang="en-US" dirty="0" smtClean="0"/>
              <a:t>;</a:t>
            </a:r>
            <a:endParaRPr lang="en-US" dirty="0"/>
          </a:p>
          <a:p>
            <a:r>
              <a:rPr lang="en-US" dirty="0"/>
              <a:t>   // print the address stored in </a:t>
            </a:r>
            <a:r>
              <a:rPr lang="en-US" dirty="0" err="1"/>
              <a:t>ip</a:t>
            </a:r>
            <a:r>
              <a:rPr lang="en-US" dirty="0"/>
              <a:t> pointer variable</a:t>
            </a:r>
          </a:p>
          <a:p>
            <a:r>
              <a:rPr lang="en-US" dirty="0"/>
              <a:t>   </a:t>
            </a:r>
            <a:r>
              <a:rPr lang="en-US" dirty="0" err="1"/>
              <a:t>cout</a:t>
            </a:r>
            <a:r>
              <a:rPr lang="en-US" dirty="0"/>
              <a:t> &lt;&lt; "Address stored in </a:t>
            </a:r>
            <a:r>
              <a:rPr lang="en-US" dirty="0" err="1"/>
              <a:t>ip</a:t>
            </a:r>
            <a:r>
              <a:rPr lang="en-US" dirty="0"/>
              <a:t> variable: ";</a:t>
            </a:r>
          </a:p>
          <a:p>
            <a:r>
              <a:rPr lang="en-US" dirty="0"/>
              <a:t>   </a:t>
            </a:r>
            <a:r>
              <a:rPr lang="en-US" dirty="0" err="1"/>
              <a:t>cout</a:t>
            </a:r>
            <a:r>
              <a:rPr lang="en-US" dirty="0"/>
              <a:t> &lt;&lt; </a:t>
            </a:r>
            <a:r>
              <a:rPr lang="en-US" dirty="0" err="1"/>
              <a:t>ip</a:t>
            </a:r>
            <a:r>
              <a:rPr lang="en-US" dirty="0"/>
              <a:t> &lt;&lt; </a:t>
            </a:r>
            <a:r>
              <a:rPr lang="en-US" dirty="0" err="1"/>
              <a:t>endl</a:t>
            </a:r>
            <a:r>
              <a:rPr lang="en-US" dirty="0" smtClean="0"/>
              <a:t>;</a:t>
            </a:r>
            <a:endParaRPr lang="en-US" dirty="0"/>
          </a:p>
          <a:p>
            <a:r>
              <a:rPr lang="en-US" dirty="0"/>
              <a:t>   // access the value at the address available in pointer</a:t>
            </a:r>
          </a:p>
          <a:p>
            <a:r>
              <a:rPr lang="en-US" dirty="0"/>
              <a:t>   </a:t>
            </a:r>
            <a:r>
              <a:rPr lang="en-US" dirty="0" err="1"/>
              <a:t>cout</a:t>
            </a:r>
            <a:r>
              <a:rPr lang="en-US" dirty="0"/>
              <a:t> &lt;&lt; "Value of *</a:t>
            </a:r>
            <a:r>
              <a:rPr lang="en-US" dirty="0" err="1"/>
              <a:t>ip</a:t>
            </a:r>
            <a:r>
              <a:rPr lang="en-US" dirty="0"/>
              <a:t> variable: ";</a:t>
            </a:r>
          </a:p>
          <a:p>
            <a:r>
              <a:rPr lang="en-US" dirty="0"/>
              <a:t>   </a:t>
            </a:r>
            <a:r>
              <a:rPr lang="en-US" dirty="0" err="1"/>
              <a:t>cout</a:t>
            </a:r>
            <a:r>
              <a:rPr lang="en-US" dirty="0"/>
              <a:t> &lt;&lt; *</a:t>
            </a:r>
            <a:r>
              <a:rPr lang="en-US" dirty="0" err="1"/>
              <a:t>ip</a:t>
            </a:r>
            <a:r>
              <a:rPr lang="en-US" dirty="0"/>
              <a:t> &lt;&lt; </a:t>
            </a:r>
            <a:r>
              <a:rPr lang="en-US" dirty="0" err="1"/>
              <a:t>endl</a:t>
            </a:r>
            <a:r>
              <a:rPr lang="en-US" dirty="0"/>
              <a:t>;</a:t>
            </a:r>
          </a:p>
          <a:p>
            <a:endParaRPr lang="en-US" dirty="0"/>
          </a:p>
          <a:p>
            <a:r>
              <a:rPr lang="en-US" dirty="0"/>
              <a:t>   return 0;</a:t>
            </a:r>
          </a:p>
          <a:p>
            <a:r>
              <a:rPr lang="en-US" dirty="0"/>
              <a:t>}</a:t>
            </a:r>
          </a:p>
        </p:txBody>
      </p:sp>
    </p:spTree>
    <p:extLst>
      <p:ext uri="{BB962C8B-B14F-4D97-AF65-F5344CB8AC3E}">
        <p14:creationId xmlns:p14="http://schemas.microsoft.com/office/powerpoint/2010/main" val="9878673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0416" y="249893"/>
            <a:ext cx="9792237" cy="646331"/>
          </a:xfrm>
          <a:prstGeom prst="rect">
            <a:avLst/>
          </a:prstGeom>
        </p:spPr>
        <p:txBody>
          <a:bodyPr wrap="square">
            <a:spAutoFit/>
          </a:bodyPr>
          <a:lstStyle/>
          <a:p>
            <a:r>
              <a:rPr lang="en-US" dirty="0"/>
              <a:t>The </a:t>
            </a:r>
            <a:r>
              <a:rPr lang="en-US" b="1" dirty="0"/>
              <a:t>NULL pointer </a:t>
            </a:r>
            <a:r>
              <a:rPr lang="en-US" dirty="0"/>
              <a:t>is a constant with a value of zero defined in several standard libraries, including </a:t>
            </a:r>
            <a:r>
              <a:rPr lang="en-US" dirty="0" err="1"/>
              <a:t>iostream</a:t>
            </a:r>
            <a:r>
              <a:rPr lang="en-US" dirty="0"/>
              <a:t>. Consider the following program −</a:t>
            </a:r>
          </a:p>
        </p:txBody>
      </p:sp>
      <p:sp>
        <p:nvSpPr>
          <p:cNvPr id="3" name="Rectangle 2"/>
          <p:cNvSpPr/>
          <p:nvPr/>
        </p:nvSpPr>
        <p:spPr>
          <a:xfrm>
            <a:off x="3048000" y="2136339"/>
            <a:ext cx="6096000" cy="2585323"/>
          </a:xfrm>
          <a:prstGeom prst="rect">
            <a:avLst/>
          </a:prstGeom>
        </p:spPr>
        <p:txBody>
          <a:bodyPr>
            <a:spAutoFit/>
          </a:bodyPr>
          <a:lstStyle/>
          <a:p>
            <a:r>
              <a:rPr lang="en-US" dirty="0"/>
              <a:t>#include &lt;</a:t>
            </a:r>
            <a:r>
              <a:rPr lang="en-US" dirty="0" err="1"/>
              <a:t>iostream</a:t>
            </a:r>
            <a:r>
              <a:rPr lang="en-US" dirty="0"/>
              <a:t>&gt;</a:t>
            </a:r>
          </a:p>
          <a:p>
            <a:endParaRPr lang="en-US" dirty="0"/>
          </a:p>
          <a:p>
            <a:r>
              <a:rPr lang="en-US" dirty="0"/>
              <a:t>using namespace </a:t>
            </a:r>
            <a:r>
              <a:rPr lang="en-US" dirty="0" err="1"/>
              <a:t>std</a:t>
            </a:r>
            <a:r>
              <a:rPr lang="en-US" dirty="0"/>
              <a:t>;</a:t>
            </a:r>
          </a:p>
          <a:p>
            <a:r>
              <a:rPr lang="en-US" dirty="0" err="1"/>
              <a:t>int</a:t>
            </a:r>
            <a:r>
              <a:rPr lang="en-US" dirty="0"/>
              <a:t> main () {</a:t>
            </a:r>
          </a:p>
          <a:p>
            <a:r>
              <a:rPr lang="en-US" dirty="0"/>
              <a:t>   </a:t>
            </a:r>
            <a:r>
              <a:rPr lang="en-US" dirty="0" err="1"/>
              <a:t>int</a:t>
            </a:r>
            <a:r>
              <a:rPr lang="en-US" dirty="0"/>
              <a:t>  *</a:t>
            </a:r>
            <a:r>
              <a:rPr lang="en-US" dirty="0" err="1"/>
              <a:t>ptr</a:t>
            </a:r>
            <a:r>
              <a:rPr lang="en-US" dirty="0"/>
              <a:t> = NULL;</a:t>
            </a:r>
          </a:p>
          <a:p>
            <a:r>
              <a:rPr lang="en-US" dirty="0"/>
              <a:t>   </a:t>
            </a:r>
            <a:r>
              <a:rPr lang="en-US" dirty="0" err="1"/>
              <a:t>cout</a:t>
            </a:r>
            <a:r>
              <a:rPr lang="en-US" dirty="0"/>
              <a:t> &lt;&lt; "The value of </a:t>
            </a:r>
            <a:r>
              <a:rPr lang="en-US" dirty="0" err="1"/>
              <a:t>ptr</a:t>
            </a:r>
            <a:r>
              <a:rPr lang="en-US" dirty="0"/>
              <a:t> is " &lt;&lt; </a:t>
            </a:r>
            <a:r>
              <a:rPr lang="en-US" dirty="0" err="1"/>
              <a:t>ptr</a:t>
            </a:r>
            <a:r>
              <a:rPr lang="en-US" dirty="0"/>
              <a:t> ;</a:t>
            </a:r>
          </a:p>
          <a:p>
            <a:r>
              <a:rPr lang="en-US" dirty="0"/>
              <a:t> </a:t>
            </a:r>
          </a:p>
          <a:p>
            <a:r>
              <a:rPr lang="en-US" dirty="0"/>
              <a:t>   return 0;</a:t>
            </a:r>
          </a:p>
          <a:p>
            <a:r>
              <a:rPr lang="en-US" dirty="0"/>
              <a:t>}</a:t>
            </a:r>
          </a:p>
        </p:txBody>
      </p:sp>
    </p:spTree>
    <p:extLst>
      <p:ext uri="{BB962C8B-B14F-4D97-AF65-F5344CB8AC3E}">
        <p14:creationId xmlns:p14="http://schemas.microsoft.com/office/powerpoint/2010/main" val="17163276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8209" y="140525"/>
            <a:ext cx="2462149" cy="369332"/>
          </a:xfrm>
          <a:prstGeom prst="rect">
            <a:avLst/>
          </a:prstGeom>
        </p:spPr>
        <p:txBody>
          <a:bodyPr wrap="none">
            <a:spAutoFit/>
          </a:bodyPr>
          <a:lstStyle/>
          <a:p>
            <a:r>
              <a:rPr lang="en-US" b="1" dirty="0"/>
              <a:t>C++ Classes and Objects</a:t>
            </a:r>
          </a:p>
        </p:txBody>
      </p:sp>
      <p:sp>
        <p:nvSpPr>
          <p:cNvPr id="3" name="Rectangle 2"/>
          <p:cNvSpPr/>
          <p:nvPr/>
        </p:nvSpPr>
        <p:spPr>
          <a:xfrm>
            <a:off x="1425261" y="722830"/>
            <a:ext cx="9998299" cy="2031325"/>
          </a:xfrm>
          <a:prstGeom prst="rect">
            <a:avLst/>
          </a:prstGeom>
        </p:spPr>
        <p:txBody>
          <a:bodyPr wrap="square">
            <a:spAutoFit/>
          </a:bodyPr>
          <a:lstStyle/>
          <a:p>
            <a:r>
              <a:rPr lang="en-US" b="1" dirty="0"/>
              <a:t>C++ Class Definitions</a:t>
            </a:r>
          </a:p>
          <a:p>
            <a:r>
              <a:rPr lang="en-US" dirty="0"/>
              <a:t>When you define a class, you define a blueprint for a data type. This doesn't actually define any data, but it does define what the class name means, that is, what an object of the class will consist of and what operations can be performed on such an object</a:t>
            </a:r>
            <a:r>
              <a:rPr lang="en-US" dirty="0" smtClean="0"/>
              <a:t>.</a:t>
            </a:r>
          </a:p>
          <a:p>
            <a:endParaRPr lang="en-US" dirty="0"/>
          </a:p>
          <a:p>
            <a:r>
              <a:rPr lang="en-US" dirty="0"/>
              <a:t>A class definition starts with the keyword </a:t>
            </a:r>
            <a:r>
              <a:rPr lang="en-US" b="1" dirty="0"/>
              <a:t>class</a:t>
            </a:r>
            <a:r>
              <a:rPr lang="en-US" dirty="0"/>
              <a:t> followed by the class name; and the class body, enclosed by a pair of curly braces. A class definition must be followed either by a semicolon</a:t>
            </a:r>
          </a:p>
        </p:txBody>
      </p:sp>
      <p:sp>
        <p:nvSpPr>
          <p:cNvPr id="5" name="Rectangle 4"/>
          <p:cNvSpPr/>
          <p:nvPr/>
        </p:nvSpPr>
        <p:spPr>
          <a:xfrm>
            <a:off x="2751786" y="3775329"/>
            <a:ext cx="6096000" cy="1754326"/>
          </a:xfrm>
          <a:prstGeom prst="rect">
            <a:avLst/>
          </a:prstGeom>
        </p:spPr>
        <p:txBody>
          <a:bodyPr>
            <a:spAutoFit/>
          </a:bodyPr>
          <a:lstStyle/>
          <a:p>
            <a:r>
              <a:rPr lang="en-US" b="1" dirty="0"/>
              <a:t>class </a:t>
            </a:r>
            <a:r>
              <a:rPr lang="en-US" b="1" dirty="0" err="1" smtClean="0"/>
              <a:t>Niit</a:t>
            </a:r>
            <a:r>
              <a:rPr lang="en-US" b="1" dirty="0" smtClean="0"/>
              <a:t> </a:t>
            </a:r>
            <a:r>
              <a:rPr lang="en-US" b="1" dirty="0"/>
              <a:t>{</a:t>
            </a:r>
          </a:p>
          <a:p>
            <a:r>
              <a:rPr lang="en-US" b="1" dirty="0"/>
              <a:t>   public:</a:t>
            </a:r>
          </a:p>
          <a:p>
            <a:r>
              <a:rPr lang="en-US" b="1" dirty="0"/>
              <a:t>      double length;   // Length of a box</a:t>
            </a:r>
          </a:p>
          <a:p>
            <a:r>
              <a:rPr lang="en-US" b="1" dirty="0"/>
              <a:t>      double breadth;  // Breadth of a box</a:t>
            </a:r>
          </a:p>
          <a:p>
            <a:r>
              <a:rPr lang="en-US" b="1" dirty="0"/>
              <a:t>      double height;   // Height of a box</a:t>
            </a:r>
          </a:p>
          <a:p>
            <a:r>
              <a:rPr lang="en-US" b="1" dirty="0"/>
              <a:t>};</a:t>
            </a:r>
          </a:p>
        </p:txBody>
      </p:sp>
    </p:spTree>
    <p:extLst>
      <p:ext uri="{BB962C8B-B14F-4D97-AF65-F5344CB8AC3E}">
        <p14:creationId xmlns:p14="http://schemas.microsoft.com/office/powerpoint/2010/main" val="27076276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656" y="281987"/>
            <a:ext cx="9843752" cy="923330"/>
          </a:xfrm>
          <a:prstGeom prst="rect">
            <a:avLst/>
          </a:prstGeom>
        </p:spPr>
        <p:txBody>
          <a:bodyPr wrap="square">
            <a:spAutoFit/>
          </a:bodyPr>
          <a:lstStyle/>
          <a:p>
            <a:r>
              <a:rPr lang="en-US" dirty="0"/>
              <a:t>The keyword </a:t>
            </a:r>
            <a:r>
              <a:rPr lang="en-US" b="1" dirty="0"/>
              <a:t>public</a:t>
            </a:r>
            <a:r>
              <a:rPr lang="en-US" dirty="0"/>
              <a:t> determines the access attributes of the members of the class that follows it. A public member can be accessed from outside the class anywhere within the scope of the class object. You can also specify the members of a class as </a:t>
            </a:r>
            <a:r>
              <a:rPr lang="en-US" b="1" dirty="0"/>
              <a:t>private</a:t>
            </a:r>
            <a:r>
              <a:rPr lang="en-US" dirty="0"/>
              <a:t> or </a:t>
            </a:r>
            <a:r>
              <a:rPr lang="en-US" b="1" dirty="0"/>
              <a:t>protected</a:t>
            </a:r>
            <a:endParaRPr lang="en-US" dirty="0"/>
          </a:p>
        </p:txBody>
      </p:sp>
      <p:sp>
        <p:nvSpPr>
          <p:cNvPr id="3" name="Rectangle 2"/>
          <p:cNvSpPr/>
          <p:nvPr/>
        </p:nvSpPr>
        <p:spPr>
          <a:xfrm>
            <a:off x="1489656" y="1997839"/>
            <a:ext cx="9843752" cy="2308324"/>
          </a:xfrm>
          <a:prstGeom prst="rect">
            <a:avLst/>
          </a:prstGeom>
        </p:spPr>
        <p:txBody>
          <a:bodyPr wrap="square">
            <a:spAutoFit/>
          </a:bodyPr>
          <a:lstStyle/>
          <a:p>
            <a:r>
              <a:rPr lang="en-US" b="1" dirty="0"/>
              <a:t>Define C++ </a:t>
            </a:r>
            <a:r>
              <a:rPr lang="en-US" b="1" dirty="0" smtClean="0"/>
              <a:t>Objects</a:t>
            </a:r>
          </a:p>
          <a:p>
            <a:endParaRPr lang="en-US" dirty="0"/>
          </a:p>
          <a:p>
            <a:r>
              <a:rPr lang="en-US" dirty="0"/>
              <a:t>A class provides the blueprints for objects, so basically an object is created from a class. We declare objects of a class with exactly the same sort of declaration that we declare variables of basic types. Following statements declare two objects of class Box −</a:t>
            </a:r>
          </a:p>
          <a:p>
            <a:r>
              <a:rPr lang="en-US" dirty="0" err="1" smtClean="0"/>
              <a:t>Niit</a:t>
            </a:r>
            <a:r>
              <a:rPr lang="en-US" dirty="0" smtClean="0"/>
              <a:t> niit1</a:t>
            </a:r>
            <a:r>
              <a:rPr lang="en-US" dirty="0"/>
              <a:t>;          // Declare </a:t>
            </a:r>
            <a:r>
              <a:rPr lang="en-US" dirty="0" smtClean="0"/>
              <a:t>Niit1 </a:t>
            </a:r>
            <a:r>
              <a:rPr lang="en-US" dirty="0"/>
              <a:t>of type Box</a:t>
            </a:r>
          </a:p>
          <a:p>
            <a:r>
              <a:rPr lang="en-US" dirty="0" err="1" smtClean="0"/>
              <a:t>Niit</a:t>
            </a:r>
            <a:r>
              <a:rPr lang="en-US" dirty="0" smtClean="0"/>
              <a:t> niit2</a:t>
            </a:r>
            <a:r>
              <a:rPr lang="en-US" dirty="0"/>
              <a:t>;          // Declare </a:t>
            </a:r>
            <a:r>
              <a:rPr lang="en-US" dirty="0" smtClean="0"/>
              <a:t>Niit2 </a:t>
            </a:r>
            <a:r>
              <a:rPr lang="en-US" dirty="0"/>
              <a:t>of type Box</a:t>
            </a:r>
          </a:p>
          <a:p>
            <a:r>
              <a:rPr lang="en-US" dirty="0"/>
              <a:t>Both of the objects </a:t>
            </a:r>
            <a:r>
              <a:rPr lang="en-US" dirty="0" smtClean="0"/>
              <a:t>Niit1 </a:t>
            </a:r>
            <a:r>
              <a:rPr lang="en-US" dirty="0"/>
              <a:t>and </a:t>
            </a:r>
            <a:r>
              <a:rPr lang="en-US" dirty="0" smtClean="0"/>
              <a:t>Niit2will </a:t>
            </a:r>
            <a:r>
              <a:rPr lang="en-US" dirty="0"/>
              <a:t>have their own copy of data members.</a:t>
            </a:r>
          </a:p>
        </p:txBody>
      </p:sp>
      <p:sp>
        <p:nvSpPr>
          <p:cNvPr id="4" name="Rectangle 3"/>
          <p:cNvSpPr/>
          <p:nvPr/>
        </p:nvSpPr>
        <p:spPr>
          <a:xfrm>
            <a:off x="1772990" y="4718861"/>
            <a:ext cx="9560417" cy="1200329"/>
          </a:xfrm>
          <a:prstGeom prst="rect">
            <a:avLst/>
          </a:prstGeom>
        </p:spPr>
        <p:txBody>
          <a:bodyPr wrap="square">
            <a:spAutoFit/>
          </a:bodyPr>
          <a:lstStyle/>
          <a:p>
            <a:r>
              <a:rPr lang="en-US" b="1" dirty="0"/>
              <a:t>Accessing the Data Members</a:t>
            </a:r>
          </a:p>
          <a:p>
            <a:endParaRPr lang="en-US" dirty="0" smtClean="0"/>
          </a:p>
          <a:p>
            <a:r>
              <a:rPr lang="en-US" dirty="0" smtClean="0"/>
              <a:t>The </a:t>
            </a:r>
            <a:r>
              <a:rPr lang="en-US" dirty="0"/>
              <a:t>public data members of objects of a class can be accessed using the direct member access operator (.).</a:t>
            </a:r>
          </a:p>
        </p:txBody>
      </p:sp>
    </p:spTree>
    <p:extLst>
      <p:ext uri="{BB962C8B-B14F-4D97-AF65-F5344CB8AC3E}">
        <p14:creationId xmlns:p14="http://schemas.microsoft.com/office/powerpoint/2010/main" val="12661486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1305342"/>
            <a:ext cx="6096000" cy="4247317"/>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Student {  </a:t>
            </a:r>
          </a:p>
          <a:p>
            <a:r>
              <a:rPr lang="en-US" dirty="0"/>
              <a:t>   public:  </a:t>
            </a:r>
          </a:p>
          <a:p>
            <a:r>
              <a:rPr lang="en-US" dirty="0"/>
              <a:t>      </a:t>
            </a:r>
            <a:r>
              <a:rPr lang="en-US" dirty="0" err="1"/>
              <a:t>int</a:t>
            </a:r>
            <a:r>
              <a:rPr lang="en-US" dirty="0"/>
              <a:t> id;//data member (also instance variable)      </a:t>
            </a:r>
          </a:p>
          <a:p>
            <a:r>
              <a:rPr lang="en-US" dirty="0"/>
              <a:t>      string name;//data member(also instance variable)      </a:t>
            </a:r>
          </a:p>
          <a:p>
            <a:r>
              <a:rPr lang="en-US" dirty="0"/>
              <a:t>};  </a:t>
            </a:r>
          </a:p>
          <a:p>
            <a:r>
              <a:rPr lang="en-US" dirty="0" err="1"/>
              <a:t>int</a:t>
            </a:r>
            <a:r>
              <a:rPr lang="en-US" dirty="0"/>
              <a:t> main() {  </a:t>
            </a:r>
          </a:p>
          <a:p>
            <a:r>
              <a:rPr lang="en-US" dirty="0"/>
              <a:t>    Student s1; //creating an object of Student   </a:t>
            </a:r>
          </a:p>
          <a:p>
            <a:r>
              <a:rPr lang="en-US" dirty="0"/>
              <a:t>    s1.id = 201;    </a:t>
            </a:r>
          </a:p>
          <a:p>
            <a:r>
              <a:rPr lang="en-US" dirty="0"/>
              <a:t>    s1.name = " NIIT NOIDA ";   </a:t>
            </a:r>
          </a:p>
          <a:p>
            <a:r>
              <a:rPr lang="en-US" dirty="0"/>
              <a:t>    </a:t>
            </a:r>
            <a:r>
              <a:rPr lang="en-US" dirty="0" err="1"/>
              <a:t>cout</a:t>
            </a:r>
            <a:r>
              <a:rPr lang="en-US" dirty="0"/>
              <a:t>&lt;&lt;s1.id&lt;&lt;</a:t>
            </a:r>
            <a:r>
              <a:rPr lang="en-US" dirty="0" err="1"/>
              <a:t>endl</a:t>
            </a:r>
            <a:r>
              <a:rPr lang="en-US" dirty="0"/>
              <a:t>;  </a:t>
            </a:r>
          </a:p>
          <a:p>
            <a:r>
              <a:rPr lang="en-US" dirty="0"/>
              <a:t>    </a:t>
            </a:r>
            <a:r>
              <a:rPr lang="en-US" dirty="0" err="1"/>
              <a:t>cout</a:t>
            </a:r>
            <a:r>
              <a:rPr lang="en-US" dirty="0"/>
              <a:t>&lt;&lt;s1.name&lt;&lt;</a:t>
            </a:r>
            <a:r>
              <a:rPr lang="en-US" dirty="0" err="1"/>
              <a:t>endl</a:t>
            </a:r>
            <a:r>
              <a:rPr lang="en-US" dirty="0"/>
              <a:t>;  </a:t>
            </a:r>
          </a:p>
          <a:p>
            <a:r>
              <a:rPr lang="en-US" dirty="0"/>
              <a:t>    return 0;  </a:t>
            </a:r>
          </a:p>
          <a:p>
            <a:r>
              <a:rPr lang="en-US" dirty="0"/>
              <a:t>}</a:t>
            </a:r>
          </a:p>
        </p:txBody>
      </p:sp>
    </p:spTree>
    <p:extLst>
      <p:ext uri="{BB962C8B-B14F-4D97-AF65-F5344CB8AC3E}">
        <p14:creationId xmlns:p14="http://schemas.microsoft.com/office/powerpoint/2010/main" val="2126993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79653"/>
            <a:ext cx="6096000" cy="7017306"/>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Student {  </a:t>
            </a:r>
          </a:p>
          <a:p>
            <a:r>
              <a:rPr lang="en-US" dirty="0"/>
              <a:t>   public:  </a:t>
            </a:r>
          </a:p>
          <a:p>
            <a:r>
              <a:rPr lang="en-US" dirty="0"/>
              <a:t>       </a:t>
            </a:r>
            <a:r>
              <a:rPr lang="en-US" dirty="0" err="1"/>
              <a:t>int</a:t>
            </a:r>
            <a:r>
              <a:rPr lang="en-US" dirty="0"/>
              <a:t> id;//data member (also instance variable)      </a:t>
            </a:r>
          </a:p>
          <a:p>
            <a:r>
              <a:rPr lang="en-US" dirty="0"/>
              <a:t>       string name;//data member(also instance variable)      </a:t>
            </a:r>
          </a:p>
          <a:p>
            <a:r>
              <a:rPr lang="en-US" dirty="0"/>
              <a:t>       void insert(</a:t>
            </a:r>
            <a:r>
              <a:rPr lang="en-US" dirty="0" err="1"/>
              <a:t>int</a:t>
            </a:r>
            <a:r>
              <a:rPr lang="en-US" dirty="0"/>
              <a:t> i, string n)    </a:t>
            </a:r>
          </a:p>
          <a:p>
            <a:r>
              <a:rPr lang="en-US" dirty="0"/>
              <a:t>        {    </a:t>
            </a:r>
          </a:p>
          <a:p>
            <a:r>
              <a:rPr lang="en-US" dirty="0"/>
              <a:t>            id = i;    </a:t>
            </a:r>
          </a:p>
          <a:p>
            <a:r>
              <a:rPr lang="en-US" dirty="0"/>
              <a:t>            name = n;    </a:t>
            </a:r>
          </a:p>
          <a:p>
            <a:r>
              <a:rPr lang="en-US" dirty="0"/>
              <a:t>        }    </a:t>
            </a:r>
          </a:p>
          <a:p>
            <a:r>
              <a:rPr lang="en-US" dirty="0"/>
              <a:t>       void display()    </a:t>
            </a:r>
          </a:p>
          <a:p>
            <a:r>
              <a:rPr lang="en-US" dirty="0"/>
              <a:t>        {    </a:t>
            </a:r>
          </a:p>
          <a:p>
            <a:r>
              <a:rPr lang="en-US" dirty="0"/>
              <a:t>            </a:t>
            </a:r>
            <a:r>
              <a:rPr lang="en-US" dirty="0" err="1"/>
              <a:t>cout</a:t>
            </a:r>
            <a:r>
              <a:rPr lang="en-US" dirty="0"/>
              <a:t>&lt;&lt;id&lt;&lt;"  "&lt;&lt;name&lt;&lt;</a:t>
            </a:r>
            <a:r>
              <a:rPr lang="en-US" dirty="0" err="1"/>
              <a:t>endl</a:t>
            </a:r>
            <a:r>
              <a:rPr lang="en-US" dirty="0"/>
              <a:t>;    </a:t>
            </a:r>
          </a:p>
          <a:p>
            <a:r>
              <a:rPr lang="en-US" dirty="0"/>
              <a:t>        }    </a:t>
            </a:r>
          </a:p>
          <a:p>
            <a:r>
              <a:rPr lang="en-US" dirty="0"/>
              <a:t>};  </a:t>
            </a:r>
          </a:p>
          <a:p>
            <a:r>
              <a:rPr lang="en-US" dirty="0" err="1"/>
              <a:t>int</a:t>
            </a:r>
            <a:r>
              <a:rPr lang="en-US" dirty="0"/>
              <a:t> main(void) {  </a:t>
            </a:r>
          </a:p>
          <a:p>
            <a:r>
              <a:rPr lang="en-US" dirty="0"/>
              <a:t>    Student s1; //creating an object of Student   </a:t>
            </a:r>
          </a:p>
          <a:p>
            <a:r>
              <a:rPr lang="en-US" dirty="0"/>
              <a:t>    Student s2; //creating an object of Student  </a:t>
            </a:r>
          </a:p>
          <a:p>
            <a:r>
              <a:rPr lang="en-US" dirty="0"/>
              <a:t>    s1.insert(201, </a:t>
            </a:r>
            <a:r>
              <a:rPr lang="en-US" dirty="0" smtClean="0"/>
              <a:t>“NIIT");    </a:t>
            </a:r>
            <a:endParaRPr lang="en-US" dirty="0"/>
          </a:p>
          <a:p>
            <a:r>
              <a:rPr lang="en-US" dirty="0"/>
              <a:t>    s2.insert(202, </a:t>
            </a:r>
            <a:r>
              <a:rPr lang="en-US" dirty="0" smtClean="0"/>
              <a:t>“NOIDA");    </a:t>
            </a:r>
            <a:endParaRPr lang="en-US" dirty="0"/>
          </a:p>
          <a:p>
            <a:r>
              <a:rPr lang="en-US" dirty="0"/>
              <a:t>    s1.display();    </a:t>
            </a:r>
          </a:p>
          <a:p>
            <a:r>
              <a:rPr lang="en-US" dirty="0"/>
              <a:t>    s2.display();  </a:t>
            </a:r>
          </a:p>
          <a:p>
            <a:r>
              <a:rPr lang="en-US" dirty="0"/>
              <a:t>    return 0;  </a:t>
            </a:r>
          </a:p>
          <a:p>
            <a:r>
              <a:rPr lang="en-US" dirty="0"/>
              <a:t>}</a:t>
            </a:r>
          </a:p>
        </p:txBody>
      </p:sp>
    </p:spTree>
    <p:extLst>
      <p:ext uri="{BB962C8B-B14F-4D97-AF65-F5344CB8AC3E}">
        <p14:creationId xmlns:p14="http://schemas.microsoft.com/office/powerpoint/2010/main" val="11288376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6624" y="317250"/>
            <a:ext cx="9908147" cy="2308324"/>
          </a:xfrm>
          <a:prstGeom prst="rect">
            <a:avLst/>
          </a:prstGeom>
        </p:spPr>
        <p:txBody>
          <a:bodyPr wrap="square">
            <a:spAutoFit/>
          </a:bodyPr>
          <a:lstStyle/>
          <a:p>
            <a:r>
              <a:rPr lang="en-US" b="1" dirty="0"/>
              <a:t>C++ Constructor</a:t>
            </a:r>
          </a:p>
          <a:p>
            <a:r>
              <a:rPr lang="en-US" dirty="0"/>
              <a:t>In C++, constructor is a special method which is invoked automatically at the time of object creation. It is used to initialize the data members of new object generally. The constructor in C++ has the same name as class or structure.</a:t>
            </a:r>
          </a:p>
          <a:p>
            <a:r>
              <a:rPr lang="en-US" dirty="0"/>
              <a:t>There can be two types of constructors in C</a:t>
            </a:r>
            <a:r>
              <a:rPr lang="en-US" dirty="0" smtClean="0"/>
              <a:t>++.</a:t>
            </a:r>
          </a:p>
          <a:p>
            <a:endParaRPr lang="en-US" dirty="0"/>
          </a:p>
          <a:p>
            <a:r>
              <a:rPr lang="en-US" b="1" dirty="0"/>
              <a:t>Default constructor</a:t>
            </a:r>
          </a:p>
          <a:p>
            <a:r>
              <a:rPr lang="en-US" b="1" dirty="0"/>
              <a:t>Parameterized constructor</a:t>
            </a:r>
          </a:p>
        </p:txBody>
      </p:sp>
      <p:sp>
        <p:nvSpPr>
          <p:cNvPr id="3" name="Rectangle 2"/>
          <p:cNvSpPr/>
          <p:nvPr/>
        </p:nvSpPr>
        <p:spPr>
          <a:xfrm>
            <a:off x="6096000" y="1448875"/>
            <a:ext cx="6096000" cy="4524315"/>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Employee  </a:t>
            </a:r>
          </a:p>
          <a:p>
            <a:r>
              <a:rPr lang="en-US" dirty="0"/>
              <a:t> {  </a:t>
            </a:r>
          </a:p>
          <a:p>
            <a:r>
              <a:rPr lang="en-US" dirty="0"/>
              <a:t>   public:  </a:t>
            </a:r>
          </a:p>
          <a:p>
            <a:r>
              <a:rPr lang="en-US" dirty="0"/>
              <a:t>        Employee()    </a:t>
            </a:r>
          </a:p>
          <a:p>
            <a:r>
              <a:rPr lang="en-US" dirty="0"/>
              <a:t>        {    </a:t>
            </a:r>
          </a:p>
          <a:p>
            <a:r>
              <a:rPr lang="en-US" dirty="0"/>
              <a:t>            </a:t>
            </a:r>
            <a:r>
              <a:rPr lang="en-US" dirty="0" err="1"/>
              <a:t>cout</a:t>
            </a:r>
            <a:r>
              <a:rPr lang="en-US" dirty="0"/>
              <a:t>&lt;&lt;"Default Constructor Invoked"&lt;&lt;</a:t>
            </a:r>
            <a:r>
              <a:rPr lang="en-US" dirty="0" err="1"/>
              <a:t>endl</a:t>
            </a:r>
            <a:r>
              <a:rPr lang="en-US" dirty="0"/>
              <a:t>;    </a:t>
            </a:r>
          </a:p>
          <a:p>
            <a:r>
              <a:rPr lang="en-US" dirty="0"/>
              <a:t>        }    </a:t>
            </a:r>
          </a:p>
          <a:p>
            <a:r>
              <a:rPr lang="en-US" dirty="0"/>
              <a:t>};  </a:t>
            </a:r>
          </a:p>
          <a:p>
            <a:r>
              <a:rPr lang="en-US" dirty="0" err="1"/>
              <a:t>int</a:t>
            </a:r>
            <a:r>
              <a:rPr lang="en-US"/>
              <a:t> </a:t>
            </a:r>
            <a:r>
              <a:rPr lang="en-US" smtClean="0"/>
              <a:t>main()   </a:t>
            </a:r>
            <a:endParaRPr lang="en-US" dirty="0"/>
          </a:p>
          <a:p>
            <a:r>
              <a:rPr lang="en-US" dirty="0"/>
              <a:t>{  </a:t>
            </a:r>
          </a:p>
          <a:p>
            <a:r>
              <a:rPr lang="en-US" dirty="0"/>
              <a:t>    Employee e1; //creating an object of Employee   </a:t>
            </a:r>
          </a:p>
          <a:p>
            <a:r>
              <a:rPr lang="en-US" dirty="0"/>
              <a:t>    Employee e2;   </a:t>
            </a:r>
          </a:p>
          <a:p>
            <a:r>
              <a:rPr lang="en-US" dirty="0"/>
              <a:t>    return 0;  </a:t>
            </a:r>
          </a:p>
          <a:p>
            <a:r>
              <a:rPr lang="en-US" dirty="0"/>
              <a:t>}</a:t>
            </a:r>
          </a:p>
        </p:txBody>
      </p:sp>
    </p:spTree>
    <p:extLst>
      <p:ext uri="{BB962C8B-B14F-4D97-AF65-F5344CB8AC3E}">
        <p14:creationId xmlns:p14="http://schemas.microsoft.com/office/powerpoint/2010/main" val="23276700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1028" y="2094742"/>
            <a:ext cx="8324044" cy="1569660"/>
          </a:xfrm>
          <a:prstGeom prst="rect">
            <a:avLst/>
          </a:prstGeom>
        </p:spPr>
        <p:txBody>
          <a:bodyPr wrap="square">
            <a:spAutoFit/>
          </a:bodyPr>
          <a:lstStyle/>
          <a:p>
            <a:r>
              <a:rPr lang="en-US" sz="2400" b="1" dirty="0"/>
              <a:t>C++ Parameterized Constructor</a:t>
            </a:r>
          </a:p>
          <a:p>
            <a:r>
              <a:rPr lang="en-US" sz="2400" dirty="0"/>
              <a:t>A constructor which has parameters is called parameterized constructor. It is used to provide different values to distinct objects.</a:t>
            </a:r>
          </a:p>
        </p:txBody>
      </p:sp>
    </p:spTree>
    <p:extLst>
      <p:ext uri="{BB962C8B-B14F-4D97-AF65-F5344CB8AC3E}">
        <p14:creationId xmlns:p14="http://schemas.microsoft.com/office/powerpoint/2010/main" val="33183971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8152"/>
            <a:ext cx="6096000" cy="7294305"/>
          </a:xfrm>
          <a:prstGeom prst="rect">
            <a:avLst/>
          </a:prstGeom>
        </p:spPr>
        <p:txBody>
          <a:bodyPr>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class Employee {</a:t>
            </a:r>
          </a:p>
          <a:p>
            <a:r>
              <a:rPr lang="en-US" dirty="0"/>
              <a:t>   public:</a:t>
            </a:r>
          </a:p>
          <a:p>
            <a:r>
              <a:rPr lang="en-US" dirty="0"/>
              <a:t>       </a:t>
            </a:r>
            <a:r>
              <a:rPr lang="en-US" dirty="0" err="1"/>
              <a:t>int</a:t>
            </a:r>
            <a:r>
              <a:rPr lang="en-US" dirty="0"/>
              <a:t> id;//data member (also instance variable)    </a:t>
            </a:r>
          </a:p>
          <a:p>
            <a:r>
              <a:rPr lang="en-US" dirty="0"/>
              <a:t>       string name;//data member(also instance variable)</a:t>
            </a:r>
          </a:p>
          <a:p>
            <a:r>
              <a:rPr lang="en-US" dirty="0"/>
              <a:t>       float salary;</a:t>
            </a:r>
          </a:p>
          <a:p>
            <a:r>
              <a:rPr lang="en-US" dirty="0"/>
              <a:t>       Employee(</a:t>
            </a:r>
            <a:r>
              <a:rPr lang="en-US" dirty="0" err="1"/>
              <a:t>int</a:t>
            </a:r>
            <a:r>
              <a:rPr lang="en-US" dirty="0"/>
              <a:t> i, string n, float s)  </a:t>
            </a:r>
          </a:p>
          <a:p>
            <a:r>
              <a:rPr lang="en-US" dirty="0"/>
              <a:t>        {  </a:t>
            </a:r>
          </a:p>
          <a:p>
            <a:r>
              <a:rPr lang="en-US" dirty="0"/>
              <a:t>            id = i;  </a:t>
            </a:r>
          </a:p>
          <a:p>
            <a:r>
              <a:rPr lang="en-US" dirty="0"/>
              <a:t>            name = n;  </a:t>
            </a:r>
          </a:p>
          <a:p>
            <a:r>
              <a:rPr lang="en-US" dirty="0"/>
              <a:t>            salary = s;</a:t>
            </a:r>
          </a:p>
          <a:p>
            <a:r>
              <a:rPr lang="en-US" dirty="0"/>
              <a:t>        }  </a:t>
            </a:r>
          </a:p>
          <a:p>
            <a:r>
              <a:rPr lang="en-US" dirty="0"/>
              <a:t>       void display()  </a:t>
            </a:r>
          </a:p>
          <a:p>
            <a:r>
              <a:rPr lang="en-US" dirty="0"/>
              <a:t>        {  </a:t>
            </a:r>
          </a:p>
          <a:p>
            <a:r>
              <a:rPr lang="en-US" dirty="0"/>
              <a:t>            </a:t>
            </a:r>
            <a:r>
              <a:rPr lang="en-US" dirty="0" err="1"/>
              <a:t>cout</a:t>
            </a:r>
            <a:r>
              <a:rPr lang="en-US" dirty="0"/>
              <a:t>&lt;&lt;id&lt;&lt;"  "&lt;&lt;name&lt;&lt;"  "&lt;&lt;salary&lt;&lt;</a:t>
            </a:r>
            <a:r>
              <a:rPr lang="en-US" dirty="0" err="1"/>
              <a:t>endl</a:t>
            </a:r>
            <a:r>
              <a:rPr lang="en-US" dirty="0"/>
              <a:t>;  </a:t>
            </a:r>
          </a:p>
          <a:p>
            <a:r>
              <a:rPr lang="en-US" dirty="0"/>
              <a:t>        }  </a:t>
            </a:r>
          </a:p>
          <a:p>
            <a:r>
              <a:rPr lang="en-US" dirty="0"/>
              <a:t>};</a:t>
            </a:r>
          </a:p>
          <a:p>
            <a:r>
              <a:rPr lang="en-US" dirty="0" err="1"/>
              <a:t>int</a:t>
            </a:r>
            <a:r>
              <a:rPr lang="en-US" dirty="0"/>
              <a:t> main(void) {</a:t>
            </a:r>
          </a:p>
          <a:p>
            <a:r>
              <a:rPr lang="en-US" dirty="0"/>
              <a:t>    Employee e1 =Employee(101, </a:t>
            </a:r>
            <a:r>
              <a:rPr lang="en-US" dirty="0" smtClean="0"/>
              <a:t>“NIIT", </a:t>
            </a:r>
            <a:r>
              <a:rPr lang="en-US" dirty="0"/>
              <a:t>890000); //creating an object of Employee </a:t>
            </a:r>
          </a:p>
          <a:p>
            <a:r>
              <a:rPr lang="en-US" dirty="0"/>
              <a:t>    Employee e2=Employee(102, </a:t>
            </a:r>
            <a:r>
              <a:rPr lang="en-US" dirty="0" smtClean="0"/>
              <a:t>“Students", </a:t>
            </a:r>
            <a:r>
              <a:rPr lang="en-US" dirty="0"/>
              <a:t>59000); </a:t>
            </a:r>
          </a:p>
          <a:p>
            <a:r>
              <a:rPr lang="en-US" dirty="0"/>
              <a:t>    e1.display();  </a:t>
            </a:r>
          </a:p>
          <a:p>
            <a:r>
              <a:rPr lang="en-US" dirty="0"/>
              <a:t>    e2.display();  </a:t>
            </a:r>
          </a:p>
          <a:p>
            <a:r>
              <a:rPr lang="en-US" dirty="0"/>
              <a:t>    return 0;</a:t>
            </a:r>
          </a:p>
          <a:p>
            <a:r>
              <a:rPr lang="en-US" dirty="0"/>
              <a:t>}</a:t>
            </a:r>
          </a:p>
        </p:txBody>
      </p:sp>
    </p:spTree>
    <p:extLst>
      <p:ext uri="{BB962C8B-B14F-4D97-AF65-F5344CB8AC3E}">
        <p14:creationId xmlns:p14="http://schemas.microsoft.com/office/powerpoint/2010/main" val="38490203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3949" y="2551837"/>
            <a:ext cx="8950817" cy="1477328"/>
          </a:xfrm>
          <a:prstGeom prst="rect">
            <a:avLst/>
          </a:prstGeom>
        </p:spPr>
        <p:txBody>
          <a:bodyPr wrap="square">
            <a:spAutoFit/>
          </a:bodyPr>
          <a:lstStyle/>
          <a:p>
            <a:r>
              <a:rPr lang="en-US" b="1" dirty="0"/>
              <a:t>C++ Destructor</a:t>
            </a:r>
          </a:p>
          <a:p>
            <a:r>
              <a:rPr lang="en-US" dirty="0"/>
              <a:t>A destructor works opposite to constructor; it destructs the objects of classes. It can be defined only once in a class. Like constructors, it is invoked automatically.</a:t>
            </a:r>
          </a:p>
          <a:p>
            <a:r>
              <a:rPr lang="en-US" dirty="0"/>
              <a:t>A destructor is defined like constructor. It must have same name as class. But it is prefixed with a tilde sign (~).</a:t>
            </a:r>
          </a:p>
        </p:txBody>
      </p:sp>
    </p:spTree>
    <p:extLst>
      <p:ext uri="{BB962C8B-B14F-4D97-AF65-F5344CB8AC3E}">
        <p14:creationId xmlns:p14="http://schemas.microsoft.com/office/powerpoint/2010/main" val="261257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2541" y="2777114"/>
            <a:ext cx="6096000" cy="3539430"/>
          </a:xfrm>
          <a:prstGeom prst="rect">
            <a:avLst/>
          </a:prstGeom>
        </p:spPr>
        <p:txBody>
          <a:bodyPr>
            <a:spAutoFit/>
          </a:bodyPr>
          <a:lstStyle/>
          <a:p>
            <a:r>
              <a:rPr lang="en-US" sz="2800" dirty="0"/>
              <a:t>#include &lt;</a:t>
            </a:r>
            <a:r>
              <a:rPr lang="en-US" sz="2800" dirty="0" err="1"/>
              <a:t>iostream</a:t>
            </a:r>
            <a:r>
              <a:rPr lang="en-US" sz="2800" dirty="0"/>
              <a:t>&gt;  </a:t>
            </a:r>
          </a:p>
          <a:p>
            <a:r>
              <a:rPr lang="en-US" sz="2800" dirty="0"/>
              <a:t>using namespace </a:t>
            </a:r>
            <a:r>
              <a:rPr lang="en-US" sz="2800" dirty="0" err="1"/>
              <a:t>std</a:t>
            </a:r>
            <a:r>
              <a:rPr lang="en-US" sz="2800" dirty="0"/>
              <a:t>;  </a:t>
            </a:r>
          </a:p>
          <a:p>
            <a:r>
              <a:rPr lang="en-US" sz="2800" dirty="0" err="1"/>
              <a:t>int</a:t>
            </a:r>
            <a:r>
              <a:rPr lang="en-US" sz="2800" dirty="0"/>
              <a:t> main( ) {  </a:t>
            </a:r>
          </a:p>
          <a:p>
            <a:r>
              <a:rPr lang="en-US" sz="2800" dirty="0"/>
              <a:t>  </a:t>
            </a:r>
            <a:r>
              <a:rPr lang="en-US" sz="2800" dirty="0" err="1"/>
              <a:t>int</a:t>
            </a:r>
            <a:r>
              <a:rPr lang="en-US" sz="2800" dirty="0"/>
              <a:t> age;  </a:t>
            </a:r>
          </a:p>
          <a:p>
            <a:r>
              <a:rPr lang="en-US" sz="2800" dirty="0"/>
              <a:t>   </a:t>
            </a:r>
            <a:r>
              <a:rPr lang="en-US" sz="2800" dirty="0" err="1"/>
              <a:t>cout</a:t>
            </a:r>
            <a:r>
              <a:rPr lang="en-US" sz="2800" dirty="0"/>
              <a:t> &lt;&lt; "Enter your age: ";  </a:t>
            </a:r>
          </a:p>
          <a:p>
            <a:r>
              <a:rPr lang="en-US" sz="2800" dirty="0"/>
              <a:t>   </a:t>
            </a:r>
            <a:r>
              <a:rPr lang="en-US" sz="2800" dirty="0" err="1"/>
              <a:t>cin</a:t>
            </a:r>
            <a:r>
              <a:rPr lang="en-US" sz="2800" dirty="0"/>
              <a:t> &gt;&gt; age;  </a:t>
            </a:r>
          </a:p>
          <a:p>
            <a:r>
              <a:rPr lang="en-US" sz="2800" dirty="0"/>
              <a:t>   </a:t>
            </a:r>
            <a:r>
              <a:rPr lang="en-US" sz="2800" dirty="0" err="1"/>
              <a:t>cout</a:t>
            </a:r>
            <a:r>
              <a:rPr lang="en-US" sz="2800" dirty="0"/>
              <a:t> &lt;&lt; "Your age is: " &lt;&lt; age &lt;&lt; </a:t>
            </a:r>
            <a:r>
              <a:rPr lang="en-US" sz="2800" dirty="0" err="1"/>
              <a:t>endl</a:t>
            </a:r>
            <a:r>
              <a:rPr lang="en-US" sz="2800" dirty="0"/>
              <a:t>;  </a:t>
            </a:r>
          </a:p>
          <a:p>
            <a:r>
              <a:rPr lang="en-US" sz="2800" dirty="0"/>
              <a:t>}</a:t>
            </a:r>
          </a:p>
        </p:txBody>
      </p:sp>
    </p:spTree>
    <p:extLst>
      <p:ext uri="{BB962C8B-B14F-4D97-AF65-F5344CB8AC3E}">
        <p14:creationId xmlns:p14="http://schemas.microsoft.com/office/powerpoint/2010/main" val="176034721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563231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Employee  </a:t>
            </a:r>
          </a:p>
          <a:p>
            <a:r>
              <a:rPr lang="en-US" dirty="0"/>
              <a:t> {  </a:t>
            </a:r>
          </a:p>
          <a:p>
            <a:r>
              <a:rPr lang="en-US" dirty="0"/>
              <a:t>   public:  </a:t>
            </a:r>
          </a:p>
          <a:p>
            <a:r>
              <a:rPr lang="en-US" dirty="0"/>
              <a:t>        Employee()    </a:t>
            </a:r>
          </a:p>
          <a:p>
            <a:r>
              <a:rPr lang="en-US" dirty="0"/>
              <a:t>        {    </a:t>
            </a:r>
          </a:p>
          <a:p>
            <a:r>
              <a:rPr lang="en-US" dirty="0"/>
              <a:t>            </a:t>
            </a:r>
            <a:r>
              <a:rPr lang="en-US" dirty="0" err="1"/>
              <a:t>cout</a:t>
            </a:r>
            <a:r>
              <a:rPr lang="en-US" dirty="0"/>
              <a:t>&lt;&lt;"Constructor Invoked"&lt;&lt;</a:t>
            </a:r>
            <a:r>
              <a:rPr lang="en-US" dirty="0" err="1"/>
              <a:t>endl</a:t>
            </a:r>
            <a:r>
              <a:rPr lang="en-US" dirty="0"/>
              <a:t>;    </a:t>
            </a:r>
          </a:p>
          <a:p>
            <a:r>
              <a:rPr lang="en-US" dirty="0"/>
              <a:t>        }    </a:t>
            </a:r>
          </a:p>
          <a:p>
            <a:r>
              <a:rPr lang="en-US" dirty="0"/>
              <a:t>        ~Employee()    </a:t>
            </a:r>
          </a:p>
          <a:p>
            <a:r>
              <a:rPr lang="en-US" dirty="0"/>
              <a:t>        {    </a:t>
            </a:r>
          </a:p>
          <a:p>
            <a:r>
              <a:rPr lang="en-US" dirty="0"/>
              <a:t>            </a:t>
            </a:r>
            <a:r>
              <a:rPr lang="en-US" dirty="0" err="1"/>
              <a:t>cout</a:t>
            </a:r>
            <a:r>
              <a:rPr lang="en-US" dirty="0"/>
              <a:t>&lt;&lt;"Destructor Invoked"&lt;&lt;</a:t>
            </a:r>
            <a:r>
              <a:rPr lang="en-US" dirty="0" err="1"/>
              <a:t>endl</a:t>
            </a:r>
            <a:r>
              <a:rPr lang="en-US" dirty="0"/>
              <a:t>;    </a:t>
            </a:r>
          </a:p>
          <a:p>
            <a:r>
              <a:rPr lang="en-US" dirty="0"/>
              <a:t>        }  </a:t>
            </a:r>
          </a:p>
          <a:p>
            <a:r>
              <a:rPr lang="en-US" dirty="0"/>
              <a:t>};  </a:t>
            </a:r>
          </a:p>
          <a:p>
            <a:r>
              <a:rPr lang="en-US" dirty="0" err="1"/>
              <a:t>int</a:t>
            </a:r>
            <a:r>
              <a:rPr lang="en-US" dirty="0"/>
              <a:t> main(void)   </a:t>
            </a:r>
          </a:p>
          <a:p>
            <a:r>
              <a:rPr lang="en-US" dirty="0"/>
              <a:t>{  </a:t>
            </a:r>
          </a:p>
          <a:p>
            <a:r>
              <a:rPr lang="en-US" dirty="0"/>
              <a:t>    Employee e1; //creating an object of Employee   </a:t>
            </a:r>
          </a:p>
          <a:p>
            <a:r>
              <a:rPr lang="en-US" dirty="0"/>
              <a:t>    Employee e2; //creating an object of Employee  </a:t>
            </a:r>
          </a:p>
          <a:p>
            <a:r>
              <a:rPr lang="en-US" dirty="0"/>
              <a:t>    return 0;  </a:t>
            </a:r>
          </a:p>
          <a:p>
            <a:r>
              <a:rPr lang="en-US" dirty="0"/>
              <a:t>}</a:t>
            </a:r>
          </a:p>
        </p:txBody>
      </p:sp>
    </p:spTree>
    <p:extLst>
      <p:ext uri="{BB962C8B-B14F-4D97-AF65-F5344CB8AC3E}">
        <p14:creationId xmlns:p14="http://schemas.microsoft.com/office/powerpoint/2010/main" val="37199119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200" y="230677"/>
            <a:ext cx="1413400" cy="461665"/>
          </a:xfrm>
          <a:prstGeom prst="rect">
            <a:avLst/>
          </a:prstGeom>
        </p:spPr>
        <p:txBody>
          <a:bodyPr wrap="none">
            <a:spAutoFit/>
          </a:bodyPr>
          <a:lstStyle/>
          <a:p>
            <a:r>
              <a:rPr lang="en-US" sz="2400" b="1" dirty="0"/>
              <a:t>C++ static</a:t>
            </a:r>
          </a:p>
        </p:txBody>
      </p:sp>
      <p:sp>
        <p:nvSpPr>
          <p:cNvPr id="3" name="Rectangle 2"/>
          <p:cNvSpPr/>
          <p:nvPr/>
        </p:nvSpPr>
        <p:spPr>
          <a:xfrm>
            <a:off x="1545199" y="2072150"/>
            <a:ext cx="8693505" cy="1477328"/>
          </a:xfrm>
          <a:prstGeom prst="rect">
            <a:avLst/>
          </a:prstGeom>
        </p:spPr>
        <p:txBody>
          <a:bodyPr wrap="square">
            <a:spAutoFit/>
          </a:bodyPr>
          <a:lstStyle/>
          <a:p>
            <a:r>
              <a:rPr lang="en-US" b="1" dirty="0"/>
              <a:t>Advantage of C++ static keyword</a:t>
            </a:r>
          </a:p>
          <a:p>
            <a:endParaRPr lang="en-US" b="1" dirty="0" smtClean="0"/>
          </a:p>
          <a:p>
            <a:r>
              <a:rPr lang="en-US" b="1" dirty="0" smtClean="0"/>
              <a:t>Memory </a:t>
            </a:r>
            <a:r>
              <a:rPr lang="en-US" b="1" dirty="0"/>
              <a:t>efficient:</a:t>
            </a:r>
            <a:r>
              <a:rPr lang="en-US" dirty="0"/>
              <a:t> Now we don't need to create instance for accessing the static members, so it saves memory. Moreover, it belongs to the type, so it will not get memory each time when instance is created.</a:t>
            </a:r>
          </a:p>
        </p:txBody>
      </p:sp>
    </p:spTree>
    <p:extLst>
      <p:ext uri="{BB962C8B-B14F-4D97-AF65-F5344CB8AC3E}">
        <p14:creationId xmlns:p14="http://schemas.microsoft.com/office/powerpoint/2010/main" val="34075669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56651"/>
            <a:ext cx="6096000" cy="7571303"/>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Account {  </a:t>
            </a:r>
          </a:p>
          <a:p>
            <a:r>
              <a:rPr lang="en-US" dirty="0"/>
              <a:t>   public:  </a:t>
            </a:r>
          </a:p>
          <a:p>
            <a:r>
              <a:rPr lang="en-US" dirty="0"/>
              <a:t>       </a:t>
            </a:r>
            <a:r>
              <a:rPr lang="en-US" dirty="0" err="1"/>
              <a:t>int</a:t>
            </a:r>
            <a:r>
              <a:rPr lang="en-US" dirty="0"/>
              <a:t> </a:t>
            </a:r>
            <a:r>
              <a:rPr lang="en-US" dirty="0" err="1"/>
              <a:t>accno</a:t>
            </a:r>
            <a:r>
              <a:rPr lang="en-US" dirty="0"/>
              <a:t>; //data member (also instance variable)      </a:t>
            </a:r>
          </a:p>
          <a:p>
            <a:r>
              <a:rPr lang="en-US" dirty="0"/>
              <a:t>       string name; //data member(also instance variable)  </a:t>
            </a:r>
          </a:p>
          <a:p>
            <a:r>
              <a:rPr lang="en-US" dirty="0"/>
              <a:t>       static float </a:t>
            </a:r>
            <a:r>
              <a:rPr lang="en-US" dirty="0" err="1"/>
              <a:t>rateOfInterest</a:t>
            </a:r>
            <a:r>
              <a:rPr lang="en-US" dirty="0"/>
              <a:t>;   </a:t>
            </a:r>
          </a:p>
          <a:p>
            <a:r>
              <a:rPr lang="en-US" dirty="0"/>
              <a:t>       Account(</a:t>
            </a:r>
            <a:r>
              <a:rPr lang="en-US" dirty="0" err="1"/>
              <a:t>int</a:t>
            </a:r>
            <a:r>
              <a:rPr lang="en-US" dirty="0"/>
              <a:t> </a:t>
            </a:r>
            <a:r>
              <a:rPr lang="en-US" dirty="0" err="1"/>
              <a:t>accno</a:t>
            </a:r>
            <a:r>
              <a:rPr lang="en-US" dirty="0"/>
              <a:t>, string name)   </a:t>
            </a:r>
          </a:p>
          <a:p>
            <a:r>
              <a:rPr lang="en-US" dirty="0"/>
              <a:t>        {    </a:t>
            </a:r>
          </a:p>
          <a:p>
            <a:r>
              <a:rPr lang="en-US" dirty="0"/>
              <a:t>             this-&gt;</a:t>
            </a:r>
            <a:r>
              <a:rPr lang="en-US" dirty="0" err="1"/>
              <a:t>accno</a:t>
            </a:r>
            <a:r>
              <a:rPr lang="en-US" dirty="0"/>
              <a:t> = </a:t>
            </a:r>
            <a:r>
              <a:rPr lang="en-US" dirty="0" err="1"/>
              <a:t>accno</a:t>
            </a:r>
            <a:r>
              <a:rPr lang="en-US" dirty="0"/>
              <a:t>;    </a:t>
            </a:r>
          </a:p>
          <a:p>
            <a:r>
              <a:rPr lang="en-US" dirty="0"/>
              <a:t>            this-&gt;name = name;    </a:t>
            </a:r>
          </a:p>
          <a:p>
            <a:r>
              <a:rPr lang="en-US" dirty="0"/>
              <a:t>        }    </a:t>
            </a:r>
          </a:p>
          <a:p>
            <a:r>
              <a:rPr lang="en-US" dirty="0"/>
              <a:t>       void display()    </a:t>
            </a:r>
          </a:p>
          <a:p>
            <a:r>
              <a:rPr lang="en-US" dirty="0"/>
              <a:t>        {    </a:t>
            </a:r>
          </a:p>
          <a:p>
            <a:r>
              <a:rPr lang="en-US" dirty="0"/>
              <a:t>            </a:t>
            </a:r>
            <a:r>
              <a:rPr lang="en-US" dirty="0" err="1"/>
              <a:t>cout</a:t>
            </a:r>
            <a:r>
              <a:rPr lang="en-US" dirty="0"/>
              <a:t>&lt;&lt;</a:t>
            </a:r>
            <a:r>
              <a:rPr lang="en-US" dirty="0" err="1"/>
              <a:t>accno</a:t>
            </a:r>
            <a:r>
              <a:rPr lang="en-US" dirty="0"/>
              <a:t>&lt;&lt; "&lt;&lt;name&lt;&lt; " "&lt;&lt;</a:t>
            </a:r>
            <a:r>
              <a:rPr lang="en-US" dirty="0" err="1"/>
              <a:t>rateOfInterest</a:t>
            </a:r>
            <a:r>
              <a:rPr lang="en-US" dirty="0"/>
              <a:t>&lt;&lt;</a:t>
            </a:r>
            <a:r>
              <a:rPr lang="en-US" dirty="0" err="1"/>
              <a:t>endl</a:t>
            </a:r>
            <a:r>
              <a:rPr lang="en-US" dirty="0"/>
              <a:t>;   </a:t>
            </a:r>
          </a:p>
          <a:p>
            <a:r>
              <a:rPr lang="en-US" dirty="0"/>
              <a:t>        }    </a:t>
            </a:r>
          </a:p>
          <a:p>
            <a:r>
              <a:rPr lang="en-US" dirty="0"/>
              <a:t>};  </a:t>
            </a:r>
          </a:p>
          <a:p>
            <a:r>
              <a:rPr lang="en-US" dirty="0"/>
              <a:t>float Account::</a:t>
            </a:r>
            <a:r>
              <a:rPr lang="en-US" dirty="0" err="1"/>
              <a:t>rateOfInterest</a:t>
            </a:r>
            <a:r>
              <a:rPr lang="en-US" dirty="0"/>
              <a:t>=6.5;  </a:t>
            </a:r>
          </a:p>
          <a:p>
            <a:r>
              <a:rPr lang="en-US" dirty="0" err="1"/>
              <a:t>int</a:t>
            </a:r>
            <a:r>
              <a:rPr lang="en-US" dirty="0"/>
              <a:t> main(void) {  </a:t>
            </a:r>
          </a:p>
          <a:p>
            <a:r>
              <a:rPr lang="en-US" dirty="0"/>
              <a:t>    Account a1 =Account(201, </a:t>
            </a:r>
            <a:r>
              <a:rPr lang="en-US" dirty="0" smtClean="0"/>
              <a:t>“</a:t>
            </a:r>
            <a:r>
              <a:rPr lang="en-US" dirty="0" err="1" smtClean="0"/>
              <a:t>mukesh</a:t>
            </a:r>
            <a:r>
              <a:rPr lang="en-US" dirty="0" smtClean="0"/>
              <a:t>"); </a:t>
            </a:r>
            <a:r>
              <a:rPr lang="en-US" dirty="0"/>
              <a:t>//creating an object of Employee   </a:t>
            </a:r>
          </a:p>
          <a:p>
            <a:r>
              <a:rPr lang="en-US" dirty="0"/>
              <a:t>    Account a2=Account(202, </a:t>
            </a:r>
            <a:r>
              <a:rPr lang="en-US" dirty="0" smtClean="0"/>
              <a:t>“Kumar"); </a:t>
            </a:r>
            <a:r>
              <a:rPr lang="en-US" dirty="0"/>
              <a:t>//creating an object of Employee  </a:t>
            </a:r>
          </a:p>
          <a:p>
            <a:r>
              <a:rPr lang="en-US" dirty="0"/>
              <a:t>    a1.display();    </a:t>
            </a:r>
          </a:p>
          <a:p>
            <a:r>
              <a:rPr lang="en-US" dirty="0"/>
              <a:t>    a2.display();    </a:t>
            </a:r>
          </a:p>
          <a:p>
            <a:r>
              <a:rPr lang="en-US" dirty="0"/>
              <a:t>    return 0;  </a:t>
            </a:r>
          </a:p>
          <a:p>
            <a:r>
              <a:rPr lang="en-US" dirty="0"/>
              <a:t>}</a:t>
            </a:r>
          </a:p>
        </p:txBody>
      </p:sp>
    </p:spTree>
    <p:extLst>
      <p:ext uri="{BB962C8B-B14F-4D97-AF65-F5344CB8AC3E}">
        <p14:creationId xmlns:p14="http://schemas.microsoft.com/office/powerpoint/2010/main" val="35988891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1780" y="275650"/>
            <a:ext cx="9586175" cy="923330"/>
          </a:xfrm>
          <a:prstGeom prst="rect">
            <a:avLst/>
          </a:prstGeom>
        </p:spPr>
        <p:txBody>
          <a:bodyPr wrap="square">
            <a:spAutoFit/>
          </a:bodyPr>
          <a:lstStyle/>
          <a:p>
            <a:r>
              <a:rPr lang="en-US" b="1" dirty="0"/>
              <a:t>C++ Inheritance</a:t>
            </a:r>
          </a:p>
          <a:p>
            <a:r>
              <a:rPr lang="en-US" dirty="0"/>
              <a:t>In C++, inheritance is a process in which one object acquires all the properties and behaviors of its </a:t>
            </a:r>
            <a:r>
              <a:rPr lang="en-US" dirty="0" err="1" smtClean="0"/>
              <a:t>Ancistors</a:t>
            </a:r>
            <a:r>
              <a:rPr lang="en-US" dirty="0" smtClean="0"/>
              <a:t> </a:t>
            </a:r>
            <a:r>
              <a:rPr lang="en-US" smtClean="0"/>
              <a:t>or parent </a:t>
            </a:r>
            <a:r>
              <a:rPr lang="en-US" dirty="0"/>
              <a:t>object automatically.</a:t>
            </a:r>
          </a:p>
        </p:txBody>
      </p:sp>
      <p:sp>
        <p:nvSpPr>
          <p:cNvPr id="3" name="Rectangle 2"/>
          <p:cNvSpPr/>
          <p:nvPr/>
        </p:nvSpPr>
        <p:spPr>
          <a:xfrm>
            <a:off x="1901779" y="1859340"/>
            <a:ext cx="9586175" cy="2585323"/>
          </a:xfrm>
          <a:prstGeom prst="rect">
            <a:avLst/>
          </a:prstGeom>
        </p:spPr>
        <p:txBody>
          <a:bodyPr wrap="square">
            <a:spAutoFit/>
          </a:bodyPr>
          <a:lstStyle/>
          <a:p>
            <a:r>
              <a:rPr lang="en-US" dirty="0"/>
              <a:t>Advantage of C++ Inheritance</a:t>
            </a:r>
          </a:p>
          <a:p>
            <a:r>
              <a:rPr lang="en-US" b="1" dirty="0"/>
              <a:t>Code reusability:</a:t>
            </a:r>
            <a:r>
              <a:rPr lang="en-US" dirty="0"/>
              <a:t> Now you can reuse the members of your parent class. So, there is no need to define the member again. So less code is required in the class.</a:t>
            </a:r>
          </a:p>
          <a:p>
            <a:r>
              <a:rPr lang="en-US" dirty="0"/>
              <a:t>Types Of Inheritance</a:t>
            </a:r>
          </a:p>
          <a:p>
            <a:r>
              <a:rPr lang="en-US" b="1" dirty="0"/>
              <a:t>C++ supports </a:t>
            </a:r>
            <a:r>
              <a:rPr lang="en-US" b="1" dirty="0" smtClean="0"/>
              <a:t>three </a:t>
            </a:r>
            <a:r>
              <a:rPr lang="en-US" b="1" dirty="0"/>
              <a:t>types of inheritance</a:t>
            </a:r>
            <a:r>
              <a:rPr lang="en-US" b="1" dirty="0" smtClean="0"/>
              <a:t>:</a:t>
            </a:r>
          </a:p>
          <a:p>
            <a:endParaRPr lang="en-US" dirty="0"/>
          </a:p>
          <a:p>
            <a:r>
              <a:rPr lang="en-US" dirty="0"/>
              <a:t>Single inheritance</a:t>
            </a:r>
          </a:p>
          <a:p>
            <a:r>
              <a:rPr lang="en-US" dirty="0"/>
              <a:t>Multiple inheritance</a:t>
            </a:r>
          </a:p>
          <a:p>
            <a:r>
              <a:rPr lang="en-US" dirty="0" smtClean="0"/>
              <a:t>Multilevel inheritance</a:t>
            </a:r>
            <a:endParaRPr lang="en-US" dirty="0"/>
          </a:p>
        </p:txBody>
      </p:sp>
    </p:spTree>
    <p:extLst>
      <p:ext uri="{BB962C8B-B14F-4D97-AF65-F5344CB8AC3E}">
        <p14:creationId xmlns:p14="http://schemas.microsoft.com/office/powerpoint/2010/main" val="2039134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8889" y="307951"/>
            <a:ext cx="2846164" cy="369332"/>
          </a:xfrm>
          <a:prstGeom prst="rect">
            <a:avLst/>
          </a:prstGeom>
        </p:spPr>
        <p:txBody>
          <a:bodyPr wrap="none">
            <a:spAutoFit/>
          </a:bodyPr>
          <a:lstStyle/>
          <a:p>
            <a:r>
              <a:rPr lang="en-US" b="1" dirty="0"/>
              <a:t>C++ Single Level Inheritance</a:t>
            </a:r>
          </a:p>
        </p:txBody>
      </p:sp>
      <p:sp>
        <p:nvSpPr>
          <p:cNvPr id="3" name="Rectangle 2"/>
          <p:cNvSpPr/>
          <p:nvPr/>
        </p:nvSpPr>
        <p:spPr>
          <a:xfrm>
            <a:off x="3048000" y="1166843"/>
            <a:ext cx="6096000" cy="4524315"/>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class Account {  </a:t>
            </a:r>
          </a:p>
          <a:p>
            <a:r>
              <a:rPr lang="en-US" dirty="0"/>
              <a:t>   public:  </a:t>
            </a:r>
          </a:p>
          <a:p>
            <a:r>
              <a:rPr lang="en-US" dirty="0"/>
              <a:t>   float salary = 60000;   </a:t>
            </a:r>
          </a:p>
          <a:p>
            <a:r>
              <a:rPr lang="en-US" dirty="0"/>
              <a:t> };  </a:t>
            </a:r>
          </a:p>
          <a:p>
            <a:r>
              <a:rPr lang="en-US" dirty="0"/>
              <a:t>   class Programmer: public Account {  </a:t>
            </a:r>
          </a:p>
          <a:p>
            <a:r>
              <a:rPr lang="en-US" dirty="0"/>
              <a:t>   public:  </a:t>
            </a:r>
          </a:p>
          <a:p>
            <a:r>
              <a:rPr lang="en-US" dirty="0"/>
              <a:t>   float bonus = 5000;    </a:t>
            </a:r>
          </a:p>
          <a:p>
            <a:r>
              <a:rPr lang="en-US" dirty="0"/>
              <a:t>   };       </a:t>
            </a:r>
          </a:p>
          <a:p>
            <a:r>
              <a:rPr lang="en-US" dirty="0" err="1"/>
              <a:t>int</a:t>
            </a:r>
            <a:r>
              <a:rPr lang="en-US" dirty="0"/>
              <a:t> </a:t>
            </a:r>
            <a:r>
              <a:rPr lang="en-US" dirty="0" smtClean="0"/>
              <a:t>main() </a:t>
            </a:r>
            <a:r>
              <a:rPr lang="en-US" dirty="0"/>
              <a:t>{  </a:t>
            </a:r>
          </a:p>
          <a:p>
            <a:r>
              <a:rPr lang="en-US" dirty="0"/>
              <a:t>     Programmer p1;  </a:t>
            </a:r>
          </a:p>
          <a:p>
            <a:r>
              <a:rPr lang="en-US" dirty="0"/>
              <a:t>     </a:t>
            </a:r>
            <a:r>
              <a:rPr lang="en-US" dirty="0" err="1"/>
              <a:t>cout</a:t>
            </a:r>
            <a:r>
              <a:rPr lang="en-US" dirty="0"/>
              <a:t>&lt;&lt;"Salary: "&lt;&lt;p1.salary&lt;&lt;</a:t>
            </a:r>
            <a:r>
              <a:rPr lang="en-US" dirty="0" err="1"/>
              <a:t>endl</a:t>
            </a:r>
            <a:r>
              <a:rPr lang="en-US" dirty="0"/>
              <a:t>;    </a:t>
            </a:r>
          </a:p>
          <a:p>
            <a:r>
              <a:rPr lang="en-US" dirty="0"/>
              <a:t>     </a:t>
            </a:r>
            <a:r>
              <a:rPr lang="en-US" dirty="0" err="1"/>
              <a:t>cout</a:t>
            </a:r>
            <a:r>
              <a:rPr lang="en-US" dirty="0"/>
              <a:t>&lt;&lt;"Bonus: "&lt;&lt;p1.bonus&lt;&lt;</a:t>
            </a:r>
            <a:r>
              <a:rPr lang="en-US" dirty="0" err="1"/>
              <a:t>endl</a:t>
            </a:r>
            <a:r>
              <a:rPr lang="en-US" dirty="0"/>
              <a:t>;    </a:t>
            </a:r>
          </a:p>
          <a:p>
            <a:r>
              <a:rPr lang="en-US" dirty="0"/>
              <a:t>    return 0;  </a:t>
            </a:r>
          </a:p>
          <a:p>
            <a:r>
              <a:rPr lang="en-US" dirty="0"/>
              <a:t>}</a:t>
            </a:r>
          </a:p>
        </p:txBody>
      </p:sp>
    </p:spTree>
    <p:extLst>
      <p:ext uri="{BB962C8B-B14F-4D97-AF65-F5344CB8AC3E}">
        <p14:creationId xmlns:p14="http://schemas.microsoft.com/office/powerpoint/2010/main" val="1029411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5300" y="282193"/>
            <a:ext cx="5667064" cy="369332"/>
          </a:xfrm>
          <a:prstGeom prst="rect">
            <a:avLst/>
          </a:prstGeom>
        </p:spPr>
        <p:txBody>
          <a:bodyPr wrap="none">
            <a:spAutoFit/>
          </a:bodyPr>
          <a:lstStyle/>
          <a:p>
            <a:r>
              <a:rPr lang="en-US" b="1" dirty="0" smtClean="0"/>
              <a:t>C++ Single Level Inheritance Example: Inheriting Methods</a:t>
            </a:r>
            <a:endParaRPr lang="en-US" b="1" dirty="0"/>
          </a:p>
        </p:txBody>
      </p:sp>
      <p:sp>
        <p:nvSpPr>
          <p:cNvPr id="3" name="Rectangle 2"/>
          <p:cNvSpPr/>
          <p:nvPr/>
        </p:nvSpPr>
        <p:spPr>
          <a:xfrm>
            <a:off x="3048000" y="651525"/>
            <a:ext cx="6096000" cy="5909310"/>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class Animal {  </a:t>
            </a:r>
          </a:p>
          <a:p>
            <a:r>
              <a:rPr lang="en-US" dirty="0"/>
              <a:t>   public:  </a:t>
            </a:r>
          </a:p>
          <a:p>
            <a:r>
              <a:rPr lang="en-US" dirty="0"/>
              <a:t> void eat() {   </a:t>
            </a:r>
          </a:p>
          <a:p>
            <a:r>
              <a:rPr lang="en-US" dirty="0"/>
              <a:t>    </a:t>
            </a:r>
            <a:r>
              <a:rPr lang="en-US" dirty="0" err="1"/>
              <a:t>cout</a:t>
            </a:r>
            <a:r>
              <a:rPr lang="en-US" dirty="0"/>
              <a:t>&lt;&lt;"Eating..."&lt;&lt;</a:t>
            </a:r>
            <a:r>
              <a:rPr lang="en-US" dirty="0" err="1"/>
              <a:t>endl</a:t>
            </a:r>
            <a:r>
              <a:rPr lang="en-US" dirty="0"/>
              <a:t>;   </a:t>
            </a:r>
          </a:p>
          <a:p>
            <a:r>
              <a:rPr lang="en-US" dirty="0"/>
              <a:t> }    </a:t>
            </a:r>
          </a:p>
          <a:p>
            <a:r>
              <a:rPr lang="en-US" dirty="0"/>
              <a:t>   };  </a:t>
            </a:r>
          </a:p>
          <a:p>
            <a:r>
              <a:rPr lang="en-US" dirty="0"/>
              <a:t>   class Dog: public Animal    </a:t>
            </a:r>
          </a:p>
          <a:p>
            <a:r>
              <a:rPr lang="en-US" dirty="0"/>
              <a:t>   {    </a:t>
            </a:r>
          </a:p>
          <a:p>
            <a:r>
              <a:rPr lang="en-US" dirty="0"/>
              <a:t>       public:  </a:t>
            </a:r>
          </a:p>
          <a:p>
            <a:r>
              <a:rPr lang="en-US" dirty="0"/>
              <a:t>     void bark(){  </a:t>
            </a:r>
          </a:p>
          <a:p>
            <a:r>
              <a:rPr lang="en-US" dirty="0"/>
              <a:t>    </a:t>
            </a:r>
            <a:r>
              <a:rPr lang="en-US" dirty="0" err="1"/>
              <a:t>cout</a:t>
            </a:r>
            <a:r>
              <a:rPr lang="en-US" dirty="0"/>
              <a:t>&lt;&lt;"Barking...";   </a:t>
            </a:r>
          </a:p>
          <a:p>
            <a:r>
              <a:rPr lang="en-US" dirty="0"/>
              <a:t>     }    </a:t>
            </a:r>
          </a:p>
          <a:p>
            <a:r>
              <a:rPr lang="en-US" dirty="0"/>
              <a:t>   };   </a:t>
            </a:r>
          </a:p>
          <a:p>
            <a:r>
              <a:rPr lang="en-US" dirty="0" err="1"/>
              <a:t>int</a:t>
            </a:r>
            <a:r>
              <a:rPr lang="en-US" dirty="0"/>
              <a:t> main(void) {  </a:t>
            </a:r>
          </a:p>
          <a:p>
            <a:r>
              <a:rPr lang="en-US" dirty="0"/>
              <a:t>    Dog d1;  </a:t>
            </a:r>
          </a:p>
          <a:p>
            <a:r>
              <a:rPr lang="en-US" dirty="0"/>
              <a:t>    d1.eat();  </a:t>
            </a:r>
          </a:p>
          <a:p>
            <a:r>
              <a:rPr lang="en-US" dirty="0"/>
              <a:t>    d1.bark();  </a:t>
            </a:r>
          </a:p>
          <a:p>
            <a:r>
              <a:rPr lang="en-US" dirty="0"/>
              <a:t>    return 0;  </a:t>
            </a:r>
          </a:p>
          <a:p>
            <a:r>
              <a:rPr lang="en-US" dirty="0"/>
              <a:t>}</a:t>
            </a:r>
          </a:p>
        </p:txBody>
      </p:sp>
    </p:spTree>
    <p:extLst>
      <p:ext uri="{BB962C8B-B14F-4D97-AF65-F5344CB8AC3E}">
        <p14:creationId xmlns:p14="http://schemas.microsoft.com/office/powerpoint/2010/main" val="326885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45724" y="269108"/>
            <a:ext cx="6096000" cy="1754326"/>
          </a:xfrm>
          <a:prstGeom prst="rect">
            <a:avLst/>
          </a:prstGeom>
        </p:spPr>
        <p:txBody>
          <a:bodyPr>
            <a:spAutoFit/>
          </a:bodyPr>
          <a:lstStyle/>
          <a:p>
            <a:r>
              <a:rPr lang="en-US" b="1" dirty="0"/>
              <a:t>Syntax of Copy </a:t>
            </a:r>
            <a:r>
              <a:rPr lang="en-US" b="1" dirty="0" smtClean="0"/>
              <a:t>Constructor</a:t>
            </a:r>
          </a:p>
          <a:p>
            <a:endParaRPr lang="en-US" b="1" dirty="0"/>
          </a:p>
          <a:p>
            <a:r>
              <a:rPr lang="en-US" dirty="0"/>
              <a:t>Classname(</a:t>
            </a:r>
            <a:r>
              <a:rPr lang="en-US" dirty="0" err="1"/>
              <a:t>const</a:t>
            </a:r>
            <a:r>
              <a:rPr lang="en-US" dirty="0"/>
              <a:t> classname &amp; objectname)</a:t>
            </a:r>
          </a:p>
          <a:p>
            <a:r>
              <a:rPr lang="en-US" dirty="0"/>
              <a:t>{</a:t>
            </a:r>
          </a:p>
          <a:p>
            <a:r>
              <a:rPr lang="en-US" dirty="0"/>
              <a:t>    . . . .</a:t>
            </a:r>
          </a:p>
          <a:p>
            <a:r>
              <a:rPr lang="en-US" dirty="0"/>
              <a:t>}</a:t>
            </a:r>
          </a:p>
        </p:txBody>
      </p:sp>
      <p:pic>
        <p:nvPicPr>
          <p:cNvPr id="1027" name="Picture 3" descr="copy construction of ob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868" y="2550017"/>
            <a:ext cx="6103558" cy="391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5605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7285" y="-2018645"/>
            <a:ext cx="9556123" cy="9233297"/>
          </a:xfrm>
          <a:prstGeom prst="rect">
            <a:avLst/>
          </a:prstGeom>
        </p:spPr>
        <p:txBody>
          <a:bodyPr wrap="square">
            <a:spAutoFit/>
          </a:bodyPr>
          <a:lstStyle/>
          <a:p>
            <a:r>
              <a:rPr lang="en-US" dirty="0"/>
              <a:t>#include&lt;</a:t>
            </a:r>
            <a:r>
              <a:rPr lang="en-US" dirty="0" err="1"/>
              <a:t>iostream</a:t>
            </a:r>
            <a:r>
              <a:rPr lang="en-US" dirty="0"/>
              <a:t>&gt;</a:t>
            </a:r>
          </a:p>
          <a:p>
            <a:r>
              <a:rPr lang="en-US" dirty="0"/>
              <a:t>using namespace </a:t>
            </a:r>
            <a:r>
              <a:rPr lang="en-US" dirty="0" err="1"/>
              <a:t>std</a:t>
            </a:r>
            <a:r>
              <a:rPr lang="en-US" dirty="0"/>
              <a:t>;</a:t>
            </a:r>
          </a:p>
          <a:p>
            <a:r>
              <a:rPr lang="en-US" dirty="0"/>
              <a:t>class </a:t>
            </a:r>
            <a:r>
              <a:rPr lang="en-US" dirty="0" err="1"/>
              <a:t>Samplecopyconstructor</a:t>
            </a:r>
            <a:endParaRPr lang="en-US" dirty="0"/>
          </a:p>
          <a:p>
            <a:r>
              <a:rPr lang="en-US" dirty="0"/>
              <a:t>{</a:t>
            </a:r>
          </a:p>
          <a:p>
            <a:r>
              <a:rPr lang="en-US" dirty="0"/>
              <a:t>    private:</a:t>
            </a:r>
          </a:p>
          <a:p>
            <a:r>
              <a:rPr lang="en-US" dirty="0"/>
              <a:t>    </a:t>
            </a:r>
            <a:r>
              <a:rPr lang="en-US" dirty="0" err="1"/>
              <a:t>int</a:t>
            </a:r>
            <a:r>
              <a:rPr lang="en-US" dirty="0"/>
              <a:t> x, y;   //data </a:t>
            </a:r>
            <a:r>
              <a:rPr lang="en-US" dirty="0" smtClean="0"/>
              <a:t>members  </a:t>
            </a:r>
            <a:endParaRPr lang="en-US" dirty="0"/>
          </a:p>
          <a:p>
            <a:r>
              <a:rPr lang="en-US" dirty="0"/>
              <a:t>    public:</a:t>
            </a:r>
          </a:p>
          <a:p>
            <a:r>
              <a:rPr lang="en-US" dirty="0"/>
              <a:t>    </a:t>
            </a:r>
            <a:r>
              <a:rPr lang="en-US" dirty="0" err="1"/>
              <a:t>Samplecopyconstructor</a:t>
            </a:r>
            <a:r>
              <a:rPr lang="en-US" dirty="0"/>
              <a:t>(</a:t>
            </a:r>
            <a:r>
              <a:rPr lang="en-US" dirty="0" err="1"/>
              <a:t>int</a:t>
            </a:r>
            <a:r>
              <a:rPr lang="en-US" dirty="0"/>
              <a:t> x1, </a:t>
            </a:r>
            <a:r>
              <a:rPr lang="en-US" dirty="0" err="1"/>
              <a:t>int</a:t>
            </a:r>
            <a:r>
              <a:rPr lang="en-US" dirty="0"/>
              <a:t> y1)</a:t>
            </a:r>
          </a:p>
          <a:p>
            <a:r>
              <a:rPr lang="en-US" dirty="0"/>
              <a:t>    {</a:t>
            </a:r>
          </a:p>
          <a:p>
            <a:r>
              <a:rPr lang="en-US" dirty="0"/>
              <a:t>        x = x1;</a:t>
            </a:r>
          </a:p>
          <a:p>
            <a:r>
              <a:rPr lang="en-US" dirty="0"/>
              <a:t>        y = y1;</a:t>
            </a:r>
          </a:p>
          <a:p>
            <a:r>
              <a:rPr lang="en-US" dirty="0"/>
              <a:t>    </a:t>
            </a:r>
            <a:r>
              <a:rPr lang="en-US" dirty="0" smtClean="0"/>
              <a:t>}</a:t>
            </a:r>
            <a:endParaRPr lang="en-US" dirty="0"/>
          </a:p>
          <a:p>
            <a:r>
              <a:rPr lang="en-US" dirty="0"/>
              <a:t>    /* Copy constructor */</a:t>
            </a:r>
          </a:p>
          <a:p>
            <a:r>
              <a:rPr lang="en-US" dirty="0"/>
              <a:t>    </a:t>
            </a:r>
            <a:r>
              <a:rPr lang="en-US" dirty="0" err="1"/>
              <a:t>Samplecopyconstructor</a:t>
            </a:r>
            <a:r>
              <a:rPr lang="en-US" dirty="0"/>
              <a:t> (</a:t>
            </a:r>
            <a:r>
              <a:rPr lang="en-US" dirty="0" err="1"/>
              <a:t>const</a:t>
            </a:r>
            <a:r>
              <a:rPr lang="en-US" dirty="0"/>
              <a:t> </a:t>
            </a:r>
            <a:r>
              <a:rPr lang="en-US" dirty="0" err="1"/>
              <a:t>Samplecopyconstructor</a:t>
            </a:r>
            <a:r>
              <a:rPr lang="en-US" dirty="0"/>
              <a:t> &amp;</a:t>
            </a:r>
            <a:r>
              <a:rPr lang="en-US" dirty="0" err="1"/>
              <a:t>sam</a:t>
            </a:r>
            <a:r>
              <a:rPr lang="en-US" dirty="0"/>
              <a:t>)</a:t>
            </a:r>
          </a:p>
          <a:p>
            <a:r>
              <a:rPr lang="en-US" dirty="0"/>
              <a:t>    {</a:t>
            </a:r>
          </a:p>
          <a:p>
            <a:r>
              <a:rPr lang="en-US" dirty="0"/>
              <a:t>        x = </a:t>
            </a:r>
            <a:r>
              <a:rPr lang="en-US" dirty="0" err="1"/>
              <a:t>sam.x</a:t>
            </a:r>
            <a:r>
              <a:rPr lang="en-US" dirty="0"/>
              <a:t>;</a:t>
            </a:r>
          </a:p>
          <a:p>
            <a:r>
              <a:rPr lang="en-US" dirty="0"/>
              <a:t>        y = </a:t>
            </a:r>
            <a:r>
              <a:rPr lang="en-US" dirty="0" err="1"/>
              <a:t>sam.y</a:t>
            </a:r>
            <a:r>
              <a:rPr lang="en-US" dirty="0"/>
              <a:t>;</a:t>
            </a:r>
          </a:p>
          <a:p>
            <a:r>
              <a:rPr lang="en-US" dirty="0"/>
              <a:t>    </a:t>
            </a:r>
            <a:r>
              <a:rPr lang="en-US" dirty="0" smtClean="0"/>
              <a:t>}    </a:t>
            </a:r>
            <a:endParaRPr lang="en-US" dirty="0"/>
          </a:p>
          <a:p>
            <a:r>
              <a:rPr lang="en-US" dirty="0"/>
              <a:t>    void display()</a:t>
            </a:r>
          </a:p>
          <a:p>
            <a:r>
              <a:rPr lang="en-US" dirty="0"/>
              <a:t>    {</a:t>
            </a:r>
          </a:p>
          <a:p>
            <a:r>
              <a:rPr lang="en-US" dirty="0"/>
              <a:t>        </a:t>
            </a:r>
            <a:r>
              <a:rPr lang="en-US" dirty="0" err="1"/>
              <a:t>cout</a:t>
            </a:r>
            <a:r>
              <a:rPr lang="en-US" dirty="0"/>
              <a:t>&lt;&lt;x&lt;&lt;" "&lt;&lt;y&lt;&lt;</a:t>
            </a:r>
            <a:r>
              <a:rPr lang="en-US" dirty="0" err="1"/>
              <a:t>endl</a:t>
            </a:r>
            <a:r>
              <a:rPr lang="en-US" dirty="0"/>
              <a:t>;</a:t>
            </a:r>
          </a:p>
          <a:p>
            <a:r>
              <a:rPr lang="en-US" dirty="0"/>
              <a:t>    }</a:t>
            </a:r>
          </a:p>
          <a:p>
            <a:r>
              <a:rPr lang="en-US" dirty="0"/>
              <a:t>};</a:t>
            </a:r>
          </a:p>
          <a:p>
            <a:r>
              <a:rPr lang="en-US" dirty="0" err="1" smtClean="0"/>
              <a:t>int</a:t>
            </a:r>
            <a:r>
              <a:rPr lang="en-US" dirty="0" smtClean="0"/>
              <a:t> </a:t>
            </a:r>
            <a:r>
              <a:rPr lang="en-US" dirty="0"/>
              <a:t>main()</a:t>
            </a:r>
          </a:p>
          <a:p>
            <a:r>
              <a:rPr lang="en-US" dirty="0"/>
              <a:t>{</a:t>
            </a:r>
          </a:p>
          <a:p>
            <a:r>
              <a:rPr lang="en-US" dirty="0"/>
              <a:t>    </a:t>
            </a:r>
            <a:r>
              <a:rPr lang="en-US" dirty="0" err="1"/>
              <a:t>Samplecopyconstructor</a:t>
            </a:r>
            <a:r>
              <a:rPr lang="en-US" dirty="0"/>
              <a:t> obj1(10, 15);     // Normal constructor</a:t>
            </a:r>
          </a:p>
          <a:p>
            <a:r>
              <a:rPr lang="en-US" dirty="0"/>
              <a:t>    </a:t>
            </a:r>
            <a:r>
              <a:rPr lang="en-US" dirty="0" err="1"/>
              <a:t>Samplecopyconstructor</a:t>
            </a:r>
            <a:r>
              <a:rPr lang="en-US" dirty="0"/>
              <a:t> obj2 = obj1;      // Copy constructor</a:t>
            </a:r>
          </a:p>
          <a:p>
            <a:r>
              <a:rPr lang="en-US" dirty="0"/>
              <a:t>    </a:t>
            </a:r>
            <a:r>
              <a:rPr lang="en-US" dirty="0" err="1"/>
              <a:t>cout</a:t>
            </a:r>
            <a:r>
              <a:rPr lang="en-US" dirty="0"/>
              <a:t>&lt;&lt;"Normal constructor : ";</a:t>
            </a:r>
          </a:p>
          <a:p>
            <a:r>
              <a:rPr lang="en-US" dirty="0"/>
              <a:t>    obj1.display();</a:t>
            </a:r>
          </a:p>
          <a:p>
            <a:r>
              <a:rPr lang="en-US" dirty="0"/>
              <a:t>    </a:t>
            </a:r>
            <a:r>
              <a:rPr lang="en-US" dirty="0" err="1"/>
              <a:t>cout</a:t>
            </a:r>
            <a:r>
              <a:rPr lang="en-US" dirty="0"/>
              <a:t>&lt;&lt;"Copy constructor : ";</a:t>
            </a:r>
          </a:p>
          <a:p>
            <a:r>
              <a:rPr lang="en-US" dirty="0"/>
              <a:t>    obj2.display();</a:t>
            </a:r>
          </a:p>
          <a:p>
            <a:r>
              <a:rPr lang="en-US" dirty="0"/>
              <a:t>    return 0;</a:t>
            </a:r>
          </a:p>
          <a:p>
            <a:r>
              <a:rPr lang="en-US" dirty="0"/>
              <a:t>}</a:t>
            </a:r>
          </a:p>
        </p:txBody>
      </p:sp>
    </p:spTree>
    <p:extLst>
      <p:ext uri="{BB962C8B-B14F-4D97-AF65-F5344CB8AC3E}">
        <p14:creationId xmlns:p14="http://schemas.microsoft.com/office/powerpoint/2010/main" val="13620329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8896" y="182124"/>
            <a:ext cx="10642242" cy="1200329"/>
          </a:xfrm>
          <a:prstGeom prst="rect">
            <a:avLst/>
          </a:prstGeom>
        </p:spPr>
        <p:txBody>
          <a:bodyPr wrap="square">
            <a:spAutoFit/>
          </a:bodyPr>
          <a:lstStyle/>
          <a:p>
            <a:r>
              <a:rPr lang="en-US" b="1" dirty="0"/>
              <a:t>Multilevel </a:t>
            </a:r>
            <a:r>
              <a:rPr lang="en-US" b="1" dirty="0" smtClean="0"/>
              <a:t>Inheritance</a:t>
            </a:r>
          </a:p>
          <a:p>
            <a:endParaRPr lang="en-US" b="1" dirty="0"/>
          </a:p>
          <a:p>
            <a:r>
              <a:rPr lang="en-US" dirty="0"/>
              <a:t>A class can also be derived from one class, which is already derived from another class</a:t>
            </a:r>
            <a:r>
              <a:rPr lang="en-US" dirty="0" smtClean="0"/>
              <a:t>.</a:t>
            </a:r>
            <a:endParaRPr lang="en-US" dirty="0"/>
          </a:p>
          <a:p>
            <a:r>
              <a:rPr lang="en-US" dirty="0"/>
              <a:t>In the following example, </a:t>
            </a:r>
            <a:r>
              <a:rPr lang="en-US" dirty="0" err="1"/>
              <a:t>MyGrandChild</a:t>
            </a:r>
            <a:r>
              <a:rPr lang="en-US" dirty="0"/>
              <a:t> is derived from class </a:t>
            </a:r>
            <a:r>
              <a:rPr lang="en-US" dirty="0" err="1"/>
              <a:t>MyChild</a:t>
            </a:r>
            <a:r>
              <a:rPr lang="en-US" dirty="0"/>
              <a:t> (which is derived from </a:t>
            </a:r>
            <a:r>
              <a:rPr lang="en-US" dirty="0" err="1"/>
              <a:t>MyClass</a:t>
            </a:r>
            <a:r>
              <a:rPr lang="en-US" dirty="0"/>
              <a:t>)</a:t>
            </a:r>
          </a:p>
        </p:txBody>
      </p:sp>
      <p:sp>
        <p:nvSpPr>
          <p:cNvPr id="4" name="Rectangle 3"/>
          <p:cNvSpPr/>
          <p:nvPr/>
        </p:nvSpPr>
        <p:spPr>
          <a:xfrm>
            <a:off x="2713150" y="1345886"/>
            <a:ext cx="6096000" cy="5355312"/>
          </a:xfrm>
          <a:prstGeom prst="rect">
            <a:avLst/>
          </a:prstGeom>
        </p:spPr>
        <p:txBody>
          <a:bodyPr>
            <a:spAutoFit/>
          </a:bodyPr>
          <a:lstStyle/>
          <a:p>
            <a:r>
              <a:rPr lang="en-US" b="1" dirty="0"/>
              <a:t>#include &lt;</a:t>
            </a:r>
            <a:r>
              <a:rPr lang="en-US" b="1" dirty="0" err="1"/>
              <a:t>iostream</a:t>
            </a:r>
            <a:r>
              <a:rPr lang="en-US" b="1" dirty="0"/>
              <a:t>&gt;  </a:t>
            </a:r>
          </a:p>
          <a:p>
            <a:r>
              <a:rPr lang="en-US" b="1" dirty="0"/>
              <a:t>using namespace </a:t>
            </a:r>
            <a:r>
              <a:rPr lang="en-US" b="1" dirty="0" err="1"/>
              <a:t>std</a:t>
            </a:r>
            <a:r>
              <a:rPr lang="en-US" b="1" dirty="0"/>
              <a:t>;  </a:t>
            </a:r>
          </a:p>
          <a:p>
            <a:r>
              <a:rPr lang="en-US" b="1" dirty="0"/>
              <a:t>class </a:t>
            </a:r>
            <a:r>
              <a:rPr lang="en-US" b="1" dirty="0" err="1"/>
              <a:t>MyClass</a:t>
            </a:r>
            <a:r>
              <a:rPr lang="en-US" b="1" dirty="0"/>
              <a:t> {</a:t>
            </a:r>
          </a:p>
          <a:p>
            <a:r>
              <a:rPr lang="en-US" b="1" dirty="0"/>
              <a:t>  public: </a:t>
            </a:r>
          </a:p>
          <a:p>
            <a:r>
              <a:rPr lang="en-US" b="1" dirty="0"/>
              <a:t>    void </a:t>
            </a:r>
            <a:r>
              <a:rPr lang="en-US" b="1" dirty="0" err="1"/>
              <a:t>myFunction</a:t>
            </a:r>
            <a:r>
              <a:rPr lang="en-US" b="1" dirty="0"/>
              <a:t>() {</a:t>
            </a:r>
          </a:p>
          <a:p>
            <a:r>
              <a:rPr lang="en-US" b="1" dirty="0"/>
              <a:t>      </a:t>
            </a:r>
            <a:r>
              <a:rPr lang="en-US" b="1" dirty="0" err="1"/>
              <a:t>cout</a:t>
            </a:r>
            <a:r>
              <a:rPr lang="en-US" b="1" dirty="0"/>
              <a:t> &lt;&lt; "Some content in parent class." ;</a:t>
            </a:r>
          </a:p>
          <a:p>
            <a:r>
              <a:rPr lang="en-US" b="1" dirty="0"/>
              <a:t>    }</a:t>
            </a:r>
          </a:p>
          <a:p>
            <a:r>
              <a:rPr lang="en-US" b="1" dirty="0"/>
              <a:t>};</a:t>
            </a:r>
          </a:p>
          <a:p>
            <a:r>
              <a:rPr lang="en-US" b="1" dirty="0"/>
              <a:t>// Derived class (child)</a:t>
            </a:r>
          </a:p>
          <a:p>
            <a:r>
              <a:rPr lang="en-US" b="1" dirty="0"/>
              <a:t>class </a:t>
            </a:r>
            <a:r>
              <a:rPr lang="en-US" b="1" dirty="0" err="1"/>
              <a:t>MyChild</a:t>
            </a:r>
            <a:r>
              <a:rPr lang="en-US" b="1" dirty="0"/>
              <a:t>: public </a:t>
            </a:r>
            <a:r>
              <a:rPr lang="en-US" b="1" dirty="0" err="1"/>
              <a:t>MyClass</a:t>
            </a:r>
            <a:r>
              <a:rPr lang="en-US" b="1" dirty="0"/>
              <a:t> {</a:t>
            </a:r>
          </a:p>
          <a:p>
            <a:r>
              <a:rPr lang="en-US" b="1" dirty="0"/>
              <a:t>};</a:t>
            </a:r>
          </a:p>
          <a:p>
            <a:r>
              <a:rPr lang="en-US" b="1" dirty="0"/>
              <a:t>// Derived class (grandchild) </a:t>
            </a:r>
          </a:p>
          <a:p>
            <a:r>
              <a:rPr lang="en-US" b="1" dirty="0"/>
              <a:t>class </a:t>
            </a:r>
            <a:r>
              <a:rPr lang="en-US" b="1" dirty="0" err="1"/>
              <a:t>MyGrandChild</a:t>
            </a:r>
            <a:r>
              <a:rPr lang="en-US" b="1" dirty="0"/>
              <a:t>: public </a:t>
            </a:r>
            <a:r>
              <a:rPr lang="en-US" b="1" dirty="0" err="1"/>
              <a:t>MyChild</a:t>
            </a:r>
            <a:r>
              <a:rPr lang="en-US" b="1" dirty="0"/>
              <a:t> {</a:t>
            </a:r>
          </a:p>
          <a:p>
            <a:r>
              <a:rPr lang="en-US" b="1" dirty="0"/>
              <a:t>};</a:t>
            </a:r>
          </a:p>
          <a:p>
            <a:r>
              <a:rPr lang="en-US" b="1" dirty="0" err="1"/>
              <a:t>int</a:t>
            </a:r>
            <a:r>
              <a:rPr lang="en-US" b="1" dirty="0"/>
              <a:t> main() {</a:t>
            </a:r>
          </a:p>
          <a:p>
            <a:r>
              <a:rPr lang="en-US" b="1" dirty="0"/>
              <a:t>  </a:t>
            </a:r>
            <a:r>
              <a:rPr lang="en-US" b="1" dirty="0" err="1"/>
              <a:t>MyGrandChild</a:t>
            </a:r>
            <a:r>
              <a:rPr lang="en-US" b="1" dirty="0"/>
              <a:t> </a:t>
            </a:r>
            <a:r>
              <a:rPr lang="en-US" b="1" dirty="0" err="1"/>
              <a:t>myObj</a:t>
            </a:r>
            <a:r>
              <a:rPr lang="en-US" b="1" dirty="0"/>
              <a:t>;</a:t>
            </a:r>
          </a:p>
          <a:p>
            <a:r>
              <a:rPr lang="en-US" b="1" dirty="0"/>
              <a:t>  </a:t>
            </a:r>
            <a:r>
              <a:rPr lang="en-US" b="1" dirty="0" err="1"/>
              <a:t>myObj.myFunction</a:t>
            </a:r>
            <a:r>
              <a:rPr lang="en-US" b="1" dirty="0"/>
              <a:t>();</a:t>
            </a:r>
          </a:p>
          <a:p>
            <a:r>
              <a:rPr lang="en-US" b="1" dirty="0"/>
              <a:t>  return 0;</a:t>
            </a:r>
          </a:p>
          <a:p>
            <a:r>
              <a:rPr lang="en-US" b="1" dirty="0"/>
              <a:t>}</a:t>
            </a:r>
          </a:p>
        </p:txBody>
      </p:sp>
    </p:spTree>
    <p:extLst>
      <p:ext uri="{BB962C8B-B14F-4D97-AF65-F5344CB8AC3E}">
        <p14:creationId xmlns:p14="http://schemas.microsoft.com/office/powerpoint/2010/main" val="152692574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33650"/>
            <a:ext cx="6096000" cy="812530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class Animal {  </a:t>
            </a:r>
          </a:p>
          <a:p>
            <a:r>
              <a:rPr lang="en-US" dirty="0"/>
              <a:t>   public:  </a:t>
            </a:r>
          </a:p>
          <a:p>
            <a:r>
              <a:rPr lang="en-US" dirty="0"/>
              <a:t> void eat() {   </a:t>
            </a:r>
          </a:p>
          <a:p>
            <a:r>
              <a:rPr lang="en-US" dirty="0"/>
              <a:t>    </a:t>
            </a:r>
            <a:r>
              <a:rPr lang="en-US" dirty="0" err="1"/>
              <a:t>cout</a:t>
            </a:r>
            <a:r>
              <a:rPr lang="en-US" dirty="0"/>
              <a:t>&lt;&lt;"Eating..."&lt;&lt;</a:t>
            </a:r>
            <a:r>
              <a:rPr lang="en-US" dirty="0" err="1"/>
              <a:t>endl</a:t>
            </a:r>
            <a:r>
              <a:rPr lang="en-US" dirty="0"/>
              <a:t>;   </a:t>
            </a:r>
          </a:p>
          <a:p>
            <a:r>
              <a:rPr lang="en-US" dirty="0"/>
              <a:t> }    </a:t>
            </a:r>
          </a:p>
          <a:p>
            <a:r>
              <a:rPr lang="en-US" dirty="0"/>
              <a:t>   };  </a:t>
            </a:r>
          </a:p>
          <a:p>
            <a:r>
              <a:rPr lang="en-US" dirty="0"/>
              <a:t>   class Dog: public Animal   </a:t>
            </a:r>
          </a:p>
          <a:p>
            <a:r>
              <a:rPr lang="en-US" dirty="0"/>
              <a:t>   {    </a:t>
            </a:r>
          </a:p>
          <a:p>
            <a:r>
              <a:rPr lang="en-US" dirty="0"/>
              <a:t>       public:  </a:t>
            </a:r>
          </a:p>
          <a:p>
            <a:r>
              <a:rPr lang="en-US" dirty="0"/>
              <a:t>     void bark(){  </a:t>
            </a:r>
          </a:p>
          <a:p>
            <a:r>
              <a:rPr lang="en-US" dirty="0"/>
              <a:t>    </a:t>
            </a:r>
            <a:r>
              <a:rPr lang="en-US" dirty="0" err="1"/>
              <a:t>cout</a:t>
            </a:r>
            <a:r>
              <a:rPr lang="en-US" dirty="0"/>
              <a:t>&lt;&lt;"Barking..."&lt;&lt;</a:t>
            </a:r>
            <a:r>
              <a:rPr lang="en-US" dirty="0" err="1"/>
              <a:t>endl</a:t>
            </a:r>
            <a:r>
              <a:rPr lang="en-US" dirty="0"/>
              <a:t>;   </a:t>
            </a:r>
          </a:p>
          <a:p>
            <a:r>
              <a:rPr lang="en-US" dirty="0"/>
              <a:t>     }    </a:t>
            </a:r>
          </a:p>
          <a:p>
            <a:r>
              <a:rPr lang="en-US" dirty="0"/>
              <a:t>   };   </a:t>
            </a:r>
          </a:p>
          <a:p>
            <a:r>
              <a:rPr lang="en-US" dirty="0"/>
              <a:t>   class </a:t>
            </a:r>
            <a:r>
              <a:rPr lang="en-US" dirty="0" err="1"/>
              <a:t>BabyDog</a:t>
            </a:r>
            <a:r>
              <a:rPr lang="en-US" dirty="0"/>
              <a:t>: public Dog   </a:t>
            </a:r>
          </a:p>
          <a:p>
            <a:r>
              <a:rPr lang="en-US" dirty="0"/>
              <a:t>   {    </a:t>
            </a:r>
          </a:p>
          <a:p>
            <a:r>
              <a:rPr lang="en-US" dirty="0"/>
              <a:t>       public:  </a:t>
            </a:r>
          </a:p>
          <a:p>
            <a:r>
              <a:rPr lang="en-US" dirty="0"/>
              <a:t>     void weep() {  </a:t>
            </a:r>
          </a:p>
          <a:p>
            <a:r>
              <a:rPr lang="en-US" dirty="0"/>
              <a:t>    </a:t>
            </a:r>
            <a:r>
              <a:rPr lang="en-US" dirty="0" err="1"/>
              <a:t>cout</a:t>
            </a:r>
            <a:r>
              <a:rPr lang="en-US" dirty="0"/>
              <a:t>&lt;&lt;"Weeping...";   </a:t>
            </a:r>
          </a:p>
          <a:p>
            <a:r>
              <a:rPr lang="en-US" dirty="0"/>
              <a:t>     }    </a:t>
            </a:r>
          </a:p>
          <a:p>
            <a:r>
              <a:rPr lang="en-US" dirty="0"/>
              <a:t>   };   </a:t>
            </a:r>
          </a:p>
          <a:p>
            <a:r>
              <a:rPr lang="en-US" dirty="0" err="1"/>
              <a:t>int</a:t>
            </a:r>
            <a:r>
              <a:rPr lang="en-US" dirty="0"/>
              <a:t> main(void) {  </a:t>
            </a:r>
          </a:p>
          <a:p>
            <a:r>
              <a:rPr lang="en-US" dirty="0"/>
              <a:t>    </a:t>
            </a:r>
            <a:r>
              <a:rPr lang="en-US" dirty="0" err="1"/>
              <a:t>BabyDog</a:t>
            </a:r>
            <a:r>
              <a:rPr lang="en-US" dirty="0"/>
              <a:t> d1;  </a:t>
            </a:r>
          </a:p>
          <a:p>
            <a:r>
              <a:rPr lang="en-US" dirty="0"/>
              <a:t>    d1.eat();  </a:t>
            </a:r>
          </a:p>
          <a:p>
            <a:r>
              <a:rPr lang="en-US" dirty="0"/>
              <a:t>    d1.bark();  </a:t>
            </a:r>
          </a:p>
          <a:p>
            <a:r>
              <a:rPr lang="en-US" dirty="0"/>
              <a:t>     d1.weep();  </a:t>
            </a:r>
          </a:p>
          <a:p>
            <a:r>
              <a:rPr lang="en-US" dirty="0"/>
              <a:t>     return 0;  </a:t>
            </a:r>
          </a:p>
          <a:p>
            <a:r>
              <a:rPr lang="en-US" dirty="0"/>
              <a:t>}</a:t>
            </a:r>
          </a:p>
        </p:txBody>
      </p:sp>
    </p:spTree>
    <p:extLst>
      <p:ext uri="{BB962C8B-B14F-4D97-AF65-F5344CB8AC3E}">
        <p14:creationId xmlns:p14="http://schemas.microsoft.com/office/powerpoint/2010/main" val="739969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2314</TotalTime>
  <Words>10548</Words>
  <Application>Microsoft Office PowerPoint</Application>
  <PresentationFormat>Widescreen</PresentationFormat>
  <Paragraphs>2097</Paragraphs>
  <Slides>157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157</vt:i4>
      </vt:variant>
    </vt:vector>
  </HeadingPairs>
  <TitlesOfParts>
    <vt:vector size="167" baseType="lpstr">
      <vt:lpstr>Arial</vt:lpstr>
      <vt:lpstr>Calibri</vt:lpstr>
      <vt:lpstr>Calibri Light</vt:lpstr>
      <vt:lpstr>Consolas</vt:lpstr>
      <vt:lpstr>erdana</vt:lpstr>
      <vt:lpstr>Roboto</vt:lpstr>
      <vt:lpstr>times new roman</vt:lpstr>
      <vt:lpstr>Verdana</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Kumar</dc:creator>
  <cp:lastModifiedBy>AMAN TIWARI</cp:lastModifiedBy>
  <cp:revision>87</cp:revision>
  <dcterms:created xsi:type="dcterms:W3CDTF">2019-05-23T09:33:14Z</dcterms:created>
  <dcterms:modified xsi:type="dcterms:W3CDTF">2021-11-13T06:30:57Z</dcterms:modified>
</cp:coreProperties>
</file>