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9" r:id="rId10"/>
    <p:sldId id="270" r:id="rId11"/>
    <p:sldId id="273" r:id="rId12"/>
    <p:sldId id="274" r:id="rId13"/>
    <p:sldId id="275" r:id="rId14"/>
    <p:sldId id="263" r:id="rId15"/>
    <p:sldId id="264" r:id="rId16"/>
    <p:sldId id="265" r:id="rId17"/>
    <p:sldId id="266" r:id="rId18"/>
    <p:sldId id="271" r:id="rId19"/>
    <p:sldId id="272" r:id="rId20"/>
    <p:sldId id="267" r:id="rId21"/>
    <p:sldId id="282" r:id="rId22"/>
    <p:sldId id="276" r:id="rId23"/>
    <p:sldId id="277" r:id="rId24"/>
    <p:sldId id="278" r:id="rId25"/>
    <p:sldId id="279" r:id="rId26"/>
    <p:sldId id="283" r:id="rId27"/>
    <p:sldId id="284" r:id="rId28"/>
    <p:sldId id="280" r:id="rId29"/>
    <p:sldId id="281" r:id="rId30"/>
    <p:sldId id="285" r:id="rId31"/>
    <p:sldId id="286" r:id="rId32"/>
    <p:sldId id="287" r:id="rId33"/>
    <p:sldId id="288" r:id="rId34"/>
    <p:sldId id="289" r:id="rId35"/>
    <p:sldId id="290" r:id="rId36"/>
    <p:sldId id="291" r:id="rId37"/>
    <p:sldId id="292" r:id="rId38"/>
    <p:sldId id="293" r:id="rId39"/>
    <p:sldId id="296" r:id="rId40"/>
    <p:sldId id="294" r:id="rId41"/>
    <p:sldId id="295" r:id="rId42"/>
    <p:sldId id="297" r:id="rId43"/>
    <p:sldId id="298" r:id="rId44"/>
    <p:sldId id="299" r:id="rId45"/>
    <p:sldId id="300" r:id="rId46"/>
    <p:sldId id="301" r:id="rId47"/>
    <p:sldId id="302" r:id="rId48"/>
    <p:sldId id="303" r:id="rId49"/>
    <p:sldId id="304" r:id="rId50"/>
    <p:sldId id="305" r:id="rId51"/>
    <p:sldId id="306" r:id="rId52"/>
    <p:sldId id="307" r:id="rId53"/>
    <p:sldId id="313" r:id="rId54"/>
    <p:sldId id="308" r:id="rId55"/>
    <p:sldId id="309" r:id="rId56"/>
    <p:sldId id="310" r:id="rId57"/>
    <p:sldId id="311" r:id="rId58"/>
    <p:sldId id="312" r:id="rId59"/>
    <p:sldId id="314" r:id="rId60"/>
    <p:sldId id="315"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5" r:id="rId78"/>
    <p:sldId id="336" r:id="rId79"/>
    <p:sldId id="333" r:id="rId80"/>
    <p:sldId id="337" r:id="rId81"/>
    <p:sldId id="334"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6" r:id="rId98"/>
    <p:sldId id="353" r:id="rId99"/>
    <p:sldId id="362" r:id="rId100"/>
    <p:sldId id="354" r:id="rId101"/>
    <p:sldId id="355" r:id="rId102"/>
    <p:sldId id="357" r:id="rId103"/>
    <p:sldId id="358" r:id="rId104"/>
    <p:sldId id="359" r:id="rId105"/>
    <p:sldId id="360" r:id="rId106"/>
    <p:sldId id="361"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90" r:id="rId134"/>
    <p:sldId id="389"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18" r:id="rId154"/>
    <p:sldId id="419" r:id="rId155"/>
    <p:sldId id="420" r:id="rId156"/>
    <p:sldId id="422" r:id="rId157"/>
    <p:sldId id="421" r:id="rId158"/>
    <p:sldId id="409" r:id="rId159"/>
    <p:sldId id="410" r:id="rId160"/>
    <p:sldId id="411" r:id="rId161"/>
    <p:sldId id="423" r:id="rId162"/>
    <p:sldId id="412" r:id="rId163"/>
    <p:sldId id="432" r:id="rId164"/>
    <p:sldId id="433" r:id="rId165"/>
    <p:sldId id="434" r:id="rId166"/>
    <p:sldId id="435" r:id="rId167"/>
    <p:sldId id="425" r:id="rId168"/>
    <p:sldId id="413" r:id="rId169"/>
    <p:sldId id="414" r:id="rId170"/>
    <p:sldId id="417" r:id="rId171"/>
    <p:sldId id="415" r:id="rId172"/>
    <p:sldId id="426" r:id="rId173"/>
    <p:sldId id="427" r:id="rId174"/>
    <p:sldId id="428" r:id="rId175"/>
    <p:sldId id="429" r:id="rId176"/>
    <p:sldId id="430" r:id="rId177"/>
    <p:sldId id="431" r:id="rId178"/>
    <p:sldId id="416" r:id="rId179"/>
    <p:sldId id="424" r:id="rId1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2636223512"/>
      </p:ext>
    </p:extLst>
  </p:cSld>
  <p:clrMapOvr>
    <a:masterClrMapping/>
  </p:clrMapOvr>
  <p:transition spd="slow">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2909955424"/>
      </p:ext>
    </p:extLst>
  </p:cSld>
  <p:clrMapOvr>
    <a:masterClrMapping/>
  </p:clrMapOvr>
  <p:transition spd="slow">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3497985867"/>
      </p:ext>
    </p:extLst>
  </p:cSld>
  <p:clrMapOvr>
    <a:masterClrMapping/>
  </p:clrMapOvr>
  <p:transition spd="slow">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780324165"/>
      </p:ext>
    </p:extLst>
  </p:cSld>
  <p:clrMapOvr>
    <a:masterClrMapping/>
  </p:clrMapOvr>
  <p:transition spd="slow">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633745108"/>
      </p:ext>
    </p:extLst>
  </p:cSld>
  <p:clrMapOvr>
    <a:masterClrMapping/>
  </p:clrMapOvr>
  <p:transition spd="slow">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3693347159"/>
      </p:ext>
    </p:extLst>
  </p:cSld>
  <p:clrMapOvr>
    <a:masterClrMapping/>
  </p:clrMapOvr>
  <p:transition spd="slow">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2015828001"/>
      </p:ext>
    </p:extLst>
  </p:cSld>
  <p:clrMapOvr>
    <a:masterClrMapping/>
  </p:clrMapOvr>
  <p:transition spd="slow">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1156056301"/>
      </p:ext>
    </p:extLst>
  </p:cSld>
  <p:clrMapOvr>
    <a:masterClrMapping/>
  </p:clrMapOvr>
  <p:transition spd="slow">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1457536292"/>
      </p:ext>
    </p:extLst>
  </p:cSld>
  <p:clrMapOvr>
    <a:masterClrMapping/>
  </p:clrMapOvr>
  <p:transition spd="slow">
    <p:cover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4262618618"/>
      </p:ext>
    </p:extLst>
  </p:cSld>
  <p:clrMapOvr>
    <a:masterClrMapping/>
  </p:clrMapOvr>
  <p:transition spd="slow">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ED8F8E-5958-481D-BEBF-D5CC7166D027}" type="datetimeFigureOut">
              <a:rPr lang="en-US" smtClean="0"/>
              <a:t>7/27/2021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2E251-1491-4441-97CA-E2875FCA6177}" type="slidenum">
              <a:rPr lang="en-US" smtClean="0"/>
              <a:t>‹#›</a:t>
            </a:fld>
            <a:endParaRPr lang="en-US" dirty="0"/>
          </a:p>
        </p:txBody>
      </p:sp>
    </p:spTree>
    <p:extLst>
      <p:ext uri="{BB962C8B-B14F-4D97-AF65-F5344CB8AC3E}">
        <p14:creationId xmlns:p14="http://schemas.microsoft.com/office/powerpoint/2010/main" val="1045990636"/>
      </p:ext>
    </p:extLst>
  </p:cSld>
  <p:clrMapOvr>
    <a:masterClrMapping/>
  </p:clrMapOvr>
  <p:transition spd="slow">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D8F8E-5958-481D-BEBF-D5CC7166D027}" type="datetimeFigureOut">
              <a:rPr lang="en-US" smtClean="0"/>
              <a:t>7/27/2021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A2E251-1491-4441-97CA-E2875FCA6177}" type="slidenum">
              <a:rPr lang="en-US" smtClean="0"/>
              <a:t>‹#›</a:t>
            </a:fld>
            <a:endParaRPr lang="en-US" dirty="0"/>
          </a:p>
        </p:txBody>
      </p:sp>
    </p:spTree>
    <p:extLst>
      <p:ext uri="{BB962C8B-B14F-4D97-AF65-F5344CB8AC3E}">
        <p14:creationId xmlns:p14="http://schemas.microsoft.com/office/powerpoint/2010/main" val="2471358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dir="d"/>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hyperlink" Target="https://www.geeksforgeeks.org/stringbuffer-reverse-method-in-java/" TargetMode="Externa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geeksforgeeks.org/access-and-non-access-modifiers-in-java/"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beginnersbook.com/2013/05/java-interface/" TargetMode="External"/><Relationship Id="rId2" Type="http://schemas.openxmlformats.org/officeDocument/2006/relationships/hyperlink" Target="https://beginnersbook.com/2013/03/constructors-in-java/" TargetMode="External"/><Relationship Id="rId1" Type="http://schemas.openxmlformats.org/officeDocument/2006/relationships/slideLayout" Target="../slideLayouts/slideLayout7.xml"/><Relationship Id="rId5" Type="http://schemas.openxmlformats.org/officeDocument/2006/relationships/hyperlink" Target="https://beginnersbook.com/2013/04/java-garbage-collection/" TargetMode="External"/><Relationship Id="rId4" Type="http://schemas.openxmlformats.org/officeDocument/2006/relationships/hyperlink" Target="https://beginnersbook.com/2013/04/java-finally-block/"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geeksforgeeks.org/java/"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7075" y="204508"/>
            <a:ext cx="11067245" cy="2031325"/>
          </a:xfrm>
          <a:prstGeom prst="rect">
            <a:avLst/>
          </a:prstGeom>
        </p:spPr>
        <p:txBody>
          <a:bodyPr wrap="square">
            <a:spAutoFit/>
          </a:bodyPr>
          <a:lstStyle/>
          <a:p>
            <a:r>
              <a:rPr lang="en-US" b="1" i="0" dirty="0">
                <a:effectLst/>
                <a:latin typeface="erdana"/>
              </a:rPr>
              <a:t>Aggregation or Composition in Java</a:t>
            </a:r>
          </a:p>
          <a:p>
            <a:endParaRPr lang="en-US" b="1" i="0" dirty="0">
              <a:effectLst/>
              <a:latin typeface="erdana"/>
            </a:endParaRPr>
          </a:p>
          <a:p>
            <a:r>
              <a:rPr lang="en-US" b="0" i="0" dirty="0">
                <a:solidFill>
                  <a:srgbClr val="000000"/>
                </a:solidFill>
                <a:effectLst/>
                <a:latin typeface="verdana" panose="020B0604030504040204" pitchFamily="34" charset="0"/>
              </a:rPr>
              <a:t>If a class have an entity reference, it is known as Aggregation. Aggregation represents HAS-A relationship.</a:t>
            </a:r>
          </a:p>
          <a:p>
            <a:r>
              <a:rPr lang="en-US" b="0" i="0" dirty="0">
                <a:solidFill>
                  <a:srgbClr val="000000"/>
                </a:solidFill>
                <a:effectLst/>
                <a:latin typeface="verdana" panose="020B0604030504040204" pitchFamily="34" charset="0"/>
              </a:rPr>
              <a:t>Consider a situation, Employee object contains many informations such as id, name, emailId etc. It contains one more object named address, which contains its own informations such as city, state, country, zipcode etc. as given below.</a:t>
            </a:r>
          </a:p>
        </p:txBody>
      </p:sp>
    </p:spTree>
    <p:extLst>
      <p:ext uri="{BB962C8B-B14F-4D97-AF65-F5344CB8AC3E}">
        <p14:creationId xmlns:p14="http://schemas.microsoft.com/office/powerpoint/2010/main" val="1091189385"/>
      </p:ext>
    </p:extLst>
  </p:cSld>
  <p:clrMapOvr>
    <a:masterClrMapping/>
  </p:clrMapOvr>
  <p:transition spd="slow">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7080" y="294865"/>
            <a:ext cx="10075573" cy="1200329"/>
          </a:xfrm>
          <a:prstGeom prst="rect">
            <a:avLst/>
          </a:prstGeom>
        </p:spPr>
        <p:txBody>
          <a:bodyPr wrap="square">
            <a:spAutoFit/>
          </a:bodyPr>
          <a:lstStyle/>
          <a:p>
            <a:r>
              <a:rPr lang="en-US" b="1" i="0" dirty="0">
                <a:effectLst/>
                <a:latin typeface="erdana"/>
              </a:rPr>
              <a:t>Can we overload java main() method?</a:t>
            </a:r>
          </a:p>
          <a:p>
            <a:r>
              <a:rPr lang="en-US" b="0" i="0" dirty="0">
                <a:solidFill>
                  <a:srgbClr val="000000"/>
                </a:solidFill>
                <a:effectLst/>
                <a:latin typeface="verdana" panose="020B0604030504040204" pitchFamily="34" charset="0"/>
              </a:rPr>
              <a:t>Yes, by method overloading. You can have any number of main methods in a class by method overloading. But JVM calls main() method which receives string array as arguments only</a:t>
            </a:r>
          </a:p>
        </p:txBody>
      </p:sp>
      <p:sp>
        <p:nvSpPr>
          <p:cNvPr id="3" name="Rectangle 2"/>
          <p:cNvSpPr/>
          <p:nvPr/>
        </p:nvSpPr>
        <p:spPr>
          <a:xfrm>
            <a:off x="3048000" y="2274838"/>
            <a:ext cx="6096000" cy="2308324"/>
          </a:xfrm>
          <a:prstGeom prst="rect">
            <a:avLst/>
          </a:prstGeom>
        </p:spPr>
        <p:txBody>
          <a:bodyPr>
            <a:spAutoFit/>
          </a:bodyPr>
          <a:lstStyle/>
          <a:p>
            <a:r>
              <a:rPr lang="en-US" dirty="0"/>
              <a:t>class TestOverloading4{  </a:t>
            </a:r>
          </a:p>
          <a:p>
            <a:r>
              <a:rPr lang="en-US" dirty="0"/>
              <a:t>public static void main(String[] </a:t>
            </a:r>
            <a:r>
              <a:rPr lang="en-US" dirty="0" err="1"/>
              <a:t>args</a:t>
            </a:r>
            <a:r>
              <a:rPr lang="en-US" dirty="0"/>
              <a:t>){</a:t>
            </a:r>
            <a:r>
              <a:rPr lang="en-US" dirty="0" err="1"/>
              <a:t>System.out.println</a:t>
            </a:r>
            <a:r>
              <a:rPr lang="en-US" dirty="0"/>
              <a:t>("main with String[]");}  </a:t>
            </a:r>
          </a:p>
          <a:p>
            <a:r>
              <a:rPr lang="en-US" dirty="0"/>
              <a:t>public static void main(String </a:t>
            </a:r>
            <a:r>
              <a:rPr lang="en-US" dirty="0" err="1"/>
              <a:t>args</a:t>
            </a:r>
            <a:r>
              <a:rPr lang="en-US" dirty="0"/>
              <a:t>){</a:t>
            </a:r>
            <a:r>
              <a:rPr lang="en-US" dirty="0" err="1"/>
              <a:t>System.out.println</a:t>
            </a:r>
            <a:r>
              <a:rPr lang="en-US" dirty="0"/>
              <a:t>("main with String");}  </a:t>
            </a:r>
          </a:p>
          <a:p>
            <a:r>
              <a:rPr lang="en-US" dirty="0"/>
              <a:t>public static void main(){</a:t>
            </a:r>
            <a:r>
              <a:rPr lang="en-US" dirty="0" err="1"/>
              <a:t>System.out.println</a:t>
            </a:r>
            <a:r>
              <a:rPr lang="en-US" dirty="0"/>
              <a:t>("main without </a:t>
            </a:r>
            <a:r>
              <a:rPr lang="en-US" dirty="0" err="1"/>
              <a:t>args</a:t>
            </a:r>
            <a:r>
              <a:rPr lang="en-US" dirty="0"/>
              <a:t>");}  </a:t>
            </a:r>
          </a:p>
          <a:p>
            <a:r>
              <a:rPr lang="en-US" dirty="0"/>
              <a:t>} </a:t>
            </a:r>
          </a:p>
        </p:txBody>
      </p:sp>
    </p:spTree>
    <p:extLst>
      <p:ext uri="{BB962C8B-B14F-4D97-AF65-F5344CB8AC3E}">
        <p14:creationId xmlns:p14="http://schemas.microsoft.com/office/powerpoint/2010/main" val="590815612"/>
      </p:ext>
    </p:extLst>
  </p:cSld>
  <p:clrMapOvr>
    <a:masterClrMapping/>
  </p:clrMapOvr>
  <p:transition spd="slow">
    <p:cover dir="d"/>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10267" y="728597"/>
            <a:ext cx="10176681" cy="3785652"/>
          </a:xfrm>
          <a:prstGeom prst="rect">
            <a:avLst/>
          </a:prstGeom>
        </p:spPr>
        <p:txBody>
          <a:bodyPr wrap="square">
            <a:spAutoFit/>
          </a:bodyPr>
          <a:lstStyle/>
          <a:p>
            <a:r>
              <a:rPr lang="en-US" sz="2400" dirty="0"/>
              <a:t>Using New Keyword</a:t>
            </a:r>
          </a:p>
          <a:p>
            <a:r>
              <a:rPr lang="en-US" sz="2400" dirty="0"/>
              <a:t>As we saw above that when we tried to assign the same string object to two different literals, compiler only created one object and made both of the literals to point the same object. To overcome that approach we can create strings like this:</a:t>
            </a:r>
          </a:p>
          <a:p>
            <a:endParaRPr lang="en-US" sz="2400" dirty="0"/>
          </a:p>
          <a:p>
            <a:r>
              <a:rPr lang="en-US" sz="2400" dirty="0"/>
              <a:t>String str1 = new String(“NIIT");</a:t>
            </a:r>
          </a:p>
          <a:p>
            <a:r>
              <a:rPr lang="en-US" sz="2400" dirty="0"/>
              <a:t>String str2 = new String(“NIIT");</a:t>
            </a:r>
          </a:p>
          <a:p>
            <a:r>
              <a:rPr lang="en-US" sz="2400" dirty="0"/>
              <a:t>In this case compiler would create two different object in memory having the same string.</a:t>
            </a:r>
          </a:p>
        </p:txBody>
      </p:sp>
    </p:spTree>
    <p:extLst>
      <p:ext uri="{BB962C8B-B14F-4D97-AF65-F5344CB8AC3E}">
        <p14:creationId xmlns:p14="http://schemas.microsoft.com/office/powerpoint/2010/main" val="2133665957"/>
      </p:ext>
    </p:extLst>
  </p:cSld>
  <p:clrMapOvr>
    <a:masterClrMapping/>
  </p:clrMapOvr>
  <p:transition spd="slow">
    <p:cover dir="d"/>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9116" y="180160"/>
            <a:ext cx="8175009" cy="5632311"/>
          </a:xfrm>
          <a:prstGeom prst="rect">
            <a:avLst/>
          </a:prstGeom>
        </p:spPr>
        <p:txBody>
          <a:bodyPr wrap="square">
            <a:spAutoFit/>
          </a:bodyPr>
          <a:lstStyle/>
          <a:p>
            <a:r>
              <a:rPr lang="en-US" sz="2400" dirty="0"/>
              <a:t>public class Example{  </a:t>
            </a:r>
          </a:p>
          <a:p>
            <a:r>
              <a:rPr lang="en-US" sz="2400" dirty="0"/>
              <a:t>   public static void main(String </a:t>
            </a:r>
            <a:r>
              <a:rPr lang="en-US" sz="2400" dirty="0" err="1"/>
              <a:t>args</a:t>
            </a:r>
            <a:r>
              <a:rPr lang="en-US" sz="2400" dirty="0"/>
              <a:t>[]){  </a:t>
            </a:r>
          </a:p>
          <a:p>
            <a:r>
              <a:rPr lang="en-US" sz="2400" dirty="0"/>
              <a:t>	//creating a string by java string literal </a:t>
            </a:r>
          </a:p>
          <a:p>
            <a:r>
              <a:rPr lang="en-US" sz="2400" dirty="0"/>
              <a:t>	String </a:t>
            </a:r>
            <a:r>
              <a:rPr lang="en-US" sz="2400" dirty="0" err="1"/>
              <a:t>str</a:t>
            </a:r>
            <a:r>
              <a:rPr lang="en-US" sz="2400" dirty="0"/>
              <a:t> = “NIIT NOIDA"; </a:t>
            </a:r>
          </a:p>
          <a:p>
            <a:r>
              <a:rPr lang="en-US" sz="2400" dirty="0"/>
              <a:t>	char </a:t>
            </a:r>
            <a:r>
              <a:rPr lang="en-US" sz="2400" dirty="0" err="1"/>
              <a:t>arrch</a:t>
            </a:r>
            <a:r>
              <a:rPr lang="en-US" sz="2400" dirty="0"/>
              <a:t>[]={'</a:t>
            </a:r>
            <a:r>
              <a:rPr lang="en-US" sz="2400" dirty="0" err="1"/>
              <a:t>h','e','l','l','o</a:t>
            </a:r>
            <a:r>
              <a:rPr lang="en-US" sz="2400" dirty="0"/>
              <a:t>'}; </a:t>
            </a:r>
          </a:p>
          <a:p>
            <a:r>
              <a:rPr lang="en-US" sz="2400" dirty="0"/>
              <a:t>	//converting char array </a:t>
            </a:r>
            <a:r>
              <a:rPr lang="en-US" sz="2400" dirty="0" err="1"/>
              <a:t>arrch</a:t>
            </a:r>
            <a:r>
              <a:rPr lang="en-US" sz="2400" dirty="0"/>
              <a:t>[] to string str2</a:t>
            </a:r>
          </a:p>
          <a:p>
            <a:r>
              <a:rPr lang="en-US" sz="2400" dirty="0"/>
              <a:t>	String str2 = new String(</a:t>
            </a:r>
            <a:r>
              <a:rPr lang="en-US" sz="2400" dirty="0" err="1"/>
              <a:t>arrch</a:t>
            </a:r>
            <a:r>
              <a:rPr lang="en-US" sz="2400" dirty="0"/>
              <a:t>); </a:t>
            </a:r>
          </a:p>
          <a:p>
            <a:endParaRPr lang="en-US" sz="2400" dirty="0"/>
          </a:p>
          <a:p>
            <a:r>
              <a:rPr lang="en-US" sz="2400" dirty="0"/>
              <a:t>	String str3 = new String("Java String Example"); </a:t>
            </a:r>
          </a:p>
          <a:p>
            <a:r>
              <a:rPr lang="en-US" sz="2400" dirty="0"/>
              <a:t>		</a:t>
            </a:r>
          </a:p>
          <a:p>
            <a:r>
              <a:rPr lang="en-US" sz="2400" dirty="0"/>
              <a:t>	</a:t>
            </a:r>
            <a:r>
              <a:rPr lang="en-US" sz="2400" dirty="0" err="1"/>
              <a:t>System.out.println</a:t>
            </a:r>
            <a:r>
              <a:rPr lang="en-US" sz="2400" dirty="0"/>
              <a:t>(</a:t>
            </a:r>
            <a:r>
              <a:rPr lang="en-US" sz="2400" dirty="0" err="1"/>
              <a:t>str</a:t>
            </a:r>
            <a:r>
              <a:rPr lang="en-US" sz="2400" dirty="0"/>
              <a:t>);  </a:t>
            </a:r>
          </a:p>
          <a:p>
            <a:r>
              <a:rPr lang="en-US" sz="2400" dirty="0"/>
              <a:t>	</a:t>
            </a:r>
            <a:r>
              <a:rPr lang="en-US" sz="2400" dirty="0" err="1"/>
              <a:t>System.out.println</a:t>
            </a:r>
            <a:r>
              <a:rPr lang="en-US" sz="2400" dirty="0"/>
              <a:t>(str2);  </a:t>
            </a:r>
          </a:p>
          <a:p>
            <a:r>
              <a:rPr lang="en-US" sz="2400" dirty="0"/>
              <a:t>	</a:t>
            </a:r>
            <a:r>
              <a:rPr lang="en-US" sz="2400" dirty="0" err="1"/>
              <a:t>System.out.println</a:t>
            </a:r>
            <a:r>
              <a:rPr lang="en-US" sz="2400" dirty="0"/>
              <a:t>(str3);  </a:t>
            </a:r>
          </a:p>
          <a:p>
            <a:r>
              <a:rPr lang="en-US" sz="2400" dirty="0"/>
              <a:t>   }</a:t>
            </a:r>
          </a:p>
          <a:p>
            <a:r>
              <a:rPr lang="en-US" sz="2400" dirty="0"/>
              <a:t>}</a:t>
            </a:r>
          </a:p>
        </p:txBody>
      </p:sp>
    </p:spTree>
    <p:extLst>
      <p:ext uri="{BB962C8B-B14F-4D97-AF65-F5344CB8AC3E}">
        <p14:creationId xmlns:p14="http://schemas.microsoft.com/office/powerpoint/2010/main" val="3120416827"/>
      </p:ext>
    </p:extLst>
  </p:cSld>
  <p:clrMapOvr>
    <a:masterClrMapping/>
  </p:clrMapOvr>
  <p:transition spd="slow">
    <p:cover dir="d"/>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701" y="561286"/>
            <a:ext cx="9221337" cy="1938992"/>
          </a:xfrm>
          <a:prstGeom prst="rect">
            <a:avLst/>
          </a:prstGeom>
        </p:spPr>
        <p:txBody>
          <a:bodyPr wrap="square">
            <a:spAutoFit/>
          </a:bodyPr>
          <a:lstStyle/>
          <a:p>
            <a:r>
              <a:rPr lang="en-US" sz="2400" b="1" dirty="0"/>
              <a:t>Immutable String in Java</a:t>
            </a:r>
          </a:p>
          <a:p>
            <a:r>
              <a:rPr lang="en-US" sz="2400" dirty="0"/>
              <a:t>In java, </a:t>
            </a:r>
            <a:r>
              <a:rPr lang="en-US" sz="2400" b="1" dirty="0"/>
              <a:t>string objects are immutable</a:t>
            </a:r>
            <a:r>
              <a:rPr lang="en-US" sz="2400" dirty="0"/>
              <a:t>. Immutable simply means </a:t>
            </a:r>
            <a:r>
              <a:rPr lang="en-US" sz="2400" dirty="0" err="1"/>
              <a:t>unmodifiable</a:t>
            </a:r>
            <a:r>
              <a:rPr lang="en-US" sz="2400" dirty="0"/>
              <a:t> or unchangeable.</a:t>
            </a:r>
          </a:p>
          <a:p>
            <a:r>
              <a:rPr lang="en-US" sz="2400" dirty="0"/>
              <a:t>Once string object is created its data or state can't be changed but a new string object is created</a:t>
            </a:r>
          </a:p>
        </p:txBody>
      </p:sp>
      <p:sp>
        <p:nvSpPr>
          <p:cNvPr id="3" name="Rectangle 2"/>
          <p:cNvSpPr/>
          <p:nvPr/>
        </p:nvSpPr>
        <p:spPr>
          <a:xfrm>
            <a:off x="1614984" y="2950864"/>
            <a:ext cx="8893791" cy="2677656"/>
          </a:xfrm>
          <a:prstGeom prst="rect">
            <a:avLst/>
          </a:prstGeom>
        </p:spPr>
        <p:txBody>
          <a:bodyPr wrap="square">
            <a:spAutoFit/>
          </a:bodyPr>
          <a:lstStyle/>
          <a:p>
            <a:r>
              <a:rPr lang="en-US" sz="2400" dirty="0"/>
              <a:t>class </a:t>
            </a:r>
            <a:r>
              <a:rPr lang="en-US" sz="2400" dirty="0" err="1"/>
              <a:t>Testimmutable</a:t>
            </a:r>
            <a:r>
              <a:rPr lang="en-US" sz="2400" dirty="0"/>
              <a:t>{{  </a:t>
            </a:r>
          </a:p>
          <a:p>
            <a:r>
              <a:rPr lang="en-US" sz="2400" dirty="0"/>
              <a:t> public static void main(String </a:t>
            </a:r>
            <a:r>
              <a:rPr lang="en-US" sz="2400" dirty="0" err="1"/>
              <a:t>args</a:t>
            </a:r>
            <a:r>
              <a:rPr lang="en-US" sz="2400" dirty="0"/>
              <a:t>[]){  </a:t>
            </a:r>
          </a:p>
          <a:p>
            <a:r>
              <a:rPr lang="en-US" sz="2400" dirty="0"/>
              <a:t>   String s="NIIT";  </a:t>
            </a:r>
          </a:p>
          <a:p>
            <a:r>
              <a:rPr lang="en-US" sz="2400" dirty="0"/>
              <a:t>   </a:t>
            </a:r>
            <a:r>
              <a:rPr lang="en-US" sz="2400" dirty="0" err="1"/>
              <a:t>s.concat</a:t>
            </a:r>
            <a:r>
              <a:rPr lang="en-US" sz="2400" dirty="0"/>
              <a:t>("NOIDA");//</a:t>
            </a:r>
            <a:r>
              <a:rPr lang="en-US" sz="2400" dirty="0" err="1"/>
              <a:t>concat</a:t>
            </a:r>
            <a:r>
              <a:rPr lang="en-US" sz="2400" dirty="0"/>
              <a:t>() method appends the string at the end  </a:t>
            </a:r>
          </a:p>
          <a:p>
            <a:r>
              <a:rPr lang="en-US" sz="2400" dirty="0"/>
              <a:t>   </a:t>
            </a:r>
            <a:r>
              <a:rPr lang="en-US" sz="2400" dirty="0" err="1"/>
              <a:t>System.out.println</a:t>
            </a:r>
            <a:r>
              <a:rPr lang="en-US" sz="2400" dirty="0"/>
              <a:t>(s);</a:t>
            </a:r>
          </a:p>
          <a:p>
            <a:r>
              <a:rPr lang="en-US" sz="2400" dirty="0"/>
              <a:t> }  </a:t>
            </a:r>
          </a:p>
          <a:p>
            <a:r>
              <a:rPr lang="en-US" sz="2400" dirty="0"/>
              <a:t>}</a:t>
            </a:r>
          </a:p>
        </p:txBody>
      </p:sp>
    </p:spTree>
    <p:extLst>
      <p:ext uri="{BB962C8B-B14F-4D97-AF65-F5344CB8AC3E}">
        <p14:creationId xmlns:p14="http://schemas.microsoft.com/office/powerpoint/2010/main" val="471027266"/>
      </p:ext>
    </p:extLst>
  </p:cSld>
  <p:clrMapOvr>
    <a:masterClrMapping/>
  </p:clrMapOvr>
  <p:transition spd="slow">
    <p:cover dir="d"/>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854" y="629524"/>
            <a:ext cx="11177516" cy="1569660"/>
          </a:xfrm>
          <a:prstGeom prst="rect">
            <a:avLst/>
          </a:prstGeom>
        </p:spPr>
        <p:txBody>
          <a:bodyPr wrap="square">
            <a:spAutoFit/>
          </a:bodyPr>
          <a:lstStyle/>
          <a:p>
            <a:r>
              <a:rPr lang="en-US" sz="2400" dirty="0"/>
              <a:t>As you can see in the above figure that two objects are created but s reference variable still refers to “NIIT" not to “NIIT NOIDA".</a:t>
            </a:r>
          </a:p>
          <a:p>
            <a:r>
              <a:rPr lang="en-US" sz="2400" dirty="0"/>
              <a:t>But if we </a:t>
            </a:r>
            <a:r>
              <a:rPr lang="en-US" sz="2400" dirty="0" err="1"/>
              <a:t>explicitely</a:t>
            </a:r>
            <a:r>
              <a:rPr lang="en-US" sz="2400" dirty="0"/>
              <a:t> assign it to the reference variable, it will refer to " NIIT NOIDA " object</a:t>
            </a:r>
          </a:p>
        </p:txBody>
      </p:sp>
      <p:sp>
        <p:nvSpPr>
          <p:cNvPr id="3" name="Rectangle 2"/>
          <p:cNvSpPr/>
          <p:nvPr/>
        </p:nvSpPr>
        <p:spPr>
          <a:xfrm>
            <a:off x="1091822" y="2709545"/>
            <a:ext cx="9662614" cy="2677656"/>
          </a:xfrm>
          <a:prstGeom prst="rect">
            <a:avLst/>
          </a:prstGeom>
        </p:spPr>
        <p:txBody>
          <a:bodyPr wrap="square">
            <a:spAutoFit/>
          </a:bodyPr>
          <a:lstStyle/>
          <a:p>
            <a:r>
              <a:rPr lang="en-US" sz="2400" dirty="0"/>
              <a:t>class </a:t>
            </a:r>
            <a:r>
              <a:rPr lang="en-US" sz="2400" dirty="0" err="1"/>
              <a:t>Testimmutable</a:t>
            </a:r>
            <a:r>
              <a:rPr lang="en-US" sz="2400" dirty="0"/>
              <a:t>{{  </a:t>
            </a:r>
          </a:p>
          <a:p>
            <a:r>
              <a:rPr lang="en-US" sz="2400" dirty="0"/>
              <a:t> public static void main(String </a:t>
            </a:r>
            <a:r>
              <a:rPr lang="en-US" sz="2400" dirty="0" err="1"/>
              <a:t>args</a:t>
            </a:r>
            <a:r>
              <a:rPr lang="en-US" sz="2400" dirty="0"/>
              <a:t>[]){  </a:t>
            </a:r>
          </a:p>
          <a:p>
            <a:r>
              <a:rPr lang="en-US" sz="2400" dirty="0"/>
              <a:t>   String s="NIIT";  </a:t>
            </a:r>
          </a:p>
          <a:p>
            <a:r>
              <a:rPr lang="en-US" sz="2400" dirty="0"/>
              <a:t>   s=</a:t>
            </a:r>
            <a:r>
              <a:rPr lang="en-US" sz="2400" dirty="0" err="1"/>
              <a:t>s.concat</a:t>
            </a:r>
            <a:r>
              <a:rPr lang="en-US" sz="2400" dirty="0"/>
              <a:t>("NOIDA");//</a:t>
            </a:r>
            <a:r>
              <a:rPr lang="en-US" sz="2400" dirty="0" err="1"/>
              <a:t>concat</a:t>
            </a:r>
            <a:r>
              <a:rPr lang="en-US" sz="2400" dirty="0"/>
              <a:t>() method appends the string at the end  </a:t>
            </a:r>
          </a:p>
          <a:p>
            <a:r>
              <a:rPr lang="en-US" sz="2400" dirty="0"/>
              <a:t>   </a:t>
            </a:r>
            <a:r>
              <a:rPr lang="en-US" sz="2400" dirty="0" err="1"/>
              <a:t>System.out.println</a:t>
            </a:r>
            <a:r>
              <a:rPr lang="en-US" sz="2400" dirty="0"/>
              <a:t>(s);// NIITNOIDA</a:t>
            </a:r>
          </a:p>
          <a:p>
            <a:r>
              <a:rPr lang="en-US" sz="2400" dirty="0"/>
              <a:t> }  </a:t>
            </a:r>
          </a:p>
          <a:p>
            <a:r>
              <a:rPr lang="en-US" sz="2400" dirty="0"/>
              <a:t>}</a:t>
            </a:r>
          </a:p>
        </p:txBody>
      </p:sp>
    </p:spTree>
    <p:extLst>
      <p:ext uri="{BB962C8B-B14F-4D97-AF65-F5344CB8AC3E}">
        <p14:creationId xmlns:p14="http://schemas.microsoft.com/office/powerpoint/2010/main" val="3771896722"/>
      </p:ext>
    </p:extLst>
  </p:cSld>
  <p:clrMapOvr>
    <a:masterClrMapping/>
  </p:clrMapOvr>
  <p:transition spd="slow">
    <p:cover dir="d"/>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dirty="0"/>
              <a:t>class </a:t>
            </a:r>
            <a:r>
              <a:rPr lang="en-US" dirty="0" err="1"/>
              <a:t>TestString</a:t>
            </a:r>
            <a:endParaRPr lang="en-US" dirty="0"/>
          </a:p>
          <a:p>
            <a:r>
              <a:rPr lang="en-US" dirty="0"/>
              <a:t>{</a:t>
            </a:r>
          </a:p>
          <a:p>
            <a:r>
              <a:rPr lang="en-US" dirty="0"/>
              <a:t>	public static void main(String </a:t>
            </a:r>
            <a:r>
              <a:rPr lang="en-US" dirty="0" err="1"/>
              <a:t>aaryaa</a:t>
            </a:r>
            <a:r>
              <a:rPr lang="en-US" dirty="0"/>
              <a:t>[])</a:t>
            </a:r>
          </a:p>
          <a:p>
            <a:r>
              <a:rPr lang="en-US" dirty="0"/>
              <a:t>	{</a:t>
            </a:r>
          </a:p>
          <a:p>
            <a:r>
              <a:rPr lang="en-US" dirty="0"/>
              <a:t>		String s1=new String("</a:t>
            </a:r>
            <a:r>
              <a:rPr lang="en-US" dirty="0" err="1"/>
              <a:t>mukesh</a:t>
            </a:r>
            <a:r>
              <a:rPr lang="en-US" dirty="0"/>
              <a:t>");</a:t>
            </a:r>
          </a:p>
          <a:p>
            <a:r>
              <a:rPr lang="en-US" dirty="0"/>
              <a:t>		s1.concat("</a:t>
            </a:r>
            <a:r>
              <a:rPr lang="en-US" dirty="0" err="1"/>
              <a:t>kumar</a:t>
            </a:r>
            <a:r>
              <a:rPr lang="en-US" dirty="0"/>
              <a:t>");</a:t>
            </a:r>
          </a:p>
          <a:p>
            <a:r>
              <a:rPr lang="en-US" dirty="0"/>
              <a:t>		String s2=s1.concat("</a:t>
            </a:r>
            <a:r>
              <a:rPr lang="en-US" dirty="0" err="1"/>
              <a:t>aaryaa</a:t>
            </a:r>
            <a:r>
              <a:rPr lang="en-US" dirty="0"/>
              <a:t>");</a:t>
            </a:r>
          </a:p>
          <a:p>
            <a:r>
              <a:rPr lang="en-US" dirty="0"/>
              <a:t>		s2.concat("</a:t>
            </a:r>
            <a:r>
              <a:rPr lang="en-US" dirty="0" err="1"/>
              <a:t>naryan</a:t>
            </a:r>
            <a:r>
              <a:rPr lang="en-US" dirty="0"/>
              <a:t>");</a:t>
            </a:r>
          </a:p>
          <a:p>
            <a:r>
              <a:rPr lang="en-US" dirty="0"/>
              <a:t>		</a:t>
            </a:r>
            <a:r>
              <a:rPr lang="en-US" dirty="0" err="1"/>
              <a:t>System.out.println</a:t>
            </a:r>
            <a:r>
              <a:rPr lang="en-US" dirty="0"/>
              <a:t>(s1);</a:t>
            </a:r>
          </a:p>
          <a:p>
            <a:r>
              <a:rPr lang="en-US" dirty="0"/>
              <a:t>		</a:t>
            </a:r>
            <a:r>
              <a:rPr lang="en-US" dirty="0" err="1"/>
              <a:t>System.out.println</a:t>
            </a:r>
            <a:r>
              <a:rPr lang="en-US" dirty="0"/>
              <a:t>(s2);</a:t>
            </a:r>
          </a:p>
          <a:p>
            <a:r>
              <a:rPr lang="en-US" dirty="0"/>
              <a:t>		</a:t>
            </a:r>
          </a:p>
          <a:p>
            <a:r>
              <a:rPr lang="en-US" dirty="0"/>
              <a:t>	}</a:t>
            </a:r>
          </a:p>
          <a:p>
            <a:r>
              <a:rPr lang="en-US" dirty="0"/>
              <a:t>} </a:t>
            </a:r>
          </a:p>
        </p:txBody>
      </p:sp>
    </p:spTree>
    <p:extLst>
      <p:ext uri="{BB962C8B-B14F-4D97-AF65-F5344CB8AC3E}">
        <p14:creationId xmlns:p14="http://schemas.microsoft.com/office/powerpoint/2010/main" val="2387628782"/>
      </p:ext>
    </p:extLst>
  </p:cSld>
  <p:clrMapOvr>
    <a:masterClrMapping/>
  </p:clrMapOvr>
  <p:transition spd="slow">
    <p:cover dir="d"/>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560" y="37112"/>
            <a:ext cx="7383439" cy="6524863"/>
          </a:xfrm>
          <a:prstGeom prst="rect">
            <a:avLst/>
          </a:prstGeom>
        </p:spPr>
        <p:txBody>
          <a:bodyPr wrap="square">
            <a:spAutoFit/>
          </a:bodyPr>
          <a:lstStyle/>
          <a:p>
            <a:r>
              <a:rPr lang="en-US" sz="2000" dirty="0"/>
              <a:t>class </a:t>
            </a:r>
            <a:r>
              <a:rPr lang="en-US" sz="2000" dirty="0" err="1"/>
              <a:t>TestString</a:t>
            </a:r>
            <a:endParaRPr lang="en-US" sz="2000" dirty="0"/>
          </a:p>
          <a:p>
            <a:r>
              <a:rPr lang="en-US" sz="2000" dirty="0"/>
              <a:t>{</a:t>
            </a:r>
          </a:p>
          <a:p>
            <a:r>
              <a:rPr lang="en-US" sz="2000" dirty="0"/>
              <a:t>	public static void main(String </a:t>
            </a:r>
            <a:r>
              <a:rPr lang="en-US" sz="2000" dirty="0" err="1"/>
              <a:t>aaryaa</a:t>
            </a:r>
            <a:r>
              <a:rPr lang="en-US" sz="2000" dirty="0"/>
              <a:t>[])</a:t>
            </a:r>
          </a:p>
          <a:p>
            <a:r>
              <a:rPr lang="en-US" sz="2000" dirty="0"/>
              <a:t>	{</a:t>
            </a:r>
          </a:p>
          <a:p>
            <a:r>
              <a:rPr lang="en-US" sz="2000" dirty="0"/>
              <a:t>		String s1=new String("You can't change");</a:t>
            </a:r>
          </a:p>
          <a:p>
            <a:r>
              <a:rPr lang="en-US" sz="2000" dirty="0"/>
              <a:t>		String s2=new String("You can't change");</a:t>
            </a:r>
          </a:p>
          <a:p>
            <a:r>
              <a:rPr lang="en-US" sz="2000" dirty="0"/>
              <a:t>		</a:t>
            </a:r>
            <a:r>
              <a:rPr lang="en-US" sz="2000" dirty="0" err="1"/>
              <a:t>System.out.println</a:t>
            </a:r>
            <a:r>
              <a:rPr lang="en-US" sz="2000" dirty="0"/>
              <a:t>(s1==s2); //false</a:t>
            </a:r>
          </a:p>
          <a:p>
            <a:r>
              <a:rPr lang="en-US" sz="2000" dirty="0"/>
              <a:t>		String s3="You can't change";</a:t>
            </a:r>
          </a:p>
          <a:p>
            <a:r>
              <a:rPr lang="en-US" sz="2000" dirty="0"/>
              <a:t>		</a:t>
            </a:r>
            <a:r>
              <a:rPr lang="en-US" sz="2000" dirty="0" err="1"/>
              <a:t>System.out.println</a:t>
            </a:r>
            <a:r>
              <a:rPr lang="en-US" sz="2000" dirty="0"/>
              <a:t>(s1==s3</a:t>
            </a:r>
            <a:r>
              <a:rPr lang="en-US" sz="2000"/>
              <a:t>);//false</a:t>
            </a:r>
            <a:endParaRPr lang="en-US" sz="2000" dirty="0"/>
          </a:p>
          <a:p>
            <a:r>
              <a:rPr lang="en-US" sz="2000" dirty="0"/>
              <a:t>		String s4="You can't change";</a:t>
            </a:r>
          </a:p>
          <a:p>
            <a:r>
              <a:rPr lang="en-US" sz="2000" dirty="0"/>
              <a:t>		</a:t>
            </a:r>
            <a:r>
              <a:rPr lang="en-US" sz="2000" dirty="0" err="1"/>
              <a:t>System.out.println</a:t>
            </a:r>
            <a:r>
              <a:rPr lang="en-US" sz="2000" dirty="0"/>
              <a:t>(s3==s4);</a:t>
            </a:r>
          </a:p>
          <a:p>
            <a:r>
              <a:rPr lang="en-US" sz="2000" dirty="0"/>
              <a:t>		String s5="You can't "+"change";</a:t>
            </a:r>
          </a:p>
          <a:p>
            <a:r>
              <a:rPr lang="en-US" sz="2000" dirty="0"/>
              <a:t>		</a:t>
            </a:r>
            <a:r>
              <a:rPr lang="en-US" sz="2000" dirty="0" err="1"/>
              <a:t>System.out.println</a:t>
            </a:r>
            <a:r>
              <a:rPr lang="en-US" sz="2000" dirty="0"/>
              <a:t>(s4==s5);</a:t>
            </a:r>
          </a:p>
          <a:p>
            <a:r>
              <a:rPr lang="en-US" sz="2000" dirty="0"/>
              <a:t>		String s6="You can't ";</a:t>
            </a:r>
          </a:p>
          <a:p>
            <a:r>
              <a:rPr lang="en-US" sz="2000" dirty="0"/>
              <a:t>		String s7=s6+"change";</a:t>
            </a:r>
          </a:p>
          <a:p>
            <a:r>
              <a:rPr lang="en-US" sz="2000" dirty="0"/>
              <a:t>		</a:t>
            </a:r>
            <a:r>
              <a:rPr lang="en-US" sz="2000" dirty="0" err="1"/>
              <a:t>System.out.println</a:t>
            </a:r>
            <a:r>
              <a:rPr lang="en-US" sz="2000" dirty="0"/>
              <a:t>(s4==s7);</a:t>
            </a:r>
          </a:p>
          <a:p>
            <a:r>
              <a:rPr lang="en-US" sz="2000" dirty="0"/>
              <a:t>		final String s8="You can't ";</a:t>
            </a:r>
          </a:p>
          <a:p>
            <a:r>
              <a:rPr lang="en-US" sz="2000" dirty="0"/>
              <a:t>		String s9=s8+"change";</a:t>
            </a:r>
          </a:p>
          <a:p>
            <a:r>
              <a:rPr lang="en-US" sz="2000" dirty="0"/>
              <a:t>		</a:t>
            </a:r>
            <a:r>
              <a:rPr lang="en-US" sz="2000" dirty="0" err="1"/>
              <a:t>System.out.println</a:t>
            </a:r>
            <a:r>
              <a:rPr lang="en-US" sz="2000" dirty="0"/>
              <a:t>(s4==s9);</a:t>
            </a:r>
          </a:p>
          <a:p>
            <a:r>
              <a:rPr lang="en-US" sz="2000" dirty="0"/>
              <a:t>		}</a:t>
            </a:r>
          </a:p>
          <a:p>
            <a:r>
              <a:rPr lang="en-US" sz="2000" dirty="0"/>
              <a:t>} </a:t>
            </a:r>
          </a:p>
        </p:txBody>
      </p:sp>
    </p:spTree>
    <p:extLst>
      <p:ext uri="{BB962C8B-B14F-4D97-AF65-F5344CB8AC3E}">
        <p14:creationId xmlns:p14="http://schemas.microsoft.com/office/powerpoint/2010/main" val="3893548035"/>
      </p:ext>
    </p:extLst>
  </p:cSld>
  <p:clrMapOvr>
    <a:masterClrMapping/>
  </p:clrMapOvr>
  <p:transition spd="slow">
    <p:cover dir="d"/>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2413338"/>
            <a:ext cx="6096000" cy="2677656"/>
          </a:xfrm>
          <a:prstGeom prst="rect">
            <a:avLst/>
          </a:prstGeom>
        </p:spPr>
        <p:txBody>
          <a:bodyPr>
            <a:spAutoFit/>
          </a:bodyPr>
          <a:lstStyle/>
          <a:p>
            <a:r>
              <a:rPr lang="en-US" sz="2400" dirty="0"/>
              <a:t>class Testimmutablestring1{  </a:t>
            </a:r>
          </a:p>
          <a:p>
            <a:r>
              <a:rPr lang="en-US" sz="2400" dirty="0"/>
              <a:t> public static void main(String </a:t>
            </a:r>
            <a:r>
              <a:rPr lang="en-US" sz="2400" dirty="0" err="1"/>
              <a:t>args</a:t>
            </a:r>
            <a:r>
              <a:rPr lang="en-US" sz="2400" dirty="0"/>
              <a:t>[]){  </a:t>
            </a:r>
          </a:p>
          <a:p>
            <a:r>
              <a:rPr lang="en-US" sz="2400" dirty="0"/>
              <a:t>   String s=“</a:t>
            </a:r>
            <a:r>
              <a:rPr lang="en-US" sz="2400" dirty="0" err="1"/>
              <a:t>mukesh</a:t>
            </a:r>
            <a:r>
              <a:rPr lang="en-US" sz="2400" dirty="0"/>
              <a:t>";  </a:t>
            </a:r>
          </a:p>
          <a:p>
            <a:r>
              <a:rPr lang="en-US" sz="2400" dirty="0"/>
              <a:t>   </a:t>
            </a:r>
            <a:r>
              <a:rPr lang="en-US" sz="2400" dirty="0" err="1"/>
              <a:t>s.concat</a:t>
            </a:r>
            <a:r>
              <a:rPr lang="en-US" sz="2400" dirty="0"/>
              <a:t>(" </a:t>
            </a:r>
            <a:r>
              <a:rPr lang="en-US" sz="2400" dirty="0" err="1"/>
              <a:t>kumar</a:t>
            </a:r>
            <a:r>
              <a:rPr lang="en-US" sz="2400" dirty="0"/>
              <a:t>");  </a:t>
            </a:r>
          </a:p>
          <a:p>
            <a:r>
              <a:rPr lang="en-US" sz="2400" dirty="0"/>
              <a:t>   </a:t>
            </a:r>
            <a:r>
              <a:rPr lang="en-US" sz="2400" dirty="0" err="1"/>
              <a:t>System.out.println</a:t>
            </a:r>
            <a:r>
              <a:rPr lang="en-US" sz="2400" dirty="0"/>
              <a:t>(s);  </a:t>
            </a:r>
          </a:p>
          <a:p>
            <a:r>
              <a:rPr lang="en-US" sz="2400" dirty="0"/>
              <a:t> }  </a:t>
            </a:r>
          </a:p>
          <a:p>
            <a:r>
              <a:rPr lang="en-US" sz="2400" dirty="0"/>
              <a:t>} </a:t>
            </a:r>
          </a:p>
        </p:txBody>
      </p:sp>
    </p:spTree>
    <p:extLst>
      <p:ext uri="{BB962C8B-B14F-4D97-AF65-F5344CB8AC3E}">
        <p14:creationId xmlns:p14="http://schemas.microsoft.com/office/powerpoint/2010/main" val="2962208295"/>
      </p:ext>
    </p:extLst>
  </p:cSld>
  <p:clrMapOvr>
    <a:masterClrMapping/>
  </p:clrMapOvr>
  <p:transition spd="slow">
    <p:cover di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677656"/>
          </a:xfrm>
          <a:prstGeom prst="rect">
            <a:avLst/>
          </a:prstGeom>
        </p:spPr>
        <p:txBody>
          <a:bodyPr>
            <a:spAutoFit/>
          </a:bodyPr>
          <a:lstStyle/>
          <a:p>
            <a:r>
              <a:rPr lang="en-US" sz="2400" dirty="0"/>
              <a:t>class Testimmutablestring1{  </a:t>
            </a:r>
          </a:p>
          <a:p>
            <a:r>
              <a:rPr lang="en-US" sz="2400" dirty="0"/>
              <a:t> public static void main(String </a:t>
            </a:r>
            <a:r>
              <a:rPr lang="en-US" sz="2400" dirty="0" err="1"/>
              <a:t>args</a:t>
            </a:r>
            <a:r>
              <a:rPr lang="en-US" sz="2400" dirty="0"/>
              <a:t>[]){  </a:t>
            </a:r>
          </a:p>
          <a:p>
            <a:r>
              <a:rPr lang="en-US" sz="2400" dirty="0"/>
              <a:t>   String s=“</a:t>
            </a:r>
            <a:r>
              <a:rPr lang="en-US" sz="2400" dirty="0" err="1"/>
              <a:t>mukesh</a:t>
            </a:r>
            <a:r>
              <a:rPr lang="en-US" sz="2400" dirty="0"/>
              <a:t>";  </a:t>
            </a:r>
          </a:p>
          <a:p>
            <a:r>
              <a:rPr lang="en-US" sz="2400" dirty="0"/>
              <a:t>   s=</a:t>
            </a:r>
            <a:r>
              <a:rPr lang="en-US" sz="2400" dirty="0" err="1"/>
              <a:t>s.concat</a:t>
            </a:r>
            <a:r>
              <a:rPr lang="en-US" sz="2400" dirty="0"/>
              <a:t>(" </a:t>
            </a:r>
            <a:r>
              <a:rPr lang="en-US" sz="2400" dirty="0" err="1"/>
              <a:t>kumar</a:t>
            </a:r>
            <a:r>
              <a:rPr lang="en-US" sz="2400" dirty="0"/>
              <a:t>");  </a:t>
            </a:r>
          </a:p>
          <a:p>
            <a:r>
              <a:rPr lang="en-US" sz="2400" dirty="0"/>
              <a:t>   </a:t>
            </a:r>
            <a:r>
              <a:rPr lang="en-US" sz="2400" dirty="0" err="1"/>
              <a:t>System.out.println</a:t>
            </a:r>
            <a:r>
              <a:rPr lang="en-US" sz="2400" dirty="0"/>
              <a:t>(s);  </a:t>
            </a:r>
          </a:p>
          <a:p>
            <a:r>
              <a:rPr lang="en-US" sz="2400" dirty="0"/>
              <a:t> }  </a:t>
            </a:r>
          </a:p>
          <a:p>
            <a:r>
              <a:rPr lang="en-US" sz="2400" dirty="0"/>
              <a:t>} </a:t>
            </a:r>
          </a:p>
        </p:txBody>
      </p:sp>
    </p:spTree>
    <p:extLst>
      <p:ext uri="{BB962C8B-B14F-4D97-AF65-F5344CB8AC3E}">
        <p14:creationId xmlns:p14="http://schemas.microsoft.com/office/powerpoint/2010/main" val="614223115"/>
      </p:ext>
    </p:extLst>
  </p:cSld>
  <p:clrMapOvr>
    <a:masterClrMapping/>
  </p:clrMapOvr>
  <p:transition spd="slow">
    <p:cover dir="d"/>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429" y="344944"/>
            <a:ext cx="8320585" cy="923330"/>
          </a:xfrm>
          <a:prstGeom prst="rect">
            <a:avLst/>
          </a:prstGeom>
        </p:spPr>
        <p:txBody>
          <a:bodyPr wrap="square">
            <a:spAutoFit/>
          </a:bodyPr>
          <a:lstStyle/>
          <a:p>
            <a:r>
              <a:rPr lang="en-US" b="1" dirty="0"/>
              <a:t>Java String Methods</a:t>
            </a:r>
            <a:endParaRPr lang="en-US" dirty="0"/>
          </a:p>
          <a:p>
            <a:r>
              <a:rPr lang="en-US" b="1" dirty="0"/>
              <a:t>Java String length()</a:t>
            </a:r>
            <a:r>
              <a:rPr lang="en-US" dirty="0"/>
              <a:t>: The Java String length() method tells the length of the string. It returns count of total number of characters present in the String</a:t>
            </a:r>
          </a:p>
        </p:txBody>
      </p:sp>
      <p:sp>
        <p:nvSpPr>
          <p:cNvPr id="3" name="Rectangle 2"/>
          <p:cNvSpPr/>
          <p:nvPr/>
        </p:nvSpPr>
        <p:spPr>
          <a:xfrm>
            <a:off x="3048000" y="2413338"/>
            <a:ext cx="8498006" cy="2677656"/>
          </a:xfrm>
          <a:prstGeom prst="rect">
            <a:avLst/>
          </a:prstGeom>
        </p:spPr>
        <p:txBody>
          <a:bodyPr wrap="square">
            <a:spAutoFit/>
          </a:bodyPr>
          <a:lstStyle/>
          <a:p>
            <a:r>
              <a:rPr lang="en-US" sz="2400" dirty="0"/>
              <a:t>class Length{</a:t>
            </a:r>
          </a:p>
          <a:p>
            <a:r>
              <a:rPr lang="en-US" sz="2400" dirty="0"/>
              <a:t>public static void main(String </a:t>
            </a:r>
            <a:r>
              <a:rPr lang="en-US" sz="2400" dirty="0" err="1"/>
              <a:t>args</a:t>
            </a:r>
            <a:r>
              <a:rPr lang="en-US" sz="2400" dirty="0"/>
              <a:t>[]{ </a:t>
            </a:r>
          </a:p>
          <a:p>
            <a:r>
              <a:rPr lang="en-US" sz="2400" dirty="0"/>
              <a:t>String s1="hello"; </a:t>
            </a:r>
          </a:p>
          <a:p>
            <a:r>
              <a:rPr lang="en-US" sz="2400" dirty="0"/>
              <a:t>String s2="</a:t>
            </a:r>
            <a:r>
              <a:rPr lang="en-US" sz="2400" dirty="0" err="1"/>
              <a:t>whatsup</a:t>
            </a:r>
            <a:r>
              <a:rPr lang="en-US" sz="2400" dirty="0"/>
              <a:t>"; </a:t>
            </a:r>
          </a:p>
          <a:p>
            <a:r>
              <a:rPr lang="en-US" sz="2400" dirty="0" err="1"/>
              <a:t>System.out.println</a:t>
            </a:r>
            <a:r>
              <a:rPr lang="en-US" sz="2400" dirty="0"/>
              <a:t>("string length is: "+s1.length());  </a:t>
            </a:r>
          </a:p>
          <a:p>
            <a:r>
              <a:rPr lang="en-US" sz="2400" dirty="0" err="1"/>
              <a:t>System.out.println</a:t>
            </a:r>
            <a:r>
              <a:rPr lang="en-US" sz="2400" dirty="0"/>
              <a:t>("string length is: "+s2.length()); </a:t>
            </a:r>
          </a:p>
          <a:p>
            <a:r>
              <a:rPr lang="en-US" sz="2400" dirty="0"/>
              <a:t>}}</a:t>
            </a:r>
          </a:p>
        </p:txBody>
      </p:sp>
    </p:spTree>
    <p:extLst>
      <p:ext uri="{BB962C8B-B14F-4D97-AF65-F5344CB8AC3E}">
        <p14:creationId xmlns:p14="http://schemas.microsoft.com/office/powerpoint/2010/main" val="3739549492"/>
      </p:ext>
    </p:extLst>
  </p:cSld>
  <p:clrMapOvr>
    <a:masterClrMapping/>
  </p:clrMapOvr>
  <p:transition spd="slow">
    <p:cover dir="d"/>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991" y="440478"/>
            <a:ext cx="9935570" cy="1200329"/>
          </a:xfrm>
          <a:prstGeom prst="rect">
            <a:avLst/>
          </a:prstGeom>
        </p:spPr>
        <p:txBody>
          <a:bodyPr wrap="square">
            <a:spAutoFit/>
          </a:bodyPr>
          <a:lstStyle/>
          <a:p>
            <a:r>
              <a:rPr lang="en-US" sz="2400" b="1" dirty="0"/>
              <a:t>Java String </a:t>
            </a:r>
            <a:r>
              <a:rPr lang="en-US" sz="2400" b="1" dirty="0" err="1"/>
              <a:t>compareTo</a:t>
            </a:r>
            <a:r>
              <a:rPr lang="en-US" sz="2400" b="1" dirty="0"/>
              <a:t>()</a:t>
            </a:r>
            <a:r>
              <a:rPr lang="en-US" sz="2400" dirty="0"/>
              <a:t>: The Java String </a:t>
            </a:r>
            <a:r>
              <a:rPr lang="en-US" sz="2400" dirty="0" err="1"/>
              <a:t>compareTo</a:t>
            </a:r>
            <a:r>
              <a:rPr lang="en-US" sz="2400" dirty="0"/>
              <a:t>() method compares the given string with current string. It is a method of</a:t>
            </a:r>
            <a:r>
              <a:rPr lang="en-US" sz="2400" i="1" dirty="0"/>
              <a:t> ‘Comparable’</a:t>
            </a:r>
            <a:r>
              <a:rPr lang="en-US" sz="2400" dirty="0"/>
              <a:t> interface which is implemented by String class. </a:t>
            </a:r>
          </a:p>
        </p:txBody>
      </p:sp>
      <p:sp>
        <p:nvSpPr>
          <p:cNvPr id="3" name="Rectangle 2"/>
          <p:cNvSpPr/>
          <p:nvPr/>
        </p:nvSpPr>
        <p:spPr>
          <a:xfrm>
            <a:off x="2888776" y="2707522"/>
            <a:ext cx="6096000" cy="3785652"/>
          </a:xfrm>
          <a:prstGeom prst="rect">
            <a:avLst/>
          </a:prstGeom>
        </p:spPr>
        <p:txBody>
          <a:bodyPr>
            <a:spAutoFit/>
          </a:bodyPr>
          <a:lstStyle/>
          <a:p>
            <a:r>
              <a:rPr lang="en-US" sz="2400" dirty="0"/>
              <a:t>class </a:t>
            </a:r>
            <a:r>
              <a:rPr lang="en-US" sz="2400" dirty="0" err="1"/>
              <a:t>CompareTo</a:t>
            </a:r>
            <a:r>
              <a:rPr lang="en-US" sz="2400" dirty="0"/>
              <a:t> { </a:t>
            </a:r>
          </a:p>
          <a:p>
            <a:r>
              <a:rPr lang="en-US" sz="2400" dirty="0"/>
              <a:t>public static void main(String </a:t>
            </a:r>
            <a:r>
              <a:rPr lang="en-US" sz="2400" dirty="0" err="1"/>
              <a:t>args</a:t>
            </a:r>
            <a:r>
              <a:rPr lang="en-US" sz="2400" dirty="0"/>
              <a:t>[]){ </a:t>
            </a:r>
          </a:p>
          <a:p>
            <a:r>
              <a:rPr lang="en-US" sz="2400" dirty="0"/>
              <a:t>String s1="hello";</a:t>
            </a:r>
          </a:p>
          <a:p>
            <a:r>
              <a:rPr lang="en-US" sz="2400" dirty="0"/>
              <a:t>String s2="hello"; </a:t>
            </a:r>
          </a:p>
          <a:p>
            <a:r>
              <a:rPr lang="en-US" sz="2400" dirty="0"/>
              <a:t>String s3="</a:t>
            </a:r>
            <a:r>
              <a:rPr lang="en-US" sz="2400" dirty="0" err="1"/>
              <a:t>hemlo</a:t>
            </a:r>
            <a:r>
              <a:rPr lang="en-US" sz="2400" dirty="0"/>
              <a:t>"; </a:t>
            </a:r>
          </a:p>
          <a:p>
            <a:r>
              <a:rPr lang="en-US" sz="2400" dirty="0"/>
              <a:t>String s4="flag";</a:t>
            </a:r>
          </a:p>
          <a:p>
            <a:r>
              <a:rPr lang="en-US" sz="2400" dirty="0" err="1"/>
              <a:t>System.out.println</a:t>
            </a:r>
            <a:r>
              <a:rPr lang="en-US" sz="2400" dirty="0"/>
              <a:t>(s1.compareTo(s2)); </a:t>
            </a:r>
          </a:p>
          <a:p>
            <a:r>
              <a:rPr lang="en-US" sz="2400" dirty="0" err="1"/>
              <a:t>System.out.println</a:t>
            </a:r>
            <a:r>
              <a:rPr lang="en-US" sz="2400" dirty="0"/>
              <a:t>(s1.compareTo(s3)); </a:t>
            </a:r>
          </a:p>
          <a:p>
            <a:r>
              <a:rPr lang="en-US" sz="2400" dirty="0" err="1"/>
              <a:t>System.out.println</a:t>
            </a:r>
            <a:r>
              <a:rPr lang="en-US" sz="2400" dirty="0"/>
              <a:t>(s1.compareTo(s4)); </a:t>
            </a:r>
          </a:p>
          <a:p>
            <a:r>
              <a:rPr lang="en-US" sz="2400" dirty="0"/>
              <a:t>}}</a:t>
            </a:r>
          </a:p>
        </p:txBody>
      </p:sp>
    </p:spTree>
    <p:extLst>
      <p:ext uri="{BB962C8B-B14F-4D97-AF65-F5344CB8AC3E}">
        <p14:creationId xmlns:p14="http://schemas.microsoft.com/office/powerpoint/2010/main" val="775231718"/>
      </p:ext>
    </p:extLst>
  </p:cSld>
  <p:clrMapOvr>
    <a:masterClrMapping/>
  </p:clrMapOvr>
  <p:transition spd="slow">
    <p:cover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Java Method Overloading with Type Promo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591" y="582768"/>
            <a:ext cx="7198262" cy="5398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954508"/>
      </p:ext>
    </p:extLst>
  </p:cSld>
  <p:clrMapOvr>
    <a:masterClrMapping/>
  </p:clrMapOvr>
  <p:transition spd="slow">
    <p:cover dir="d"/>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737" y="1734993"/>
            <a:ext cx="8388824" cy="2246769"/>
          </a:xfrm>
          <a:prstGeom prst="rect">
            <a:avLst/>
          </a:prstGeom>
        </p:spPr>
        <p:txBody>
          <a:bodyPr wrap="square">
            <a:spAutoFit/>
          </a:bodyPr>
          <a:lstStyle/>
          <a:p>
            <a:r>
              <a:rPr lang="en-US" sz="2800" dirty="0"/>
              <a:t>This program shows the comparison between the various string. It is noticed that  </a:t>
            </a:r>
            <a:br>
              <a:rPr lang="en-US" sz="2800" dirty="0"/>
            </a:br>
            <a:r>
              <a:rPr lang="en-US" sz="2800" dirty="0"/>
              <a:t>if s1 &gt; s2, it returns a positive number  </a:t>
            </a:r>
            <a:br>
              <a:rPr lang="en-US" sz="2800" dirty="0"/>
            </a:br>
            <a:r>
              <a:rPr lang="en-US" sz="2800" dirty="0"/>
              <a:t>if s1 &lt; s2, it returns a negative number </a:t>
            </a:r>
            <a:br>
              <a:rPr lang="en-US" sz="2800" dirty="0"/>
            </a:br>
            <a:r>
              <a:rPr lang="en-US" sz="2800" dirty="0"/>
              <a:t>if s1 == s2, it returns 0</a:t>
            </a:r>
          </a:p>
        </p:txBody>
      </p:sp>
    </p:spTree>
    <p:extLst>
      <p:ext uri="{BB962C8B-B14F-4D97-AF65-F5344CB8AC3E}">
        <p14:creationId xmlns:p14="http://schemas.microsoft.com/office/powerpoint/2010/main" val="3637546324"/>
      </p:ext>
    </p:extLst>
  </p:cSld>
  <p:clrMapOvr>
    <a:masterClrMapping/>
  </p:clrMapOvr>
  <p:transition spd="slow">
    <p:cover dir="d"/>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8441" y="454126"/>
            <a:ext cx="9330519" cy="1200329"/>
          </a:xfrm>
          <a:prstGeom prst="rect">
            <a:avLst/>
          </a:prstGeom>
        </p:spPr>
        <p:txBody>
          <a:bodyPr wrap="square">
            <a:spAutoFit/>
          </a:bodyPr>
          <a:lstStyle/>
          <a:p>
            <a:r>
              <a:rPr lang="en-US" sz="2400" b="1" dirty="0"/>
              <a:t>Java String </a:t>
            </a:r>
            <a:r>
              <a:rPr lang="en-US" sz="2400" b="1" dirty="0" err="1"/>
              <a:t>concat</a:t>
            </a:r>
            <a:r>
              <a:rPr lang="en-US" sz="2400" b="1" dirty="0"/>
              <a:t>() : </a:t>
            </a:r>
            <a:r>
              <a:rPr lang="en-US" sz="2400" dirty="0"/>
              <a:t>The Java String </a:t>
            </a:r>
            <a:r>
              <a:rPr lang="en-US" sz="2400" dirty="0" err="1"/>
              <a:t>concat</a:t>
            </a:r>
            <a:r>
              <a:rPr lang="en-US" sz="2400" dirty="0"/>
              <a:t>() method combines a specific string at the end of another string and ultimately returns a combined string. It is like appending another string. </a:t>
            </a:r>
          </a:p>
        </p:txBody>
      </p:sp>
      <p:sp>
        <p:nvSpPr>
          <p:cNvPr id="3" name="Rectangle 2"/>
          <p:cNvSpPr/>
          <p:nvPr/>
        </p:nvSpPr>
        <p:spPr>
          <a:xfrm>
            <a:off x="3048000" y="2551837"/>
            <a:ext cx="6096000" cy="2308324"/>
          </a:xfrm>
          <a:prstGeom prst="rect">
            <a:avLst/>
          </a:prstGeom>
        </p:spPr>
        <p:txBody>
          <a:bodyPr>
            <a:spAutoFit/>
          </a:bodyPr>
          <a:lstStyle/>
          <a:p>
            <a:r>
              <a:rPr lang="en-US" sz="2400" dirty="0"/>
              <a:t>class </a:t>
            </a:r>
            <a:r>
              <a:rPr lang="en-US" sz="2400" dirty="0" err="1"/>
              <a:t>ConcatExample</a:t>
            </a:r>
            <a:r>
              <a:rPr lang="en-US" sz="2400" dirty="0"/>
              <a:t>{</a:t>
            </a:r>
          </a:p>
          <a:p>
            <a:r>
              <a:rPr lang="en-US" sz="2400" dirty="0"/>
              <a:t>public static void main(String </a:t>
            </a:r>
            <a:r>
              <a:rPr lang="en-US" sz="2400" dirty="0" err="1"/>
              <a:t>args</a:t>
            </a:r>
            <a:r>
              <a:rPr lang="en-US" sz="2400" dirty="0"/>
              <a:t>[]){</a:t>
            </a:r>
          </a:p>
          <a:p>
            <a:r>
              <a:rPr lang="en-US" sz="2400" dirty="0"/>
              <a:t>String s1="hello";</a:t>
            </a:r>
          </a:p>
          <a:p>
            <a:r>
              <a:rPr lang="en-US" sz="2400" dirty="0"/>
              <a:t>s1=s1.concat("how are you");</a:t>
            </a:r>
          </a:p>
          <a:p>
            <a:r>
              <a:rPr lang="en-US" sz="2400" dirty="0" err="1"/>
              <a:t>System.out.println</a:t>
            </a:r>
            <a:r>
              <a:rPr lang="en-US" sz="2400" dirty="0"/>
              <a:t>(s1);</a:t>
            </a:r>
          </a:p>
          <a:p>
            <a:r>
              <a:rPr lang="en-US" sz="2400" dirty="0"/>
              <a:t>}}</a:t>
            </a:r>
          </a:p>
        </p:txBody>
      </p:sp>
    </p:spTree>
    <p:extLst>
      <p:ext uri="{BB962C8B-B14F-4D97-AF65-F5344CB8AC3E}">
        <p14:creationId xmlns:p14="http://schemas.microsoft.com/office/powerpoint/2010/main" val="892321973"/>
      </p:ext>
    </p:extLst>
  </p:cSld>
  <p:clrMapOvr>
    <a:masterClrMapping/>
  </p:clrMapOvr>
  <p:transition spd="slow">
    <p:cover dir="d"/>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0894" y="333317"/>
            <a:ext cx="9098507" cy="830997"/>
          </a:xfrm>
          <a:prstGeom prst="rect">
            <a:avLst/>
          </a:prstGeom>
        </p:spPr>
        <p:txBody>
          <a:bodyPr wrap="square">
            <a:spAutoFit/>
          </a:bodyPr>
          <a:lstStyle/>
          <a:p>
            <a:r>
              <a:rPr lang="en-US" sz="2400" b="1" dirty="0"/>
              <a:t>Java String </a:t>
            </a:r>
            <a:r>
              <a:rPr lang="en-US" sz="2400" b="1" dirty="0" err="1"/>
              <a:t>IsEmpty</a:t>
            </a:r>
            <a:r>
              <a:rPr lang="en-US" sz="2400" b="1" dirty="0"/>
              <a:t>()</a:t>
            </a:r>
            <a:r>
              <a:rPr lang="en-US" sz="2400" dirty="0"/>
              <a:t> : This method checks whether the String contains anything or not. If the java String is Empty, it returns true else false.</a:t>
            </a:r>
          </a:p>
        </p:txBody>
      </p:sp>
      <p:sp>
        <p:nvSpPr>
          <p:cNvPr id="3" name="Rectangle 2"/>
          <p:cNvSpPr/>
          <p:nvPr/>
        </p:nvSpPr>
        <p:spPr>
          <a:xfrm>
            <a:off x="3047999" y="2413338"/>
            <a:ext cx="7406185" cy="2677656"/>
          </a:xfrm>
          <a:prstGeom prst="rect">
            <a:avLst/>
          </a:prstGeom>
        </p:spPr>
        <p:txBody>
          <a:bodyPr wrap="square">
            <a:spAutoFit/>
          </a:bodyPr>
          <a:lstStyle/>
          <a:p>
            <a:r>
              <a:rPr lang="en-US" sz="2400" dirty="0"/>
              <a:t>class </a:t>
            </a:r>
            <a:r>
              <a:rPr lang="en-US" sz="2400" dirty="0" err="1"/>
              <a:t>IsEmptyExample</a:t>
            </a:r>
            <a:r>
              <a:rPr lang="en-US" sz="2400" dirty="0"/>
              <a:t>{ </a:t>
            </a:r>
          </a:p>
          <a:p>
            <a:r>
              <a:rPr lang="en-US" sz="2400" dirty="0"/>
              <a:t>public static void main(String </a:t>
            </a:r>
            <a:r>
              <a:rPr lang="en-US" sz="2400" dirty="0" err="1"/>
              <a:t>args</a:t>
            </a:r>
            <a:r>
              <a:rPr lang="en-US" sz="2400" dirty="0"/>
              <a:t>[]){ </a:t>
            </a:r>
          </a:p>
          <a:p>
            <a:r>
              <a:rPr lang="en-US" sz="2400" dirty="0"/>
              <a:t>String s1=""; </a:t>
            </a:r>
          </a:p>
          <a:p>
            <a:r>
              <a:rPr lang="en-US" sz="2400" dirty="0"/>
              <a:t>String s2="hello"; </a:t>
            </a:r>
          </a:p>
          <a:p>
            <a:r>
              <a:rPr lang="en-US" sz="2400" dirty="0" err="1"/>
              <a:t>System.out.println</a:t>
            </a:r>
            <a:r>
              <a:rPr lang="en-US" sz="2400" dirty="0"/>
              <a:t>(s1.isEmpty());</a:t>
            </a:r>
          </a:p>
          <a:p>
            <a:r>
              <a:rPr lang="en-US" sz="2400" dirty="0" err="1"/>
              <a:t>System.out.println</a:t>
            </a:r>
            <a:r>
              <a:rPr lang="en-US" sz="2400" dirty="0"/>
              <a:t>(s2.isEmpty());</a:t>
            </a:r>
          </a:p>
          <a:p>
            <a:r>
              <a:rPr lang="en-US" sz="2400" dirty="0"/>
              <a:t>}}</a:t>
            </a:r>
          </a:p>
        </p:txBody>
      </p:sp>
    </p:spTree>
    <p:extLst>
      <p:ext uri="{BB962C8B-B14F-4D97-AF65-F5344CB8AC3E}">
        <p14:creationId xmlns:p14="http://schemas.microsoft.com/office/powerpoint/2010/main" val="3061801377"/>
      </p:ext>
    </p:extLst>
  </p:cSld>
  <p:clrMapOvr>
    <a:masterClrMapping/>
  </p:clrMapOvr>
  <p:transition spd="slow">
    <p:cover dir="d"/>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991" y="249409"/>
            <a:ext cx="10795379" cy="1200329"/>
          </a:xfrm>
          <a:prstGeom prst="rect">
            <a:avLst/>
          </a:prstGeom>
        </p:spPr>
        <p:txBody>
          <a:bodyPr wrap="square">
            <a:spAutoFit/>
          </a:bodyPr>
          <a:lstStyle/>
          <a:p>
            <a:r>
              <a:rPr lang="en-US" sz="2400" b="1" dirty="0"/>
              <a:t>Java String Trim()</a:t>
            </a:r>
            <a:r>
              <a:rPr lang="en-US" sz="2400" dirty="0"/>
              <a:t> : The java string trim() method removes the leading and trailing spaces. It checks the </a:t>
            </a:r>
            <a:r>
              <a:rPr lang="en-US" sz="2400" dirty="0" err="1"/>
              <a:t>unicode</a:t>
            </a:r>
            <a:r>
              <a:rPr lang="en-US" sz="2400" dirty="0"/>
              <a:t> value of space character (‘u0020’) before and after the string. If it exists, then removes the spaces and return the omitted string</a:t>
            </a:r>
          </a:p>
        </p:txBody>
      </p:sp>
      <p:sp>
        <p:nvSpPr>
          <p:cNvPr id="3" name="Rectangle 2"/>
          <p:cNvSpPr/>
          <p:nvPr/>
        </p:nvSpPr>
        <p:spPr>
          <a:xfrm>
            <a:off x="3048000" y="2551837"/>
            <a:ext cx="6096000" cy="2308324"/>
          </a:xfrm>
          <a:prstGeom prst="rect">
            <a:avLst/>
          </a:prstGeom>
        </p:spPr>
        <p:txBody>
          <a:bodyPr>
            <a:spAutoFit/>
          </a:bodyPr>
          <a:lstStyle/>
          <a:p>
            <a:r>
              <a:rPr lang="en-US" sz="2400" dirty="0"/>
              <a:t>class </a:t>
            </a:r>
            <a:r>
              <a:rPr lang="en-US" sz="2400" dirty="0" err="1"/>
              <a:t>StringTrimExample</a:t>
            </a:r>
            <a:r>
              <a:rPr lang="en-US" sz="2400" dirty="0"/>
              <a:t>{  </a:t>
            </a:r>
          </a:p>
          <a:p>
            <a:r>
              <a:rPr lang="en-US" sz="2400" dirty="0"/>
              <a:t>public static void main(String </a:t>
            </a:r>
            <a:r>
              <a:rPr lang="en-US" sz="2400" dirty="0" err="1"/>
              <a:t>args</a:t>
            </a:r>
            <a:r>
              <a:rPr lang="en-US" sz="2400" dirty="0"/>
              <a:t>[]){  </a:t>
            </a:r>
          </a:p>
          <a:p>
            <a:r>
              <a:rPr lang="en-US" sz="2400" dirty="0"/>
              <a:t>String s1="  hello   ";  </a:t>
            </a:r>
          </a:p>
          <a:p>
            <a:r>
              <a:rPr lang="en-US" sz="2400" dirty="0" err="1"/>
              <a:t>System.out.println</a:t>
            </a:r>
            <a:r>
              <a:rPr lang="en-US" sz="2400" dirty="0"/>
              <a:t>(s1+"how are you");</a:t>
            </a:r>
          </a:p>
          <a:p>
            <a:r>
              <a:rPr lang="en-US" sz="2400" dirty="0" err="1"/>
              <a:t>System.out.println</a:t>
            </a:r>
            <a:r>
              <a:rPr lang="en-US" sz="2400" dirty="0"/>
              <a:t>(s1.trim()+"how are you");</a:t>
            </a:r>
          </a:p>
          <a:p>
            <a:r>
              <a:rPr lang="en-US" sz="2400" dirty="0"/>
              <a:t>}}</a:t>
            </a:r>
          </a:p>
        </p:txBody>
      </p:sp>
    </p:spTree>
    <p:extLst>
      <p:ext uri="{BB962C8B-B14F-4D97-AF65-F5344CB8AC3E}">
        <p14:creationId xmlns:p14="http://schemas.microsoft.com/office/powerpoint/2010/main" val="2938215553"/>
      </p:ext>
    </p:extLst>
  </p:cSld>
  <p:clrMapOvr>
    <a:masterClrMapping/>
  </p:clrMapOvr>
  <p:transition spd="slow">
    <p:cover di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6054" y="280748"/>
            <a:ext cx="9098508" cy="830997"/>
          </a:xfrm>
          <a:prstGeom prst="rect">
            <a:avLst/>
          </a:prstGeom>
        </p:spPr>
        <p:txBody>
          <a:bodyPr wrap="square">
            <a:spAutoFit/>
          </a:bodyPr>
          <a:lstStyle/>
          <a:p>
            <a:r>
              <a:rPr lang="en-US" sz="2400" b="1" dirty="0"/>
              <a:t>Java String </a:t>
            </a:r>
            <a:r>
              <a:rPr lang="en-US" sz="2400" b="1" dirty="0" err="1"/>
              <a:t>toLowerCase</a:t>
            </a:r>
            <a:r>
              <a:rPr lang="en-US" sz="2400" b="1" dirty="0"/>
              <a:t>()</a:t>
            </a:r>
            <a:r>
              <a:rPr lang="en-US" sz="2400" dirty="0"/>
              <a:t> : The java string </a:t>
            </a:r>
            <a:r>
              <a:rPr lang="en-US" sz="2400" dirty="0" err="1"/>
              <a:t>toLowerCase</a:t>
            </a:r>
            <a:r>
              <a:rPr lang="en-US" sz="2400" dirty="0"/>
              <a:t>() method converts all the characters of the String to lower case</a:t>
            </a:r>
          </a:p>
        </p:txBody>
      </p:sp>
      <p:sp>
        <p:nvSpPr>
          <p:cNvPr id="4" name="Rectangle 3"/>
          <p:cNvSpPr/>
          <p:nvPr/>
        </p:nvSpPr>
        <p:spPr>
          <a:xfrm>
            <a:off x="3048000" y="2551837"/>
            <a:ext cx="7119582" cy="2308324"/>
          </a:xfrm>
          <a:prstGeom prst="rect">
            <a:avLst/>
          </a:prstGeom>
        </p:spPr>
        <p:txBody>
          <a:bodyPr wrap="square">
            <a:spAutoFit/>
          </a:bodyPr>
          <a:lstStyle/>
          <a:p>
            <a:r>
              <a:rPr lang="en-US" sz="2400" dirty="0"/>
              <a:t>class </a:t>
            </a:r>
            <a:r>
              <a:rPr lang="en-US" sz="2400" dirty="0" err="1"/>
              <a:t>StringLowerExample</a:t>
            </a:r>
            <a:r>
              <a:rPr lang="en-US" sz="2400" dirty="0"/>
              <a:t>{</a:t>
            </a:r>
          </a:p>
          <a:p>
            <a:r>
              <a:rPr lang="en-US" sz="2400" dirty="0"/>
              <a:t>public static void main(String </a:t>
            </a:r>
            <a:r>
              <a:rPr lang="en-US" sz="2400" dirty="0" err="1"/>
              <a:t>args</a:t>
            </a:r>
            <a:r>
              <a:rPr lang="en-US" sz="2400" dirty="0"/>
              <a:t>[]){</a:t>
            </a:r>
          </a:p>
          <a:p>
            <a:r>
              <a:rPr lang="en-US" sz="2400" dirty="0"/>
              <a:t>String s1="HELLO HOW Are You?”;</a:t>
            </a:r>
          </a:p>
          <a:p>
            <a:r>
              <a:rPr lang="en-US" sz="2400" dirty="0"/>
              <a:t>String s1lower=s1.toLowerCase();</a:t>
            </a:r>
          </a:p>
          <a:p>
            <a:r>
              <a:rPr lang="en-US" sz="2400" dirty="0" err="1"/>
              <a:t>System.out.println</a:t>
            </a:r>
            <a:r>
              <a:rPr lang="en-US" sz="2400" dirty="0"/>
              <a:t>(s1lower);}</a:t>
            </a:r>
          </a:p>
          <a:p>
            <a:r>
              <a:rPr lang="en-US" sz="2400" dirty="0"/>
              <a:t>}</a:t>
            </a:r>
          </a:p>
        </p:txBody>
      </p:sp>
    </p:spTree>
    <p:extLst>
      <p:ext uri="{BB962C8B-B14F-4D97-AF65-F5344CB8AC3E}">
        <p14:creationId xmlns:p14="http://schemas.microsoft.com/office/powerpoint/2010/main" val="390597663"/>
      </p:ext>
    </p:extLst>
  </p:cSld>
  <p:clrMapOvr>
    <a:masterClrMapping/>
  </p:clrMapOvr>
  <p:transition spd="slow">
    <p:cover dir="d"/>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280749"/>
            <a:ext cx="11668836" cy="830997"/>
          </a:xfrm>
          <a:prstGeom prst="rect">
            <a:avLst/>
          </a:prstGeom>
        </p:spPr>
        <p:txBody>
          <a:bodyPr wrap="square">
            <a:spAutoFit/>
          </a:bodyPr>
          <a:lstStyle/>
          <a:p>
            <a:r>
              <a:rPr lang="en-US" sz="2400" b="1" dirty="0"/>
              <a:t>Java String </a:t>
            </a:r>
            <a:r>
              <a:rPr lang="en-US" sz="2400" b="1" dirty="0" err="1"/>
              <a:t>toUpperCase</a:t>
            </a:r>
            <a:r>
              <a:rPr lang="en-US" sz="2400" b="1" dirty="0"/>
              <a:t>()</a:t>
            </a:r>
            <a:r>
              <a:rPr lang="en-US" sz="2400" dirty="0"/>
              <a:t> : The Java String </a:t>
            </a:r>
            <a:r>
              <a:rPr lang="en-US" sz="2400" dirty="0" err="1"/>
              <a:t>toUpperCase</a:t>
            </a:r>
            <a:r>
              <a:rPr lang="en-US" sz="2400" dirty="0"/>
              <a:t>() method converts all the characters of the String to upper case</a:t>
            </a:r>
          </a:p>
        </p:txBody>
      </p:sp>
      <p:sp>
        <p:nvSpPr>
          <p:cNvPr id="3" name="Rectangle 2"/>
          <p:cNvSpPr/>
          <p:nvPr/>
        </p:nvSpPr>
        <p:spPr>
          <a:xfrm>
            <a:off x="3048000" y="2551837"/>
            <a:ext cx="6096000" cy="2308324"/>
          </a:xfrm>
          <a:prstGeom prst="rect">
            <a:avLst/>
          </a:prstGeom>
        </p:spPr>
        <p:txBody>
          <a:bodyPr>
            <a:spAutoFit/>
          </a:bodyPr>
          <a:lstStyle/>
          <a:p>
            <a:r>
              <a:rPr lang="en-US" sz="2400" dirty="0"/>
              <a:t>class </a:t>
            </a:r>
            <a:r>
              <a:rPr lang="en-US" sz="2400" dirty="0" err="1"/>
              <a:t>StringUpperExample</a:t>
            </a:r>
            <a:r>
              <a:rPr lang="en-US" sz="2400" dirty="0"/>
              <a:t>{  </a:t>
            </a:r>
          </a:p>
          <a:p>
            <a:r>
              <a:rPr lang="en-US" sz="2400" dirty="0"/>
              <a:t>public static void main(String </a:t>
            </a:r>
            <a:r>
              <a:rPr lang="en-US" sz="2400" dirty="0" err="1"/>
              <a:t>args</a:t>
            </a:r>
            <a:r>
              <a:rPr lang="en-US" sz="2400" dirty="0"/>
              <a:t>[]){  </a:t>
            </a:r>
          </a:p>
          <a:p>
            <a:r>
              <a:rPr lang="en-US" sz="2400" dirty="0"/>
              <a:t>String s1="hello how are you";  </a:t>
            </a:r>
          </a:p>
          <a:p>
            <a:r>
              <a:rPr lang="en-US" sz="2400" dirty="0"/>
              <a:t>String s1upper=s1.toUpperCase();  </a:t>
            </a:r>
          </a:p>
          <a:p>
            <a:r>
              <a:rPr lang="en-US" sz="2400" dirty="0" err="1"/>
              <a:t>System.out.println</a:t>
            </a:r>
            <a:r>
              <a:rPr lang="en-US" sz="2400" dirty="0"/>
              <a:t>(s1upper);  </a:t>
            </a:r>
          </a:p>
          <a:p>
            <a:r>
              <a:rPr lang="en-US" sz="2400" dirty="0"/>
              <a:t>}}</a:t>
            </a:r>
          </a:p>
        </p:txBody>
      </p:sp>
    </p:spTree>
    <p:extLst>
      <p:ext uri="{BB962C8B-B14F-4D97-AF65-F5344CB8AC3E}">
        <p14:creationId xmlns:p14="http://schemas.microsoft.com/office/powerpoint/2010/main" val="1111106155"/>
      </p:ext>
    </p:extLst>
  </p:cSld>
  <p:clrMapOvr>
    <a:masterClrMapping/>
  </p:clrMapOvr>
  <p:transition spd="slow">
    <p:cover dir="d"/>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0393" y="167523"/>
            <a:ext cx="10395045" cy="1015663"/>
          </a:xfrm>
          <a:prstGeom prst="rect">
            <a:avLst/>
          </a:prstGeom>
        </p:spPr>
        <p:txBody>
          <a:bodyPr wrap="square">
            <a:spAutoFit/>
          </a:bodyPr>
          <a:lstStyle/>
          <a:p>
            <a:r>
              <a:rPr lang="en-US" sz="2000" b="1" dirty="0"/>
              <a:t>Java String replace()</a:t>
            </a:r>
            <a:r>
              <a:rPr lang="en-US" sz="2000" dirty="0"/>
              <a:t>: The Java String replace() method returns a string, replacing all the old characters or </a:t>
            </a:r>
            <a:r>
              <a:rPr lang="en-US" sz="2000" dirty="0" err="1"/>
              <a:t>CharSequence</a:t>
            </a:r>
            <a:r>
              <a:rPr lang="en-US" sz="2000" dirty="0"/>
              <a:t> to new characters. There are 2 ways to replace methods in a Java String. </a:t>
            </a:r>
          </a:p>
        </p:txBody>
      </p:sp>
      <p:sp>
        <p:nvSpPr>
          <p:cNvPr id="3" name="Rectangle 2"/>
          <p:cNvSpPr/>
          <p:nvPr/>
        </p:nvSpPr>
        <p:spPr>
          <a:xfrm>
            <a:off x="1560393" y="2690336"/>
            <a:ext cx="7583607" cy="1938992"/>
          </a:xfrm>
          <a:prstGeom prst="rect">
            <a:avLst/>
          </a:prstGeom>
        </p:spPr>
        <p:txBody>
          <a:bodyPr wrap="square">
            <a:spAutoFit/>
          </a:bodyPr>
          <a:lstStyle/>
          <a:p>
            <a:r>
              <a:rPr lang="en-US" sz="2400" dirty="0"/>
              <a:t>class ReplaceExample1{</a:t>
            </a:r>
          </a:p>
          <a:p>
            <a:r>
              <a:rPr lang="en-US" sz="2400" dirty="0"/>
              <a:t>public static void main(String </a:t>
            </a:r>
            <a:r>
              <a:rPr lang="en-US" sz="2400" dirty="0" err="1"/>
              <a:t>args</a:t>
            </a:r>
            <a:r>
              <a:rPr lang="en-US" sz="2400" dirty="0"/>
              <a:t>[]){ </a:t>
            </a:r>
          </a:p>
          <a:p>
            <a:r>
              <a:rPr lang="en-US" sz="2400" dirty="0"/>
              <a:t>String s1="hello how are you"; </a:t>
            </a:r>
          </a:p>
          <a:p>
            <a:r>
              <a:rPr lang="en-US" sz="2400" dirty="0"/>
              <a:t>String </a:t>
            </a:r>
            <a:r>
              <a:rPr lang="en-US" sz="2400" dirty="0" err="1"/>
              <a:t>replaceString</a:t>
            </a:r>
            <a:r>
              <a:rPr lang="en-US" sz="2400" dirty="0"/>
              <a:t>=s1.replace('</a:t>
            </a:r>
            <a:r>
              <a:rPr lang="en-US" sz="2400" dirty="0" err="1"/>
              <a:t>h','t</a:t>
            </a:r>
            <a:r>
              <a:rPr lang="en-US" sz="2400" dirty="0"/>
              <a:t>'); </a:t>
            </a:r>
          </a:p>
          <a:p>
            <a:r>
              <a:rPr lang="en-US" sz="2400" dirty="0" err="1"/>
              <a:t>System.out.println</a:t>
            </a:r>
            <a:r>
              <a:rPr lang="en-US" sz="2400" dirty="0"/>
              <a:t>(</a:t>
            </a:r>
            <a:r>
              <a:rPr lang="en-US" sz="2400" dirty="0" err="1"/>
              <a:t>replaceString</a:t>
            </a:r>
            <a:r>
              <a:rPr lang="en-US" sz="2400" dirty="0"/>
              <a:t>); }}</a:t>
            </a:r>
          </a:p>
        </p:txBody>
      </p:sp>
    </p:spTree>
    <p:extLst>
      <p:ext uri="{BB962C8B-B14F-4D97-AF65-F5344CB8AC3E}">
        <p14:creationId xmlns:p14="http://schemas.microsoft.com/office/powerpoint/2010/main" val="1153977878"/>
      </p:ext>
    </p:extLst>
  </p:cSld>
  <p:clrMapOvr>
    <a:masterClrMapping/>
  </p:clrMapOvr>
  <p:transition spd="slow">
    <p:cover dir="d"/>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7371" y="321692"/>
            <a:ext cx="8866497" cy="830997"/>
          </a:xfrm>
          <a:prstGeom prst="rect">
            <a:avLst/>
          </a:prstGeom>
        </p:spPr>
        <p:txBody>
          <a:bodyPr wrap="square">
            <a:spAutoFit/>
          </a:bodyPr>
          <a:lstStyle/>
          <a:p>
            <a:r>
              <a:rPr lang="en-US" sz="2400" b="1" dirty="0"/>
              <a:t>Java String replace(</a:t>
            </a:r>
            <a:r>
              <a:rPr lang="en-US" sz="2400" b="1" dirty="0" err="1"/>
              <a:t>CharSequence</a:t>
            </a:r>
            <a:r>
              <a:rPr lang="en-US" sz="2400" b="1" dirty="0"/>
              <a:t> target, </a:t>
            </a:r>
            <a:r>
              <a:rPr lang="en-US" sz="2400" b="1" dirty="0" err="1"/>
              <a:t>CharSequence</a:t>
            </a:r>
            <a:r>
              <a:rPr lang="en-US" sz="2400" b="1" dirty="0"/>
              <a:t> replacement) method</a:t>
            </a:r>
            <a:endParaRPr lang="en-US" sz="2400" dirty="0"/>
          </a:p>
        </p:txBody>
      </p:sp>
      <p:sp>
        <p:nvSpPr>
          <p:cNvPr id="4" name="Rectangle 3"/>
          <p:cNvSpPr/>
          <p:nvPr/>
        </p:nvSpPr>
        <p:spPr>
          <a:xfrm>
            <a:off x="3048000" y="2551837"/>
            <a:ext cx="6096000" cy="2677656"/>
          </a:xfrm>
          <a:prstGeom prst="rect">
            <a:avLst/>
          </a:prstGeom>
        </p:spPr>
        <p:txBody>
          <a:bodyPr>
            <a:spAutoFit/>
          </a:bodyPr>
          <a:lstStyle/>
          <a:p>
            <a:r>
              <a:rPr lang="en-US" sz="2400" dirty="0"/>
              <a:t>class ReplaceExample2{ </a:t>
            </a:r>
          </a:p>
          <a:p>
            <a:r>
              <a:rPr lang="en-US" sz="2400" dirty="0"/>
              <a:t>public static void main(String </a:t>
            </a:r>
            <a:r>
              <a:rPr lang="en-US" sz="2400" dirty="0" err="1"/>
              <a:t>args</a:t>
            </a:r>
            <a:r>
              <a:rPr lang="en-US" sz="2400" dirty="0"/>
              <a:t>[]){ </a:t>
            </a:r>
          </a:p>
          <a:p>
            <a:r>
              <a:rPr lang="en-US" sz="2400" dirty="0"/>
              <a:t>String s1="Hey, welcome to </a:t>
            </a:r>
            <a:r>
              <a:rPr lang="en-US" sz="2400" dirty="0" err="1"/>
              <a:t>noida</a:t>
            </a:r>
            <a:r>
              <a:rPr lang="en-US" sz="2400" dirty="0"/>
              <a:t>"; </a:t>
            </a:r>
          </a:p>
          <a:p>
            <a:r>
              <a:rPr lang="en-US" sz="2400" dirty="0"/>
              <a:t>String </a:t>
            </a:r>
            <a:r>
              <a:rPr lang="en-US" sz="2400" dirty="0" err="1"/>
              <a:t>replaceString</a:t>
            </a:r>
            <a:r>
              <a:rPr lang="en-US" sz="2400" dirty="0"/>
              <a:t>=s1.replace("</a:t>
            </a:r>
            <a:r>
              <a:rPr lang="en-US" sz="2400" dirty="0" err="1"/>
              <a:t>noida</a:t>
            </a:r>
            <a:r>
              <a:rPr lang="en-US" sz="2400" dirty="0"/>
              <a:t>","</a:t>
            </a:r>
            <a:r>
              <a:rPr lang="en-US" sz="2400" dirty="0" err="1"/>
              <a:t>delhi</a:t>
            </a:r>
            <a:r>
              <a:rPr lang="en-US" sz="2400" dirty="0"/>
              <a:t>"); </a:t>
            </a:r>
          </a:p>
          <a:p>
            <a:r>
              <a:rPr lang="en-US" sz="2400" dirty="0" err="1"/>
              <a:t>System.out.println</a:t>
            </a:r>
            <a:r>
              <a:rPr lang="en-US" sz="2400" dirty="0"/>
              <a:t>(</a:t>
            </a:r>
            <a:r>
              <a:rPr lang="en-US" sz="2400" dirty="0" err="1"/>
              <a:t>replaceString</a:t>
            </a:r>
            <a:r>
              <a:rPr lang="en-US" sz="2400" dirty="0"/>
              <a:t>); </a:t>
            </a:r>
          </a:p>
          <a:p>
            <a:r>
              <a:rPr lang="en-US" sz="2400" dirty="0"/>
              <a:t>}}</a:t>
            </a:r>
          </a:p>
        </p:txBody>
      </p:sp>
    </p:spTree>
    <p:extLst>
      <p:ext uri="{BB962C8B-B14F-4D97-AF65-F5344CB8AC3E}">
        <p14:creationId xmlns:p14="http://schemas.microsoft.com/office/powerpoint/2010/main" val="4096321529"/>
      </p:ext>
    </p:extLst>
  </p:cSld>
  <p:clrMapOvr>
    <a:masterClrMapping/>
  </p:clrMapOvr>
  <p:transition spd="slow">
    <p:cover dir="d"/>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7105" y="317647"/>
            <a:ext cx="10836322" cy="1200329"/>
          </a:xfrm>
          <a:prstGeom prst="rect">
            <a:avLst/>
          </a:prstGeom>
        </p:spPr>
        <p:txBody>
          <a:bodyPr wrap="square">
            <a:spAutoFit/>
          </a:bodyPr>
          <a:lstStyle/>
          <a:p>
            <a:r>
              <a:rPr lang="en-US" sz="2400" b="1" dirty="0"/>
              <a:t>Java String contains()</a:t>
            </a:r>
            <a:r>
              <a:rPr lang="en-US" sz="2400" dirty="0"/>
              <a:t> :The java string contains() method searches the sequence of characters in the string. If the sequences of characters are found, then it returns true otherwise returns false.</a:t>
            </a:r>
          </a:p>
        </p:txBody>
      </p:sp>
      <p:sp>
        <p:nvSpPr>
          <p:cNvPr id="3" name="Rectangle 2"/>
          <p:cNvSpPr/>
          <p:nvPr/>
        </p:nvSpPr>
        <p:spPr>
          <a:xfrm>
            <a:off x="1241946" y="2413338"/>
            <a:ext cx="9840036" cy="2308324"/>
          </a:xfrm>
          <a:prstGeom prst="rect">
            <a:avLst/>
          </a:prstGeom>
        </p:spPr>
        <p:txBody>
          <a:bodyPr wrap="square">
            <a:spAutoFit/>
          </a:bodyPr>
          <a:lstStyle/>
          <a:p>
            <a:r>
              <a:rPr lang="en-US" sz="2400" dirty="0"/>
              <a:t>class </a:t>
            </a:r>
            <a:r>
              <a:rPr lang="en-US" sz="2400" dirty="0" err="1"/>
              <a:t>ContainsExample</a:t>
            </a:r>
            <a:r>
              <a:rPr lang="en-US" sz="2400" dirty="0"/>
              <a:t>{ </a:t>
            </a:r>
          </a:p>
          <a:p>
            <a:r>
              <a:rPr lang="en-US" sz="2400" dirty="0"/>
              <a:t>public static void main(String </a:t>
            </a:r>
            <a:r>
              <a:rPr lang="en-US" sz="2400" dirty="0" err="1"/>
              <a:t>args</a:t>
            </a:r>
            <a:r>
              <a:rPr lang="en-US" sz="2400" dirty="0"/>
              <a:t>[]){ </a:t>
            </a:r>
          </a:p>
          <a:p>
            <a:r>
              <a:rPr lang="en-US" sz="2400" dirty="0"/>
              <a:t>String name=" hello how are you doing"; </a:t>
            </a:r>
          </a:p>
          <a:p>
            <a:r>
              <a:rPr lang="en-US" sz="2400" dirty="0" err="1"/>
              <a:t>System.out.println</a:t>
            </a:r>
            <a:r>
              <a:rPr lang="en-US" sz="2400" dirty="0"/>
              <a:t>(</a:t>
            </a:r>
            <a:r>
              <a:rPr lang="en-US" sz="2400" dirty="0" err="1"/>
              <a:t>name.contains</a:t>
            </a:r>
            <a:r>
              <a:rPr lang="en-US" sz="2400" dirty="0"/>
              <a:t>(“I </a:t>
            </a:r>
            <a:r>
              <a:rPr lang="en-US" sz="2400"/>
              <a:t>am Aman</a:t>
            </a:r>
            <a:r>
              <a:rPr lang="en-US" sz="2400" dirty="0"/>
              <a:t>"));</a:t>
            </a:r>
          </a:p>
          <a:p>
            <a:r>
              <a:rPr lang="en-US" sz="2400" dirty="0" err="1"/>
              <a:t>System.out.println</a:t>
            </a:r>
            <a:r>
              <a:rPr lang="en-US" sz="2400" dirty="0"/>
              <a:t>(</a:t>
            </a:r>
            <a:r>
              <a:rPr lang="en-US" sz="2400" dirty="0" err="1"/>
              <a:t>name.contains</a:t>
            </a:r>
            <a:r>
              <a:rPr lang="en-US" sz="2400" dirty="0"/>
              <a:t>("hello”);</a:t>
            </a:r>
          </a:p>
          <a:p>
            <a:r>
              <a:rPr lang="en-US" sz="2400" dirty="0" err="1"/>
              <a:t>System.out.println</a:t>
            </a:r>
            <a:r>
              <a:rPr lang="en-US" sz="2400" dirty="0"/>
              <a:t>(</a:t>
            </a:r>
            <a:r>
              <a:rPr lang="en-US" sz="2400" dirty="0" err="1"/>
              <a:t>name.contains</a:t>
            </a:r>
            <a:r>
              <a:rPr lang="en-US" sz="2400" dirty="0"/>
              <a:t>("fine”)}}</a:t>
            </a:r>
          </a:p>
        </p:txBody>
      </p:sp>
    </p:spTree>
    <p:extLst>
      <p:ext uri="{BB962C8B-B14F-4D97-AF65-F5344CB8AC3E}">
        <p14:creationId xmlns:p14="http://schemas.microsoft.com/office/powerpoint/2010/main" val="387641392"/>
      </p:ext>
    </p:extLst>
  </p:cSld>
  <p:clrMapOvr>
    <a:masterClrMapping/>
  </p:clrMapOvr>
  <p:transition spd="slow">
    <p:cover dir="d"/>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1212" y="235761"/>
            <a:ext cx="9971964" cy="1015663"/>
          </a:xfrm>
          <a:prstGeom prst="rect">
            <a:avLst/>
          </a:prstGeom>
        </p:spPr>
        <p:txBody>
          <a:bodyPr wrap="square">
            <a:spAutoFit/>
          </a:bodyPr>
          <a:lstStyle/>
          <a:p>
            <a:r>
              <a:rPr lang="en-US" sz="2000" b="1" dirty="0"/>
              <a:t>Java String equals()</a:t>
            </a:r>
            <a:r>
              <a:rPr lang="en-US" sz="2000" dirty="0"/>
              <a:t> : The Java String equals() method compares the two given strings on the basis of content of the string </a:t>
            </a:r>
            <a:r>
              <a:rPr lang="en-US" sz="2000" dirty="0" err="1"/>
              <a:t>i.e</a:t>
            </a:r>
            <a:r>
              <a:rPr lang="en-US" sz="2000" dirty="0"/>
              <a:t> Java String representation. If all the characters are matched, it returns true else it will return false</a:t>
            </a:r>
          </a:p>
        </p:txBody>
      </p:sp>
      <p:sp>
        <p:nvSpPr>
          <p:cNvPr id="3" name="Rectangle 2"/>
          <p:cNvSpPr/>
          <p:nvPr/>
        </p:nvSpPr>
        <p:spPr>
          <a:xfrm>
            <a:off x="1337481" y="2136339"/>
            <a:ext cx="7806519" cy="3416320"/>
          </a:xfrm>
          <a:prstGeom prst="rect">
            <a:avLst/>
          </a:prstGeom>
        </p:spPr>
        <p:txBody>
          <a:bodyPr wrap="square">
            <a:spAutoFit/>
          </a:bodyPr>
          <a:lstStyle/>
          <a:p>
            <a:r>
              <a:rPr lang="en-US" sz="2400" dirty="0"/>
              <a:t>class </a:t>
            </a:r>
            <a:r>
              <a:rPr lang="en-US" sz="2400" dirty="0" err="1"/>
              <a:t>EqualsExample</a:t>
            </a:r>
            <a:r>
              <a:rPr lang="en-US" sz="2400" dirty="0"/>
              <a:t>{ </a:t>
            </a:r>
          </a:p>
          <a:p>
            <a:r>
              <a:rPr lang="en-US" sz="2400" dirty="0"/>
              <a:t>public static void main(String </a:t>
            </a:r>
            <a:r>
              <a:rPr lang="en-US" sz="2400" dirty="0" err="1"/>
              <a:t>args</a:t>
            </a:r>
            <a:r>
              <a:rPr lang="en-US" sz="2400" dirty="0"/>
              <a:t>[]){ </a:t>
            </a:r>
          </a:p>
          <a:p>
            <a:r>
              <a:rPr lang="en-US" sz="2400" dirty="0"/>
              <a:t>String s1="hello"; </a:t>
            </a:r>
          </a:p>
          <a:p>
            <a:r>
              <a:rPr lang="en-US" sz="2400" dirty="0"/>
              <a:t>String s2="hello"; </a:t>
            </a:r>
          </a:p>
          <a:p>
            <a:r>
              <a:rPr lang="en-US" sz="2400" dirty="0"/>
              <a:t>String s3="hi";</a:t>
            </a:r>
          </a:p>
          <a:p>
            <a:r>
              <a:rPr lang="en-US" sz="2400" dirty="0" err="1"/>
              <a:t>System.out.println</a:t>
            </a:r>
            <a:r>
              <a:rPr lang="en-US" sz="2400" dirty="0"/>
              <a:t>(s1.equalsIgnoreCase(s2));   </a:t>
            </a:r>
          </a:p>
          <a:p>
            <a:r>
              <a:rPr lang="en-US" sz="2400" dirty="0" err="1"/>
              <a:t>System.out.println</a:t>
            </a:r>
            <a:r>
              <a:rPr lang="en-US" sz="2400" dirty="0"/>
              <a:t>(s1.equalsIgnoreCase(s3</a:t>
            </a:r>
            <a:r>
              <a:rPr lang="en-US" sz="2400"/>
              <a:t>));   </a:t>
            </a:r>
            <a:endParaRPr lang="en-US" sz="2400" dirty="0"/>
          </a:p>
          <a:p>
            <a:r>
              <a:rPr lang="en-US" sz="2400" dirty="0"/>
              <a:t>}</a:t>
            </a:r>
          </a:p>
          <a:p>
            <a:r>
              <a:rPr lang="en-US" sz="2400" dirty="0"/>
              <a:t>}</a:t>
            </a:r>
          </a:p>
        </p:txBody>
      </p:sp>
    </p:spTree>
    <p:extLst>
      <p:ext uri="{BB962C8B-B14F-4D97-AF65-F5344CB8AC3E}">
        <p14:creationId xmlns:p14="http://schemas.microsoft.com/office/powerpoint/2010/main" val="565521594"/>
      </p:ext>
    </p:extLst>
  </p:cSld>
  <p:clrMapOvr>
    <a:masterClrMapping/>
  </p:clrMapOvr>
  <p:transition spd="slow">
    <p:cover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r>
              <a:rPr lang="en-US" dirty="0"/>
              <a:t>class OverloadingCalculation1{  </a:t>
            </a:r>
          </a:p>
          <a:p>
            <a:r>
              <a:rPr lang="en-US" dirty="0"/>
              <a:t>  void sum(</a:t>
            </a:r>
            <a:r>
              <a:rPr lang="en-US" dirty="0" err="1"/>
              <a:t>int</a:t>
            </a:r>
            <a:r>
              <a:rPr lang="en-US" dirty="0"/>
              <a:t> </a:t>
            </a:r>
            <a:r>
              <a:rPr lang="en-US" dirty="0" err="1"/>
              <a:t>a,long</a:t>
            </a:r>
            <a:r>
              <a:rPr lang="en-US" dirty="0"/>
              <a:t> b){</a:t>
            </a:r>
            <a:r>
              <a:rPr lang="en-US" dirty="0" err="1"/>
              <a:t>System.out.println</a:t>
            </a:r>
            <a:r>
              <a:rPr lang="en-US" dirty="0"/>
              <a:t>(</a:t>
            </a:r>
            <a:r>
              <a:rPr lang="en-US" dirty="0" err="1"/>
              <a:t>a+b</a:t>
            </a:r>
            <a:r>
              <a:rPr lang="en-US" dirty="0"/>
              <a:t>);}  </a:t>
            </a:r>
          </a:p>
          <a:p>
            <a:r>
              <a:rPr lang="en-US" dirty="0"/>
              <a:t>  void sum(</a:t>
            </a:r>
            <a:r>
              <a:rPr lang="en-US" dirty="0" err="1"/>
              <a:t>int</a:t>
            </a:r>
            <a:r>
              <a:rPr lang="en-US" dirty="0"/>
              <a:t> </a:t>
            </a:r>
            <a:r>
              <a:rPr lang="en-US" dirty="0" err="1"/>
              <a:t>a,int</a:t>
            </a:r>
            <a:r>
              <a:rPr lang="en-US" dirty="0"/>
              <a:t> </a:t>
            </a:r>
            <a:r>
              <a:rPr lang="en-US" dirty="0" err="1"/>
              <a:t>b,int</a:t>
            </a:r>
            <a:r>
              <a:rPr lang="en-US" dirty="0"/>
              <a:t> c){</a:t>
            </a:r>
            <a:r>
              <a:rPr lang="en-US" dirty="0" err="1"/>
              <a:t>System.out.println</a:t>
            </a:r>
            <a:r>
              <a:rPr lang="en-US" dirty="0"/>
              <a:t>(</a:t>
            </a:r>
            <a:r>
              <a:rPr lang="en-US" dirty="0" err="1"/>
              <a:t>a+b+c</a:t>
            </a:r>
            <a:r>
              <a:rPr lang="en-US" dirty="0"/>
              <a:t>);}  </a:t>
            </a:r>
          </a:p>
          <a:p>
            <a:r>
              <a:rPr lang="en-US" dirty="0"/>
              <a:t>  </a:t>
            </a:r>
          </a:p>
          <a:p>
            <a:r>
              <a:rPr lang="en-US" dirty="0"/>
              <a:t>  public static void main(String </a:t>
            </a:r>
            <a:r>
              <a:rPr lang="en-US" dirty="0" err="1"/>
              <a:t>args</a:t>
            </a:r>
            <a:r>
              <a:rPr lang="en-US" dirty="0"/>
              <a:t>[]){  </a:t>
            </a:r>
          </a:p>
          <a:p>
            <a:r>
              <a:rPr lang="en-US" dirty="0"/>
              <a:t>  OverloadingCalculation1 </a:t>
            </a:r>
            <a:r>
              <a:rPr lang="en-US" dirty="0" err="1"/>
              <a:t>obj</a:t>
            </a:r>
            <a:r>
              <a:rPr lang="en-US" dirty="0"/>
              <a:t>=new OverloadingCalculation1();  </a:t>
            </a:r>
          </a:p>
          <a:p>
            <a:r>
              <a:rPr lang="en-US" dirty="0"/>
              <a:t>  </a:t>
            </a:r>
            <a:r>
              <a:rPr lang="en-US" dirty="0" err="1"/>
              <a:t>obj.sum</a:t>
            </a:r>
            <a:r>
              <a:rPr lang="en-US" dirty="0"/>
              <a:t>(20,20);//now second </a:t>
            </a:r>
            <a:r>
              <a:rPr lang="en-US" dirty="0" err="1"/>
              <a:t>int</a:t>
            </a:r>
            <a:r>
              <a:rPr lang="en-US" dirty="0"/>
              <a:t> literal will be promoted to long  </a:t>
            </a:r>
          </a:p>
          <a:p>
            <a:r>
              <a:rPr lang="en-US" dirty="0"/>
              <a:t>  </a:t>
            </a:r>
            <a:r>
              <a:rPr lang="en-US" dirty="0" err="1"/>
              <a:t>obj.sum</a:t>
            </a:r>
            <a:r>
              <a:rPr lang="en-US" dirty="0"/>
              <a:t>(20,20,20);  </a:t>
            </a:r>
          </a:p>
          <a:p>
            <a:r>
              <a:rPr lang="en-US" dirty="0"/>
              <a:t>  </a:t>
            </a:r>
          </a:p>
          <a:p>
            <a:r>
              <a:rPr lang="en-US" dirty="0"/>
              <a:t>  }  </a:t>
            </a:r>
          </a:p>
          <a:p>
            <a:r>
              <a:rPr lang="en-US" dirty="0"/>
              <a:t>}</a:t>
            </a:r>
          </a:p>
        </p:txBody>
      </p:sp>
    </p:spTree>
    <p:extLst>
      <p:ext uri="{BB962C8B-B14F-4D97-AF65-F5344CB8AC3E}">
        <p14:creationId xmlns:p14="http://schemas.microsoft.com/office/powerpoint/2010/main" val="987193370"/>
      </p:ext>
    </p:extLst>
  </p:cSld>
  <p:clrMapOvr>
    <a:masterClrMapping/>
  </p:clrMapOvr>
  <p:transition spd="slow">
    <p:cover dir="d"/>
  </p:transition>
</p:sld>
</file>

<file path=ppt/slides/slide1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1860644" y="344943"/>
            <a:ext cx="9589828" cy="1200329"/>
          </a:xfrm>
          <a:prstGeom prst="rect">
            <a:avLst/>
          </a:prstGeom>
        </p:spPr>
        <p:txBody>
          <a:bodyPr wrap="square">
            <a:spAutoFit/>
          </a:bodyPr>
          <a:lstStyle/>
          <a:p>
            <a:r>
              <a:rPr lang="en-US" sz="2400" b="1" dirty="0"/>
              <a:t>Java</a:t>
            </a:r>
            <a:r>
              <a:rPr lang="en-US" sz="2400" dirty="0"/>
              <a:t> </a:t>
            </a:r>
            <a:r>
              <a:rPr lang="en-US" sz="2400" b="1" dirty="0"/>
              <a:t>String </a:t>
            </a:r>
            <a:r>
              <a:rPr lang="en-US" sz="2400" b="1" dirty="0" err="1"/>
              <a:t>equalsIgnoreCase</a:t>
            </a:r>
            <a:r>
              <a:rPr lang="en-US" sz="2400" b="1" dirty="0"/>
              <a:t>(): </a:t>
            </a:r>
            <a:r>
              <a:rPr lang="en-US" sz="2400" dirty="0"/>
              <a:t>This method compares two string on the basis of content but it does not check the case like equals() method. In this method, if the characters match, it returns true else false.</a:t>
            </a:r>
          </a:p>
        </p:txBody>
      </p:sp>
      <p:sp>
        <p:nvSpPr>
          <p:cNvPr id="4" name="Rectangle 3"/>
          <p:cNvSpPr/>
          <p:nvPr/>
        </p:nvSpPr>
        <p:spPr>
          <a:xfrm>
            <a:off x="996287" y="2274838"/>
            <a:ext cx="8147713" cy="3046988"/>
          </a:xfrm>
          <a:prstGeom prst="rect">
            <a:avLst/>
          </a:prstGeom>
        </p:spPr>
        <p:txBody>
          <a:bodyPr wrap="square">
            <a:spAutoFit/>
          </a:bodyPr>
          <a:lstStyle/>
          <a:p>
            <a:r>
              <a:rPr lang="en-US" sz="2400" dirty="0"/>
              <a:t>class </a:t>
            </a:r>
            <a:r>
              <a:rPr lang="en-US" sz="2400" dirty="0" err="1"/>
              <a:t>EqualsIgnoreCaseExample</a:t>
            </a:r>
            <a:r>
              <a:rPr lang="en-US" sz="2400" dirty="0"/>
              <a:t>{ </a:t>
            </a:r>
          </a:p>
          <a:p>
            <a:r>
              <a:rPr lang="en-US" sz="2400" dirty="0"/>
              <a:t>public static void main(String </a:t>
            </a:r>
            <a:r>
              <a:rPr lang="en-US" sz="2400" dirty="0" err="1"/>
              <a:t>args</a:t>
            </a:r>
            <a:r>
              <a:rPr lang="en-US" sz="2400" dirty="0"/>
              <a:t>[]){ </a:t>
            </a:r>
          </a:p>
          <a:p>
            <a:r>
              <a:rPr lang="en-US" sz="2400" dirty="0"/>
              <a:t>String s1="hello"; </a:t>
            </a:r>
          </a:p>
          <a:p>
            <a:r>
              <a:rPr lang="en-US" sz="2400" dirty="0"/>
              <a:t>String s2="HELLO"; </a:t>
            </a:r>
          </a:p>
          <a:p>
            <a:r>
              <a:rPr lang="en-US" sz="2400" dirty="0"/>
              <a:t>String s3="hi";</a:t>
            </a:r>
          </a:p>
          <a:p>
            <a:r>
              <a:rPr lang="en-US" sz="2400" dirty="0" err="1"/>
              <a:t>System.out.println</a:t>
            </a:r>
            <a:r>
              <a:rPr lang="en-US" sz="2400" dirty="0"/>
              <a:t>(s1.equalsIgnoreCase(s2)); </a:t>
            </a:r>
          </a:p>
          <a:p>
            <a:r>
              <a:rPr lang="en-US" sz="2400" dirty="0" err="1"/>
              <a:t>System.out.println</a:t>
            </a:r>
            <a:r>
              <a:rPr lang="en-US" sz="2400" dirty="0"/>
              <a:t>(s1.equalsIgnoreCase(s3</a:t>
            </a:r>
            <a:r>
              <a:rPr lang="en-US" sz="2400"/>
              <a:t>)); </a:t>
            </a:r>
            <a:endParaRPr lang="en-US" sz="2400" dirty="0"/>
          </a:p>
          <a:p>
            <a:r>
              <a:rPr lang="en-US" sz="2400" dirty="0"/>
              <a:t>}}</a:t>
            </a:r>
          </a:p>
        </p:txBody>
      </p:sp>
    </p:spTree>
    <p:extLst>
      <p:ext uri="{BB962C8B-B14F-4D97-AF65-F5344CB8AC3E}">
        <p14:creationId xmlns:p14="http://schemas.microsoft.com/office/powerpoint/2010/main" val="798843703"/>
      </p:ext>
    </p:extLst>
  </p:cSld>
  <p:clrMapOvr>
    <a:masterClrMapping/>
  </p:clrMapOvr>
  <p:transition spd="slow">
    <p:cover dir="d"/>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5719" y="454125"/>
            <a:ext cx="10426890" cy="1200329"/>
          </a:xfrm>
          <a:prstGeom prst="rect">
            <a:avLst/>
          </a:prstGeom>
        </p:spPr>
        <p:txBody>
          <a:bodyPr wrap="square">
            <a:spAutoFit/>
          </a:bodyPr>
          <a:lstStyle/>
          <a:p>
            <a:r>
              <a:rPr lang="en-US" sz="2400" b="1" dirty="0"/>
              <a:t>Java String </a:t>
            </a:r>
            <a:r>
              <a:rPr lang="en-US" sz="2400" b="1" dirty="0" err="1"/>
              <a:t>toCharArray</a:t>
            </a:r>
            <a:r>
              <a:rPr lang="en-US" sz="2400" b="1" dirty="0"/>
              <a:t>(): </a:t>
            </a:r>
            <a:r>
              <a:rPr lang="en-US" sz="2400" dirty="0"/>
              <a:t>This method converts the string into a character array </a:t>
            </a:r>
            <a:r>
              <a:rPr lang="en-US" sz="2400" dirty="0" err="1"/>
              <a:t>i.e</a:t>
            </a:r>
            <a:r>
              <a:rPr lang="en-US" sz="2400" dirty="0"/>
              <a:t> first it will calculate the length of the given Java String including spaces and then create an array of char type with the same content</a:t>
            </a:r>
          </a:p>
        </p:txBody>
      </p:sp>
      <p:sp>
        <p:nvSpPr>
          <p:cNvPr id="3" name="Rectangle 2"/>
          <p:cNvSpPr/>
          <p:nvPr/>
        </p:nvSpPr>
        <p:spPr>
          <a:xfrm>
            <a:off x="3048000" y="2413338"/>
            <a:ext cx="6096000" cy="3108543"/>
          </a:xfrm>
          <a:prstGeom prst="rect">
            <a:avLst/>
          </a:prstGeom>
        </p:spPr>
        <p:txBody>
          <a:bodyPr>
            <a:spAutoFit/>
          </a:bodyPr>
          <a:lstStyle/>
          <a:p>
            <a:r>
              <a:rPr lang="en-US" sz="2800" dirty="0"/>
              <a:t>class </a:t>
            </a:r>
            <a:r>
              <a:rPr lang="en-US" sz="2800" dirty="0" err="1"/>
              <a:t>StringToCharArrayExample</a:t>
            </a:r>
            <a:r>
              <a:rPr lang="en-US" sz="2800" dirty="0"/>
              <a:t>{</a:t>
            </a:r>
          </a:p>
          <a:p>
            <a:r>
              <a:rPr lang="en-US" sz="2800" dirty="0"/>
              <a:t>public static void main(String </a:t>
            </a:r>
            <a:r>
              <a:rPr lang="en-US" sz="2800" dirty="0" err="1"/>
              <a:t>args</a:t>
            </a:r>
            <a:r>
              <a:rPr lang="en-US" sz="2800" dirty="0"/>
              <a:t>[]){</a:t>
            </a:r>
          </a:p>
          <a:p>
            <a:r>
              <a:rPr lang="en-US" sz="2800" dirty="0"/>
              <a:t>String s1="Welcome to NIIT";</a:t>
            </a:r>
          </a:p>
          <a:p>
            <a:r>
              <a:rPr lang="en-US" sz="2800" dirty="0"/>
              <a:t>char[] </a:t>
            </a:r>
            <a:r>
              <a:rPr lang="en-US" sz="2800" dirty="0" err="1"/>
              <a:t>ch</a:t>
            </a:r>
            <a:r>
              <a:rPr lang="en-US" sz="2800" dirty="0"/>
              <a:t>=s1.toCharArray();</a:t>
            </a:r>
          </a:p>
          <a:p>
            <a:r>
              <a:rPr lang="en-US" sz="2800" dirty="0"/>
              <a:t>for(</a:t>
            </a:r>
            <a:r>
              <a:rPr lang="en-US" sz="2800" dirty="0" err="1"/>
              <a:t>int</a:t>
            </a:r>
            <a:r>
              <a:rPr lang="en-US" sz="2800" dirty="0"/>
              <a:t> i=0;i&lt;</a:t>
            </a:r>
            <a:r>
              <a:rPr lang="en-US" sz="2800" dirty="0" err="1"/>
              <a:t>ch.length;i</a:t>
            </a:r>
            <a:r>
              <a:rPr lang="en-US" sz="2800" dirty="0"/>
              <a:t>++){</a:t>
            </a:r>
          </a:p>
          <a:p>
            <a:r>
              <a:rPr lang="en-US" sz="2800" dirty="0" err="1"/>
              <a:t>System.out.print</a:t>
            </a:r>
            <a:r>
              <a:rPr lang="en-US" sz="2800" dirty="0"/>
              <a:t>(</a:t>
            </a:r>
            <a:r>
              <a:rPr lang="en-US" sz="2800" dirty="0" err="1"/>
              <a:t>ch</a:t>
            </a:r>
            <a:r>
              <a:rPr lang="en-US" sz="2800" dirty="0"/>
              <a:t>[i]);</a:t>
            </a:r>
          </a:p>
          <a:p>
            <a:r>
              <a:rPr lang="en-US" sz="2800" dirty="0"/>
              <a:t>}}}</a:t>
            </a:r>
          </a:p>
        </p:txBody>
      </p:sp>
    </p:spTree>
    <p:extLst>
      <p:ext uri="{BB962C8B-B14F-4D97-AF65-F5344CB8AC3E}">
        <p14:creationId xmlns:p14="http://schemas.microsoft.com/office/powerpoint/2010/main" val="1789082741"/>
      </p:ext>
    </p:extLst>
  </p:cSld>
  <p:clrMapOvr>
    <a:masterClrMapping/>
  </p:clrMapOvr>
  <p:transition spd="slow">
    <p:cover dir="d"/>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0454" y="401556"/>
            <a:ext cx="6096000" cy="923330"/>
          </a:xfrm>
          <a:prstGeom prst="rect">
            <a:avLst/>
          </a:prstGeom>
        </p:spPr>
        <p:txBody>
          <a:bodyPr>
            <a:spAutoFit/>
          </a:bodyPr>
          <a:lstStyle/>
          <a:p>
            <a:r>
              <a:rPr lang="en-US" b="1" dirty="0"/>
              <a:t>Java </a:t>
            </a:r>
            <a:r>
              <a:rPr lang="en-US" b="1" dirty="0" err="1"/>
              <a:t>String.getBytes</a:t>
            </a:r>
            <a:r>
              <a:rPr lang="en-US" b="1" dirty="0"/>
              <a:t>()</a:t>
            </a:r>
            <a:r>
              <a:rPr lang="en-US" dirty="0"/>
              <a:t> : The Java string </a:t>
            </a:r>
            <a:r>
              <a:rPr lang="en-US" dirty="0" err="1"/>
              <a:t>getBytes</a:t>
            </a:r>
            <a:r>
              <a:rPr lang="en-US" dirty="0"/>
              <a:t>() method returns the sequence of bytes or you can say the byte array of the string.</a:t>
            </a:r>
          </a:p>
        </p:txBody>
      </p:sp>
      <p:sp>
        <p:nvSpPr>
          <p:cNvPr id="4" name="Rectangle 3"/>
          <p:cNvSpPr/>
          <p:nvPr/>
        </p:nvSpPr>
        <p:spPr>
          <a:xfrm>
            <a:off x="3048000" y="2274838"/>
            <a:ext cx="6096000" cy="2554545"/>
          </a:xfrm>
          <a:prstGeom prst="rect">
            <a:avLst/>
          </a:prstGeom>
        </p:spPr>
        <p:txBody>
          <a:bodyPr>
            <a:spAutoFit/>
          </a:bodyPr>
          <a:lstStyle/>
          <a:p>
            <a:r>
              <a:rPr lang="en-US" sz="2000" dirty="0"/>
              <a:t>class </a:t>
            </a:r>
            <a:r>
              <a:rPr lang="en-US" sz="2000" dirty="0" err="1"/>
              <a:t>StringGetBytesExample</a:t>
            </a:r>
            <a:r>
              <a:rPr lang="en-US" sz="2000" dirty="0"/>
              <a:t> {</a:t>
            </a:r>
          </a:p>
          <a:p>
            <a:r>
              <a:rPr lang="en-US" sz="2000" dirty="0"/>
              <a:t>public static void main(String </a:t>
            </a:r>
            <a:r>
              <a:rPr lang="en-US" sz="2000" dirty="0" err="1"/>
              <a:t>args</a:t>
            </a:r>
            <a:r>
              <a:rPr lang="en-US" sz="2000" dirty="0"/>
              <a:t>[]){ </a:t>
            </a:r>
          </a:p>
          <a:p>
            <a:r>
              <a:rPr lang="en-US" sz="2000" dirty="0"/>
              <a:t>String s1="ABC";</a:t>
            </a:r>
          </a:p>
          <a:p>
            <a:r>
              <a:rPr lang="en-US" sz="2000" dirty="0"/>
              <a:t>byte[] b=s1.getBytes(); </a:t>
            </a:r>
          </a:p>
          <a:p>
            <a:r>
              <a:rPr lang="en-US" sz="2000" dirty="0"/>
              <a:t>for(</a:t>
            </a:r>
            <a:r>
              <a:rPr lang="en-US" sz="2000" dirty="0" err="1"/>
              <a:t>int</a:t>
            </a:r>
            <a:r>
              <a:rPr lang="en-US" sz="2000" dirty="0"/>
              <a:t> i=0;i&lt;</a:t>
            </a:r>
            <a:r>
              <a:rPr lang="en-US" sz="2000" dirty="0" err="1"/>
              <a:t>b.length;i</a:t>
            </a:r>
            <a:r>
              <a:rPr lang="en-US" sz="2000" dirty="0"/>
              <a:t>++){ </a:t>
            </a:r>
          </a:p>
          <a:p>
            <a:r>
              <a:rPr lang="en-US" sz="2000" dirty="0" err="1"/>
              <a:t>System.out.println</a:t>
            </a:r>
            <a:r>
              <a:rPr lang="en-US" sz="2000" dirty="0"/>
              <a:t>(b[i]);</a:t>
            </a:r>
          </a:p>
          <a:p>
            <a:r>
              <a:rPr lang="en-US" sz="2000" dirty="0"/>
              <a:t>}</a:t>
            </a:r>
          </a:p>
          <a:p>
            <a:r>
              <a:rPr lang="en-US" sz="2000" dirty="0"/>
              <a:t>}}</a:t>
            </a:r>
          </a:p>
        </p:txBody>
      </p:sp>
    </p:spTree>
    <p:extLst>
      <p:ext uri="{BB962C8B-B14F-4D97-AF65-F5344CB8AC3E}">
        <p14:creationId xmlns:p14="http://schemas.microsoft.com/office/powerpoint/2010/main" val="1414100964"/>
      </p:ext>
    </p:extLst>
  </p:cSld>
  <p:clrMapOvr>
    <a:masterClrMapping/>
  </p:clrMapOvr>
  <p:transition spd="slow">
    <p:cover dir="d"/>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3976" y="456147"/>
            <a:ext cx="6096000" cy="923330"/>
          </a:xfrm>
          <a:prstGeom prst="rect">
            <a:avLst/>
          </a:prstGeom>
        </p:spPr>
        <p:txBody>
          <a:bodyPr>
            <a:spAutoFit/>
          </a:bodyPr>
          <a:lstStyle/>
          <a:p>
            <a:r>
              <a:rPr lang="en-US" b="1" dirty="0"/>
              <a:t>Java String </a:t>
            </a:r>
            <a:r>
              <a:rPr lang="en-US" b="1" dirty="0" err="1"/>
              <a:t>endsWith</a:t>
            </a:r>
            <a:r>
              <a:rPr lang="en-US" b="1" dirty="0"/>
              <a:t>()</a:t>
            </a:r>
            <a:r>
              <a:rPr lang="en-US" dirty="0"/>
              <a:t> : The Java String </a:t>
            </a:r>
            <a:r>
              <a:rPr lang="en-US" dirty="0" err="1"/>
              <a:t>endsWith</a:t>
            </a:r>
            <a:r>
              <a:rPr lang="en-US" dirty="0"/>
              <a:t>() method checks if this string ends with the given suffix. If it returns with the given suffix, it will return true else returns false</a:t>
            </a:r>
          </a:p>
        </p:txBody>
      </p:sp>
      <p:sp>
        <p:nvSpPr>
          <p:cNvPr id="3" name="Rectangle 2"/>
          <p:cNvSpPr/>
          <p:nvPr/>
        </p:nvSpPr>
        <p:spPr>
          <a:xfrm>
            <a:off x="3047999" y="2413338"/>
            <a:ext cx="7610901" cy="2246769"/>
          </a:xfrm>
          <a:prstGeom prst="rect">
            <a:avLst/>
          </a:prstGeom>
        </p:spPr>
        <p:txBody>
          <a:bodyPr wrap="square">
            <a:spAutoFit/>
          </a:bodyPr>
          <a:lstStyle/>
          <a:p>
            <a:r>
              <a:rPr lang="en-US" sz="2000" dirty="0"/>
              <a:t>class </a:t>
            </a:r>
            <a:r>
              <a:rPr lang="en-US" sz="2000" dirty="0" err="1"/>
              <a:t>EndsWithExample</a:t>
            </a:r>
            <a:r>
              <a:rPr lang="en-US" sz="2000" dirty="0"/>
              <a:t>{ </a:t>
            </a:r>
          </a:p>
          <a:p>
            <a:r>
              <a:rPr lang="en-US" sz="2000" dirty="0"/>
              <a:t>public static void main(String </a:t>
            </a:r>
            <a:r>
              <a:rPr lang="en-US" sz="2000" dirty="0" err="1"/>
              <a:t>args</a:t>
            </a:r>
            <a:r>
              <a:rPr lang="en-US" sz="2000" dirty="0"/>
              <a:t>[]) {</a:t>
            </a:r>
          </a:p>
          <a:p>
            <a:r>
              <a:rPr lang="en-US" sz="2000" dirty="0"/>
              <a:t>String s1="hello how are you”; </a:t>
            </a:r>
          </a:p>
          <a:p>
            <a:r>
              <a:rPr lang="en-US" sz="2000" dirty="0" err="1"/>
              <a:t>System.out.println</a:t>
            </a:r>
            <a:r>
              <a:rPr lang="en-US" sz="2000" dirty="0"/>
              <a:t>(s1.endsWith("u"));       // returns </a:t>
            </a:r>
          </a:p>
          <a:p>
            <a:r>
              <a:rPr lang="en-US" sz="2000" dirty="0" err="1"/>
              <a:t>System.out.println</a:t>
            </a:r>
            <a:r>
              <a:rPr lang="en-US" sz="2000" dirty="0"/>
              <a:t>(s1.endsWith("you"));     // returns   </a:t>
            </a:r>
          </a:p>
          <a:p>
            <a:r>
              <a:rPr lang="en-US" sz="2000" dirty="0" err="1"/>
              <a:t>System.out.println</a:t>
            </a:r>
            <a:r>
              <a:rPr lang="en-US" sz="2000" dirty="0"/>
              <a:t>(s1.endsWith("how"));     // returns</a:t>
            </a:r>
          </a:p>
          <a:p>
            <a:r>
              <a:rPr lang="en-US" sz="2000" dirty="0"/>
              <a:t>}}</a:t>
            </a:r>
          </a:p>
        </p:txBody>
      </p:sp>
    </p:spTree>
    <p:extLst>
      <p:ext uri="{BB962C8B-B14F-4D97-AF65-F5344CB8AC3E}">
        <p14:creationId xmlns:p14="http://schemas.microsoft.com/office/powerpoint/2010/main" val="342765104"/>
      </p:ext>
    </p:extLst>
  </p:cSld>
  <p:clrMapOvr>
    <a:masterClrMapping/>
  </p:clrMapOvr>
  <p:transition spd="slow">
    <p:cover dir="d"/>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895" y="237783"/>
            <a:ext cx="8743666" cy="923330"/>
          </a:xfrm>
          <a:prstGeom prst="rect">
            <a:avLst/>
          </a:prstGeom>
        </p:spPr>
        <p:txBody>
          <a:bodyPr wrap="square">
            <a:spAutoFit/>
          </a:bodyPr>
          <a:lstStyle/>
          <a:p>
            <a:r>
              <a:rPr lang="en-US" dirty="0"/>
              <a:t>Java String intern()</a:t>
            </a:r>
          </a:p>
          <a:p>
            <a:r>
              <a:rPr lang="en-US" dirty="0"/>
              <a:t>The </a:t>
            </a:r>
            <a:r>
              <a:rPr lang="en-US" b="1" dirty="0"/>
              <a:t>java string intern()</a:t>
            </a:r>
            <a:r>
              <a:rPr lang="en-US" dirty="0"/>
              <a:t> method returns the interned string. It returns the canonical representation of string.</a:t>
            </a:r>
          </a:p>
        </p:txBody>
      </p:sp>
      <p:sp>
        <p:nvSpPr>
          <p:cNvPr id="4" name="Rectangle 3"/>
          <p:cNvSpPr/>
          <p:nvPr/>
        </p:nvSpPr>
        <p:spPr>
          <a:xfrm>
            <a:off x="3047999" y="1859340"/>
            <a:ext cx="8893791" cy="2554545"/>
          </a:xfrm>
          <a:prstGeom prst="rect">
            <a:avLst/>
          </a:prstGeom>
        </p:spPr>
        <p:txBody>
          <a:bodyPr wrap="square">
            <a:spAutoFit/>
          </a:bodyPr>
          <a:lstStyle/>
          <a:p>
            <a:r>
              <a:rPr lang="en-US" sz="2000" dirty="0"/>
              <a:t>class </a:t>
            </a:r>
            <a:r>
              <a:rPr lang="en-US" sz="2000" dirty="0" err="1"/>
              <a:t>InternExample</a:t>
            </a:r>
            <a:r>
              <a:rPr lang="en-US" sz="2000" dirty="0"/>
              <a:t>{  </a:t>
            </a:r>
          </a:p>
          <a:p>
            <a:r>
              <a:rPr lang="en-US" sz="2000" dirty="0"/>
              <a:t>public static void main(String </a:t>
            </a:r>
            <a:r>
              <a:rPr lang="en-US" sz="2000" dirty="0" err="1"/>
              <a:t>args</a:t>
            </a:r>
            <a:r>
              <a:rPr lang="en-US" sz="2000" dirty="0"/>
              <a:t>[]){  </a:t>
            </a:r>
          </a:p>
          <a:p>
            <a:r>
              <a:rPr lang="en-US" sz="2000" dirty="0"/>
              <a:t>String s1=new String("hello");  </a:t>
            </a:r>
          </a:p>
          <a:p>
            <a:r>
              <a:rPr lang="en-US" sz="2000" dirty="0"/>
              <a:t>String s2="hello";  </a:t>
            </a:r>
          </a:p>
          <a:p>
            <a:r>
              <a:rPr lang="en-US" sz="2000" dirty="0"/>
              <a:t>String s3=s1.intern(); </a:t>
            </a:r>
          </a:p>
          <a:p>
            <a:r>
              <a:rPr lang="en-US" sz="2000" dirty="0" err="1"/>
              <a:t>System.out.println</a:t>
            </a:r>
            <a:r>
              <a:rPr lang="en-US" sz="2000" dirty="0"/>
              <a:t>(s1==s2);</a:t>
            </a:r>
          </a:p>
          <a:p>
            <a:r>
              <a:rPr lang="en-US" sz="2000" dirty="0"/>
              <a:t> </a:t>
            </a:r>
            <a:r>
              <a:rPr lang="en-US" sz="2000" dirty="0" err="1"/>
              <a:t>System.out.println</a:t>
            </a:r>
            <a:r>
              <a:rPr lang="en-US" sz="2000" dirty="0"/>
              <a:t>(s2==</a:t>
            </a:r>
            <a:r>
              <a:rPr lang="en-US" sz="2000"/>
              <a:t>s3);</a:t>
            </a:r>
            <a:endParaRPr lang="en-US" sz="2000" dirty="0"/>
          </a:p>
          <a:p>
            <a:r>
              <a:rPr lang="en-US" sz="2000" dirty="0"/>
              <a:t>}}</a:t>
            </a:r>
          </a:p>
        </p:txBody>
      </p:sp>
    </p:spTree>
    <p:extLst>
      <p:ext uri="{BB962C8B-B14F-4D97-AF65-F5344CB8AC3E}">
        <p14:creationId xmlns:p14="http://schemas.microsoft.com/office/powerpoint/2010/main" val="4093954362"/>
      </p:ext>
    </p:extLst>
  </p:cSld>
  <p:clrMapOvr>
    <a:masterClrMapping/>
  </p:clrMapOvr>
  <p:transition spd="slow">
    <p:cover dir="d"/>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7373" y="276704"/>
            <a:ext cx="9098507" cy="923330"/>
          </a:xfrm>
          <a:prstGeom prst="rect">
            <a:avLst/>
          </a:prstGeom>
        </p:spPr>
        <p:txBody>
          <a:bodyPr wrap="square">
            <a:spAutoFit/>
          </a:bodyPr>
          <a:lstStyle/>
          <a:p>
            <a:r>
              <a:rPr lang="en-US" dirty="0"/>
              <a:t>Java String join()</a:t>
            </a:r>
          </a:p>
          <a:p>
            <a:r>
              <a:rPr lang="en-US" dirty="0"/>
              <a:t>The </a:t>
            </a:r>
            <a:r>
              <a:rPr lang="en-US" b="1" dirty="0"/>
              <a:t>java string join()</a:t>
            </a:r>
            <a:r>
              <a:rPr lang="en-US" dirty="0"/>
              <a:t> method returns a string joined with given delimiter. In string join method, delimiter is copied for each elements.</a:t>
            </a:r>
          </a:p>
        </p:txBody>
      </p:sp>
      <p:sp>
        <p:nvSpPr>
          <p:cNvPr id="3" name="Rectangle 2"/>
          <p:cNvSpPr/>
          <p:nvPr/>
        </p:nvSpPr>
        <p:spPr>
          <a:xfrm>
            <a:off x="3047999" y="2690336"/>
            <a:ext cx="8757313" cy="1938992"/>
          </a:xfrm>
          <a:prstGeom prst="rect">
            <a:avLst/>
          </a:prstGeom>
        </p:spPr>
        <p:txBody>
          <a:bodyPr wrap="square">
            <a:spAutoFit/>
          </a:bodyPr>
          <a:lstStyle/>
          <a:p>
            <a:r>
              <a:rPr lang="en-US" sz="2400" dirty="0"/>
              <a:t>class </a:t>
            </a:r>
            <a:r>
              <a:rPr lang="en-US" sz="2400" dirty="0" err="1"/>
              <a:t>StringJoinExample</a:t>
            </a:r>
            <a:r>
              <a:rPr lang="en-US" sz="2400" dirty="0"/>
              <a:t>{  </a:t>
            </a:r>
          </a:p>
          <a:p>
            <a:r>
              <a:rPr lang="en-US" sz="2400" dirty="0"/>
              <a:t>public static void main(String </a:t>
            </a:r>
            <a:r>
              <a:rPr lang="en-US" sz="2400" dirty="0" err="1"/>
              <a:t>args</a:t>
            </a:r>
            <a:r>
              <a:rPr lang="en-US" sz="2400" dirty="0"/>
              <a:t>[]){  </a:t>
            </a:r>
          </a:p>
          <a:p>
            <a:r>
              <a:rPr lang="en-US" sz="2400" dirty="0"/>
              <a:t>String joinString1=</a:t>
            </a:r>
            <a:r>
              <a:rPr lang="en-US" sz="2400" dirty="0" err="1"/>
              <a:t>String.join</a:t>
            </a:r>
            <a:r>
              <a:rPr lang="en-US" sz="2400" dirty="0"/>
              <a:t>("-",“</a:t>
            </a:r>
            <a:r>
              <a:rPr lang="en-US" sz="2400" dirty="0" err="1"/>
              <a:t>I",“am",“Aman</a:t>
            </a:r>
            <a:r>
              <a:rPr lang="en-US" sz="2400" dirty="0"/>
              <a:t>");  </a:t>
            </a:r>
          </a:p>
          <a:p>
            <a:r>
              <a:rPr lang="en-US" sz="2400" dirty="0" err="1"/>
              <a:t>System.out.println</a:t>
            </a:r>
            <a:r>
              <a:rPr lang="en-US" sz="2400" dirty="0"/>
              <a:t>(joinString1);  </a:t>
            </a:r>
          </a:p>
          <a:p>
            <a:r>
              <a:rPr lang="en-US" sz="2400" dirty="0"/>
              <a:t>}}</a:t>
            </a:r>
          </a:p>
        </p:txBody>
      </p:sp>
    </p:spTree>
    <p:extLst>
      <p:ext uri="{BB962C8B-B14F-4D97-AF65-F5344CB8AC3E}">
        <p14:creationId xmlns:p14="http://schemas.microsoft.com/office/powerpoint/2010/main" val="2298223158"/>
      </p:ext>
    </p:extLst>
  </p:cSld>
  <p:clrMapOvr>
    <a:masterClrMapping/>
  </p:clrMapOvr>
  <p:transition spd="slow">
    <p:cover dir="d"/>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6555" y="194818"/>
            <a:ext cx="9057564" cy="923330"/>
          </a:xfrm>
          <a:prstGeom prst="rect">
            <a:avLst/>
          </a:prstGeom>
        </p:spPr>
        <p:txBody>
          <a:bodyPr wrap="square">
            <a:spAutoFit/>
          </a:bodyPr>
          <a:lstStyle/>
          <a:p>
            <a:r>
              <a:rPr lang="en-US" dirty="0"/>
              <a:t>Java String </a:t>
            </a:r>
            <a:r>
              <a:rPr lang="en-US" dirty="0" err="1"/>
              <a:t>lastIndexOf</a:t>
            </a:r>
            <a:r>
              <a:rPr lang="en-US" dirty="0"/>
              <a:t>()</a:t>
            </a:r>
          </a:p>
          <a:p>
            <a:r>
              <a:rPr lang="en-US" dirty="0"/>
              <a:t>The </a:t>
            </a:r>
            <a:r>
              <a:rPr lang="en-US" b="1" dirty="0"/>
              <a:t>java string </a:t>
            </a:r>
            <a:r>
              <a:rPr lang="en-US" b="1" dirty="0" err="1"/>
              <a:t>lastIndexOf</a:t>
            </a:r>
            <a:r>
              <a:rPr lang="en-US" b="1" dirty="0"/>
              <a:t>()</a:t>
            </a:r>
            <a:r>
              <a:rPr lang="en-US" dirty="0"/>
              <a:t> method returns last index of the given character value or substring. If it is not found, it returns -1. The index counter starts from zero</a:t>
            </a:r>
          </a:p>
        </p:txBody>
      </p:sp>
      <p:sp>
        <p:nvSpPr>
          <p:cNvPr id="3" name="Rectangle 2"/>
          <p:cNvSpPr/>
          <p:nvPr/>
        </p:nvSpPr>
        <p:spPr>
          <a:xfrm>
            <a:off x="3048000" y="2274838"/>
            <a:ext cx="8143164" cy="2677656"/>
          </a:xfrm>
          <a:prstGeom prst="rect">
            <a:avLst/>
          </a:prstGeom>
        </p:spPr>
        <p:txBody>
          <a:bodyPr wrap="square">
            <a:spAutoFit/>
          </a:bodyPr>
          <a:lstStyle/>
          <a:p>
            <a:r>
              <a:rPr lang="en-US" sz="2800" dirty="0"/>
              <a:t>class </a:t>
            </a:r>
            <a:r>
              <a:rPr lang="en-US" sz="2800" dirty="0" err="1"/>
              <a:t>LastIndexOfExample</a:t>
            </a:r>
            <a:r>
              <a:rPr lang="en-US" sz="2800" dirty="0"/>
              <a:t>{  </a:t>
            </a:r>
          </a:p>
          <a:p>
            <a:r>
              <a:rPr lang="en-US" sz="2800" dirty="0"/>
              <a:t>public static void main(String </a:t>
            </a:r>
            <a:r>
              <a:rPr lang="en-US" sz="2800" dirty="0" err="1"/>
              <a:t>args</a:t>
            </a:r>
            <a:r>
              <a:rPr lang="en-US" sz="2800" dirty="0"/>
              <a:t>[]){  </a:t>
            </a:r>
          </a:p>
          <a:p>
            <a:r>
              <a:rPr lang="en-US" sz="2800" dirty="0"/>
              <a:t>String s1=“I am java developer";</a:t>
            </a:r>
          </a:p>
          <a:p>
            <a:r>
              <a:rPr lang="en-US" sz="2800" dirty="0" err="1"/>
              <a:t>int</a:t>
            </a:r>
            <a:r>
              <a:rPr lang="en-US" sz="2800" dirty="0"/>
              <a:t> index1=s1.lastIndexOf(‘d');</a:t>
            </a:r>
          </a:p>
          <a:p>
            <a:r>
              <a:rPr lang="en-US" sz="2800" dirty="0" err="1"/>
              <a:t>System.out.println</a:t>
            </a:r>
            <a:r>
              <a:rPr lang="en-US" sz="2800" dirty="0"/>
              <a:t>(index1);</a:t>
            </a:r>
          </a:p>
          <a:p>
            <a:r>
              <a:rPr lang="en-US" sz="2800" dirty="0"/>
              <a:t>}}</a:t>
            </a:r>
          </a:p>
        </p:txBody>
      </p:sp>
    </p:spTree>
    <p:extLst>
      <p:ext uri="{BB962C8B-B14F-4D97-AF65-F5344CB8AC3E}">
        <p14:creationId xmlns:p14="http://schemas.microsoft.com/office/powerpoint/2010/main" val="3156467466"/>
      </p:ext>
    </p:extLst>
  </p:cSld>
  <p:clrMapOvr>
    <a:masterClrMapping/>
  </p:clrMapOvr>
  <p:transition spd="slow">
    <p:cover dir="d"/>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3108543"/>
          </a:xfrm>
          <a:prstGeom prst="rect">
            <a:avLst/>
          </a:prstGeom>
        </p:spPr>
        <p:txBody>
          <a:bodyPr>
            <a:spAutoFit/>
          </a:bodyPr>
          <a:lstStyle/>
          <a:p>
            <a:r>
              <a:rPr lang="en-US" sz="2800" dirty="0"/>
              <a:t>class LastIndexOfExample2 {  </a:t>
            </a:r>
          </a:p>
          <a:p>
            <a:r>
              <a:rPr lang="en-US" sz="2800" dirty="0"/>
              <a:t>    public static void main(String[] </a:t>
            </a:r>
            <a:r>
              <a:rPr lang="en-US" sz="2800" dirty="0" err="1"/>
              <a:t>args</a:t>
            </a:r>
            <a:r>
              <a:rPr lang="en-US" sz="2800" dirty="0"/>
              <a:t>) {  </a:t>
            </a:r>
          </a:p>
          <a:p>
            <a:r>
              <a:rPr lang="en-US" sz="2800" dirty="0"/>
              <a:t>        String </a:t>
            </a:r>
            <a:r>
              <a:rPr lang="en-US" sz="2800" dirty="0" err="1"/>
              <a:t>str</a:t>
            </a:r>
            <a:r>
              <a:rPr lang="en-US" sz="2800" dirty="0"/>
              <a:t> = " I am java developer ";  </a:t>
            </a:r>
          </a:p>
          <a:p>
            <a:r>
              <a:rPr lang="en-US" sz="2800" dirty="0"/>
              <a:t>        </a:t>
            </a:r>
            <a:r>
              <a:rPr lang="en-US" sz="2800" dirty="0" err="1"/>
              <a:t>int</a:t>
            </a:r>
            <a:r>
              <a:rPr lang="en-US" sz="2800" dirty="0"/>
              <a:t> index = </a:t>
            </a:r>
            <a:r>
              <a:rPr lang="en-US" sz="2800" dirty="0" err="1"/>
              <a:t>str.lastIndexOf</a:t>
            </a:r>
            <a:r>
              <a:rPr lang="en-US" sz="2800" dirty="0"/>
              <a:t>(‘d',5);  </a:t>
            </a:r>
          </a:p>
          <a:p>
            <a:r>
              <a:rPr lang="en-US" sz="2800" dirty="0"/>
              <a:t>        </a:t>
            </a:r>
            <a:r>
              <a:rPr lang="en-US" sz="2800" dirty="0" err="1"/>
              <a:t>System.out.println</a:t>
            </a:r>
            <a:r>
              <a:rPr lang="en-US" sz="2800" dirty="0"/>
              <a:t>(index);        </a:t>
            </a:r>
          </a:p>
          <a:p>
            <a:r>
              <a:rPr lang="en-US" sz="2800" dirty="0"/>
              <a:t>    }  </a:t>
            </a:r>
          </a:p>
          <a:p>
            <a:r>
              <a:rPr lang="en-US" sz="2800" dirty="0"/>
              <a:t>}</a:t>
            </a:r>
          </a:p>
        </p:txBody>
      </p:sp>
    </p:spTree>
    <p:extLst>
      <p:ext uri="{BB962C8B-B14F-4D97-AF65-F5344CB8AC3E}">
        <p14:creationId xmlns:p14="http://schemas.microsoft.com/office/powerpoint/2010/main" val="1687052446"/>
      </p:ext>
    </p:extLst>
  </p:cSld>
  <p:clrMapOvr>
    <a:masterClrMapping/>
  </p:clrMapOvr>
  <p:transition spd="slow">
    <p:cover dir="d"/>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3108543"/>
          </a:xfrm>
          <a:prstGeom prst="rect">
            <a:avLst/>
          </a:prstGeom>
        </p:spPr>
        <p:txBody>
          <a:bodyPr>
            <a:spAutoFit/>
          </a:bodyPr>
          <a:lstStyle/>
          <a:p>
            <a:r>
              <a:rPr lang="en-US" sz="2800" dirty="0"/>
              <a:t>class LastIndexOfExample3 {  </a:t>
            </a:r>
          </a:p>
          <a:p>
            <a:r>
              <a:rPr lang="en-US" sz="2800" dirty="0"/>
              <a:t>    public static void main(String[] </a:t>
            </a:r>
            <a:r>
              <a:rPr lang="en-US" sz="2800" dirty="0" err="1"/>
              <a:t>args</a:t>
            </a:r>
            <a:r>
              <a:rPr lang="en-US" sz="2800" dirty="0"/>
              <a:t>) {           </a:t>
            </a:r>
          </a:p>
          <a:p>
            <a:r>
              <a:rPr lang="en-US" sz="2800" dirty="0"/>
              <a:t>        String </a:t>
            </a:r>
            <a:r>
              <a:rPr lang="en-US" sz="2800" dirty="0" err="1"/>
              <a:t>str</a:t>
            </a:r>
            <a:r>
              <a:rPr lang="en-US" sz="2800" dirty="0"/>
              <a:t> = " I am java developer ";  </a:t>
            </a:r>
          </a:p>
          <a:p>
            <a:r>
              <a:rPr lang="en-US" sz="2800" dirty="0"/>
              <a:t>        </a:t>
            </a:r>
            <a:r>
              <a:rPr lang="en-US" sz="2800" dirty="0" err="1"/>
              <a:t>int</a:t>
            </a:r>
            <a:r>
              <a:rPr lang="en-US" sz="2800" dirty="0"/>
              <a:t> index = </a:t>
            </a:r>
            <a:r>
              <a:rPr lang="en-US" sz="2800" dirty="0" err="1"/>
              <a:t>str.lastIndexOf</a:t>
            </a:r>
            <a:r>
              <a:rPr lang="en-US" sz="2800" dirty="0"/>
              <a:t>(“java");  </a:t>
            </a:r>
          </a:p>
          <a:p>
            <a:r>
              <a:rPr lang="en-US" sz="2800" dirty="0"/>
              <a:t>        </a:t>
            </a:r>
            <a:r>
              <a:rPr lang="en-US" sz="2800" dirty="0" err="1"/>
              <a:t>System.out.println</a:t>
            </a:r>
            <a:r>
              <a:rPr lang="en-US" sz="2800" dirty="0"/>
              <a:t>(index);        </a:t>
            </a:r>
          </a:p>
          <a:p>
            <a:r>
              <a:rPr lang="en-US" sz="2800" dirty="0"/>
              <a:t>    }  </a:t>
            </a:r>
          </a:p>
          <a:p>
            <a:r>
              <a:rPr lang="en-US" sz="2800" dirty="0"/>
              <a:t>}</a:t>
            </a:r>
          </a:p>
        </p:txBody>
      </p:sp>
    </p:spTree>
    <p:extLst>
      <p:ext uri="{BB962C8B-B14F-4D97-AF65-F5344CB8AC3E}">
        <p14:creationId xmlns:p14="http://schemas.microsoft.com/office/powerpoint/2010/main" val="3961905970"/>
      </p:ext>
    </p:extLst>
  </p:cSld>
  <p:clrMapOvr>
    <a:masterClrMapping/>
  </p:clrMapOvr>
  <p:transition spd="slow">
    <p:cover di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1397" y="292374"/>
            <a:ext cx="6096000" cy="923330"/>
          </a:xfrm>
          <a:prstGeom prst="rect">
            <a:avLst/>
          </a:prstGeom>
        </p:spPr>
        <p:txBody>
          <a:bodyPr>
            <a:spAutoFit/>
          </a:bodyPr>
          <a:lstStyle/>
          <a:p>
            <a:r>
              <a:rPr lang="en-US" dirty="0"/>
              <a:t>Java String split()</a:t>
            </a:r>
          </a:p>
          <a:p>
            <a:r>
              <a:rPr lang="en-US" dirty="0"/>
              <a:t>The </a:t>
            </a:r>
            <a:r>
              <a:rPr lang="en-US" b="1" dirty="0"/>
              <a:t>java string split()</a:t>
            </a:r>
            <a:r>
              <a:rPr lang="en-US" dirty="0"/>
              <a:t> method splits this string against given regular expression and returns a char array.</a:t>
            </a:r>
          </a:p>
        </p:txBody>
      </p:sp>
      <p:sp>
        <p:nvSpPr>
          <p:cNvPr id="4" name="Rectangle 3"/>
          <p:cNvSpPr/>
          <p:nvPr/>
        </p:nvSpPr>
        <p:spPr>
          <a:xfrm>
            <a:off x="3048000" y="1997839"/>
            <a:ext cx="8852848" cy="3416320"/>
          </a:xfrm>
          <a:prstGeom prst="rect">
            <a:avLst/>
          </a:prstGeom>
        </p:spPr>
        <p:txBody>
          <a:bodyPr wrap="square">
            <a:spAutoFit/>
          </a:bodyPr>
          <a:lstStyle/>
          <a:p>
            <a:r>
              <a:rPr lang="en-US" sz="2400" dirty="0"/>
              <a:t>class </a:t>
            </a:r>
            <a:r>
              <a:rPr lang="en-US" sz="2400" dirty="0" err="1"/>
              <a:t>SplitExample</a:t>
            </a:r>
            <a:r>
              <a:rPr lang="en-US" sz="2400" dirty="0"/>
              <a:t>{  </a:t>
            </a:r>
          </a:p>
          <a:p>
            <a:r>
              <a:rPr lang="en-US" sz="2400" dirty="0"/>
              <a:t>public static void main(String </a:t>
            </a:r>
            <a:r>
              <a:rPr lang="en-US" sz="2400" dirty="0" err="1"/>
              <a:t>args</a:t>
            </a:r>
            <a:r>
              <a:rPr lang="en-US" sz="2400" dirty="0"/>
              <a:t>[]){  </a:t>
            </a:r>
          </a:p>
          <a:p>
            <a:r>
              <a:rPr lang="en-US" sz="2400" dirty="0"/>
              <a:t>String s1=" I am java developer ";  </a:t>
            </a:r>
          </a:p>
          <a:p>
            <a:r>
              <a:rPr lang="en-US" sz="2400" dirty="0"/>
              <a:t>String[] words=s1.split("\\s");//splits the string based on whitespace  </a:t>
            </a:r>
          </a:p>
          <a:p>
            <a:r>
              <a:rPr lang="en-US" sz="2400" dirty="0"/>
              <a:t>//using java </a:t>
            </a:r>
            <a:r>
              <a:rPr lang="en-US" sz="2400" dirty="0" err="1"/>
              <a:t>foreach</a:t>
            </a:r>
            <a:r>
              <a:rPr lang="en-US" sz="2400" dirty="0"/>
              <a:t> loop to print elements of string array  </a:t>
            </a:r>
          </a:p>
          <a:p>
            <a:r>
              <a:rPr lang="en-US" sz="2400" dirty="0"/>
              <a:t>for(String w:words){  </a:t>
            </a:r>
          </a:p>
          <a:p>
            <a:r>
              <a:rPr lang="en-US" sz="2400" dirty="0" err="1"/>
              <a:t>System.out.println</a:t>
            </a:r>
            <a:r>
              <a:rPr lang="en-US" sz="2400" dirty="0"/>
              <a:t>(w);  </a:t>
            </a:r>
          </a:p>
          <a:p>
            <a:r>
              <a:rPr lang="en-US" sz="2400" dirty="0"/>
              <a:t>}  </a:t>
            </a:r>
          </a:p>
          <a:p>
            <a:r>
              <a:rPr lang="en-US" sz="2400" dirty="0"/>
              <a:t>}}</a:t>
            </a:r>
          </a:p>
        </p:txBody>
      </p:sp>
    </p:spTree>
    <p:extLst>
      <p:ext uri="{BB962C8B-B14F-4D97-AF65-F5344CB8AC3E}">
        <p14:creationId xmlns:p14="http://schemas.microsoft.com/office/powerpoint/2010/main" val="4211951969"/>
      </p:ext>
    </p:extLst>
  </p:cSld>
  <p:clrMapOvr>
    <a:masterClrMapping/>
  </p:clrMapOvr>
  <p:transition spd="slow">
    <p:cover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4964" y="311120"/>
            <a:ext cx="8877836" cy="369332"/>
          </a:xfrm>
          <a:prstGeom prst="rect">
            <a:avLst/>
          </a:prstGeom>
        </p:spPr>
        <p:txBody>
          <a:bodyPr wrap="square">
            <a:spAutoFit/>
          </a:bodyPr>
          <a:lstStyle/>
          <a:p>
            <a:r>
              <a:rPr lang="en-US" b="1" dirty="0">
                <a:effectLst/>
                <a:latin typeface="tahoma" panose="020B0604030504040204" pitchFamily="34" charset="0"/>
              </a:rPr>
              <a:t>Method Overloading with Type Promotion if matching found</a:t>
            </a:r>
          </a:p>
        </p:txBody>
      </p:sp>
      <p:sp>
        <p:nvSpPr>
          <p:cNvPr id="3" name="Rectangle 2"/>
          <p:cNvSpPr/>
          <p:nvPr/>
        </p:nvSpPr>
        <p:spPr>
          <a:xfrm>
            <a:off x="3048000" y="1859340"/>
            <a:ext cx="6096000" cy="3139321"/>
          </a:xfrm>
          <a:prstGeom prst="rect">
            <a:avLst/>
          </a:prstGeom>
        </p:spPr>
        <p:txBody>
          <a:bodyPr>
            <a:spAutoFit/>
          </a:bodyPr>
          <a:lstStyle/>
          <a:p>
            <a:r>
              <a:rPr lang="en-US" dirty="0"/>
              <a:t>class OverloadingCalculation2{  </a:t>
            </a:r>
          </a:p>
          <a:p>
            <a:r>
              <a:rPr lang="en-US" dirty="0"/>
              <a:t>  void sum(</a:t>
            </a:r>
            <a:r>
              <a:rPr lang="en-US" dirty="0" err="1"/>
              <a:t>int</a:t>
            </a:r>
            <a:r>
              <a:rPr lang="en-US" dirty="0"/>
              <a:t> </a:t>
            </a:r>
            <a:r>
              <a:rPr lang="en-US" dirty="0" err="1"/>
              <a:t>a,int</a:t>
            </a:r>
            <a:r>
              <a:rPr lang="en-US" dirty="0"/>
              <a:t> b){</a:t>
            </a:r>
            <a:r>
              <a:rPr lang="en-US" dirty="0" err="1"/>
              <a:t>System.out.println</a:t>
            </a:r>
            <a:r>
              <a:rPr lang="en-US" dirty="0"/>
              <a:t>("</a:t>
            </a:r>
            <a:r>
              <a:rPr lang="en-US" dirty="0" err="1"/>
              <a:t>int</a:t>
            </a:r>
            <a:r>
              <a:rPr lang="en-US" dirty="0"/>
              <a:t> </a:t>
            </a:r>
            <a:r>
              <a:rPr lang="en-US" dirty="0" err="1"/>
              <a:t>arg</a:t>
            </a:r>
            <a:r>
              <a:rPr lang="en-US" dirty="0"/>
              <a:t> method invoked");}  </a:t>
            </a:r>
          </a:p>
          <a:p>
            <a:r>
              <a:rPr lang="en-US" dirty="0"/>
              <a:t>  void sum(long </a:t>
            </a:r>
            <a:r>
              <a:rPr lang="en-US" dirty="0" err="1"/>
              <a:t>a,long</a:t>
            </a:r>
            <a:r>
              <a:rPr lang="en-US" dirty="0"/>
              <a:t> b){</a:t>
            </a:r>
            <a:r>
              <a:rPr lang="en-US" dirty="0" err="1"/>
              <a:t>System.out.println</a:t>
            </a:r>
            <a:r>
              <a:rPr lang="en-US" dirty="0"/>
              <a:t>("long </a:t>
            </a:r>
            <a:r>
              <a:rPr lang="en-US" dirty="0" err="1"/>
              <a:t>arg</a:t>
            </a:r>
            <a:r>
              <a:rPr lang="en-US" dirty="0"/>
              <a:t> method invoked");}  </a:t>
            </a:r>
          </a:p>
          <a:p>
            <a:r>
              <a:rPr lang="en-US" dirty="0"/>
              <a:t>  </a:t>
            </a:r>
          </a:p>
          <a:p>
            <a:r>
              <a:rPr lang="en-US" dirty="0"/>
              <a:t>  public static void main(String </a:t>
            </a:r>
            <a:r>
              <a:rPr lang="en-US" dirty="0" err="1"/>
              <a:t>args</a:t>
            </a:r>
            <a:r>
              <a:rPr lang="en-US" dirty="0"/>
              <a:t>[]){  </a:t>
            </a:r>
          </a:p>
          <a:p>
            <a:r>
              <a:rPr lang="en-US" dirty="0"/>
              <a:t>  OverloadingCalculation2 </a:t>
            </a:r>
            <a:r>
              <a:rPr lang="en-US" dirty="0" err="1"/>
              <a:t>obj</a:t>
            </a:r>
            <a:r>
              <a:rPr lang="en-US" dirty="0"/>
              <a:t>=new OverloadingCalculation2();  </a:t>
            </a:r>
          </a:p>
          <a:p>
            <a:r>
              <a:rPr lang="en-US" dirty="0"/>
              <a:t>  </a:t>
            </a:r>
            <a:r>
              <a:rPr lang="en-US" dirty="0" err="1"/>
              <a:t>obj.sum</a:t>
            </a:r>
            <a:r>
              <a:rPr lang="en-US" dirty="0"/>
              <a:t>(20,20);//now </a:t>
            </a:r>
            <a:r>
              <a:rPr lang="en-US" dirty="0" err="1"/>
              <a:t>int</a:t>
            </a:r>
            <a:r>
              <a:rPr lang="en-US" dirty="0"/>
              <a:t> </a:t>
            </a:r>
            <a:r>
              <a:rPr lang="en-US" dirty="0" err="1"/>
              <a:t>arg</a:t>
            </a:r>
            <a:r>
              <a:rPr lang="en-US" dirty="0"/>
              <a:t> sum() method gets invoked  </a:t>
            </a:r>
          </a:p>
          <a:p>
            <a:r>
              <a:rPr lang="en-US" dirty="0"/>
              <a:t>  }  </a:t>
            </a:r>
          </a:p>
          <a:p>
            <a:r>
              <a:rPr lang="en-US" dirty="0"/>
              <a:t>} </a:t>
            </a:r>
          </a:p>
        </p:txBody>
      </p:sp>
    </p:spTree>
    <p:extLst>
      <p:ext uri="{BB962C8B-B14F-4D97-AF65-F5344CB8AC3E}">
        <p14:creationId xmlns:p14="http://schemas.microsoft.com/office/powerpoint/2010/main" val="2279220021"/>
      </p:ext>
    </p:extLst>
  </p:cSld>
  <p:clrMapOvr>
    <a:masterClrMapping/>
  </p:clrMapOvr>
  <p:transition spd="slow">
    <p:cover dir="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5611" y="491025"/>
            <a:ext cx="9344167" cy="1631216"/>
          </a:xfrm>
          <a:prstGeom prst="rect">
            <a:avLst/>
          </a:prstGeom>
        </p:spPr>
        <p:txBody>
          <a:bodyPr wrap="square">
            <a:spAutoFit/>
          </a:bodyPr>
          <a:lstStyle/>
          <a:p>
            <a:r>
              <a:rPr lang="en-US" sz="2000" dirty="0"/>
              <a:t>Java String </a:t>
            </a:r>
            <a:r>
              <a:rPr lang="en-US" sz="2000" dirty="0" err="1"/>
              <a:t>valueOf</a:t>
            </a:r>
            <a:r>
              <a:rPr lang="en-US" sz="2000" dirty="0"/>
              <a:t>()</a:t>
            </a:r>
          </a:p>
          <a:p>
            <a:r>
              <a:rPr lang="en-US" sz="2000" dirty="0"/>
              <a:t>The </a:t>
            </a:r>
            <a:r>
              <a:rPr lang="en-US" sz="2000" b="1" dirty="0"/>
              <a:t>java string </a:t>
            </a:r>
            <a:r>
              <a:rPr lang="en-US" sz="2000" b="1" dirty="0" err="1"/>
              <a:t>valueOf</a:t>
            </a:r>
            <a:r>
              <a:rPr lang="en-US" sz="2000" b="1" dirty="0"/>
              <a:t>()</a:t>
            </a:r>
            <a:r>
              <a:rPr lang="en-US" sz="2000" dirty="0"/>
              <a:t> method converts different types of values into string. By the help of string </a:t>
            </a:r>
            <a:r>
              <a:rPr lang="en-US" sz="2000" dirty="0" err="1"/>
              <a:t>valueOf</a:t>
            </a:r>
            <a:r>
              <a:rPr lang="en-US" sz="2000" dirty="0"/>
              <a:t>() method, you can convert </a:t>
            </a:r>
            <a:r>
              <a:rPr lang="en-US" sz="2000" dirty="0" err="1"/>
              <a:t>int</a:t>
            </a:r>
            <a:r>
              <a:rPr lang="en-US" sz="2000" dirty="0"/>
              <a:t> to string, long to string, </a:t>
            </a:r>
            <a:r>
              <a:rPr lang="en-US" sz="2000" dirty="0" err="1"/>
              <a:t>boolean</a:t>
            </a:r>
            <a:r>
              <a:rPr lang="en-US" sz="2000" dirty="0"/>
              <a:t> to string, character to string, float to string, double to string, object to string and char array to string.</a:t>
            </a:r>
          </a:p>
        </p:txBody>
      </p:sp>
      <p:sp>
        <p:nvSpPr>
          <p:cNvPr id="3" name="Rectangle 2"/>
          <p:cNvSpPr/>
          <p:nvPr/>
        </p:nvSpPr>
        <p:spPr>
          <a:xfrm>
            <a:off x="3048000" y="2551837"/>
            <a:ext cx="8061278" cy="2677656"/>
          </a:xfrm>
          <a:prstGeom prst="rect">
            <a:avLst/>
          </a:prstGeom>
        </p:spPr>
        <p:txBody>
          <a:bodyPr wrap="square">
            <a:spAutoFit/>
          </a:bodyPr>
          <a:lstStyle/>
          <a:p>
            <a:r>
              <a:rPr lang="en-US" sz="2400" dirty="0"/>
              <a:t>class </a:t>
            </a:r>
            <a:r>
              <a:rPr lang="en-US" sz="2400" dirty="0" err="1"/>
              <a:t>StringValueOfExample</a:t>
            </a:r>
            <a:r>
              <a:rPr lang="en-US" sz="2400" dirty="0"/>
              <a:t>{  </a:t>
            </a:r>
          </a:p>
          <a:p>
            <a:r>
              <a:rPr lang="en-US" sz="2400" dirty="0"/>
              <a:t>public static void main(String </a:t>
            </a:r>
            <a:r>
              <a:rPr lang="en-US" sz="2400" dirty="0" err="1"/>
              <a:t>args</a:t>
            </a:r>
            <a:r>
              <a:rPr lang="en-US" sz="2400" dirty="0"/>
              <a:t>[]){  </a:t>
            </a:r>
          </a:p>
          <a:p>
            <a:r>
              <a:rPr lang="en-US" sz="2400" dirty="0" err="1"/>
              <a:t>int</a:t>
            </a:r>
            <a:r>
              <a:rPr lang="en-US" sz="2400" dirty="0"/>
              <a:t> value=65;  </a:t>
            </a:r>
          </a:p>
          <a:p>
            <a:r>
              <a:rPr lang="en-US" sz="2400" dirty="0"/>
              <a:t>//String s1=</a:t>
            </a:r>
            <a:r>
              <a:rPr lang="en-US" sz="2400" dirty="0" err="1"/>
              <a:t>String.valueOf</a:t>
            </a:r>
            <a:r>
              <a:rPr lang="en-US" sz="2400" dirty="0"/>
              <a:t>(value);  </a:t>
            </a:r>
          </a:p>
          <a:p>
            <a:r>
              <a:rPr lang="en-US" sz="2400" dirty="0"/>
              <a:t>//</a:t>
            </a:r>
            <a:r>
              <a:rPr lang="en-US" sz="2400" dirty="0" err="1"/>
              <a:t>System.out.println</a:t>
            </a:r>
            <a:r>
              <a:rPr lang="en-US" sz="2400" dirty="0"/>
              <a:t>(s1+55);</a:t>
            </a:r>
          </a:p>
          <a:p>
            <a:r>
              <a:rPr lang="en-US" sz="2400" dirty="0" err="1"/>
              <a:t>System.out.println</a:t>
            </a:r>
            <a:r>
              <a:rPr lang="en-US" sz="2400" dirty="0"/>
              <a:t>(value+55);</a:t>
            </a:r>
          </a:p>
          <a:p>
            <a:r>
              <a:rPr lang="en-US" sz="2400" dirty="0"/>
              <a:t>}}</a:t>
            </a:r>
          </a:p>
        </p:txBody>
      </p:sp>
    </p:spTree>
    <p:extLst>
      <p:ext uri="{BB962C8B-B14F-4D97-AF65-F5344CB8AC3E}">
        <p14:creationId xmlns:p14="http://schemas.microsoft.com/office/powerpoint/2010/main" val="2475539326"/>
      </p:ext>
    </p:extLst>
  </p:cSld>
  <p:clrMapOvr>
    <a:masterClrMapping/>
  </p:clrMapOvr>
  <p:transition spd="slow">
    <p:cover di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6096000" cy="4154984"/>
          </a:xfrm>
          <a:prstGeom prst="rect">
            <a:avLst/>
          </a:prstGeom>
        </p:spPr>
        <p:txBody>
          <a:bodyPr>
            <a:spAutoFit/>
          </a:bodyPr>
          <a:lstStyle/>
          <a:p>
            <a:r>
              <a:rPr lang="en-US" sz="2400" dirty="0"/>
              <a:t>class StringValueOfExample2 {  </a:t>
            </a:r>
          </a:p>
          <a:p>
            <a:r>
              <a:rPr lang="en-US" sz="2400" dirty="0"/>
              <a:t>    public static void main(String[] </a:t>
            </a:r>
            <a:r>
              <a:rPr lang="en-US" sz="2400" dirty="0" err="1"/>
              <a:t>args</a:t>
            </a:r>
            <a:r>
              <a:rPr lang="en-US" sz="2400" dirty="0"/>
              <a:t>) {          </a:t>
            </a:r>
          </a:p>
          <a:p>
            <a:r>
              <a:rPr lang="en-US" sz="2400" dirty="0"/>
              <a:t>        // Boolean to String  </a:t>
            </a:r>
          </a:p>
          <a:p>
            <a:r>
              <a:rPr lang="en-US" sz="2400" dirty="0"/>
              <a:t>        </a:t>
            </a:r>
            <a:r>
              <a:rPr lang="en-US" sz="2400" dirty="0" err="1"/>
              <a:t>boolean</a:t>
            </a:r>
            <a:r>
              <a:rPr lang="en-US" sz="2400" dirty="0"/>
              <a:t> </a:t>
            </a:r>
            <a:r>
              <a:rPr lang="en-US" sz="2400" dirty="0" err="1"/>
              <a:t>bol</a:t>
            </a:r>
            <a:r>
              <a:rPr lang="en-US" sz="2400" dirty="0"/>
              <a:t> = true;    </a:t>
            </a:r>
          </a:p>
          <a:p>
            <a:r>
              <a:rPr lang="en-US" sz="2400" dirty="0"/>
              <a:t>        </a:t>
            </a:r>
            <a:r>
              <a:rPr lang="en-US" sz="2400" dirty="0" err="1"/>
              <a:t>boolean</a:t>
            </a:r>
            <a:r>
              <a:rPr lang="en-US" sz="2400" dirty="0"/>
              <a:t> bol2 = false;    </a:t>
            </a:r>
          </a:p>
          <a:p>
            <a:r>
              <a:rPr lang="en-US" sz="2400" dirty="0"/>
              <a:t>        String s1 = </a:t>
            </a:r>
            <a:r>
              <a:rPr lang="en-US" sz="2400" dirty="0" err="1"/>
              <a:t>String.valueOf</a:t>
            </a:r>
            <a:r>
              <a:rPr lang="en-US" sz="2400" dirty="0"/>
              <a:t>(</a:t>
            </a:r>
            <a:r>
              <a:rPr lang="en-US" sz="2400" dirty="0" err="1"/>
              <a:t>bol</a:t>
            </a:r>
            <a:r>
              <a:rPr lang="en-US" sz="2400" dirty="0"/>
              <a:t>);    </a:t>
            </a:r>
          </a:p>
          <a:p>
            <a:r>
              <a:rPr lang="en-US" sz="2400" dirty="0"/>
              <a:t>        String s2 = </a:t>
            </a:r>
            <a:r>
              <a:rPr lang="en-US" sz="2400" dirty="0" err="1"/>
              <a:t>String.valueOf</a:t>
            </a:r>
            <a:r>
              <a:rPr lang="en-US" sz="2400" dirty="0"/>
              <a:t>(bol2);  </a:t>
            </a:r>
          </a:p>
          <a:p>
            <a:r>
              <a:rPr lang="en-US" sz="2400" dirty="0"/>
              <a:t>        </a:t>
            </a:r>
            <a:r>
              <a:rPr lang="en-US" sz="2400" dirty="0" err="1"/>
              <a:t>System.out.println</a:t>
            </a:r>
            <a:r>
              <a:rPr lang="en-US" sz="2400" dirty="0"/>
              <a:t>(s1);  </a:t>
            </a:r>
          </a:p>
          <a:p>
            <a:r>
              <a:rPr lang="en-US" sz="2400" dirty="0"/>
              <a:t>        </a:t>
            </a:r>
            <a:r>
              <a:rPr lang="en-US" sz="2400" dirty="0" err="1"/>
              <a:t>System.out.println</a:t>
            </a:r>
            <a:r>
              <a:rPr lang="en-US" sz="2400" dirty="0"/>
              <a:t>(s2);  </a:t>
            </a:r>
          </a:p>
          <a:p>
            <a:r>
              <a:rPr lang="en-US" sz="2400" dirty="0"/>
              <a:t>    }  </a:t>
            </a:r>
          </a:p>
          <a:p>
            <a:r>
              <a:rPr lang="en-US" sz="2400" dirty="0"/>
              <a:t>}</a:t>
            </a:r>
          </a:p>
        </p:txBody>
      </p:sp>
    </p:spTree>
    <p:extLst>
      <p:ext uri="{BB962C8B-B14F-4D97-AF65-F5344CB8AC3E}">
        <p14:creationId xmlns:p14="http://schemas.microsoft.com/office/powerpoint/2010/main" val="3676628307"/>
      </p:ext>
    </p:extLst>
  </p:cSld>
  <p:clrMapOvr>
    <a:masterClrMapping/>
  </p:clrMapOvr>
  <p:transition spd="slow">
    <p:cover di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1695" y="194818"/>
            <a:ext cx="10699845" cy="1200329"/>
          </a:xfrm>
          <a:prstGeom prst="rect">
            <a:avLst/>
          </a:prstGeom>
        </p:spPr>
        <p:txBody>
          <a:bodyPr wrap="square">
            <a:spAutoFit/>
          </a:bodyPr>
          <a:lstStyle/>
          <a:p>
            <a:r>
              <a:rPr lang="en-US" sz="2400" b="1" dirty="0"/>
              <a:t>Java </a:t>
            </a:r>
            <a:r>
              <a:rPr lang="en-US" sz="2400" b="1" dirty="0" err="1"/>
              <a:t>StringBuffer</a:t>
            </a:r>
            <a:r>
              <a:rPr lang="en-US" sz="2400" b="1" dirty="0"/>
              <a:t> class</a:t>
            </a:r>
          </a:p>
          <a:p>
            <a:r>
              <a:rPr lang="en-US" sz="2400" dirty="0"/>
              <a:t>Java </a:t>
            </a:r>
            <a:r>
              <a:rPr lang="en-US" sz="2400" dirty="0" err="1"/>
              <a:t>StringBuffer</a:t>
            </a:r>
            <a:r>
              <a:rPr lang="en-US" sz="2400" dirty="0"/>
              <a:t> class is used to create mutable (modifiable) string. The </a:t>
            </a:r>
            <a:r>
              <a:rPr lang="en-US" sz="2400" dirty="0" err="1"/>
              <a:t>StringBuffer</a:t>
            </a:r>
            <a:r>
              <a:rPr lang="en-US" sz="2400" dirty="0"/>
              <a:t> class in java is same as String class except it is mutable </a:t>
            </a:r>
          </a:p>
        </p:txBody>
      </p:sp>
      <p:sp>
        <p:nvSpPr>
          <p:cNvPr id="4" name="Rectangle 3"/>
          <p:cNvSpPr/>
          <p:nvPr/>
        </p:nvSpPr>
        <p:spPr>
          <a:xfrm>
            <a:off x="177422" y="2062076"/>
            <a:ext cx="11846256" cy="4154984"/>
          </a:xfrm>
          <a:prstGeom prst="rect">
            <a:avLst/>
          </a:prstGeom>
        </p:spPr>
        <p:txBody>
          <a:bodyPr wrap="square">
            <a:spAutoFit/>
          </a:bodyPr>
          <a:lstStyle/>
          <a:p>
            <a:pPr marL="457200" indent="-457200">
              <a:buFont typeface="+mj-lt"/>
              <a:buAutoNum type="arabicPeriod"/>
            </a:pPr>
            <a:r>
              <a:rPr lang="en-US" sz="2400" b="1" dirty="0" err="1"/>
              <a:t>StringBuffer</a:t>
            </a:r>
            <a:r>
              <a:rPr lang="en-US" sz="2400" b="1" dirty="0"/>
              <a:t>( ): </a:t>
            </a:r>
            <a:r>
              <a:rPr lang="en-US" sz="2400" dirty="0"/>
              <a:t>It reserves room for 16 characters without reallocation.</a:t>
            </a:r>
          </a:p>
          <a:p>
            <a:r>
              <a:rPr lang="en-US" sz="2400" dirty="0"/>
              <a:t>	</a:t>
            </a:r>
            <a:r>
              <a:rPr lang="en-US" sz="2400" dirty="0" err="1"/>
              <a:t>StringBuffer</a:t>
            </a:r>
            <a:r>
              <a:rPr lang="en-US" sz="2400" dirty="0"/>
              <a:t> s=new </a:t>
            </a:r>
            <a:r>
              <a:rPr lang="en-US" sz="2400" dirty="0" err="1"/>
              <a:t>StringBuffer</a:t>
            </a:r>
            <a:r>
              <a:rPr lang="en-US" sz="2400" dirty="0"/>
              <a:t>();</a:t>
            </a:r>
          </a:p>
          <a:p>
            <a:endParaRPr lang="en-US" sz="2400" b="1" dirty="0"/>
          </a:p>
          <a:p>
            <a:r>
              <a:rPr lang="en-US" sz="2400" b="1" dirty="0"/>
              <a:t>2.    </a:t>
            </a:r>
            <a:r>
              <a:rPr lang="en-US" sz="2400" b="1" dirty="0" err="1"/>
              <a:t>StringBuffer</a:t>
            </a:r>
            <a:r>
              <a:rPr lang="en-US" sz="2400" b="1" dirty="0"/>
              <a:t>( </a:t>
            </a:r>
            <a:r>
              <a:rPr lang="en-US" sz="2400" b="1" dirty="0" err="1"/>
              <a:t>int</a:t>
            </a:r>
            <a:r>
              <a:rPr lang="en-US" sz="2400" b="1" dirty="0"/>
              <a:t> size)  :  </a:t>
            </a:r>
            <a:r>
              <a:rPr lang="en-US" sz="2400" dirty="0"/>
              <a:t>It accepts an integer argument that explicitly sets the size of the buffer.</a:t>
            </a:r>
          </a:p>
          <a:p>
            <a:r>
              <a:rPr lang="en-US" sz="2400" dirty="0" err="1"/>
              <a:t>StringBuffer</a:t>
            </a:r>
            <a:r>
              <a:rPr lang="en-US" sz="2400" dirty="0"/>
              <a:t> s=new </a:t>
            </a:r>
            <a:r>
              <a:rPr lang="en-US" sz="2400" dirty="0" err="1"/>
              <a:t>StringBuffer</a:t>
            </a:r>
            <a:r>
              <a:rPr lang="en-US" sz="2400" dirty="0"/>
              <a:t>(20);</a:t>
            </a:r>
          </a:p>
          <a:p>
            <a:endParaRPr lang="en-US" sz="2400" dirty="0"/>
          </a:p>
          <a:p>
            <a:r>
              <a:rPr lang="en-US" sz="2400" dirty="0"/>
              <a:t>3.  </a:t>
            </a:r>
            <a:r>
              <a:rPr lang="en-US" sz="2400" b="1" dirty="0" err="1"/>
              <a:t>StringBuffer</a:t>
            </a:r>
            <a:r>
              <a:rPr lang="en-US" sz="2400" b="1" dirty="0"/>
              <a:t>(String </a:t>
            </a:r>
            <a:r>
              <a:rPr lang="en-US" sz="2400" b="1" dirty="0" err="1"/>
              <a:t>str</a:t>
            </a:r>
            <a:r>
              <a:rPr lang="en-US" sz="2400" b="1" dirty="0"/>
              <a:t>):</a:t>
            </a:r>
            <a:r>
              <a:rPr lang="en-US" sz="2400" dirty="0"/>
              <a:t> It accepts a String argument that sets the initial contents of the </a:t>
            </a:r>
            <a:r>
              <a:rPr lang="en-US" sz="2400" dirty="0" err="1"/>
              <a:t>StringBuffer</a:t>
            </a:r>
            <a:r>
              <a:rPr lang="en-US" sz="2400" dirty="0"/>
              <a:t> object and reserves room for 16 more characters without reallocation.</a:t>
            </a:r>
          </a:p>
          <a:p>
            <a:endParaRPr lang="en-US" sz="2400" dirty="0"/>
          </a:p>
          <a:p>
            <a:r>
              <a:rPr lang="en-US" sz="2400" dirty="0" err="1"/>
              <a:t>StringBuffer</a:t>
            </a:r>
            <a:r>
              <a:rPr lang="en-US" sz="2400" dirty="0"/>
              <a:t> s=new </a:t>
            </a:r>
            <a:r>
              <a:rPr lang="en-US" sz="2400" dirty="0" err="1"/>
              <a:t>StringBuffer</a:t>
            </a:r>
            <a:r>
              <a:rPr lang="en-US" sz="2400" dirty="0"/>
              <a:t>(“I love my father");</a:t>
            </a:r>
          </a:p>
        </p:txBody>
      </p:sp>
      <p:sp>
        <p:nvSpPr>
          <p:cNvPr id="5" name="Rectangle 4"/>
          <p:cNvSpPr/>
          <p:nvPr/>
        </p:nvSpPr>
        <p:spPr>
          <a:xfrm>
            <a:off x="941695" y="1592955"/>
            <a:ext cx="3416705" cy="461665"/>
          </a:xfrm>
          <a:prstGeom prst="rect">
            <a:avLst/>
          </a:prstGeom>
        </p:spPr>
        <p:txBody>
          <a:bodyPr wrap="none">
            <a:spAutoFit/>
          </a:bodyPr>
          <a:lstStyle/>
          <a:p>
            <a:r>
              <a:rPr lang="en-US" sz="2400" b="1" dirty="0" err="1"/>
              <a:t>StringBuffer</a:t>
            </a:r>
            <a:r>
              <a:rPr lang="en-US" sz="2400" b="1" dirty="0"/>
              <a:t> Constructors</a:t>
            </a:r>
            <a:endParaRPr lang="en-US" sz="2400" dirty="0"/>
          </a:p>
        </p:txBody>
      </p:sp>
    </p:spTree>
    <p:extLst>
      <p:ext uri="{BB962C8B-B14F-4D97-AF65-F5344CB8AC3E}">
        <p14:creationId xmlns:p14="http://schemas.microsoft.com/office/powerpoint/2010/main" val="2373898688"/>
      </p:ext>
    </p:extLst>
  </p:cSld>
  <p:clrMapOvr>
    <a:masterClrMapping/>
  </p:clrMapOvr>
  <p:transition spd="slow">
    <p:cover di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2406" y="1871470"/>
            <a:ext cx="9153098" cy="1938992"/>
          </a:xfrm>
          <a:prstGeom prst="rect">
            <a:avLst/>
          </a:prstGeom>
        </p:spPr>
        <p:txBody>
          <a:bodyPr wrap="square">
            <a:spAutoFit/>
          </a:bodyPr>
          <a:lstStyle/>
          <a:p>
            <a:pPr fontAlgn="base"/>
            <a:r>
              <a:rPr lang="en-US" sz="2400" b="1" dirty="0"/>
              <a:t>Methods</a:t>
            </a:r>
            <a:endParaRPr lang="en-US" sz="2400" dirty="0"/>
          </a:p>
          <a:p>
            <a:pPr fontAlgn="base"/>
            <a:r>
              <a:rPr lang="en-US" sz="2400" dirty="0"/>
              <a:t>Some of the most used methods are:</a:t>
            </a:r>
          </a:p>
          <a:p>
            <a:pPr fontAlgn="base"/>
            <a:r>
              <a:rPr lang="en-US" sz="2400" b="1" dirty="0"/>
              <a:t>length( ) and capacity( ): </a:t>
            </a:r>
            <a:r>
              <a:rPr lang="en-US" sz="2400" dirty="0"/>
              <a:t>The length of a </a:t>
            </a:r>
            <a:r>
              <a:rPr lang="en-US" sz="2400" dirty="0" err="1"/>
              <a:t>StringBuffer</a:t>
            </a:r>
            <a:r>
              <a:rPr lang="en-US" sz="2400" dirty="0"/>
              <a:t> can be found by the length( ) method, while the total allocated capacity can be found by the capacity( ) method.</a:t>
            </a:r>
          </a:p>
        </p:txBody>
      </p:sp>
      <p:sp>
        <p:nvSpPr>
          <p:cNvPr id="3" name="Rectangle 2"/>
          <p:cNvSpPr/>
          <p:nvPr/>
        </p:nvSpPr>
        <p:spPr>
          <a:xfrm>
            <a:off x="1792406" y="4581815"/>
            <a:ext cx="5316135" cy="523220"/>
          </a:xfrm>
          <a:prstGeom prst="rect">
            <a:avLst/>
          </a:prstGeom>
        </p:spPr>
        <p:txBody>
          <a:bodyPr wrap="none">
            <a:spAutoFit/>
          </a:bodyPr>
          <a:lstStyle/>
          <a:p>
            <a:r>
              <a:rPr lang="en-US" sz="2800" dirty="0"/>
              <a:t>(16*2)+2=34 </a:t>
            </a:r>
            <a:r>
              <a:rPr lang="en-US" sz="2800" dirty="0" err="1"/>
              <a:t>i.e</a:t>
            </a:r>
            <a:r>
              <a:rPr lang="en-US" sz="2800" dirty="0"/>
              <a:t> (</a:t>
            </a:r>
            <a:r>
              <a:rPr lang="en-US" sz="2800" dirty="0" err="1"/>
              <a:t>oldcapacity</a:t>
            </a:r>
            <a:r>
              <a:rPr lang="en-US" sz="2800" dirty="0"/>
              <a:t>*2)+2  </a:t>
            </a:r>
          </a:p>
        </p:txBody>
      </p:sp>
    </p:spTree>
    <p:extLst>
      <p:ext uri="{BB962C8B-B14F-4D97-AF65-F5344CB8AC3E}">
        <p14:creationId xmlns:p14="http://schemas.microsoft.com/office/powerpoint/2010/main" val="1559149542"/>
      </p:ext>
    </p:extLst>
  </p:cSld>
  <p:clrMapOvr>
    <a:masterClrMapping/>
  </p:clrMapOvr>
  <p:transition spd="slow">
    <p:cover dir="d"/>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7748" y="915622"/>
            <a:ext cx="8921087" cy="4154984"/>
          </a:xfrm>
          <a:prstGeom prst="rect">
            <a:avLst/>
          </a:prstGeom>
        </p:spPr>
        <p:txBody>
          <a:bodyPr wrap="square">
            <a:spAutoFit/>
          </a:bodyPr>
          <a:lstStyle/>
          <a:p>
            <a:r>
              <a:rPr lang="en-US" sz="2400" dirty="0"/>
              <a:t>import java.io.*; </a:t>
            </a:r>
          </a:p>
          <a:p>
            <a:r>
              <a:rPr lang="en-US" sz="2400" dirty="0"/>
              <a:t>class Test { </a:t>
            </a:r>
          </a:p>
          <a:p>
            <a:r>
              <a:rPr lang="en-US" sz="2400" dirty="0"/>
              <a:t>    public static void main(String[] </a:t>
            </a:r>
            <a:r>
              <a:rPr lang="en-US" sz="2400" dirty="0" err="1"/>
              <a:t>args</a:t>
            </a:r>
            <a:r>
              <a:rPr lang="en-US" sz="2400" dirty="0"/>
              <a:t>) </a:t>
            </a:r>
          </a:p>
          <a:p>
            <a:r>
              <a:rPr lang="en-US" sz="2400" dirty="0"/>
              <a:t>    { </a:t>
            </a:r>
          </a:p>
          <a:p>
            <a:r>
              <a:rPr lang="en-US" sz="2400" dirty="0"/>
              <a:t>        </a:t>
            </a:r>
            <a:r>
              <a:rPr lang="en-US" sz="2400" dirty="0" err="1"/>
              <a:t>StringBuffer</a:t>
            </a:r>
            <a:r>
              <a:rPr lang="en-US" sz="2400" dirty="0"/>
              <a:t> s = new </a:t>
            </a:r>
            <a:r>
              <a:rPr lang="en-US" sz="2400" dirty="0" err="1"/>
              <a:t>StringBuffer</a:t>
            </a:r>
            <a:r>
              <a:rPr lang="en-US" sz="2400" dirty="0"/>
              <a:t>(“</a:t>
            </a:r>
            <a:r>
              <a:rPr lang="en-US" sz="2400" dirty="0" err="1"/>
              <a:t>Kavya</a:t>
            </a:r>
            <a:r>
              <a:rPr lang="en-US" sz="2400" dirty="0"/>
              <a:t>"); </a:t>
            </a:r>
          </a:p>
          <a:p>
            <a:r>
              <a:rPr lang="en-US" sz="2400" dirty="0"/>
              <a:t>        </a:t>
            </a:r>
            <a:r>
              <a:rPr lang="en-US" sz="2400" dirty="0" err="1"/>
              <a:t>int</a:t>
            </a:r>
            <a:r>
              <a:rPr lang="en-US" sz="2400" dirty="0"/>
              <a:t> p = </a:t>
            </a:r>
            <a:r>
              <a:rPr lang="en-US" sz="2400" dirty="0" err="1"/>
              <a:t>s.length</a:t>
            </a:r>
            <a:r>
              <a:rPr lang="en-US" sz="2400" dirty="0"/>
              <a:t>(); </a:t>
            </a:r>
          </a:p>
          <a:p>
            <a:r>
              <a:rPr lang="en-US" sz="2400" dirty="0"/>
              <a:t>        </a:t>
            </a:r>
            <a:r>
              <a:rPr lang="en-US" sz="2400" dirty="0" err="1"/>
              <a:t>int</a:t>
            </a:r>
            <a:r>
              <a:rPr lang="en-US" sz="2400" dirty="0"/>
              <a:t> q = </a:t>
            </a:r>
            <a:r>
              <a:rPr lang="en-US" sz="2400" dirty="0" err="1"/>
              <a:t>s.capacity</a:t>
            </a:r>
            <a:r>
              <a:rPr lang="en-US" sz="2400" dirty="0"/>
              <a:t>(); </a:t>
            </a:r>
          </a:p>
          <a:p>
            <a:r>
              <a:rPr lang="en-US" sz="2400" dirty="0"/>
              <a:t>        </a:t>
            </a:r>
            <a:r>
              <a:rPr lang="en-US" sz="2400" dirty="0" err="1"/>
              <a:t>System.out.println</a:t>
            </a:r>
            <a:r>
              <a:rPr lang="en-US" sz="2400" dirty="0"/>
              <a:t>("Length of string </a:t>
            </a:r>
            <a:r>
              <a:rPr lang="en-US" sz="2400" dirty="0" err="1"/>
              <a:t>Kavya</a:t>
            </a:r>
            <a:r>
              <a:rPr lang="en-US" sz="2400" dirty="0"/>
              <a:t>=" + p); </a:t>
            </a:r>
          </a:p>
          <a:p>
            <a:r>
              <a:rPr lang="en-US" sz="2400" dirty="0"/>
              <a:t>        </a:t>
            </a:r>
            <a:r>
              <a:rPr lang="en-US" sz="2400" dirty="0" err="1"/>
              <a:t>System.out.println</a:t>
            </a:r>
            <a:r>
              <a:rPr lang="en-US" sz="2400" dirty="0"/>
              <a:t>("Capacity of string </a:t>
            </a:r>
            <a:r>
              <a:rPr lang="en-US" sz="2400" dirty="0" err="1"/>
              <a:t>Kavya</a:t>
            </a:r>
            <a:r>
              <a:rPr lang="en-US" sz="2400" dirty="0"/>
              <a:t>=" + q); </a:t>
            </a:r>
          </a:p>
          <a:p>
            <a:r>
              <a:rPr lang="en-US" sz="2400" dirty="0"/>
              <a:t>    } </a:t>
            </a:r>
          </a:p>
          <a:p>
            <a:r>
              <a:rPr lang="en-US" sz="2400" dirty="0"/>
              <a:t>}</a:t>
            </a:r>
          </a:p>
        </p:txBody>
      </p:sp>
    </p:spTree>
    <p:extLst>
      <p:ext uri="{BB962C8B-B14F-4D97-AF65-F5344CB8AC3E}">
        <p14:creationId xmlns:p14="http://schemas.microsoft.com/office/powerpoint/2010/main" val="2617757093"/>
      </p:ext>
    </p:extLst>
  </p:cSld>
  <p:clrMapOvr>
    <a:masterClrMapping/>
  </p:clrMapOvr>
  <p:transition spd="slow">
    <p:cover dir="d"/>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3206" y="290352"/>
            <a:ext cx="10972799" cy="1569660"/>
          </a:xfrm>
          <a:prstGeom prst="rect">
            <a:avLst/>
          </a:prstGeom>
        </p:spPr>
        <p:txBody>
          <a:bodyPr wrap="square">
            <a:spAutoFit/>
          </a:bodyPr>
          <a:lstStyle/>
          <a:p>
            <a:r>
              <a:rPr lang="en-US" sz="2400" b="1" dirty="0"/>
              <a:t>append( ): </a:t>
            </a:r>
            <a:r>
              <a:rPr lang="en-US" sz="2400" dirty="0"/>
              <a:t>It is used to add text at the end of the existence text. Here are a few of its forms:</a:t>
            </a:r>
          </a:p>
          <a:p>
            <a:r>
              <a:rPr lang="en-US" sz="2400" dirty="0" err="1"/>
              <a:t>StringBuffer</a:t>
            </a:r>
            <a:r>
              <a:rPr lang="en-US" sz="2400" dirty="0"/>
              <a:t> append(String </a:t>
            </a:r>
            <a:r>
              <a:rPr lang="en-US" sz="2400" dirty="0" err="1"/>
              <a:t>str</a:t>
            </a:r>
            <a:r>
              <a:rPr lang="en-US" sz="2400" dirty="0"/>
              <a:t>)</a:t>
            </a:r>
          </a:p>
          <a:p>
            <a:r>
              <a:rPr lang="en-US" sz="2400" dirty="0" err="1"/>
              <a:t>StringBuffer</a:t>
            </a:r>
            <a:r>
              <a:rPr lang="en-US" sz="2400" dirty="0"/>
              <a:t> append(</a:t>
            </a:r>
            <a:r>
              <a:rPr lang="en-US" sz="2400" dirty="0" err="1"/>
              <a:t>int</a:t>
            </a:r>
            <a:r>
              <a:rPr lang="en-US" sz="2400" dirty="0"/>
              <a:t> </a:t>
            </a:r>
            <a:r>
              <a:rPr lang="en-US" sz="2400" dirty="0" err="1"/>
              <a:t>num</a:t>
            </a:r>
            <a:r>
              <a:rPr lang="en-US" sz="2400" dirty="0"/>
              <a:t>)</a:t>
            </a:r>
          </a:p>
        </p:txBody>
      </p:sp>
      <p:sp>
        <p:nvSpPr>
          <p:cNvPr id="4" name="Rectangle 3"/>
          <p:cNvSpPr/>
          <p:nvPr/>
        </p:nvSpPr>
        <p:spPr>
          <a:xfrm>
            <a:off x="3143534" y="2650910"/>
            <a:ext cx="6096000" cy="3139321"/>
          </a:xfrm>
          <a:prstGeom prst="rect">
            <a:avLst/>
          </a:prstGeom>
        </p:spPr>
        <p:txBody>
          <a:bodyPr>
            <a:spAutoFit/>
          </a:bodyPr>
          <a:lstStyle/>
          <a:p>
            <a:r>
              <a:rPr lang="en-US" dirty="0"/>
              <a:t>import java.io.*; </a:t>
            </a:r>
          </a:p>
          <a:p>
            <a:r>
              <a:rPr lang="en-US" dirty="0"/>
              <a:t>class Test{ </a:t>
            </a:r>
          </a:p>
          <a:p>
            <a:r>
              <a:rPr lang="en-US" dirty="0"/>
              <a:t>    public static void main(String[] </a:t>
            </a:r>
            <a:r>
              <a:rPr lang="en-US" dirty="0" err="1"/>
              <a:t>args</a:t>
            </a:r>
            <a:r>
              <a:rPr lang="en-US" dirty="0"/>
              <a:t>) </a:t>
            </a:r>
          </a:p>
          <a:p>
            <a:r>
              <a:rPr lang="en-US" dirty="0"/>
              <a:t>    { </a:t>
            </a:r>
          </a:p>
          <a:p>
            <a:r>
              <a:rPr lang="en-US" dirty="0"/>
              <a:t>        </a:t>
            </a:r>
            <a:r>
              <a:rPr lang="en-US" dirty="0" err="1"/>
              <a:t>StringBuffer</a:t>
            </a:r>
            <a:r>
              <a:rPr lang="en-US" dirty="0"/>
              <a:t> s = new </a:t>
            </a:r>
            <a:r>
              <a:rPr lang="en-US" dirty="0" err="1"/>
              <a:t>StringBuffer</a:t>
            </a:r>
            <a:r>
              <a:rPr lang="en-US" dirty="0"/>
              <a:t>(“</a:t>
            </a:r>
            <a:r>
              <a:rPr lang="en-US" dirty="0" err="1"/>
              <a:t>Mukesh</a:t>
            </a:r>
            <a:r>
              <a:rPr lang="en-US" dirty="0"/>
              <a:t>"); </a:t>
            </a:r>
          </a:p>
          <a:p>
            <a:r>
              <a:rPr lang="en-US" dirty="0"/>
              <a:t>        </a:t>
            </a:r>
            <a:r>
              <a:rPr lang="en-US" dirty="0" err="1"/>
              <a:t>s.append</a:t>
            </a:r>
            <a:r>
              <a:rPr lang="en-US" dirty="0"/>
              <a:t>(“Kumar"); </a:t>
            </a:r>
          </a:p>
          <a:p>
            <a:r>
              <a:rPr lang="en-US" dirty="0"/>
              <a:t>        </a:t>
            </a:r>
            <a:r>
              <a:rPr lang="en-US" dirty="0" err="1"/>
              <a:t>System.out.println</a:t>
            </a:r>
            <a:r>
              <a:rPr lang="en-US" dirty="0"/>
              <a:t>(s);  </a:t>
            </a:r>
          </a:p>
          <a:p>
            <a:r>
              <a:rPr lang="en-US" dirty="0"/>
              <a:t>	</a:t>
            </a:r>
            <a:r>
              <a:rPr lang="en-US" dirty="0" err="1"/>
              <a:t>s.append</a:t>
            </a:r>
            <a:r>
              <a:rPr lang="en-US" dirty="0"/>
              <a:t>(1); </a:t>
            </a:r>
          </a:p>
          <a:p>
            <a:r>
              <a:rPr lang="en-US" dirty="0"/>
              <a:t>        </a:t>
            </a:r>
            <a:r>
              <a:rPr lang="en-US" dirty="0" err="1"/>
              <a:t>System.out.println</a:t>
            </a:r>
            <a:r>
              <a:rPr lang="en-US" dirty="0"/>
              <a:t>(s); </a:t>
            </a:r>
          </a:p>
          <a:p>
            <a:r>
              <a:rPr lang="en-US" dirty="0"/>
              <a:t>    } </a:t>
            </a:r>
          </a:p>
          <a:p>
            <a:r>
              <a:rPr lang="en-US" dirty="0"/>
              <a:t>}</a:t>
            </a:r>
          </a:p>
        </p:txBody>
      </p:sp>
    </p:spTree>
    <p:extLst>
      <p:ext uri="{BB962C8B-B14F-4D97-AF65-F5344CB8AC3E}">
        <p14:creationId xmlns:p14="http://schemas.microsoft.com/office/powerpoint/2010/main" val="1213923667"/>
      </p:ext>
    </p:extLst>
  </p:cSld>
  <p:clrMapOvr>
    <a:masterClrMapping/>
  </p:clrMapOvr>
  <p:transition spd="slow">
    <p:cover dir="d"/>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427" y="190774"/>
            <a:ext cx="10763534" cy="2308324"/>
          </a:xfrm>
          <a:prstGeom prst="rect">
            <a:avLst/>
          </a:prstGeom>
        </p:spPr>
        <p:txBody>
          <a:bodyPr wrap="square">
            <a:spAutoFit/>
          </a:bodyPr>
          <a:lstStyle/>
          <a:p>
            <a:r>
              <a:rPr lang="en-US" sz="2400" b="1" dirty="0"/>
              <a:t>insert( ): </a:t>
            </a:r>
            <a:r>
              <a:rPr lang="en-US" sz="2400" dirty="0"/>
              <a:t>It is used to insert text at the specified index position. These are a few of its forms:</a:t>
            </a:r>
          </a:p>
          <a:p>
            <a:r>
              <a:rPr lang="en-US" sz="2400" dirty="0" err="1"/>
              <a:t>StringBuffer</a:t>
            </a:r>
            <a:r>
              <a:rPr lang="en-US" sz="2400" dirty="0"/>
              <a:t> insert(</a:t>
            </a:r>
            <a:r>
              <a:rPr lang="en-US" sz="2400" dirty="0" err="1"/>
              <a:t>int</a:t>
            </a:r>
            <a:r>
              <a:rPr lang="en-US" sz="2400" dirty="0"/>
              <a:t> index, String </a:t>
            </a:r>
            <a:r>
              <a:rPr lang="en-US" sz="2400" dirty="0" err="1"/>
              <a:t>str</a:t>
            </a:r>
            <a:r>
              <a:rPr lang="en-US" sz="2400" dirty="0"/>
              <a:t>)</a:t>
            </a:r>
          </a:p>
          <a:p>
            <a:r>
              <a:rPr lang="en-US" sz="2400" dirty="0" err="1"/>
              <a:t>StringBuffer</a:t>
            </a:r>
            <a:r>
              <a:rPr lang="en-US" sz="2400" dirty="0"/>
              <a:t> insert(</a:t>
            </a:r>
            <a:r>
              <a:rPr lang="en-US" sz="2400" dirty="0" err="1"/>
              <a:t>int</a:t>
            </a:r>
            <a:r>
              <a:rPr lang="en-US" sz="2400" dirty="0"/>
              <a:t> index, char </a:t>
            </a:r>
            <a:r>
              <a:rPr lang="en-US" sz="2400" dirty="0" err="1"/>
              <a:t>ch</a:t>
            </a:r>
            <a:r>
              <a:rPr lang="en-US" sz="2400" dirty="0"/>
              <a:t>)</a:t>
            </a:r>
          </a:p>
          <a:p>
            <a:r>
              <a:rPr lang="en-US" sz="2400" dirty="0"/>
              <a:t>Here, index specifies the index at which point the string will be inserted into the invoking </a:t>
            </a:r>
            <a:r>
              <a:rPr lang="en-US" sz="2400" dirty="0" err="1"/>
              <a:t>StringBuffer</a:t>
            </a:r>
            <a:r>
              <a:rPr lang="en-US" sz="2400" dirty="0"/>
              <a:t> object.</a:t>
            </a:r>
          </a:p>
        </p:txBody>
      </p:sp>
    </p:spTree>
    <p:extLst>
      <p:ext uri="{BB962C8B-B14F-4D97-AF65-F5344CB8AC3E}">
        <p14:creationId xmlns:p14="http://schemas.microsoft.com/office/powerpoint/2010/main" val="499972919"/>
      </p:ext>
    </p:extLst>
  </p:cSld>
  <p:clrMapOvr>
    <a:masterClrMapping/>
  </p:clrMapOvr>
  <p:transition spd="slow">
    <p:cover dir="d"/>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525" y="990434"/>
            <a:ext cx="10003809" cy="4247317"/>
          </a:xfrm>
          <a:prstGeom prst="rect">
            <a:avLst/>
          </a:prstGeom>
        </p:spPr>
        <p:txBody>
          <a:bodyPr wrap="square">
            <a:spAutoFit/>
          </a:bodyPr>
          <a:lstStyle/>
          <a:p>
            <a:r>
              <a:rPr lang="en-US" dirty="0"/>
              <a:t>import java.io.*; </a:t>
            </a:r>
          </a:p>
          <a:p>
            <a:r>
              <a:rPr lang="en-US" dirty="0"/>
              <a:t>class Test{ </a:t>
            </a:r>
          </a:p>
          <a:p>
            <a:r>
              <a:rPr lang="en-US" dirty="0"/>
              <a:t>    public static void main(String[] </a:t>
            </a:r>
            <a:r>
              <a:rPr lang="en-US" dirty="0" err="1"/>
              <a:t>args</a:t>
            </a:r>
            <a:r>
              <a:rPr lang="en-US" dirty="0"/>
              <a:t>) </a:t>
            </a:r>
          </a:p>
          <a:p>
            <a:r>
              <a:rPr lang="en-US" dirty="0"/>
              <a:t>    { </a:t>
            </a:r>
          </a:p>
          <a:p>
            <a:r>
              <a:rPr lang="en-US" dirty="0"/>
              <a:t>        </a:t>
            </a:r>
            <a:r>
              <a:rPr lang="en-US" dirty="0" err="1"/>
              <a:t>StringBuffer</a:t>
            </a:r>
            <a:r>
              <a:rPr lang="en-US" dirty="0"/>
              <a:t> s = new </a:t>
            </a:r>
            <a:r>
              <a:rPr lang="en-US" dirty="0" err="1"/>
              <a:t>StringBuffer</a:t>
            </a:r>
            <a:r>
              <a:rPr lang="en-US" dirty="0"/>
              <a:t>(“</a:t>
            </a:r>
            <a:r>
              <a:rPr lang="en-US" dirty="0" err="1"/>
              <a:t>MukeshSingh</a:t>
            </a:r>
            <a:r>
              <a:rPr lang="en-US" dirty="0"/>
              <a:t>"); </a:t>
            </a:r>
          </a:p>
          <a:p>
            <a:r>
              <a:rPr lang="en-US" dirty="0"/>
              <a:t>        </a:t>
            </a:r>
            <a:r>
              <a:rPr lang="en-US" dirty="0" err="1"/>
              <a:t>s.insert</a:t>
            </a:r>
            <a:r>
              <a:rPr lang="en-US" dirty="0"/>
              <a:t>(7, “Kumar"); </a:t>
            </a:r>
          </a:p>
          <a:p>
            <a:r>
              <a:rPr lang="en-US" dirty="0"/>
              <a:t>        </a:t>
            </a:r>
            <a:r>
              <a:rPr lang="en-US" dirty="0" err="1"/>
              <a:t>System.out.println</a:t>
            </a:r>
            <a:r>
              <a:rPr lang="en-US" dirty="0"/>
              <a:t>(s); </a:t>
            </a:r>
          </a:p>
          <a:p>
            <a:r>
              <a:rPr lang="en-US" dirty="0"/>
              <a:t>  </a:t>
            </a:r>
          </a:p>
          <a:p>
            <a:r>
              <a:rPr lang="en-US" dirty="0"/>
              <a:t>        </a:t>
            </a:r>
            <a:r>
              <a:rPr lang="en-US" dirty="0" err="1"/>
              <a:t>s.insert</a:t>
            </a:r>
            <a:r>
              <a:rPr lang="en-US" dirty="0"/>
              <a:t>(0, 5); </a:t>
            </a:r>
          </a:p>
          <a:p>
            <a:r>
              <a:rPr lang="en-US" dirty="0"/>
              <a:t>        </a:t>
            </a:r>
            <a:r>
              <a:rPr lang="en-US" dirty="0" err="1"/>
              <a:t>System.out.println</a:t>
            </a:r>
            <a:r>
              <a:rPr lang="en-US" dirty="0"/>
              <a:t>(s); </a:t>
            </a:r>
          </a:p>
          <a:p>
            <a:r>
              <a:rPr lang="en-US" dirty="0"/>
              <a:t>  </a:t>
            </a:r>
          </a:p>
          <a:p>
            <a:r>
              <a:rPr lang="en-US" dirty="0"/>
              <a:t>        </a:t>
            </a:r>
            <a:r>
              <a:rPr lang="en-US" dirty="0" err="1"/>
              <a:t>s.insert</a:t>
            </a:r>
            <a:r>
              <a:rPr lang="en-US" dirty="0"/>
              <a:t>(3, true); </a:t>
            </a:r>
          </a:p>
          <a:p>
            <a:r>
              <a:rPr lang="en-US" dirty="0"/>
              <a:t>        </a:t>
            </a:r>
            <a:r>
              <a:rPr lang="en-US" dirty="0" err="1"/>
              <a:t>System.out.println</a:t>
            </a:r>
            <a:r>
              <a:rPr lang="en-US" dirty="0"/>
              <a:t>(s);</a:t>
            </a:r>
          </a:p>
          <a:p>
            <a:r>
              <a:rPr lang="en-US" dirty="0"/>
              <a:t>} </a:t>
            </a:r>
          </a:p>
          <a:p>
            <a:r>
              <a:rPr lang="en-US" dirty="0"/>
              <a:t>}</a:t>
            </a:r>
          </a:p>
        </p:txBody>
      </p:sp>
    </p:spTree>
    <p:extLst>
      <p:ext uri="{BB962C8B-B14F-4D97-AF65-F5344CB8AC3E}">
        <p14:creationId xmlns:p14="http://schemas.microsoft.com/office/powerpoint/2010/main" val="485115166"/>
      </p:ext>
    </p:extLst>
  </p:cSld>
  <p:clrMapOvr>
    <a:masterClrMapping/>
  </p:clrMapOvr>
  <p:transition spd="slow">
    <p:cover dir="d"/>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2472" y="346965"/>
            <a:ext cx="10968250" cy="1384995"/>
          </a:xfrm>
          <a:prstGeom prst="rect">
            <a:avLst/>
          </a:prstGeom>
        </p:spPr>
        <p:txBody>
          <a:bodyPr wrap="square">
            <a:spAutoFit/>
          </a:bodyPr>
          <a:lstStyle/>
          <a:p>
            <a:r>
              <a:rPr lang="en-US" sz="2800" b="1" dirty="0">
                <a:hlinkClick r:id="rId2"/>
              </a:rPr>
              <a:t>reverse( )</a:t>
            </a:r>
            <a:r>
              <a:rPr lang="en-US" sz="2800" b="1" dirty="0"/>
              <a:t>: </a:t>
            </a:r>
            <a:r>
              <a:rPr lang="en-US" sz="2800" dirty="0"/>
              <a:t>It can reverse the characters within a </a:t>
            </a:r>
            <a:r>
              <a:rPr lang="en-US" sz="2800" dirty="0" err="1"/>
              <a:t>StringBuffer</a:t>
            </a:r>
            <a:r>
              <a:rPr lang="en-US" sz="2800" dirty="0"/>
              <a:t> object using </a:t>
            </a:r>
            <a:r>
              <a:rPr lang="en-US" sz="2800" b="1" dirty="0"/>
              <a:t>reverse( ).</a:t>
            </a:r>
            <a:r>
              <a:rPr lang="en-US" sz="2800" dirty="0"/>
              <a:t>This method returns the reversed object on which it was called.</a:t>
            </a:r>
            <a:r>
              <a:rPr lang="en-US" sz="2800" b="1" dirty="0"/>
              <a:t> </a:t>
            </a:r>
            <a:endParaRPr lang="en-US" sz="2800" dirty="0"/>
          </a:p>
        </p:txBody>
      </p:sp>
      <p:sp>
        <p:nvSpPr>
          <p:cNvPr id="4" name="Rectangle 3"/>
          <p:cNvSpPr/>
          <p:nvPr/>
        </p:nvSpPr>
        <p:spPr>
          <a:xfrm>
            <a:off x="3047999" y="2136339"/>
            <a:ext cx="7638197" cy="3416320"/>
          </a:xfrm>
          <a:prstGeom prst="rect">
            <a:avLst/>
          </a:prstGeom>
        </p:spPr>
        <p:txBody>
          <a:bodyPr wrap="square">
            <a:spAutoFit/>
          </a:bodyPr>
          <a:lstStyle/>
          <a:p>
            <a:r>
              <a:rPr lang="en-US" sz="2400" dirty="0"/>
              <a:t>import java.io.*; </a:t>
            </a:r>
          </a:p>
          <a:p>
            <a:r>
              <a:rPr lang="en-US" sz="2400" dirty="0"/>
              <a:t>class Test{ </a:t>
            </a:r>
          </a:p>
          <a:p>
            <a:r>
              <a:rPr lang="en-US" sz="2400" dirty="0"/>
              <a:t>    public static void main(String[] </a:t>
            </a:r>
            <a:r>
              <a:rPr lang="en-US" sz="2400" dirty="0" err="1"/>
              <a:t>args</a:t>
            </a:r>
            <a:r>
              <a:rPr lang="en-US" sz="2400" dirty="0"/>
              <a:t>) </a:t>
            </a:r>
          </a:p>
          <a:p>
            <a:r>
              <a:rPr lang="en-US" sz="2400" dirty="0"/>
              <a:t>    { </a:t>
            </a:r>
          </a:p>
          <a:p>
            <a:r>
              <a:rPr lang="en-US" sz="2400" dirty="0"/>
              <a:t>        </a:t>
            </a:r>
            <a:r>
              <a:rPr lang="en-US" sz="2400" dirty="0" err="1"/>
              <a:t>StringBuffer</a:t>
            </a:r>
            <a:r>
              <a:rPr lang="en-US" sz="2400" dirty="0"/>
              <a:t> s = new </a:t>
            </a:r>
            <a:r>
              <a:rPr lang="en-US" sz="2400" dirty="0" err="1"/>
              <a:t>StringBuffer</a:t>
            </a:r>
            <a:r>
              <a:rPr lang="en-US" sz="2400" dirty="0"/>
              <a:t>(“</a:t>
            </a:r>
            <a:r>
              <a:rPr lang="en-US" sz="2400" dirty="0" err="1"/>
              <a:t>Mukesh</a:t>
            </a:r>
            <a:r>
              <a:rPr lang="en-US" sz="2400" dirty="0"/>
              <a:t>"); </a:t>
            </a:r>
          </a:p>
          <a:p>
            <a:r>
              <a:rPr lang="en-US" sz="2400" dirty="0"/>
              <a:t>        </a:t>
            </a:r>
            <a:r>
              <a:rPr lang="en-US" sz="2400" dirty="0" err="1"/>
              <a:t>s.reverse</a:t>
            </a:r>
            <a:r>
              <a:rPr lang="en-US" sz="2400" dirty="0"/>
              <a:t>(); </a:t>
            </a:r>
          </a:p>
          <a:p>
            <a:r>
              <a:rPr lang="en-US" sz="2400" dirty="0"/>
              <a:t>        </a:t>
            </a:r>
            <a:r>
              <a:rPr lang="en-US" sz="2400" dirty="0" err="1"/>
              <a:t>System.out.println</a:t>
            </a:r>
            <a:r>
              <a:rPr lang="en-US" sz="2400" dirty="0"/>
              <a:t>(s); </a:t>
            </a:r>
          </a:p>
          <a:p>
            <a:r>
              <a:rPr lang="en-US" sz="2400" dirty="0"/>
              <a:t>	} </a:t>
            </a:r>
          </a:p>
          <a:p>
            <a:r>
              <a:rPr lang="en-US" sz="2400" dirty="0"/>
              <a:t>}</a:t>
            </a:r>
          </a:p>
        </p:txBody>
      </p:sp>
    </p:spTree>
    <p:extLst>
      <p:ext uri="{BB962C8B-B14F-4D97-AF65-F5344CB8AC3E}">
        <p14:creationId xmlns:p14="http://schemas.microsoft.com/office/powerpoint/2010/main" val="1955842985"/>
      </p:ext>
    </p:extLst>
  </p:cSld>
  <p:clrMapOvr>
    <a:masterClrMapping/>
  </p:clrMapOvr>
  <p:transition spd="slow">
    <p:cover dir="d"/>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9810" y="440478"/>
            <a:ext cx="10795378" cy="1569660"/>
          </a:xfrm>
          <a:prstGeom prst="rect">
            <a:avLst/>
          </a:prstGeom>
        </p:spPr>
        <p:txBody>
          <a:bodyPr wrap="square">
            <a:spAutoFit/>
          </a:bodyPr>
          <a:lstStyle/>
          <a:p>
            <a:r>
              <a:rPr lang="en-US" sz="2400" b="1" dirty="0"/>
              <a:t>Java </a:t>
            </a:r>
            <a:r>
              <a:rPr lang="en-US" sz="2400" b="1" dirty="0" err="1"/>
              <a:t>StringBuilder</a:t>
            </a:r>
            <a:r>
              <a:rPr lang="en-US" sz="2400" b="1" dirty="0"/>
              <a:t> class</a:t>
            </a:r>
          </a:p>
          <a:p>
            <a:r>
              <a:rPr lang="en-US" sz="2400" dirty="0"/>
              <a:t>Java </a:t>
            </a:r>
            <a:r>
              <a:rPr lang="en-US" sz="2400" dirty="0" err="1"/>
              <a:t>StringBuilder</a:t>
            </a:r>
            <a:r>
              <a:rPr lang="en-US" sz="2400" dirty="0"/>
              <a:t> class is used to create mutable (modifiable) string. The Java </a:t>
            </a:r>
            <a:r>
              <a:rPr lang="en-US" sz="2400" dirty="0" err="1"/>
              <a:t>StringBuilder</a:t>
            </a:r>
            <a:r>
              <a:rPr lang="en-US" sz="2400" dirty="0"/>
              <a:t> class is same as </a:t>
            </a:r>
            <a:r>
              <a:rPr lang="en-US" sz="2400" dirty="0" err="1"/>
              <a:t>StringBuffer</a:t>
            </a:r>
            <a:r>
              <a:rPr lang="en-US" sz="2400" dirty="0"/>
              <a:t> class except that it is non-synchronized. It is available since JDK 1.5</a:t>
            </a:r>
          </a:p>
        </p:txBody>
      </p:sp>
      <p:sp>
        <p:nvSpPr>
          <p:cNvPr id="3" name="Rectangle 2"/>
          <p:cNvSpPr/>
          <p:nvPr/>
        </p:nvSpPr>
        <p:spPr>
          <a:xfrm>
            <a:off x="122830" y="2206599"/>
            <a:ext cx="11832609" cy="3416320"/>
          </a:xfrm>
          <a:prstGeom prst="rect">
            <a:avLst/>
          </a:prstGeom>
        </p:spPr>
        <p:txBody>
          <a:bodyPr wrap="square">
            <a:spAutoFit/>
          </a:bodyPr>
          <a:lstStyle/>
          <a:p>
            <a:r>
              <a:rPr lang="en-US" sz="2400" b="1" dirty="0"/>
              <a:t>Important Constructors of </a:t>
            </a:r>
            <a:r>
              <a:rPr lang="en-US" sz="2400" b="1" dirty="0" err="1"/>
              <a:t>StringBuilder</a:t>
            </a:r>
            <a:r>
              <a:rPr lang="en-US" sz="2400" b="1" dirty="0"/>
              <a:t> class</a:t>
            </a:r>
          </a:p>
          <a:p>
            <a:r>
              <a:rPr lang="en-US" sz="2400" b="1" dirty="0"/>
              <a:t>Constructor	</a:t>
            </a:r>
            <a:r>
              <a:rPr lang="en-US" sz="2400" dirty="0"/>
              <a:t>                                                   </a:t>
            </a:r>
            <a:r>
              <a:rPr lang="en-US" sz="2400" b="1" dirty="0"/>
              <a:t>Description</a:t>
            </a:r>
          </a:p>
          <a:p>
            <a:endParaRPr lang="en-US" sz="2400" dirty="0"/>
          </a:p>
          <a:p>
            <a:r>
              <a:rPr lang="en-US" sz="2400" dirty="0" err="1"/>
              <a:t>StringBuilder</a:t>
            </a:r>
            <a:r>
              <a:rPr lang="en-US" sz="2400" dirty="0"/>
              <a:t>()	                          creates an empty string Builder with the initial capacity of 16.</a:t>
            </a:r>
          </a:p>
          <a:p>
            <a:endParaRPr lang="en-US" sz="2400" dirty="0"/>
          </a:p>
          <a:p>
            <a:r>
              <a:rPr lang="en-US" sz="2400" dirty="0" err="1"/>
              <a:t>StringBuilder</a:t>
            </a:r>
            <a:r>
              <a:rPr lang="en-US" sz="2400" dirty="0"/>
              <a:t>(String </a:t>
            </a:r>
            <a:r>
              <a:rPr lang="en-US" sz="2400" dirty="0" err="1"/>
              <a:t>str</a:t>
            </a:r>
            <a:r>
              <a:rPr lang="en-US" sz="2400" dirty="0"/>
              <a:t>)	creates a string Builder with the specified string.</a:t>
            </a:r>
          </a:p>
          <a:p>
            <a:endParaRPr lang="en-US" sz="2400" dirty="0"/>
          </a:p>
          <a:p>
            <a:r>
              <a:rPr lang="en-US" sz="2400" dirty="0" err="1"/>
              <a:t>StringBuilder</a:t>
            </a:r>
            <a:r>
              <a:rPr lang="en-US" sz="2400" dirty="0"/>
              <a:t>(</a:t>
            </a:r>
            <a:r>
              <a:rPr lang="en-US" sz="2400" dirty="0" err="1"/>
              <a:t>int</a:t>
            </a:r>
            <a:r>
              <a:rPr lang="en-US" sz="2400" dirty="0"/>
              <a:t> length)	creates an empty string Builder with the specified capacity as length.</a:t>
            </a:r>
          </a:p>
        </p:txBody>
      </p:sp>
    </p:spTree>
    <p:extLst>
      <p:ext uri="{BB962C8B-B14F-4D97-AF65-F5344CB8AC3E}">
        <p14:creationId xmlns:p14="http://schemas.microsoft.com/office/powerpoint/2010/main" val="2730098424"/>
      </p:ext>
    </p:extLst>
  </p:cSld>
  <p:clrMapOvr>
    <a:masterClrMapping/>
  </p:clrMapOvr>
  <p:transition spd="slow">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4557" y="2136339"/>
            <a:ext cx="8718997" cy="2308324"/>
          </a:xfrm>
          <a:prstGeom prst="rect">
            <a:avLst/>
          </a:prstGeom>
        </p:spPr>
        <p:txBody>
          <a:bodyPr wrap="square">
            <a:spAutoFit/>
          </a:bodyPr>
          <a:lstStyle/>
          <a:p>
            <a:pPr algn="just"/>
            <a:r>
              <a:rPr lang="en-US" b="1" i="0" dirty="0">
                <a:solidFill>
                  <a:srgbClr val="4A4A4A"/>
                </a:solidFill>
                <a:effectLst/>
                <a:latin typeface="Open Sans"/>
              </a:rPr>
              <a:t>Dynamic Polymorphism</a:t>
            </a:r>
          </a:p>
          <a:p>
            <a:pPr algn="just"/>
            <a:endParaRPr lang="en-US" b="0" i="0" dirty="0">
              <a:solidFill>
                <a:srgbClr val="4A4A4A"/>
              </a:solidFill>
              <a:effectLst/>
              <a:latin typeface="Open Sans"/>
            </a:endParaRPr>
          </a:p>
          <a:p>
            <a:pPr algn="just"/>
            <a:r>
              <a:rPr lang="en-US" b="0" i="0" dirty="0">
                <a:solidFill>
                  <a:srgbClr val="4A4A4A"/>
                </a:solidFill>
                <a:effectLst/>
                <a:latin typeface="Open Sans"/>
              </a:rPr>
              <a:t>Dynamic polymorphism is a process in which a call to an overridden method is resolved at runtime, that’s why it is called runtime polymorphism. Method Overriding is one of the ways to achieve Dynamic Polymorphism. In any object-oriented programming language, </a:t>
            </a:r>
            <a:r>
              <a:rPr lang="en-US" b="1" i="0" dirty="0">
                <a:solidFill>
                  <a:srgbClr val="4A4A4A"/>
                </a:solidFill>
                <a:effectLst/>
                <a:latin typeface="Open Sans"/>
              </a:rPr>
              <a:t>Overriding</a:t>
            </a:r>
            <a:r>
              <a:rPr lang="en-US" b="0" i="0" dirty="0">
                <a:solidFill>
                  <a:srgbClr val="4A4A4A"/>
                </a:solidFill>
                <a:effectLst/>
                <a:latin typeface="Open Sans"/>
              </a:rPr>
              <a:t> is a feature that allows a subclass or child class to provide a specific implementation of a </a:t>
            </a:r>
            <a:r>
              <a:rPr lang="en-US" b="1" i="0" dirty="0">
                <a:solidFill>
                  <a:srgbClr val="4A4A4A"/>
                </a:solidFill>
                <a:effectLst/>
                <a:latin typeface="Open Sans"/>
              </a:rPr>
              <a:t>method</a:t>
            </a:r>
            <a:r>
              <a:rPr lang="en-US" b="0" i="0" dirty="0">
                <a:solidFill>
                  <a:srgbClr val="4A4A4A"/>
                </a:solidFill>
                <a:effectLst/>
                <a:latin typeface="Open Sans"/>
              </a:rPr>
              <a:t> that is already provided by one of its super-classes or parent classes.</a:t>
            </a:r>
          </a:p>
        </p:txBody>
      </p:sp>
    </p:spTree>
    <p:extLst>
      <p:ext uri="{BB962C8B-B14F-4D97-AF65-F5344CB8AC3E}">
        <p14:creationId xmlns:p14="http://schemas.microsoft.com/office/powerpoint/2010/main" val="1789771219"/>
      </p:ext>
    </p:extLst>
  </p:cSld>
  <p:clrMapOvr>
    <a:masterClrMapping/>
  </p:clrMapOvr>
  <p:transition spd="slow">
    <p:cover dir="d"/>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5590" y="488071"/>
            <a:ext cx="3759362" cy="461665"/>
          </a:xfrm>
          <a:prstGeom prst="rect">
            <a:avLst/>
          </a:prstGeom>
        </p:spPr>
        <p:txBody>
          <a:bodyPr wrap="none">
            <a:spAutoFit/>
          </a:bodyPr>
          <a:lstStyle/>
          <a:p>
            <a:r>
              <a:rPr lang="en-US" sz="2400" b="1" dirty="0">
                <a:latin typeface="erdana"/>
              </a:rPr>
              <a:t>Java </a:t>
            </a:r>
            <a:r>
              <a:rPr lang="en-US" sz="2400" b="1" dirty="0" err="1">
                <a:latin typeface="erdana"/>
              </a:rPr>
              <a:t>StringBuilder</a:t>
            </a:r>
            <a:r>
              <a:rPr lang="en-US" sz="2400" b="1" dirty="0">
                <a:latin typeface="erdana"/>
              </a:rPr>
              <a:t> class</a:t>
            </a:r>
            <a:endParaRPr lang="en-US" sz="2400" b="1" i="0" dirty="0">
              <a:effectLst/>
              <a:latin typeface="erdana"/>
            </a:endParaRPr>
          </a:p>
        </p:txBody>
      </p:sp>
      <p:sp>
        <p:nvSpPr>
          <p:cNvPr id="3" name="Rectangle 2"/>
          <p:cNvSpPr/>
          <p:nvPr/>
        </p:nvSpPr>
        <p:spPr>
          <a:xfrm>
            <a:off x="1245589" y="1425752"/>
            <a:ext cx="10262787" cy="1631216"/>
          </a:xfrm>
          <a:prstGeom prst="rect">
            <a:avLst/>
          </a:prstGeom>
        </p:spPr>
        <p:txBody>
          <a:bodyPr wrap="square">
            <a:spAutoFit/>
          </a:bodyPr>
          <a:lstStyle/>
          <a:p>
            <a:r>
              <a:rPr lang="en-US" sz="2000">
                <a:solidFill>
                  <a:srgbClr val="000000"/>
                </a:solidFill>
                <a:latin typeface="Arial" panose="020B0604020202020204" pitchFamily="34" charset="0"/>
              </a:rPr>
              <a:t>StringBuilder</a:t>
            </a:r>
            <a:r>
              <a:rPr lang="en-US" sz="2000" dirty="0">
                <a:solidFill>
                  <a:srgbClr val="000000"/>
                </a:solidFill>
                <a:latin typeface="Arial" panose="020B0604020202020204" pitchFamily="34" charset="0"/>
              </a:rPr>
              <a:t> objects are like String objects, except that they can be modified. Hence Java </a:t>
            </a:r>
            <a:r>
              <a:rPr lang="en-US" sz="2000" dirty="0" err="1">
                <a:solidFill>
                  <a:srgbClr val="000000"/>
                </a:solidFill>
                <a:latin typeface="Arial" panose="020B0604020202020204" pitchFamily="34" charset="0"/>
              </a:rPr>
              <a:t>StringBuilder</a:t>
            </a:r>
            <a:r>
              <a:rPr lang="en-US" sz="2000" dirty="0">
                <a:solidFill>
                  <a:srgbClr val="000000"/>
                </a:solidFill>
                <a:latin typeface="Arial" panose="020B0604020202020204" pitchFamily="34" charset="0"/>
              </a:rPr>
              <a:t> class is also used to create mutable (modifiable) string object. </a:t>
            </a:r>
            <a:r>
              <a:rPr lang="en-US" sz="2000" dirty="0" err="1">
                <a:solidFill>
                  <a:srgbClr val="000000"/>
                </a:solidFill>
                <a:latin typeface="Arial" panose="020B0604020202020204" pitchFamily="34" charset="0"/>
              </a:rPr>
              <a:t>StringBuilder</a:t>
            </a:r>
            <a:r>
              <a:rPr lang="en-US" sz="2000" dirty="0">
                <a:solidFill>
                  <a:srgbClr val="000000"/>
                </a:solidFill>
                <a:latin typeface="Arial" panose="020B0604020202020204" pitchFamily="34" charset="0"/>
              </a:rPr>
              <a:t> is same as </a:t>
            </a:r>
            <a:r>
              <a:rPr lang="en-US" sz="2000" dirty="0" err="1">
                <a:solidFill>
                  <a:srgbClr val="000000"/>
                </a:solidFill>
                <a:latin typeface="Arial" panose="020B0604020202020204" pitchFamily="34" charset="0"/>
              </a:rPr>
              <a:t>StringBuffer</a:t>
            </a:r>
            <a:r>
              <a:rPr lang="en-US" sz="2000" dirty="0">
                <a:solidFill>
                  <a:srgbClr val="000000"/>
                </a:solidFill>
                <a:latin typeface="Arial" panose="020B0604020202020204" pitchFamily="34" charset="0"/>
              </a:rPr>
              <a:t> except for one important difference. </a:t>
            </a:r>
            <a:r>
              <a:rPr lang="en-US" sz="2000" dirty="0" err="1">
                <a:solidFill>
                  <a:srgbClr val="000000"/>
                </a:solidFill>
                <a:latin typeface="Arial" panose="020B0604020202020204" pitchFamily="34" charset="0"/>
              </a:rPr>
              <a:t>StringBuilder</a:t>
            </a:r>
            <a:r>
              <a:rPr lang="en-US" sz="2000" dirty="0">
                <a:solidFill>
                  <a:srgbClr val="000000"/>
                </a:solidFill>
                <a:latin typeface="Arial" panose="020B0604020202020204" pitchFamily="34" charset="0"/>
              </a:rPr>
              <a:t> is not synchronized, which means it is not thread safe. At any point, the length and content of the sequence can be changed through method invocations.</a:t>
            </a:r>
            <a:endParaRPr lang="en-US" sz="2000" dirty="0"/>
          </a:p>
        </p:txBody>
      </p:sp>
      <p:sp>
        <p:nvSpPr>
          <p:cNvPr id="4" name="Rectangle 3"/>
          <p:cNvSpPr/>
          <p:nvPr/>
        </p:nvSpPr>
        <p:spPr>
          <a:xfrm>
            <a:off x="1245588" y="3986238"/>
            <a:ext cx="10262787" cy="707886"/>
          </a:xfrm>
          <a:prstGeom prst="rect">
            <a:avLst/>
          </a:prstGeom>
        </p:spPr>
        <p:txBody>
          <a:bodyPr wrap="square">
            <a:spAutoFit/>
          </a:bodyPr>
          <a:lstStyle/>
          <a:p>
            <a:r>
              <a:rPr lang="en-US" sz="2000" dirty="0">
                <a:solidFill>
                  <a:srgbClr val="000000"/>
                </a:solidFill>
                <a:latin typeface="Arial" panose="020B0604020202020204" pitchFamily="34" charset="0"/>
              </a:rPr>
              <a:t>Instances of </a:t>
            </a:r>
            <a:r>
              <a:rPr lang="en-US" sz="2000" dirty="0" err="1">
                <a:solidFill>
                  <a:srgbClr val="000000"/>
                </a:solidFill>
                <a:latin typeface="Arial" panose="020B0604020202020204" pitchFamily="34" charset="0"/>
              </a:rPr>
              <a:t>StringBuilder</a:t>
            </a:r>
            <a:r>
              <a:rPr lang="en-US" sz="2000" dirty="0">
                <a:solidFill>
                  <a:srgbClr val="000000"/>
                </a:solidFill>
                <a:latin typeface="Arial" panose="020B0604020202020204" pitchFamily="34" charset="0"/>
              </a:rPr>
              <a:t> are not safe for use by multiple threads. If such synchronization is required then it is recommended that </a:t>
            </a:r>
            <a:r>
              <a:rPr lang="en-US" sz="2000" dirty="0" err="1">
                <a:solidFill>
                  <a:srgbClr val="000000"/>
                </a:solidFill>
                <a:latin typeface="Arial" panose="020B0604020202020204" pitchFamily="34" charset="0"/>
              </a:rPr>
              <a:t>StringBuffer</a:t>
            </a:r>
            <a:r>
              <a:rPr lang="en-US" sz="2000" dirty="0">
                <a:solidFill>
                  <a:srgbClr val="000000"/>
                </a:solidFill>
                <a:latin typeface="Arial" panose="020B0604020202020204" pitchFamily="34" charset="0"/>
              </a:rPr>
              <a:t> be used.</a:t>
            </a:r>
            <a:endParaRPr lang="en-US" sz="2000" dirty="0"/>
          </a:p>
        </p:txBody>
      </p:sp>
    </p:spTree>
    <p:extLst>
      <p:ext uri="{BB962C8B-B14F-4D97-AF65-F5344CB8AC3E}">
        <p14:creationId xmlns:p14="http://schemas.microsoft.com/office/powerpoint/2010/main" val="4167612528"/>
      </p:ext>
    </p:extLst>
  </p:cSld>
  <p:clrMapOvr>
    <a:masterClrMapping/>
  </p:clrMapOvr>
  <p:transition spd="slow">
    <p:cover dir="d"/>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4513" y="560925"/>
            <a:ext cx="10289177" cy="4154984"/>
          </a:xfrm>
          <a:prstGeom prst="rect">
            <a:avLst/>
          </a:prstGeom>
        </p:spPr>
        <p:txBody>
          <a:bodyPr wrap="square">
            <a:spAutoFit/>
          </a:bodyPr>
          <a:lstStyle/>
          <a:p>
            <a:r>
              <a:rPr lang="en-US" sz="2400" b="1" dirty="0">
                <a:solidFill>
                  <a:srgbClr val="007BB5"/>
                </a:solidFill>
                <a:latin typeface="roboto"/>
              </a:rPr>
              <a:t>Constructors of </a:t>
            </a:r>
            <a:r>
              <a:rPr lang="en-US" sz="2400" b="1" dirty="0" err="1">
                <a:solidFill>
                  <a:srgbClr val="007BB5"/>
                </a:solidFill>
                <a:latin typeface="roboto"/>
              </a:rPr>
              <a:t>StringBuilder</a:t>
            </a:r>
            <a:r>
              <a:rPr lang="en-US" sz="2400" b="1" dirty="0">
                <a:solidFill>
                  <a:srgbClr val="007BB5"/>
                </a:solidFill>
                <a:latin typeface="roboto"/>
              </a:rPr>
              <a:t> class</a:t>
            </a:r>
          </a:p>
          <a:p>
            <a:endParaRPr lang="en-US" sz="2400" b="1" dirty="0">
              <a:solidFill>
                <a:srgbClr val="007BB5"/>
              </a:solidFill>
              <a:latin typeface="roboto"/>
            </a:endParaRPr>
          </a:p>
          <a:p>
            <a:pPr>
              <a:buFont typeface="Arial" panose="020B0604020202020204" pitchFamily="34" charset="0"/>
              <a:buChar char="•"/>
            </a:pPr>
            <a:r>
              <a:rPr lang="en-US" sz="2400" b="1" dirty="0" err="1">
                <a:solidFill>
                  <a:srgbClr val="000000"/>
                </a:solidFill>
                <a:latin typeface="Arial" panose="020B0604020202020204" pitchFamily="34" charset="0"/>
              </a:rPr>
              <a:t>StringBuilder</a:t>
            </a:r>
            <a:r>
              <a:rPr lang="en-US" sz="2400" b="1" dirty="0">
                <a:solidFill>
                  <a:srgbClr val="000000"/>
                </a:solidFill>
                <a:latin typeface="Arial" panose="020B0604020202020204" pitchFamily="34" charset="0"/>
              </a:rPr>
              <a:t> ( ) :</a:t>
            </a:r>
            <a:r>
              <a:rPr lang="en-US" sz="2400" dirty="0">
                <a:solidFill>
                  <a:srgbClr val="000000"/>
                </a:solidFill>
                <a:latin typeface="Arial" panose="020B0604020202020204" pitchFamily="34" charset="0"/>
              </a:rPr>
              <a:t> Constructs a string builder with no characters in it and an initial capacity of 16 characters.</a:t>
            </a:r>
          </a:p>
          <a:p>
            <a:pPr>
              <a:buFont typeface="Arial" panose="020B0604020202020204" pitchFamily="34" charset="0"/>
              <a:buChar char="•"/>
            </a:pPr>
            <a:endParaRPr lang="en-US" sz="2400" dirty="0">
              <a:solidFill>
                <a:srgbClr val="000000"/>
              </a:solidFill>
              <a:latin typeface="Arial" panose="020B0604020202020204" pitchFamily="34" charset="0"/>
            </a:endParaRPr>
          </a:p>
          <a:p>
            <a:pPr>
              <a:buFont typeface="Arial" panose="020B0604020202020204" pitchFamily="34" charset="0"/>
              <a:buChar char="•"/>
            </a:pPr>
            <a:r>
              <a:rPr lang="en-US" sz="2400" b="1" dirty="0" err="1">
                <a:solidFill>
                  <a:srgbClr val="000000"/>
                </a:solidFill>
                <a:latin typeface="Arial" panose="020B0604020202020204" pitchFamily="34" charset="0"/>
              </a:rPr>
              <a:t>StringBuilder</a:t>
            </a:r>
            <a:r>
              <a:rPr lang="en-US" sz="2400" b="1" dirty="0">
                <a:solidFill>
                  <a:srgbClr val="000000"/>
                </a:solidFill>
                <a:latin typeface="Arial" panose="020B0604020202020204" pitchFamily="34" charset="0"/>
              </a:rPr>
              <a:t> ( </a:t>
            </a:r>
            <a:r>
              <a:rPr lang="en-US" sz="2400" b="1" dirty="0" err="1">
                <a:solidFill>
                  <a:srgbClr val="000000"/>
                </a:solidFill>
                <a:latin typeface="Arial" panose="020B0604020202020204" pitchFamily="34" charset="0"/>
              </a:rPr>
              <a:t>int</a:t>
            </a:r>
            <a:r>
              <a:rPr lang="en-US" sz="2400" b="1" dirty="0">
                <a:solidFill>
                  <a:srgbClr val="000000"/>
                </a:solidFill>
                <a:latin typeface="Arial" panose="020B0604020202020204" pitchFamily="34" charset="0"/>
              </a:rPr>
              <a:t> capacity ) :</a:t>
            </a:r>
            <a:r>
              <a:rPr lang="en-US" sz="2400" dirty="0">
                <a:solidFill>
                  <a:srgbClr val="000000"/>
                </a:solidFill>
                <a:latin typeface="Arial" panose="020B0604020202020204" pitchFamily="34" charset="0"/>
              </a:rPr>
              <a:t> Constructs a string builder with no characters in it and an initial capacity specified by the capacity argument.</a:t>
            </a:r>
          </a:p>
          <a:p>
            <a:pPr>
              <a:buFont typeface="Arial" panose="020B0604020202020204" pitchFamily="34" charset="0"/>
              <a:buChar char="•"/>
            </a:pPr>
            <a:endParaRPr lang="en-US" sz="2400" dirty="0">
              <a:solidFill>
                <a:srgbClr val="000000"/>
              </a:solidFill>
              <a:latin typeface="Arial" panose="020B0604020202020204" pitchFamily="34" charset="0"/>
            </a:endParaRPr>
          </a:p>
          <a:p>
            <a:pPr>
              <a:buFont typeface="Arial" panose="020B0604020202020204" pitchFamily="34" charset="0"/>
              <a:buChar char="•"/>
            </a:pPr>
            <a:r>
              <a:rPr lang="en-US" sz="2400" b="1" dirty="0" err="1">
                <a:solidFill>
                  <a:srgbClr val="000000"/>
                </a:solidFill>
                <a:latin typeface="Arial" panose="020B0604020202020204" pitchFamily="34" charset="0"/>
              </a:rPr>
              <a:t>StringBuilder</a:t>
            </a:r>
            <a:r>
              <a:rPr lang="en-US" sz="2400" b="1" dirty="0">
                <a:solidFill>
                  <a:srgbClr val="000000"/>
                </a:solidFill>
                <a:latin typeface="Arial" panose="020B0604020202020204" pitchFamily="34" charset="0"/>
              </a:rPr>
              <a:t> ( String </a:t>
            </a:r>
            <a:r>
              <a:rPr lang="en-US" sz="2400" b="1" dirty="0" err="1">
                <a:solidFill>
                  <a:srgbClr val="000000"/>
                </a:solidFill>
                <a:latin typeface="Arial" panose="020B0604020202020204" pitchFamily="34" charset="0"/>
              </a:rPr>
              <a:t>str</a:t>
            </a:r>
            <a:r>
              <a:rPr lang="en-US" sz="2400" b="1" dirty="0">
                <a:solidFill>
                  <a:srgbClr val="000000"/>
                </a:solidFill>
                <a:latin typeface="Arial" panose="020B0604020202020204" pitchFamily="34" charset="0"/>
              </a:rPr>
              <a:t> ) :</a:t>
            </a:r>
            <a:r>
              <a:rPr lang="en-US" sz="2400" dirty="0">
                <a:solidFill>
                  <a:srgbClr val="000000"/>
                </a:solidFill>
                <a:latin typeface="Arial" panose="020B0604020202020204" pitchFamily="34" charset="0"/>
              </a:rPr>
              <a:t> Constructs a string builder initialized to the contents of the specified string. The initial capacity of the string builder is 16 plus the length of the string argument.</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31454610"/>
      </p:ext>
    </p:extLst>
  </p:cSld>
  <p:clrMapOvr>
    <a:masterClrMapping/>
  </p:clrMapOvr>
  <p:transition spd="slow">
    <p:cover dir="d"/>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6948" y="670786"/>
            <a:ext cx="10511245" cy="2308324"/>
          </a:xfrm>
          <a:prstGeom prst="rect">
            <a:avLst/>
          </a:prstGeom>
        </p:spPr>
        <p:txBody>
          <a:bodyPr wrap="square">
            <a:spAutoFit/>
          </a:bodyPr>
          <a:lstStyle/>
          <a:p>
            <a:r>
              <a:rPr lang="en-US" sz="2400" b="1" dirty="0">
                <a:latin typeface="roboto"/>
              </a:rPr>
              <a:t>Important methods of </a:t>
            </a:r>
            <a:r>
              <a:rPr lang="en-US" sz="2400" b="1" dirty="0" err="1">
                <a:latin typeface="roboto"/>
              </a:rPr>
              <a:t>StringBuilder</a:t>
            </a:r>
            <a:r>
              <a:rPr lang="en-US" sz="2400" b="1" dirty="0">
                <a:latin typeface="roboto"/>
              </a:rPr>
              <a:t> class</a:t>
            </a:r>
          </a:p>
          <a:p>
            <a:r>
              <a:rPr lang="en-US" sz="2400" b="1" dirty="0">
                <a:solidFill>
                  <a:srgbClr val="007BB5"/>
                </a:solidFill>
                <a:latin typeface="roboto"/>
              </a:rPr>
              <a:t>append()</a:t>
            </a:r>
          </a:p>
          <a:p>
            <a:endParaRPr lang="en-US" sz="2400" b="1" dirty="0">
              <a:solidFill>
                <a:srgbClr val="007BB5"/>
              </a:solidFill>
              <a:latin typeface="roboto"/>
            </a:endParaRPr>
          </a:p>
          <a:p>
            <a:r>
              <a:rPr lang="en-US" sz="2400" dirty="0">
                <a:solidFill>
                  <a:srgbClr val="000000"/>
                </a:solidFill>
                <a:latin typeface="Arial" panose="020B0604020202020204" pitchFamily="34" charset="0"/>
              </a:rPr>
              <a:t>The append() method concatenates the given argument(string representation) to the end of the invoking </a:t>
            </a:r>
            <a:r>
              <a:rPr lang="en-US" sz="2400" dirty="0" err="1">
                <a:solidFill>
                  <a:srgbClr val="000000"/>
                </a:solidFill>
                <a:latin typeface="Arial" panose="020B0604020202020204" pitchFamily="34" charset="0"/>
              </a:rPr>
              <a:t>StringBuilder</a:t>
            </a:r>
            <a:r>
              <a:rPr lang="en-US" sz="2400" dirty="0">
                <a:solidFill>
                  <a:srgbClr val="000000"/>
                </a:solidFill>
                <a:latin typeface="Arial" panose="020B0604020202020204" pitchFamily="34" charset="0"/>
              </a:rPr>
              <a:t> object. </a:t>
            </a:r>
            <a:r>
              <a:rPr lang="en-US" sz="2400" dirty="0" err="1">
                <a:solidFill>
                  <a:srgbClr val="000000"/>
                </a:solidFill>
                <a:latin typeface="Arial" panose="020B0604020202020204" pitchFamily="34" charset="0"/>
              </a:rPr>
              <a:t>StringBuilder</a:t>
            </a:r>
            <a:r>
              <a:rPr lang="en-US" sz="2400" dirty="0">
                <a:solidFill>
                  <a:srgbClr val="000000"/>
                </a:solidFill>
                <a:latin typeface="Arial" panose="020B0604020202020204" pitchFamily="34" charset="0"/>
              </a:rPr>
              <a:t> class has several overloaded append() method. Few are:</a:t>
            </a:r>
            <a:endParaRPr lang="en-US" sz="2400" b="0" i="0" dirty="0">
              <a:solidFill>
                <a:srgbClr val="000000"/>
              </a:solidFill>
              <a:effectLst/>
              <a:latin typeface="Arial" panose="020B0604020202020204" pitchFamily="34" charset="0"/>
            </a:endParaRPr>
          </a:p>
        </p:txBody>
      </p:sp>
      <p:sp>
        <p:nvSpPr>
          <p:cNvPr id="3" name="Rectangle 2"/>
          <p:cNvSpPr/>
          <p:nvPr/>
        </p:nvSpPr>
        <p:spPr>
          <a:xfrm>
            <a:off x="1166948" y="4156055"/>
            <a:ext cx="6096000" cy="1200329"/>
          </a:xfrm>
          <a:prstGeom prst="rect">
            <a:avLst/>
          </a:prstGeom>
        </p:spPr>
        <p:txBody>
          <a:bodyPr>
            <a:spAutoFit/>
          </a:bodyPr>
          <a:lstStyle/>
          <a:p>
            <a:pPr marL="342900" indent="-342900">
              <a:buFont typeface="+mj-lt"/>
              <a:buAutoNum type="arabicPeriod"/>
            </a:pPr>
            <a:r>
              <a:rPr lang="en-US" sz="2400" dirty="0" err="1">
                <a:solidFill>
                  <a:srgbClr val="000000"/>
                </a:solidFill>
                <a:latin typeface="Arial" panose="020B0604020202020204" pitchFamily="34" charset="0"/>
              </a:rPr>
              <a:t>StringBuilder</a:t>
            </a:r>
            <a:r>
              <a:rPr lang="en-US" sz="2400" dirty="0">
                <a:solidFill>
                  <a:srgbClr val="000000"/>
                </a:solidFill>
                <a:latin typeface="Arial" panose="020B0604020202020204" pitchFamily="34" charset="0"/>
              </a:rPr>
              <a:t> append(String </a:t>
            </a:r>
            <a:r>
              <a:rPr lang="en-US" sz="2400" dirty="0" err="1">
                <a:solidFill>
                  <a:srgbClr val="000000"/>
                </a:solidFill>
                <a:latin typeface="Arial" panose="020B0604020202020204" pitchFamily="34" charset="0"/>
              </a:rPr>
              <a:t>str</a:t>
            </a:r>
            <a:r>
              <a:rPr lang="en-US" sz="2400" dirty="0">
                <a:solidFill>
                  <a:srgbClr val="000000"/>
                </a:solidFill>
                <a:latin typeface="Arial" panose="020B0604020202020204" pitchFamily="34" charset="0"/>
              </a:rPr>
              <a:t>)</a:t>
            </a:r>
          </a:p>
          <a:p>
            <a:pPr marL="342900" indent="-342900">
              <a:buFont typeface="+mj-lt"/>
              <a:buAutoNum type="arabicPeriod"/>
            </a:pPr>
            <a:r>
              <a:rPr lang="en-US" sz="2400" dirty="0" err="1">
                <a:solidFill>
                  <a:srgbClr val="000000"/>
                </a:solidFill>
                <a:latin typeface="Arial" panose="020B0604020202020204" pitchFamily="34" charset="0"/>
              </a:rPr>
              <a:t>StringBuilder</a:t>
            </a:r>
            <a:r>
              <a:rPr lang="en-US" sz="2400" dirty="0">
                <a:solidFill>
                  <a:srgbClr val="000000"/>
                </a:solidFill>
                <a:latin typeface="Arial" panose="020B0604020202020204" pitchFamily="34" charset="0"/>
              </a:rPr>
              <a:t> append(</a:t>
            </a:r>
            <a:r>
              <a:rPr lang="en-US" sz="2400" dirty="0" err="1">
                <a:solidFill>
                  <a:srgbClr val="000000"/>
                </a:solidFill>
                <a:latin typeface="Arial" panose="020B0604020202020204" pitchFamily="34" charset="0"/>
              </a:rPr>
              <a:t>int</a:t>
            </a:r>
            <a:r>
              <a:rPr lang="en-US" sz="2400" dirty="0">
                <a:solidFill>
                  <a:srgbClr val="000000"/>
                </a:solidFill>
                <a:latin typeface="Arial" panose="020B0604020202020204" pitchFamily="34" charset="0"/>
              </a:rPr>
              <a:t> n)</a:t>
            </a:r>
          </a:p>
          <a:p>
            <a:pPr marL="342900" indent="-342900">
              <a:buFont typeface="+mj-lt"/>
              <a:buAutoNum type="arabicPeriod"/>
            </a:pPr>
            <a:r>
              <a:rPr lang="en-US" sz="2400" dirty="0" err="1">
                <a:solidFill>
                  <a:srgbClr val="000000"/>
                </a:solidFill>
                <a:latin typeface="Arial" panose="020B0604020202020204" pitchFamily="34" charset="0"/>
              </a:rPr>
              <a:t>StringBuilder</a:t>
            </a:r>
            <a:r>
              <a:rPr lang="en-US" sz="2400" dirty="0">
                <a:solidFill>
                  <a:srgbClr val="000000"/>
                </a:solidFill>
                <a:latin typeface="Arial" panose="020B0604020202020204" pitchFamily="34" charset="0"/>
              </a:rPr>
              <a:t> append(Object </a:t>
            </a:r>
            <a:r>
              <a:rPr lang="en-US" sz="2400" dirty="0" err="1">
                <a:solidFill>
                  <a:srgbClr val="000000"/>
                </a:solidFill>
                <a:latin typeface="Arial" panose="020B0604020202020204" pitchFamily="34" charset="0"/>
              </a:rPr>
              <a:t>obj</a:t>
            </a:r>
            <a:r>
              <a:rPr lang="en-US" sz="2400" dirty="0">
                <a:solidFill>
                  <a:srgbClr val="000000"/>
                </a:solidFill>
                <a:latin typeface="Arial" panose="020B0604020202020204" pitchFamily="34" charset="0"/>
              </a:rPr>
              <a:t>)</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90319604"/>
      </p:ext>
    </p:extLst>
  </p:cSld>
  <p:clrMapOvr>
    <a:masterClrMapping/>
  </p:clrMapOvr>
  <p:transition spd="slow">
    <p:cover dir="d"/>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6846" y="1906565"/>
            <a:ext cx="9113520" cy="1938992"/>
          </a:xfrm>
          <a:prstGeom prst="rect">
            <a:avLst/>
          </a:prstGeom>
        </p:spPr>
        <p:txBody>
          <a:bodyPr wrap="square">
            <a:spAutoFit/>
          </a:bodyPr>
          <a:lstStyle/>
          <a:p>
            <a:r>
              <a:rPr lang="en-US" sz="2400" dirty="0" err="1"/>
              <a:t>StringBuilder</a:t>
            </a:r>
            <a:r>
              <a:rPr lang="en-US" sz="2400" dirty="0"/>
              <a:t> </a:t>
            </a:r>
            <a:r>
              <a:rPr lang="en-US" sz="2400" dirty="0" err="1"/>
              <a:t>strBuilder</a:t>
            </a:r>
            <a:r>
              <a:rPr lang="en-US" sz="2400" dirty="0"/>
              <a:t> = new </a:t>
            </a:r>
            <a:r>
              <a:rPr lang="en-US" sz="2400" dirty="0" err="1"/>
              <a:t>StringBuilder</a:t>
            </a:r>
            <a:r>
              <a:rPr lang="en-US" sz="2400" dirty="0"/>
              <a:t>("Core");</a:t>
            </a:r>
          </a:p>
          <a:p>
            <a:r>
              <a:rPr lang="en-US" sz="2400" dirty="0" err="1"/>
              <a:t>strBuilder.append</a:t>
            </a:r>
            <a:r>
              <a:rPr lang="en-US" sz="2400" dirty="0"/>
              <a:t>("Java");</a:t>
            </a:r>
          </a:p>
          <a:p>
            <a:r>
              <a:rPr lang="en-US" sz="2400" dirty="0" err="1"/>
              <a:t>System.out.println</a:t>
            </a:r>
            <a:r>
              <a:rPr lang="en-US" sz="2400" dirty="0"/>
              <a:t>(</a:t>
            </a:r>
            <a:r>
              <a:rPr lang="en-US" sz="2400" dirty="0" err="1"/>
              <a:t>strBuilder</a:t>
            </a:r>
            <a:r>
              <a:rPr lang="en-US" sz="2400" dirty="0"/>
              <a:t>);</a:t>
            </a:r>
          </a:p>
          <a:p>
            <a:r>
              <a:rPr lang="en-US" sz="2400" dirty="0" err="1"/>
              <a:t>strBuilder.append</a:t>
            </a:r>
            <a:r>
              <a:rPr lang="en-US" sz="2400" dirty="0"/>
              <a:t>(101);</a:t>
            </a:r>
          </a:p>
          <a:p>
            <a:r>
              <a:rPr lang="en-US" sz="2400" dirty="0" err="1"/>
              <a:t>System.out.println</a:t>
            </a:r>
            <a:r>
              <a:rPr lang="en-US" sz="2400" dirty="0"/>
              <a:t>(</a:t>
            </a:r>
            <a:r>
              <a:rPr lang="en-US" sz="2400" dirty="0" err="1"/>
              <a:t>strBuilder</a:t>
            </a:r>
            <a:r>
              <a:rPr lang="en-US" sz="2400" dirty="0"/>
              <a:t>);</a:t>
            </a:r>
          </a:p>
        </p:txBody>
      </p:sp>
    </p:spTree>
    <p:extLst>
      <p:ext uri="{BB962C8B-B14F-4D97-AF65-F5344CB8AC3E}">
        <p14:creationId xmlns:p14="http://schemas.microsoft.com/office/powerpoint/2010/main" val="3490453461"/>
      </p:ext>
    </p:extLst>
  </p:cSld>
  <p:clrMapOvr>
    <a:masterClrMapping/>
  </p:clrMapOvr>
  <p:transition spd="slow">
    <p:cover dir="d"/>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32709" y="1634758"/>
            <a:ext cx="10223862" cy="2677656"/>
          </a:xfrm>
          <a:prstGeom prst="rect">
            <a:avLst/>
          </a:prstGeom>
        </p:spPr>
        <p:txBody>
          <a:bodyPr wrap="square">
            <a:spAutoFit/>
          </a:bodyPr>
          <a:lstStyle/>
          <a:p>
            <a:r>
              <a:rPr lang="en-US" sz="2400" b="1" dirty="0"/>
              <a:t>insert()</a:t>
            </a:r>
          </a:p>
          <a:p>
            <a:r>
              <a:rPr lang="en-US" sz="2400" dirty="0"/>
              <a:t>The insert() method inserts the given argument(string representation) into the invoking </a:t>
            </a:r>
            <a:r>
              <a:rPr lang="en-US" sz="2400" dirty="0" err="1"/>
              <a:t>StringBuilder</a:t>
            </a:r>
            <a:r>
              <a:rPr lang="en-US" sz="2400" dirty="0"/>
              <a:t> object at the given position.</a:t>
            </a:r>
          </a:p>
          <a:p>
            <a:endParaRPr lang="en-US" sz="2400" dirty="0"/>
          </a:p>
          <a:p>
            <a:r>
              <a:rPr lang="en-US" sz="2400" dirty="0" err="1"/>
              <a:t>StringBuilder</a:t>
            </a:r>
            <a:r>
              <a:rPr lang="en-US" sz="2400" dirty="0"/>
              <a:t>  </a:t>
            </a:r>
            <a:r>
              <a:rPr lang="en-US" sz="2400" dirty="0" err="1"/>
              <a:t>strBuilder</a:t>
            </a:r>
            <a:r>
              <a:rPr lang="en-US" sz="2400" dirty="0"/>
              <a:t>=new </a:t>
            </a:r>
            <a:r>
              <a:rPr lang="en-US" sz="2400" dirty="0" err="1"/>
              <a:t>StringBuilder</a:t>
            </a:r>
            <a:r>
              <a:rPr lang="en-US" sz="2400" dirty="0"/>
              <a:t> ("Core");  </a:t>
            </a:r>
          </a:p>
          <a:p>
            <a:r>
              <a:rPr lang="en-US" sz="2400" dirty="0" err="1"/>
              <a:t>strBuilder.insert</a:t>
            </a:r>
            <a:r>
              <a:rPr lang="en-US" sz="2400" dirty="0"/>
              <a:t>(1,"Java");</a:t>
            </a:r>
          </a:p>
          <a:p>
            <a:r>
              <a:rPr lang="en-US" sz="2400" dirty="0" err="1"/>
              <a:t>System.out.println</a:t>
            </a:r>
            <a:r>
              <a:rPr lang="en-US" sz="2400" dirty="0"/>
              <a:t>(</a:t>
            </a:r>
            <a:r>
              <a:rPr lang="en-US" sz="2400" dirty="0" err="1"/>
              <a:t>strBuilder</a:t>
            </a:r>
            <a:r>
              <a:rPr lang="en-US" sz="2400" dirty="0"/>
              <a:t>);</a:t>
            </a:r>
          </a:p>
        </p:txBody>
      </p:sp>
    </p:spTree>
    <p:extLst>
      <p:ext uri="{BB962C8B-B14F-4D97-AF65-F5344CB8AC3E}">
        <p14:creationId xmlns:p14="http://schemas.microsoft.com/office/powerpoint/2010/main" val="1364617035"/>
      </p:ext>
    </p:extLst>
  </p:cSld>
  <p:clrMapOvr>
    <a:masterClrMapping/>
  </p:clrMapOvr>
  <p:transition spd="slow">
    <p:cover dir="d"/>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3337" y="1041738"/>
            <a:ext cx="9204960" cy="3108543"/>
          </a:xfrm>
          <a:prstGeom prst="rect">
            <a:avLst/>
          </a:prstGeom>
        </p:spPr>
        <p:txBody>
          <a:bodyPr wrap="square">
            <a:spAutoFit/>
          </a:bodyPr>
          <a:lstStyle/>
          <a:p>
            <a:r>
              <a:rPr lang="en-US" sz="2800" b="1" dirty="0"/>
              <a:t>replace()</a:t>
            </a:r>
          </a:p>
          <a:p>
            <a:r>
              <a:rPr lang="en-US" sz="2800" dirty="0"/>
              <a:t>The replace() method replaces the string from specified start index to the end index.</a:t>
            </a:r>
          </a:p>
          <a:p>
            <a:endParaRPr lang="en-US" sz="2800" dirty="0"/>
          </a:p>
          <a:p>
            <a:r>
              <a:rPr lang="en-US" sz="2800" dirty="0" err="1"/>
              <a:t>StringBuilder</a:t>
            </a:r>
            <a:r>
              <a:rPr lang="en-US" sz="2800" dirty="0"/>
              <a:t> </a:t>
            </a:r>
            <a:r>
              <a:rPr lang="en-US" sz="2800" dirty="0" err="1"/>
              <a:t>strBuilder</a:t>
            </a:r>
            <a:r>
              <a:rPr lang="en-US" sz="2800" dirty="0"/>
              <a:t>=new </a:t>
            </a:r>
            <a:r>
              <a:rPr lang="en-US" sz="2800" dirty="0" err="1"/>
              <a:t>StringBuilder</a:t>
            </a:r>
            <a:r>
              <a:rPr lang="en-US" sz="2800" dirty="0"/>
              <a:t>("Core");  </a:t>
            </a:r>
          </a:p>
          <a:p>
            <a:r>
              <a:rPr lang="en-US" sz="2800" dirty="0" err="1"/>
              <a:t>strBuilder.replace</a:t>
            </a:r>
            <a:r>
              <a:rPr lang="en-US" sz="2800" dirty="0"/>
              <a:t>( 2, 4, "Java");</a:t>
            </a:r>
          </a:p>
          <a:p>
            <a:r>
              <a:rPr lang="en-US" sz="2800" dirty="0" err="1"/>
              <a:t>System.out.println</a:t>
            </a:r>
            <a:r>
              <a:rPr lang="en-US" sz="2800" dirty="0"/>
              <a:t>(</a:t>
            </a:r>
            <a:r>
              <a:rPr lang="en-US" sz="2800" dirty="0" err="1"/>
              <a:t>strBuilder</a:t>
            </a:r>
            <a:r>
              <a:rPr lang="en-US" sz="2800" dirty="0"/>
              <a:t>);</a:t>
            </a:r>
          </a:p>
        </p:txBody>
      </p:sp>
    </p:spTree>
    <p:extLst>
      <p:ext uri="{BB962C8B-B14F-4D97-AF65-F5344CB8AC3E}">
        <p14:creationId xmlns:p14="http://schemas.microsoft.com/office/powerpoint/2010/main" val="418203412"/>
      </p:ext>
    </p:extLst>
  </p:cSld>
  <p:clrMapOvr>
    <a:masterClrMapping/>
  </p:clrMapOvr>
  <p:transition spd="slow">
    <p:cover dir="d"/>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02970" y="1577315"/>
            <a:ext cx="8852263" cy="2369880"/>
          </a:xfrm>
          <a:prstGeom prst="rect">
            <a:avLst/>
          </a:prstGeom>
        </p:spPr>
        <p:txBody>
          <a:bodyPr wrap="square">
            <a:spAutoFit/>
          </a:bodyPr>
          <a:lstStyle/>
          <a:p>
            <a:r>
              <a:rPr lang="en-US" sz="2800" b="1" dirty="0"/>
              <a:t>reverse()</a:t>
            </a:r>
          </a:p>
          <a:p>
            <a:r>
              <a:rPr lang="en-US" sz="2400" dirty="0"/>
              <a:t>This method reverses the characters within a </a:t>
            </a:r>
            <a:r>
              <a:rPr lang="en-US" sz="2400" dirty="0" err="1"/>
              <a:t>StringBuilder</a:t>
            </a:r>
            <a:r>
              <a:rPr lang="en-US" sz="2400" dirty="0"/>
              <a:t> object.</a:t>
            </a:r>
          </a:p>
          <a:p>
            <a:endParaRPr lang="en-US" sz="2400" dirty="0"/>
          </a:p>
          <a:p>
            <a:r>
              <a:rPr lang="en-US" sz="2400" dirty="0" err="1"/>
              <a:t>StringBuilder</a:t>
            </a:r>
            <a:r>
              <a:rPr lang="en-US" sz="2400" dirty="0"/>
              <a:t> </a:t>
            </a:r>
            <a:r>
              <a:rPr lang="en-US" sz="2400" dirty="0" err="1"/>
              <a:t>strBuilder</a:t>
            </a:r>
            <a:r>
              <a:rPr lang="en-US" sz="2400" dirty="0"/>
              <a:t>=new </a:t>
            </a:r>
            <a:r>
              <a:rPr lang="en-US" sz="2400" dirty="0" err="1"/>
              <a:t>StringBuilder</a:t>
            </a:r>
            <a:r>
              <a:rPr lang="en-US" sz="2400" dirty="0"/>
              <a:t>("Core");  </a:t>
            </a:r>
          </a:p>
          <a:p>
            <a:r>
              <a:rPr lang="en-US" sz="2400" dirty="0" err="1"/>
              <a:t>strBuilder.reverse</a:t>
            </a:r>
            <a:r>
              <a:rPr lang="en-US" sz="2400" dirty="0"/>
              <a:t>();</a:t>
            </a:r>
          </a:p>
          <a:p>
            <a:r>
              <a:rPr lang="en-US" sz="2400" dirty="0" err="1"/>
              <a:t>System.out.println</a:t>
            </a:r>
            <a:r>
              <a:rPr lang="en-US" sz="2400" dirty="0"/>
              <a:t>(</a:t>
            </a:r>
            <a:r>
              <a:rPr lang="en-US" sz="2400" dirty="0" err="1"/>
              <a:t>strBuilder</a:t>
            </a:r>
            <a:r>
              <a:rPr lang="en-US" sz="2400" dirty="0"/>
              <a:t>);</a:t>
            </a:r>
          </a:p>
        </p:txBody>
      </p:sp>
    </p:spTree>
    <p:extLst>
      <p:ext uri="{BB962C8B-B14F-4D97-AF65-F5344CB8AC3E}">
        <p14:creationId xmlns:p14="http://schemas.microsoft.com/office/powerpoint/2010/main" val="1071341431"/>
      </p:ext>
    </p:extLst>
  </p:cSld>
  <p:clrMapOvr>
    <a:masterClrMapping/>
  </p:clrMapOvr>
  <p:transition spd="slow">
    <p:cover dir="d"/>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3632707"/>
              </p:ext>
            </p:extLst>
          </p:nvPr>
        </p:nvGraphicFramePr>
        <p:xfrm>
          <a:off x="838200" y="3266508"/>
          <a:ext cx="10515600" cy="2148840"/>
        </p:xfrm>
        <a:graphic>
          <a:graphicData uri="http://schemas.openxmlformats.org/drawingml/2006/table">
            <a:tbl>
              <a:tblPr/>
              <a:tblGrid>
                <a:gridCol w="5257800">
                  <a:extLst>
                    <a:ext uri="{9D8B030D-6E8A-4147-A177-3AD203B41FA5}">
                      <a16:colId xmlns:a16="http://schemas.microsoft.com/office/drawing/2014/main" val="1725885235"/>
                    </a:ext>
                  </a:extLst>
                </a:gridCol>
                <a:gridCol w="5257800">
                  <a:extLst>
                    <a:ext uri="{9D8B030D-6E8A-4147-A177-3AD203B41FA5}">
                      <a16:colId xmlns:a16="http://schemas.microsoft.com/office/drawing/2014/main" val="2137716189"/>
                    </a:ext>
                  </a:extLst>
                </a:gridCol>
              </a:tblGrid>
              <a:tr h="114300">
                <a:tc>
                  <a:txBody>
                    <a:bodyPr/>
                    <a:lstStyle/>
                    <a:p>
                      <a:pPr algn="ctr"/>
                      <a:r>
                        <a:rPr lang="en-US">
                          <a:solidFill>
                            <a:srgbClr val="FFFFFF"/>
                          </a:solidFill>
                          <a:effectLst/>
                          <a:latin typeface="roboto"/>
                        </a:rPr>
                        <a:t>StringBuffer</a:t>
                      </a:r>
                    </a:p>
                  </a:txBody>
                  <a:tcPr marL="238125" marR="23812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3498DB"/>
                    </a:solidFill>
                  </a:tcPr>
                </a:tc>
                <a:tc>
                  <a:txBody>
                    <a:bodyPr/>
                    <a:lstStyle/>
                    <a:p>
                      <a:pPr algn="ctr"/>
                      <a:r>
                        <a:rPr lang="en-US">
                          <a:solidFill>
                            <a:srgbClr val="FFFFFF"/>
                          </a:solidFill>
                          <a:effectLst/>
                          <a:latin typeface="roboto"/>
                        </a:rPr>
                        <a:t>StringBuilder</a:t>
                      </a:r>
                    </a:p>
                  </a:txBody>
                  <a:tcPr marL="238125" marR="23812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3498DB"/>
                    </a:solidFill>
                  </a:tcPr>
                </a:tc>
                <a:extLst>
                  <a:ext uri="{0D108BD9-81ED-4DB2-BD59-A6C34878D82A}">
                    <a16:rowId xmlns:a16="http://schemas.microsoft.com/office/drawing/2014/main" val="2148231151"/>
                  </a:ext>
                </a:extLst>
              </a:tr>
              <a:tr h="0">
                <a:tc>
                  <a:txBody>
                    <a:bodyPr/>
                    <a:lstStyle/>
                    <a:p>
                      <a:pPr algn="l"/>
                      <a:r>
                        <a:rPr lang="en-US">
                          <a:effectLst/>
                        </a:rPr>
                        <a:t>StringBuffer is synchronized i.e. thread safe.</a:t>
                      </a:r>
                    </a:p>
                  </a:txBody>
                  <a:tcPr marL="238125" marR="23812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a:effectLst/>
                        </a:rPr>
                        <a:t>StringBuilder is non-synchronized i.e. not thread safe.</a:t>
                      </a:r>
                    </a:p>
                  </a:txBody>
                  <a:tcPr marL="238125" marR="23812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18523711"/>
                  </a:ext>
                </a:extLst>
              </a:tr>
              <a:tr h="0">
                <a:tc>
                  <a:txBody>
                    <a:bodyPr/>
                    <a:lstStyle/>
                    <a:p>
                      <a:pPr algn="l"/>
                      <a:r>
                        <a:rPr lang="en-US" dirty="0" err="1">
                          <a:effectLst/>
                        </a:rPr>
                        <a:t>StringBuffer</a:t>
                      </a:r>
                      <a:r>
                        <a:rPr lang="en-US" dirty="0">
                          <a:effectLst/>
                        </a:rPr>
                        <a:t> is less efficient and slower than </a:t>
                      </a:r>
                      <a:r>
                        <a:rPr lang="en-US" dirty="0" err="1">
                          <a:effectLst/>
                        </a:rPr>
                        <a:t>StringBuilder</a:t>
                      </a:r>
                      <a:r>
                        <a:rPr lang="en-US" dirty="0">
                          <a:effectLst/>
                        </a:rPr>
                        <a:t> as </a:t>
                      </a:r>
                      <a:r>
                        <a:rPr lang="en-US" dirty="0" err="1">
                          <a:effectLst/>
                        </a:rPr>
                        <a:t>StringBuffer</a:t>
                      </a:r>
                      <a:r>
                        <a:rPr lang="en-US" dirty="0">
                          <a:effectLst/>
                        </a:rPr>
                        <a:t> is synchronized.</a:t>
                      </a:r>
                    </a:p>
                  </a:txBody>
                  <a:tcPr marL="238125" marR="23812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a:effectLst/>
                        </a:rPr>
                        <a:t>StringBuilder is more efficient and faster than StringBuffer.</a:t>
                      </a:r>
                    </a:p>
                  </a:txBody>
                  <a:tcPr marL="238125" marR="23812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2138749"/>
                  </a:ext>
                </a:extLst>
              </a:tr>
              <a:tr h="0">
                <a:tc>
                  <a:txBody>
                    <a:bodyPr/>
                    <a:lstStyle/>
                    <a:p>
                      <a:pPr algn="l"/>
                      <a:r>
                        <a:rPr lang="en-US">
                          <a:effectLst/>
                        </a:rPr>
                        <a:t>StringBuffer is old, its there in JDK from very first release.</a:t>
                      </a:r>
                    </a:p>
                  </a:txBody>
                  <a:tcPr marL="238125" marR="23812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a:r>
                        <a:rPr lang="en-US" dirty="0" err="1">
                          <a:effectLst/>
                        </a:rPr>
                        <a:t>StringBuilder</a:t>
                      </a:r>
                      <a:r>
                        <a:rPr lang="en-US" dirty="0">
                          <a:effectLst/>
                        </a:rPr>
                        <a:t> is introduced much later in release of JDK 1.5</a:t>
                      </a:r>
                    </a:p>
                  </a:txBody>
                  <a:tcPr marL="238125" marR="23812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97994579"/>
                  </a:ext>
                </a:extLst>
              </a:tr>
            </a:tbl>
          </a:graphicData>
        </a:graphic>
      </p:graphicFrame>
      <p:sp>
        <p:nvSpPr>
          <p:cNvPr id="3" name="Rectangle 1"/>
          <p:cNvSpPr>
            <a:spLocks noChangeArrowheads="1"/>
          </p:cNvSpPr>
          <p:nvPr/>
        </p:nvSpPr>
        <p:spPr bwMode="auto">
          <a:xfrm>
            <a:off x="838200" y="872048"/>
            <a:ext cx="10515600" cy="16417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331" rIns="9144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roboto"/>
              </a:rPr>
              <a:t>Difference between </a:t>
            </a:r>
            <a:r>
              <a:rPr kumimoji="0" lang="en-US" altLang="en-US" sz="3600" b="1" i="0" u="none" strike="noStrike" cap="none" normalizeH="0" baseline="0" dirty="0" err="1">
                <a:ln>
                  <a:noFill/>
                </a:ln>
                <a:effectLst/>
                <a:latin typeface="roboto"/>
              </a:rPr>
              <a:t>StringBuffer</a:t>
            </a:r>
            <a:r>
              <a:rPr kumimoji="0" lang="en-US" altLang="en-US" sz="3600" b="1" i="0" u="none" strike="noStrike" cap="none" normalizeH="0" baseline="0" dirty="0">
                <a:ln>
                  <a:noFill/>
                </a:ln>
                <a:effectLst/>
                <a:latin typeface="roboto"/>
              </a:rPr>
              <a:t> and </a:t>
            </a:r>
            <a:r>
              <a:rPr kumimoji="0" lang="en-US" altLang="en-US" sz="3600" b="1" i="0" u="none" strike="noStrike" cap="none" normalizeH="0" baseline="0" dirty="0" err="1">
                <a:ln>
                  <a:noFill/>
                </a:ln>
                <a:effectLst/>
                <a:latin typeface="roboto"/>
              </a:rPr>
              <a:t>StringBuilder</a:t>
            </a:r>
            <a:br>
              <a:rPr kumimoji="0" lang="en-US" altLang="en-US" sz="2000" b="0" i="0" u="none" strike="noStrike" cap="none" normalizeH="0" baseline="0" dirty="0">
                <a:ln>
                  <a:noFill/>
                </a:ln>
                <a:effectLst/>
                <a:latin typeface="Arial" panose="020B0604020202020204" pitchFamily="34" charset="0"/>
              </a:rPr>
            </a:b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633749598"/>
      </p:ext>
    </p:extLst>
  </p:cSld>
  <p:clrMapOvr>
    <a:masterClrMapping/>
  </p:clrMapOvr>
  <p:transition spd="slow">
    <p:cover dir="d"/>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1085" y="814312"/>
            <a:ext cx="10014857" cy="4524315"/>
          </a:xfrm>
          <a:prstGeom prst="rect">
            <a:avLst/>
          </a:prstGeom>
        </p:spPr>
        <p:txBody>
          <a:bodyPr wrap="square">
            <a:spAutoFit/>
          </a:bodyPr>
          <a:lstStyle/>
          <a:p>
            <a:r>
              <a:rPr lang="en-US" sz="2400" b="1" dirty="0">
                <a:solidFill>
                  <a:srgbClr val="007BB5"/>
                </a:solidFill>
                <a:latin typeface="roboto"/>
              </a:rPr>
              <a:t>String, </a:t>
            </a:r>
            <a:r>
              <a:rPr lang="en-US" sz="2400" b="1" dirty="0" err="1">
                <a:solidFill>
                  <a:srgbClr val="007BB5"/>
                </a:solidFill>
                <a:latin typeface="roboto"/>
              </a:rPr>
              <a:t>StringBuffer</a:t>
            </a:r>
            <a:r>
              <a:rPr lang="en-US" sz="2400" b="1" dirty="0">
                <a:solidFill>
                  <a:srgbClr val="007BB5"/>
                </a:solidFill>
                <a:latin typeface="roboto"/>
              </a:rPr>
              <a:t> and </a:t>
            </a:r>
            <a:r>
              <a:rPr lang="en-US" sz="2400" b="1" dirty="0" err="1">
                <a:solidFill>
                  <a:srgbClr val="007BB5"/>
                </a:solidFill>
                <a:latin typeface="roboto"/>
              </a:rPr>
              <a:t>StringBuilder</a:t>
            </a:r>
            <a:r>
              <a:rPr lang="en-US" sz="2400" b="1" dirty="0">
                <a:solidFill>
                  <a:srgbClr val="007BB5"/>
                </a:solidFill>
                <a:latin typeface="roboto"/>
              </a:rPr>
              <a:t> - Which one to use ?</a:t>
            </a:r>
          </a:p>
          <a:p>
            <a:endParaRPr lang="en-US" sz="2400" b="1" dirty="0">
              <a:solidFill>
                <a:srgbClr val="007BB5"/>
              </a:solidFill>
              <a:latin typeface="roboto"/>
            </a:endParaRPr>
          </a:p>
          <a:p>
            <a:pPr>
              <a:buFont typeface="Arial" panose="020B0604020202020204" pitchFamily="34" charset="0"/>
              <a:buChar char="•"/>
            </a:pPr>
            <a:r>
              <a:rPr lang="en-US" sz="2400" dirty="0">
                <a:solidFill>
                  <a:srgbClr val="000000"/>
                </a:solidFill>
                <a:latin typeface="Arial" panose="020B0604020202020204" pitchFamily="34" charset="0"/>
              </a:rPr>
              <a:t>If your string is not going to change use a String class because a String object is immutable.</a:t>
            </a:r>
          </a:p>
          <a:p>
            <a:pPr>
              <a:buFont typeface="Arial" panose="020B0604020202020204" pitchFamily="34" charset="0"/>
              <a:buChar char="•"/>
            </a:pPr>
            <a:endParaRPr lang="en-US" sz="2400" dirty="0">
              <a:solidFill>
                <a:srgbClr val="000000"/>
              </a:solidFill>
              <a:latin typeface="Arial" panose="020B0604020202020204" pitchFamily="34" charset="0"/>
            </a:endParaRPr>
          </a:p>
          <a:p>
            <a:pPr>
              <a:buFont typeface="Arial" panose="020B0604020202020204" pitchFamily="34" charset="0"/>
              <a:buChar char="•"/>
            </a:pPr>
            <a:r>
              <a:rPr lang="en-US" sz="2400" dirty="0">
                <a:solidFill>
                  <a:srgbClr val="000000"/>
                </a:solidFill>
                <a:latin typeface="Arial" panose="020B0604020202020204" pitchFamily="34" charset="0"/>
              </a:rPr>
              <a:t>If your string can change (example: lots of logic and operations in the construction of the string) and will only be accessed from a single thread, using a </a:t>
            </a:r>
            <a:r>
              <a:rPr lang="en-US" sz="2400" dirty="0" err="1">
                <a:solidFill>
                  <a:srgbClr val="000000"/>
                </a:solidFill>
                <a:latin typeface="Arial" panose="020B0604020202020204" pitchFamily="34" charset="0"/>
              </a:rPr>
              <a:t>StringBuilder</a:t>
            </a:r>
            <a:r>
              <a:rPr lang="en-US" sz="2400" dirty="0">
                <a:solidFill>
                  <a:srgbClr val="000000"/>
                </a:solidFill>
                <a:latin typeface="Arial" panose="020B0604020202020204" pitchFamily="34" charset="0"/>
              </a:rPr>
              <a:t> is good enough.</a:t>
            </a:r>
          </a:p>
          <a:p>
            <a:pPr>
              <a:buFont typeface="Arial" panose="020B0604020202020204" pitchFamily="34" charset="0"/>
              <a:buChar char="•"/>
            </a:pPr>
            <a:endParaRPr lang="en-US" sz="2400" dirty="0">
              <a:solidFill>
                <a:srgbClr val="000000"/>
              </a:solidFill>
              <a:latin typeface="Arial" panose="020B0604020202020204" pitchFamily="34" charset="0"/>
            </a:endParaRPr>
          </a:p>
          <a:p>
            <a:pPr>
              <a:buFont typeface="Arial" panose="020B0604020202020204" pitchFamily="34" charset="0"/>
              <a:buChar char="•"/>
            </a:pPr>
            <a:r>
              <a:rPr lang="en-US" sz="2400" dirty="0">
                <a:solidFill>
                  <a:srgbClr val="000000"/>
                </a:solidFill>
                <a:latin typeface="Arial" panose="020B0604020202020204" pitchFamily="34" charset="0"/>
              </a:rPr>
              <a:t>If your string can change, and will be accessed from multiple threads, use a </a:t>
            </a:r>
            <a:r>
              <a:rPr lang="en-US" sz="2400" dirty="0" err="1">
                <a:solidFill>
                  <a:srgbClr val="000000"/>
                </a:solidFill>
                <a:latin typeface="Arial" panose="020B0604020202020204" pitchFamily="34" charset="0"/>
              </a:rPr>
              <a:t>StringBuffer</a:t>
            </a:r>
            <a:r>
              <a:rPr lang="en-US" sz="2400" dirty="0">
                <a:solidFill>
                  <a:srgbClr val="000000"/>
                </a:solidFill>
                <a:latin typeface="Arial" panose="020B0604020202020204" pitchFamily="34" charset="0"/>
              </a:rPr>
              <a:t> because </a:t>
            </a:r>
            <a:r>
              <a:rPr lang="en-US" sz="2400" dirty="0" err="1">
                <a:solidFill>
                  <a:srgbClr val="000000"/>
                </a:solidFill>
                <a:latin typeface="Arial" panose="020B0604020202020204" pitchFamily="34" charset="0"/>
              </a:rPr>
              <a:t>StringBuffer</a:t>
            </a:r>
            <a:r>
              <a:rPr lang="en-US" sz="2400" dirty="0">
                <a:solidFill>
                  <a:srgbClr val="000000"/>
                </a:solidFill>
                <a:latin typeface="Arial" panose="020B0604020202020204" pitchFamily="34" charset="0"/>
              </a:rPr>
              <a:t> is synchronous so you have thread-safety.</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63720483"/>
      </p:ext>
    </p:extLst>
  </p:cSld>
  <p:clrMapOvr>
    <a:masterClrMapping/>
  </p:clrMapOvr>
  <p:transition spd="slow">
    <p:cover dir="d"/>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720840"/>
            <a:ext cx="11338560" cy="3785652"/>
          </a:xfrm>
          <a:prstGeom prst="rect">
            <a:avLst/>
          </a:prstGeom>
        </p:spPr>
        <p:txBody>
          <a:bodyPr wrap="square">
            <a:spAutoFit/>
          </a:bodyPr>
          <a:lstStyle/>
          <a:p>
            <a:r>
              <a:rPr lang="en-US" sz="2400" dirty="0">
                <a:solidFill>
                  <a:srgbClr val="000000"/>
                </a:solidFill>
                <a:latin typeface="Arial" panose="020B0604020202020204" pitchFamily="34" charset="0"/>
              </a:rPr>
              <a:t>The string tokenizer class allows an application to break a string into tokens. The set of delimiters (the characters that separate tokens) may be specified either at creation time or on a per-token basis. A token is returned by taking a substring of the string that was used to create the </a:t>
            </a:r>
            <a:r>
              <a:rPr lang="en-US" sz="2400" dirty="0" err="1">
                <a:solidFill>
                  <a:srgbClr val="000000"/>
                </a:solidFill>
                <a:latin typeface="Arial" panose="020B0604020202020204" pitchFamily="34" charset="0"/>
              </a:rPr>
              <a:t>StringTokenizer</a:t>
            </a:r>
            <a:r>
              <a:rPr lang="en-US" sz="2400" dirty="0">
                <a:solidFill>
                  <a:srgbClr val="000000"/>
                </a:solidFill>
                <a:latin typeface="Arial" panose="020B0604020202020204" pitchFamily="34" charset="0"/>
              </a:rPr>
              <a:t> object.</a:t>
            </a:r>
          </a:p>
          <a:p>
            <a:endParaRPr lang="en-US" sz="2400" dirty="0">
              <a:solidFill>
                <a:srgbClr val="000000"/>
              </a:solidFill>
              <a:latin typeface="Arial" panose="020B0604020202020204" pitchFamily="34" charset="0"/>
            </a:endParaRPr>
          </a:p>
          <a:p>
            <a:r>
              <a:rPr lang="en-US" sz="2400" dirty="0">
                <a:solidFill>
                  <a:srgbClr val="000000"/>
                </a:solidFill>
                <a:latin typeface="Arial" panose="020B0604020202020204" pitchFamily="34" charset="0"/>
              </a:rPr>
              <a:t>The </a:t>
            </a:r>
            <a:r>
              <a:rPr lang="en-US" sz="2400" dirty="0" err="1">
                <a:solidFill>
                  <a:srgbClr val="000000"/>
                </a:solidFill>
                <a:latin typeface="Arial" panose="020B0604020202020204" pitchFamily="34" charset="0"/>
              </a:rPr>
              <a:t>StringTokenizer</a:t>
            </a:r>
            <a:r>
              <a:rPr lang="en-US" sz="2400" dirty="0">
                <a:solidFill>
                  <a:srgbClr val="000000"/>
                </a:solidFill>
                <a:latin typeface="Arial" panose="020B0604020202020204" pitchFamily="34" charset="0"/>
              </a:rPr>
              <a:t> methods do not distinguish among identifiers, numbers, and quoted strings, nor do they recognize and skip comments.</a:t>
            </a:r>
          </a:p>
          <a:p>
            <a:endParaRPr lang="en-US" sz="2400" dirty="0">
              <a:solidFill>
                <a:srgbClr val="000000"/>
              </a:solidFill>
              <a:latin typeface="Arial" panose="020B0604020202020204" pitchFamily="34" charset="0"/>
            </a:endParaRPr>
          </a:p>
          <a:p>
            <a:r>
              <a:rPr lang="en-US" sz="2400" b="1" dirty="0" err="1">
                <a:solidFill>
                  <a:srgbClr val="000000"/>
                </a:solidFill>
                <a:latin typeface="Arial" panose="020B0604020202020204" pitchFamily="34" charset="0"/>
              </a:rPr>
              <a:t>Note:</a:t>
            </a:r>
            <a:r>
              <a:rPr lang="en-US" sz="2400" dirty="0" err="1">
                <a:solidFill>
                  <a:srgbClr val="000000"/>
                </a:solidFill>
                <a:latin typeface="Arial" panose="020B0604020202020204" pitchFamily="34" charset="0"/>
              </a:rPr>
              <a:t>The</a:t>
            </a:r>
            <a:r>
              <a:rPr lang="en-US" sz="2400" dirty="0">
                <a:solidFill>
                  <a:srgbClr val="000000"/>
                </a:solidFill>
                <a:latin typeface="Arial" panose="020B0604020202020204" pitchFamily="34" charset="0"/>
              </a:rPr>
              <a:t> string tokenizer class is a legacy class that is retained for compatibility reasons although its use is discouraged(Deprecated) in new code.</a:t>
            </a:r>
            <a:endParaRPr lang="en-US" sz="2400" b="0" i="0" dirty="0">
              <a:solidFill>
                <a:srgbClr val="000000"/>
              </a:solidFill>
              <a:effectLst/>
              <a:latin typeface="Arial" panose="020B0604020202020204" pitchFamily="34" charset="0"/>
            </a:endParaRPr>
          </a:p>
        </p:txBody>
      </p:sp>
      <p:sp>
        <p:nvSpPr>
          <p:cNvPr id="4" name="Rectangle 3"/>
          <p:cNvSpPr/>
          <p:nvPr/>
        </p:nvSpPr>
        <p:spPr>
          <a:xfrm>
            <a:off x="662670" y="566449"/>
            <a:ext cx="2873479" cy="523220"/>
          </a:xfrm>
          <a:prstGeom prst="rect">
            <a:avLst/>
          </a:prstGeom>
        </p:spPr>
        <p:txBody>
          <a:bodyPr wrap="none">
            <a:spAutoFit/>
          </a:bodyPr>
          <a:lstStyle/>
          <a:p>
            <a:r>
              <a:rPr lang="en-US" sz="2800" b="1" dirty="0" err="1">
                <a:latin typeface="erdana"/>
              </a:rPr>
              <a:t>StringTokenizer</a:t>
            </a:r>
            <a:endParaRPr lang="en-US" sz="2800" b="1" i="0" dirty="0">
              <a:effectLst/>
              <a:latin typeface="erdana"/>
            </a:endParaRPr>
          </a:p>
        </p:txBody>
      </p:sp>
    </p:spTree>
    <p:extLst>
      <p:ext uri="{BB962C8B-B14F-4D97-AF65-F5344CB8AC3E}">
        <p14:creationId xmlns:p14="http://schemas.microsoft.com/office/powerpoint/2010/main" val="1784593100"/>
      </p:ext>
    </p:extLst>
  </p:cSld>
  <p:clrMapOvr>
    <a:masterClrMapping/>
  </p:clrMapOvr>
  <p:transition spd="slow">
    <p:cover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dirty="0"/>
              <a:t>class MacBook{</a:t>
            </a:r>
          </a:p>
          <a:p>
            <a:r>
              <a:rPr lang="en-US" dirty="0"/>
              <a:t>public void </a:t>
            </a:r>
            <a:r>
              <a:rPr lang="en-US" dirty="0" err="1"/>
              <a:t>myMethod</a:t>
            </a:r>
            <a:r>
              <a:rPr lang="en-US" dirty="0"/>
              <a:t>(){</a:t>
            </a:r>
          </a:p>
          <a:p>
            <a:r>
              <a:rPr lang="en-US" dirty="0" err="1"/>
              <a:t>System.out.println</a:t>
            </a:r>
            <a:r>
              <a:rPr lang="en-US" dirty="0"/>
              <a:t>("Overridden Method");</a:t>
            </a:r>
          </a:p>
          <a:p>
            <a:r>
              <a:rPr lang="en-US" dirty="0"/>
              <a:t>}</a:t>
            </a:r>
          </a:p>
          <a:p>
            <a:r>
              <a:rPr lang="en-US" dirty="0"/>
              <a:t>}</a:t>
            </a:r>
          </a:p>
          <a:p>
            <a:r>
              <a:rPr lang="en-US" dirty="0"/>
              <a:t>public class iPad extends MacBook{</a:t>
            </a:r>
          </a:p>
          <a:p>
            <a:r>
              <a:rPr lang="en-US" dirty="0"/>
              <a:t>public void </a:t>
            </a:r>
            <a:r>
              <a:rPr lang="en-US" dirty="0" err="1"/>
              <a:t>myMethod</a:t>
            </a:r>
            <a:r>
              <a:rPr lang="en-US" dirty="0"/>
              <a:t>(){</a:t>
            </a:r>
          </a:p>
          <a:p>
            <a:r>
              <a:rPr lang="en-US" dirty="0" err="1"/>
              <a:t>System.out.println</a:t>
            </a:r>
            <a:r>
              <a:rPr lang="en-US" dirty="0"/>
              <a:t>("Overriding Method");</a:t>
            </a:r>
          </a:p>
          <a:p>
            <a:r>
              <a:rPr lang="en-US" dirty="0"/>
              <a:t>}</a:t>
            </a:r>
          </a:p>
          <a:p>
            <a:r>
              <a:rPr lang="en-US" dirty="0"/>
              <a:t>public static void main(String </a:t>
            </a:r>
            <a:r>
              <a:rPr lang="en-US" dirty="0" err="1"/>
              <a:t>args</a:t>
            </a:r>
            <a:r>
              <a:rPr lang="en-US" dirty="0"/>
              <a:t>[]){</a:t>
            </a:r>
          </a:p>
          <a:p>
            <a:r>
              <a:rPr lang="en-US" dirty="0"/>
              <a:t>MacBook </a:t>
            </a:r>
            <a:r>
              <a:rPr lang="en-US" dirty="0" err="1"/>
              <a:t>obj</a:t>
            </a:r>
            <a:r>
              <a:rPr lang="en-US" dirty="0"/>
              <a:t> = new iPad();</a:t>
            </a:r>
          </a:p>
          <a:p>
            <a:r>
              <a:rPr lang="en-US" dirty="0" err="1"/>
              <a:t>obj.myMethod</a:t>
            </a:r>
            <a:r>
              <a:rPr lang="en-US" dirty="0"/>
              <a:t>();</a:t>
            </a:r>
          </a:p>
          <a:p>
            <a:r>
              <a:rPr lang="en-US" dirty="0"/>
              <a:t>}</a:t>
            </a:r>
          </a:p>
          <a:p>
            <a:r>
              <a:rPr lang="en-US" dirty="0"/>
              <a:t>}</a:t>
            </a:r>
          </a:p>
        </p:txBody>
      </p:sp>
    </p:spTree>
    <p:extLst>
      <p:ext uri="{BB962C8B-B14F-4D97-AF65-F5344CB8AC3E}">
        <p14:creationId xmlns:p14="http://schemas.microsoft.com/office/powerpoint/2010/main" val="3136760436"/>
      </p:ext>
    </p:extLst>
  </p:cSld>
  <p:clrMapOvr>
    <a:masterClrMapping/>
  </p:clrMapOvr>
  <p:transition spd="slow">
    <p:cover dir="d"/>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691" y="291465"/>
            <a:ext cx="11678194" cy="6370975"/>
          </a:xfrm>
          <a:prstGeom prst="rect">
            <a:avLst/>
          </a:prstGeom>
        </p:spPr>
        <p:txBody>
          <a:bodyPr wrap="square">
            <a:spAutoFit/>
          </a:bodyPr>
          <a:lstStyle/>
          <a:p>
            <a:r>
              <a:rPr lang="en-US" sz="2400" b="1" dirty="0">
                <a:latin typeface="roboto"/>
              </a:rPr>
              <a:t>Constructors of </a:t>
            </a:r>
            <a:r>
              <a:rPr lang="en-US" sz="2400" b="1" dirty="0" err="1">
                <a:latin typeface="roboto"/>
              </a:rPr>
              <a:t>StringTokenizer</a:t>
            </a:r>
            <a:r>
              <a:rPr lang="en-US" sz="2400" b="1" dirty="0">
                <a:latin typeface="roboto"/>
              </a:rPr>
              <a:t> class</a:t>
            </a:r>
          </a:p>
          <a:p>
            <a:endParaRPr lang="en-US" sz="2400" b="1" dirty="0">
              <a:solidFill>
                <a:srgbClr val="007BB5"/>
              </a:solidFill>
              <a:latin typeface="roboto"/>
            </a:endParaRPr>
          </a:p>
          <a:p>
            <a:pPr>
              <a:buFont typeface="Arial" panose="020B0604020202020204" pitchFamily="34" charset="0"/>
              <a:buChar char="•"/>
            </a:pPr>
            <a:r>
              <a:rPr lang="en-US" sz="2400" b="1" dirty="0" err="1">
                <a:solidFill>
                  <a:srgbClr val="000000"/>
                </a:solidFill>
                <a:latin typeface="Arial" panose="020B0604020202020204" pitchFamily="34" charset="0"/>
              </a:rPr>
              <a:t>StringTokenizer</a:t>
            </a:r>
            <a:r>
              <a:rPr lang="en-US" sz="2400" b="1" dirty="0">
                <a:solidFill>
                  <a:srgbClr val="000000"/>
                </a:solidFill>
                <a:latin typeface="Arial" panose="020B0604020202020204" pitchFamily="34" charset="0"/>
              </a:rPr>
              <a:t>(String </a:t>
            </a:r>
            <a:r>
              <a:rPr lang="en-US" sz="2400" b="1" dirty="0" err="1">
                <a:solidFill>
                  <a:srgbClr val="000000"/>
                </a:solidFill>
                <a:latin typeface="Arial" panose="020B0604020202020204" pitchFamily="34" charset="0"/>
              </a:rPr>
              <a:t>str</a:t>
            </a:r>
            <a:r>
              <a:rPr lang="en-US" sz="2400" b="1" dirty="0">
                <a:solidFill>
                  <a:srgbClr val="000000"/>
                </a:solidFill>
                <a:latin typeface="Arial" panose="020B0604020202020204" pitchFamily="34" charset="0"/>
              </a:rPr>
              <a:t>) :</a:t>
            </a:r>
            <a:r>
              <a:rPr lang="en-US" sz="2400" dirty="0">
                <a:solidFill>
                  <a:srgbClr val="000000"/>
                </a:solidFill>
                <a:latin typeface="Arial" panose="020B0604020202020204" pitchFamily="34" charset="0"/>
              </a:rPr>
              <a:t> Constructs a string tokenizer for the specified string. The tokenizer uses the default delimiter set, which is " \t\n\r\f": the space character, the tab character, the newline character, the carriage-return character, and the form-feed character. Delimiter characters themselves will not be treated as tokens.</a:t>
            </a:r>
          </a:p>
          <a:p>
            <a:pPr>
              <a:buFont typeface="Arial" panose="020B0604020202020204" pitchFamily="34" charset="0"/>
              <a:buChar char="•"/>
            </a:pPr>
            <a:endParaRPr lang="en-US" sz="2400" dirty="0">
              <a:solidFill>
                <a:srgbClr val="000000"/>
              </a:solidFill>
              <a:latin typeface="Arial" panose="020B0604020202020204" pitchFamily="34" charset="0"/>
            </a:endParaRPr>
          </a:p>
          <a:p>
            <a:pPr>
              <a:buFont typeface="Arial" panose="020B0604020202020204" pitchFamily="34" charset="0"/>
              <a:buChar char="•"/>
            </a:pPr>
            <a:r>
              <a:rPr lang="en-US" sz="2400" b="1" dirty="0" err="1">
                <a:solidFill>
                  <a:srgbClr val="000000"/>
                </a:solidFill>
                <a:latin typeface="Arial" panose="020B0604020202020204" pitchFamily="34" charset="0"/>
              </a:rPr>
              <a:t>StringTokenizer</a:t>
            </a:r>
            <a:r>
              <a:rPr lang="en-US" sz="2400" b="1" dirty="0">
                <a:solidFill>
                  <a:srgbClr val="000000"/>
                </a:solidFill>
                <a:latin typeface="Arial" panose="020B0604020202020204" pitchFamily="34" charset="0"/>
              </a:rPr>
              <a:t>(String </a:t>
            </a:r>
            <a:r>
              <a:rPr lang="en-US" sz="2400" b="1" dirty="0" err="1">
                <a:solidFill>
                  <a:srgbClr val="000000"/>
                </a:solidFill>
                <a:latin typeface="Arial" panose="020B0604020202020204" pitchFamily="34" charset="0"/>
              </a:rPr>
              <a:t>str</a:t>
            </a:r>
            <a:r>
              <a:rPr lang="en-US" sz="2400" b="1" dirty="0">
                <a:solidFill>
                  <a:srgbClr val="000000"/>
                </a:solidFill>
                <a:latin typeface="Arial" panose="020B0604020202020204" pitchFamily="34" charset="0"/>
              </a:rPr>
              <a:t>, String </a:t>
            </a:r>
            <a:r>
              <a:rPr lang="en-US" sz="2400" b="1" dirty="0" err="1">
                <a:solidFill>
                  <a:srgbClr val="000000"/>
                </a:solidFill>
                <a:latin typeface="Arial" panose="020B0604020202020204" pitchFamily="34" charset="0"/>
              </a:rPr>
              <a:t>delim</a:t>
            </a:r>
            <a:r>
              <a:rPr lang="en-US" sz="2400" b="1" dirty="0">
                <a:solidFill>
                  <a:srgbClr val="000000"/>
                </a:solidFill>
                <a:latin typeface="Arial" panose="020B0604020202020204" pitchFamily="34" charset="0"/>
              </a:rPr>
              <a:t>) :</a:t>
            </a:r>
            <a:r>
              <a:rPr lang="en-US" sz="2400" dirty="0">
                <a:solidFill>
                  <a:srgbClr val="000000"/>
                </a:solidFill>
                <a:latin typeface="Arial" panose="020B0604020202020204" pitchFamily="34" charset="0"/>
              </a:rPr>
              <a:t> Constructs a string tokenizer for the specified string. The characters in the </a:t>
            </a:r>
            <a:r>
              <a:rPr lang="en-US" sz="2400" dirty="0" err="1">
                <a:solidFill>
                  <a:srgbClr val="000000"/>
                </a:solidFill>
                <a:latin typeface="Arial" panose="020B0604020202020204" pitchFamily="34" charset="0"/>
              </a:rPr>
              <a:t>delim</a:t>
            </a:r>
            <a:r>
              <a:rPr lang="en-US" sz="2400" dirty="0">
                <a:solidFill>
                  <a:srgbClr val="000000"/>
                </a:solidFill>
                <a:latin typeface="Arial" panose="020B0604020202020204" pitchFamily="34" charset="0"/>
              </a:rPr>
              <a:t> argument are the delimiters for separating tokens. Delimiter characters themselves will not be treated as tokens.</a:t>
            </a:r>
          </a:p>
          <a:p>
            <a:pPr>
              <a:buFont typeface="Arial" panose="020B0604020202020204" pitchFamily="34" charset="0"/>
              <a:buChar char="•"/>
            </a:pPr>
            <a:endParaRPr lang="en-US" sz="2400" dirty="0">
              <a:solidFill>
                <a:srgbClr val="000000"/>
              </a:solidFill>
              <a:latin typeface="Arial" panose="020B0604020202020204" pitchFamily="34" charset="0"/>
            </a:endParaRPr>
          </a:p>
          <a:p>
            <a:pPr>
              <a:buFont typeface="Arial" panose="020B0604020202020204" pitchFamily="34" charset="0"/>
              <a:buChar char="•"/>
            </a:pPr>
            <a:r>
              <a:rPr lang="en-US" sz="2400" b="1" dirty="0" err="1">
                <a:solidFill>
                  <a:srgbClr val="000000"/>
                </a:solidFill>
                <a:latin typeface="Arial" panose="020B0604020202020204" pitchFamily="34" charset="0"/>
              </a:rPr>
              <a:t>StringTokenizer</a:t>
            </a:r>
            <a:r>
              <a:rPr lang="en-US" sz="2400" b="1" dirty="0">
                <a:solidFill>
                  <a:srgbClr val="000000"/>
                </a:solidFill>
                <a:latin typeface="Arial" panose="020B0604020202020204" pitchFamily="34" charset="0"/>
              </a:rPr>
              <a:t>(String </a:t>
            </a:r>
            <a:r>
              <a:rPr lang="en-US" sz="2400" b="1" dirty="0" err="1">
                <a:solidFill>
                  <a:srgbClr val="000000"/>
                </a:solidFill>
                <a:latin typeface="Arial" panose="020B0604020202020204" pitchFamily="34" charset="0"/>
              </a:rPr>
              <a:t>str</a:t>
            </a:r>
            <a:r>
              <a:rPr lang="en-US" sz="2400" b="1" dirty="0">
                <a:solidFill>
                  <a:srgbClr val="000000"/>
                </a:solidFill>
                <a:latin typeface="Arial" panose="020B0604020202020204" pitchFamily="34" charset="0"/>
              </a:rPr>
              <a:t>, String </a:t>
            </a:r>
            <a:r>
              <a:rPr lang="en-US" sz="2400" b="1" dirty="0" err="1">
                <a:solidFill>
                  <a:srgbClr val="000000"/>
                </a:solidFill>
                <a:latin typeface="Arial" panose="020B0604020202020204" pitchFamily="34" charset="0"/>
              </a:rPr>
              <a:t>delim</a:t>
            </a:r>
            <a:r>
              <a:rPr lang="en-US" sz="2400" b="1" dirty="0">
                <a:solidFill>
                  <a:srgbClr val="000000"/>
                </a:solidFill>
                <a:latin typeface="Arial" panose="020B0604020202020204" pitchFamily="34" charset="0"/>
              </a:rPr>
              <a:t>, </a:t>
            </a:r>
            <a:r>
              <a:rPr lang="en-US" sz="2400" b="1" dirty="0" err="1">
                <a:solidFill>
                  <a:srgbClr val="000000"/>
                </a:solidFill>
                <a:latin typeface="Arial" panose="020B0604020202020204" pitchFamily="34" charset="0"/>
              </a:rPr>
              <a:t>boolean</a:t>
            </a:r>
            <a:r>
              <a:rPr lang="en-US" sz="2400" b="1" dirty="0">
                <a:solidFill>
                  <a:srgbClr val="000000"/>
                </a:solidFill>
                <a:latin typeface="Arial" panose="020B0604020202020204" pitchFamily="34" charset="0"/>
              </a:rPr>
              <a:t> </a:t>
            </a:r>
            <a:r>
              <a:rPr lang="en-US" sz="2400" b="1" dirty="0" err="1">
                <a:solidFill>
                  <a:srgbClr val="000000"/>
                </a:solidFill>
                <a:latin typeface="Arial" panose="020B0604020202020204" pitchFamily="34" charset="0"/>
              </a:rPr>
              <a:t>returnDelims</a:t>
            </a:r>
            <a:r>
              <a:rPr lang="en-US" sz="2400" b="1" dirty="0">
                <a:solidFill>
                  <a:srgbClr val="000000"/>
                </a:solidFill>
                <a:latin typeface="Arial" panose="020B0604020202020204" pitchFamily="34" charset="0"/>
              </a:rPr>
              <a:t>) :</a:t>
            </a:r>
            <a:r>
              <a:rPr lang="en-US" sz="2400" dirty="0">
                <a:solidFill>
                  <a:srgbClr val="000000"/>
                </a:solidFill>
                <a:latin typeface="Arial" panose="020B0604020202020204" pitchFamily="34" charset="0"/>
              </a:rPr>
              <a:t> Constructs a string tokenizer for the specified string. All characters in the </a:t>
            </a:r>
            <a:r>
              <a:rPr lang="en-US" sz="2400" dirty="0" err="1">
                <a:solidFill>
                  <a:srgbClr val="000000"/>
                </a:solidFill>
                <a:latin typeface="Arial" panose="020B0604020202020204" pitchFamily="34" charset="0"/>
              </a:rPr>
              <a:t>delim</a:t>
            </a:r>
            <a:r>
              <a:rPr lang="en-US" sz="2400" dirty="0">
                <a:solidFill>
                  <a:srgbClr val="000000"/>
                </a:solidFill>
                <a:latin typeface="Arial" panose="020B0604020202020204" pitchFamily="34" charset="0"/>
              </a:rPr>
              <a:t> argument are the delimiters for separating tokens. If the </a:t>
            </a:r>
            <a:r>
              <a:rPr lang="en-US" sz="2400" dirty="0" err="1">
                <a:solidFill>
                  <a:srgbClr val="000000"/>
                </a:solidFill>
                <a:latin typeface="Arial" panose="020B0604020202020204" pitchFamily="34" charset="0"/>
              </a:rPr>
              <a:t>returnDelims</a:t>
            </a:r>
            <a:r>
              <a:rPr lang="en-US" sz="2400" dirty="0">
                <a:solidFill>
                  <a:srgbClr val="000000"/>
                </a:solidFill>
                <a:latin typeface="Arial" panose="020B0604020202020204" pitchFamily="34" charset="0"/>
              </a:rPr>
              <a:t> flag is true, then the delimiter characters are also returned as tokens. Each delimiter is returned as a string of length one. If the flag is false, the delimiter characters are skipped and only serve as separators between tokens.</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86295064"/>
      </p:ext>
    </p:extLst>
  </p:cSld>
  <p:clrMapOvr>
    <a:masterClrMapping/>
  </p:clrMapOvr>
  <p:transition spd="slow">
    <p:cover dir="d"/>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3074" y="3722136"/>
            <a:ext cx="8303623" cy="2862322"/>
          </a:xfrm>
          <a:prstGeom prst="rect">
            <a:avLst/>
          </a:prstGeom>
        </p:spPr>
        <p:txBody>
          <a:bodyPr wrap="square">
            <a:spAutoFit/>
          </a:bodyPr>
          <a:lstStyle/>
          <a:p>
            <a:r>
              <a:rPr lang="en-US" sz="2000" dirty="0"/>
              <a:t>import </a:t>
            </a:r>
            <a:r>
              <a:rPr lang="en-US" sz="2000" dirty="0" err="1"/>
              <a:t>java.util.StringTokenizer</a:t>
            </a:r>
            <a:r>
              <a:rPr lang="en-US" sz="2000" dirty="0"/>
              <a:t>;  </a:t>
            </a:r>
          </a:p>
          <a:p>
            <a:r>
              <a:rPr lang="en-US" sz="2000" dirty="0"/>
              <a:t>public class Simple{  </a:t>
            </a:r>
          </a:p>
          <a:p>
            <a:r>
              <a:rPr lang="en-US" sz="2000" dirty="0"/>
              <a:t> public static void main(String </a:t>
            </a:r>
            <a:r>
              <a:rPr lang="en-US" sz="2000" dirty="0" err="1"/>
              <a:t>args</a:t>
            </a:r>
            <a:r>
              <a:rPr lang="en-US" sz="2000" dirty="0"/>
              <a:t>[]){  </a:t>
            </a:r>
          </a:p>
          <a:p>
            <a:r>
              <a:rPr lang="en-US" sz="2000" dirty="0"/>
              <a:t>   </a:t>
            </a:r>
            <a:r>
              <a:rPr lang="en-US" sz="2000" dirty="0" err="1"/>
              <a:t>StringTokenizer</a:t>
            </a:r>
            <a:r>
              <a:rPr lang="en-US" sz="2000" dirty="0"/>
              <a:t> </a:t>
            </a:r>
            <a:r>
              <a:rPr lang="en-US" sz="2000" dirty="0" err="1"/>
              <a:t>st</a:t>
            </a:r>
            <a:r>
              <a:rPr lang="en-US" sz="2000" dirty="0"/>
              <a:t> = new </a:t>
            </a:r>
            <a:r>
              <a:rPr lang="en-US" sz="2000" dirty="0" err="1"/>
              <a:t>StringTokenizer</a:t>
            </a:r>
            <a:r>
              <a:rPr lang="en-US" sz="2000" dirty="0"/>
              <a:t>(“NIIT NOIDA SECTOR 62"," ");  </a:t>
            </a:r>
          </a:p>
          <a:p>
            <a:r>
              <a:rPr lang="en-US" sz="2000" dirty="0"/>
              <a:t>     while (</a:t>
            </a:r>
            <a:r>
              <a:rPr lang="en-US" sz="2000" dirty="0" err="1"/>
              <a:t>st.hasMoreTokens</a:t>
            </a:r>
            <a:r>
              <a:rPr lang="en-US" sz="2000" dirty="0"/>
              <a:t>()) {  </a:t>
            </a:r>
          </a:p>
          <a:p>
            <a:r>
              <a:rPr lang="en-US" sz="2000" dirty="0"/>
              <a:t>         </a:t>
            </a:r>
            <a:r>
              <a:rPr lang="en-US" sz="2000" dirty="0" err="1"/>
              <a:t>System.out.println</a:t>
            </a:r>
            <a:r>
              <a:rPr lang="en-US" sz="2000" dirty="0"/>
              <a:t>(</a:t>
            </a:r>
            <a:r>
              <a:rPr lang="en-US" sz="2000" dirty="0" err="1"/>
              <a:t>st.nextToken</a:t>
            </a:r>
            <a:r>
              <a:rPr lang="en-US" sz="2000" dirty="0"/>
              <a:t>());  </a:t>
            </a:r>
          </a:p>
          <a:p>
            <a:r>
              <a:rPr lang="en-US" sz="2000" dirty="0"/>
              <a:t>     }  </a:t>
            </a:r>
          </a:p>
          <a:p>
            <a:r>
              <a:rPr lang="en-US" sz="2000" dirty="0"/>
              <a:t>   }  </a:t>
            </a:r>
          </a:p>
          <a:p>
            <a:r>
              <a:rPr lang="en-US" sz="2000" dirty="0"/>
              <a:t>}</a:t>
            </a:r>
          </a:p>
        </p:txBody>
      </p:sp>
      <p:sp>
        <p:nvSpPr>
          <p:cNvPr id="4" name="Rectangle 3"/>
          <p:cNvSpPr/>
          <p:nvPr/>
        </p:nvSpPr>
        <p:spPr>
          <a:xfrm>
            <a:off x="1193074" y="759712"/>
            <a:ext cx="10263052" cy="1938992"/>
          </a:xfrm>
          <a:prstGeom prst="rect">
            <a:avLst/>
          </a:prstGeom>
        </p:spPr>
        <p:txBody>
          <a:bodyPr wrap="square">
            <a:spAutoFit/>
          </a:bodyPr>
          <a:lstStyle/>
          <a:p>
            <a:r>
              <a:rPr lang="en-US" sz="2400" b="1" dirty="0"/>
              <a:t>Important methods of </a:t>
            </a:r>
            <a:r>
              <a:rPr lang="en-US" sz="2400" b="1" dirty="0" err="1"/>
              <a:t>StringTokenizer</a:t>
            </a:r>
            <a:r>
              <a:rPr lang="en-US" sz="2400" b="1" dirty="0"/>
              <a:t> class</a:t>
            </a:r>
          </a:p>
          <a:p>
            <a:endParaRPr lang="en-US" sz="2400" b="1" dirty="0"/>
          </a:p>
          <a:p>
            <a:r>
              <a:rPr lang="en-US" sz="2400" b="1" dirty="0" err="1"/>
              <a:t>hasMoreTokens</a:t>
            </a:r>
            <a:endParaRPr lang="en-US" sz="2400" b="1" dirty="0"/>
          </a:p>
          <a:p>
            <a:endParaRPr lang="en-US" sz="2400" b="1" dirty="0"/>
          </a:p>
          <a:p>
            <a:r>
              <a:rPr lang="en-US" sz="2400" b="1" dirty="0"/>
              <a:t>public </a:t>
            </a:r>
            <a:r>
              <a:rPr lang="en-US" sz="2400" b="1" dirty="0" err="1"/>
              <a:t>boolean</a:t>
            </a:r>
            <a:r>
              <a:rPr lang="en-US" sz="2400" b="1" dirty="0"/>
              <a:t> </a:t>
            </a:r>
            <a:r>
              <a:rPr lang="en-US" sz="2400" b="1" dirty="0" err="1"/>
              <a:t>hasMoreTokens</a:t>
            </a:r>
            <a:r>
              <a:rPr lang="en-US" sz="2400" b="1" dirty="0"/>
              <a:t>()</a:t>
            </a:r>
          </a:p>
        </p:txBody>
      </p:sp>
    </p:spTree>
    <p:extLst>
      <p:ext uri="{BB962C8B-B14F-4D97-AF65-F5344CB8AC3E}">
        <p14:creationId xmlns:p14="http://schemas.microsoft.com/office/powerpoint/2010/main" val="624219536"/>
      </p:ext>
    </p:extLst>
  </p:cSld>
  <p:clrMapOvr>
    <a:masterClrMapping/>
  </p:clrMapOvr>
  <p:transition spd="slow">
    <p:cover dir="d"/>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571" y="503647"/>
            <a:ext cx="6096000" cy="1938992"/>
          </a:xfrm>
          <a:prstGeom prst="rect">
            <a:avLst/>
          </a:prstGeom>
        </p:spPr>
        <p:txBody>
          <a:bodyPr>
            <a:spAutoFit/>
          </a:bodyPr>
          <a:lstStyle/>
          <a:p>
            <a:r>
              <a:rPr lang="en-US" sz="2400" b="1" dirty="0" err="1"/>
              <a:t>nextToken</a:t>
            </a:r>
            <a:endParaRPr lang="en-US" sz="2400" b="1" dirty="0"/>
          </a:p>
          <a:p>
            <a:r>
              <a:rPr lang="en-US" sz="2400" b="1" dirty="0"/>
              <a:t>public </a:t>
            </a:r>
            <a:r>
              <a:rPr lang="en-US" sz="2400" b="1" dirty="0" err="1"/>
              <a:t>boolean</a:t>
            </a:r>
            <a:r>
              <a:rPr lang="en-US" sz="2400" b="1" dirty="0"/>
              <a:t> </a:t>
            </a:r>
            <a:r>
              <a:rPr lang="en-US" sz="2400" b="1" dirty="0" err="1"/>
              <a:t>hasMoreTokens</a:t>
            </a:r>
            <a:r>
              <a:rPr lang="en-US" sz="2400" b="1" dirty="0"/>
              <a:t>()</a:t>
            </a:r>
          </a:p>
          <a:p>
            <a:endParaRPr lang="en-US" sz="2400" b="1" dirty="0"/>
          </a:p>
          <a:p>
            <a:r>
              <a:rPr lang="en-US" sz="2400" b="1" dirty="0"/>
              <a:t>Returns the next token from the </a:t>
            </a:r>
            <a:r>
              <a:rPr lang="en-US" sz="2400" b="1" dirty="0" err="1"/>
              <a:t>StringTokenizer</a:t>
            </a:r>
            <a:r>
              <a:rPr lang="en-US" sz="2400" b="1" dirty="0"/>
              <a:t> object.</a:t>
            </a:r>
          </a:p>
        </p:txBody>
      </p:sp>
      <p:sp>
        <p:nvSpPr>
          <p:cNvPr id="3" name="Rectangle 2"/>
          <p:cNvSpPr/>
          <p:nvPr/>
        </p:nvSpPr>
        <p:spPr>
          <a:xfrm>
            <a:off x="1793965" y="3523847"/>
            <a:ext cx="9413965" cy="830997"/>
          </a:xfrm>
          <a:prstGeom prst="rect">
            <a:avLst/>
          </a:prstGeom>
        </p:spPr>
        <p:txBody>
          <a:bodyPr wrap="square">
            <a:spAutoFit/>
          </a:bodyPr>
          <a:lstStyle/>
          <a:p>
            <a:r>
              <a:rPr lang="en-US" sz="2400" dirty="0" err="1"/>
              <a:t>StringTokenizer</a:t>
            </a:r>
            <a:r>
              <a:rPr lang="en-US" sz="2400" dirty="0"/>
              <a:t> </a:t>
            </a:r>
            <a:r>
              <a:rPr lang="en-US" sz="2400" dirty="0" err="1"/>
              <a:t>st</a:t>
            </a:r>
            <a:r>
              <a:rPr lang="en-US" sz="2400" dirty="0"/>
              <a:t> = new </a:t>
            </a:r>
            <a:r>
              <a:rPr lang="en-US" sz="2400" dirty="0" err="1"/>
              <a:t>StringTokenizer</a:t>
            </a:r>
            <a:r>
              <a:rPr lang="en-US" sz="2400" dirty="0"/>
              <a:t>("Core Java"," ");  </a:t>
            </a:r>
          </a:p>
          <a:p>
            <a:r>
              <a:rPr lang="en-US" sz="2400" dirty="0" err="1"/>
              <a:t>System.out.println</a:t>
            </a:r>
            <a:r>
              <a:rPr lang="en-US" sz="2400" dirty="0"/>
              <a:t>("Next token is : " + </a:t>
            </a:r>
            <a:r>
              <a:rPr lang="en-US" sz="2400" dirty="0" err="1"/>
              <a:t>st.nextToken</a:t>
            </a:r>
            <a:r>
              <a:rPr lang="en-US" sz="2400" dirty="0"/>
              <a:t>(" ")); </a:t>
            </a:r>
          </a:p>
        </p:txBody>
      </p:sp>
    </p:spTree>
    <p:extLst>
      <p:ext uri="{BB962C8B-B14F-4D97-AF65-F5344CB8AC3E}">
        <p14:creationId xmlns:p14="http://schemas.microsoft.com/office/powerpoint/2010/main" val="2176474595"/>
      </p:ext>
    </p:extLst>
  </p:cSld>
  <p:clrMapOvr>
    <a:masterClrMapping/>
  </p:clrMapOvr>
  <p:transition spd="slow">
    <p:cover dir="d"/>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841" y="1608632"/>
            <a:ext cx="10737668" cy="3046988"/>
          </a:xfrm>
          <a:prstGeom prst="rect">
            <a:avLst/>
          </a:prstGeom>
        </p:spPr>
        <p:txBody>
          <a:bodyPr wrap="square">
            <a:spAutoFit/>
          </a:bodyPr>
          <a:lstStyle/>
          <a:p>
            <a:pPr algn="just"/>
            <a:r>
              <a:rPr lang="en-US" sz="2400" b="1" dirty="0">
                <a:solidFill>
                  <a:srgbClr val="4A4A4A"/>
                </a:solidFill>
                <a:latin typeface="Open Sans"/>
              </a:rPr>
              <a:t>Introduction to Exception Handling</a:t>
            </a:r>
            <a:endParaRPr lang="en-US" sz="2400" dirty="0">
              <a:solidFill>
                <a:srgbClr val="4A4A4A"/>
              </a:solidFill>
              <a:latin typeface="Open Sans"/>
            </a:endParaRPr>
          </a:p>
          <a:p>
            <a:pPr algn="just"/>
            <a:r>
              <a:rPr lang="en-US" sz="2400" dirty="0">
                <a:solidFill>
                  <a:srgbClr val="4A4A4A"/>
                </a:solidFill>
                <a:latin typeface="Open Sans"/>
              </a:rPr>
              <a:t>An exception is a problem that arises during the execution of a program. It can occur for various reasons say-</a:t>
            </a:r>
          </a:p>
          <a:p>
            <a:pPr algn="just"/>
            <a:endParaRPr lang="en-US" sz="2400" dirty="0">
              <a:solidFill>
                <a:srgbClr val="4A4A4A"/>
              </a:solidFill>
              <a:latin typeface="Open Sans"/>
            </a:endParaRPr>
          </a:p>
          <a:p>
            <a:pPr algn="just">
              <a:buFont typeface="Arial" panose="020B0604020202020204" pitchFamily="34" charset="0"/>
              <a:buChar char="•"/>
            </a:pPr>
            <a:r>
              <a:rPr lang="en-US" sz="2400" dirty="0">
                <a:solidFill>
                  <a:srgbClr val="4A4A4A"/>
                </a:solidFill>
                <a:latin typeface="Open Sans"/>
              </a:rPr>
              <a:t>A user has entered an invalid data</a:t>
            </a:r>
          </a:p>
          <a:p>
            <a:pPr algn="just">
              <a:buFont typeface="Arial" panose="020B0604020202020204" pitchFamily="34" charset="0"/>
              <a:buChar char="•"/>
            </a:pPr>
            <a:r>
              <a:rPr lang="en-US" sz="2400" dirty="0">
                <a:solidFill>
                  <a:srgbClr val="4A4A4A"/>
                </a:solidFill>
                <a:latin typeface="Open Sans"/>
              </a:rPr>
              <a:t>File not found</a:t>
            </a:r>
          </a:p>
          <a:p>
            <a:pPr algn="just">
              <a:buFont typeface="Arial" panose="020B0604020202020204" pitchFamily="34" charset="0"/>
              <a:buChar char="•"/>
            </a:pPr>
            <a:r>
              <a:rPr lang="en-US" sz="2400" dirty="0">
                <a:solidFill>
                  <a:srgbClr val="4A4A4A"/>
                </a:solidFill>
                <a:latin typeface="Open Sans"/>
              </a:rPr>
              <a:t>A network connection has been lost in the middle of communications</a:t>
            </a:r>
          </a:p>
          <a:p>
            <a:pPr algn="just">
              <a:buFont typeface="Arial" panose="020B0604020202020204" pitchFamily="34" charset="0"/>
              <a:buChar char="•"/>
            </a:pPr>
            <a:r>
              <a:rPr lang="en-US" sz="2400" dirty="0">
                <a:solidFill>
                  <a:srgbClr val="4A4A4A"/>
                </a:solidFill>
                <a:latin typeface="Open Sans"/>
              </a:rPr>
              <a:t>The JVM has run out of a memory</a:t>
            </a:r>
            <a:endParaRPr lang="en-US" sz="2400" b="0" i="0" dirty="0">
              <a:solidFill>
                <a:srgbClr val="4A4A4A"/>
              </a:solidFill>
              <a:effectLst/>
              <a:latin typeface="Open Sans"/>
            </a:endParaRPr>
          </a:p>
        </p:txBody>
      </p:sp>
    </p:spTree>
    <p:extLst>
      <p:ext uri="{BB962C8B-B14F-4D97-AF65-F5344CB8AC3E}">
        <p14:creationId xmlns:p14="http://schemas.microsoft.com/office/powerpoint/2010/main" val="3628937542"/>
      </p:ext>
    </p:extLst>
  </p:cSld>
  <p:clrMapOvr>
    <a:masterClrMapping/>
  </p:clrMapOvr>
  <p:transition spd="slow">
    <p:cover dir="d"/>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Exceptions Hierarchy - Java Exceptions Handling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08768"/>
            <a:ext cx="8861747" cy="54650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7024208"/>
      </p:ext>
    </p:extLst>
  </p:cSld>
  <p:clrMapOvr>
    <a:masterClrMapping/>
  </p:clrMapOvr>
  <p:transition spd="slow">
    <p:cover dir="d"/>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027837"/>
            <a:ext cx="10629900" cy="1938992"/>
          </a:xfrm>
          <a:prstGeom prst="rect">
            <a:avLst/>
          </a:prstGeom>
        </p:spPr>
        <p:txBody>
          <a:bodyPr wrap="square">
            <a:spAutoFit/>
          </a:bodyPr>
          <a:lstStyle/>
          <a:p>
            <a:r>
              <a:rPr lang="en-US" sz="2400" dirty="0">
                <a:solidFill>
                  <a:srgbClr val="4A4A4A"/>
                </a:solidFill>
                <a:latin typeface="Open Sans"/>
              </a:rPr>
              <a:t>Basically,  an </a:t>
            </a:r>
            <a:r>
              <a:rPr lang="en-US" sz="2400" b="1" dirty="0">
                <a:solidFill>
                  <a:srgbClr val="4A4A4A"/>
                </a:solidFill>
                <a:latin typeface="Open Sans"/>
              </a:rPr>
              <a:t>Error </a:t>
            </a:r>
            <a:r>
              <a:rPr lang="en-US" sz="2400" dirty="0">
                <a:solidFill>
                  <a:srgbClr val="4A4A4A"/>
                </a:solidFill>
                <a:latin typeface="Open Sans"/>
              </a:rPr>
              <a:t>is used by the Java run-time system (JVM) to indicate errors that are associated with the run-time environment (JRE). </a:t>
            </a:r>
            <a:r>
              <a:rPr lang="en-US" sz="2400" i="1" dirty="0" err="1">
                <a:solidFill>
                  <a:srgbClr val="4A4A4A"/>
                </a:solidFill>
                <a:latin typeface="Open Sans"/>
              </a:rPr>
              <a:t>StackOverflowError</a:t>
            </a:r>
            <a:r>
              <a:rPr lang="en-US" sz="2400" i="1" dirty="0">
                <a:solidFill>
                  <a:srgbClr val="4A4A4A"/>
                </a:solidFill>
                <a:latin typeface="Open Sans"/>
              </a:rPr>
              <a:t> is an example of such an error. Whereas </a:t>
            </a:r>
            <a:r>
              <a:rPr lang="en-US" sz="2400" b="1" dirty="0">
                <a:solidFill>
                  <a:srgbClr val="4A4A4A"/>
                </a:solidFill>
                <a:latin typeface="Open Sans"/>
              </a:rPr>
              <a:t>Exception </a:t>
            </a:r>
            <a:r>
              <a:rPr lang="en-US" sz="2400" i="1" dirty="0">
                <a:solidFill>
                  <a:srgbClr val="4A4A4A"/>
                </a:solidFill>
                <a:latin typeface="Open Sans"/>
              </a:rPr>
              <a:t>is used for exceptional conditions that user programs should catch. </a:t>
            </a:r>
            <a:r>
              <a:rPr lang="en-US" sz="2400" i="1" dirty="0" err="1">
                <a:solidFill>
                  <a:srgbClr val="4A4A4A"/>
                </a:solidFill>
                <a:latin typeface="Open Sans"/>
              </a:rPr>
              <a:t>NullPointerException</a:t>
            </a:r>
            <a:r>
              <a:rPr lang="en-US" sz="2400" i="1" dirty="0">
                <a:solidFill>
                  <a:srgbClr val="4A4A4A"/>
                </a:solidFill>
                <a:latin typeface="Open Sans"/>
              </a:rPr>
              <a:t> is an example of such an exception. </a:t>
            </a:r>
            <a:endParaRPr lang="en-US" sz="2400" dirty="0"/>
          </a:p>
        </p:txBody>
      </p:sp>
    </p:spTree>
    <p:extLst>
      <p:ext uri="{BB962C8B-B14F-4D97-AF65-F5344CB8AC3E}">
        <p14:creationId xmlns:p14="http://schemas.microsoft.com/office/powerpoint/2010/main" val="4122748590"/>
      </p:ext>
    </p:extLst>
  </p:cSld>
  <p:clrMapOvr>
    <a:masterClrMapping/>
  </p:clrMapOvr>
  <p:transition spd="slow">
    <p:cover dir="d"/>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27247"/>
      </p:ext>
    </p:extLst>
  </p:cSld>
  <p:clrMapOvr>
    <a:masterClrMapping/>
  </p:clrMapOvr>
  <p:transition spd="slow">
    <p:cover dir="d"/>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3751709"/>
              </p:ext>
            </p:extLst>
          </p:nvPr>
        </p:nvGraphicFramePr>
        <p:xfrm>
          <a:off x="1671637" y="1026954"/>
          <a:ext cx="9009063" cy="3749040"/>
        </p:xfrm>
        <a:graphic>
          <a:graphicData uri="http://schemas.openxmlformats.org/drawingml/2006/table">
            <a:tbl>
              <a:tblPr/>
              <a:tblGrid>
                <a:gridCol w="4589294">
                  <a:extLst>
                    <a:ext uri="{9D8B030D-6E8A-4147-A177-3AD203B41FA5}">
                      <a16:colId xmlns:a16="http://schemas.microsoft.com/office/drawing/2014/main" val="711181706"/>
                    </a:ext>
                  </a:extLst>
                </a:gridCol>
                <a:gridCol w="4419769">
                  <a:extLst>
                    <a:ext uri="{9D8B030D-6E8A-4147-A177-3AD203B41FA5}">
                      <a16:colId xmlns:a16="http://schemas.microsoft.com/office/drawing/2014/main" val="3290713320"/>
                    </a:ext>
                  </a:extLst>
                </a:gridCol>
              </a:tblGrid>
              <a:tr h="200025">
                <a:tc>
                  <a:txBody>
                    <a:bodyPr/>
                    <a:lstStyle/>
                    <a:p>
                      <a:pPr algn="ctr"/>
                      <a:r>
                        <a:rPr lang="en-US" sz="2400" b="1">
                          <a:effectLst/>
                        </a:rPr>
                        <a:t>Errors</a:t>
                      </a:r>
                      <a:endParaRPr lang="en-US" sz="2400">
                        <a:effectLst/>
                      </a:endParaRPr>
                    </a:p>
                  </a:txBody>
                  <a:tcPr marL="47625" anchor="ctr">
                    <a:lnL>
                      <a:noFill/>
                    </a:lnL>
                    <a:lnR>
                      <a:noFill/>
                    </a:lnR>
                    <a:lnT>
                      <a:noFill/>
                    </a:lnT>
                    <a:lnB>
                      <a:noFill/>
                    </a:lnB>
                    <a:solidFill>
                      <a:srgbClr val="008DD9"/>
                    </a:solidFill>
                  </a:tcPr>
                </a:tc>
                <a:tc>
                  <a:txBody>
                    <a:bodyPr/>
                    <a:lstStyle/>
                    <a:p>
                      <a:pPr algn="ctr"/>
                      <a:r>
                        <a:rPr lang="en-US" sz="2400" b="1">
                          <a:effectLst/>
                        </a:rPr>
                        <a:t>Exceptions</a:t>
                      </a:r>
                      <a:endParaRPr lang="en-US" sz="2400">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1748445763"/>
                  </a:ext>
                </a:extLst>
              </a:tr>
              <a:tr h="200025">
                <a:tc>
                  <a:txBody>
                    <a:bodyPr/>
                    <a:lstStyle/>
                    <a:p>
                      <a:r>
                        <a:rPr lang="en-US" sz="2400">
                          <a:effectLst/>
                        </a:rPr>
                        <a:t> 1. Impossible to recover from an error</a:t>
                      </a:r>
                    </a:p>
                  </a:txBody>
                  <a:tcPr marL="47625" anchor="ctr">
                    <a:lnL>
                      <a:noFill/>
                    </a:lnL>
                    <a:lnR>
                      <a:noFill/>
                    </a:lnR>
                    <a:lnT>
                      <a:noFill/>
                    </a:lnT>
                    <a:lnB>
                      <a:noFill/>
                    </a:lnB>
                    <a:solidFill>
                      <a:srgbClr val="FFFFFF"/>
                    </a:solidFill>
                  </a:tcPr>
                </a:tc>
                <a:tc>
                  <a:txBody>
                    <a:bodyPr/>
                    <a:lstStyle/>
                    <a:p>
                      <a:r>
                        <a:rPr lang="en-US" sz="2400">
                          <a:effectLst/>
                        </a:rPr>
                        <a:t> 1. Possible to recover from exceptions</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2812935664"/>
                  </a:ext>
                </a:extLst>
              </a:tr>
              <a:tr h="142875">
                <a:tc>
                  <a:txBody>
                    <a:bodyPr/>
                    <a:lstStyle/>
                    <a:p>
                      <a:r>
                        <a:rPr lang="en-US" sz="2400">
                          <a:effectLst/>
                        </a:rPr>
                        <a:t> 2. Errors are of type ‘unchecked’</a:t>
                      </a:r>
                    </a:p>
                  </a:txBody>
                  <a:tcPr marL="47625" anchor="ctr">
                    <a:lnL>
                      <a:noFill/>
                    </a:lnL>
                    <a:lnR>
                      <a:noFill/>
                    </a:lnR>
                    <a:lnT>
                      <a:noFill/>
                    </a:lnT>
                    <a:lnB>
                      <a:noFill/>
                    </a:lnB>
                    <a:solidFill>
                      <a:srgbClr val="FFFFFF"/>
                    </a:solidFill>
                  </a:tcPr>
                </a:tc>
                <a:tc>
                  <a:txBody>
                    <a:bodyPr/>
                    <a:lstStyle/>
                    <a:p>
                      <a:r>
                        <a:rPr lang="en-US" sz="2400">
                          <a:effectLst/>
                        </a:rPr>
                        <a:t> 2. Exceptions can be either ‘checked’ or ‘unchecked’</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536266887"/>
                  </a:ext>
                </a:extLst>
              </a:tr>
              <a:tr h="200025">
                <a:tc>
                  <a:txBody>
                    <a:bodyPr/>
                    <a:lstStyle/>
                    <a:p>
                      <a:r>
                        <a:rPr lang="en-US" sz="2400">
                          <a:effectLst/>
                        </a:rPr>
                        <a:t> 3. Occur at runtime</a:t>
                      </a:r>
                    </a:p>
                  </a:txBody>
                  <a:tcPr marL="47625" anchor="ctr">
                    <a:lnL>
                      <a:noFill/>
                    </a:lnL>
                    <a:lnR>
                      <a:noFill/>
                    </a:lnR>
                    <a:lnT>
                      <a:noFill/>
                    </a:lnT>
                    <a:lnB>
                      <a:noFill/>
                    </a:lnB>
                    <a:solidFill>
                      <a:srgbClr val="FFFFFF"/>
                    </a:solidFill>
                  </a:tcPr>
                </a:tc>
                <a:tc>
                  <a:txBody>
                    <a:bodyPr/>
                    <a:lstStyle/>
                    <a:p>
                      <a:r>
                        <a:rPr lang="en-US" sz="2400">
                          <a:effectLst/>
                        </a:rPr>
                        <a:t> 3. Can occur at compile time or run time</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2842600301"/>
                  </a:ext>
                </a:extLst>
              </a:tr>
              <a:tr h="200025">
                <a:tc>
                  <a:txBody>
                    <a:bodyPr/>
                    <a:lstStyle/>
                    <a:p>
                      <a:r>
                        <a:rPr lang="en-US" sz="2400">
                          <a:effectLst/>
                        </a:rPr>
                        <a:t> 4. Caused by the application running environment</a:t>
                      </a:r>
                    </a:p>
                  </a:txBody>
                  <a:tcPr marL="47625" anchor="ctr">
                    <a:lnL>
                      <a:noFill/>
                    </a:lnL>
                    <a:lnR>
                      <a:noFill/>
                    </a:lnR>
                    <a:lnT>
                      <a:noFill/>
                    </a:lnT>
                    <a:lnB>
                      <a:noFill/>
                    </a:lnB>
                    <a:solidFill>
                      <a:srgbClr val="FFFFFF"/>
                    </a:solidFill>
                  </a:tcPr>
                </a:tc>
                <a:tc>
                  <a:txBody>
                    <a:bodyPr/>
                    <a:lstStyle/>
                    <a:p>
                      <a:r>
                        <a:rPr lang="en-US" sz="2400" dirty="0">
                          <a:effectLst/>
                        </a:rPr>
                        <a:t> 4. Caused by the application itself</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2336993465"/>
                  </a:ext>
                </a:extLst>
              </a:tr>
            </a:tbl>
          </a:graphicData>
        </a:graphic>
      </p:graphicFrame>
    </p:spTree>
    <p:extLst>
      <p:ext uri="{BB962C8B-B14F-4D97-AF65-F5344CB8AC3E}">
        <p14:creationId xmlns:p14="http://schemas.microsoft.com/office/powerpoint/2010/main" val="1715361433"/>
      </p:ext>
    </p:extLst>
  </p:cSld>
  <p:clrMapOvr>
    <a:masterClrMapping/>
  </p:clrMapOvr>
  <p:transition spd="slow">
    <p:cover dir="d"/>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1429" y="396631"/>
            <a:ext cx="2103461" cy="523220"/>
          </a:xfrm>
          <a:prstGeom prst="rect">
            <a:avLst/>
          </a:prstGeom>
        </p:spPr>
        <p:txBody>
          <a:bodyPr wrap="none">
            <a:spAutoFit/>
          </a:bodyPr>
          <a:lstStyle/>
          <a:p>
            <a:r>
              <a:rPr lang="en-US" sz="2800" b="1" dirty="0">
                <a:solidFill>
                  <a:srgbClr val="333333"/>
                </a:solidFill>
                <a:latin typeface="Arial" panose="020B0604020202020204" pitchFamily="34" charset="0"/>
              </a:rPr>
              <a:t>Exceptions</a:t>
            </a:r>
            <a:endParaRPr lang="en-US" sz="2800" b="1" i="0" dirty="0">
              <a:solidFill>
                <a:srgbClr val="333333"/>
              </a:solidFill>
              <a:effectLst/>
              <a:latin typeface="Arial" panose="020B0604020202020204" pitchFamily="34" charset="0"/>
            </a:endParaRPr>
          </a:p>
        </p:txBody>
      </p:sp>
      <p:sp>
        <p:nvSpPr>
          <p:cNvPr id="3" name="Rectangle 2"/>
          <p:cNvSpPr/>
          <p:nvPr/>
        </p:nvSpPr>
        <p:spPr>
          <a:xfrm>
            <a:off x="761999" y="1595735"/>
            <a:ext cx="10811691" cy="1015663"/>
          </a:xfrm>
          <a:prstGeom prst="rect">
            <a:avLst/>
          </a:prstGeom>
        </p:spPr>
        <p:txBody>
          <a:bodyPr wrap="square">
            <a:spAutoFit/>
          </a:bodyPr>
          <a:lstStyle/>
          <a:p>
            <a:r>
              <a:rPr lang="en-US" sz="2000" b="1" dirty="0">
                <a:solidFill>
                  <a:srgbClr val="3A87CF"/>
                </a:solidFill>
                <a:latin typeface="Arial" panose="020B0604020202020204" pitchFamily="34" charset="0"/>
                <a:hlinkClick r:id="rId2"/>
              </a:rPr>
              <a:t>What Is an Exception?</a:t>
            </a:r>
            <a:endParaRPr lang="en-US" sz="2000" b="1" dirty="0">
              <a:solidFill>
                <a:srgbClr val="333333"/>
              </a:solidFill>
              <a:latin typeface="Arial" panose="020B0604020202020204" pitchFamily="34" charset="0"/>
            </a:endParaRPr>
          </a:p>
          <a:p>
            <a:r>
              <a:rPr lang="en-US" sz="2000" dirty="0">
                <a:solidFill>
                  <a:srgbClr val="000000"/>
                </a:solidFill>
                <a:latin typeface="Arial" panose="020B0604020202020204" pitchFamily="34" charset="0"/>
              </a:rPr>
              <a:t>An exception is an event that occurs during the execution of a program that disrupts the normal flow of instructions.</a:t>
            </a:r>
            <a:endParaRPr lang="en-US" sz="2000" b="0" i="0" dirty="0">
              <a:solidFill>
                <a:srgbClr val="000000"/>
              </a:solidFill>
              <a:effectLst/>
              <a:latin typeface="Arial" panose="020B0604020202020204" pitchFamily="34" charset="0"/>
            </a:endParaRPr>
          </a:p>
        </p:txBody>
      </p:sp>
      <p:pic>
        <p:nvPicPr>
          <p:cNvPr id="6146" name="Picture 2" descr="java exception hierarchy, exception handling in java, java exception hand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821" y="2286000"/>
            <a:ext cx="8572729" cy="413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047712"/>
      </p:ext>
    </p:extLst>
  </p:cSld>
  <p:clrMapOvr>
    <a:masterClrMapping/>
  </p:clrMapOvr>
  <p:transition spd="slow">
    <p:cover dir="d"/>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8011" y="751344"/>
            <a:ext cx="11456126" cy="4955203"/>
          </a:xfrm>
          <a:prstGeom prst="rect">
            <a:avLst/>
          </a:prstGeom>
        </p:spPr>
        <p:txBody>
          <a:bodyPr wrap="square">
            <a:spAutoFit/>
          </a:bodyPr>
          <a:lstStyle/>
          <a:p>
            <a:r>
              <a:rPr lang="en-US" sz="2800" b="1" dirty="0"/>
              <a:t>The Three Kinds of Exceptions</a:t>
            </a:r>
          </a:p>
          <a:p>
            <a:r>
              <a:rPr lang="en-US" sz="2800" dirty="0"/>
              <a:t>The first kind of exception is the </a:t>
            </a:r>
            <a:r>
              <a:rPr lang="en-US" sz="2800" b="1" dirty="0"/>
              <a:t>checked exception. </a:t>
            </a:r>
          </a:p>
          <a:p>
            <a:endParaRPr lang="en-US" sz="2800" b="1" dirty="0"/>
          </a:p>
          <a:p>
            <a:r>
              <a:rPr lang="en-US" sz="2800" dirty="0"/>
              <a:t>It is an exception that occurs at compile time, also called compile time exceptions. If some code within a method throws a checked exception, then the method must either handle the exception or it must specify the exception using </a:t>
            </a:r>
            <a:r>
              <a:rPr lang="en-US" sz="2800" i="1" dirty="0"/>
              <a:t>throws </a:t>
            </a:r>
            <a:r>
              <a:rPr lang="en-US" sz="2800" dirty="0"/>
              <a:t>keyword.</a:t>
            </a:r>
          </a:p>
          <a:p>
            <a:endParaRPr lang="en-US" sz="3600" dirty="0"/>
          </a:p>
          <a:p>
            <a:r>
              <a:rPr lang="en-US" sz="2800" dirty="0"/>
              <a:t>Checked exceptions are subject to the Catch or Specify Requirement. All exceptions are checked exceptions, except for those indicated by Error, </a:t>
            </a:r>
            <a:r>
              <a:rPr lang="en-US" sz="2800" dirty="0" err="1"/>
              <a:t>RuntimeException</a:t>
            </a:r>
            <a:r>
              <a:rPr lang="en-US" sz="2800" dirty="0"/>
              <a:t>, and their subclasses</a:t>
            </a:r>
          </a:p>
        </p:txBody>
      </p:sp>
    </p:spTree>
    <p:extLst>
      <p:ext uri="{BB962C8B-B14F-4D97-AF65-F5344CB8AC3E}">
        <p14:creationId xmlns:p14="http://schemas.microsoft.com/office/powerpoint/2010/main" val="1467552118"/>
      </p:ext>
    </p:extLst>
  </p:cSld>
  <p:clrMapOvr>
    <a:masterClrMapping/>
  </p:clrMapOvr>
  <p:transition spd="slow">
    <p:cover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8186" y="612845"/>
            <a:ext cx="10625070" cy="5355312"/>
          </a:xfrm>
          <a:prstGeom prst="rect">
            <a:avLst/>
          </a:prstGeom>
        </p:spPr>
        <p:txBody>
          <a:bodyPr wrap="square">
            <a:spAutoFit/>
          </a:bodyPr>
          <a:lstStyle/>
          <a:p>
            <a:r>
              <a:rPr lang="en-US" dirty="0"/>
              <a:t>When you invoke the overriding method, then the object determines which method is to be executed. Thus, this decision is made at the run time.</a:t>
            </a:r>
          </a:p>
          <a:p>
            <a:endParaRPr lang="en-US" dirty="0"/>
          </a:p>
          <a:p>
            <a:r>
              <a:rPr lang="en-US" dirty="0"/>
              <a:t>I have listed down few more overriding examples.</a:t>
            </a:r>
          </a:p>
          <a:p>
            <a:endParaRPr lang="en-US" dirty="0"/>
          </a:p>
          <a:p>
            <a:r>
              <a:rPr lang="en-US" dirty="0"/>
              <a:t>MacBook </a:t>
            </a:r>
            <a:r>
              <a:rPr lang="en-US" dirty="0" err="1"/>
              <a:t>obj</a:t>
            </a:r>
            <a:r>
              <a:rPr lang="en-US" dirty="0"/>
              <a:t> = new MacBook();</a:t>
            </a:r>
          </a:p>
          <a:p>
            <a:r>
              <a:rPr lang="en-US" dirty="0" err="1"/>
              <a:t>obj.myMethod</a:t>
            </a:r>
            <a:r>
              <a:rPr lang="en-US" dirty="0"/>
              <a:t>();</a:t>
            </a:r>
          </a:p>
          <a:p>
            <a:r>
              <a:rPr lang="en-US" b="1" dirty="0"/>
              <a:t>// This would call the </a:t>
            </a:r>
            <a:r>
              <a:rPr lang="en-US" b="1" dirty="0" err="1"/>
              <a:t>myMethod</a:t>
            </a:r>
            <a:r>
              <a:rPr lang="en-US" b="1" dirty="0"/>
              <a:t>() of parent class MacBook</a:t>
            </a:r>
          </a:p>
          <a:p>
            <a:r>
              <a:rPr lang="en-US" dirty="0"/>
              <a:t> </a:t>
            </a:r>
          </a:p>
          <a:p>
            <a:r>
              <a:rPr lang="en-US" dirty="0"/>
              <a:t>iPad </a:t>
            </a:r>
            <a:r>
              <a:rPr lang="en-US" dirty="0" err="1"/>
              <a:t>obj</a:t>
            </a:r>
            <a:r>
              <a:rPr lang="en-US" dirty="0"/>
              <a:t> = new iPad();</a:t>
            </a:r>
          </a:p>
          <a:p>
            <a:r>
              <a:rPr lang="en-US" dirty="0" err="1"/>
              <a:t>obj.myMethod</a:t>
            </a:r>
            <a:r>
              <a:rPr lang="en-US" dirty="0"/>
              <a:t>();</a:t>
            </a:r>
          </a:p>
          <a:p>
            <a:r>
              <a:rPr lang="en-US" b="1" dirty="0"/>
              <a:t>// This would call the </a:t>
            </a:r>
            <a:r>
              <a:rPr lang="en-US" b="1" dirty="0" err="1"/>
              <a:t>myMethod</a:t>
            </a:r>
            <a:r>
              <a:rPr lang="en-US" b="1" dirty="0"/>
              <a:t>() of child class iPad</a:t>
            </a:r>
          </a:p>
          <a:p>
            <a:r>
              <a:rPr lang="en-US" dirty="0"/>
              <a:t> </a:t>
            </a:r>
          </a:p>
          <a:p>
            <a:r>
              <a:rPr lang="en-US" dirty="0"/>
              <a:t>MacBook </a:t>
            </a:r>
            <a:r>
              <a:rPr lang="en-US" dirty="0" err="1"/>
              <a:t>obj</a:t>
            </a:r>
            <a:r>
              <a:rPr lang="en-US" dirty="0"/>
              <a:t> = new iPad();</a:t>
            </a:r>
          </a:p>
          <a:p>
            <a:r>
              <a:rPr lang="en-US" dirty="0" err="1"/>
              <a:t>obj.myMethod</a:t>
            </a:r>
            <a:r>
              <a:rPr lang="en-US" dirty="0"/>
              <a:t>();</a:t>
            </a:r>
          </a:p>
          <a:p>
            <a:r>
              <a:rPr lang="en-US" b="1" dirty="0"/>
              <a:t>// This would call the </a:t>
            </a:r>
            <a:r>
              <a:rPr lang="en-US" b="1" dirty="0" err="1"/>
              <a:t>myMethod</a:t>
            </a:r>
            <a:r>
              <a:rPr lang="en-US" b="1" dirty="0"/>
              <a:t>() of child class iPad</a:t>
            </a:r>
          </a:p>
          <a:p>
            <a:r>
              <a:rPr lang="en-US" dirty="0"/>
              <a:t>In the third example, the method of the child class is to be executed because the method that needs to be executed is determined by the type of object. Since the object belongs to the child class, the child class version of </a:t>
            </a:r>
            <a:r>
              <a:rPr lang="en-US" dirty="0" err="1"/>
              <a:t>myMethod</a:t>
            </a:r>
            <a:r>
              <a:rPr lang="en-US" dirty="0"/>
              <a:t>() is called.</a:t>
            </a:r>
          </a:p>
        </p:txBody>
      </p:sp>
    </p:spTree>
    <p:extLst>
      <p:ext uri="{BB962C8B-B14F-4D97-AF65-F5344CB8AC3E}">
        <p14:creationId xmlns:p14="http://schemas.microsoft.com/office/powerpoint/2010/main" val="2673223893"/>
      </p:ext>
    </p:extLst>
  </p:cSld>
  <p:clrMapOvr>
    <a:masterClrMapping/>
  </p:clrMapOvr>
  <p:transition spd="slow">
    <p:cover dir="d"/>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7759" y="1378527"/>
            <a:ext cx="10681063" cy="3108543"/>
          </a:xfrm>
          <a:prstGeom prst="rect">
            <a:avLst/>
          </a:prstGeom>
        </p:spPr>
        <p:txBody>
          <a:bodyPr wrap="square">
            <a:spAutoFit/>
          </a:bodyPr>
          <a:lstStyle/>
          <a:p>
            <a:r>
              <a:rPr lang="en-US" sz="2800" dirty="0"/>
              <a:t>The second kind of exception is the </a:t>
            </a:r>
            <a:r>
              <a:rPr lang="en-US" sz="2800" b="1" dirty="0"/>
              <a:t>error</a:t>
            </a:r>
            <a:r>
              <a:rPr lang="en-US" sz="2800" dirty="0"/>
              <a:t>. </a:t>
            </a:r>
          </a:p>
          <a:p>
            <a:r>
              <a:rPr lang="en-US" sz="2800" dirty="0"/>
              <a:t>It is an exception that occurs at the time of execution. These are also called </a:t>
            </a:r>
            <a:r>
              <a:rPr lang="en-US" sz="2800" i="1" dirty="0"/>
              <a:t>Runtime Exceptions.</a:t>
            </a:r>
            <a:r>
              <a:rPr lang="en-US" sz="2800" dirty="0"/>
              <a:t> In C++, all exceptions are unchecked, so it is not forced by the compiler to either handle or specify the exception. It is up to the programmers to specify or catch the exceptions.</a:t>
            </a:r>
            <a:endParaRPr lang="en-US" sz="3600" dirty="0"/>
          </a:p>
          <a:p>
            <a:r>
              <a:rPr lang="en-US" sz="2800" dirty="0"/>
              <a:t>Errors are not subject to the Catch or Specify Requirement. Errors are those exceptions indicated by Error and its subclasses.</a:t>
            </a:r>
          </a:p>
        </p:txBody>
      </p:sp>
    </p:spTree>
    <p:extLst>
      <p:ext uri="{BB962C8B-B14F-4D97-AF65-F5344CB8AC3E}">
        <p14:creationId xmlns:p14="http://schemas.microsoft.com/office/powerpoint/2010/main" val="440424431"/>
      </p:ext>
    </p:extLst>
  </p:cSld>
  <p:clrMapOvr>
    <a:masterClrMapping/>
  </p:clrMapOvr>
  <p:transition spd="slow">
    <p:cover dir="d"/>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85765130"/>
              </p:ext>
            </p:extLst>
          </p:nvPr>
        </p:nvGraphicFramePr>
        <p:xfrm>
          <a:off x="698500" y="609599"/>
          <a:ext cx="10972800" cy="5288649"/>
        </p:xfrm>
        <a:graphic>
          <a:graphicData uri="http://schemas.openxmlformats.org/drawingml/2006/table">
            <a:tbl>
              <a:tblPr/>
              <a:tblGrid>
                <a:gridCol w="4488874">
                  <a:extLst>
                    <a:ext uri="{9D8B030D-6E8A-4147-A177-3AD203B41FA5}">
                      <a16:colId xmlns:a16="http://schemas.microsoft.com/office/drawing/2014/main" val="225209667"/>
                    </a:ext>
                  </a:extLst>
                </a:gridCol>
                <a:gridCol w="6483926">
                  <a:extLst>
                    <a:ext uri="{9D8B030D-6E8A-4147-A177-3AD203B41FA5}">
                      <a16:colId xmlns:a16="http://schemas.microsoft.com/office/drawing/2014/main" val="1531501628"/>
                    </a:ext>
                  </a:extLst>
                </a:gridCol>
              </a:tblGrid>
              <a:tr h="261246">
                <a:tc>
                  <a:txBody>
                    <a:bodyPr/>
                    <a:lstStyle/>
                    <a:p>
                      <a:pPr algn="ctr"/>
                      <a:r>
                        <a:rPr lang="en-US" sz="1200" b="1" dirty="0">
                          <a:effectLst/>
                        </a:rPr>
                        <a:t>Built-in Exceptions</a:t>
                      </a:r>
                      <a:endParaRPr lang="en-US" sz="1200" dirty="0">
                        <a:effectLst/>
                      </a:endParaRPr>
                    </a:p>
                  </a:txBody>
                  <a:tcPr marL="30626" marR="58802" marT="29401" marB="29401" anchor="ctr">
                    <a:lnL>
                      <a:noFill/>
                    </a:lnL>
                    <a:lnR>
                      <a:noFill/>
                    </a:lnR>
                    <a:lnT>
                      <a:noFill/>
                    </a:lnT>
                    <a:lnB>
                      <a:noFill/>
                    </a:lnB>
                    <a:solidFill>
                      <a:srgbClr val="008DD9"/>
                    </a:solidFill>
                  </a:tcPr>
                </a:tc>
                <a:tc>
                  <a:txBody>
                    <a:bodyPr/>
                    <a:lstStyle/>
                    <a:p>
                      <a:pPr algn="ctr"/>
                      <a:r>
                        <a:rPr lang="en-US" sz="1200" b="1">
                          <a:effectLst/>
                        </a:rPr>
                        <a:t>Description</a:t>
                      </a:r>
                      <a:endParaRPr lang="en-US" sz="1200">
                        <a:effectLst/>
                      </a:endParaRPr>
                    </a:p>
                  </a:txBody>
                  <a:tcPr marL="30626" marR="58802" marT="29401" marB="29401" anchor="ctr">
                    <a:lnL>
                      <a:noFill/>
                    </a:lnL>
                    <a:lnR>
                      <a:noFill/>
                    </a:lnR>
                    <a:lnT>
                      <a:noFill/>
                    </a:lnT>
                    <a:lnB>
                      <a:noFill/>
                    </a:lnB>
                    <a:solidFill>
                      <a:srgbClr val="008DD9"/>
                    </a:solidFill>
                  </a:tcPr>
                </a:tc>
                <a:extLst>
                  <a:ext uri="{0D108BD9-81ED-4DB2-BD59-A6C34878D82A}">
                    <a16:rowId xmlns:a16="http://schemas.microsoft.com/office/drawing/2014/main" val="1889320732"/>
                  </a:ext>
                </a:extLst>
              </a:tr>
              <a:tr h="635620">
                <a:tc>
                  <a:txBody>
                    <a:bodyPr/>
                    <a:lstStyle/>
                    <a:p>
                      <a:pPr algn="ctr"/>
                      <a:r>
                        <a:rPr lang="en-US" sz="2000" b="1" i="1" dirty="0">
                          <a:effectLst/>
                        </a:rPr>
                        <a:t>  </a:t>
                      </a:r>
                      <a:r>
                        <a:rPr lang="en-US" sz="2000" b="1" i="1" dirty="0" err="1">
                          <a:effectLst/>
                        </a:rPr>
                        <a:t>ArithmeticException</a:t>
                      </a:r>
                      <a:endParaRPr lang="en-US" sz="2000" dirty="0">
                        <a:effectLst/>
                      </a:endParaRPr>
                    </a:p>
                  </a:txBody>
                  <a:tcPr marL="30626" marR="58802" marT="29401" marB="29401" anchor="ctr">
                    <a:lnL>
                      <a:noFill/>
                    </a:lnL>
                    <a:lnR>
                      <a:noFill/>
                    </a:lnR>
                    <a:lnT>
                      <a:noFill/>
                    </a:lnT>
                    <a:lnB>
                      <a:noFill/>
                    </a:lnB>
                  </a:tcPr>
                </a:tc>
                <a:tc>
                  <a:txBody>
                    <a:bodyPr/>
                    <a:lstStyle/>
                    <a:p>
                      <a:pPr algn="l"/>
                      <a:r>
                        <a:rPr lang="en-US" sz="2000" dirty="0">
                          <a:effectLst/>
                        </a:rPr>
                        <a:t>It is thrown when an exceptional condition has occurred in an arithmetic operation.</a:t>
                      </a:r>
                    </a:p>
                  </a:txBody>
                  <a:tcPr marL="183756" marR="58802" marT="29401" marB="29401" anchor="ctr">
                    <a:lnL>
                      <a:noFill/>
                    </a:lnL>
                    <a:lnR>
                      <a:noFill/>
                    </a:lnR>
                    <a:lnT>
                      <a:noFill/>
                    </a:lnT>
                    <a:lnB>
                      <a:noFill/>
                    </a:lnB>
                  </a:tcPr>
                </a:tc>
                <a:extLst>
                  <a:ext uri="{0D108BD9-81ED-4DB2-BD59-A6C34878D82A}">
                    <a16:rowId xmlns:a16="http://schemas.microsoft.com/office/drawing/2014/main" val="1941435359"/>
                  </a:ext>
                </a:extLst>
              </a:tr>
              <a:tr h="1016991">
                <a:tc>
                  <a:txBody>
                    <a:bodyPr/>
                    <a:lstStyle/>
                    <a:p>
                      <a:pPr algn="ctr"/>
                      <a:r>
                        <a:rPr lang="en-US" sz="2000" b="1" i="1" dirty="0">
                          <a:effectLst/>
                        </a:rPr>
                        <a:t> </a:t>
                      </a:r>
                      <a:r>
                        <a:rPr lang="en-US" sz="2000" b="1" i="1" dirty="0" err="1">
                          <a:effectLst/>
                        </a:rPr>
                        <a:t>ArrayIndexOutOfBoundsException</a:t>
                      </a:r>
                      <a:endParaRPr lang="en-US" sz="2000" dirty="0">
                        <a:effectLst/>
                      </a:endParaRPr>
                    </a:p>
                  </a:txBody>
                  <a:tcPr marL="30626" marR="58802" marT="29401" marB="29401" anchor="ctr">
                    <a:lnL>
                      <a:noFill/>
                    </a:lnL>
                    <a:lnR>
                      <a:noFill/>
                    </a:lnR>
                    <a:lnT>
                      <a:noFill/>
                    </a:lnT>
                    <a:lnB>
                      <a:noFill/>
                    </a:lnB>
                  </a:tcPr>
                </a:tc>
                <a:tc>
                  <a:txBody>
                    <a:bodyPr/>
                    <a:lstStyle/>
                    <a:p>
                      <a:pPr algn="l"/>
                      <a:r>
                        <a:rPr lang="en-US" sz="2000">
                          <a:effectLst/>
                        </a:rPr>
                        <a:t>It is thrown to indicate that an array has been accessed with an illegal index. The index is either negative or greater than or equal to the size of the array.</a:t>
                      </a:r>
                    </a:p>
                  </a:txBody>
                  <a:tcPr marL="183756" marR="58802" marT="29401" marB="29401" anchor="ctr">
                    <a:lnL>
                      <a:noFill/>
                    </a:lnL>
                    <a:lnR>
                      <a:noFill/>
                    </a:lnR>
                    <a:lnT>
                      <a:noFill/>
                    </a:lnT>
                    <a:lnB>
                      <a:noFill/>
                    </a:lnB>
                  </a:tcPr>
                </a:tc>
                <a:extLst>
                  <a:ext uri="{0D108BD9-81ED-4DB2-BD59-A6C34878D82A}">
                    <a16:rowId xmlns:a16="http://schemas.microsoft.com/office/drawing/2014/main" val="2334813831"/>
                  </a:ext>
                </a:extLst>
              </a:tr>
              <a:tr h="635620">
                <a:tc>
                  <a:txBody>
                    <a:bodyPr/>
                    <a:lstStyle/>
                    <a:p>
                      <a:pPr algn="ctr"/>
                      <a:r>
                        <a:rPr lang="en-US" sz="2000" b="1" i="1" dirty="0">
                          <a:effectLst/>
                        </a:rPr>
                        <a:t> </a:t>
                      </a:r>
                      <a:r>
                        <a:rPr lang="en-US" sz="2000" b="1" i="1" dirty="0" err="1">
                          <a:effectLst/>
                        </a:rPr>
                        <a:t>ClassNotFoundException</a:t>
                      </a:r>
                      <a:endParaRPr lang="en-US" sz="2000" dirty="0">
                        <a:effectLst/>
                      </a:endParaRPr>
                    </a:p>
                  </a:txBody>
                  <a:tcPr marL="30626" marR="58802" marT="29401" marB="29401" anchor="ctr">
                    <a:lnL>
                      <a:noFill/>
                    </a:lnL>
                    <a:lnR>
                      <a:noFill/>
                    </a:lnR>
                    <a:lnT>
                      <a:noFill/>
                    </a:lnT>
                    <a:lnB>
                      <a:noFill/>
                    </a:lnB>
                  </a:tcPr>
                </a:tc>
                <a:tc>
                  <a:txBody>
                    <a:bodyPr/>
                    <a:lstStyle/>
                    <a:p>
                      <a:pPr algn="l"/>
                      <a:r>
                        <a:rPr lang="en-US" sz="2000" dirty="0">
                          <a:effectLst/>
                        </a:rPr>
                        <a:t>This exception is raised when we try to access a class whose definition is not found.</a:t>
                      </a:r>
                    </a:p>
                  </a:txBody>
                  <a:tcPr marL="183756" marR="58802" marT="29401" marB="29401" anchor="ctr">
                    <a:lnL>
                      <a:noFill/>
                    </a:lnL>
                    <a:lnR>
                      <a:noFill/>
                    </a:lnR>
                    <a:lnT>
                      <a:noFill/>
                    </a:lnT>
                    <a:lnB>
                      <a:noFill/>
                    </a:lnB>
                  </a:tcPr>
                </a:tc>
                <a:extLst>
                  <a:ext uri="{0D108BD9-81ED-4DB2-BD59-A6C34878D82A}">
                    <a16:rowId xmlns:a16="http://schemas.microsoft.com/office/drawing/2014/main" val="2345914260"/>
                  </a:ext>
                </a:extLst>
              </a:tr>
              <a:tr h="458931">
                <a:tc>
                  <a:txBody>
                    <a:bodyPr/>
                    <a:lstStyle/>
                    <a:p>
                      <a:pPr algn="ctr"/>
                      <a:r>
                        <a:rPr lang="en-US" sz="2000" b="1" i="1">
                          <a:effectLst/>
                        </a:rPr>
                        <a:t>FileNotFoundException</a:t>
                      </a:r>
                      <a:endParaRPr lang="en-US" sz="2000">
                        <a:effectLst/>
                      </a:endParaRPr>
                    </a:p>
                  </a:txBody>
                  <a:tcPr marL="30626" marR="58802" marT="29401" marB="29401" anchor="ctr">
                    <a:lnL>
                      <a:noFill/>
                    </a:lnL>
                    <a:lnR>
                      <a:noFill/>
                    </a:lnR>
                    <a:lnT>
                      <a:noFill/>
                    </a:lnT>
                    <a:lnB>
                      <a:noFill/>
                    </a:lnB>
                  </a:tcPr>
                </a:tc>
                <a:tc>
                  <a:txBody>
                    <a:bodyPr/>
                    <a:lstStyle/>
                    <a:p>
                      <a:pPr algn="l"/>
                      <a:r>
                        <a:rPr lang="en-US" sz="2000" dirty="0">
                          <a:effectLst/>
                        </a:rPr>
                        <a:t>An exception that is raised when a file is not accessible or does not open.</a:t>
                      </a:r>
                    </a:p>
                  </a:txBody>
                  <a:tcPr marL="183756" marR="58802" marT="29401" marB="29401" anchor="ctr">
                    <a:lnL>
                      <a:noFill/>
                    </a:lnL>
                    <a:lnR>
                      <a:noFill/>
                    </a:lnR>
                    <a:lnT>
                      <a:noFill/>
                    </a:lnT>
                    <a:lnB>
                      <a:noFill/>
                    </a:lnB>
                  </a:tcPr>
                </a:tc>
                <a:extLst>
                  <a:ext uri="{0D108BD9-81ED-4DB2-BD59-A6C34878D82A}">
                    <a16:rowId xmlns:a16="http://schemas.microsoft.com/office/drawing/2014/main" val="904934429"/>
                  </a:ext>
                </a:extLst>
              </a:tr>
              <a:tr h="458931">
                <a:tc>
                  <a:txBody>
                    <a:bodyPr/>
                    <a:lstStyle/>
                    <a:p>
                      <a:pPr algn="ctr"/>
                      <a:r>
                        <a:rPr lang="en-US" sz="2000" b="1" i="1" dirty="0" err="1">
                          <a:effectLst/>
                        </a:rPr>
                        <a:t>IOException</a:t>
                      </a:r>
                      <a:endParaRPr lang="en-US" sz="2000" dirty="0">
                        <a:effectLst/>
                      </a:endParaRPr>
                    </a:p>
                  </a:txBody>
                  <a:tcPr marL="30626" marR="58802" marT="29401" marB="29401" anchor="ctr">
                    <a:lnL>
                      <a:noFill/>
                    </a:lnL>
                    <a:lnR>
                      <a:noFill/>
                    </a:lnR>
                    <a:lnT>
                      <a:noFill/>
                    </a:lnT>
                    <a:lnB>
                      <a:noFill/>
                    </a:lnB>
                  </a:tcPr>
                </a:tc>
                <a:tc>
                  <a:txBody>
                    <a:bodyPr/>
                    <a:lstStyle/>
                    <a:p>
                      <a:pPr algn="l"/>
                      <a:r>
                        <a:rPr lang="en-US" sz="2000" dirty="0">
                          <a:effectLst/>
                        </a:rPr>
                        <a:t>It is thrown when an input-output operation is failed or interrupted.</a:t>
                      </a:r>
                    </a:p>
                  </a:txBody>
                  <a:tcPr marL="183756" marR="58802" marT="29401" marB="29401" anchor="ctr">
                    <a:lnL>
                      <a:noFill/>
                    </a:lnL>
                    <a:lnR>
                      <a:noFill/>
                    </a:lnR>
                    <a:lnT>
                      <a:noFill/>
                    </a:lnT>
                    <a:lnB>
                      <a:noFill/>
                    </a:lnB>
                  </a:tcPr>
                </a:tc>
                <a:extLst>
                  <a:ext uri="{0D108BD9-81ED-4DB2-BD59-A6C34878D82A}">
                    <a16:rowId xmlns:a16="http://schemas.microsoft.com/office/drawing/2014/main" val="854843244"/>
                  </a:ext>
                </a:extLst>
              </a:tr>
              <a:tr h="635620">
                <a:tc>
                  <a:txBody>
                    <a:bodyPr/>
                    <a:lstStyle/>
                    <a:p>
                      <a:pPr algn="ctr"/>
                      <a:r>
                        <a:rPr lang="en-US" sz="2000" b="1" i="1" dirty="0" err="1">
                          <a:effectLst/>
                        </a:rPr>
                        <a:t>InterruptedException</a:t>
                      </a:r>
                      <a:endParaRPr lang="en-US" sz="2000" dirty="0">
                        <a:effectLst/>
                      </a:endParaRPr>
                    </a:p>
                  </a:txBody>
                  <a:tcPr marL="30626" marR="58802" marT="29401" marB="29401" anchor="ctr">
                    <a:lnL>
                      <a:noFill/>
                    </a:lnL>
                    <a:lnR>
                      <a:noFill/>
                    </a:lnR>
                    <a:lnT>
                      <a:noFill/>
                    </a:lnT>
                    <a:lnB>
                      <a:noFill/>
                    </a:lnB>
                  </a:tcPr>
                </a:tc>
                <a:tc>
                  <a:txBody>
                    <a:bodyPr/>
                    <a:lstStyle/>
                    <a:p>
                      <a:pPr algn="l"/>
                      <a:r>
                        <a:rPr lang="en-US" sz="2000" dirty="0">
                          <a:effectLst/>
                        </a:rPr>
                        <a:t>It is thrown when a thread is waiting, sleeping, or doing some processing, and it is interrupted.</a:t>
                      </a:r>
                    </a:p>
                  </a:txBody>
                  <a:tcPr marL="183756" marR="58802" marT="29401" marB="29401" anchor="ctr">
                    <a:lnL>
                      <a:noFill/>
                    </a:lnL>
                    <a:lnR>
                      <a:noFill/>
                    </a:lnR>
                    <a:lnT>
                      <a:noFill/>
                    </a:lnT>
                    <a:lnB>
                      <a:noFill/>
                    </a:lnB>
                  </a:tcPr>
                </a:tc>
                <a:extLst>
                  <a:ext uri="{0D108BD9-81ED-4DB2-BD59-A6C34878D82A}">
                    <a16:rowId xmlns:a16="http://schemas.microsoft.com/office/drawing/2014/main" val="4106312304"/>
                  </a:ext>
                </a:extLst>
              </a:tr>
              <a:tr h="635620">
                <a:tc>
                  <a:txBody>
                    <a:bodyPr/>
                    <a:lstStyle/>
                    <a:p>
                      <a:pPr algn="ctr"/>
                      <a:r>
                        <a:rPr lang="en-US" sz="2000" b="1" i="1">
                          <a:effectLst/>
                        </a:rPr>
                        <a:t>NoSuchFieldException</a:t>
                      </a:r>
                      <a:endParaRPr lang="en-US" sz="2000">
                        <a:effectLst/>
                      </a:endParaRPr>
                    </a:p>
                  </a:txBody>
                  <a:tcPr marL="30626" marR="58802" marT="29401" marB="29401" anchor="ctr">
                    <a:lnL>
                      <a:noFill/>
                    </a:lnL>
                    <a:lnR>
                      <a:noFill/>
                    </a:lnR>
                    <a:lnT>
                      <a:noFill/>
                    </a:lnT>
                    <a:lnB>
                      <a:noFill/>
                    </a:lnB>
                  </a:tcPr>
                </a:tc>
                <a:tc>
                  <a:txBody>
                    <a:bodyPr/>
                    <a:lstStyle/>
                    <a:p>
                      <a:pPr algn="l"/>
                      <a:r>
                        <a:rPr lang="en-US" sz="2000" dirty="0">
                          <a:effectLst/>
                        </a:rPr>
                        <a:t>It is thrown when a class does not contain the field (or variable) specified.</a:t>
                      </a:r>
                    </a:p>
                  </a:txBody>
                  <a:tcPr marL="183756" marR="58802" marT="29401" marB="29401" anchor="ctr">
                    <a:lnL>
                      <a:noFill/>
                    </a:lnL>
                    <a:lnR>
                      <a:noFill/>
                    </a:lnR>
                    <a:lnT>
                      <a:noFill/>
                    </a:lnT>
                    <a:lnB>
                      <a:noFill/>
                    </a:lnB>
                  </a:tcPr>
                </a:tc>
                <a:extLst>
                  <a:ext uri="{0D108BD9-81ED-4DB2-BD59-A6C34878D82A}">
                    <a16:rowId xmlns:a16="http://schemas.microsoft.com/office/drawing/2014/main" val="3054171221"/>
                  </a:ext>
                </a:extLst>
              </a:tr>
            </a:tbl>
          </a:graphicData>
        </a:graphic>
      </p:graphicFrame>
    </p:spTree>
    <p:extLst>
      <p:ext uri="{BB962C8B-B14F-4D97-AF65-F5344CB8AC3E}">
        <p14:creationId xmlns:p14="http://schemas.microsoft.com/office/powerpoint/2010/main" val="3104385007"/>
      </p:ext>
    </p:extLst>
  </p:cSld>
  <p:clrMapOvr>
    <a:masterClrMapping/>
  </p:clrMapOvr>
  <p:transition spd="slow">
    <p:cover dir="d"/>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074" y="889844"/>
            <a:ext cx="11612880" cy="4893647"/>
          </a:xfrm>
          <a:prstGeom prst="rect">
            <a:avLst/>
          </a:prstGeom>
        </p:spPr>
        <p:txBody>
          <a:bodyPr wrap="square">
            <a:spAutoFit/>
          </a:bodyPr>
          <a:lstStyle/>
          <a:p>
            <a:r>
              <a:rPr lang="en-US" sz="2400" dirty="0"/>
              <a:t>The third kind of exception is the </a:t>
            </a:r>
            <a:r>
              <a:rPr lang="en-US" sz="2400" b="1" dirty="0"/>
              <a:t>unchecked exception</a:t>
            </a:r>
            <a:r>
              <a:rPr lang="en-US" sz="2400" dirty="0"/>
              <a:t>. These are exceptional conditions that are internal to the application, and that the application usually cannot anticipate or recover from. These usually indicate programming bugs, such as logic errors or improper use of an API. For example, consider the application described previously that passes a file name to the constructor for </a:t>
            </a:r>
            <a:r>
              <a:rPr lang="en-US" sz="2400" dirty="0" err="1"/>
              <a:t>FileReader</a:t>
            </a:r>
            <a:r>
              <a:rPr lang="en-US" sz="2400" dirty="0"/>
              <a:t>. If a logic error causes a null to be passed to the constructor, the constructor will throw </a:t>
            </a:r>
            <a:r>
              <a:rPr lang="en-US" sz="2400" dirty="0" err="1"/>
              <a:t>NullPointerException</a:t>
            </a:r>
            <a:r>
              <a:rPr lang="en-US" sz="2400" dirty="0"/>
              <a:t>. The application can catch this exception, but it probably makes more sense to eliminate the bug that caused the exception to occur.</a:t>
            </a:r>
          </a:p>
          <a:p>
            <a:endParaRPr lang="en-US" sz="2400" dirty="0"/>
          </a:p>
          <a:p>
            <a:r>
              <a:rPr lang="en-US" sz="2400" dirty="0"/>
              <a:t>Runtime exceptions are not subject to the Catch or Specify Requirement. Runtime exceptions are those indicated by </a:t>
            </a:r>
            <a:r>
              <a:rPr lang="en-US" sz="2400" dirty="0" err="1"/>
              <a:t>RuntimeException</a:t>
            </a:r>
            <a:r>
              <a:rPr lang="en-US" sz="2400" dirty="0"/>
              <a:t> and its subclasses.</a:t>
            </a:r>
          </a:p>
          <a:p>
            <a:endParaRPr lang="en-US" sz="2400" dirty="0"/>
          </a:p>
          <a:p>
            <a:r>
              <a:rPr lang="en-US" sz="2400" b="1" dirty="0"/>
              <a:t>Errors and runtime exceptions are collectively known as unchecked exceptions</a:t>
            </a:r>
            <a:r>
              <a:rPr lang="en-US" sz="2400" dirty="0"/>
              <a:t>.</a:t>
            </a:r>
          </a:p>
        </p:txBody>
      </p:sp>
    </p:spTree>
    <p:extLst>
      <p:ext uri="{BB962C8B-B14F-4D97-AF65-F5344CB8AC3E}">
        <p14:creationId xmlns:p14="http://schemas.microsoft.com/office/powerpoint/2010/main" val="1188346075"/>
      </p:ext>
    </p:extLst>
  </p:cSld>
  <p:clrMapOvr>
    <a:masterClrMapping/>
  </p:clrMapOvr>
  <p:transition spd="slow">
    <p:cover dir="d"/>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9805" y="1336660"/>
            <a:ext cx="6096000" cy="4678204"/>
          </a:xfrm>
          <a:prstGeom prst="rect">
            <a:avLst/>
          </a:prstGeom>
        </p:spPr>
        <p:txBody>
          <a:bodyPr>
            <a:spAutoFit/>
          </a:bodyPr>
          <a:lstStyle/>
          <a:p>
            <a:r>
              <a:rPr lang="en-US" sz="2000" dirty="0"/>
              <a:t>class </a:t>
            </a:r>
            <a:r>
              <a:rPr lang="en-US" sz="2000" dirty="0" err="1"/>
              <a:t>DeafaultException</a:t>
            </a:r>
            <a:endParaRPr lang="en-US" sz="2000" dirty="0"/>
          </a:p>
          <a:p>
            <a:r>
              <a:rPr lang="en-US" sz="2000" dirty="0"/>
              <a:t>{</a:t>
            </a:r>
          </a:p>
          <a:p>
            <a:r>
              <a:rPr lang="en-US" sz="2000" dirty="0"/>
              <a:t>	public static void main(String </a:t>
            </a:r>
            <a:r>
              <a:rPr lang="en-US" sz="2000" dirty="0" err="1"/>
              <a:t>mak</a:t>
            </a:r>
            <a:r>
              <a:rPr lang="en-US" sz="2000" dirty="0"/>
              <a:t>[])</a:t>
            </a:r>
          </a:p>
          <a:p>
            <a:r>
              <a:rPr lang="en-US" sz="2000" dirty="0"/>
              <a:t>	{</a:t>
            </a:r>
          </a:p>
          <a:p>
            <a:r>
              <a:rPr lang="en-US" sz="2000" dirty="0"/>
              <a:t>		show();</a:t>
            </a:r>
          </a:p>
          <a:p>
            <a:r>
              <a:rPr lang="en-US" sz="2000" dirty="0"/>
              <a:t>	}	</a:t>
            </a:r>
          </a:p>
          <a:p>
            <a:r>
              <a:rPr lang="en-US" sz="2000" dirty="0"/>
              <a:t>	public static void show()</a:t>
            </a:r>
          </a:p>
          <a:p>
            <a:r>
              <a:rPr lang="en-US" sz="2000" dirty="0"/>
              <a:t>	{</a:t>
            </a:r>
          </a:p>
          <a:p>
            <a:r>
              <a:rPr lang="en-US" sz="2000" dirty="0"/>
              <a:t>		show1();</a:t>
            </a:r>
          </a:p>
          <a:p>
            <a:r>
              <a:rPr lang="en-US" sz="2000" dirty="0"/>
              <a:t>			}</a:t>
            </a:r>
          </a:p>
          <a:p>
            <a:r>
              <a:rPr lang="en-US" sz="2000" dirty="0"/>
              <a:t>	public static void show1()</a:t>
            </a:r>
          </a:p>
          <a:p>
            <a:r>
              <a:rPr lang="en-US" sz="2000" dirty="0"/>
              <a:t>	{</a:t>
            </a:r>
          </a:p>
          <a:p>
            <a:r>
              <a:rPr lang="en-US" sz="2000" dirty="0"/>
              <a:t>		</a:t>
            </a:r>
            <a:r>
              <a:rPr lang="en-US" sz="2000" dirty="0" err="1"/>
              <a:t>System.out.println</a:t>
            </a:r>
            <a:r>
              <a:rPr lang="en-US" sz="2000" dirty="0"/>
              <a:t>("Hello");</a:t>
            </a:r>
          </a:p>
          <a:p>
            <a:r>
              <a:rPr lang="en-US" sz="2000" dirty="0"/>
              <a:t>	}</a:t>
            </a:r>
          </a:p>
          <a:p>
            <a:r>
              <a:rPr lang="en-US" sz="2000" dirty="0"/>
              <a:t>}</a:t>
            </a:r>
          </a:p>
        </p:txBody>
      </p:sp>
      <p:sp>
        <p:nvSpPr>
          <p:cNvPr id="3" name="Rectangle 2"/>
          <p:cNvSpPr/>
          <p:nvPr/>
        </p:nvSpPr>
        <p:spPr>
          <a:xfrm>
            <a:off x="904261" y="344380"/>
            <a:ext cx="4712768" cy="523220"/>
          </a:xfrm>
          <a:prstGeom prst="rect">
            <a:avLst/>
          </a:prstGeom>
        </p:spPr>
        <p:txBody>
          <a:bodyPr wrap="square">
            <a:spAutoFit/>
          </a:bodyPr>
          <a:lstStyle/>
          <a:p>
            <a:r>
              <a:rPr lang="en-US" sz="2800" b="1" dirty="0"/>
              <a:t>Default Exception</a:t>
            </a:r>
          </a:p>
        </p:txBody>
      </p:sp>
    </p:spTree>
    <p:extLst>
      <p:ext uri="{BB962C8B-B14F-4D97-AF65-F5344CB8AC3E}">
        <p14:creationId xmlns:p14="http://schemas.microsoft.com/office/powerpoint/2010/main" val="1294567035"/>
      </p:ext>
    </p:extLst>
  </p:cSld>
  <p:clrMapOvr>
    <a:masterClrMapping/>
  </p:clrMapOvr>
  <p:transition spd="slow">
    <p:cover dir="d"/>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5063" y="365759"/>
            <a:ext cx="2050869"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Throwable</a:t>
            </a:r>
          </a:p>
        </p:txBody>
      </p:sp>
      <p:sp>
        <p:nvSpPr>
          <p:cNvPr id="3" name="Rectangle 2"/>
          <p:cNvSpPr/>
          <p:nvPr/>
        </p:nvSpPr>
        <p:spPr>
          <a:xfrm>
            <a:off x="731519" y="1405344"/>
            <a:ext cx="2168434"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Exception</a:t>
            </a:r>
          </a:p>
        </p:txBody>
      </p:sp>
      <p:sp>
        <p:nvSpPr>
          <p:cNvPr id="4" name="Rectangle 3"/>
          <p:cNvSpPr/>
          <p:nvPr/>
        </p:nvSpPr>
        <p:spPr>
          <a:xfrm>
            <a:off x="9017727" y="3557451"/>
            <a:ext cx="2168434"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VirtualMachinError</a:t>
            </a:r>
            <a:endParaRPr lang="en-US" b="1" dirty="0"/>
          </a:p>
        </p:txBody>
      </p:sp>
      <p:sp>
        <p:nvSpPr>
          <p:cNvPr id="6" name="Rectangle 5"/>
          <p:cNvSpPr/>
          <p:nvPr/>
        </p:nvSpPr>
        <p:spPr>
          <a:xfrm>
            <a:off x="1443446" y="5612675"/>
            <a:ext cx="2168434"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RuntimeException</a:t>
            </a:r>
            <a:endParaRPr lang="en-US" b="1" dirty="0"/>
          </a:p>
        </p:txBody>
      </p:sp>
      <p:sp>
        <p:nvSpPr>
          <p:cNvPr id="7" name="Rectangle 6"/>
          <p:cNvSpPr/>
          <p:nvPr/>
        </p:nvSpPr>
        <p:spPr>
          <a:xfrm>
            <a:off x="1397725" y="4622075"/>
            <a:ext cx="3004457"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ClassNotFoundException</a:t>
            </a:r>
            <a:endParaRPr lang="en-US" b="1" dirty="0"/>
          </a:p>
        </p:txBody>
      </p:sp>
      <p:sp>
        <p:nvSpPr>
          <p:cNvPr id="8" name="Rectangle 7"/>
          <p:cNvSpPr/>
          <p:nvPr/>
        </p:nvSpPr>
        <p:spPr>
          <a:xfrm>
            <a:off x="9017727" y="2505890"/>
            <a:ext cx="2168434"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StackOverFlow</a:t>
            </a:r>
            <a:endParaRPr lang="en-US" b="1" dirty="0"/>
          </a:p>
        </p:txBody>
      </p:sp>
      <p:sp>
        <p:nvSpPr>
          <p:cNvPr id="9" name="Rectangle 8"/>
          <p:cNvSpPr/>
          <p:nvPr/>
        </p:nvSpPr>
        <p:spPr>
          <a:xfrm>
            <a:off x="9017727" y="4622075"/>
            <a:ext cx="2168434"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OutOfMemoryError</a:t>
            </a:r>
            <a:endParaRPr lang="en-US" b="1" dirty="0"/>
          </a:p>
        </p:txBody>
      </p:sp>
      <p:sp>
        <p:nvSpPr>
          <p:cNvPr id="11" name="Rectangle 10"/>
          <p:cNvSpPr/>
          <p:nvPr/>
        </p:nvSpPr>
        <p:spPr>
          <a:xfrm>
            <a:off x="1397726" y="2505890"/>
            <a:ext cx="2168434"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t>IOException</a:t>
            </a:r>
            <a:endParaRPr lang="en-US" b="1"/>
          </a:p>
        </p:txBody>
      </p:sp>
      <p:sp>
        <p:nvSpPr>
          <p:cNvPr id="13" name="Rectangle 12"/>
          <p:cNvSpPr/>
          <p:nvPr/>
        </p:nvSpPr>
        <p:spPr>
          <a:xfrm>
            <a:off x="1397726" y="3557451"/>
            <a:ext cx="2168435"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SQLException</a:t>
            </a:r>
            <a:endParaRPr lang="en-US" b="1" dirty="0"/>
          </a:p>
        </p:txBody>
      </p:sp>
      <p:sp>
        <p:nvSpPr>
          <p:cNvPr id="14" name="Rectangle 13"/>
          <p:cNvSpPr/>
          <p:nvPr/>
        </p:nvSpPr>
        <p:spPr>
          <a:xfrm>
            <a:off x="8233955" y="1454330"/>
            <a:ext cx="2168434"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Error</a:t>
            </a:r>
          </a:p>
        </p:txBody>
      </p:sp>
      <p:cxnSp>
        <p:nvCxnSpPr>
          <p:cNvPr id="16" name="Straight Connector 15"/>
          <p:cNvCxnSpPr/>
          <p:nvPr/>
        </p:nvCxnSpPr>
        <p:spPr>
          <a:xfrm>
            <a:off x="8464731" y="2029095"/>
            <a:ext cx="26126" cy="2880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1"/>
          </p:cNvCxnSpPr>
          <p:nvPr/>
        </p:nvCxnSpPr>
        <p:spPr>
          <a:xfrm>
            <a:off x="8464731" y="2793273"/>
            <a:ext cx="552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8464731" y="4909458"/>
            <a:ext cx="552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490857" y="3820884"/>
            <a:ext cx="552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57792" y="1973578"/>
            <a:ext cx="26126" cy="3926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44729" y="3844834"/>
            <a:ext cx="552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44729" y="2793273"/>
            <a:ext cx="552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01337" y="5900058"/>
            <a:ext cx="552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44729" y="4933405"/>
            <a:ext cx="5529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1815736" y="625926"/>
            <a:ext cx="2769327" cy="882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2" idx="3"/>
          </p:cNvCxnSpPr>
          <p:nvPr/>
        </p:nvCxnSpPr>
        <p:spPr>
          <a:xfrm flipH="1" flipV="1">
            <a:off x="6635932" y="640079"/>
            <a:ext cx="2508069" cy="7652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993080"/>
      </p:ext>
    </p:extLst>
  </p:cSld>
  <p:clrMapOvr>
    <a:masterClrMapping/>
  </p:clrMapOvr>
  <p:transition spd="slow">
    <p:cover dir="d"/>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8372" y="648790"/>
            <a:ext cx="2762793" cy="683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RuntimeException</a:t>
            </a:r>
            <a:endParaRPr lang="en-US" b="1" dirty="0"/>
          </a:p>
        </p:txBody>
      </p:sp>
      <p:sp>
        <p:nvSpPr>
          <p:cNvPr id="4" name="Rectangle 3"/>
          <p:cNvSpPr/>
          <p:nvPr/>
        </p:nvSpPr>
        <p:spPr>
          <a:xfrm>
            <a:off x="5218611" y="4246518"/>
            <a:ext cx="2958737"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IndexOutOfBoundException</a:t>
            </a:r>
            <a:endParaRPr lang="en-US" b="1" dirty="0"/>
          </a:p>
        </p:txBody>
      </p:sp>
      <p:sp>
        <p:nvSpPr>
          <p:cNvPr id="5" name="Rectangle 4"/>
          <p:cNvSpPr/>
          <p:nvPr/>
        </p:nvSpPr>
        <p:spPr>
          <a:xfrm>
            <a:off x="5205548" y="5305699"/>
            <a:ext cx="2730138"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IllegelArgumentException</a:t>
            </a:r>
            <a:endParaRPr lang="en-US" b="1" dirty="0"/>
          </a:p>
        </p:txBody>
      </p:sp>
      <p:sp>
        <p:nvSpPr>
          <p:cNvPr id="6" name="Rectangle 5"/>
          <p:cNvSpPr/>
          <p:nvPr/>
        </p:nvSpPr>
        <p:spPr>
          <a:xfrm>
            <a:off x="5205548" y="3043645"/>
            <a:ext cx="2730138"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NUllPointerException</a:t>
            </a:r>
            <a:endParaRPr lang="en-US" b="1" dirty="0"/>
          </a:p>
        </p:txBody>
      </p:sp>
      <p:sp>
        <p:nvSpPr>
          <p:cNvPr id="7" name="Rectangle 6"/>
          <p:cNvSpPr/>
          <p:nvPr/>
        </p:nvSpPr>
        <p:spPr>
          <a:xfrm>
            <a:off x="5205548" y="2046513"/>
            <a:ext cx="2684416"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ArthmeticException</a:t>
            </a:r>
            <a:endParaRPr lang="en-US" b="1" dirty="0"/>
          </a:p>
        </p:txBody>
      </p:sp>
      <p:cxnSp>
        <p:nvCxnSpPr>
          <p:cNvPr id="9" name="Straight Connector 8"/>
          <p:cNvCxnSpPr/>
          <p:nvPr/>
        </p:nvCxnSpPr>
        <p:spPr>
          <a:xfrm>
            <a:off x="4297680" y="1332412"/>
            <a:ext cx="13063" cy="4206239"/>
          </a:xfrm>
          <a:prstGeom prst="line">
            <a:avLst/>
          </a:prstGeom>
        </p:spPr>
        <p:style>
          <a:lnRef idx="1">
            <a:schemeClr val="accent1"/>
          </a:lnRef>
          <a:fillRef idx="0">
            <a:schemeClr val="accent1"/>
          </a:fillRef>
          <a:effectRef idx="0">
            <a:schemeClr val="accent1"/>
          </a:effectRef>
          <a:fontRef idx="minor">
            <a:schemeClr val="tx1"/>
          </a:fontRef>
        </p:style>
      </p:cxnSp>
      <p:sp>
        <p:nvSpPr>
          <p:cNvPr id="10" name="Right Arrow 9"/>
          <p:cNvSpPr/>
          <p:nvPr/>
        </p:nvSpPr>
        <p:spPr>
          <a:xfrm>
            <a:off x="4297680" y="2259874"/>
            <a:ext cx="907868" cy="36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4281350" y="3113314"/>
            <a:ext cx="907868" cy="36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310743" y="4425044"/>
            <a:ext cx="907868" cy="36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297680" y="5388428"/>
            <a:ext cx="907868" cy="361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220095" y="6270171"/>
            <a:ext cx="2730138"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NumberFormateException</a:t>
            </a:r>
            <a:endParaRPr lang="en-US" b="1" dirty="0"/>
          </a:p>
        </p:txBody>
      </p:sp>
      <p:sp>
        <p:nvSpPr>
          <p:cNvPr id="15" name="Striped Right Arrow 14"/>
          <p:cNvSpPr/>
          <p:nvPr/>
        </p:nvSpPr>
        <p:spPr>
          <a:xfrm>
            <a:off x="5577840" y="6387737"/>
            <a:ext cx="642255" cy="352697"/>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endCxn id="15" idx="1"/>
          </p:cNvCxnSpPr>
          <p:nvPr/>
        </p:nvCxnSpPr>
        <p:spPr>
          <a:xfrm>
            <a:off x="5577840" y="5880465"/>
            <a:ext cx="0" cy="6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691715"/>
      </p:ext>
    </p:extLst>
  </p:cSld>
  <p:clrMapOvr>
    <a:masterClrMapping/>
  </p:clrMapOvr>
  <p:transition spd="slow">
    <p:cover dir="d"/>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4762" y="400594"/>
            <a:ext cx="2958737"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IndexOutOdBundsException</a:t>
            </a:r>
            <a:endParaRPr lang="en-US" b="1" dirty="0"/>
          </a:p>
        </p:txBody>
      </p:sp>
      <p:sp>
        <p:nvSpPr>
          <p:cNvPr id="4" name="Rectangle 3"/>
          <p:cNvSpPr/>
          <p:nvPr/>
        </p:nvSpPr>
        <p:spPr>
          <a:xfrm>
            <a:off x="4896394" y="3600994"/>
            <a:ext cx="3986349"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StringIndexOutOdBundException</a:t>
            </a:r>
            <a:endParaRPr lang="en-US" b="1" dirty="0"/>
          </a:p>
        </p:txBody>
      </p:sp>
      <p:sp>
        <p:nvSpPr>
          <p:cNvPr id="5" name="Rectangle 4"/>
          <p:cNvSpPr/>
          <p:nvPr/>
        </p:nvSpPr>
        <p:spPr>
          <a:xfrm>
            <a:off x="4896394" y="2288177"/>
            <a:ext cx="3986349"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a:t>ArrayIndexOutOdBundException</a:t>
            </a:r>
            <a:endParaRPr lang="en-US" b="1" dirty="0"/>
          </a:p>
        </p:txBody>
      </p:sp>
      <p:cxnSp>
        <p:nvCxnSpPr>
          <p:cNvPr id="7" name="Straight Connector 6"/>
          <p:cNvCxnSpPr/>
          <p:nvPr/>
        </p:nvCxnSpPr>
        <p:spPr>
          <a:xfrm>
            <a:off x="3664131" y="975360"/>
            <a:ext cx="0" cy="2917371"/>
          </a:xfrm>
          <a:prstGeom prst="line">
            <a:avLst/>
          </a:prstGeom>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3664131" y="2434045"/>
            <a:ext cx="1232263" cy="428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3664131" y="3708761"/>
            <a:ext cx="1232263" cy="428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144903"/>
      </p:ext>
    </p:extLst>
  </p:cSld>
  <p:clrMapOvr>
    <a:masterClrMapping/>
  </p:clrMapOvr>
  <p:transition spd="slow">
    <p:cover dir="d"/>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0900" y="1071940"/>
            <a:ext cx="9131300" cy="3785652"/>
          </a:xfrm>
          <a:prstGeom prst="rect">
            <a:avLst/>
          </a:prstGeom>
        </p:spPr>
        <p:txBody>
          <a:bodyPr wrap="square">
            <a:spAutoFit/>
          </a:bodyPr>
          <a:lstStyle/>
          <a:p>
            <a:pPr algn="just"/>
            <a:r>
              <a:rPr lang="en-US" sz="2400" b="1" dirty="0">
                <a:solidFill>
                  <a:srgbClr val="4A4A4A"/>
                </a:solidFill>
                <a:latin typeface="Open Sans"/>
              </a:rPr>
              <a:t>Exception Handling Methods</a:t>
            </a:r>
            <a:endParaRPr lang="en-US" sz="2400" dirty="0">
              <a:solidFill>
                <a:srgbClr val="4A4A4A"/>
              </a:solidFill>
              <a:latin typeface="Open Sans"/>
            </a:endParaRPr>
          </a:p>
          <a:p>
            <a:pPr algn="just"/>
            <a:r>
              <a:rPr lang="en-US" sz="2400" dirty="0">
                <a:solidFill>
                  <a:srgbClr val="4A4A4A"/>
                </a:solidFill>
                <a:latin typeface="Open Sans"/>
              </a:rPr>
              <a:t>As I have already mentioned, handling an exception is very important, else it leads to system failure. But how do you handle these exceptions?</a:t>
            </a:r>
          </a:p>
          <a:p>
            <a:pPr algn="just"/>
            <a:r>
              <a:rPr lang="en-US" sz="2400" dirty="0">
                <a:solidFill>
                  <a:srgbClr val="4A4A4A"/>
                </a:solidFill>
                <a:latin typeface="Open Sans"/>
              </a:rPr>
              <a:t>Java provides various methods to handle the Exceptions like:</a:t>
            </a:r>
          </a:p>
          <a:p>
            <a:pPr algn="just">
              <a:buFont typeface="Arial" panose="020B0604020202020204" pitchFamily="34" charset="0"/>
              <a:buChar char="•"/>
            </a:pPr>
            <a:r>
              <a:rPr lang="en-US" sz="2400" dirty="0">
                <a:solidFill>
                  <a:srgbClr val="4A4A4A"/>
                </a:solidFill>
                <a:latin typeface="Open Sans"/>
              </a:rPr>
              <a:t>try</a:t>
            </a:r>
          </a:p>
          <a:p>
            <a:pPr algn="just">
              <a:buFont typeface="Arial" panose="020B0604020202020204" pitchFamily="34" charset="0"/>
              <a:buChar char="•"/>
            </a:pPr>
            <a:r>
              <a:rPr lang="en-US" sz="2400" dirty="0">
                <a:solidFill>
                  <a:srgbClr val="4A4A4A"/>
                </a:solidFill>
                <a:latin typeface="Open Sans"/>
              </a:rPr>
              <a:t>catch</a:t>
            </a:r>
          </a:p>
          <a:p>
            <a:pPr algn="just">
              <a:buFont typeface="Arial" panose="020B0604020202020204" pitchFamily="34" charset="0"/>
              <a:buChar char="•"/>
            </a:pPr>
            <a:r>
              <a:rPr lang="en-US" sz="2400" dirty="0">
                <a:solidFill>
                  <a:srgbClr val="4A4A4A"/>
                </a:solidFill>
                <a:latin typeface="Open Sans"/>
              </a:rPr>
              <a:t>finally</a:t>
            </a:r>
          </a:p>
          <a:p>
            <a:pPr algn="just">
              <a:buFont typeface="Arial" panose="020B0604020202020204" pitchFamily="34" charset="0"/>
              <a:buChar char="•"/>
            </a:pPr>
            <a:r>
              <a:rPr lang="en-US" sz="2400" dirty="0">
                <a:solidFill>
                  <a:srgbClr val="4A4A4A"/>
                </a:solidFill>
                <a:latin typeface="Open Sans"/>
              </a:rPr>
              <a:t>throw</a:t>
            </a:r>
          </a:p>
          <a:p>
            <a:pPr algn="just">
              <a:buFont typeface="Arial" panose="020B0604020202020204" pitchFamily="34" charset="0"/>
              <a:buChar char="•"/>
            </a:pPr>
            <a:r>
              <a:rPr lang="en-US" sz="2400" dirty="0">
                <a:solidFill>
                  <a:srgbClr val="4A4A4A"/>
                </a:solidFill>
                <a:latin typeface="Open Sans"/>
              </a:rPr>
              <a:t>throws</a:t>
            </a:r>
            <a:endParaRPr lang="en-US" sz="2400" b="0" i="0" dirty="0">
              <a:solidFill>
                <a:srgbClr val="4A4A4A"/>
              </a:solidFill>
              <a:effectLst/>
              <a:latin typeface="Open Sans"/>
            </a:endParaRPr>
          </a:p>
        </p:txBody>
      </p:sp>
    </p:spTree>
    <p:extLst>
      <p:ext uri="{BB962C8B-B14F-4D97-AF65-F5344CB8AC3E}">
        <p14:creationId xmlns:p14="http://schemas.microsoft.com/office/powerpoint/2010/main" val="1237459466"/>
      </p:ext>
    </p:extLst>
  </p:cSld>
  <p:clrMapOvr>
    <a:masterClrMapping/>
  </p:clrMapOvr>
  <p:transition spd="slow">
    <p:cover dir="d"/>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0090" y="960682"/>
            <a:ext cx="9087395" cy="3416320"/>
          </a:xfrm>
          <a:prstGeom prst="rect">
            <a:avLst/>
          </a:prstGeom>
        </p:spPr>
        <p:txBody>
          <a:bodyPr wrap="square">
            <a:spAutoFit/>
          </a:bodyPr>
          <a:lstStyle/>
          <a:p>
            <a:r>
              <a:rPr lang="en-US" sz="2400" b="1" dirty="0"/>
              <a:t>The try Block</a:t>
            </a:r>
          </a:p>
          <a:p>
            <a:r>
              <a:rPr lang="en-US" sz="2400" dirty="0"/>
              <a:t>The first step in constructing an exception handler is to enclose the code that might throw an exception within a try block. In general, a try block looks like the following:</a:t>
            </a:r>
          </a:p>
          <a:p>
            <a:endParaRPr lang="en-US" sz="2400" dirty="0"/>
          </a:p>
          <a:p>
            <a:r>
              <a:rPr lang="en-US" sz="2400" dirty="0"/>
              <a:t>try {</a:t>
            </a:r>
          </a:p>
          <a:p>
            <a:r>
              <a:rPr lang="en-US" sz="2400" dirty="0"/>
              <a:t>    code</a:t>
            </a:r>
          </a:p>
          <a:p>
            <a:r>
              <a:rPr lang="en-US" sz="2400" dirty="0"/>
              <a:t>}</a:t>
            </a:r>
          </a:p>
          <a:p>
            <a:r>
              <a:rPr lang="en-US" sz="2400" dirty="0"/>
              <a:t>catch and finally blocks . . .</a:t>
            </a:r>
          </a:p>
        </p:txBody>
      </p:sp>
    </p:spTree>
    <p:extLst>
      <p:ext uri="{BB962C8B-B14F-4D97-AF65-F5344CB8AC3E}">
        <p14:creationId xmlns:p14="http://schemas.microsoft.com/office/powerpoint/2010/main" val="1757799063"/>
      </p:ext>
    </p:extLst>
  </p:cSld>
  <p:clrMapOvr>
    <a:masterClrMapping/>
  </p:clrMapOvr>
  <p:transition spd="slow">
    <p:cover dir="d"/>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3108" y="723202"/>
            <a:ext cx="3817071" cy="461665"/>
          </a:xfrm>
          <a:prstGeom prst="rect">
            <a:avLst/>
          </a:prstGeom>
        </p:spPr>
        <p:txBody>
          <a:bodyPr wrap="none">
            <a:spAutoFit/>
          </a:bodyPr>
          <a:lstStyle/>
          <a:p>
            <a:r>
              <a:rPr lang="en-US" sz="2400" dirty="0">
                <a:latin typeface="erdana"/>
              </a:rPr>
              <a:t>without exception handling</a:t>
            </a:r>
            <a:endParaRPr lang="en-US" sz="2400" b="0" i="0" dirty="0">
              <a:effectLst/>
              <a:latin typeface="erdana"/>
            </a:endParaRPr>
          </a:p>
        </p:txBody>
      </p:sp>
      <p:sp>
        <p:nvSpPr>
          <p:cNvPr id="3" name="Rectangle 2"/>
          <p:cNvSpPr/>
          <p:nvPr/>
        </p:nvSpPr>
        <p:spPr>
          <a:xfrm>
            <a:off x="3048000" y="1859340"/>
            <a:ext cx="6096000" cy="2585323"/>
          </a:xfrm>
          <a:prstGeom prst="rect">
            <a:avLst/>
          </a:prstGeom>
        </p:spPr>
        <p:txBody>
          <a:bodyPr>
            <a:spAutoFit/>
          </a:bodyPr>
          <a:lstStyle/>
          <a:p>
            <a:r>
              <a:rPr lang="en-US" dirty="0"/>
              <a:t>public class Try1 {  </a:t>
            </a:r>
          </a:p>
          <a:p>
            <a:r>
              <a:rPr lang="en-US" dirty="0"/>
              <a:t>  </a:t>
            </a:r>
          </a:p>
          <a:p>
            <a:r>
              <a:rPr lang="en-US" dirty="0"/>
              <a:t>    public static void main(String[] </a:t>
            </a:r>
            <a:r>
              <a:rPr lang="en-US" dirty="0" err="1"/>
              <a:t>args</a:t>
            </a:r>
            <a:r>
              <a:rPr lang="en-US" dirty="0"/>
              <a:t>) {  </a:t>
            </a:r>
          </a:p>
          <a:p>
            <a:r>
              <a:rPr lang="en-US" dirty="0"/>
              <a:t>          </a:t>
            </a:r>
          </a:p>
          <a:p>
            <a:r>
              <a:rPr lang="en-US" dirty="0"/>
              <a:t>        </a:t>
            </a:r>
            <a:r>
              <a:rPr lang="en-US" dirty="0" err="1"/>
              <a:t>int</a:t>
            </a:r>
            <a:r>
              <a:rPr lang="en-US" dirty="0"/>
              <a:t> data=200/0; //may throw exception   </a:t>
            </a:r>
          </a:p>
          <a:p>
            <a:r>
              <a:rPr lang="en-US" dirty="0"/>
              <a:t>          </a:t>
            </a:r>
          </a:p>
          <a:p>
            <a:r>
              <a:rPr lang="en-US" dirty="0"/>
              <a:t>        </a:t>
            </a:r>
            <a:r>
              <a:rPr lang="en-US" dirty="0" err="1"/>
              <a:t>System.out.println</a:t>
            </a:r>
            <a:r>
              <a:rPr lang="en-US" dirty="0"/>
              <a:t>(“java code");  </a:t>
            </a:r>
          </a:p>
          <a:p>
            <a:r>
              <a:rPr lang="en-US" dirty="0"/>
              <a:t>    }  </a:t>
            </a:r>
          </a:p>
          <a:p>
            <a:r>
              <a:rPr lang="en-US" dirty="0"/>
              <a:t>      }</a:t>
            </a:r>
          </a:p>
        </p:txBody>
      </p:sp>
    </p:spTree>
    <p:extLst>
      <p:ext uri="{BB962C8B-B14F-4D97-AF65-F5344CB8AC3E}">
        <p14:creationId xmlns:p14="http://schemas.microsoft.com/office/powerpoint/2010/main" val="187845714"/>
      </p:ext>
    </p:extLst>
  </p:cSld>
  <p:clrMapOvr>
    <a:masterClrMapping/>
  </p:clrMapOvr>
  <p:transition spd="slow">
    <p:cover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5915" y="1859340"/>
            <a:ext cx="9942491" cy="2862322"/>
          </a:xfrm>
          <a:prstGeom prst="rect">
            <a:avLst/>
          </a:prstGeom>
        </p:spPr>
        <p:txBody>
          <a:bodyPr wrap="square">
            <a:spAutoFit/>
          </a:bodyPr>
          <a:lstStyle/>
          <a:p>
            <a:r>
              <a:rPr lang="en-US" b="1" dirty="0"/>
              <a:t>Advantages of Dynamic Polymorphism</a:t>
            </a:r>
          </a:p>
          <a:p>
            <a:endParaRPr lang="en-US" dirty="0"/>
          </a:p>
          <a:p>
            <a:r>
              <a:rPr lang="en-US" dirty="0"/>
              <a:t>Dynamic Polymorphism allows Java to support overriding of methods which is central for run-time polymorphism.</a:t>
            </a:r>
          </a:p>
          <a:p>
            <a:r>
              <a:rPr lang="en-US" dirty="0"/>
              <a:t>It allows a class to specify methods that will be common to all of its derivatives while allowing subclasses to define the specific implementation of some or all of those methods.</a:t>
            </a:r>
          </a:p>
          <a:p>
            <a:r>
              <a:rPr lang="en-US" dirty="0"/>
              <a:t>It also allows subclasses to add its specific methods subclasses to define the specific implementation of same.</a:t>
            </a:r>
          </a:p>
          <a:p>
            <a:r>
              <a:rPr lang="en-US" dirty="0"/>
              <a:t>This was all about different types. Now let’s see some important other characteristics of Polymorphism. </a:t>
            </a:r>
          </a:p>
          <a:p>
            <a:r>
              <a:rPr lang="en-US" dirty="0"/>
              <a:t>Method overloading </a:t>
            </a:r>
            <a:r>
              <a:rPr lang="en-US" i="1" dirty="0"/>
              <a:t>increases the readability of the program</a:t>
            </a:r>
            <a:r>
              <a:rPr lang="en-US" dirty="0"/>
              <a:t>.</a:t>
            </a:r>
          </a:p>
        </p:txBody>
      </p:sp>
    </p:spTree>
    <p:extLst>
      <p:ext uri="{BB962C8B-B14F-4D97-AF65-F5344CB8AC3E}">
        <p14:creationId xmlns:p14="http://schemas.microsoft.com/office/powerpoint/2010/main" val="4027858702"/>
      </p:ext>
    </p:extLst>
  </p:cSld>
  <p:clrMapOvr>
    <a:masterClrMapping/>
  </p:clrMapOvr>
  <p:transition spd="slow">
    <p:cover dir="d"/>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80457" y="1031353"/>
            <a:ext cx="10184674" cy="1569660"/>
          </a:xfrm>
          <a:prstGeom prst="rect">
            <a:avLst/>
          </a:prstGeom>
        </p:spPr>
        <p:txBody>
          <a:bodyPr wrap="square">
            <a:spAutoFit/>
          </a:bodyPr>
          <a:lstStyle/>
          <a:p>
            <a:r>
              <a:rPr lang="en-US" sz="2400" b="1" dirty="0"/>
              <a:t>The catch Blocks</a:t>
            </a:r>
          </a:p>
          <a:p>
            <a:r>
              <a:rPr lang="en-US" sz="2400" dirty="0"/>
              <a:t>You associate exception handlers with a try block by providing one or more catch blocks directly after the try block. No code can be between the end of the try block and the beginning of the first catch block.</a:t>
            </a:r>
          </a:p>
        </p:txBody>
      </p:sp>
      <p:sp>
        <p:nvSpPr>
          <p:cNvPr id="4" name="Rectangle 3"/>
          <p:cNvSpPr/>
          <p:nvPr/>
        </p:nvSpPr>
        <p:spPr>
          <a:xfrm>
            <a:off x="3257005" y="3419178"/>
            <a:ext cx="6096000" cy="2031325"/>
          </a:xfrm>
          <a:prstGeom prst="rect">
            <a:avLst/>
          </a:prstGeom>
        </p:spPr>
        <p:txBody>
          <a:bodyPr>
            <a:spAutoFit/>
          </a:bodyPr>
          <a:lstStyle/>
          <a:p>
            <a:r>
              <a:rPr lang="en-US" dirty="0"/>
              <a:t>try {</a:t>
            </a:r>
          </a:p>
          <a:p>
            <a:endParaRPr lang="en-US" dirty="0"/>
          </a:p>
          <a:p>
            <a:r>
              <a:rPr lang="en-US" dirty="0"/>
              <a:t>} catch (</a:t>
            </a:r>
            <a:r>
              <a:rPr lang="en-US" dirty="0" err="1"/>
              <a:t>ExceptionType</a:t>
            </a:r>
            <a:r>
              <a:rPr lang="en-US" dirty="0"/>
              <a:t> name) {</a:t>
            </a:r>
          </a:p>
          <a:p>
            <a:endParaRPr lang="en-US" dirty="0"/>
          </a:p>
          <a:p>
            <a:r>
              <a:rPr lang="en-US" dirty="0"/>
              <a:t>} catch (</a:t>
            </a:r>
            <a:r>
              <a:rPr lang="en-US" dirty="0" err="1"/>
              <a:t>ExceptionType</a:t>
            </a:r>
            <a:r>
              <a:rPr lang="en-US" dirty="0"/>
              <a:t> name) {</a:t>
            </a:r>
          </a:p>
          <a:p>
            <a:endParaRPr lang="en-US" dirty="0"/>
          </a:p>
          <a:p>
            <a:r>
              <a:rPr lang="en-US" dirty="0"/>
              <a:t>}</a:t>
            </a:r>
          </a:p>
        </p:txBody>
      </p:sp>
    </p:spTree>
    <p:extLst>
      <p:ext uri="{BB962C8B-B14F-4D97-AF65-F5344CB8AC3E}">
        <p14:creationId xmlns:p14="http://schemas.microsoft.com/office/powerpoint/2010/main" val="2472071669"/>
      </p:ext>
    </p:extLst>
  </p:cSld>
  <p:clrMapOvr>
    <a:masterClrMapping/>
  </p:clrMapOvr>
  <p:transition spd="slow">
    <p:cover dir="d"/>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7328" y="657889"/>
            <a:ext cx="3629520" cy="461665"/>
          </a:xfrm>
          <a:prstGeom prst="rect">
            <a:avLst/>
          </a:prstGeom>
        </p:spPr>
        <p:txBody>
          <a:bodyPr wrap="none">
            <a:spAutoFit/>
          </a:bodyPr>
          <a:lstStyle/>
          <a:p>
            <a:r>
              <a:rPr lang="en-US" sz="2400" dirty="0">
                <a:solidFill>
                  <a:srgbClr val="610B38"/>
                </a:solidFill>
                <a:latin typeface="erdana"/>
              </a:rPr>
              <a:t>Using exception handling</a:t>
            </a:r>
            <a:endParaRPr lang="en-US" sz="2400" b="0" i="0" dirty="0">
              <a:solidFill>
                <a:srgbClr val="610B38"/>
              </a:solidFill>
              <a:effectLst/>
              <a:latin typeface="erdana"/>
            </a:endParaRPr>
          </a:p>
        </p:txBody>
      </p:sp>
      <p:sp>
        <p:nvSpPr>
          <p:cNvPr id="3" name="Rectangle 2"/>
          <p:cNvSpPr/>
          <p:nvPr/>
        </p:nvSpPr>
        <p:spPr>
          <a:xfrm>
            <a:off x="2290354" y="1652847"/>
            <a:ext cx="8525692" cy="3970318"/>
          </a:xfrm>
          <a:prstGeom prst="rect">
            <a:avLst/>
          </a:prstGeom>
        </p:spPr>
        <p:txBody>
          <a:bodyPr wrap="square">
            <a:spAutoFit/>
          </a:bodyPr>
          <a:lstStyle/>
          <a:p>
            <a:r>
              <a:rPr lang="en-US" dirty="0"/>
              <a:t>public class TryCatchExample2 {  </a:t>
            </a:r>
          </a:p>
          <a:p>
            <a:r>
              <a:rPr lang="en-US" dirty="0"/>
              <a:t>  </a:t>
            </a:r>
          </a:p>
          <a:p>
            <a:r>
              <a:rPr lang="en-US" dirty="0"/>
              <a:t>    public static void main(String[] </a:t>
            </a:r>
            <a:r>
              <a:rPr lang="en-US" dirty="0" err="1"/>
              <a:t>args</a:t>
            </a:r>
            <a:r>
              <a:rPr lang="en-US" dirty="0"/>
              <a:t>) {  </a:t>
            </a:r>
          </a:p>
          <a:p>
            <a:r>
              <a:rPr lang="en-US" dirty="0"/>
              <a:t>        try  </a:t>
            </a:r>
          </a:p>
          <a:p>
            <a:r>
              <a:rPr lang="en-US" dirty="0"/>
              <a:t>        {  </a:t>
            </a:r>
          </a:p>
          <a:p>
            <a:r>
              <a:rPr lang="en-US" dirty="0"/>
              <a:t>        </a:t>
            </a:r>
            <a:r>
              <a:rPr lang="en-US" dirty="0" err="1"/>
              <a:t>int</a:t>
            </a:r>
            <a:r>
              <a:rPr lang="en-US" dirty="0"/>
              <a:t> data=200/0; //may throw exception   </a:t>
            </a:r>
          </a:p>
          <a:p>
            <a:r>
              <a:rPr lang="en-US" dirty="0"/>
              <a:t>        }  </a:t>
            </a:r>
          </a:p>
          <a:p>
            <a:r>
              <a:rPr lang="en-US" dirty="0"/>
              <a:t>            //handling the exception  </a:t>
            </a:r>
          </a:p>
          <a:p>
            <a:r>
              <a:rPr lang="en-US" dirty="0"/>
              <a:t>        catch(</a:t>
            </a:r>
            <a:r>
              <a:rPr lang="en-US" dirty="0" err="1"/>
              <a:t>ArithmeticException</a:t>
            </a:r>
            <a:r>
              <a:rPr lang="en-US" dirty="0"/>
              <a:t> e)  </a:t>
            </a:r>
          </a:p>
          <a:p>
            <a:r>
              <a:rPr lang="en-US" dirty="0"/>
              <a:t>        {  </a:t>
            </a:r>
          </a:p>
          <a:p>
            <a:r>
              <a:rPr lang="en-US" dirty="0"/>
              <a:t>            </a:t>
            </a:r>
            <a:r>
              <a:rPr lang="en-US" dirty="0" err="1"/>
              <a:t>System.out.println</a:t>
            </a:r>
            <a:r>
              <a:rPr lang="en-US" dirty="0"/>
              <a:t>(e);  </a:t>
            </a:r>
          </a:p>
          <a:p>
            <a:r>
              <a:rPr lang="en-US" dirty="0"/>
              <a:t>        }  </a:t>
            </a:r>
          </a:p>
          <a:p>
            <a:r>
              <a:rPr lang="en-US" dirty="0"/>
              <a:t>        </a:t>
            </a:r>
            <a:r>
              <a:rPr lang="en-US" dirty="0" err="1"/>
              <a:t>System.out.println</a:t>
            </a:r>
            <a:r>
              <a:rPr lang="en-US" dirty="0"/>
              <a:t>(“java code");  </a:t>
            </a:r>
          </a:p>
          <a:p>
            <a:r>
              <a:rPr lang="en-US" dirty="0"/>
              <a:t>    }</a:t>
            </a:r>
          </a:p>
        </p:txBody>
      </p:sp>
    </p:spTree>
    <p:extLst>
      <p:ext uri="{BB962C8B-B14F-4D97-AF65-F5344CB8AC3E}">
        <p14:creationId xmlns:p14="http://schemas.microsoft.com/office/powerpoint/2010/main" val="709567393"/>
      </p:ext>
    </p:extLst>
  </p:cSld>
  <p:clrMapOvr>
    <a:masterClrMapping/>
  </p:clrMapOvr>
  <p:transition spd="slow">
    <p:cover dir="d"/>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8500" y="579735"/>
            <a:ext cx="9385300" cy="646331"/>
          </a:xfrm>
          <a:prstGeom prst="rect">
            <a:avLst/>
          </a:prstGeom>
        </p:spPr>
        <p:txBody>
          <a:bodyPr wrap="square">
            <a:spAutoFit/>
          </a:bodyPr>
          <a:lstStyle/>
          <a:p>
            <a:pPr algn="just"/>
            <a:r>
              <a:rPr lang="en-US" b="1" dirty="0">
                <a:solidFill>
                  <a:srgbClr val="4A4A4A"/>
                </a:solidFill>
                <a:latin typeface="Open Sans"/>
              </a:rPr>
              <a:t>Nested try block</a:t>
            </a:r>
            <a:endParaRPr lang="en-US" dirty="0">
              <a:solidFill>
                <a:srgbClr val="4A4A4A"/>
              </a:solidFill>
              <a:latin typeface="Open Sans"/>
            </a:endParaRPr>
          </a:p>
          <a:p>
            <a:pPr algn="just"/>
            <a:r>
              <a:rPr lang="en-US" dirty="0">
                <a:solidFill>
                  <a:srgbClr val="4A4A4A"/>
                </a:solidFill>
                <a:latin typeface="Open Sans"/>
              </a:rPr>
              <a:t>try block within a try block is known as nested try block in java.</a:t>
            </a:r>
            <a:endParaRPr lang="en-US" b="0" i="0" dirty="0">
              <a:solidFill>
                <a:srgbClr val="4A4A4A"/>
              </a:solidFill>
              <a:effectLst/>
              <a:latin typeface="Open Sans"/>
            </a:endParaRPr>
          </a:p>
        </p:txBody>
      </p:sp>
      <p:sp>
        <p:nvSpPr>
          <p:cNvPr id="3" name="Rectangle 2"/>
          <p:cNvSpPr/>
          <p:nvPr/>
        </p:nvSpPr>
        <p:spPr>
          <a:xfrm>
            <a:off x="1968500" y="1360944"/>
            <a:ext cx="9829800" cy="5632311"/>
          </a:xfrm>
          <a:prstGeom prst="rect">
            <a:avLst/>
          </a:prstGeom>
        </p:spPr>
        <p:txBody>
          <a:bodyPr wrap="square">
            <a:spAutoFit/>
          </a:bodyPr>
          <a:lstStyle/>
          <a:p>
            <a:r>
              <a:rPr lang="en-US" sz="2000" dirty="0"/>
              <a:t>class Exception{</a:t>
            </a:r>
          </a:p>
          <a:p>
            <a:r>
              <a:rPr lang="en-US" sz="2000" dirty="0"/>
              <a:t>  public static void main(String </a:t>
            </a:r>
            <a:r>
              <a:rPr lang="en-US" sz="2000" dirty="0" err="1"/>
              <a:t>args</a:t>
            </a:r>
            <a:r>
              <a:rPr lang="en-US" sz="2000" dirty="0"/>
              <a:t>[]){</a:t>
            </a:r>
          </a:p>
          <a:p>
            <a:r>
              <a:rPr lang="en-US" sz="2000" dirty="0"/>
              <a:t>    try{</a:t>
            </a:r>
          </a:p>
          <a:p>
            <a:r>
              <a:rPr lang="en-US" sz="2000" dirty="0"/>
              <a:t>      try{</a:t>
            </a:r>
          </a:p>
          <a:p>
            <a:r>
              <a:rPr lang="en-US" sz="2000" dirty="0"/>
              <a:t>          </a:t>
            </a:r>
            <a:r>
              <a:rPr lang="en-US" sz="2000" dirty="0" err="1"/>
              <a:t>System.out.println</a:t>
            </a:r>
            <a:r>
              <a:rPr lang="en-US" sz="2000" dirty="0"/>
              <a:t>("going to divide");</a:t>
            </a:r>
          </a:p>
          <a:p>
            <a:r>
              <a:rPr lang="en-US" sz="2000" dirty="0"/>
              <a:t>          </a:t>
            </a:r>
            <a:r>
              <a:rPr lang="en-US" sz="2000" dirty="0" err="1"/>
              <a:t>int</a:t>
            </a:r>
            <a:r>
              <a:rPr lang="en-US" sz="2000" dirty="0"/>
              <a:t> b=59/0;</a:t>
            </a:r>
          </a:p>
          <a:p>
            <a:r>
              <a:rPr lang="en-US" sz="2000" dirty="0"/>
              <a:t>         }catch(</a:t>
            </a:r>
            <a:r>
              <a:rPr lang="en-US" sz="2000" dirty="0" err="1"/>
              <a:t>ArithmeticException</a:t>
            </a:r>
            <a:r>
              <a:rPr lang="en-US" sz="2000" dirty="0"/>
              <a:t> e){</a:t>
            </a:r>
            <a:r>
              <a:rPr lang="en-US" sz="2000" dirty="0" err="1"/>
              <a:t>System.out.println</a:t>
            </a:r>
            <a:r>
              <a:rPr lang="en-US" sz="2000" dirty="0"/>
              <a:t>(e);}</a:t>
            </a:r>
          </a:p>
          <a:p>
            <a:r>
              <a:rPr lang="en-US" sz="2000" dirty="0"/>
              <a:t>      try{</a:t>
            </a:r>
          </a:p>
          <a:p>
            <a:r>
              <a:rPr lang="en-US" sz="2000" dirty="0"/>
              <a:t>          </a:t>
            </a:r>
            <a:r>
              <a:rPr lang="en-US" sz="2000" dirty="0" err="1"/>
              <a:t>int</a:t>
            </a:r>
            <a:r>
              <a:rPr lang="en-US" sz="2000" dirty="0"/>
              <a:t> a[]=new </a:t>
            </a:r>
            <a:r>
              <a:rPr lang="en-US" sz="2000" dirty="0" err="1"/>
              <a:t>int</a:t>
            </a:r>
            <a:r>
              <a:rPr lang="en-US" sz="2000" dirty="0"/>
              <a:t>[5];</a:t>
            </a:r>
          </a:p>
          <a:p>
            <a:r>
              <a:rPr lang="en-US" sz="2000" dirty="0"/>
              <a:t>         a[5]=4;</a:t>
            </a:r>
          </a:p>
          <a:p>
            <a:r>
              <a:rPr lang="en-US" sz="2000" dirty="0"/>
              <a:t>         }</a:t>
            </a:r>
          </a:p>
          <a:p>
            <a:r>
              <a:rPr lang="en-US" sz="2000" dirty="0"/>
              <a:t>        catch(</a:t>
            </a:r>
            <a:r>
              <a:rPr lang="en-US" sz="2000" dirty="0" err="1"/>
              <a:t>ArrayIndexOutOfBoundsException</a:t>
            </a:r>
            <a:r>
              <a:rPr lang="en-US" sz="2000" dirty="0"/>
              <a:t> e) {</a:t>
            </a:r>
            <a:r>
              <a:rPr lang="en-US" sz="2000" dirty="0" err="1"/>
              <a:t>System.out.println</a:t>
            </a:r>
            <a:r>
              <a:rPr lang="en-US" sz="2000" dirty="0"/>
              <a:t>(e);}</a:t>
            </a:r>
          </a:p>
          <a:p>
            <a:r>
              <a:rPr lang="en-US" sz="2000" dirty="0"/>
              <a:t>            </a:t>
            </a:r>
            <a:r>
              <a:rPr lang="en-US" sz="2000" dirty="0" err="1"/>
              <a:t>System.out.println</a:t>
            </a:r>
            <a:r>
              <a:rPr lang="en-US" sz="2000" dirty="0"/>
              <a:t>("other statement);</a:t>
            </a:r>
          </a:p>
          <a:p>
            <a:r>
              <a:rPr lang="en-US" sz="2000" dirty="0"/>
              <a:t>        }catch(Exception e)</a:t>
            </a:r>
          </a:p>
          <a:p>
            <a:r>
              <a:rPr lang="en-US" sz="2000" dirty="0"/>
              <a:t>         {</a:t>
            </a:r>
            <a:r>
              <a:rPr lang="en-US" sz="2000" dirty="0" err="1"/>
              <a:t>System.out.println</a:t>
            </a:r>
            <a:r>
              <a:rPr lang="en-US" sz="2000" dirty="0"/>
              <a:t>("Exception </a:t>
            </a:r>
            <a:r>
              <a:rPr lang="en-US" sz="2000" dirty="0" err="1"/>
              <a:t>handeled</a:t>
            </a:r>
            <a:r>
              <a:rPr lang="en-US" sz="2000" dirty="0"/>
              <a:t>");}</a:t>
            </a:r>
          </a:p>
          <a:p>
            <a:r>
              <a:rPr lang="en-US" sz="2000" dirty="0"/>
              <a:t>       </a:t>
            </a:r>
            <a:r>
              <a:rPr lang="en-US" sz="2000" dirty="0" err="1"/>
              <a:t>System.out.println</a:t>
            </a:r>
            <a:r>
              <a:rPr lang="en-US" sz="2000" dirty="0"/>
              <a:t>("casual flow");</a:t>
            </a:r>
          </a:p>
          <a:p>
            <a:r>
              <a:rPr lang="en-US" sz="2000" dirty="0"/>
              <a:t>    }</a:t>
            </a:r>
          </a:p>
          <a:p>
            <a:r>
              <a:rPr lang="en-US" sz="2000" dirty="0"/>
              <a:t>}</a:t>
            </a:r>
          </a:p>
        </p:txBody>
      </p:sp>
    </p:spTree>
    <p:extLst>
      <p:ext uri="{BB962C8B-B14F-4D97-AF65-F5344CB8AC3E}">
        <p14:creationId xmlns:p14="http://schemas.microsoft.com/office/powerpoint/2010/main" val="1033930259"/>
      </p:ext>
    </p:extLst>
  </p:cSld>
  <p:clrMapOvr>
    <a:masterClrMapping/>
  </p:clrMapOvr>
  <p:transition spd="slow">
    <p:cover dir="d"/>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51135"/>
            <a:ext cx="11557000" cy="646331"/>
          </a:xfrm>
          <a:prstGeom prst="rect">
            <a:avLst/>
          </a:prstGeom>
        </p:spPr>
        <p:txBody>
          <a:bodyPr wrap="square">
            <a:spAutoFit/>
          </a:bodyPr>
          <a:lstStyle/>
          <a:p>
            <a:pPr algn="just"/>
            <a:r>
              <a:rPr lang="en-US" b="1" dirty="0">
                <a:solidFill>
                  <a:srgbClr val="4A4A4A"/>
                </a:solidFill>
                <a:latin typeface="Open Sans"/>
              </a:rPr>
              <a:t>Multi-catch block</a:t>
            </a:r>
            <a:endParaRPr lang="en-US" dirty="0">
              <a:solidFill>
                <a:srgbClr val="4A4A4A"/>
              </a:solidFill>
              <a:latin typeface="Open Sans"/>
            </a:endParaRPr>
          </a:p>
          <a:p>
            <a:pPr algn="just"/>
            <a:r>
              <a:rPr lang="en-US" dirty="0">
                <a:solidFill>
                  <a:srgbClr val="4A4A4A"/>
                </a:solidFill>
                <a:latin typeface="Open Sans"/>
              </a:rPr>
              <a:t>If you have to perform various tasks at the occurrence of various exceptions, you can use the multi-catch block.</a:t>
            </a:r>
            <a:endParaRPr lang="en-US" b="0" i="0" dirty="0">
              <a:solidFill>
                <a:srgbClr val="4A4A4A"/>
              </a:solidFill>
              <a:effectLst/>
              <a:latin typeface="Open Sans"/>
            </a:endParaRPr>
          </a:p>
        </p:txBody>
      </p:sp>
      <p:sp>
        <p:nvSpPr>
          <p:cNvPr id="3" name="Rectangle 2"/>
          <p:cNvSpPr/>
          <p:nvPr/>
        </p:nvSpPr>
        <p:spPr>
          <a:xfrm>
            <a:off x="1879600" y="1225689"/>
            <a:ext cx="8864600" cy="5632311"/>
          </a:xfrm>
          <a:prstGeom prst="rect">
            <a:avLst/>
          </a:prstGeom>
        </p:spPr>
        <p:txBody>
          <a:bodyPr wrap="square">
            <a:spAutoFit/>
          </a:bodyPr>
          <a:lstStyle/>
          <a:p>
            <a:r>
              <a:rPr lang="en-US" sz="2400" dirty="0"/>
              <a:t>class </a:t>
            </a:r>
            <a:r>
              <a:rPr lang="en-US" sz="2400" dirty="0" err="1"/>
              <a:t>SampleMultipleCatchBlock</a:t>
            </a:r>
            <a:r>
              <a:rPr lang="en-US" sz="2400" dirty="0"/>
              <a:t>{</a:t>
            </a:r>
          </a:p>
          <a:p>
            <a:r>
              <a:rPr lang="en-US" sz="2400" dirty="0"/>
              <a:t> public static void main(String </a:t>
            </a:r>
            <a:r>
              <a:rPr lang="en-US" sz="2400" dirty="0" err="1"/>
              <a:t>args</a:t>
            </a:r>
            <a:r>
              <a:rPr lang="en-US" sz="2400" dirty="0"/>
              <a:t>[]){</a:t>
            </a:r>
          </a:p>
          <a:p>
            <a:r>
              <a:rPr lang="en-US" sz="2400" dirty="0"/>
              <a:t>    try{</a:t>
            </a:r>
          </a:p>
          <a:p>
            <a:r>
              <a:rPr lang="en-US" sz="2400" dirty="0"/>
              <a:t>       </a:t>
            </a:r>
            <a:r>
              <a:rPr lang="en-US" sz="2400" dirty="0" err="1"/>
              <a:t>int</a:t>
            </a:r>
            <a:r>
              <a:rPr lang="en-US" sz="2400" dirty="0"/>
              <a:t> a[]=new </a:t>
            </a:r>
            <a:r>
              <a:rPr lang="en-US" sz="2400" dirty="0" err="1"/>
              <a:t>int</a:t>
            </a:r>
            <a:r>
              <a:rPr lang="en-US" sz="2400" dirty="0"/>
              <a:t>[5];</a:t>
            </a:r>
          </a:p>
          <a:p>
            <a:r>
              <a:rPr lang="en-US" sz="2400" dirty="0"/>
              <a:t>       a[5]=30/0;</a:t>
            </a:r>
          </a:p>
          <a:p>
            <a:r>
              <a:rPr lang="en-US" sz="2400" dirty="0"/>
              <a:t>      }</a:t>
            </a:r>
          </a:p>
          <a:p>
            <a:r>
              <a:rPr lang="en-US" sz="2400" dirty="0"/>
              <a:t>      catch(</a:t>
            </a:r>
            <a:r>
              <a:rPr lang="en-US" sz="2400" dirty="0" err="1"/>
              <a:t>ArithmeticException</a:t>
            </a:r>
            <a:r>
              <a:rPr lang="en-US" sz="2400" dirty="0"/>
              <a:t> e)</a:t>
            </a:r>
          </a:p>
          <a:p>
            <a:r>
              <a:rPr lang="en-US" sz="2400" dirty="0"/>
              <a:t>        {</a:t>
            </a:r>
            <a:r>
              <a:rPr lang="en-US" sz="2400" dirty="0" err="1"/>
              <a:t>System.out.println</a:t>
            </a:r>
            <a:r>
              <a:rPr lang="en-US" sz="2400" dirty="0"/>
              <a:t>("task1 is completed");}</a:t>
            </a:r>
          </a:p>
          <a:p>
            <a:r>
              <a:rPr lang="en-US" sz="2400" dirty="0"/>
              <a:t>      catch(</a:t>
            </a:r>
            <a:r>
              <a:rPr lang="en-US" sz="2400" dirty="0" err="1"/>
              <a:t>ArrayIndexOutOfBoundsException</a:t>
            </a:r>
            <a:r>
              <a:rPr lang="en-US" sz="2400" dirty="0"/>
              <a:t> e)</a:t>
            </a:r>
          </a:p>
          <a:p>
            <a:r>
              <a:rPr lang="en-US" sz="2400" dirty="0"/>
              <a:t>        {</a:t>
            </a:r>
            <a:r>
              <a:rPr lang="en-US" sz="2400" dirty="0" err="1"/>
              <a:t>System.out.println</a:t>
            </a:r>
            <a:r>
              <a:rPr lang="en-US" sz="2400" dirty="0"/>
              <a:t>("task 2 completed");}</a:t>
            </a:r>
          </a:p>
          <a:p>
            <a:r>
              <a:rPr lang="en-US" sz="2400" dirty="0"/>
              <a:t>      catch(Exception e)</a:t>
            </a:r>
          </a:p>
          <a:p>
            <a:r>
              <a:rPr lang="en-US" sz="2400" dirty="0"/>
              <a:t>        {</a:t>
            </a:r>
            <a:r>
              <a:rPr lang="en-US" sz="2400" dirty="0" err="1"/>
              <a:t>System.out.println</a:t>
            </a:r>
            <a:r>
              <a:rPr lang="en-US" sz="2400" dirty="0"/>
              <a:t>("task 3 completed");}</a:t>
            </a:r>
          </a:p>
          <a:p>
            <a:r>
              <a:rPr lang="en-US" sz="2400" dirty="0"/>
              <a:t>      </a:t>
            </a:r>
            <a:r>
              <a:rPr lang="en-US" sz="2400" dirty="0" err="1"/>
              <a:t>System.out.println</a:t>
            </a:r>
            <a:r>
              <a:rPr lang="en-US" sz="2400" dirty="0"/>
              <a:t>("remaining code");</a:t>
            </a:r>
          </a:p>
          <a:p>
            <a:r>
              <a:rPr lang="en-US" sz="2400" dirty="0"/>
              <a:t>  }</a:t>
            </a:r>
          </a:p>
          <a:p>
            <a:r>
              <a:rPr lang="en-US" sz="2400" dirty="0"/>
              <a:t>}</a:t>
            </a:r>
          </a:p>
        </p:txBody>
      </p:sp>
    </p:spTree>
    <p:extLst>
      <p:ext uri="{BB962C8B-B14F-4D97-AF65-F5344CB8AC3E}">
        <p14:creationId xmlns:p14="http://schemas.microsoft.com/office/powerpoint/2010/main" val="3290437349"/>
      </p:ext>
    </p:extLst>
  </p:cSld>
  <p:clrMapOvr>
    <a:masterClrMapping/>
  </p:clrMapOvr>
  <p:transition spd="slow">
    <p:cover dir="d"/>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596037"/>
            <a:ext cx="10045700" cy="1631216"/>
          </a:xfrm>
          <a:prstGeom prst="rect">
            <a:avLst/>
          </a:prstGeom>
        </p:spPr>
        <p:txBody>
          <a:bodyPr wrap="square">
            <a:spAutoFit/>
          </a:bodyPr>
          <a:lstStyle/>
          <a:p>
            <a:pPr algn="just"/>
            <a:r>
              <a:rPr lang="en-US" sz="2000" b="1" dirty="0">
                <a:solidFill>
                  <a:srgbClr val="4A4A4A"/>
                </a:solidFill>
                <a:latin typeface="Open Sans"/>
              </a:rPr>
              <a:t>finally block</a:t>
            </a:r>
            <a:endParaRPr lang="en-US" sz="2000" dirty="0">
              <a:solidFill>
                <a:srgbClr val="4A4A4A"/>
              </a:solidFill>
              <a:latin typeface="Open Sans"/>
            </a:endParaRPr>
          </a:p>
          <a:p>
            <a:pPr algn="just"/>
            <a:r>
              <a:rPr lang="en-US" sz="2000" i="1" dirty="0">
                <a:solidFill>
                  <a:srgbClr val="4A4A4A"/>
                </a:solidFill>
                <a:latin typeface="Open Sans"/>
              </a:rPr>
              <a:t>A finally block</a:t>
            </a:r>
            <a:r>
              <a:rPr lang="en-US" sz="2000" dirty="0">
                <a:solidFill>
                  <a:srgbClr val="4A4A4A"/>
                </a:solidFill>
                <a:latin typeface="Open Sans"/>
              </a:rPr>
              <a:t> contains all the crucial statements that must be executed whether an exception occurs or not. The statements present in this block will always execute, regardless an exception occurs in the try block or not such as closing a connection, stream etc.</a:t>
            </a:r>
            <a:endParaRPr lang="en-US" sz="2000" b="0" i="0" dirty="0">
              <a:solidFill>
                <a:srgbClr val="4A4A4A"/>
              </a:solidFill>
              <a:effectLst/>
              <a:latin typeface="Open Sans"/>
            </a:endParaRPr>
          </a:p>
        </p:txBody>
      </p:sp>
      <p:sp>
        <p:nvSpPr>
          <p:cNvPr id="3" name="Rectangle 2"/>
          <p:cNvSpPr/>
          <p:nvPr/>
        </p:nvSpPr>
        <p:spPr>
          <a:xfrm>
            <a:off x="2730500" y="2673340"/>
            <a:ext cx="8064500" cy="3416320"/>
          </a:xfrm>
          <a:prstGeom prst="rect">
            <a:avLst/>
          </a:prstGeom>
        </p:spPr>
        <p:txBody>
          <a:bodyPr wrap="square">
            <a:spAutoFit/>
          </a:bodyPr>
          <a:lstStyle/>
          <a:p>
            <a:r>
              <a:rPr lang="en-US" dirty="0"/>
              <a:t>class </a:t>
            </a:r>
            <a:r>
              <a:rPr lang="en-US" dirty="0" err="1"/>
              <a:t>SampleFinallyBlock</a:t>
            </a:r>
            <a:r>
              <a:rPr lang="en-US" dirty="0"/>
              <a:t>{</a:t>
            </a:r>
          </a:p>
          <a:p>
            <a:r>
              <a:rPr lang="en-US" dirty="0"/>
              <a:t> public static void main(String </a:t>
            </a:r>
            <a:r>
              <a:rPr lang="en-US" dirty="0" err="1"/>
              <a:t>args</a:t>
            </a:r>
            <a:r>
              <a:rPr lang="en-US" dirty="0"/>
              <a:t>[]){</a:t>
            </a:r>
          </a:p>
          <a:p>
            <a:r>
              <a:rPr lang="en-US" dirty="0"/>
              <a:t>   try{</a:t>
            </a:r>
          </a:p>
          <a:p>
            <a:r>
              <a:rPr lang="en-US" dirty="0"/>
              <a:t>     </a:t>
            </a:r>
            <a:r>
              <a:rPr lang="en-US" dirty="0" err="1"/>
              <a:t>int</a:t>
            </a:r>
            <a:r>
              <a:rPr lang="en-US" dirty="0"/>
              <a:t> data=55/5;</a:t>
            </a:r>
          </a:p>
          <a:p>
            <a:r>
              <a:rPr lang="en-US" dirty="0"/>
              <a:t>     </a:t>
            </a:r>
            <a:r>
              <a:rPr lang="en-US" dirty="0" err="1"/>
              <a:t>System.out.println</a:t>
            </a:r>
            <a:r>
              <a:rPr lang="en-US" dirty="0"/>
              <a:t>(data);</a:t>
            </a:r>
          </a:p>
          <a:p>
            <a:r>
              <a:rPr lang="en-US" dirty="0"/>
              <a:t>    }</a:t>
            </a:r>
          </a:p>
          <a:p>
            <a:r>
              <a:rPr lang="en-US" dirty="0"/>
              <a:t>    catch(</a:t>
            </a:r>
            <a:r>
              <a:rPr lang="en-US" dirty="0" err="1"/>
              <a:t>NullPointerException</a:t>
            </a:r>
            <a:r>
              <a:rPr lang="en-US" dirty="0"/>
              <a:t> e)</a:t>
            </a:r>
          </a:p>
          <a:p>
            <a:r>
              <a:rPr lang="en-US" dirty="0"/>
              <a:t>       {</a:t>
            </a:r>
            <a:r>
              <a:rPr lang="en-US" dirty="0" err="1"/>
              <a:t>System.out.println</a:t>
            </a:r>
            <a:r>
              <a:rPr lang="en-US" dirty="0"/>
              <a:t>(e);} </a:t>
            </a:r>
          </a:p>
          <a:p>
            <a:r>
              <a:rPr lang="en-US" dirty="0"/>
              <a:t>    finally {</a:t>
            </a:r>
            <a:r>
              <a:rPr lang="en-US" dirty="0" err="1"/>
              <a:t>System.out.println</a:t>
            </a:r>
            <a:r>
              <a:rPr lang="en-US" dirty="0"/>
              <a:t>("finally block is executed");}</a:t>
            </a:r>
          </a:p>
          <a:p>
            <a:r>
              <a:rPr lang="en-US" dirty="0"/>
              <a:t>    </a:t>
            </a:r>
            <a:r>
              <a:rPr lang="en-US" dirty="0" err="1"/>
              <a:t>System.out.println</a:t>
            </a:r>
            <a:r>
              <a:rPr lang="en-US" dirty="0"/>
              <a:t>("remaining code");</a:t>
            </a:r>
          </a:p>
          <a:p>
            <a:r>
              <a:rPr lang="en-US" dirty="0"/>
              <a:t>  }</a:t>
            </a:r>
          </a:p>
          <a:p>
            <a:r>
              <a:rPr lang="en-US" dirty="0"/>
              <a:t>}</a:t>
            </a:r>
          </a:p>
        </p:txBody>
      </p:sp>
    </p:spTree>
    <p:extLst>
      <p:ext uri="{BB962C8B-B14F-4D97-AF65-F5344CB8AC3E}">
        <p14:creationId xmlns:p14="http://schemas.microsoft.com/office/powerpoint/2010/main" val="1172705992"/>
      </p:ext>
    </p:extLst>
  </p:cSld>
  <p:clrMapOvr>
    <a:masterClrMapping/>
  </p:clrMapOvr>
  <p:transition spd="slow">
    <p:cover dir="d"/>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900" y="340836"/>
            <a:ext cx="10883900" cy="923330"/>
          </a:xfrm>
          <a:prstGeom prst="rect">
            <a:avLst/>
          </a:prstGeom>
        </p:spPr>
        <p:txBody>
          <a:bodyPr wrap="square">
            <a:spAutoFit/>
          </a:bodyPr>
          <a:lstStyle/>
          <a:p>
            <a:r>
              <a:rPr lang="en-US" dirty="0">
                <a:solidFill>
                  <a:srgbClr val="4A4A4A"/>
                </a:solidFill>
                <a:latin typeface="Open Sans"/>
              </a:rPr>
              <a:t>You might have heard that final, finally and finalize are keywords in Java. Yes, they are, but they differ from each other in various aspects. So, let’s see how </a:t>
            </a:r>
            <a:r>
              <a:rPr lang="en-US" b="1" i="1" dirty="0">
                <a:solidFill>
                  <a:srgbClr val="4A4A4A"/>
                </a:solidFill>
                <a:latin typeface="Open Sans"/>
              </a:rPr>
              <a:t>final, finally and finalize</a:t>
            </a:r>
            <a:r>
              <a:rPr lang="en-US" dirty="0">
                <a:solidFill>
                  <a:srgbClr val="4A4A4A"/>
                </a:solidFill>
                <a:latin typeface="Open Sans"/>
              </a:rPr>
              <a:t> are different from each other with the help of below table.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35140943"/>
              </p:ext>
            </p:extLst>
          </p:nvPr>
        </p:nvGraphicFramePr>
        <p:xfrm>
          <a:off x="1087437" y="1708666"/>
          <a:ext cx="10050462" cy="4389120"/>
        </p:xfrm>
        <a:graphic>
          <a:graphicData uri="http://schemas.openxmlformats.org/drawingml/2006/table">
            <a:tbl>
              <a:tblPr/>
              <a:tblGrid>
                <a:gridCol w="3363663">
                  <a:extLst>
                    <a:ext uri="{9D8B030D-6E8A-4147-A177-3AD203B41FA5}">
                      <a16:colId xmlns:a16="http://schemas.microsoft.com/office/drawing/2014/main" val="2018979872"/>
                    </a:ext>
                  </a:extLst>
                </a:gridCol>
                <a:gridCol w="3336645">
                  <a:extLst>
                    <a:ext uri="{9D8B030D-6E8A-4147-A177-3AD203B41FA5}">
                      <a16:colId xmlns:a16="http://schemas.microsoft.com/office/drawing/2014/main" val="1720828161"/>
                    </a:ext>
                  </a:extLst>
                </a:gridCol>
                <a:gridCol w="3350154">
                  <a:extLst>
                    <a:ext uri="{9D8B030D-6E8A-4147-A177-3AD203B41FA5}">
                      <a16:colId xmlns:a16="http://schemas.microsoft.com/office/drawing/2014/main" val="1973406048"/>
                    </a:ext>
                  </a:extLst>
                </a:gridCol>
              </a:tblGrid>
              <a:tr h="0">
                <a:tc>
                  <a:txBody>
                    <a:bodyPr/>
                    <a:lstStyle/>
                    <a:p>
                      <a:pPr algn="ctr"/>
                      <a:r>
                        <a:rPr lang="en-US" sz="2400" b="1">
                          <a:effectLst/>
                        </a:rPr>
                        <a:t>final</a:t>
                      </a:r>
                      <a:endParaRPr lang="en-US" sz="2400">
                        <a:effectLst/>
                      </a:endParaRPr>
                    </a:p>
                  </a:txBody>
                  <a:tcPr marL="47625" anchor="ctr">
                    <a:lnL>
                      <a:noFill/>
                    </a:lnL>
                    <a:lnR>
                      <a:noFill/>
                    </a:lnR>
                    <a:lnT>
                      <a:noFill/>
                    </a:lnT>
                    <a:lnB>
                      <a:noFill/>
                    </a:lnB>
                    <a:solidFill>
                      <a:srgbClr val="008DD9"/>
                    </a:solidFill>
                  </a:tcPr>
                </a:tc>
                <a:tc>
                  <a:txBody>
                    <a:bodyPr/>
                    <a:lstStyle/>
                    <a:p>
                      <a:pPr algn="ctr"/>
                      <a:r>
                        <a:rPr lang="en-US" sz="2400" b="1">
                          <a:effectLst/>
                        </a:rPr>
                        <a:t>finally</a:t>
                      </a:r>
                      <a:endParaRPr lang="en-US" sz="2400">
                        <a:effectLst/>
                      </a:endParaRPr>
                    </a:p>
                  </a:txBody>
                  <a:tcPr marL="47625" anchor="ctr">
                    <a:lnL>
                      <a:noFill/>
                    </a:lnL>
                    <a:lnR>
                      <a:noFill/>
                    </a:lnR>
                    <a:lnT>
                      <a:noFill/>
                    </a:lnT>
                    <a:lnB>
                      <a:noFill/>
                    </a:lnB>
                    <a:solidFill>
                      <a:srgbClr val="008DD9"/>
                    </a:solidFill>
                  </a:tcPr>
                </a:tc>
                <a:tc>
                  <a:txBody>
                    <a:bodyPr/>
                    <a:lstStyle/>
                    <a:p>
                      <a:pPr algn="ctr"/>
                      <a:r>
                        <a:rPr lang="en-US" sz="2400" b="1">
                          <a:effectLst/>
                        </a:rPr>
                        <a:t>finalize</a:t>
                      </a:r>
                      <a:endParaRPr lang="en-US" sz="2400">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990754750"/>
                  </a:ext>
                </a:extLst>
              </a:tr>
              <a:tr h="0">
                <a:tc>
                  <a:txBody>
                    <a:bodyPr/>
                    <a:lstStyle/>
                    <a:p>
                      <a:pPr algn="ctr"/>
                      <a:r>
                        <a:rPr lang="en-US" sz="2400">
                          <a:effectLst/>
                        </a:rPr>
                        <a:t>It is a keyword.</a:t>
                      </a:r>
                    </a:p>
                  </a:txBody>
                  <a:tcPr marL="47625" anchor="ctr">
                    <a:lnL>
                      <a:noFill/>
                    </a:lnL>
                    <a:lnR>
                      <a:noFill/>
                    </a:lnR>
                    <a:lnT>
                      <a:noFill/>
                    </a:lnT>
                    <a:lnB>
                      <a:noFill/>
                    </a:lnB>
                    <a:solidFill>
                      <a:srgbClr val="FFFFFF"/>
                    </a:solidFill>
                  </a:tcPr>
                </a:tc>
                <a:tc>
                  <a:txBody>
                    <a:bodyPr/>
                    <a:lstStyle/>
                    <a:p>
                      <a:pPr algn="ctr"/>
                      <a:r>
                        <a:rPr lang="en-US" sz="2400">
                          <a:effectLst/>
                        </a:rPr>
                        <a:t>It is a block.</a:t>
                      </a:r>
                    </a:p>
                  </a:txBody>
                  <a:tcPr marL="47625" anchor="ctr">
                    <a:lnL>
                      <a:noFill/>
                    </a:lnL>
                    <a:lnR>
                      <a:noFill/>
                    </a:lnR>
                    <a:lnT>
                      <a:noFill/>
                    </a:lnT>
                    <a:lnB>
                      <a:noFill/>
                    </a:lnB>
                    <a:solidFill>
                      <a:srgbClr val="FFFFFF"/>
                    </a:solidFill>
                  </a:tcPr>
                </a:tc>
                <a:tc>
                  <a:txBody>
                    <a:bodyPr/>
                    <a:lstStyle/>
                    <a:p>
                      <a:pPr algn="ctr"/>
                      <a:r>
                        <a:rPr lang="en-US" sz="2400">
                          <a:effectLst/>
                        </a:rPr>
                        <a:t>It is a method.</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1202801751"/>
                  </a:ext>
                </a:extLst>
              </a:tr>
              <a:tr h="0">
                <a:tc>
                  <a:txBody>
                    <a:bodyPr/>
                    <a:lstStyle/>
                    <a:p>
                      <a:pPr algn="ctr"/>
                      <a:r>
                        <a:rPr lang="en-US" sz="2400">
                          <a:effectLst/>
                        </a:rPr>
                        <a:t>Used to apply restrictions on class, methods &amp; variables.</a:t>
                      </a:r>
                    </a:p>
                  </a:txBody>
                  <a:tcPr marL="47625" anchor="ctr">
                    <a:lnL>
                      <a:noFill/>
                    </a:lnL>
                    <a:lnR>
                      <a:noFill/>
                    </a:lnR>
                    <a:lnT>
                      <a:noFill/>
                    </a:lnT>
                    <a:lnB>
                      <a:noFill/>
                    </a:lnB>
                    <a:solidFill>
                      <a:srgbClr val="FFFFFF"/>
                    </a:solidFill>
                  </a:tcPr>
                </a:tc>
                <a:tc>
                  <a:txBody>
                    <a:bodyPr/>
                    <a:lstStyle/>
                    <a:p>
                      <a:pPr algn="ctr"/>
                      <a:r>
                        <a:rPr lang="en-US" sz="2400">
                          <a:effectLst/>
                        </a:rPr>
                        <a:t>Used to place an important code.</a:t>
                      </a:r>
                    </a:p>
                  </a:txBody>
                  <a:tcPr marL="47625" anchor="ctr">
                    <a:lnL>
                      <a:noFill/>
                    </a:lnL>
                    <a:lnR>
                      <a:noFill/>
                    </a:lnR>
                    <a:lnT>
                      <a:noFill/>
                    </a:lnT>
                    <a:lnB>
                      <a:noFill/>
                    </a:lnB>
                    <a:solidFill>
                      <a:srgbClr val="FFFFFF"/>
                    </a:solidFill>
                  </a:tcPr>
                </a:tc>
                <a:tc>
                  <a:txBody>
                    <a:bodyPr/>
                    <a:lstStyle/>
                    <a:p>
                      <a:pPr algn="ctr"/>
                      <a:r>
                        <a:rPr lang="en-US" sz="2400">
                          <a:effectLst/>
                        </a:rPr>
                        <a:t>Used to perform clean-up processing just before the object is garbage collected.</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2525255383"/>
                  </a:ext>
                </a:extLst>
              </a:tr>
              <a:tr h="0">
                <a:tc>
                  <a:txBody>
                    <a:bodyPr/>
                    <a:lstStyle/>
                    <a:p>
                      <a:pPr algn="ctr"/>
                      <a:r>
                        <a:rPr lang="en-US" sz="2400">
                          <a:effectLst/>
                        </a:rPr>
                        <a:t>final class can’t be inherited, method can’t be overridden &amp; the variable value can’t be changed.</a:t>
                      </a:r>
                    </a:p>
                  </a:txBody>
                  <a:tcPr marL="47625" anchor="ctr">
                    <a:lnL>
                      <a:noFill/>
                    </a:lnL>
                    <a:lnR>
                      <a:noFill/>
                    </a:lnR>
                    <a:lnT>
                      <a:noFill/>
                    </a:lnT>
                    <a:lnB>
                      <a:noFill/>
                    </a:lnB>
                    <a:solidFill>
                      <a:srgbClr val="FFFFFF"/>
                    </a:solidFill>
                  </a:tcPr>
                </a:tc>
                <a:tc>
                  <a:txBody>
                    <a:bodyPr/>
                    <a:lstStyle/>
                    <a:p>
                      <a:pPr algn="ctr"/>
                      <a:r>
                        <a:rPr lang="en-US" sz="2400">
                          <a:effectLst/>
                        </a:rPr>
                        <a:t>It will be executed whether the exception is handled or not.</a:t>
                      </a:r>
                    </a:p>
                  </a:txBody>
                  <a:tcPr marL="47625" anchor="ctr">
                    <a:lnL>
                      <a:noFill/>
                    </a:lnL>
                    <a:lnR>
                      <a:noFill/>
                    </a:lnR>
                    <a:lnT>
                      <a:noFill/>
                    </a:lnT>
                    <a:lnB>
                      <a:noFill/>
                    </a:lnB>
                    <a:solidFill>
                      <a:srgbClr val="FFFFFF"/>
                    </a:solidFill>
                  </a:tcPr>
                </a:tc>
                <a:tc>
                  <a:txBody>
                    <a:bodyPr/>
                    <a:lstStyle/>
                    <a:p>
                      <a:pPr algn="ctr"/>
                      <a:r>
                        <a:rPr lang="en-US" sz="2400" dirty="0">
                          <a:effectLst/>
                        </a:rPr>
                        <a:t>–</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2590732983"/>
                  </a:ext>
                </a:extLst>
              </a:tr>
            </a:tbl>
          </a:graphicData>
        </a:graphic>
      </p:graphicFrame>
    </p:spTree>
    <p:extLst>
      <p:ext uri="{BB962C8B-B14F-4D97-AF65-F5344CB8AC3E}">
        <p14:creationId xmlns:p14="http://schemas.microsoft.com/office/powerpoint/2010/main" val="3853982087"/>
      </p:ext>
    </p:extLst>
  </p:cSld>
  <p:clrMapOvr>
    <a:masterClrMapping/>
  </p:clrMapOvr>
  <p:transition spd="slow">
    <p:cover dir="d"/>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693427"/>
              </p:ext>
            </p:extLst>
          </p:nvPr>
        </p:nvGraphicFramePr>
        <p:xfrm>
          <a:off x="1468437" y="1057434"/>
          <a:ext cx="9174163" cy="4206240"/>
        </p:xfrm>
        <a:graphic>
          <a:graphicData uri="http://schemas.openxmlformats.org/drawingml/2006/table">
            <a:tbl>
              <a:tblPr/>
              <a:tblGrid>
                <a:gridCol w="5067985">
                  <a:extLst>
                    <a:ext uri="{9D8B030D-6E8A-4147-A177-3AD203B41FA5}">
                      <a16:colId xmlns:a16="http://schemas.microsoft.com/office/drawing/2014/main" val="106272977"/>
                    </a:ext>
                  </a:extLst>
                </a:gridCol>
                <a:gridCol w="4106178">
                  <a:extLst>
                    <a:ext uri="{9D8B030D-6E8A-4147-A177-3AD203B41FA5}">
                      <a16:colId xmlns:a16="http://schemas.microsoft.com/office/drawing/2014/main" val="1229928690"/>
                    </a:ext>
                  </a:extLst>
                </a:gridCol>
              </a:tblGrid>
              <a:tr h="190500">
                <a:tc>
                  <a:txBody>
                    <a:bodyPr/>
                    <a:lstStyle/>
                    <a:p>
                      <a:pPr algn="ctr"/>
                      <a:r>
                        <a:rPr lang="en-US" sz="2400" b="1">
                          <a:effectLst/>
                        </a:rPr>
                        <a:t>throw</a:t>
                      </a:r>
                      <a:endParaRPr lang="en-US" sz="2400">
                        <a:effectLst/>
                      </a:endParaRPr>
                    </a:p>
                  </a:txBody>
                  <a:tcPr marL="47625" anchor="ctr">
                    <a:lnL>
                      <a:noFill/>
                    </a:lnL>
                    <a:lnR>
                      <a:noFill/>
                    </a:lnR>
                    <a:lnT>
                      <a:noFill/>
                    </a:lnT>
                    <a:lnB>
                      <a:noFill/>
                    </a:lnB>
                    <a:solidFill>
                      <a:srgbClr val="008DD9"/>
                    </a:solidFill>
                  </a:tcPr>
                </a:tc>
                <a:tc>
                  <a:txBody>
                    <a:bodyPr/>
                    <a:lstStyle/>
                    <a:p>
                      <a:pPr algn="ctr"/>
                      <a:r>
                        <a:rPr lang="en-US" sz="2400" b="1">
                          <a:effectLst/>
                        </a:rPr>
                        <a:t>throws</a:t>
                      </a:r>
                      <a:endParaRPr lang="en-US" sz="2400">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1867863841"/>
                  </a:ext>
                </a:extLst>
              </a:tr>
              <a:tr h="200025">
                <a:tc>
                  <a:txBody>
                    <a:bodyPr/>
                    <a:lstStyle/>
                    <a:p>
                      <a:r>
                        <a:rPr lang="en-US" sz="2400" dirty="0">
                          <a:effectLst/>
                        </a:rPr>
                        <a:t> 1. Used to explicitly throw an exception</a:t>
                      </a:r>
                    </a:p>
                  </a:txBody>
                  <a:tcPr marL="47625" anchor="ctr">
                    <a:lnL>
                      <a:noFill/>
                    </a:lnL>
                    <a:lnR>
                      <a:noFill/>
                    </a:lnR>
                    <a:lnT>
                      <a:noFill/>
                    </a:lnT>
                    <a:lnB>
                      <a:noFill/>
                    </a:lnB>
                    <a:solidFill>
                      <a:srgbClr val="FFFFFF"/>
                    </a:solidFill>
                  </a:tcPr>
                </a:tc>
                <a:tc>
                  <a:txBody>
                    <a:bodyPr/>
                    <a:lstStyle/>
                    <a:p>
                      <a:r>
                        <a:rPr lang="en-US" sz="2400">
                          <a:effectLst/>
                        </a:rPr>
                        <a:t> 1. Used to declare an exception</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766693337"/>
                  </a:ext>
                </a:extLst>
              </a:tr>
              <a:tr h="200025">
                <a:tc>
                  <a:txBody>
                    <a:bodyPr/>
                    <a:lstStyle/>
                    <a:p>
                      <a:r>
                        <a:rPr lang="en-US" sz="2400">
                          <a:effectLst/>
                        </a:rPr>
                        <a:t> 2. Checked exceptions cannot be propagated using throw only</a:t>
                      </a:r>
                    </a:p>
                  </a:txBody>
                  <a:tcPr marL="47625" anchor="ctr">
                    <a:lnL>
                      <a:noFill/>
                    </a:lnL>
                    <a:lnR>
                      <a:noFill/>
                    </a:lnR>
                    <a:lnT>
                      <a:noFill/>
                    </a:lnT>
                    <a:lnB>
                      <a:noFill/>
                    </a:lnB>
                    <a:solidFill>
                      <a:srgbClr val="FFFFFF"/>
                    </a:solidFill>
                  </a:tcPr>
                </a:tc>
                <a:tc>
                  <a:txBody>
                    <a:bodyPr/>
                    <a:lstStyle/>
                    <a:p>
                      <a:r>
                        <a:rPr lang="en-US" sz="2400">
                          <a:effectLst/>
                        </a:rPr>
                        <a:t> 2. Checked exceptions can be propagated</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2926318995"/>
                  </a:ext>
                </a:extLst>
              </a:tr>
              <a:tr h="200025">
                <a:tc>
                  <a:txBody>
                    <a:bodyPr/>
                    <a:lstStyle/>
                    <a:p>
                      <a:r>
                        <a:rPr lang="en-US" sz="2400">
                          <a:effectLst/>
                        </a:rPr>
                        <a:t> 3. Followed by an instance</a:t>
                      </a:r>
                    </a:p>
                  </a:txBody>
                  <a:tcPr marL="47625" anchor="ctr">
                    <a:lnL>
                      <a:noFill/>
                    </a:lnL>
                    <a:lnR>
                      <a:noFill/>
                    </a:lnR>
                    <a:lnT>
                      <a:noFill/>
                    </a:lnT>
                    <a:lnB>
                      <a:noFill/>
                    </a:lnB>
                    <a:solidFill>
                      <a:srgbClr val="FFFFFF"/>
                    </a:solidFill>
                  </a:tcPr>
                </a:tc>
                <a:tc>
                  <a:txBody>
                    <a:bodyPr/>
                    <a:lstStyle/>
                    <a:p>
                      <a:r>
                        <a:rPr lang="en-US" sz="2400">
                          <a:effectLst/>
                        </a:rPr>
                        <a:t> 3. Followed by a class</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1012932425"/>
                  </a:ext>
                </a:extLst>
              </a:tr>
              <a:tr h="200025">
                <a:tc>
                  <a:txBody>
                    <a:bodyPr/>
                    <a:lstStyle/>
                    <a:p>
                      <a:r>
                        <a:rPr lang="en-US" sz="2400">
                          <a:effectLst/>
                        </a:rPr>
                        <a:t> 4. Used within a method</a:t>
                      </a:r>
                    </a:p>
                  </a:txBody>
                  <a:tcPr marL="47625" anchor="ctr">
                    <a:lnL>
                      <a:noFill/>
                    </a:lnL>
                    <a:lnR>
                      <a:noFill/>
                    </a:lnR>
                    <a:lnT>
                      <a:noFill/>
                    </a:lnT>
                    <a:lnB>
                      <a:noFill/>
                    </a:lnB>
                    <a:solidFill>
                      <a:srgbClr val="FFFFFF"/>
                    </a:solidFill>
                  </a:tcPr>
                </a:tc>
                <a:tc>
                  <a:txBody>
                    <a:bodyPr/>
                    <a:lstStyle/>
                    <a:p>
                      <a:r>
                        <a:rPr lang="en-US" sz="2400">
                          <a:effectLst/>
                        </a:rPr>
                        <a:t> 4. Used with a method signature</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1957730821"/>
                  </a:ext>
                </a:extLst>
              </a:tr>
              <a:tr h="200025">
                <a:tc>
                  <a:txBody>
                    <a:bodyPr/>
                    <a:lstStyle/>
                    <a:p>
                      <a:r>
                        <a:rPr lang="en-US" sz="2400">
                          <a:effectLst/>
                        </a:rPr>
                        <a:t> 5. Cannot throw multiple exceptions</a:t>
                      </a:r>
                    </a:p>
                  </a:txBody>
                  <a:tcPr marL="47625" anchor="ctr">
                    <a:lnL>
                      <a:noFill/>
                    </a:lnL>
                    <a:lnR>
                      <a:noFill/>
                    </a:lnR>
                    <a:lnT>
                      <a:noFill/>
                    </a:lnT>
                    <a:lnB>
                      <a:noFill/>
                    </a:lnB>
                    <a:solidFill>
                      <a:srgbClr val="FFFFFF"/>
                    </a:solidFill>
                  </a:tcPr>
                </a:tc>
                <a:tc>
                  <a:txBody>
                    <a:bodyPr/>
                    <a:lstStyle/>
                    <a:p>
                      <a:r>
                        <a:rPr lang="en-US" sz="2400" dirty="0">
                          <a:effectLst/>
                        </a:rPr>
                        <a:t> 5. Can declare multiple exceptions</a:t>
                      </a:r>
                    </a:p>
                  </a:txBody>
                  <a:tcPr marL="47625" anchor="ctr">
                    <a:lnL>
                      <a:noFill/>
                    </a:lnL>
                    <a:lnR>
                      <a:noFill/>
                    </a:lnR>
                    <a:lnT>
                      <a:noFill/>
                    </a:lnT>
                    <a:lnB>
                      <a:noFill/>
                    </a:lnB>
                    <a:solidFill>
                      <a:srgbClr val="FFFFFF"/>
                    </a:solidFill>
                  </a:tcPr>
                </a:tc>
                <a:extLst>
                  <a:ext uri="{0D108BD9-81ED-4DB2-BD59-A6C34878D82A}">
                    <a16:rowId xmlns:a16="http://schemas.microsoft.com/office/drawing/2014/main" val="1068273016"/>
                  </a:ext>
                </a:extLst>
              </a:tr>
            </a:tbl>
          </a:graphicData>
        </a:graphic>
      </p:graphicFrame>
    </p:spTree>
    <p:extLst>
      <p:ext uri="{BB962C8B-B14F-4D97-AF65-F5344CB8AC3E}">
        <p14:creationId xmlns:p14="http://schemas.microsoft.com/office/powerpoint/2010/main" val="3943891007"/>
      </p:ext>
    </p:extLst>
  </p:cSld>
  <p:clrMapOvr>
    <a:masterClrMapping/>
  </p:clrMapOvr>
  <p:transition spd="slow">
    <p:cover dir="d"/>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443841"/>
            <a:ext cx="6096000" cy="3970318"/>
          </a:xfrm>
          <a:prstGeom prst="rect">
            <a:avLst/>
          </a:prstGeom>
        </p:spPr>
        <p:txBody>
          <a:bodyPr>
            <a:spAutoFit/>
          </a:bodyPr>
          <a:lstStyle/>
          <a:p>
            <a:r>
              <a:rPr lang="en-US" dirty="0"/>
              <a:t>void a()</a:t>
            </a:r>
          </a:p>
          <a:p>
            <a:r>
              <a:rPr lang="en-US" dirty="0"/>
              <a:t>{</a:t>
            </a:r>
          </a:p>
          <a:p>
            <a:r>
              <a:rPr lang="en-US" dirty="0"/>
              <a:t>  throw new </a:t>
            </a:r>
            <a:r>
              <a:rPr lang="en-US" dirty="0" err="1"/>
              <a:t>ArithmeticException</a:t>
            </a:r>
            <a:r>
              <a:rPr lang="en-US" dirty="0"/>
              <a:t>("Incorrect");</a:t>
            </a:r>
          </a:p>
          <a:p>
            <a:r>
              <a:rPr lang="en-US" dirty="0"/>
              <a:t>}</a:t>
            </a:r>
          </a:p>
          <a:p>
            <a:r>
              <a:rPr lang="en-US" dirty="0"/>
              <a:t>//Java throws example</a:t>
            </a:r>
          </a:p>
          <a:p>
            <a:r>
              <a:rPr lang="en-US" dirty="0"/>
              <a:t>void a()throws </a:t>
            </a:r>
            <a:r>
              <a:rPr lang="en-US" dirty="0" err="1"/>
              <a:t>ArithmeticException</a:t>
            </a:r>
            <a:endParaRPr lang="en-US" dirty="0"/>
          </a:p>
          <a:p>
            <a:r>
              <a:rPr lang="en-US" dirty="0"/>
              <a:t>{</a:t>
            </a:r>
          </a:p>
          <a:p>
            <a:r>
              <a:rPr lang="en-US" dirty="0"/>
              <a:t>  //method code</a:t>
            </a:r>
          </a:p>
          <a:p>
            <a:r>
              <a:rPr lang="en-US" dirty="0"/>
              <a:t>}</a:t>
            </a:r>
          </a:p>
          <a:p>
            <a:r>
              <a:rPr lang="en-US" dirty="0"/>
              <a:t>//Java throw and throws example</a:t>
            </a:r>
          </a:p>
          <a:p>
            <a:r>
              <a:rPr lang="en-US" dirty="0"/>
              <a:t>void a()throws </a:t>
            </a:r>
            <a:r>
              <a:rPr lang="en-US" dirty="0" err="1"/>
              <a:t>ArithmeticException</a:t>
            </a:r>
            <a:endParaRPr lang="en-US" dirty="0"/>
          </a:p>
          <a:p>
            <a:r>
              <a:rPr lang="en-US" dirty="0"/>
              <a:t>{</a:t>
            </a:r>
          </a:p>
          <a:p>
            <a:r>
              <a:rPr lang="en-US" dirty="0"/>
              <a:t>  throw new </a:t>
            </a:r>
            <a:r>
              <a:rPr lang="en-US" dirty="0" err="1"/>
              <a:t>ArithmeticException</a:t>
            </a:r>
            <a:r>
              <a:rPr lang="en-US" dirty="0"/>
              <a:t>("Incorrect");</a:t>
            </a:r>
          </a:p>
          <a:p>
            <a:r>
              <a:rPr lang="en-US" dirty="0"/>
              <a:t>}</a:t>
            </a:r>
          </a:p>
        </p:txBody>
      </p:sp>
    </p:spTree>
    <p:extLst>
      <p:ext uri="{BB962C8B-B14F-4D97-AF65-F5344CB8AC3E}">
        <p14:creationId xmlns:p14="http://schemas.microsoft.com/office/powerpoint/2010/main" val="3653753726"/>
      </p:ext>
    </p:extLst>
  </p:cSld>
  <p:clrMapOvr>
    <a:masterClrMapping/>
  </p:clrMapOvr>
  <p:transition spd="slow">
    <p:cover dir="d"/>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6900" y="1374339"/>
            <a:ext cx="8318500" cy="3416320"/>
          </a:xfrm>
          <a:prstGeom prst="rect">
            <a:avLst/>
          </a:prstGeom>
        </p:spPr>
        <p:txBody>
          <a:bodyPr wrap="square">
            <a:spAutoFit/>
          </a:bodyPr>
          <a:lstStyle/>
          <a:p>
            <a:r>
              <a:rPr lang="en-US" sz="2400" b="1" dirty="0">
                <a:solidFill>
                  <a:srgbClr val="4A4A4A"/>
                </a:solidFill>
                <a:latin typeface="Open Sans"/>
              </a:rPr>
              <a:t>User-Defined Exceptions</a:t>
            </a:r>
            <a:br>
              <a:rPr lang="en-US" sz="2400" b="1" dirty="0">
                <a:solidFill>
                  <a:srgbClr val="4A4A4A"/>
                </a:solidFill>
                <a:latin typeface="Open Sans"/>
              </a:rPr>
            </a:br>
            <a:endParaRPr lang="en-US" sz="2400" dirty="0">
              <a:solidFill>
                <a:srgbClr val="4A4A4A"/>
              </a:solidFill>
              <a:latin typeface="Open Sans"/>
            </a:endParaRPr>
          </a:p>
          <a:p>
            <a:r>
              <a:rPr lang="en-US" sz="2400" dirty="0">
                <a:solidFill>
                  <a:srgbClr val="4A4A4A"/>
                </a:solidFill>
                <a:latin typeface="Open Sans"/>
              </a:rPr>
              <a:t>Sometimes, the built-in exceptions in Java are not able to describe a certain situation. In such cases, a user can also create exceptions which are called ‘User-Defined Exceptions’.</a:t>
            </a:r>
            <a:br>
              <a:rPr lang="en-US" sz="2400" dirty="0">
                <a:solidFill>
                  <a:srgbClr val="4A4A4A"/>
                </a:solidFill>
                <a:latin typeface="Open Sans"/>
              </a:rPr>
            </a:br>
            <a:r>
              <a:rPr lang="en-US" sz="2400" b="1" dirty="0">
                <a:solidFill>
                  <a:srgbClr val="4A4A4A"/>
                </a:solidFill>
                <a:latin typeface="Open Sans"/>
              </a:rPr>
              <a:t>Key points to note:</a:t>
            </a:r>
            <a:endParaRPr lang="en-US" sz="2400" dirty="0">
              <a:solidFill>
                <a:srgbClr val="4A4A4A"/>
              </a:solidFill>
              <a:latin typeface="Open Sans"/>
            </a:endParaRPr>
          </a:p>
          <a:p>
            <a:pPr>
              <a:buFont typeface="+mj-lt"/>
              <a:buAutoNum type="arabicPeriod"/>
            </a:pPr>
            <a:r>
              <a:rPr lang="en-US" sz="2400" dirty="0">
                <a:solidFill>
                  <a:srgbClr val="4A4A4A"/>
                </a:solidFill>
                <a:latin typeface="Open Sans"/>
              </a:rPr>
              <a:t>A user-defined exception must extend Exception class.</a:t>
            </a:r>
          </a:p>
          <a:p>
            <a:pPr>
              <a:buFont typeface="+mj-lt"/>
              <a:buAutoNum type="arabicPeriod"/>
            </a:pPr>
            <a:r>
              <a:rPr lang="en-US" sz="2400" dirty="0">
                <a:solidFill>
                  <a:srgbClr val="4A4A4A"/>
                </a:solidFill>
                <a:latin typeface="Open Sans"/>
              </a:rPr>
              <a:t>The exception is thrown using </a:t>
            </a:r>
            <a:r>
              <a:rPr lang="en-US" sz="2400" i="1" dirty="0">
                <a:solidFill>
                  <a:srgbClr val="4A4A4A"/>
                </a:solidFill>
                <a:latin typeface="Open Sans"/>
              </a:rPr>
              <a:t>throw</a:t>
            </a:r>
            <a:r>
              <a:rPr lang="en-US" sz="2400" dirty="0">
                <a:solidFill>
                  <a:srgbClr val="4A4A4A"/>
                </a:solidFill>
                <a:latin typeface="Open Sans"/>
              </a:rPr>
              <a:t> keyword.</a:t>
            </a:r>
            <a:endParaRPr lang="en-US" sz="2400" b="0" i="0" dirty="0">
              <a:solidFill>
                <a:srgbClr val="4A4A4A"/>
              </a:solidFill>
              <a:effectLst/>
              <a:latin typeface="Open Sans"/>
            </a:endParaRPr>
          </a:p>
        </p:txBody>
      </p:sp>
    </p:spTree>
    <p:extLst>
      <p:ext uri="{BB962C8B-B14F-4D97-AF65-F5344CB8AC3E}">
        <p14:creationId xmlns:p14="http://schemas.microsoft.com/office/powerpoint/2010/main" val="1986064729"/>
      </p:ext>
    </p:extLst>
  </p:cSld>
  <p:clrMapOvr>
    <a:masterClrMapping/>
  </p:clrMapOvr>
  <p:transition spd="slow">
    <p:cover dir="d"/>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800" y="291743"/>
            <a:ext cx="10401300" cy="6370975"/>
          </a:xfrm>
          <a:prstGeom prst="rect">
            <a:avLst/>
          </a:prstGeom>
        </p:spPr>
        <p:txBody>
          <a:bodyPr wrap="square">
            <a:spAutoFit/>
          </a:bodyPr>
          <a:lstStyle/>
          <a:p>
            <a:r>
              <a:rPr lang="en-US" sz="2400" dirty="0"/>
              <a:t>class </a:t>
            </a:r>
            <a:r>
              <a:rPr lang="en-US" sz="2400" dirty="0" err="1"/>
              <a:t>MyException</a:t>
            </a:r>
            <a:r>
              <a:rPr lang="en-US" sz="2400" dirty="0"/>
              <a:t> extends Exception{ </a:t>
            </a:r>
          </a:p>
          <a:p>
            <a:r>
              <a:rPr lang="en-US" sz="2400" dirty="0"/>
              <a:t> String str1;</a:t>
            </a:r>
          </a:p>
          <a:p>
            <a:r>
              <a:rPr lang="en-US" sz="2400" dirty="0"/>
              <a:t> </a:t>
            </a:r>
            <a:r>
              <a:rPr lang="en-US" sz="2400" dirty="0" err="1"/>
              <a:t>MyException</a:t>
            </a:r>
            <a:r>
              <a:rPr lang="en-US" sz="2400" dirty="0"/>
              <a:t>(String str2) {str1=str2;}</a:t>
            </a:r>
          </a:p>
          <a:p>
            <a:r>
              <a:rPr lang="en-US" sz="2400" dirty="0"/>
              <a:t>  public String </a:t>
            </a:r>
            <a:r>
              <a:rPr lang="en-US" sz="2400" dirty="0" err="1"/>
              <a:t>toString</a:t>
            </a:r>
            <a:r>
              <a:rPr lang="en-US" sz="2400" dirty="0"/>
              <a:t>(){</a:t>
            </a:r>
          </a:p>
          <a:p>
            <a:r>
              <a:rPr lang="en-US" sz="2400" dirty="0"/>
              <a:t>   return ("</a:t>
            </a:r>
            <a:r>
              <a:rPr lang="en-US" sz="2400" dirty="0" err="1"/>
              <a:t>MyException</a:t>
            </a:r>
            <a:r>
              <a:rPr lang="en-US" sz="2400" dirty="0"/>
              <a:t> Occurred: "+str1);</a:t>
            </a:r>
          </a:p>
          <a:p>
            <a:r>
              <a:rPr lang="en-US" sz="2400" dirty="0"/>
              <a:t> }</a:t>
            </a:r>
          </a:p>
          <a:p>
            <a:r>
              <a:rPr lang="en-US" sz="2400" dirty="0"/>
              <a:t>}</a:t>
            </a:r>
          </a:p>
          <a:p>
            <a:r>
              <a:rPr lang="en-US" sz="2400" dirty="0"/>
              <a:t>class Example1{</a:t>
            </a:r>
          </a:p>
          <a:p>
            <a:r>
              <a:rPr lang="en-US" sz="2400" dirty="0"/>
              <a:t>public static void main(String </a:t>
            </a:r>
            <a:r>
              <a:rPr lang="en-US" sz="2400" dirty="0" err="1"/>
              <a:t>args</a:t>
            </a:r>
            <a:r>
              <a:rPr lang="en-US" sz="2400" dirty="0"/>
              <a:t>[]){</a:t>
            </a:r>
          </a:p>
          <a:p>
            <a:r>
              <a:rPr lang="en-US" sz="2400" dirty="0"/>
              <a:t> try{</a:t>
            </a:r>
          </a:p>
          <a:p>
            <a:r>
              <a:rPr lang="en-US" sz="2400" dirty="0"/>
              <a:t>      </a:t>
            </a:r>
            <a:r>
              <a:rPr lang="en-US" sz="2400" dirty="0" err="1"/>
              <a:t>System.out.println</a:t>
            </a:r>
            <a:r>
              <a:rPr lang="en-US" sz="2400" dirty="0"/>
              <a:t>("Start of try block");</a:t>
            </a:r>
          </a:p>
          <a:p>
            <a:r>
              <a:rPr lang="en-US" sz="2400" dirty="0"/>
              <a:t>      throw new </a:t>
            </a:r>
            <a:r>
              <a:rPr lang="en-US" sz="2400" dirty="0" err="1"/>
              <a:t>MyException</a:t>
            </a:r>
            <a:r>
              <a:rPr lang="en-US" sz="2400" dirty="0"/>
              <a:t>(“Error Message");</a:t>
            </a:r>
          </a:p>
          <a:p>
            <a:r>
              <a:rPr lang="en-US" sz="2400" dirty="0"/>
              <a:t>    }</a:t>
            </a:r>
          </a:p>
          <a:p>
            <a:r>
              <a:rPr lang="en-US" sz="2400" dirty="0"/>
              <a:t>    catch(</a:t>
            </a:r>
            <a:r>
              <a:rPr lang="en-US" sz="2400" dirty="0" err="1"/>
              <a:t>MyException</a:t>
            </a:r>
            <a:r>
              <a:rPr lang="en-US" sz="2400" dirty="0"/>
              <a:t> </a:t>
            </a:r>
            <a:r>
              <a:rPr lang="en-US" sz="2400" dirty="0" err="1"/>
              <a:t>exp</a:t>
            </a:r>
            <a:r>
              <a:rPr lang="en-US" sz="2400" dirty="0"/>
              <a:t>){</a:t>
            </a:r>
            <a:r>
              <a:rPr lang="en-US" sz="2400" dirty="0" err="1"/>
              <a:t>System.out.println</a:t>
            </a:r>
            <a:r>
              <a:rPr lang="en-US" sz="2400" dirty="0"/>
              <a:t>("Catch Block");</a:t>
            </a:r>
          </a:p>
          <a:p>
            <a:r>
              <a:rPr lang="en-US" sz="2400" dirty="0"/>
              <a:t>    </a:t>
            </a:r>
            <a:r>
              <a:rPr lang="en-US" sz="2400" dirty="0" err="1"/>
              <a:t>System.out.println</a:t>
            </a:r>
            <a:r>
              <a:rPr lang="en-US" sz="2400" dirty="0"/>
              <a:t>(</a:t>
            </a:r>
            <a:r>
              <a:rPr lang="en-US" sz="2400" dirty="0" err="1"/>
              <a:t>exp</a:t>
            </a:r>
            <a:r>
              <a:rPr lang="en-US" sz="2400" dirty="0"/>
              <a:t>);</a:t>
            </a:r>
          </a:p>
          <a:p>
            <a:r>
              <a:rPr lang="en-US" sz="2400" dirty="0"/>
              <a:t> }</a:t>
            </a:r>
          </a:p>
          <a:p>
            <a:r>
              <a:rPr lang="en-US" sz="2400" dirty="0"/>
              <a:t>}</a:t>
            </a:r>
          </a:p>
        </p:txBody>
      </p:sp>
    </p:spTree>
    <p:extLst>
      <p:ext uri="{BB962C8B-B14F-4D97-AF65-F5344CB8AC3E}">
        <p14:creationId xmlns:p14="http://schemas.microsoft.com/office/powerpoint/2010/main" val="4293183761"/>
      </p:ext>
    </p:extLst>
  </p:cSld>
  <p:clrMapOvr>
    <a:masterClrMapping/>
  </p:clrMapOvr>
  <p:transition spd="slow">
    <p:cover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6" y="323586"/>
            <a:ext cx="11191740" cy="2031325"/>
          </a:xfrm>
          <a:prstGeom prst="rect">
            <a:avLst/>
          </a:prstGeom>
        </p:spPr>
        <p:txBody>
          <a:bodyPr wrap="square">
            <a:spAutoFit/>
          </a:bodyPr>
          <a:lstStyle/>
          <a:p>
            <a:r>
              <a:rPr lang="en-US" b="1" i="0" dirty="0">
                <a:effectLst/>
                <a:latin typeface="erdana"/>
              </a:rPr>
              <a:t>Covariant Return Type</a:t>
            </a:r>
          </a:p>
          <a:p>
            <a:r>
              <a:rPr lang="en-US" b="0" i="0" dirty="0">
                <a:solidFill>
                  <a:srgbClr val="000000"/>
                </a:solidFill>
                <a:effectLst/>
                <a:latin typeface="verdana" panose="020B0604030504040204" pitchFamily="34" charset="0"/>
              </a:rPr>
              <a:t>The covariant return type specifies that the return type may vary in the same direction as the subclass.</a:t>
            </a:r>
          </a:p>
          <a:p>
            <a:r>
              <a:rPr lang="en-US" b="0" i="0" dirty="0">
                <a:solidFill>
                  <a:srgbClr val="000000"/>
                </a:solidFill>
                <a:effectLst/>
                <a:latin typeface="verdana" panose="020B0604030504040204" pitchFamily="34" charset="0"/>
              </a:rPr>
              <a:t>Before Java5, it was not possible to override any method by changing the return type. But now, since Java5, it is possible to override method by changing the return type if subclass overrides any method whose return type is Non-Primitive but it changes its return type to subclass type.</a:t>
            </a:r>
          </a:p>
        </p:txBody>
      </p:sp>
    </p:spTree>
    <p:extLst>
      <p:ext uri="{BB962C8B-B14F-4D97-AF65-F5344CB8AC3E}">
        <p14:creationId xmlns:p14="http://schemas.microsoft.com/office/powerpoint/2010/main" val="3156934144"/>
      </p:ext>
    </p:extLst>
  </p:cSld>
  <p:clrMapOvr>
    <a:masterClrMapping/>
  </p:clrMapOvr>
  <p:transition spd="slow">
    <p:cover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4247317"/>
          </a:xfrm>
          <a:prstGeom prst="rect">
            <a:avLst/>
          </a:prstGeom>
        </p:spPr>
        <p:txBody>
          <a:bodyPr>
            <a:spAutoFit/>
          </a:bodyPr>
          <a:lstStyle/>
          <a:p>
            <a:r>
              <a:rPr lang="en-US" dirty="0"/>
              <a:t>class Class1</a:t>
            </a:r>
          </a:p>
          <a:p>
            <a:r>
              <a:rPr lang="en-US" dirty="0"/>
              <a:t>{  </a:t>
            </a:r>
          </a:p>
          <a:p>
            <a:r>
              <a:rPr lang="en-US" dirty="0"/>
              <a:t>	Class1 get(){</a:t>
            </a:r>
          </a:p>
          <a:p>
            <a:r>
              <a:rPr lang="en-US" dirty="0"/>
              <a:t>	return this;  }  </a:t>
            </a:r>
          </a:p>
          <a:p>
            <a:r>
              <a:rPr lang="en-US" dirty="0"/>
              <a:t>}  </a:t>
            </a:r>
          </a:p>
          <a:p>
            <a:r>
              <a:rPr lang="en-US" dirty="0"/>
              <a:t>  </a:t>
            </a:r>
          </a:p>
          <a:p>
            <a:r>
              <a:rPr lang="en-US" dirty="0"/>
              <a:t>class Class2 extends Class1{  </a:t>
            </a:r>
          </a:p>
          <a:p>
            <a:pPr lvl="1"/>
            <a:r>
              <a:rPr lang="en-US" dirty="0"/>
              <a:t>Class2 get(){return this;}  </a:t>
            </a:r>
          </a:p>
          <a:p>
            <a:pPr lvl="1"/>
            <a:r>
              <a:rPr lang="en-US" dirty="0"/>
              <a:t>void message(){</a:t>
            </a:r>
          </a:p>
          <a:p>
            <a:pPr lvl="1"/>
            <a:r>
              <a:rPr lang="en-US" dirty="0" err="1"/>
              <a:t>System.out.println</a:t>
            </a:r>
            <a:r>
              <a:rPr lang="en-US" dirty="0"/>
              <a:t>("welcome to covariant return type");}  </a:t>
            </a:r>
          </a:p>
          <a:p>
            <a:pPr lvl="1"/>
            <a:r>
              <a:rPr lang="en-US" dirty="0"/>
              <a:t>  </a:t>
            </a:r>
          </a:p>
          <a:p>
            <a:r>
              <a:rPr lang="en-US" dirty="0"/>
              <a:t>public static void main(String </a:t>
            </a:r>
            <a:r>
              <a:rPr lang="en-US" dirty="0" err="1"/>
              <a:t>args</a:t>
            </a:r>
            <a:r>
              <a:rPr lang="en-US" dirty="0"/>
              <a:t>[]){  </a:t>
            </a:r>
          </a:p>
          <a:p>
            <a:r>
              <a:rPr lang="en-US" dirty="0"/>
              <a:t>	new Class2().get().message();  </a:t>
            </a:r>
          </a:p>
          <a:p>
            <a:r>
              <a:rPr lang="en-US" dirty="0"/>
              <a:t>}  </a:t>
            </a:r>
          </a:p>
          <a:p>
            <a:r>
              <a:rPr lang="en-US" dirty="0"/>
              <a:t>}</a:t>
            </a:r>
          </a:p>
        </p:txBody>
      </p:sp>
    </p:spTree>
    <p:extLst>
      <p:ext uri="{BB962C8B-B14F-4D97-AF65-F5344CB8AC3E}">
        <p14:creationId xmlns:p14="http://schemas.microsoft.com/office/powerpoint/2010/main" val="1917538602"/>
      </p:ext>
    </p:extLst>
  </p:cSld>
  <p:clrMapOvr>
    <a:masterClrMapping/>
  </p:clrMapOvr>
  <p:transition spd="slow">
    <p:cover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997839"/>
            <a:ext cx="6096000" cy="2862322"/>
          </a:xfrm>
          <a:prstGeom prst="rect">
            <a:avLst/>
          </a:prstGeom>
        </p:spPr>
        <p:txBody>
          <a:bodyPr>
            <a:spAutoFit/>
          </a:bodyPr>
          <a:lstStyle/>
          <a:p>
            <a:r>
              <a:rPr lang="en-US" dirty="0"/>
              <a:t>public class Address {  </a:t>
            </a:r>
          </a:p>
          <a:p>
            <a:r>
              <a:rPr lang="en-US" dirty="0"/>
              <a:t>String </a:t>
            </a:r>
            <a:r>
              <a:rPr lang="en-US" dirty="0" err="1"/>
              <a:t>city,state,country</a:t>
            </a:r>
            <a:r>
              <a:rPr lang="en-US" dirty="0"/>
              <a:t>;  </a:t>
            </a:r>
          </a:p>
          <a:p>
            <a:r>
              <a:rPr lang="en-US" dirty="0"/>
              <a:t>  </a:t>
            </a:r>
          </a:p>
          <a:p>
            <a:r>
              <a:rPr lang="en-US" dirty="0"/>
              <a:t>public Address(String city, String state, String country) {  </a:t>
            </a:r>
          </a:p>
          <a:p>
            <a:r>
              <a:rPr lang="en-US" dirty="0"/>
              <a:t>    </a:t>
            </a:r>
            <a:r>
              <a:rPr lang="en-US" dirty="0" err="1"/>
              <a:t>this.city</a:t>
            </a:r>
            <a:r>
              <a:rPr lang="en-US" dirty="0"/>
              <a:t> = city;  </a:t>
            </a:r>
          </a:p>
          <a:p>
            <a:r>
              <a:rPr lang="en-US" dirty="0"/>
              <a:t>    </a:t>
            </a:r>
            <a:r>
              <a:rPr lang="en-US" dirty="0" err="1"/>
              <a:t>this.state</a:t>
            </a:r>
            <a:r>
              <a:rPr lang="en-US" dirty="0"/>
              <a:t> = state;  </a:t>
            </a:r>
          </a:p>
          <a:p>
            <a:r>
              <a:rPr lang="en-US" dirty="0"/>
              <a:t>    </a:t>
            </a:r>
            <a:r>
              <a:rPr lang="en-US" dirty="0" err="1"/>
              <a:t>this.country</a:t>
            </a:r>
            <a:r>
              <a:rPr lang="en-US" dirty="0"/>
              <a:t> = country;  </a:t>
            </a:r>
          </a:p>
          <a:p>
            <a:r>
              <a:rPr lang="en-US" dirty="0"/>
              <a:t>}  </a:t>
            </a:r>
          </a:p>
          <a:p>
            <a:r>
              <a:rPr lang="en-US" dirty="0"/>
              <a:t>  </a:t>
            </a:r>
          </a:p>
          <a:p>
            <a:r>
              <a:rPr lang="en-US" dirty="0"/>
              <a:t>}</a:t>
            </a:r>
          </a:p>
        </p:txBody>
      </p:sp>
    </p:spTree>
    <p:extLst>
      <p:ext uri="{BB962C8B-B14F-4D97-AF65-F5344CB8AC3E}">
        <p14:creationId xmlns:p14="http://schemas.microsoft.com/office/powerpoint/2010/main" val="1426596071"/>
      </p:ext>
    </p:extLst>
  </p:cSld>
  <p:clrMapOvr>
    <a:masterClrMapping/>
  </p:clrMapOvr>
  <p:transition spd="slow">
    <p:cover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1271844"/>
            <a:ext cx="10222523" cy="1200329"/>
          </a:xfrm>
          <a:prstGeom prst="rect">
            <a:avLst/>
          </a:prstGeom>
        </p:spPr>
        <p:txBody>
          <a:bodyPr wrap="square">
            <a:spAutoFit/>
          </a:bodyPr>
          <a:lstStyle/>
          <a:p>
            <a:pPr fontAlgn="base"/>
            <a:r>
              <a:rPr lang="en-US" b="1" dirty="0"/>
              <a:t>Super Keyword in Java</a:t>
            </a:r>
          </a:p>
          <a:p>
            <a:pPr fontAlgn="base"/>
            <a:endParaRPr lang="en-US" b="1" dirty="0"/>
          </a:p>
          <a:p>
            <a:pPr fontAlgn="base"/>
            <a:r>
              <a:rPr lang="en-US" dirty="0"/>
              <a:t>The</a:t>
            </a:r>
            <a:r>
              <a:rPr lang="en-US" b="1" dirty="0"/>
              <a:t> super</a:t>
            </a:r>
            <a:r>
              <a:rPr lang="en-US" dirty="0"/>
              <a:t> keyword in java is a reference variable that is used to refer parent class objects.  The keyword “super” came into the picture with the concept of Inheritance. </a:t>
            </a:r>
          </a:p>
        </p:txBody>
      </p:sp>
      <p:sp>
        <p:nvSpPr>
          <p:cNvPr id="3" name="Rectangle 2"/>
          <p:cNvSpPr/>
          <p:nvPr/>
        </p:nvSpPr>
        <p:spPr>
          <a:xfrm>
            <a:off x="1066798" y="5366100"/>
            <a:ext cx="10222523" cy="646331"/>
          </a:xfrm>
          <a:prstGeom prst="rect">
            <a:avLst/>
          </a:prstGeom>
        </p:spPr>
        <p:txBody>
          <a:bodyPr wrap="square">
            <a:spAutoFit/>
          </a:bodyPr>
          <a:lstStyle/>
          <a:p>
            <a:r>
              <a:rPr lang="en-US" b="1" dirty="0"/>
              <a:t>1. Use of super with variables: </a:t>
            </a:r>
            <a:r>
              <a:rPr lang="en-US" dirty="0"/>
              <a:t>This scenario occurs when a derived class and base class has same data members. In that case there is a possibility of ambiguity for the JVM</a:t>
            </a:r>
          </a:p>
        </p:txBody>
      </p:sp>
      <p:sp>
        <p:nvSpPr>
          <p:cNvPr id="4" name="Rectangle 3"/>
          <p:cNvSpPr/>
          <p:nvPr/>
        </p:nvSpPr>
        <p:spPr>
          <a:xfrm>
            <a:off x="1066798" y="2394247"/>
            <a:ext cx="10222524" cy="2031325"/>
          </a:xfrm>
          <a:prstGeom prst="rect">
            <a:avLst/>
          </a:prstGeom>
        </p:spPr>
        <p:txBody>
          <a:bodyPr wrap="square">
            <a:spAutoFit/>
          </a:bodyPr>
          <a:lstStyle/>
          <a:p>
            <a:r>
              <a:rPr lang="en-US" dirty="0"/>
              <a:t>Whenever you create the instance of subclass, an instance of parent class is created implicitly which is referred by super reference variable.</a:t>
            </a:r>
          </a:p>
          <a:p>
            <a:r>
              <a:rPr lang="en-US" dirty="0"/>
              <a:t>Usage of Java super Keyword</a:t>
            </a:r>
          </a:p>
          <a:p>
            <a:endParaRPr lang="en-US" dirty="0"/>
          </a:p>
          <a:p>
            <a:pPr marL="342900" indent="-342900">
              <a:buFont typeface="+mj-lt"/>
              <a:buAutoNum type="arabicPeriod"/>
            </a:pPr>
            <a:r>
              <a:rPr lang="en-US" b="1" dirty="0"/>
              <a:t>super can be used to refer immediate parent class instance variable.</a:t>
            </a:r>
          </a:p>
          <a:p>
            <a:pPr marL="342900" indent="-342900">
              <a:buFont typeface="+mj-lt"/>
              <a:buAutoNum type="arabicPeriod"/>
            </a:pPr>
            <a:r>
              <a:rPr lang="en-US" b="1" dirty="0"/>
              <a:t>super can be used to invoke immediate parent class method.</a:t>
            </a:r>
          </a:p>
          <a:p>
            <a:pPr marL="342900" indent="-342900">
              <a:buFont typeface="+mj-lt"/>
              <a:buAutoNum type="arabicPeriod"/>
            </a:pPr>
            <a:r>
              <a:rPr lang="en-US" b="1" dirty="0"/>
              <a:t>super() can be used to invoke immediate parent class constructor.</a:t>
            </a:r>
          </a:p>
        </p:txBody>
      </p:sp>
    </p:spTree>
    <p:extLst>
      <p:ext uri="{BB962C8B-B14F-4D97-AF65-F5344CB8AC3E}">
        <p14:creationId xmlns:p14="http://schemas.microsoft.com/office/powerpoint/2010/main" val="1082455892"/>
      </p:ext>
    </p:extLst>
  </p:cSld>
  <p:clrMapOvr>
    <a:masterClrMapping/>
  </p:clrMapOvr>
  <p:transition spd="slow">
    <p:cover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r>
              <a:rPr lang="en-US" dirty="0"/>
              <a:t>class Animal{  </a:t>
            </a:r>
          </a:p>
          <a:p>
            <a:r>
              <a:rPr lang="en-US" dirty="0"/>
              <a:t>String color="white";  </a:t>
            </a:r>
          </a:p>
          <a:p>
            <a:r>
              <a:rPr lang="en-US" dirty="0"/>
              <a:t>}  </a:t>
            </a:r>
          </a:p>
          <a:p>
            <a:r>
              <a:rPr lang="en-US" dirty="0"/>
              <a:t>class Dog extends Animal{  </a:t>
            </a:r>
          </a:p>
          <a:p>
            <a:r>
              <a:rPr lang="en-US" dirty="0"/>
              <a:t>String color="black";  </a:t>
            </a:r>
          </a:p>
          <a:p>
            <a:r>
              <a:rPr lang="en-US" dirty="0"/>
              <a:t>void </a:t>
            </a:r>
            <a:r>
              <a:rPr lang="en-US" dirty="0" err="1"/>
              <a:t>printColor</a:t>
            </a:r>
            <a:r>
              <a:rPr lang="en-US" dirty="0"/>
              <a:t>(){  </a:t>
            </a:r>
          </a:p>
          <a:p>
            <a:r>
              <a:rPr lang="en-US" dirty="0" err="1"/>
              <a:t>System.out.println</a:t>
            </a:r>
            <a:r>
              <a:rPr lang="en-US" dirty="0"/>
              <a:t>(color);//prints color of Dog class  </a:t>
            </a:r>
          </a:p>
          <a:p>
            <a:r>
              <a:rPr lang="en-US" dirty="0" err="1"/>
              <a:t>System.out.println</a:t>
            </a:r>
            <a:r>
              <a:rPr lang="en-US" dirty="0"/>
              <a:t>(</a:t>
            </a:r>
            <a:r>
              <a:rPr lang="en-US" dirty="0" err="1"/>
              <a:t>super.color</a:t>
            </a:r>
            <a:r>
              <a:rPr lang="en-US" dirty="0"/>
              <a:t>);//prints color of Animal class  </a:t>
            </a:r>
          </a:p>
          <a:p>
            <a:r>
              <a:rPr lang="en-US" dirty="0"/>
              <a:t>}  </a:t>
            </a:r>
          </a:p>
          <a:p>
            <a:r>
              <a:rPr lang="en-US" dirty="0"/>
              <a:t>}  </a:t>
            </a:r>
          </a:p>
          <a:p>
            <a:r>
              <a:rPr lang="en-US" dirty="0"/>
              <a:t>class TestSuper1{  </a:t>
            </a:r>
          </a:p>
          <a:p>
            <a:r>
              <a:rPr lang="en-US" dirty="0"/>
              <a:t>public static void main(String </a:t>
            </a:r>
            <a:r>
              <a:rPr lang="en-US" dirty="0" err="1"/>
              <a:t>args</a:t>
            </a:r>
            <a:r>
              <a:rPr lang="en-US" dirty="0"/>
              <a:t>[]){  </a:t>
            </a:r>
          </a:p>
          <a:p>
            <a:r>
              <a:rPr lang="en-US" dirty="0"/>
              <a:t>Dog d=new Dog();  </a:t>
            </a:r>
          </a:p>
          <a:p>
            <a:r>
              <a:rPr lang="en-US" dirty="0" err="1"/>
              <a:t>d.printColor</a:t>
            </a:r>
            <a:r>
              <a:rPr lang="en-US" dirty="0"/>
              <a:t>();  </a:t>
            </a:r>
          </a:p>
          <a:p>
            <a:r>
              <a:rPr lang="en-US" dirty="0"/>
              <a:t>}}</a:t>
            </a:r>
          </a:p>
        </p:txBody>
      </p:sp>
    </p:spTree>
    <p:extLst>
      <p:ext uri="{BB962C8B-B14F-4D97-AF65-F5344CB8AC3E}">
        <p14:creationId xmlns:p14="http://schemas.microsoft.com/office/powerpoint/2010/main" val="3300662699"/>
      </p:ext>
    </p:extLst>
  </p:cSld>
  <p:clrMapOvr>
    <a:masterClrMapping/>
  </p:clrMapOvr>
  <p:transition spd="slow">
    <p:cover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338" y="499134"/>
            <a:ext cx="10773507" cy="6463308"/>
          </a:xfrm>
          <a:prstGeom prst="rect">
            <a:avLst/>
          </a:prstGeom>
        </p:spPr>
        <p:txBody>
          <a:bodyPr wrap="square">
            <a:spAutoFit/>
          </a:bodyPr>
          <a:lstStyle/>
          <a:p>
            <a:r>
              <a:rPr lang="en-US" dirty="0"/>
              <a:t>class Vehicle </a:t>
            </a:r>
          </a:p>
          <a:p>
            <a:r>
              <a:rPr lang="en-US" dirty="0"/>
              <a:t>{ </a:t>
            </a:r>
          </a:p>
          <a:p>
            <a:r>
              <a:rPr lang="en-US" dirty="0"/>
              <a:t>    </a:t>
            </a:r>
            <a:r>
              <a:rPr lang="en-US" dirty="0" err="1"/>
              <a:t>int</a:t>
            </a:r>
            <a:r>
              <a:rPr lang="en-US" dirty="0"/>
              <a:t> </a:t>
            </a:r>
            <a:r>
              <a:rPr lang="en-US" dirty="0" err="1"/>
              <a:t>maxSpeed</a:t>
            </a:r>
            <a:r>
              <a:rPr lang="en-US" dirty="0"/>
              <a:t> = 120; </a:t>
            </a:r>
          </a:p>
          <a:p>
            <a:r>
              <a:rPr lang="en-US" dirty="0"/>
              <a:t>} </a:t>
            </a:r>
          </a:p>
          <a:p>
            <a:endParaRPr lang="en-US" dirty="0"/>
          </a:p>
          <a:p>
            <a:r>
              <a:rPr lang="en-US" dirty="0"/>
              <a:t>  class Car extends Vehicle </a:t>
            </a:r>
          </a:p>
          <a:p>
            <a:r>
              <a:rPr lang="en-US" dirty="0"/>
              <a:t>{ </a:t>
            </a:r>
          </a:p>
          <a:p>
            <a:r>
              <a:rPr lang="en-US" dirty="0"/>
              <a:t>    </a:t>
            </a:r>
            <a:r>
              <a:rPr lang="en-US" dirty="0" err="1"/>
              <a:t>int</a:t>
            </a:r>
            <a:r>
              <a:rPr lang="en-US" dirty="0"/>
              <a:t> </a:t>
            </a:r>
            <a:r>
              <a:rPr lang="en-US" dirty="0" err="1"/>
              <a:t>maxSpeed</a:t>
            </a:r>
            <a:r>
              <a:rPr lang="en-US" dirty="0"/>
              <a:t> = 180; </a:t>
            </a:r>
          </a:p>
          <a:p>
            <a:r>
              <a:rPr lang="en-US" dirty="0"/>
              <a:t>  </a:t>
            </a:r>
          </a:p>
          <a:p>
            <a:r>
              <a:rPr lang="en-US" dirty="0"/>
              <a:t>    void display() </a:t>
            </a:r>
          </a:p>
          <a:p>
            <a:r>
              <a:rPr lang="en-US" dirty="0"/>
              <a:t>    { </a:t>
            </a:r>
          </a:p>
          <a:p>
            <a:r>
              <a:rPr lang="en-US" dirty="0"/>
              <a:t>        /* print </a:t>
            </a:r>
            <a:r>
              <a:rPr lang="en-US" dirty="0" err="1"/>
              <a:t>maxSpeed</a:t>
            </a:r>
            <a:r>
              <a:rPr lang="en-US" dirty="0"/>
              <a:t> of base class (vehicle) */</a:t>
            </a:r>
          </a:p>
          <a:p>
            <a:r>
              <a:rPr lang="en-US" dirty="0"/>
              <a:t>        </a:t>
            </a:r>
            <a:r>
              <a:rPr lang="en-US" dirty="0" err="1"/>
              <a:t>System.out.println</a:t>
            </a:r>
            <a:r>
              <a:rPr lang="en-US" dirty="0"/>
              <a:t>("Maximum Speed: " + </a:t>
            </a:r>
            <a:r>
              <a:rPr lang="en-US" dirty="0" err="1"/>
              <a:t>super.maxSpeed</a:t>
            </a:r>
            <a:r>
              <a:rPr lang="en-US" dirty="0"/>
              <a:t>); </a:t>
            </a:r>
          </a:p>
          <a:p>
            <a:r>
              <a:rPr lang="en-US" dirty="0"/>
              <a:t>    } </a:t>
            </a:r>
          </a:p>
          <a:p>
            <a:r>
              <a:rPr lang="en-US" dirty="0"/>
              <a:t>} </a:t>
            </a:r>
          </a:p>
          <a:p>
            <a:r>
              <a:rPr lang="en-US" dirty="0"/>
              <a:t>class Test </a:t>
            </a:r>
          </a:p>
          <a:p>
            <a:r>
              <a:rPr lang="en-US" dirty="0"/>
              <a:t>{ </a:t>
            </a:r>
          </a:p>
          <a:p>
            <a:r>
              <a:rPr lang="en-US" dirty="0"/>
              <a:t>    public static void main(String[] </a:t>
            </a:r>
            <a:r>
              <a:rPr lang="en-US" dirty="0" err="1"/>
              <a:t>args</a:t>
            </a:r>
            <a:r>
              <a:rPr lang="en-US" dirty="0"/>
              <a:t>) </a:t>
            </a:r>
          </a:p>
          <a:p>
            <a:r>
              <a:rPr lang="en-US" dirty="0"/>
              <a:t>    { </a:t>
            </a:r>
          </a:p>
          <a:p>
            <a:r>
              <a:rPr lang="en-US" dirty="0"/>
              <a:t>        Car small = new Car(); </a:t>
            </a:r>
          </a:p>
          <a:p>
            <a:r>
              <a:rPr lang="en-US" dirty="0"/>
              <a:t>        </a:t>
            </a:r>
            <a:r>
              <a:rPr lang="en-US" dirty="0" err="1"/>
              <a:t>small.display</a:t>
            </a:r>
            <a:r>
              <a:rPr lang="en-US" dirty="0"/>
              <a:t>(); </a:t>
            </a:r>
          </a:p>
          <a:p>
            <a:r>
              <a:rPr lang="en-US" dirty="0"/>
              <a:t>    } </a:t>
            </a:r>
          </a:p>
          <a:p>
            <a:r>
              <a:rPr lang="en-US" dirty="0"/>
              <a:t>}</a:t>
            </a:r>
          </a:p>
        </p:txBody>
      </p:sp>
    </p:spTree>
    <p:extLst>
      <p:ext uri="{BB962C8B-B14F-4D97-AF65-F5344CB8AC3E}">
        <p14:creationId xmlns:p14="http://schemas.microsoft.com/office/powerpoint/2010/main" val="1546927341"/>
      </p:ext>
    </p:extLst>
  </p:cSld>
  <p:clrMapOvr>
    <a:masterClrMapping/>
  </p:clrMapOvr>
  <p:transition spd="slow">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754" y="685689"/>
            <a:ext cx="11230708" cy="923330"/>
          </a:xfrm>
          <a:prstGeom prst="rect">
            <a:avLst/>
          </a:prstGeom>
        </p:spPr>
        <p:txBody>
          <a:bodyPr wrap="square">
            <a:spAutoFit/>
          </a:bodyPr>
          <a:lstStyle/>
          <a:p>
            <a:r>
              <a:rPr lang="en-US" b="1" dirty="0"/>
              <a:t>2. Use of super with methods: </a:t>
            </a:r>
            <a:r>
              <a:rPr lang="en-US" dirty="0"/>
              <a:t>This is used when we want to call parent class method. So whenever a parent and child class have same named methods then to resolve ambiguity we use super keyword. This code snippet helps to understand the said usage of super keyword.</a:t>
            </a:r>
          </a:p>
        </p:txBody>
      </p:sp>
      <p:sp>
        <p:nvSpPr>
          <p:cNvPr id="3" name="Rectangle 2"/>
          <p:cNvSpPr/>
          <p:nvPr/>
        </p:nvSpPr>
        <p:spPr>
          <a:xfrm>
            <a:off x="2239108" y="1917120"/>
            <a:ext cx="6096000" cy="4524315"/>
          </a:xfrm>
          <a:prstGeom prst="rect">
            <a:avLst/>
          </a:prstGeom>
        </p:spPr>
        <p:txBody>
          <a:bodyPr>
            <a:spAutoFit/>
          </a:bodyPr>
          <a:lstStyle/>
          <a:p>
            <a:r>
              <a:rPr lang="en-US" dirty="0"/>
              <a:t>class Animal{  </a:t>
            </a:r>
          </a:p>
          <a:p>
            <a:r>
              <a:rPr lang="en-US" dirty="0"/>
              <a:t>void eat(){</a:t>
            </a:r>
            <a:r>
              <a:rPr lang="en-US" dirty="0" err="1"/>
              <a:t>System.out.println</a:t>
            </a:r>
            <a:r>
              <a:rPr lang="en-US" dirty="0"/>
              <a:t>("eating...");}  </a:t>
            </a:r>
          </a:p>
          <a:p>
            <a:r>
              <a:rPr lang="en-US" dirty="0"/>
              <a:t>}  </a:t>
            </a:r>
          </a:p>
          <a:p>
            <a:r>
              <a:rPr lang="en-US" dirty="0"/>
              <a:t>class Dog extends Animal{  </a:t>
            </a:r>
          </a:p>
          <a:p>
            <a:r>
              <a:rPr lang="en-US" dirty="0"/>
              <a:t>void eat(){</a:t>
            </a:r>
            <a:r>
              <a:rPr lang="en-US" dirty="0" err="1"/>
              <a:t>System.out.println</a:t>
            </a:r>
            <a:r>
              <a:rPr lang="en-US" dirty="0"/>
              <a:t>("eating bread...");}  </a:t>
            </a:r>
          </a:p>
          <a:p>
            <a:r>
              <a:rPr lang="en-US" dirty="0"/>
              <a:t>void bark(){</a:t>
            </a:r>
            <a:r>
              <a:rPr lang="en-US" dirty="0" err="1"/>
              <a:t>System.out.println</a:t>
            </a:r>
            <a:r>
              <a:rPr lang="en-US" dirty="0"/>
              <a:t>("barking...");}  </a:t>
            </a:r>
          </a:p>
          <a:p>
            <a:r>
              <a:rPr lang="en-US" dirty="0"/>
              <a:t>void work(){  </a:t>
            </a:r>
          </a:p>
          <a:p>
            <a:r>
              <a:rPr lang="en-US" dirty="0" err="1"/>
              <a:t>super.eat</a:t>
            </a:r>
            <a:r>
              <a:rPr lang="en-US" dirty="0"/>
              <a:t>();  </a:t>
            </a:r>
          </a:p>
          <a:p>
            <a:r>
              <a:rPr lang="en-US" dirty="0"/>
              <a:t>bark();  </a:t>
            </a:r>
          </a:p>
          <a:p>
            <a:r>
              <a:rPr lang="en-US" dirty="0"/>
              <a:t>}  </a:t>
            </a:r>
          </a:p>
          <a:p>
            <a:r>
              <a:rPr lang="en-US" dirty="0"/>
              <a:t>}  </a:t>
            </a:r>
          </a:p>
          <a:p>
            <a:r>
              <a:rPr lang="en-US" dirty="0"/>
              <a:t>class TestSuper2{  </a:t>
            </a:r>
          </a:p>
          <a:p>
            <a:r>
              <a:rPr lang="en-US" dirty="0"/>
              <a:t>public static void main(String </a:t>
            </a:r>
            <a:r>
              <a:rPr lang="en-US" dirty="0" err="1"/>
              <a:t>args</a:t>
            </a:r>
            <a:r>
              <a:rPr lang="en-US" dirty="0"/>
              <a:t>[]){  </a:t>
            </a:r>
          </a:p>
          <a:p>
            <a:r>
              <a:rPr lang="en-US" dirty="0"/>
              <a:t>Dog d=new Dog();  </a:t>
            </a:r>
          </a:p>
          <a:p>
            <a:r>
              <a:rPr lang="en-US" dirty="0" err="1"/>
              <a:t>d.work</a:t>
            </a:r>
            <a:r>
              <a:rPr lang="en-US" dirty="0"/>
              <a:t>();  </a:t>
            </a:r>
          </a:p>
          <a:p>
            <a:r>
              <a:rPr lang="en-US" dirty="0"/>
              <a:t>}}</a:t>
            </a:r>
          </a:p>
        </p:txBody>
      </p:sp>
    </p:spTree>
    <p:extLst>
      <p:ext uri="{BB962C8B-B14F-4D97-AF65-F5344CB8AC3E}">
        <p14:creationId xmlns:p14="http://schemas.microsoft.com/office/powerpoint/2010/main" val="2410259428"/>
      </p:ext>
    </p:extLst>
  </p:cSld>
  <p:clrMapOvr>
    <a:masterClrMapping/>
  </p:clrMapOvr>
  <p:transition spd="slow">
    <p:cover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710655"/>
            <a:ext cx="6096000" cy="5909310"/>
          </a:xfrm>
          <a:prstGeom prst="rect">
            <a:avLst/>
          </a:prstGeom>
        </p:spPr>
        <p:txBody>
          <a:bodyPr>
            <a:spAutoFit/>
          </a:bodyPr>
          <a:lstStyle/>
          <a:p>
            <a:r>
              <a:rPr lang="en-US" dirty="0"/>
              <a:t>class Person </a:t>
            </a:r>
          </a:p>
          <a:p>
            <a:r>
              <a:rPr lang="en-US" dirty="0"/>
              <a:t>{ </a:t>
            </a:r>
          </a:p>
          <a:p>
            <a:r>
              <a:rPr lang="en-US" dirty="0"/>
              <a:t>    void message() </a:t>
            </a:r>
          </a:p>
          <a:p>
            <a:r>
              <a:rPr lang="en-US" dirty="0"/>
              <a:t>    { </a:t>
            </a:r>
          </a:p>
          <a:p>
            <a:r>
              <a:rPr lang="en-US" dirty="0"/>
              <a:t>        </a:t>
            </a:r>
            <a:r>
              <a:rPr lang="en-US" dirty="0" err="1"/>
              <a:t>System.out.println</a:t>
            </a:r>
            <a:r>
              <a:rPr lang="en-US" dirty="0"/>
              <a:t>("This is person class"); </a:t>
            </a:r>
          </a:p>
          <a:p>
            <a:r>
              <a:rPr lang="en-US" dirty="0"/>
              <a:t>    }} </a:t>
            </a:r>
          </a:p>
          <a:p>
            <a:r>
              <a:rPr lang="en-US" dirty="0"/>
              <a:t>  class Student extends Person </a:t>
            </a:r>
          </a:p>
          <a:p>
            <a:r>
              <a:rPr lang="en-US" dirty="0"/>
              <a:t>{     void message() </a:t>
            </a:r>
          </a:p>
          <a:p>
            <a:r>
              <a:rPr lang="en-US" dirty="0"/>
              <a:t>    { </a:t>
            </a:r>
            <a:r>
              <a:rPr lang="en-US" dirty="0" err="1"/>
              <a:t>System.out.println</a:t>
            </a:r>
            <a:r>
              <a:rPr lang="en-US" dirty="0"/>
              <a:t>("This is student class");   } </a:t>
            </a:r>
          </a:p>
          <a:p>
            <a:r>
              <a:rPr lang="en-US" dirty="0"/>
              <a:t>  void display() </a:t>
            </a:r>
          </a:p>
          <a:p>
            <a:r>
              <a:rPr lang="en-US" dirty="0"/>
              <a:t>    { </a:t>
            </a:r>
          </a:p>
          <a:p>
            <a:r>
              <a:rPr lang="en-US" dirty="0"/>
              <a:t>message(); </a:t>
            </a:r>
          </a:p>
          <a:p>
            <a:r>
              <a:rPr lang="en-US" dirty="0"/>
              <a:t>  </a:t>
            </a:r>
            <a:r>
              <a:rPr lang="en-US" dirty="0" err="1"/>
              <a:t>super.message</a:t>
            </a:r>
            <a:r>
              <a:rPr lang="en-US" dirty="0"/>
              <a:t>();   } }</a:t>
            </a:r>
          </a:p>
          <a:p>
            <a:r>
              <a:rPr lang="en-US" dirty="0"/>
              <a:t> class Test </a:t>
            </a:r>
          </a:p>
          <a:p>
            <a:r>
              <a:rPr lang="en-US" dirty="0"/>
              <a:t>{ </a:t>
            </a:r>
          </a:p>
          <a:p>
            <a:r>
              <a:rPr lang="en-US" dirty="0"/>
              <a:t>    public static void main(String </a:t>
            </a:r>
            <a:r>
              <a:rPr lang="en-US" dirty="0" err="1"/>
              <a:t>args</a:t>
            </a:r>
            <a:r>
              <a:rPr lang="en-US" dirty="0"/>
              <a:t>[]) </a:t>
            </a:r>
          </a:p>
          <a:p>
            <a:r>
              <a:rPr lang="en-US" dirty="0"/>
              <a:t>    { </a:t>
            </a:r>
          </a:p>
          <a:p>
            <a:r>
              <a:rPr lang="en-US" dirty="0"/>
              <a:t>        Student s = new Student(); </a:t>
            </a:r>
          </a:p>
          <a:p>
            <a:r>
              <a:rPr lang="en-US" dirty="0"/>
              <a:t>  </a:t>
            </a:r>
            <a:r>
              <a:rPr lang="en-US" dirty="0" err="1"/>
              <a:t>s.display</a:t>
            </a:r>
            <a:r>
              <a:rPr lang="en-US" dirty="0"/>
              <a:t>(); </a:t>
            </a:r>
          </a:p>
          <a:p>
            <a:r>
              <a:rPr lang="en-US" dirty="0"/>
              <a:t>    } </a:t>
            </a:r>
          </a:p>
          <a:p>
            <a:r>
              <a:rPr lang="en-US" dirty="0"/>
              <a:t>}</a:t>
            </a:r>
          </a:p>
        </p:txBody>
      </p:sp>
    </p:spTree>
    <p:extLst>
      <p:ext uri="{BB962C8B-B14F-4D97-AF65-F5344CB8AC3E}">
        <p14:creationId xmlns:p14="http://schemas.microsoft.com/office/powerpoint/2010/main" val="166384536"/>
      </p:ext>
    </p:extLst>
  </p:cSld>
  <p:clrMapOvr>
    <a:masterClrMapping/>
  </p:clrMapOvr>
  <p:transition spd="slow">
    <p:cover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7138" y="2690336"/>
            <a:ext cx="8006862" cy="1200329"/>
          </a:xfrm>
          <a:prstGeom prst="rect">
            <a:avLst/>
          </a:prstGeom>
        </p:spPr>
        <p:txBody>
          <a:bodyPr wrap="square">
            <a:spAutoFit/>
          </a:bodyPr>
          <a:lstStyle/>
          <a:p>
            <a:r>
              <a:rPr lang="en-US" b="1" dirty="0"/>
              <a:t>Use of super with constructors: </a:t>
            </a:r>
            <a:r>
              <a:rPr lang="en-US" dirty="0"/>
              <a:t>super keyword can also be used to access the parent class constructor. One more important thing is that, ‘’super’ can call both parametric as well as non parametric constructors depending upon the situation. Following is the code snippet to explain the above concept:</a:t>
            </a:r>
          </a:p>
        </p:txBody>
      </p:sp>
    </p:spTree>
    <p:extLst>
      <p:ext uri="{BB962C8B-B14F-4D97-AF65-F5344CB8AC3E}">
        <p14:creationId xmlns:p14="http://schemas.microsoft.com/office/powerpoint/2010/main" val="127759759"/>
      </p:ext>
    </p:extLst>
  </p:cSld>
  <p:clrMapOvr>
    <a:masterClrMapping/>
  </p:clrMapOvr>
  <p:transition spd="slow">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0585" y="2690336"/>
            <a:ext cx="9179169" cy="923330"/>
          </a:xfrm>
          <a:prstGeom prst="rect">
            <a:avLst/>
          </a:prstGeom>
        </p:spPr>
        <p:txBody>
          <a:bodyPr wrap="square">
            <a:spAutoFit/>
          </a:bodyPr>
          <a:lstStyle/>
          <a:p>
            <a:r>
              <a:rPr lang="en-US" dirty="0"/>
              <a:t>As we know well that default constructor is provided by compiler automatically if there is no constructor. But, it also adds super() as the first statement.</a:t>
            </a:r>
          </a:p>
          <a:p>
            <a:r>
              <a:rPr lang="en-US" b="1" dirty="0"/>
              <a:t>Another example of super keyword where super() is provided by the compiler implicitly.</a:t>
            </a:r>
            <a:endParaRPr lang="en-US" dirty="0"/>
          </a:p>
        </p:txBody>
      </p:sp>
    </p:spTree>
    <p:extLst>
      <p:ext uri="{BB962C8B-B14F-4D97-AF65-F5344CB8AC3E}">
        <p14:creationId xmlns:p14="http://schemas.microsoft.com/office/powerpoint/2010/main" val="3254690853"/>
      </p:ext>
    </p:extLst>
  </p:cSld>
  <p:clrMapOvr>
    <a:masterClrMapping/>
  </p:clrMapOvr>
  <p:transition spd="slow">
    <p:cover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720840"/>
            <a:ext cx="6096000" cy="3416320"/>
          </a:xfrm>
          <a:prstGeom prst="rect">
            <a:avLst/>
          </a:prstGeom>
        </p:spPr>
        <p:txBody>
          <a:bodyPr>
            <a:spAutoFit/>
          </a:bodyPr>
          <a:lstStyle/>
          <a:p>
            <a:r>
              <a:rPr lang="en-US" dirty="0"/>
              <a:t>class Animal{  </a:t>
            </a:r>
          </a:p>
          <a:p>
            <a:r>
              <a:rPr lang="en-US" dirty="0"/>
              <a:t>Animal(){</a:t>
            </a:r>
            <a:r>
              <a:rPr lang="en-US" dirty="0" err="1"/>
              <a:t>System.out.println</a:t>
            </a:r>
            <a:r>
              <a:rPr lang="en-US" dirty="0"/>
              <a:t>("animal is created");}  </a:t>
            </a:r>
          </a:p>
          <a:p>
            <a:r>
              <a:rPr lang="en-US" dirty="0"/>
              <a:t>}  </a:t>
            </a:r>
          </a:p>
          <a:p>
            <a:r>
              <a:rPr lang="en-US" dirty="0"/>
              <a:t>class Dog extends Animal{  </a:t>
            </a:r>
          </a:p>
          <a:p>
            <a:r>
              <a:rPr lang="en-US" dirty="0"/>
              <a:t>Dog(){  </a:t>
            </a:r>
          </a:p>
          <a:p>
            <a:r>
              <a:rPr lang="en-US" dirty="0" err="1"/>
              <a:t>System.out.println</a:t>
            </a:r>
            <a:r>
              <a:rPr lang="en-US" dirty="0"/>
              <a:t>("dog is created");  </a:t>
            </a:r>
          </a:p>
          <a:p>
            <a:r>
              <a:rPr lang="en-US" dirty="0"/>
              <a:t>}  </a:t>
            </a:r>
          </a:p>
          <a:p>
            <a:r>
              <a:rPr lang="en-US" dirty="0"/>
              <a:t>}  </a:t>
            </a:r>
          </a:p>
          <a:p>
            <a:r>
              <a:rPr lang="en-US" dirty="0"/>
              <a:t>class TestSuper4{  </a:t>
            </a:r>
          </a:p>
          <a:p>
            <a:r>
              <a:rPr lang="en-US" dirty="0"/>
              <a:t>public static void main(String </a:t>
            </a:r>
            <a:r>
              <a:rPr lang="en-US" dirty="0" err="1"/>
              <a:t>args</a:t>
            </a:r>
            <a:r>
              <a:rPr lang="en-US" dirty="0"/>
              <a:t>[]){  </a:t>
            </a:r>
          </a:p>
          <a:p>
            <a:r>
              <a:rPr lang="en-US" dirty="0"/>
              <a:t>Dog d=new Dog();  </a:t>
            </a:r>
          </a:p>
          <a:p>
            <a:r>
              <a:rPr lang="en-US" dirty="0"/>
              <a:t>}}</a:t>
            </a:r>
          </a:p>
        </p:txBody>
      </p:sp>
    </p:spTree>
    <p:extLst>
      <p:ext uri="{BB962C8B-B14F-4D97-AF65-F5344CB8AC3E}">
        <p14:creationId xmlns:p14="http://schemas.microsoft.com/office/powerpoint/2010/main" val="2341283322"/>
      </p:ext>
    </p:extLst>
  </p:cSld>
  <p:clrMapOvr>
    <a:masterClrMapping/>
  </p:clrMapOvr>
  <p:transition spd="slow">
    <p:cover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583372"/>
            <a:ext cx="6096000" cy="6186309"/>
          </a:xfrm>
          <a:prstGeom prst="rect">
            <a:avLst/>
          </a:prstGeom>
        </p:spPr>
        <p:txBody>
          <a:bodyPr>
            <a:spAutoFit/>
          </a:bodyPr>
          <a:lstStyle/>
          <a:p>
            <a:r>
              <a:rPr lang="en-US" dirty="0"/>
              <a:t>class Person </a:t>
            </a:r>
          </a:p>
          <a:p>
            <a:r>
              <a:rPr lang="en-US" dirty="0"/>
              <a:t>{ </a:t>
            </a:r>
          </a:p>
          <a:p>
            <a:r>
              <a:rPr lang="en-US" dirty="0"/>
              <a:t>    Person() </a:t>
            </a:r>
          </a:p>
          <a:p>
            <a:r>
              <a:rPr lang="en-US" dirty="0"/>
              <a:t>    { </a:t>
            </a:r>
          </a:p>
          <a:p>
            <a:r>
              <a:rPr lang="en-US" dirty="0"/>
              <a:t>        </a:t>
            </a:r>
            <a:r>
              <a:rPr lang="en-US" dirty="0" err="1"/>
              <a:t>System.out.println</a:t>
            </a:r>
            <a:r>
              <a:rPr lang="en-US" dirty="0"/>
              <a:t>("Person class Constructor"); </a:t>
            </a:r>
          </a:p>
          <a:p>
            <a:r>
              <a:rPr lang="en-US" dirty="0"/>
              <a:t>    } </a:t>
            </a:r>
          </a:p>
          <a:p>
            <a:r>
              <a:rPr lang="en-US" dirty="0"/>
              <a:t>} </a:t>
            </a:r>
          </a:p>
          <a:p>
            <a:r>
              <a:rPr lang="en-US" dirty="0"/>
              <a:t>class Student extends Person </a:t>
            </a:r>
          </a:p>
          <a:p>
            <a:r>
              <a:rPr lang="en-US" dirty="0"/>
              <a:t>{ </a:t>
            </a:r>
          </a:p>
          <a:p>
            <a:r>
              <a:rPr lang="en-US" dirty="0"/>
              <a:t>    Student() </a:t>
            </a:r>
          </a:p>
          <a:p>
            <a:r>
              <a:rPr lang="en-US" dirty="0"/>
              <a:t>    { </a:t>
            </a:r>
          </a:p>
          <a:p>
            <a:r>
              <a:rPr lang="en-US" dirty="0"/>
              <a:t>super();   </a:t>
            </a:r>
          </a:p>
          <a:p>
            <a:r>
              <a:rPr lang="en-US" dirty="0"/>
              <a:t>        </a:t>
            </a:r>
            <a:r>
              <a:rPr lang="en-US" dirty="0" err="1"/>
              <a:t>System.out.println</a:t>
            </a:r>
            <a:r>
              <a:rPr lang="en-US" dirty="0"/>
              <a:t>("Student class Constructor"); </a:t>
            </a:r>
          </a:p>
          <a:p>
            <a:r>
              <a:rPr lang="en-US" dirty="0"/>
              <a:t>    } </a:t>
            </a:r>
          </a:p>
          <a:p>
            <a:r>
              <a:rPr lang="en-US" dirty="0"/>
              <a:t>} </a:t>
            </a:r>
          </a:p>
          <a:p>
            <a:r>
              <a:rPr lang="en-US" dirty="0"/>
              <a:t>class Test </a:t>
            </a:r>
          </a:p>
          <a:p>
            <a:r>
              <a:rPr lang="en-US" dirty="0"/>
              <a:t>{ </a:t>
            </a:r>
          </a:p>
          <a:p>
            <a:r>
              <a:rPr lang="en-US" dirty="0"/>
              <a:t>    public static void main(String[] </a:t>
            </a:r>
            <a:r>
              <a:rPr lang="en-US" dirty="0" err="1"/>
              <a:t>args</a:t>
            </a:r>
            <a:r>
              <a:rPr lang="en-US" dirty="0"/>
              <a:t>) </a:t>
            </a:r>
          </a:p>
          <a:p>
            <a:r>
              <a:rPr lang="en-US" dirty="0"/>
              <a:t>    { </a:t>
            </a:r>
          </a:p>
          <a:p>
            <a:r>
              <a:rPr lang="en-US" dirty="0"/>
              <a:t>        Student s = new Student(); </a:t>
            </a:r>
          </a:p>
          <a:p>
            <a:r>
              <a:rPr lang="en-US" dirty="0"/>
              <a:t>    } </a:t>
            </a:r>
          </a:p>
          <a:p>
            <a:r>
              <a:rPr lang="en-US" dirty="0"/>
              <a:t>}</a:t>
            </a:r>
          </a:p>
        </p:txBody>
      </p:sp>
    </p:spTree>
    <p:extLst>
      <p:ext uri="{BB962C8B-B14F-4D97-AF65-F5344CB8AC3E}">
        <p14:creationId xmlns:p14="http://schemas.microsoft.com/office/powerpoint/2010/main" val="2433882962"/>
      </p:ext>
    </p:extLst>
  </p:cSld>
  <p:clrMapOvr>
    <a:masterClrMapping/>
  </p:clrMapOvr>
  <p:transition spd="slow">
    <p:cover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7077" y="2690336"/>
            <a:ext cx="7326923" cy="1477328"/>
          </a:xfrm>
          <a:prstGeom prst="rect">
            <a:avLst/>
          </a:prstGeom>
        </p:spPr>
        <p:txBody>
          <a:bodyPr wrap="square">
            <a:spAutoFit/>
          </a:bodyPr>
          <a:lstStyle/>
          <a:p>
            <a:r>
              <a:rPr lang="en-US" b="1" dirty="0"/>
              <a:t>super example: real use</a:t>
            </a:r>
          </a:p>
          <a:p>
            <a:r>
              <a:rPr lang="en-US" dirty="0"/>
              <a:t>Let's see the real use of super keyword. Here, </a:t>
            </a:r>
            <a:r>
              <a:rPr lang="en-US" dirty="0" err="1"/>
              <a:t>Emp</a:t>
            </a:r>
            <a:r>
              <a:rPr lang="en-US" dirty="0"/>
              <a:t> class inherits Person class so all the properties of Person will be inherited to </a:t>
            </a:r>
            <a:r>
              <a:rPr lang="en-US" dirty="0" err="1"/>
              <a:t>Emp</a:t>
            </a:r>
            <a:r>
              <a:rPr lang="en-US" dirty="0"/>
              <a:t> by default. To initialize all the property, we are using parent class constructor from child class.</a:t>
            </a:r>
          </a:p>
        </p:txBody>
      </p:sp>
    </p:spTree>
    <p:extLst>
      <p:ext uri="{BB962C8B-B14F-4D97-AF65-F5344CB8AC3E}">
        <p14:creationId xmlns:p14="http://schemas.microsoft.com/office/powerpoint/2010/main" val="3825208485"/>
      </p:ext>
    </p:extLst>
  </p:cSld>
  <p:clrMapOvr>
    <a:masterClrMapping/>
  </p:clrMapOvr>
  <p:transition spd="slow">
    <p:cover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33650"/>
            <a:ext cx="6096000" cy="8125301"/>
          </a:xfrm>
          <a:prstGeom prst="rect">
            <a:avLst/>
          </a:prstGeom>
        </p:spPr>
        <p:txBody>
          <a:bodyPr>
            <a:spAutoFit/>
          </a:bodyPr>
          <a:lstStyle/>
          <a:p>
            <a:r>
              <a:rPr lang="en-US" dirty="0"/>
              <a:t>public class </a:t>
            </a:r>
            <a:r>
              <a:rPr lang="en-US" dirty="0" err="1"/>
              <a:t>Emp</a:t>
            </a:r>
            <a:r>
              <a:rPr lang="en-US" dirty="0"/>
              <a:t> {  </a:t>
            </a:r>
          </a:p>
          <a:p>
            <a:r>
              <a:rPr lang="en-US" dirty="0" err="1"/>
              <a:t>int</a:t>
            </a:r>
            <a:r>
              <a:rPr lang="en-US" dirty="0"/>
              <a:t> id;  </a:t>
            </a:r>
          </a:p>
          <a:p>
            <a:r>
              <a:rPr lang="en-US" dirty="0"/>
              <a:t>String name;  </a:t>
            </a:r>
          </a:p>
          <a:p>
            <a:r>
              <a:rPr lang="en-US" dirty="0"/>
              <a:t>Address </a:t>
            </a:r>
            <a:r>
              <a:rPr lang="en-US" dirty="0" err="1"/>
              <a:t>address</a:t>
            </a:r>
            <a:r>
              <a:rPr lang="en-US" dirty="0"/>
              <a:t>;  </a:t>
            </a:r>
          </a:p>
          <a:p>
            <a:r>
              <a:rPr lang="en-US" dirty="0"/>
              <a:t>  </a:t>
            </a:r>
          </a:p>
          <a:p>
            <a:r>
              <a:rPr lang="en-US" dirty="0"/>
              <a:t>public </a:t>
            </a:r>
            <a:r>
              <a:rPr lang="en-US" dirty="0" err="1"/>
              <a:t>Emp</a:t>
            </a:r>
            <a:r>
              <a:rPr lang="en-US" dirty="0"/>
              <a:t>(</a:t>
            </a:r>
            <a:r>
              <a:rPr lang="en-US" dirty="0" err="1"/>
              <a:t>int</a:t>
            </a:r>
            <a:r>
              <a:rPr lang="en-US" dirty="0"/>
              <a:t> id, String </a:t>
            </a:r>
            <a:r>
              <a:rPr lang="en-US" dirty="0" err="1"/>
              <a:t>name,Address</a:t>
            </a:r>
            <a:r>
              <a:rPr lang="en-US" dirty="0"/>
              <a:t> address) {  </a:t>
            </a:r>
          </a:p>
          <a:p>
            <a:r>
              <a:rPr lang="en-US" dirty="0"/>
              <a:t>    this.id = id;  </a:t>
            </a:r>
          </a:p>
          <a:p>
            <a:r>
              <a:rPr lang="en-US" dirty="0"/>
              <a:t>    this.name = name;  </a:t>
            </a:r>
          </a:p>
          <a:p>
            <a:r>
              <a:rPr lang="en-US" dirty="0"/>
              <a:t>    </a:t>
            </a:r>
            <a:r>
              <a:rPr lang="en-US" dirty="0" err="1"/>
              <a:t>this.address</a:t>
            </a:r>
            <a:r>
              <a:rPr lang="en-US" dirty="0"/>
              <a:t>=address;  </a:t>
            </a:r>
          </a:p>
          <a:p>
            <a:r>
              <a:rPr lang="en-US" dirty="0"/>
              <a:t>}  </a:t>
            </a:r>
          </a:p>
          <a:p>
            <a:r>
              <a:rPr lang="en-US" dirty="0"/>
              <a:t>  </a:t>
            </a:r>
          </a:p>
          <a:p>
            <a:r>
              <a:rPr lang="en-US" dirty="0"/>
              <a:t>void display(){  </a:t>
            </a:r>
          </a:p>
          <a:p>
            <a:r>
              <a:rPr lang="en-US" dirty="0" err="1"/>
              <a:t>System.out.println</a:t>
            </a:r>
            <a:r>
              <a:rPr lang="en-US" dirty="0"/>
              <a:t>(id+" "+name);  </a:t>
            </a:r>
          </a:p>
          <a:p>
            <a:r>
              <a:rPr lang="en-US" dirty="0" err="1"/>
              <a:t>System.out.println</a:t>
            </a:r>
            <a:r>
              <a:rPr lang="en-US" dirty="0"/>
              <a:t>(</a:t>
            </a:r>
            <a:r>
              <a:rPr lang="en-US" dirty="0" err="1"/>
              <a:t>address.city</a:t>
            </a:r>
            <a:r>
              <a:rPr lang="en-US" dirty="0"/>
              <a:t>+" "+</a:t>
            </a:r>
            <a:r>
              <a:rPr lang="en-US" dirty="0" err="1"/>
              <a:t>address.state</a:t>
            </a:r>
            <a:r>
              <a:rPr lang="en-US" dirty="0"/>
              <a:t>+" "+</a:t>
            </a:r>
            <a:r>
              <a:rPr lang="en-US" dirty="0" err="1"/>
              <a:t>address.country</a:t>
            </a:r>
            <a:r>
              <a:rPr lang="en-US" dirty="0"/>
              <a:t>);  </a:t>
            </a:r>
          </a:p>
          <a:p>
            <a:r>
              <a:rPr lang="en-US" dirty="0"/>
              <a:t>}  </a:t>
            </a:r>
          </a:p>
          <a:p>
            <a:r>
              <a:rPr lang="en-US" dirty="0"/>
              <a:t>  </a:t>
            </a:r>
          </a:p>
          <a:p>
            <a:r>
              <a:rPr lang="en-US" dirty="0"/>
              <a:t>public static void main(String[] </a:t>
            </a:r>
            <a:r>
              <a:rPr lang="en-US" dirty="0" err="1"/>
              <a:t>args</a:t>
            </a:r>
            <a:r>
              <a:rPr lang="en-US" dirty="0"/>
              <a:t>) {  </a:t>
            </a:r>
          </a:p>
          <a:p>
            <a:r>
              <a:rPr lang="en-US" dirty="0"/>
              <a:t>Address address1=new Address("</a:t>
            </a:r>
            <a:r>
              <a:rPr lang="en-US" dirty="0" err="1"/>
              <a:t>gzb</a:t>
            </a:r>
            <a:r>
              <a:rPr lang="en-US" dirty="0"/>
              <a:t>","UP","</a:t>
            </a:r>
            <a:r>
              <a:rPr lang="en-US" dirty="0" err="1"/>
              <a:t>india</a:t>
            </a:r>
            <a:r>
              <a:rPr lang="en-US" dirty="0"/>
              <a:t>");  </a:t>
            </a:r>
          </a:p>
          <a:p>
            <a:r>
              <a:rPr lang="en-US" dirty="0"/>
              <a:t>Address address2=new Address("</a:t>
            </a:r>
            <a:r>
              <a:rPr lang="en-US" dirty="0" err="1"/>
              <a:t>gno</a:t>
            </a:r>
            <a:r>
              <a:rPr lang="en-US" dirty="0"/>
              <a:t>","UP","</a:t>
            </a:r>
            <a:r>
              <a:rPr lang="en-US" dirty="0" err="1"/>
              <a:t>india</a:t>
            </a:r>
            <a:r>
              <a:rPr lang="en-US" dirty="0"/>
              <a:t>");  </a:t>
            </a:r>
          </a:p>
          <a:p>
            <a:r>
              <a:rPr lang="en-US" dirty="0"/>
              <a:t>  </a:t>
            </a:r>
          </a:p>
          <a:p>
            <a:r>
              <a:rPr lang="en-US" dirty="0" err="1"/>
              <a:t>Emp</a:t>
            </a:r>
            <a:r>
              <a:rPr lang="en-US" dirty="0"/>
              <a:t> e=new </a:t>
            </a:r>
            <a:r>
              <a:rPr lang="en-US" dirty="0" err="1"/>
              <a:t>Emp</a:t>
            </a:r>
            <a:r>
              <a:rPr lang="en-US" dirty="0"/>
              <a:t>(111,"varun",address1);  </a:t>
            </a:r>
          </a:p>
          <a:p>
            <a:r>
              <a:rPr lang="en-US" dirty="0" err="1"/>
              <a:t>Emp</a:t>
            </a:r>
            <a:r>
              <a:rPr lang="en-US" dirty="0"/>
              <a:t> e2=new </a:t>
            </a:r>
            <a:r>
              <a:rPr lang="en-US" dirty="0" err="1"/>
              <a:t>Emp</a:t>
            </a:r>
            <a:r>
              <a:rPr lang="en-US" dirty="0"/>
              <a:t>(112,"arun",address2);  </a:t>
            </a:r>
          </a:p>
          <a:p>
            <a:r>
              <a:rPr lang="en-US" dirty="0"/>
              <a:t>      </a:t>
            </a:r>
          </a:p>
          <a:p>
            <a:r>
              <a:rPr lang="en-US" dirty="0" err="1"/>
              <a:t>e.display</a:t>
            </a:r>
            <a:r>
              <a:rPr lang="en-US" dirty="0"/>
              <a:t>();  </a:t>
            </a:r>
          </a:p>
          <a:p>
            <a:r>
              <a:rPr lang="en-US" dirty="0"/>
              <a:t>e2.display();  </a:t>
            </a:r>
          </a:p>
          <a:p>
            <a:r>
              <a:rPr lang="en-US" dirty="0"/>
              <a:t>      </a:t>
            </a:r>
          </a:p>
          <a:p>
            <a:r>
              <a:rPr lang="en-US" dirty="0"/>
              <a:t>}  </a:t>
            </a:r>
          </a:p>
          <a:p>
            <a:r>
              <a:rPr lang="en-US" dirty="0"/>
              <a:t>}</a:t>
            </a:r>
          </a:p>
        </p:txBody>
      </p:sp>
    </p:spTree>
    <p:extLst>
      <p:ext uri="{BB962C8B-B14F-4D97-AF65-F5344CB8AC3E}">
        <p14:creationId xmlns:p14="http://schemas.microsoft.com/office/powerpoint/2010/main" val="1822298999"/>
      </p:ext>
    </p:extLst>
  </p:cSld>
  <p:clrMapOvr>
    <a:masterClrMapping/>
  </p:clrMapOvr>
  <p:transition spd="slow">
    <p:cover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74345"/>
            <a:ext cx="6096000" cy="5909310"/>
          </a:xfrm>
          <a:prstGeom prst="rect">
            <a:avLst/>
          </a:prstGeom>
        </p:spPr>
        <p:txBody>
          <a:bodyPr>
            <a:spAutoFit/>
          </a:bodyPr>
          <a:lstStyle/>
          <a:p>
            <a:r>
              <a:rPr lang="en-US" dirty="0"/>
              <a:t>class Person{  </a:t>
            </a:r>
          </a:p>
          <a:p>
            <a:r>
              <a:rPr lang="en-US" dirty="0" err="1"/>
              <a:t>int</a:t>
            </a:r>
            <a:r>
              <a:rPr lang="en-US" dirty="0"/>
              <a:t> id;  </a:t>
            </a:r>
          </a:p>
          <a:p>
            <a:r>
              <a:rPr lang="en-US" dirty="0"/>
              <a:t>String name;  </a:t>
            </a:r>
          </a:p>
          <a:p>
            <a:r>
              <a:rPr lang="en-US" dirty="0"/>
              <a:t>Person(</a:t>
            </a:r>
            <a:r>
              <a:rPr lang="en-US" dirty="0" err="1"/>
              <a:t>int</a:t>
            </a:r>
            <a:r>
              <a:rPr lang="en-US" dirty="0"/>
              <a:t> </a:t>
            </a:r>
            <a:r>
              <a:rPr lang="en-US" dirty="0" err="1"/>
              <a:t>id,String</a:t>
            </a:r>
            <a:r>
              <a:rPr lang="en-US" dirty="0"/>
              <a:t> name){  </a:t>
            </a:r>
          </a:p>
          <a:p>
            <a:r>
              <a:rPr lang="en-US" dirty="0"/>
              <a:t>this.id=id;  </a:t>
            </a:r>
          </a:p>
          <a:p>
            <a:r>
              <a:rPr lang="en-US" dirty="0"/>
              <a:t>this.name=name;  </a:t>
            </a:r>
          </a:p>
          <a:p>
            <a:r>
              <a:rPr lang="en-US" dirty="0"/>
              <a:t>}  </a:t>
            </a:r>
          </a:p>
          <a:p>
            <a:r>
              <a:rPr lang="en-US" dirty="0"/>
              <a:t>}  </a:t>
            </a:r>
          </a:p>
          <a:p>
            <a:r>
              <a:rPr lang="en-US" dirty="0"/>
              <a:t>class Students extends Person{  </a:t>
            </a:r>
          </a:p>
          <a:p>
            <a:r>
              <a:rPr lang="en-US" dirty="0"/>
              <a:t>float salary;  </a:t>
            </a:r>
          </a:p>
          <a:p>
            <a:r>
              <a:rPr lang="en-US" dirty="0"/>
              <a:t>Students(</a:t>
            </a:r>
            <a:r>
              <a:rPr lang="en-US" dirty="0" err="1"/>
              <a:t>int</a:t>
            </a:r>
            <a:r>
              <a:rPr lang="en-US" dirty="0"/>
              <a:t> </a:t>
            </a:r>
            <a:r>
              <a:rPr lang="en-US" dirty="0" err="1"/>
              <a:t>id,String</a:t>
            </a:r>
            <a:r>
              <a:rPr lang="en-US" dirty="0"/>
              <a:t> </a:t>
            </a:r>
            <a:r>
              <a:rPr lang="en-US" dirty="0" err="1"/>
              <a:t>name,float</a:t>
            </a:r>
            <a:r>
              <a:rPr lang="en-US" dirty="0"/>
              <a:t> salary){  </a:t>
            </a:r>
          </a:p>
          <a:p>
            <a:r>
              <a:rPr lang="en-US" dirty="0"/>
              <a:t>super(</a:t>
            </a:r>
            <a:r>
              <a:rPr lang="en-US" dirty="0" err="1"/>
              <a:t>id,name</a:t>
            </a:r>
            <a:r>
              <a:rPr lang="en-US" dirty="0"/>
              <a:t>);//reusing parent constructor  </a:t>
            </a:r>
          </a:p>
          <a:p>
            <a:r>
              <a:rPr lang="en-US" dirty="0" err="1"/>
              <a:t>this.salary</a:t>
            </a:r>
            <a:r>
              <a:rPr lang="en-US" dirty="0"/>
              <a:t>=salary;  </a:t>
            </a:r>
          </a:p>
          <a:p>
            <a:r>
              <a:rPr lang="en-US" dirty="0"/>
              <a:t>}  </a:t>
            </a:r>
          </a:p>
          <a:p>
            <a:r>
              <a:rPr lang="en-US" dirty="0"/>
              <a:t>void display(){</a:t>
            </a:r>
            <a:r>
              <a:rPr lang="en-US" dirty="0" err="1"/>
              <a:t>System.out.println</a:t>
            </a:r>
            <a:r>
              <a:rPr lang="en-US" dirty="0"/>
              <a:t>(id+" "+name+" "+salary);}  </a:t>
            </a:r>
          </a:p>
          <a:p>
            <a:r>
              <a:rPr lang="en-US" dirty="0"/>
              <a:t>}  </a:t>
            </a:r>
          </a:p>
          <a:p>
            <a:r>
              <a:rPr lang="en-US" dirty="0"/>
              <a:t>class TestSuper5{  </a:t>
            </a:r>
          </a:p>
          <a:p>
            <a:r>
              <a:rPr lang="en-US" dirty="0"/>
              <a:t>public static void main(String[] </a:t>
            </a:r>
            <a:r>
              <a:rPr lang="en-US" dirty="0" err="1"/>
              <a:t>args</a:t>
            </a:r>
            <a:r>
              <a:rPr lang="en-US" dirty="0"/>
              <a:t>){  </a:t>
            </a:r>
          </a:p>
          <a:p>
            <a:r>
              <a:rPr lang="en-US" dirty="0"/>
              <a:t>Students e1=new Students(1,“Aman",50000f);  </a:t>
            </a:r>
          </a:p>
          <a:p>
            <a:r>
              <a:rPr lang="en-US" dirty="0"/>
              <a:t>e1.display();  </a:t>
            </a:r>
          </a:p>
          <a:p>
            <a:r>
              <a:rPr lang="en-US" dirty="0"/>
              <a:t>}}</a:t>
            </a:r>
          </a:p>
        </p:txBody>
      </p:sp>
    </p:spTree>
    <p:extLst>
      <p:ext uri="{BB962C8B-B14F-4D97-AF65-F5344CB8AC3E}">
        <p14:creationId xmlns:p14="http://schemas.microsoft.com/office/powerpoint/2010/main" val="2223753131"/>
      </p:ext>
    </p:extLst>
  </p:cSld>
  <p:clrMapOvr>
    <a:masterClrMapping/>
  </p:clrMapOvr>
  <p:transition spd="slow">
    <p:cover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327" y="583196"/>
            <a:ext cx="4438395" cy="369332"/>
          </a:xfrm>
          <a:prstGeom prst="rect">
            <a:avLst/>
          </a:prstGeom>
        </p:spPr>
        <p:txBody>
          <a:bodyPr wrap="none">
            <a:spAutoFit/>
          </a:bodyPr>
          <a:lstStyle/>
          <a:p>
            <a:pPr fontAlgn="base"/>
            <a:r>
              <a:rPr lang="en-US" b="1" dirty="0"/>
              <a:t>Difference between super() and this() in java</a:t>
            </a:r>
          </a:p>
        </p:txBody>
      </p:sp>
      <p:graphicFrame>
        <p:nvGraphicFramePr>
          <p:cNvPr id="3" name="Table 2"/>
          <p:cNvGraphicFramePr>
            <a:graphicFrameLocks noGrp="1"/>
          </p:cNvGraphicFramePr>
          <p:nvPr>
            <p:extLst>
              <p:ext uri="{D42A27DB-BD31-4B8C-83A1-F6EECF244321}">
                <p14:modId xmlns:p14="http://schemas.microsoft.com/office/powerpoint/2010/main" val="2736064634"/>
              </p:ext>
            </p:extLst>
          </p:nvPr>
        </p:nvGraphicFramePr>
        <p:xfrm>
          <a:off x="1797538" y="952528"/>
          <a:ext cx="8128000" cy="5405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can be used to refer current class instance variable.</a:t>
                      </a:r>
                      <a:endParaRPr lang="en-US" dirty="0"/>
                    </a:p>
                  </a:txBody>
                  <a:tcPr/>
                </a:tc>
                <a:tc>
                  <a:txBody>
                    <a:bodyPr/>
                    <a:lstStyle/>
                    <a:p>
                      <a:r>
                        <a:rPr lang="en-US" sz="1800" b="0" i="0" kern="1200" dirty="0">
                          <a:solidFill>
                            <a:schemeClr val="dk1"/>
                          </a:solidFill>
                          <a:effectLst/>
                          <a:latin typeface="+mn-lt"/>
                          <a:ea typeface="+mn-ea"/>
                          <a:cs typeface="+mn-cs"/>
                        </a:rPr>
                        <a:t>super can be used to refer immediate parent class instance variable. super() can be used to invoke immediate parent class constructor.</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can be used to invoke current class method (implicitly)</a:t>
                      </a:r>
                      <a:endParaRPr lang="en-US" dirty="0"/>
                    </a:p>
                  </a:txBody>
                  <a:tcPr/>
                </a:tc>
                <a:tc>
                  <a:txBody>
                    <a:bodyPr/>
                    <a:lstStyle/>
                    <a:p>
                      <a:r>
                        <a:rPr lang="en-US" sz="1800" b="0" i="0" kern="1200" dirty="0">
                          <a:solidFill>
                            <a:schemeClr val="dk1"/>
                          </a:solidFill>
                          <a:effectLst/>
                          <a:latin typeface="+mn-lt"/>
                          <a:ea typeface="+mn-ea"/>
                          <a:cs typeface="+mn-cs"/>
                        </a:rPr>
                        <a:t>super can be used to invoke immediate parent class method.</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can be used to invoke current class constructor.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super() can be used to invoke immediate parent class constructor.</a:t>
                      </a:r>
                    </a:p>
                    <a:p>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can be passed as an argument in the method call.</a:t>
                      </a:r>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can be passed as argument in the constructor call.</a:t>
                      </a:r>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this can be used to return the current class instance from the method.</a:t>
                      </a:r>
                      <a:endParaRPr lang="en-US" dirty="0"/>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88965115"/>
      </p:ext>
    </p:extLst>
  </p:cSld>
  <p:clrMapOvr>
    <a:masterClrMapping/>
  </p:clrMapOvr>
  <p:transition spd="slow">
    <p:cover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3138" y="614740"/>
            <a:ext cx="9648967" cy="1569660"/>
          </a:xfrm>
          <a:prstGeom prst="rect">
            <a:avLst/>
          </a:prstGeom>
        </p:spPr>
        <p:txBody>
          <a:bodyPr wrap="square">
            <a:spAutoFit/>
          </a:bodyPr>
          <a:lstStyle/>
          <a:p>
            <a:pPr fontAlgn="base"/>
            <a:r>
              <a:rPr lang="en-US" sz="2400" b="1" dirty="0">
                <a:latin typeface="Times New Roman" pitchFamily="18" charset="0"/>
                <a:cs typeface="Times New Roman" pitchFamily="18" charset="0"/>
              </a:rPr>
              <a:t>final keyword in java</a:t>
            </a:r>
          </a:p>
          <a:p>
            <a:pPr fontAlgn="base"/>
            <a:r>
              <a:rPr lang="en-US" sz="2400" b="1" i="1" dirty="0">
                <a:latin typeface="Times New Roman" pitchFamily="18" charset="0"/>
                <a:cs typeface="Times New Roman" pitchFamily="18" charset="0"/>
              </a:rPr>
              <a:t>final</a:t>
            </a:r>
            <a:r>
              <a:rPr lang="en-US" sz="2400" dirty="0">
                <a:latin typeface="Times New Roman" pitchFamily="18" charset="0"/>
                <a:cs typeface="Times New Roman" pitchFamily="18" charset="0"/>
              </a:rPr>
              <a:t> keyword is used in different contexts. First of all, </a:t>
            </a:r>
            <a:r>
              <a:rPr lang="en-US" sz="2400" i="1" dirty="0">
                <a:latin typeface="Times New Roman" pitchFamily="18" charset="0"/>
                <a:cs typeface="Times New Roman" pitchFamily="18" charset="0"/>
              </a:rPr>
              <a:t>final</a:t>
            </a:r>
            <a:r>
              <a:rPr lang="en-US" sz="2400" dirty="0">
                <a:latin typeface="Times New Roman" pitchFamily="18" charset="0"/>
                <a:cs typeface="Times New Roman" pitchFamily="18" charset="0"/>
              </a:rPr>
              <a:t> is a </a:t>
            </a:r>
            <a:r>
              <a:rPr lang="en-US" sz="2400">
                <a:latin typeface="Times New Roman" pitchFamily="18" charset="0"/>
                <a:cs typeface="Times New Roman" pitchFamily="18" charset="0"/>
                <a:hlinkClick r:id="rId2"/>
              </a:rPr>
              <a:t>non-access modifier</a:t>
            </a:r>
            <a:r>
              <a:rPr lang="en-US" sz="2400">
                <a:latin typeface="Times New Roman" pitchFamily="18" charset="0"/>
                <a:cs typeface="Times New Roman" pitchFamily="18" charset="0"/>
              </a:rPr>
              <a:t> applicable</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only to a variable, a method or a </a:t>
            </a:r>
            <a:r>
              <a:rPr lang="en-US" sz="2400" b="1" dirty="0" err="1">
                <a:latin typeface="Times New Roman" pitchFamily="18" charset="0"/>
                <a:cs typeface="Times New Roman" pitchFamily="18" charset="0"/>
              </a:rPr>
              <a:t>class</a:t>
            </a:r>
            <a:r>
              <a:rPr lang="en-US" sz="2400" dirty="0" err="1">
                <a:latin typeface="Times New Roman" pitchFamily="18" charset="0"/>
                <a:cs typeface="Times New Roman" pitchFamily="18" charset="0"/>
              </a:rPr>
              <a:t>.Following</a:t>
            </a:r>
            <a:r>
              <a:rPr lang="en-US" sz="2400" dirty="0">
                <a:latin typeface="Times New Roman" pitchFamily="18" charset="0"/>
                <a:cs typeface="Times New Roman" pitchFamily="18" charset="0"/>
              </a:rPr>
              <a:t> are different contexts where final is used</a:t>
            </a:r>
          </a:p>
        </p:txBody>
      </p:sp>
      <p:sp>
        <p:nvSpPr>
          <p:cNvPr id="4" name="Rectangle 3"/>
          <p:cNvSpPr/>
          <p:nvPr/>
        </p:nvSpPr>
        <p:spPr>
          <a:xfrm>
            <a:off x="1583137" y="2588737"/>
            <a:ext cx="9648967" cy="1200329"/>
          </a:xfrm>
          <a:prstGeom prst="rect">
            <a:avLst/>
          </a:prstGeom>
        </p:spPr>
        <p:txBody>
          <a:bodyPr wrap="square">
            <a:spAutoFit/>
          </a:bodyPr>
          <a:lstStyle/>
          <a:p>
            <a:r>
              <a:rPr lang="en-US" sz="2400" dirty="0"/>
              <a:t>The final keyword is a non-access modifier used for classes, attributes and methods, which makes them </a:t>
            </a:r>
            <a:r>
              <a:rPr lang="en-US" sz="2400" b="1" dirty="0"/>
              <a:t>non-changeable</a:t>
            </a:r>
            <a:r>
              <a:rPr lang="en-US" sz="2400" dirty="0"/>
              <a:t> (impossible to inherit or override).</a:t>
            </a:r>
          </a:p>
        </p:txBody>
      </p:sp>
      <p:sp>
        <p:nvSpPr>
          <p:cNvPr id="6" name="Rectangle 5"/>
          <p:cNvSpPr/>
          <p:nvPr/>
        </p:nvSpPr>
        <p:spPr>
          <a:xfrm>
            <a:off x="1583137" y="4398329"/>
            <a:ext cx="9648967" cy="1569660"/>
          </a:xfrm>
          <a:prstGeom prst="rect">
            <a:avLst/>
          </a:prstGeom>
        </p:spPr>
        <p:txBody>
          <a:bodyPr wrap="square">
            <a:spAutoFit/>
          </a:bodyPr>
          <a:lstStyle/>
          <a:p>
            <a:r>
              <a:rPr lang="en-US" sz="2400" b="1" dirty="0"/>
              <a:t>You can declare some or all of a class's methods final. You use the final keyword in a method declaration to indicate that the method cannot be overridden by subclasses. The Object class does this—a number of its methods are final</a:t>
            </a:r>
          </a:p>
        </p:txBody>
      </p:sp>
    </p:spTree>
    <p:extLst>
      <p:ext uri="{BB962C8B-B14F-4D97-AF65-F5344CB8AC3E}">
        <p14:creationId xmlns:p14="http://schemas.microsoft.com/office/powerpoint/2010/main" val="196074007"/>
      </p:ext>
    </p:extLst>
  </p:cSld>
  <p:clrMapOvr>
    <a:masterClrMapping/>
  </p:clrMapOvr>
  <p:transition spd="slow">
    <p:cover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5551" y="467773"/>
            <a:ext cx="9835487" cy="1015663"/>
          </a:xfrm>
          <a:prstGeom prst="rect">
            <a:avLst/>
          </a:prstGeom>
        </p:spPr>
        <p:txBody>
          <a:bodyPr wrap="square">
            <a:spAutoFit/>
          </a:bodyPr>
          <a:lstStyle/>
          <a:p>
            <a:r>
              <a:rPr lang="en-US" sz="2000" b="1" dirty="0"/>
              <a:t>Final Variables</a:t>
            </a:r>
          </a:p>
          <a:p>
            <a:r>
              <a:rPr lang="en-US" sz="2000" dirty="0"/>
              <a:t>A final variable can be explicitly initialized only once. A reference variable declared final can never be reassigned to refer to a different object.</a:t>
            </a:r>
          </a:p>
        </p:txBody>
      </p:sp>
      <p:sp>
        <p:nvSpPr>
          <p:cNvPr id="3" name="Rectangle 2"/>
          <p:cNvSpPr/>
          <p:nvPr/>
        </p:nvSpPr>
        <p:spPr>
          <a:xfrm>
            <a:off x="3048000" y="1859340"/>
            <a:ext cx="6096000" cy="3139321"/>
          </a:xfrm>
          <a:prstGeom prst="rect">
            <a:avLst/>
          </a:prstGeom>
        </p:spPr>
        <p:txBody>
          <a:bodyPr>
            <a:spAutoFit/>
          </a:bodyPr>
          <a:lstStyle/>
          <a:p>
            <a:r>
              <a:rPr lang="en-US" dirty="0"/>
              <a:t>class Demo{  </a:t>
            </a:r>
          </a:p>
          <a:p>
            <a:endParaRPr lang="en-US" dirty="0"/>
          </a:p>
          <a:p>
            <a:r>
              <a:rPr lang="en-US" dirty="0"/>
              <a:t>   final </a:t>
            </a:r>
            <a:r>
              <a:rPr lang="en-US" dirty="0" err="1"/>
              <a:t>int</a:t>
            </a:r>
            <a:r>
              <a:rPr lang="en-US" dirty="0"/>
              <a:t> MAX_VALUE=99;</a:t>
            </a:r>
          </a:p>
          <a:p>
            <a:r>
              <a:rPr lang="en-US" dirty="0"/>
              <a:t>   void </a:t>
            </a:r>
            <a:r>
              <a:rPr lang="en-US" dirty="0" err="1"/>
              <a:t>myMethod</a:t>
            </a:r>
            <a:r>
              <a:rPr lang="en-US" dirty="0"/>
              <a:t>(){  </a:t>
            </a:r>
          </a:p>
          <a:p>
            <a:r>
              <a:rPr lang="en-US" dirty="0"/>
              <a:t>      MAX_VALUE=101;</a:t>
            </a:r>
          </a:p>
          <a:p>
            <a:r>
              <a:rPr lang="en-US" dirty="0"/>
              <a:t>   }  </a:t>
            </a:r>
          </a:p>
          <a:p>
            <a:r>
              <a:rPr lang="en-US" dirty="0"/>
              <a:t>   public static void main(String </a:t>
            </a:r>
            <a:r>
              <a:rPr lang="en-US" dirty="0" err="1"/>
              <a:t>args</a:t>
            </a:r>
            <a:r>
              <a:rPr lang="en-US" dirty="0"/>
              <a:t>[]){  </a:t>
            </a:r>
          </a:p>
          <a:p>
            <a:r>
              <a:rPr lang="en-US" dirty="0"/>
              <a:t>      Demo </a:t>
            </a:r>
            <a:r>
              <a:rPr lang="en-US" dirty="0" err="1"/>
              <a:t>obj</a:t>
            </a:r>
            <a:r>
              <a:rPr lang="en-US" dirty="0"/>
              <a:t>=new  Demo();  </a:t>
            </a:r>
          </a:p>
          <a:p>
            <a:r>
              <a:rPr lang="en-US" dirty="0"/>
              <a:t>      </a:t>
            </a:r>
            <a:r>
              <a:rPr lang="en-US" dirty="0" err="1"/>
              <a:t>obj.myMethod</a:t>
            </a:r>
            <a:r>
              <a:rPr lang="en-US" dirty="0"/>
              <a:t>();  </a:t>
            </a:r>
          </a:p>
          <a:p>
            <a:r>
              <a:rPr lang="en-US" dirty="0"/>
              <a:t>   }  </a:t>
            </a:r>
          </a:p>
          <a:p>
            <a:r>
              <a:rPr lang="en-US" dirty="0"/>
              <a:t>}</a:t>
            </a:r>
          </a:p>
        </p:txBody>
      </p:sp>
    </p:spTree>
    <p:extLst>
      <p:ext uri="{BB962C8B-B14F-4D97-AF65-F5344CB8AC3E}">
        <p14:creationId xmlns:p14="http://schemas.microsoft.com/office/powerpoint/2010/main" val="2818120676"/>
      </p:ext>
    </p:extLst>
  </p:cSld>
  <p:clrMapOvr>
    <a:masterClrMapping/>
  </p:clrMapOvr>
  <p:transition spd="slow">
    <p:cover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0960" y="559264"/>
            <a:ext cx="10285863" cy="1938992"/>
          </a:xfrm>
          <a:prstGeom prst="rect">
            <a:avLst/>
          </a:prstGeom>
        </p:spPr>
        <p:txBody>
          <a:bodyPr wrap="square">
            <a:spAutoFit/>
          </a:bodyPr>
          <a:lstStyle/>
          <a:p>
            <a:r>
              <a:rPr lang="en-US" sz="2400" b="1" dirty="0"/>
              <a:t>Blank final variable</a:t>
            </a:r>
          </a:p>
          <a:p>
            <a:r>
              <a:rPr lang="en-US" sz="2400" dirty="0"/>
              <a:t>A final variable that is not initialized at the time of declaration is known as </a:t>
            </a:r>
            <a:r>
              <a:rPr lang="en-US" sz="2400" b="1" dirty="0"/>
              <a:t>blank final variable</a:t>
            </a:r>
            <a:r>
              <a:rPr lang="en-US" sz="2400" dirty="0"/>
              <a:t>. We </a:t>
            </a:r>
            <a:r>
              <a:rPr lang="en-US" sz="2400" b="1" dirty="0"/>
              <a:t>must initialize the blank final variable in constructor</a:t>
            </a:r>
            <a:r>
              <a:rPr lang="en-US" sz="2400" dirty="0"/>
              <a:t> of the class otherwise it will throw a compilation error (Error: variable MAX_VALUE might not have been initialized).</a:t>
            </a:r>
          </a:p>
        </p:txBody>
      </p:sp>
      <p:sp>
        <p:nvSpPr>
          <p:cNvPr id="3" name="Rectangle 2"/>
          <p:cNvSpPr/>
          <p:nvPr/>
        </p:nvSpPr>
        <p:spPr>
          <a:xfrm>
            <a:off x="5365842" y="2108539"/>
            <a:ext cx="6096000" cy="4524315"/>
          </a:xfrm>
          <a:prstGeom prst="rect">
            <a:avLst/>
          </a:prstGeom>
        </p:spPr>
        <p:txBody>
          <a:bodyPr>
            <a:spAutoFit/>
          </a:bodyPr>
          <a:lstStyle/>
          <a:p>
            <a:r>
              <a:rPr lang="en-US" dirty="0"/>
              <a:t>class Demo{  </a:t>
            </a:r>
          </a:p>
          <a:p>
            <a:r>
              <a:rPr lang="en-US" dirty="0"/>
              <a:t>   //Blank final variable</a:t>
            </a:r>
          </a:p>
          <a:p>
            <a:r>
              <a:rPr lang="en-US" dirty="0"/>
              <a:t>   final </a:t>
            </a:r>
            <a:r>
              <a:rPr lang="en-US" dirty="0" err="1"/>
              <a:t>int</a:t>
            </a:r>
            <a:r>
              <a:rPr lang="en-US" dirty="0"/>
              <a:t> MAX_VALUE;</a:t>
            </a:r>
          </a:p>
          <a:p>
            <a:r>
              <a:rPr lang="en-US" dirty="0"/>
              <a:t>	 </a:t>
            </a:r>
          </a:p>
          <a:p>
            <a:r>
              <a:rPr lang="en-US" dirty="0"/>
              <a:t>   Demo(){</a:t>
            </a:r>
          </a:p>
          <a:p>
            <a:r>
              <a:rPr lang="en-US" dirty="0"/>
              <a:t>      //It must be initialized in constructor</a:t>
            </a:r>
          </a:p>
          <a:p>
            <a:r>
              <a:rPr lang="en-US" dirty="0"/>
              <a:t>      MAX_VALUE=100;</a:t>
            </a:r>
          </a:p>
          <a:p>
            <a:r>
              <a:rPr lang="en-US" dirty="0"/>
              <a:t>   }</a:t>
            </a:r>
          </a:p>
          <a:p>
            <a:r>
              <a:rPr lang="en-US" dirty="0"/>
              <a:t>   void </a:t>
            </a:r>
            <a:r>
              <a:rPr lang="en-US" dirty="0" err="1"/>
              <a:t>myMethod</a:t>
            </a:r>
            <a:r>
              <a:rPr lang="en-US" dirty="0"/>
              <a:t>(){  </a:t>
            </a:r>
          </a:p>
          <a:p>
            <a:r>
              <a:rPr lang="en-US" dirty="0"/>
              <a:t>      </a:t>
            </a:r>
            <a:r>
              <a:rPr lang="en-US" dirty="0" err="1"/>
              <a:t>System.out.println</a:t>
            </a:r>
            <a:r>
              <a:rPr lang="en-US" dirty="0"/>
              <a:t>(MAX_VALUE);</a:t>
            </a:r>
          </a:p>
          <a:p>
            <a:r>
              <a:rPr lang="en-US" dirty="0"/>
              <a:t>   }  </a:t>
            </a:r>
          </a:p>
          <a:p>
            <a:r>
              <a:rPr lang="en-US" dirty="0"/>
              <a:t>   public static void main(String </a:t>
            </a:r>
            <a:r>
              <a:rPr lang="en-US" dirty="0" err="1"/>
              <a:t>args</a:t>
            </a:r>
            <a:r>
              <a:rPr lang="en-US" dirty="0"/>
              <a:t>[]){  </a:t>
            </a:r>
          </a:p>
          <a:p>
            <a:r>
              <a:rPr lang="en-US" dirty="0"/>
              <a:t>      Demo </a:t>
            </a:r>
            <a:r>
              <a:rPr lang="en-US" dirty="0" err="1"/>
              <a:t>obj</a:t>
            </a:r>
            <a:r>
              <a:rPr lang="en-US" dirty="0"/>
              <a:t>=new  Demo();  </a:t>
            </a:r>
          </a:p>
          <a:p>
            <a:r>
              <a:rPr lang="en-US" dirty="0"/>
              <a:t>      </a:t>
            </a:r>
            <a:r>
              <a:rPr lang="en-US" dirty="0" err="1"/>
              <a:t>obj.myMethod</a:t>
            </a:r>
            <a:r>
              <a:rPr lang="en-US" dirty="0"/>
              <a:t>();  </a:t>
            </a:r>
          </a:p>
          <a:p>
            <a:r>
              <a:rPr lang="en-US" dirty="0"/>
              <a:t>   }  </a:t>
            </a:r>
          </a:p>
          <a:p>
            <a:r>
              <a:rPr lang="en-US" dirty="0"/>
              <a:t>}</a:t>
            </a:r>
          </a:p>
        </p:txBody>
      </p:sp>
    </p:spTree>
    <p:extLst>
      <p:ext uri="{BB962C8B-B14F-4D97-AF65-F5344CB8AC3E}">
        <p14:creationId xmlns:p14="http://schemas.microsoft.com/office/powerpoint/2010/main" val="2834236555"/>
      </p:ext>
    </p:extLst>
  </p:cSld>
  <p:clrMapOvr>
    <a:masterClrMapping/>
  </p:clrMapOvr>
  <p:transition spd="slow">
    <p:cover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8675" y="2274838"/>
            <a:ext cx="9498841" cy="2677656"/>
          </a:xfrm>
          <a:prstGeom prst="rect">
            <a:avLst/>
          </a:prstGeom>
        </p:spPr>
        <p:txBody>
          <a:bodyPr wrap="square">
            <a:spAutoFit/>
          </a:bodyPr>
          <a:lstStyle/>
          <a:p>
            <a:r>
              <a:rPr lang="en-US" sz="2400" b="1" dirty="0" err="1"/>
              <a:t>Whats</a:t>
            </a:r>
            <a:r>
              <a:rPr lang="en-US" sz="2400" b="1" dirty="0"/>
              <a:t> the use of blank final variable?</a:t>
            </a:r>
            <a:br>
              <a:rPr lang="en-US" sz="2400" dirty="0"/>
            </a:br>
            <a:r>
              <a:rPr lang="en-US" sz="2400" dirty="0"/>
              <a:t>Lets say we have a Student class which is having a field called Roll No. Since Roll No should not be changed once the student is registered, we can declare it as a final variable in a class but we cannot initialize roll no in advance for all the students(otherwise all students would be having same roll no). In such case we can declare roll no variable as blank final and we initialize this value during object creation</a:t>
            </a:r>
          </a:p>
        </p:txBody>
      </p:sp>
    </p:spTree>
    <p:extLst>
      <p:ext uri="{BB962C8B-B14F-4D97-AF65-F5344CB8AC3E}">
        <p14:creationId xmlns:p14="http://schemas.microsoft.com/office/powerpoint/2010/main" val="3072433327"/>
      </p:ext>
    </p:extLst>
  </p:cSld>
  <p:clrMapOvr>
    <a:masterClrMapping/>
  </p:clrMapOvr>
  <p:transition spd="slow">
    <p:cover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r>
              <a:rPr lang="en-US" dirty="0"/>
              <a:t>class </a:t>
            </a:r>
            <a:r>
              <a:rPr lang="en-US" dirty="0" err="1"/>
              <a:t>StudentData</a:t>
            </a:r>
            <a:r>
              <a:rPr lang="en-US" dirty="0"/>
              <a:t>{  </a:t>
            </a:r>
          </a:p>
          <a:p>
            <a:r>
              <a:rPr lang="en-US" dirty="0"/>
              <a:t>   //Blank final variable</a:t>
            </a:r>
          </a:p>
          <a:p>
            <a:r>
              <a:rPr lang="en-US" dirty="0"/>
              <a:t>   final </a:t>
            </a:r>
            <a:r>
              <a:rPr lang="en-US" dirty="0" err="1"/>
              <a:t>int</a:t>
            </a:r>
            <a:r>
              <a:rPr lang="en-US" dirty="0"/>
              <a:t> ROLL_NO;</a:t>
            </a:r>
          </a:p>
          <a:p>
            <a:r>
              <a:rPr lang="en-US" dirty="0"/>
              <a:t>	 </a:t>
            </a:r>
          </a:p>
          <a:p>
            <a:r>
              <a:rPr lang="en-US" dirty="0"/>
              <a:t>   </a:t>
            </a:r>
            <a:r>
              <a:rPr lang="en-US" dirty="0" err="1"/>
              <a:t>StudentData</a:t>
            </a:r>
            <a:r>
              <a:rPr lang="en-US" dirty="0"/>
              <a:t>(</a:t>
            </a:r>
            <a:r>
              <a:rPr lang="en-US" dirty="0" err="1"/>
              <a:t>int</a:t>
            </a:r>
            <a:r>
              <a:rPr lang="en-US" dirty="0"/>
              <a:t> </a:t>
            </a:r>
            <a:r>
              <a:rPr lang="en-US" dirty="0" err="1"/>
              <a:t>rnum</a:t>
            </a:r>
            <a:r>
              <a:rPr lang="en-US" dirty="0"/>
              <a:t>){</a:t>
            </a:r>
          </a:p>
          <a:p>
            <a:r>
              <a:rPr lang="en-US" dirty="0"/>
              <a:t>      //It must be initialized in constructor</a:t>
            </a:r>
          </a:p>
          <a:p>
            <a:r>
              <a:rPr lang="en-US" dirty="0"/>
              <a:t>      ROLL_NO=</a:t>
            </a:r>
            <a:r>
              <a:rPr lang="en-US" dirty="0" err="1"/>
              <a:t>rnum</a:t>
            </a:r>
            <a:r>
              <a:rPr lang="en-US" dirty="0"/>
              <a:t>;</a:t>
            </a:r>
          </a:p>
          <a:p>
            <a:r>
              <a:rPr lang="en-US" dirty="0"/>
              <a:t>   }</a:t>
            </a:r>
          </a:p>
          <a:p>
            <a:r>
              <a:rPr lang="en-US" dirty="0"/>
              <a:t>   void </a:t>
            </a:r>
            <a:r>
              <a:rPr lang="en-US" dirty="0" err="1"/>
              <a:t>myMethod</a:t>
            </a:r>
            <a:r>
              <a:rPr lang="en-US" dirty="0"/>
              <a:t>(){  </a:t>
            </a:r>
          </a:p>
          <a:p>
            <a:r>
              <a:rPr lang="en-US" dirty="0"/>
              <a:t>      </a:t>
            </a:r>
            <a:r>
              <a:rPr lang="en-US" dirty="0" err="1"/>
              <a:t>System.out.println</a:t>
            </a:r>
            <a:r>
              <a:rPr lang="en-US" dirty="0"/>
              <a:t>("Roll no is:"+ROLL_NO);</a:t>
            </a:r>
          </a:p>
          <a:p>
            <a:r>
              <a:rPr lang="en-US" dirty="0"/>
              <a:t>   }  </a:t>
            </a:r>
          </a:p>
          <a:p>
            <a:r>
              <a:rPr lang="en-US" dirty="0"/>
              <a:t>   public static void main(String </a:t>
            </a:r>
            <a:r>
              <a:rPr lang="en-US" dirty="0" err="1"/>
              <a:t>args</a:t>
            </a:r>
            <a:r>
              <a:rPr lang="en-US" dirty="0"/>
              <a:t>[]){  </a:t>
            </a:r>
          </a:p>
          <a:p>
            <a:r>
              <a:rPr lang="en-US" dirty="0"/>
              <a:t>      </a:t>
            </a:r>
            <a:r>
              <a:rPr lang="en-US" dirty="0" err="1"/>
              <a:t>StudentData</a:t>
            </a:r>
            <a:r>
              <a:rPr lang="en-US" dirty="0"/>
              <a:t> </a:t>
            </a:r>
            <a:r>
              <a:rPr lang="en-US" dirty="0" err="1"/>
              <a:t>obj</a:t>
            </a:r>
            <a:r>
              <a:rPr lang="en-US" dirty="0"/>
              <a:t>=new  </a:t>
            </a:r>
            <a:r>
              <a:rPr lang="en-US" dirty="0" err="1"/>
              <a:t>StudentData</a:t>
            </a:r>
            <a:r>
              <a:rPr lang="en-US" dirty="0"/>
              <a:t>(1234);  </a:t>
            </a:r>
          </a:p>
          <a:p>
            <a:r>
              <a:rPr lang="en-US" dirty="0"/>
              <a:t>      </a:t>
            </a:r>
            <a:r>
              <a:rPr lang="en-US" dirty="0" err="1"/>
              <a:t>obj.myMethod</a:t>
            </a:r>
            <a:r>
              <a:rPr lang="en-US" dirty="0"/>
              <a:t>();  </a:t>
            </a:r>
          </a:p>
          <a:p>
            <a:r>
              <a:rPr lang="en-US" dirty="0"/>
              <a:t>   }  </a:t>
            </a:r>
          </a:p>
          <a:p>
            <a:r>
              <a:rPr lang="en-US" dirty="0"/>
              <a:t>}</a:t>
            </a:r>
          </a:p>
        </p:txBody>
      </p:sp>
    </p:spTree>
    <p:extLst>
      <p:ext uri="{BB962C8B-B14F-4D97-AF65-F5344CB8AC3E}">
        <p14:creationId xmlns:p14="http://schemas.microsoft.com/office/powerpoint/2010/main" val="1522580955"/>
      </p:ext>
    </p:extLst>
  </p:cSld>
  <p:clrMapOvr>
    <a:masterClrMapping/>
  </p:clrMapOvr>
  <p:transition spd="slow">
    <p:cover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763" y="2828836"/>
            <a:ext cx="9758149" cy="1569660"/>
          </a:xfrm>
          <a:prstGeom prst="rect">
            <a:avLst/>
          </a:prstGeom>
        </p:spPr>
        <p:txBody>
          <a:bodyPr wrap="square">
            <a:spAutoFit/>
          </a:bodyPr>
          <a:lstStyle/>
          <a:p>
            <a:r>
              <a:rPr lang="en-US" sz="2400" b="1" dirty="0"/>
              <a:t>final method</a:t>
            </a:r>
          </a:p>
          <a:p>
            <a:r>
              <a:rPr lang="en-US" sz="2400" dirty="0"/>
              <a:t>A final method cannot be overridden. Which means even though a sub class can call the final method of parent class without any issues but it cannot override it.</a:t>
            </a:r>
          </a:p>
        </p:txBody>
      </p:sp>
    </p:spTree>
    <p:extLst>
      <p:ext uri="{BB962C8B-B14F-4D97-AF65-F5344CB8AC3E}">
        <p14:creationId xmlns:p14="http://schemas.microsoft.com/office/powerpoint/2010/main" val="4120693403"/>
      </p:ext>
    </p:extLst>
  </p:cSld>
  <p:clrMapOvr>
    <a:masterClrMapping/>
  </p:clrMapOvr>
  <p:transition spd="slow">
    <p:cover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r>
              <a:rPr lang="en-US" dirty="0"/>
              <a:t>class XYZ{  </a:t>
            </a:r>
          </a:p>
          <a:p>
            <a:r>
              <a:rPr lang="en-US" dirty="0"/>
              <a:t>   final void demo(){</a:t>
            </a:r>
          </a:p>
          <a:p>
            <a:r>
              <a:rPr lang="en-US" dirty="0"/>
              <a:t>      </a:t>
            </a:r>
            <a:r>
              <a:rPr lang="en-US" dirty="0" err="1"/>
              <a:t>System.out.println</a:t>
            </a:r>
            <a:r>
              <a:rPr lang="en-US" dirty="0"/>
              <a:t>("XYZ Class Method");</a:t>
            </a:r>
          </a:p>
          <a:p>
            <a:r>
              <a:rPr lang="en-US" dirty="0"/>
              <a:t>   }  </a:t>
            </a:r>
          </a:p>
          <a:p>
            <a:r>
              <a:rPr lang="en-US" dirty="0"/>
              <a:t>}  </a:t>
            </a:r>
          </a:p>
          <a:p>
            <a:r>
              <a:rPr lang="en-US" dirty="0"/>
              <a:t>	     </a:t>
            </a:r>
          </a:p>
          <a:p>
            <a:r>
              <a:rPr lang="en-US" dirty="0"/>
              <a:t>class ABC extends XYZ{  </a:t>
            </a:r>
          </a:p>
          <a:p>
            <a:r>
              <a:rPr lang="en-US" dirty="0"/>
              <a:t>   void demo(){</a:t>
            </a:r>
          </a:p>
          <a:p>
            <a:r>
              <a:rPr lang="en-US" dirty="0"/>
              <a:t>      </a:t>
            </a:r>
            <a:r>
              <a:rPr lang="en-US" dirty="0" err="1"/>
              <a:t>System.out.println</a:t>
            </a:r>
            <a:r>
              <a:rPr lang="en-US" dirty="0"/>
              <a:t>("ABC Class Method");</a:t>
            </a:r>
          </a:p>
          <a:p>
            <a:r>
              <a:rPr lang="en-US" dirty="0"/>
              <a:t>   }  </a:t>
            </a:r>
          </a:p>
          <a:p>
            <a:r>
              <a:rPr lang="en-US" dirty="0"/>
              <a:t>	     </a:t>
            </a:r>
          </a:p>
          <a:p>
            <a:r>
              <a:rPr lang="en-US" dirty="0"/>
              <a:t>   public static void main(String </a:t>
            </a:r>
            <a:r>
              <a:rPr lang="en-US" dirty="0" err="1"/>
              <a:t>args</a:t>
            </a:r>
            <a:r>
              <a:rPr lang="en-US" dirty="0"/>
              <a:t>[]){  </a:t>
            </a:r>
          </a:p>
          <a:p>
            <a:r>
              <a:rPr lang="en-US" dirty="0"/>
              <a:t>      ABC </a:t>
            </a:r>
            <a:r>
              <a:rPr lang="en-US" dirty="0" err="1"/>
              <a:t>obj</a:t>
            </a:r>
            <a:r>
              <a:rPr lang="en-US" dirty="0"/>
              <a:t>= new ABC();  </a:t>
            </a:r>
          </a:p>
          <a:p>
            <a:r>
              <a:rPr lang="en-US" dirty="0"/>
              <a:t>      </a:t>
            </a:r>
            <a:r>
              <a:rPr lang="en-US" dirty="0" err="1"/>
              <a:t>obj.demo</a:t>
            </a:r>
            <a:r>
              <a:rPr lang="en-US" dirty="0"/>
              <a:t>();  </a:t>
            </a:r>
          </a:p>
          <a:p>
            <a:r>
              <a:rPr lang="en-US" dirty="0"/>
              <a:t>   }  </a:t>
            </a:r>
          </a:p>
          <a:p>
            <a:r>
              <a:rPr lang="en-US" dirty="0"/>
              <a:t>}</a:t>
            </a:r>
          </a:p>
        </p:txBody>
      </p:sp>
    </p:spTree>
    <p:extLst>
      <p:ext uri="{BB962C8B-B14F-4D97-AF65-F5344CB8AC3E}">
        <p14:creationId xmlns:p14="http://schemas.microsoft.com/office/powerpoint/2010/main" val="399269836"/>
      </p:ext>
    </p:extLst>
  </p:cSld>
  <p:clrMapOvr>
    <a:masterClrMapping/>
  </p:clrMapOvr>
  <p:transition spd="slow">
    <p:cover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308324"/>
          </a:xfrm>
          <a:prstGeom prst="rect">
            <a:avLst/>
          </a:prstGeom>
        </p:spPr>
        <p:txBody>
          <a:bodyPr>
            <a:spAutoFit/>
          </a:bodyPr>
          <a:lstStyle/>
          <a:p>
            <a:r>
              <a:rPr lang="en-US" dirty="0"/>
              <a:t>class Bike{  </a:t>
            </a:r>
          </a:p>
          <a:p>
            <a:r>
              <a:rPr lang="en-US" dirty="0"/>
              <a:t>  final void run(){</a:t>
            </a:r>
            <a:r>
              <a:rPr lang="en-US" dirty="0" err="1"/>
              <a:t>System.out.println</a:t>
            </a:r>
            <a:r>
              <a:rPr lang="en-US" dirty="0"/>
              <a:t>("running...");}  </a:t>
            </a:r>
          </a:p>
          <a:p>
            <a:r>
              <a:rPr lang="en-US" dirty="0"/>
              <a:t>}  </a:t>
            </a:r>
          </a:p>
          <a:p>
            <a:r>
              <a:rPr lang="en-US" dirty="0"/>
              <a:t>class Honda2 extends Bike{  </a:t>
            </a:r>
          </a:p>
          <a:p>
            <a:r>
              <a:rPr lang="en-US" dirty="0"/>
              <a:t>   public static void main(String </a:t>
            </a:r>
            <a:r>
              <a:rPr lang="en-US" dirty="0" err="1"/>
              <a:t>args</a:t>
            </a:r>
            <a:r>
              <a:rPr lang="en-US" dirty="0"/>
              <a:t>[]){  </a:t>
            </a:r>
          </a:p>
          <a:p>
            <a:r>
              <a:rPr lang="en-US" dirty="0"/>
              <a:t>    new Honda2().run();  </a:t>
            </a:r>
          </a:p>
          <a:p>
            <a:r>
              <a:rPr lang="en-US" dirty="0"/>
              <a:t>   }  </a:t>
            </a:r>
          </a:p>
          <a:p>
            <a:r>
              <a:rPr lang="en-US" dirty="0"/>
              <a:t>}</a:t>
            </a:r>
          </a:p>
        </p:txBody>
      </p:sp>
    </p:spTree>
    <p:extLst>
      <p:ext uri="{BB962C8B-B14F-4D97-AF65-F5344CB8AC3E}">
        <p14:creationId xmlns:p14="http://schemas.microsoft.com/office/powerpoint/2010/main" val="3482239025"/>
      </p:ext>
    </p:extLst>
  </p:cSld>
  <p:clrMapOvr>
    <a:masterClrMapping/>
  </p:clrMapOvr>
  <p:transition spd="slow">
    <p:cover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2427" y="504096"/>
            <a:ext cx="10959921" cy="1323439"/>
          </a:xfrm>
          <a:prstGeom prst="rect">
            <a:avLst/>
          </a:prstGeom>
        </p:spPr>
        <p:txBody>
          <a:bodyPr wrap="square">
            <a:spAutoFit/>
          </a:bodyPr>
          <a:lstStyle/>
          <a:p>
            <a:r>
              <a:rPr lang="en-US" sz="2000" b="1" dirty="0"/>
              <a:t>When use Aggregation?</a:t>
            </a:r>
          </a:p>
          <a:p>
            <a:r>
              <a:rPr lang="en-US" sz="2000" dirty="0"/>
              <a:t>Code reuse is also best achieved by aggregation when there is no is-a relationship.</a:t>
            </a:r>
          </a:p>
          <a:p>
            <a:r>
              <a:rPr lang="en-US" sz="2000" dirty="0"/>
              <a:t>Inheritance should be used only if the relationship is-a is maintained throughout the lifetime of the objects involved; otherwise, aggregation is the best choice.</a:t>
            </a:r>
          </a:p>
        </p:txBody>
      </p:sp>
    </p:spTree>
    <p:extLst>
      <p:ext uri="{BB962C8B-B14F-4D97-AF65-F5344CB8AC3E}">
        <p14:creationId xmlns:p14="http://schemas.microsoft.com/office/powerpoint/2010/main" val="2232049678"/>
      </p:ext>
    </p:extLst>
  </p:cSld>
  <p:clrMapOvr>
    <a:masterClrMapping/>
  </p:clrMapOvr>
  <p:transition spd="slow">
    <p:cover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2029" y="212510"/>
            <a:ext cx="6096000" cy="830997"/>
          </a:xfrm>
          <a:prstGeom prst="rect">
            <a:avLst/>
          </a:prstGeom>
        </p:spPr>
        <p:txBody>
          <a:bodyPr>
            <a:spAutoFit/>
          </a:bodyPr>
          <a:lstStyle/>
          <a:p>
            <a:r>
              <a:rPr lang="en-US" sz="2400" b="1" dirty="0"/>
              <a:t>final class</a:t>
            </a:r>
          </a:p>
          <a:p>
            <a:r>
              <a:rPr lang="en-US" sz="2400" dirty="0"/>
              <a:t>We cannot extend a final class.</a:t>
            </a:r>
          </a:p>
        </p:txBody>
      </p:sp>
      <p:sp>
        <p:nvSpPr>
          <p:cNvPr id="3" name="Rectangle 2"/>
          <p:cNvSpPr/>
          <p:nvPr/>
        </p:nvSpPr>
        <p:spPr>
          <a:xfrm>
            <a:off x="3048000" y="1720840"/>
            <a:ext cx="6096000" cy="3416320"/>
          </a:xfrm>
          <a:prstGeom prst="rect">
            <a:avLst/>
          </a:prstGeom>
        </p:spPr>
        <p:txBody>
          <a:bodyPr>
            <a:spAutoFit/>
          </a:bodyPr>
          <a:lstStyle/>
          <a:p>
            <a:r>
              <a:rPr lang="en-US" dirty="0"/>
              <a:t>final class XYZ</a:t>
            </a:r>
          </a:p>
          <a:p>
            <a:r>
              <a:rPr lang="en-US" dirty="0"/>
              <a:t>{  </a:t>
            </a:r>
          </a:p>
          <a:p>
            <a:r>
              <a:rPr lang="en-US" dirty="0"/>
              <a:t>}       </a:t>
            </a:r>
          </a:p>
          <a:p>
            <a:r>
              <a:rPr lang="en-US" dirty="0"/>
              <a:t>class ABC extends XYZ{  </a:t>
            </a:r>
          </a:p>
          <a:p>
            <a:r>
              <a:rPr lang="en-US" dirty="0"/>
              <a:t>   void demo(){</a:t>
            </a:r>
          </a:p>
          <a:p>
            <a:r>
              <a:rPr lang="en-US" dirty="0"/>
              <a:t>      </a:t>
            </a:r>
            <a:r>
              <a:rPr lang="en-US" dirty="0" err="1"/>
              <a:t>System.out.println</a:t>
            </a:r>
            <a:r>
              <a:rPr lang="en-US" dirty="0"/>
              <a:t>("My Method");</a:t>
            </a:r>
          </a:p>
          <a:p>
            <a:r>
              <a:rPr lang="en-US" dirty="0"/>
              <a:t>   }  </a:t>
            </a:r>
          </a:p>
          <a:p>
            <a:r>
              <a:rPr lang="en-US" dirty="0"/>
              <a:t>   public static void main(String </a:t>
            </a:r>
            <a:r>
              <a:rPr lang="en-US" dirty="0" err="1"/>
              <a:t>args</a:t>
            </a:r>
            <a:r>
              <a:rPr lang="en-US" dirty="0"/>
              <a:t>[]){  </a:t>
            </a:r>
          </a:p>
          <a:p>
            <a:r>
              <a:rPr lang="en-US" dirty="0"/>
              <a:t>      ABC </a:t>
            </a:r>
            <a:r>
              <a:rPr lang="en-US" dirty="0" err="1"/>
              <a:t>obj</a:t>
            </a:r>
            <a:r>
              <a:rPr lang="en-US" dirty="0"/>
              <a:t>= new ABC(); </a:t>
            </a:r>
          </a:p>
          <a:p>
            <a:r>
              <a:rPr lang="en-US" dirty="0"/>
              <a:t>      </a:t>
            </a:r>
            <a:r>
              <a:rPr lang="en-US" dirty="0" err="1"/>
              <a:t>obj.demo</a:t>
            </a:r>
            <a:r>
              <a:rPr lang="en-US" dirty="0"/>
              <a:t>();</a:t>
            </a:r>
          </a:p>
          <a:p>
            <a:r>
              <a:rPr lang="en-US" dirty="0"/>
              <a:t>   }  </a:t>
            </a:r>
          </a:p>
          <a:p>
            <a:r>
              <a:rPr lang="en-US" dirty="0"/>
              <a:t>}</a:t>
            </a:r>
          </a:p>
        </p:txBody>
      </p:sp>
    </p:spTree>
    <p:extLst>
      <p:ext uri="{BB962C8B-B14F-4D97-AF65-F5344CB8AC3E}">
        <p14:creationId xmlns:p14="http://schemas.microsoft.com/office/powerpoint/2010/main" val="2492569727"/>
      </p:ext>
    </p:extLst>
  </p:cSld>
  <p:clrMapOvr>
    <a:masterClrMapping/>
  </p:clrMapOvr>
  <p:transition spd="slow">
    <p:cover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536" y="736179"/>
            <a:ext cx="9880980" cy="4893647"/>
          </a:xfrm>
          <a:prstGeom prst="rect">
            <a:avLst/>
          </a:prstGeom>
        </p:spPr>
        <p:txBody>
          <a:bodyPr wrap="square">
            <a:spAutoFit/>
          </a:bodyPr>
          <a:lstStyle/>
          <a:p>
            <a:r>
              <a:rPr lang="en-US" sz="2400" b="1" dirty="0"/>
              <a:t>Points to Remember:</a:t>
            </a:r>
            <a:br>
              <a:rPr lang="en-US" sz="2400" dirty="0"/>
            </a:br>
            <a:r>
              <a:rPr lang="en-US" sz="2400" dirty="0"/>
              <a:t>1) A </a:t>
            </a:r>
            <a:r>
              <a:rPr lang="en-US" sz="2400" b="1" dirty="0">
                <a:hlinkClick r:id="rId2" tooltip="Constructors in Java – A complete study!!"/>
              </a:rPr>
              <a:t>constructor</a:t>
            </a:r>
            <a:r>
              <a:rPr lang="en-US" sz="2400" dirty="0"/>
              <a:t> cannot be declared as final.</a:t>
            </a:r>
            <a:br>
              <a:rPr lang="en-US" sz="2400" dirty="0"/>
            </a:br>
            <a:r>
              <a:rPr lang="en-US" sz="2400" dirty="0"/>
              <a:t>2) Local final variable must be initializing during declaration.</a:t>
            </a:r>
            <a:br>
              <a:rPr lang="en-US" sz="2400" dirty="0"/>
            </a:br>
            <a:r>
              <a:rPr lang="en-US" sz="2400" dirty="0"/>
              <a:t>3) All variables declared in an </a:t>
            </a:r>
            <a:r>
              <a:rPr lang="en-US" sz="2400" b="1" dirty="0">
                <a:hlinkClick r:id="rId3" tooltip="Interface in java with example programs"/>
              </a:rPr>
              <a:t>interface</a:t>
            </a:r>
            <a:r>
              <a:rPr lang="en-US" sz="2400" dirty="0"/>
              <a:t> are by default final.</a:t>
            </a:r>
            <a:br>
              <a:rPr lang="en-US" sz="2400" dirty="0"/>
            </a:br>
            <a:r>
              <a:rPr lang="en-US" sz="2400" dirty="0"/>
              <a:t>4) We cannot change the value of a final variable.</a:t>
            </a:r>
            <a:br>
              <a:rPr lang="en-US" sz="2400" dirty="0"/>
            </a:br>
            <a:r>
              <a:rPr lang="en-US" sz="2400" dirty="0"/>
              <a:t>5) A final method cannot be overridden.</a:t>
            </a:r>
            <a:br>
              <a:rPr lang="en-US" sz="2400" dirty="0"/>
            </a:br>
            <a:r>
              <a:rPr lang="en-US" sz="2400" dirty="0"/>
              <a:t>6) A final class not be inherited.</a:t>
            </a:r>
            <a:br>
              <a:rPr lang="en-US" sz="2400" dirty="0"/>
            </a:br>
            <a:r>
              <a:rPr lang="en-US" sz="2400" dirty="0"/>
              <a:t>7) If method parameters are declared final then the value of these parameters cannot be changed.</a:t>
            </a:r>
            <a:br>
              <a:rPr lang="en-US" sz="2400" dirty="0"/>
            </a:br>
            <a:r>
              <a:rPr lang="en-US" sz="2400" dirty="0"/>
              <a:t>8) It is a good practice to name final variable in all CAPS.</a:t>
            </a:r>
            <a:br>
              <a:rPr lang="en-US" sz="2400" dirty="0"/>
            </a:br>
            <a:r>
              <a:rPr lang="en-US" sz="2400" dirty="0"/>
              <a:t>9) final, </a:t>
            </a:r>
            <a:r>
              <a:rPr lang="en-US" sz="2400" b="1" dirty="0">
                <a:hlinkClick r:id="rId4" tooltip="Java Finally block – Exception handling"/>
              </a:rPr>
              <a:t>finally</a:t>
            </a:r>
            <a:r>
              <a:rPr lang="en-US" sz="2400" dirty="0"/>
              <a:t> and finalize are three different terms. finally is used in exception handling and finalize is a method that is called by JVM during </a:t>
            </a:r>
            <a:r>
              <a:rPr lang="en-US" sz="2400" b="1" dirty="0">
                <a:hlinkClick r:id="rId5" tooltip="What is Garbage Collection in Java?"/>
              </a:rPr>
              <a:t>garbage collection</a:t>
            </a:r>
            <a:r>
              <a:rPr lang="en-US" sz="2400" dirty="0"/>
              <a:t>.</a:t>
            </a:r>
          </a:p>
        </p:txBody>
      </p:sp>
    </p:spTree>
    <p:extLst>
      <p:ext uri="{BB962C8B-B14F-4D97-AF65-F5344CB8AC3E}">
        <p14:creationId xmlns:p14="http://schemas.microsoft.com/office/powerpoint/2010/main" val="1290676763"/>
      </p:ext>
    </p:extLst>
  </p:cSld>
  <p:clrMapOvr>
    <a:masterClrMapping/>
  </p:clrMapOvr>
  <p:transition spd="slow">
    <p:cover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4031" y="432896"/>
            <a:ext cx="2981970" cy="523220"/>
          </a:xfrm>
          <a:prstGeom prst="rect">
            <a:avLst/>
          </a:prstGeom>
        </p:spPr>
        <p:txBody>
          <a:bodyPr wrap="none">
            <a:spAutoFit/>
          </a:bodyPr>
          <a:lstStyle/>
          <a:p>
            <a:r>
              <a:rPr lang="en-US" sz="2800" b="1" dirty="0"/>
              <a:t>Abstraction in Java</a:t>
            </a:r>
          </a:p>
        </p:txBody>
      </p:sp>
      <p:sp>
        <p:nvSpPr>
          <p:cNvPr id="4" name="Rectangle 3"/>
          <p:cNvSpPr/>
          <p:nvPr/>
        </p:nvSpPr>
        <p:spPr>
          <a:xfrm>
            <a:off x="464024" y="955317"/>
            <a:ext cx="11327641" cy="3970318"/>
          </a:xfrm>
          <a:prstGeom prst="rect">
            <a:avLst/>
          </a:prstGeom>
        </p:spPr>
        <p:txBody>
          <a:bodyPr wrap="square">
            <a:spAutoFit/>
          </a:bodyPr>
          <a:lstStyle/>
          <a:p>
            <a:r>
              <a:rPr lang="en-US" sz="2800" b="1" dirty="0"/>
              <a:t>Abstraction</a:t>
            </a:r>
            <a:r>
              <a:rPr lang="en-US" sz="2800" dirty="0"/>
              <a:t> is a process of hiding the implementation details and showing only functionality to the user.</a:t>
            </a:r>
          </a:p>
          <a:p>
            <a:r>
              <a:rPr lang="en-US" sz="2800" dirty="0"/>
              <a:t>Another way, it shows only essential things to the user and hides the internal details.</a:t>
            </a:r>
          </a:p>
          <a:p>
            <a:r>
              <a:rPr lang="en-US" sz="2800" dirty="0"/>
              <a:t>Abstraction lets you focus on what the object does instead of how it does it.</a:t>
            </a:r>
          </a:p>
          <a:p>
            <a:r>
              <a:rPr lang="en-US" sz="2800" dirty="0"/>
              <a:t>Ways to achieve Abstraction</a:t>
            </a:r>
          </a:p>
          <a:p>
            <a:r>
              <a:rPr lang="en-US" sz="2800" dirty="0"/>
              <a:t>There are two ways to achieve abstraction in java</a:t>
            </a:r>
          </a:p>
          <a:p>
            <a:pPr marL="514350" indent="-514350">
              <a:buFont typeface="+mj-lt"/>
              <a:buAutoNum type="arabicPeriod"/>
            </a:pPr>
            <a:r>
              <a:rPr lang="en-US" sz="2800" dirty="0"/>
              <a:t>Abstract class (0 to 100%)</a:t>
            </a:r>
          </a:p>
          <a:p>
            <a:pPr marL="514350" indent="-514350">
              <a:buFont typeface="+mj-lt"/>
              <a:buAutoNum type="arabicPeriod"/>
            </a:pPr>
            <a:r>
              <a:rPr lang="en-US" sz="2800" dirty="0"/>
              <a:t>Interface (100%)</a:t>
            </a:r>
          </a:p>
        </p:txBody>
      </p:sp>
    </p:spTree>
    <p:extLst>
      <p:ext uri="{BB962C8B-B14F-4D97-AF65-F5344CB8AC3E}">
        <p14:creationId xmlns:p14="http://schemas.microsoft.com/office/powerpoint/2010/main" val="262670118"/>
      </p:ext>
    </p:extLst>
  </p:cSld>
  <p:clrMapOvr>
    <a:masterClrMapping/>
  </p:clrMapOvr>
  <p:transition spd="slow">
    <p:cover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698" y="370217"/>
            <a:ext cx="10818125" cy="1815882"/>
          </a:xfrm>
          <a:prstGeom prst="rect">
            <a:avLst/>
          </a:prstGeom>
        </p:spPr>
        <p:txBody>
          <a:bodyPr wrap="square">
            <a:spAutoFit/>
          </a:bodyPr>
          <a:lstStyle/>
          <a:p>
            <a:r>
              <a:rPr lang="en-US" sz="2800" b="1" dirty="0">
                <a:latin typeface="Times New Roman" pitchFamily="18" charset="0"/>
                <a:cs typeface="Times New Roman" pitchFamily="18" charset="0"/>
              </a:rPr>
              <a:t>Abstract class in Java</a:t>
            </a:r>
          </a:p>
          <a:p>
            <a:r>
              <a:rPr lang="en-US" sz="2800" dirty="0">
                <a:latin typeface="Times New Roman" pitchFamily="18" charset="0"/>
                <a:cs typeface="Times New Roman" pitchFamily="18" charset="0"/>
              </a:rPr>
              <a:t>An </a:t>
            </a:r>
            <a:r>
              <a:rPr lang="en-US" sz="2800" i="1" dirty="0">
                <a:latin typeface="Times New Roman" pitchFamily="18" charset="0"/>
                <a:cs typeface="Times New Roman" pitchFamily="18" charset="0"/>
              </a:rPr>
              <a:t>abstract class</a:t>
            </a:r>
            <a:r>
              <a:rPr lang="en-US" sz="2800" dirty="0">
                <a:latin typeface="Times New Roman" pitchFamily="18" charset="0"/>
                <a:cs typeface="Times New Roman" pitchFamily="18" charset="0"/>
              </a:rPr>
              <a:t> is a class that is declared abstract—it may or may not include abstract methods. Abstract classes cannot be instantiated, but they can be </a:t>
            </a:r>
            <a:r>
              <a:rPr lang="en-US" sz="2800" dirty="0" err="1">
                <a:latin typeface="Times New Roman" pitchFamily="18" charset="0"/>
                <a:cs typeface="Times New Roman" pitchFamily="18" charset="0"/>
              </a:rPr>
              <a:t>subclassed</a:t>
            </a:r>
            <a:r>
              <a:rPr lang="en-US" sz="2800" dirty="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3" name="Rectangle 2"/>
          <p:cNvSpPr/>
          <p:nvPr/>
        </p:nvSpPr>
        <p:spPr>
          <a:xfrm>
            <a:off x="714232" y="2321004"/>
            <a:ext cx="8880143" cy="461665"/>
          </a:xfrm>
          <a:prstGeom prst="rect">
            <a:avLst/>
          </a:prstGeom>
        </p:spPr>
        <p:txBody>
          <a:bodyPr wrap="square">
            <a:spAutoFit/>
          </a:bodyPr>
          <a:lstStyle/>
          <a:p>
            <a:r>
              <a:rPr lang="en-US" sz="2400" b="1" i="1" dirty="0"/>
              <a:t>Note: You can achieve 0-100% abstraction using an abstract class.</a:t>
            </a:r>
            <a:endParaRPr lang="en-US" sz="2400" b="1" dirty="0"/>
          </a:p>
        </p:txBody>
      </p:sp>
      <p:sp>
        <p:nvSpPr>
          <p:cNvPr id="4" name="Rectangle 3"/>
          <p:cNvSpPr/>
          <p:nvPr/>
        </p:nvSpPr>
        <p:spPr>
          <a:xfrm>
            <a:off x="714231" y="3449766"/>
            <a:ext cx="11022844" cy="2308324"/>
          </a:xfrm>
          <a:prstGeom prst="rect">
            <a:avLst/>
          </a:prstGeom>
        </p:spPr>
        <p:txBody>
          <a:bodyPr wrap="square">
            <a:spAutoFit/>
          </a:bodyPr>
          <a:lstStyle/>
          <a:p>
            <a:pPr marL="342900" indent="-342900">
              <a:buFont typeface="+mj-lt"/>
              <a:buAutoNum type="arabicPeriod"/>
            </a:pPr>
            <a:r>
              <a:rPr lang="en-US" sz="2400" dirty="0"/>
              <a:t>An abstract class must be declared with an abstract keyword.</a:t>
            </a:r>
          </a:p>
          <a:p>
            <a:pPr marL="342900" indent="-342900">
              <a:buFont typeface="+mj-lt"/>
              <a:buAutoNum type="arabicPeriod"/>
            </a:pPr>
            <a:r>
              <a:rPr lang="en-US" sz="2400" dirty="0"/>
              <a:t>It can have abstract and non-abstract methods.</a:t>
            </a:r>
          </a:p>
          <a:p>
            <a:pPr marL="342900" indent="-342900">
              <a:buFont typeface="+mj-lt"/>
              <a:buAutoNum type="arabicPeriod"/>
            </a:pPr>
            <a:r>
              <a:rPr lang="en-US" sz="2400" dirty="0"/>
              <a:t>It cannot be instantiated.</a:t>
            </a:r>
          </a:p>
          <a:p>
            <a:pPr marL="342900" indent="-342900">
              <a:buFont typeface="+mj-lt"/>
              <a:buAutoNum type="arabicPeriod"/>
            </a:pPr>
            <a:r>
              <a:rPr lang="en-US" sz="2400" dirty="0"/>
              <a:t>It can have constructors and static methods also.</a:t>
            </a:r>
          </a:p>
          <a:p>
            <a:pPr marL="342900" indent="-342900">
              <a:buFont typeface="+mj-lt"/>
              <a:buAutoNum type="arabicPeriod"/>
            </a:pPr>
            <a:r>
              <a:rPr lang="en-US" sz="2400" dirty="0"/>
              <a:t>It can have final methods which will force the subclass not to change the body of the method.</a:t>
            </a:r>
          </a:p>
        </p:txBody>
      </p:sp>
    </p:spTree>
    <p:extLst>
      <p:ext uri="{BB962C8B-B14F-4D97-AF65-F5344CB8AC3E}">
        <p14:creationId xmlns:p14="http://schemas.microsoft.com/office/powerpoint/2010/main" val="125070705"/>
      </p:ext>
    </p:extLst>
  </p:cSld>
  <p:clrMapOvr>
    <a:masterClrMapping/>
  </p:clrMapOvr>
  <p:transition spd="slow">
    <p:cover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2690336"/>
            <a:ext cx="6096000" cy="1938992"/>
          </a:xfrm>
          <a:prstGeom prst="rect">
            <a:avLst/>
          </a:prstGeom>
        </p:spPr>
        <p:txBody>
          <a:bodyPr>
            <a:spAutoFit/>
          </a:bodyPr>
          <a:lstStyle/>
          <a:p>
            <a:r>
              <a:rPr lang="en-US" sz="2400" dirty="0"/>
              <a:t>public abstract class </a:t>
            </a:r>
            <a:r>
              <a:rPr lang="en-US" sz="2400" dirty="0" err="1"/>
              <a:t>GraphicObject</a:t>
            </a:r>
            <a:r>
              <a:rPr lang="en-US" sz="2400" dirty="0"/>
              <a:t> {</a:t>
            </a:r>
          </a:p>
          <a:p>
            <a:r>
              <a:rPr lang="en-US" sz="2400" dirty="0"/>
              <a:t>   // declare fields</a:t>
            </a:r>
          </a:p>
          <a:p>
            <a:r>
              <a:rPr lang="en-US" sz="2400" dirty="0"/>
              <a:t>   // declare </a:t>
            </a:r>
            <a:r>
              <a:rPr lang="en-US" sz="2400" dirty="0" err="1"/>
              <a:t>nonabstract</a:t>
            </a:r>
            <a:r>
              <a:rPr lang="en-US" sz="2400" dirty="0"/>
              <a:t> methods</a:t>
            </a:r>
          </a:p>
          <a:p>
            <a:r>
              <a:rPr lang="en-US" sz="2400" dirty="0"/>
              <a:t>   abstract void draw();</a:t>
            </a:r>
          </a:p>
          <a:p>
            <a:r>
              <a:rPr lang="en-US" sz="2400" dirty="0"/>
              <a:t>}</a:t>
            </a:r>
          </a:p>
        </p:txBody>
      </p:sp>
    </p:spTree>
    <p:extLst>
      <p:ext uri="{BB962C8B-B14F-4D97-AF65-F5344CB8AC3E}">
        <p14:creationId xmlns:p14="http://schemas.microsoft.com/office/powerpoint/2010/main" val="1224556238"/>
      </p:ext>
    </p:extLst>
  </p:cSld>
  <p:clrMapOvr>
    <a:masterClrMapping/>
  </p:clrMapOvr>
  <p:transition spd="slow">
    <p:cover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9641" y="487487"/>
            <a:ext cx="3064429" cy="584775"/>
          </a:xfrm>
          <a:prstGeom prst="rect">
            <a:avLst/>
          </a:prstGeom>
        </p:spPr>
        <p:txBody>
          <a:bodyPr wrap="none">
            <a:spAutoFit/>
          </a:bodyPr>
          <a:lstStyle/>
          <a:p>
            <a:r>
              <a:rPr lang="en-US" sz="3200" b="1" dirty="0"/>
              <a:t>Abstract Method</a:t>
            </a:r>
          </a:p>
        </p:txBody>
      </p:sp>
      <p:sp>
        <p:nvSpPr>
          <p:cNvPr id="3" name="Rectangle 2"/>
          <p:cNvSpPr/>
          <p:nvPr/>
        </p:nvSpPr>
        <p:spPr>
          <a:xfrm>
            <a:off x="1406070" y="1625811"/>
            <a:ext cx="9907924" cy="1569660"/>
          </a:xfrm>
          <a:prstGeom prst="rect">
            <a:avLst/>
          </a:prstGeom>
        </p:spPr>
        <p:txBody>
          <a:bodyPr wrap="square">
            <a:spAutoFit/>
          </a:bodyPr>
          <a:lstStyle/>
          <a:p>
            <a:r>
              <a:rPr lang="en-US" sz="2400" dirty="0"/>
              <a:t>An abstract method is a method that is declared without an implementation (without braces, and followed by a semicolon), like this:</a:t>
            </a:r>
          </a:p>
          <a:p>
            <a:endParaRPr lang="en-US" sz="2400" dirty="0"/>
          </a:p>
          <a:p>
            <a:r>
              <a:rPr lang="en-US" sz="2400" b="1" dirty="0"/>
              <a:t>abstract void </a:t>
            </a:r>
            <a:r>
              <a:rPr lang="en-US" sz="2400" b="1" dirty="0" err="1"/>
              <a:t>moveTo</a:t>
            </a:r>
            <a:r>
              <a:rPr lang="en-US" sz="2400" b="1" dirty="0"/>
              <a:t>(double </a:t>
            </a:r>
            <a:r>
              <a:rPr lang="en-US" sz="2400" b="1" dirty="0" err="1"/>
              <a:t>deltaX</a:t>
            </a:r>
            <a:r>
              <a:rPr lang="en-US" sz="2400" b="1" dirty="0"/>
              <a:t>, double </a:t>
            </a:r>
            <a:r>
              <a:rPr lang="en-US" sz="2400" b="1" dirty="0" err="1"/>
              <a:t>deltaY</a:t>
            </a:r>
            <a:r>
              <a:rPr lang="en-US" sz="2400" b="1" dirty="0"/>
              <a:t>);</a:t>
            </a:r>
          </a:p>
        </p:txBody>
      </p:sp>
      <p:sp>
        <p:nvSpPr>
          <p:cNvPr id="5" name="Rectangle 4"/>
          <p:cNvSpPr/>
          <p:nvPr/>
        </p:nvSpPr>
        <p:spPr>
          <a:xfrm>
            <a:off x="2570328" y="3664888"/>
            <a:ext cx="6096000" cy="2585323"/>
          </a:xfrm>
          <a:prstGeom prst="rect">
            <a:avLst/>
          </a:prstGeom>
        </p:spPr>
        <p:txBody>
          <a:bodyPr>
            <a:spAutoFit/>
          </a:bodyPr>
          <a:lstStyle/>
          <a:p>
            <a:r>
              <a:rPr lang="en-US" dirty="0"/>
              <a:t>abstract class </a:t>
            </a:r>
            <a:r>
              <a:rPr lang="en-US" dirty="0" err="1"/>
              <a:t>GraphicObject</a:t>
            </a:r>
            <a:r>
              <a:rPr lang="en-US" dirty="0"/>
              <a:t> {</a:t>
            </a:r>
          </a:p>
          <a:p>
            <a:r>
              <a:rPr lang="en-US" dirty="0"/>
              <a:t>    </a:t>
            </a:r>
            <a:r>
              <a:rPr lang="en-US" dirty="0" err="1"/>
              <a:t>int</a:t>
            </a:r>
            <a:r>
              <a:rPr lang="en-US" dirty="0"/>
              <a:t> x, y;</a:t>
            </a:r>
          </a:p>
          <a:p>
            <a:r>
              <a:rPr lang="en-US" dirty="0"/>
              <a:t>    ...</a:t>
            </a:r>
          </a:p>
          <a:p>
            <a:r>
              <a:rPr lang="en-US" dirty="0"/>
              <a:t>    void </a:t>
            </a:r>
            <a:r>
              <a:rPr lang="en-US" dirty="0" err="1"/>
              <a:t>moveTo</a:t>
            </a:r>
            <a:r>
              <a:rPr lang="en-US" dirty="0"/>
              <a:t>(</a:t>
            </a:r>
            <a:r>
              <a:rPr lang="en-US" dirty="0" err="1"/>
              <a:t>int</a:t>
            </a:r>
            <a:r>
              <a:rPr lang="en-US" dirty="0"/>
              <a:t> </a:t>
            </a:r>
            <a:r>
              <a:rPr lang="en-US" dirty="0" err="1"/>
              <a:t>newX</a:t>
            </a:r>
            <a:r>
              <a:rPr lang="en-US" dirty="0"/>
              <a:t>, </a:t>
            </a:r>
            <a:r>
              <a:rPr lang="en-US" dirty="0" err="1"/>
              <a:t>int</a:t>
            </a:r>
            <a:r>
              <a:rPr lang="en-US" dirty="0"/>
              <a:t> </a:t>
            </a:r>
            <a:r>
              <a:rPr lang="en-US" dirty="0" err="1"/>
              <a:t>newY</a:t>
            </a:r>
            <a:r>
              <a:rPr lang="en-US" dirty="0"/>
              <a:t>) {</a:t>
            </a:r>
          </a:p>
          <a:p>
            <a:r>
              <a:rPr lang="en-US" dirty="0"/>
              <a:t>        ...</a:t>
            </a:r>
          </a:p>
          <a:p>
            <a:r>
              <a:rPr lang="en-US" dirty="0"/>
              <a:t>    }</a:t>
            </a:r>
          </a:p>
          <a:p>
            <a:r>
              <a:rPr lang="en-US" dirty="0"/>
              <a:t>    abstract void draw();</a:t>
            </a:r>
          </a:p>
          <a:p>
            <a:r>
              <a:rPr lang="en-US" dirty="0"/>
              <a:t>    abstract void resize();</a:t>
            </a:r>
          </a:p>
          <a:p>
            <a:r>
              <a:rPr lang="en-US" dirty="0"/>
              <a:t>}</a:t>
            </a:r>
          </a:p>
        </p:txBody>
      </p:sp>
    </p:spTree>
    <p:extLst>
      <p:ext uri="{BB962C8B-B14F-4D97-AF65-F5344CB8AC3E}">
        <p14:creationId xmlns:p14="http://schemas.microsoft.com/office/powerpoint/2010/main" val="3033266494"/>
      </p:ext>
    </p:extLst>
  </p:cSld>
  <p:clrMapOvr>
    <a:masterClrMapping/>
  </p:clrMapOvr>
  <p:transition spd="slow">
    <p:cover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305342"/>
            <a:ext cx="6096000" cy="4247317"/>
          </a:xfrm>
          <a:prstGeom prst="rect">
            <a:avLst/>
          </a:prstGeom>
        </p:spPr>
        <p:txBody>
          <a:bodyPr>
            <a:spAutoFit/>
          </a:bodyPr>
          <a:lstStyle/>
          <a:p>
            <a:r>
              <a:rPr lang="en-US" dirty="0"/>
              <a:t>abstract class Animal{</a:t>
            </a:r>
          </a:p>
          <a:p>
            <a:r>
              <a:rPr lang="en-US" dirty="0"/>
              <a:t>   //abstract method</a:t>
            </a:r>
          </a:p>
          <a:p>
            <a:r>
              <a:rPr lang="en-US" dirty="0"/>
              <a:t>   public abstract void sound();</a:t>
            </a:r>
          </a:p>
          <a:p>
            <a:r>
              <a:rPr lang="en-US" dirty="0"/>
              <a:t>}</a:t>
            </a:r>
          </a:p>
          <a:p>
            <a:r>
              <a:rPr lang="en-US" dirty="0"/>
              <a:t>//Dog class extends Animal class</a:t>
            </a:r>
          </a:p>
          <a:p>
            <a:r>
              <a:rPr lang="en-US" dirty="0"/>
              <a:t>public class Dog extends Animal{</a:t>
            </a:r>
          </a:p>
          <a:p>
            <a:endParaRPr lang="en-US" dirty="0"/>
          </a:p>
          <a:p>
            <a:r>
              <a:rPr lang="en-US" dirty="0"/>
              <a:t>   public void sound(){</a:t>
            </a:r>
          </a:p>
          <a:p>
            <a:r>
              <a:rPr lang="en-US" dirty="0"/>
              <a:t>	</a:t>
            </a:r>
            <a:r>
              <a:rPr lang="en-US" dirty="0" err="1"/>
              <a:t>System.out.println</a:t>
            </a:r>
            <a:r>
              <a:rPr lang="en-US" dirty="0"/>
              <a:t>("Woof");</a:t>
            </a:r>
          </a:p>
          <a:p>
            <a:r>
              <a:rPr lang="en-US" dirty="0"/>
              <a:t>   }</a:t>
            </a:r>
          </a:p>
          <a:p>
            <a:r>
              <a:rPr lang="en-US" dirty="0"/>
              <a:t>   public static void main(String </a:t>
            </a:r>
            <a:r>
              <a:rPr lang="en-US" dirty="0" err="1"/>
              <a:t>args</a:t>
            </a:r>
            <a:r>
              <a:rPr lang="en-US" dirty="0"/>
              <a:t>[]){</a:t>
            </a:r>
          </a:p>
          <a:p>
            <a:r>
              <a:rPr lang="en-US" dirty="0"/>
              <a:t>	Animal </a:t>
            </a:r>
            <a:r>
              <a:rPr lang="en-US" dirty="0" err="1"/>
              <a:t>obj</a:t>
            </a:r>
            <a:r>
              <a:rPr lang="en-US" dirty="0"/>
              <a:t> = new Dog();</a:t>
            </a:r>
          </a:p>
          <a:p>
            <a:r>
              <a:rPr lang="en-US" dirty="0"/>
              <a:t>	</a:t>
            </a:r>
            <a:r>
              <a:rPr lang="en-US" dirty="0" err="1"/>
              <a:t>obj.sound</a:t>
            </a:r>
            <a:r>
              <a:rPr lang="en-US" dirty="0"/>
              <a:t>();</a:t>
            </a:r>
          </a:p>
          <a:p>
            <a:r>
              <a:rPr lang="en-US" dirty="0"/>
              <a:t>   }</a:t>
            </a:r>
          </a:p>
          <a:p>
            <a:r>
              <a:rPr lang="en-US" dirty="0"/>
              <a:t>}</a:t>
            </a:r>
          </a:p>
        </p:txBody>
      </p:sp>
    </p:spTree>
    <p:extLst>
      <p:ext uri="{BB962C8B-B14F-4D97-AF65-F5344CB8AC3E}">
        <p14:creationId xmlns:p14="http://schemas.microsoft.com/office/powerpoint/2010/main" val="2849687489"/>
      </p:ext>
    </p:extLst>
  </p:cSld>
  <p:clrMapOvr>
    <a:masterClrMapping/>
  </p:clrMapOvr>
  <p:transition spd="slow">
    <p:cover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5677" y="713433"/>
            <a:ext cx="10135738" cy="1200329"/>
          </a:xfrm>
          <a:prstGeom prst="rect">
            <a:avLst/>
          </a:prstGeom>
        </p:spPr>
        <p:txBody>
          <a:bodyPr wrap="square">
            <a:spAutoFit/>
          </a:bodyPr>
          <a:lstStyle/>
          <a:p>
            <a:r>
              <a:rPr lang="en-US" sz="2400" dirty="0"/>
              <a:t>Abstract class having constructor, data member and methods</a:t>
            </a:r>
          </a:p>
          <a:p>
            <a:r>
              <a:rPr lang="en-US" sz="2400" dirty="0"/>
              <a:t>An abstract class can have a data member, abstract method, method body (non-abstract method), constructor, and even main() method.</a:t>
            </a:r>
          </a:p>
        </p:txBody>
      </p:sp>
    </p:spTree>
    <p:extLst>
      <p:ext uri="{BB962C8B-B14F-4D97-AF65-F5344CB8AC3E}">
        <p14:creationId xmlns:p14="http://schemas.microsoft.com/office/powerpoint/2010/main" val="233967245"/>
      </p:ext>
    </p:extLst>
  </p:cSld>
  <p:clrMapOvr>
    <a:masterClrMapping/>
  </p:clrMapOvr>
  <p:transition spd="slow">
    <p:cover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89844"/>
            <a:ext cx="6096000" cy="5078313"/>
          </a:xfrm>
          <a:prstGeom prst="rect">
            <a:avLst/>
          </a:prstGeom>
        </p:spPr>
        <p:txBody>
          <a:bodyPr>
            <a:spAutoFit/>
          </a:bodyPr>
          <a:lstStyle/>
          <a:p>
            <a:r>
              <a:rPr lang="en-US" dirty="0"/>
              <a:t>abstract class Bike{  </a:t>
            </a:r>
          </a:p>
          <a:p>
            <a:r>
              <a:rPr lang="en-US" dirty="0"/>
              <a:t>   Bike(){</a:t>
            </a:r>
            <a:r>
              <a:rPr lang="en-US" dirty="0" err="1"/>
              <a:t>System.out.println</a:t>
            </a:r>
            <a:r>
              <a:rPr lang="en-US" dirty="0"/>
              <a:t>("bike is created");}  </a:t>
            </a:r>
          </a:p>
          <a:p>
            <a:r>
              <a:rPr lang="en-US" dirty="0"/>
              <a:t>   abstract void run();  </a:t>
            </a:r>
          </a:p>
          <a:p>
            <a:r>
              <a:rPr lang="en-US" dirty="0"/>
              <a:t>   void </a:t>
            </a:r>
            <a:r>
              <a:rPr lang="en-US" dirty="0" err="1"/>
              <a:t>changeGear</a:t>
            </a:r>
            <a:r>
              <a:rPr lang="en-US" dirty="0"/>
              <a:t>(){</a:t>
            </a:r>
            <a:r>
              <a:rPr lang="en-US" dirty="0" err="1"/>
              <a:t>System.out.println</a:t>
            </a:r>
            <a:r>
              <a:rPr lang="en-US" dirty="0"/>
              <a:t>("gear changed");}  </a:t>
            </a:r>
          </a:p>
          <a:p>
            <a:r>
              <a:rPr lang="en-US" dirty="0"/>
              <a:t> }  </a:t>
            </a:r>
          </a:p>
          <a:p>
            <a:r>
              <a:rPr lang="en-US" dirty="0"/>
              <a:t>//Creating a Child class which inherits Abstract class  </a:t>
            </a:r>
          </a:p>
          <a:p>
            <a:r>
              <a:rPr lang="en-US" dirty="0"/>
              <a:t> class Honda extends Bike{  </a:t>
            </a:r>
          </a:p>
          <a:p>
            <a:r>
              <a:rPr lang="en-US" dirty="0"/>
              <a:t> void run(){</a:t>
            </a:r>
            <a:r>
              <a:rPr lang="en-US" dirty="0" err="1"/>
              <a:t>System.out.println</a:t>
            </a:r>
            <a:r>
              <a:rPr lang="en-US" dirty="0"/>
              <a:t>("running safely..");}  </a:t>
            </a:r>
          </a:p>
          <a:p>
            <a:r>
              <a:rPr lang="en-US" dirty="0"/>
              <a:t> }  </a:t>
            </a:r>
          </a:p>
          <a:p>
            <a:r>
              <a:rPr lang="en-US" dirty="0"/>
              <a:t>//Creating a Test class which calls abstract and non-abstract methods  </a:t>
            </a:r>
          </a:p>
          <a:p>
            <a:r>
              <a:rPr lang="en-US" dirty="0"/>
              <a:t> class TestAbstraction2{  </a:t>
            </a:r>
          </a:p>
          <a:p>
            <a:r>
              <a:rPr lang="en-US" dirty="0"/>
              <a:t> public static void main(String </a:t>
            </a:r>
            <a:r>
              <a:rPr lang="en-US" dirty="0" err="1"/>
              <a:t>args</a:t>
            </a:r>
            <a:r>
              <a:rPr lang="en-US" dirty="0"/>
              <a:t>[]){  </a:t>
            </a:r>
          </a:p>
          <a:p>
            <a:r>
              <a:rPr lang="en-US" dirty="0"/>
              <a:t>  Bike </a:t>
            </a:r>
            <a:r>
              <a:rPr lang="en-US" dirty="0" err="1"/>
              <a:t>obj</a:t>
            </a:r>
            <a:r>
              <a:rPr lang="en-US" dirty="0"/>
              <a:t> = new Honda();  </a:t>
            </a:r>
          </a:p>
          <a:p>
            <a:r>
              <a:rPr lang="en-US" dirty="0"/>
              <a:t>  </a:t>
            </a:r>
            <a:r>
              <a:rPr lang="en-US" dirty="0" err="1"/>
              <a:t>obj.run</a:t>
            </a:r>
            <a:r>
              <a:rPr lang="en-US" dirty="0"/>
              <a:t>();  </a:t>
            </a:r>
          </a:p>
          <a:p>
            <a:r>
              <a:rPr lang="en-US" dirty="0"/>
              <a:t>  </a:t>
            </a:r>
            <a:r>
              <a:rPr lang="en-US" dirty="0" err="1"/>
              <a:t>obj.changeGear</a:t>
            </a:r>
            <a:r>
              <a:rPr lang="en-US" dirty="0"/>
              <a:t>();  </a:t>
            </a:r>
          </a:p>
          <a:p>
            <a:r>
              <a:rPr lang="en-US" dirty="0"/>
              <a:t> }  </a:t>
            </a:r>
          </a:p>
          <a:p>
            <a:r>
              <a:rPr lang="en-US" dirty="0"/>
              <a:t>}</a:t>
            </a:r>
          </a:p>
        </p:txBody>
      </p:sp>
    </p:spTree>
    <p:extLst>
      <p:ext uri="{BB962C8B-B14F-4D97-AF65-F5344CB8AC3E}">
        <p14:creationId xmlns:p14="http://schemas.microsoft.com/office/powerpoint/2010/main" val="937871916"/>
      </p:ext>
    </p:extLst>
  </p:cSld>
  <p:clrMapOvr>
    <a:masterClrMapping/>
  </p:clrMapOvr>
  <p:transition spd="slow">
    <p:cover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dirty="0"/>
              <a:t>abstract class Bank{    </a:t>
            </a:r>
          </a:p>
          <a:p>
            <a:r>
              <a:rPr lang="en-US" dirty="0"/>
              <a:t>abstract </a:t>
            </a:r>
            <a:r>
              <a:rPr lang="en-US" dirty="0" err="1"/>
              <a:t>int</a:t>
            </a:r>
            <a:r>
              <a:rPr lang="en-US" dirty="0"/>
              <a:t> </a:t>
            </a:r>
            <a:r>
              <a:rPr lang="en-US" dirty="0" err="1"/>
              <a:t>getRateOfInterest</a:t>
            </a:r>
            <a:r>
              <a:rPr lang="en-US" dirty="0"/>
              <a:t>();    </a:t>
            </a:r>
          </a:p>
          <a:p>
            <a:r>
              <a:rPr lang="en-US" dirty="0"/>
              <a:t>}    </a:t>
            </a:r>
          </a:p>
          <a:p>
            <a:r>
              <a:rPr lang="en-US" dirty="0"/>
              <a:t>class SBI extends Bank{    </a:t>
            </a:r>
          </a:p>
          <a:p>
            <a:r>
              <a:rPr lang="en-US" dirty="0" err="1"/>
              <a:t>int</a:t>
            </a:r>
            <a:r>
              <a:rPr lang="en-US" dirty="0"/>
              <a:t> </a:t>
            </a:r>
            <a:r>
              <a:rPr lang="en-US" dirty="0" err="1"/>
              <a:t>getRateOfInterest</a:t>
            </a:r>
            <a:r>
              <a:rPr lang="en-US" dirty="0"/>
              <a:t>(){return 7;}    </a:t>
            </a:r>
          </a:p>
          <a:p>
            <a:r>
              <a:rPr lang="en-US" dirty="0"/>
              <a:t>}    </a:t>
            </a:r>
          </a:p>
          <a:p>
            <a:r>
              <a:rPr lang="en-US" dirty="0"/>
              <a:t>class PNB extends Bank{    </a:t>
            </a:r>
          </a:p>
          <a:p>
            <a:r>
              <a:rPr lang="en-US" dirty="0" err="1"/>
              <a:t>int</a:t>
            </a:r>
            <a:r>
              <a:rPr lang="en-US" dirty="0"/>
              <a:t> </a:t>
            </a:r>
            <a:r>
              <a:rPr lang="en-US" dirty="0" err="1"/>
              <a:t>getRateOfInterest</a:t>
            </a:r>
            <a:r>
              <a:rPr lang="en-US" dirty="0"/>
              <a:t>(){return 8;}    </a:t>
            </a:r>
          </a:p>
          <a:p>
            <a:r>
              <a:rPr lang="en-US" dirty="0"/>
              <a:t>}    </a:t>
            </a:r>
          </a:p>
          <a:p>
            <a:r>
              <a:rPr lang="en-US" dirty="0"/>
              <a:t>    </a:t>
            </a:r>
          </a:p>
          <a:p>
            <a:r>
              <a:rPr lang="en-US" dirty="0"/>
              <a:t>class </a:t>
            </a:r>
            <a:r>
              <a:rPr lang="en-US" dirty="0" err="1"/>
              <a:t>TestBank</a:t>
            </a:r>
            <a:r>
              <a:rPr lang="en-US" dirty="0"/>
              <a:t>{    </a:t>
            </a:r>
          </a:p>
          <a:p>
            <a:r>
              <a:rPr lang="en-US" dirty="0"/>
              <a:t>public static void main(String </a:t>
            </a:r>
            <a:r>
              <a:rPr lang="en-US" dirty="0" err="1"/>
              <a:t>args</a:t>
            </a:r>
            <a:r>
              <a:rPr lang="en-US" dirty="0"/>
              <a:t>[]){    </a:t>
            </a:r>
          </a:p>
          <a:p>
            <a:r>
              <a:rPr lang="en-US" dirty="0"/>
              <a:t>Bank b;  </a:t>
            </a:r>
          </a:p>
          <a:p>
            <a:r>
              <a:rPr lang="en-US" dirty="0"/>
              <a:t>b=new SBI();  </a:t>
            </a:r>
          </a:p>
          <a:p>
            <a:r>
              <a:rPr lang="en-US" dirty="0" err="1"/>
              <a:t>System.out.println</a:t>
            </a:r>
            <a:r>
              <a:rPr lang="en-US" dirty="0"/>
              <a:t>("Rate of Interest is: "+</a:t>
            </a:r>
            <a:r>
              <a:rPr lang="en-US" dirty="0" err="1"/>
              <a:t>b.getRateOfInterest</a:t>
            </a:r>
            <a:r>
              <a:rPr lang="en-US" dirty="0"/>
              <a:t>()+" %");    </a:t>
            </a:r>
          </a:p>
          <a:p>
            <a:r>
              <a:rPr lang="en-US" dirty="0"/>
              <a:t>b=new PNB();  </a:t>
            </a:r>
          </a:p>
          <a:p>
            <a:r>
              <a:rPr lang="en-US" dirty="0" err="1"/>
              <a:t>System.out.println</a:t>
            </a:r>
            <a:r>
              <a:rPr lang="en-US" dirty="0"/>
              <a:t>("Rate of Interest is: "+</a:t>
            </a:r>
            <a:r>
              <a:rPr lang="en-US" dirty="0" err="1"/>
              <a:t>b.getRateOfInterest</a:t>
            </a:r>
            <a:r>
              <a:rPr lang="en-US" dirty="0"/>
              <a:t>()+" %");    </a:t>
            </a:r>
          </a:p>
          <a:p>
            <a:r>
              <a:rPr lang="en-US" dirty="0"/>
              <a:t>}}</a:t>
            </a:r>
          </a:p>
        </p:txBody>
      </p:sp>
    </p:spTree>
    <p:extLst>
      <p:ext uri="{BB962C8B-B14F-4D97-AF65-F5344CB8AC3E}">
        <p14:creationId xmlns:p14="http://schemas.microsoft.com/office/powerpoint/2010/main" val="2732029778"/>
      </p:ext>
    </p:extLst>
  </p:cSld>
  <p:clrMapOvr>
    <a:masterClrMapping/>
  </p:clrMapOvr>
  <p:transition spd="slow">
    <p:cover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0158" y="471796"/>
            <a:ext cx="11011435" cy="1477328"/>
          </a:xfrm>
          <a:prstGeom prst="rect">
            <a:avLst/>
          </a:prstGeom>
        </p:spPr>
        <p:txBody>
          <a:bodyPr wrap="square">
            <a:spAutoFit/>
          </a:bodyPr>
          <a:lstStyle/>
          <a:p>
            <a:r>
              <a:rPr lang="en-US" b="1" i="0" dirty="0">
                <a:solidFill>
                  <a:srgbClr val="222222"/>
                </a:solidFill>
                <a:effectLst/>
                <a:latin typeface="Source Sans Pro"/>
              </a:rPr>
              <a:t>What is Polymorphism?</a:t>
            </a:r>
          </a:p>
          <a:p>
            <a:r>
              <a:rPr lang="en-US" b="0" i="0" dirty="0">
                <a:solidFill>
                  <a:srgbClr val="222222"/>
                </a:solidFill>
                <a:effectLst/>
                <a:latin typeface="Source Sans Pro"/>
              </a:rPr>
              <a:t>Polymorphism is a OOPs concept where one name can have many forms.</a:t>
            </a:r>
          </a:p>
          <a:p>
            <a:r>
              <a:rPr lang="en-US" b="0" i="0" dirty="0">
                <a:solidFill>
                  <a:srgbClr val="222222"/>
                </a:solidFill>
                <a:effectLst/>
                <a:latin typeface="Source Sans Pro"/>
              </a:rPr>
              <a:t>For example, you have a smartphone for communication. The communication mode you choose could be anything. It can be a call, a text message, a picture message, mail, etc. So, the goal is common that is communication, but their approach is different. This is called </a:t>
            </a:r>
            <a:r>
              <a:rPr lang="en-US" b="1" i="0" dirty="0">
                <a:solidFill>
                  <a:srgbClr val="222222"/>
                </a:solidFill>
                <a:effectLst/>
                <a:latin typeface="Source Sans Pro"/>
              </a:rPr>
              <a:t>Polymorphism.</a:t>
            </a:r>
            <a:endParaRPr lang="en-US" b="0" i="0" dirty="0">
              <a:solidFill>
                <a:srgbClr val="222222"/>
              </a:solidFill>
              <a:effectLst/>
              <a:latin typeface="Source Sans Pro"/>
            </a:endParaRPr>
          </a:p>
        </p:txBody>
      </p:sp>
      <p:pic>
        <p:nvPicPr>
          <p:cNvPr id="1026" name="Picture 2" descr="Java Polymorphism example-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554" y="1949124"/>
            <a:ext cx="8654603" cy="48470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049296" y="1949124"/>
            <a:ext cx="2034861" cy="3948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solidFill>
                  <a:srgbClr val="222222"/>
                </a:solidFill>
                <a:effectLst/>
                <a:latin typeface="Source Sans Pro"/>
              </a:rPr>
              <a:t>Polymorphism</a:t>
            </a:r>
            <a:endParaRPr lang="en-US" dirty="0"/>
          </a:p>
        </p:txBody>
      </p:sp>
    </p:spTree>
    <p:extLst>
      <p:ext uri="{BB962C8B-B14F-4D97-AF65-F5344CB8AC3E}">
        <p14:creationId xmlns:p14="http://schemas.microsoft.com/office/powerpoint/2010/main" val="305961590"/>
      </p:ext>
    </p:extLst>
  </p:cSld>
  <p:clrMapOvr>
    <a:masterClrMapping/>
  </p:clrMapOvr>
  <p:transition spd="slow">
    <p:cover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9133" y="1982675"/>
            <a:ext cx="8129517" cy="2246769"/>
          </a:xfrm>
          <a:prstGeom prst="rect">
            <a:avLst/>
          </a:prstGeom>
        </p:spPr>
        <p:txBody>
          <a:bodyPr wrap="square">
            <a:spAutoFit/>
          </a:bodyPr>
          <a:lstStyle/>
          <a:p>
            <a:r>
              <a:rPr lang="en-US" sz="2800" dirty="0"/>
              <a:t>Abstract class having constructor, data member and methods</a:t>
            </a:r>
          </a:p>
          <a:p>
            <a:r>
              <a:rPr lang="en-US" sz="2800" dirty="0"/>
              <a:t>An abstract class can have a data member, abstract method, method body (non-abstract method), constructor, and even main() method.</a:t>
            </a:r>
          </a:p>
        </p:txBody>
      </p:sp>
    </p:spTree>
    <p:extLst>
      <p:ext uri="{BB962C8B-B14F-4D97-AF65-F5344CB8AC3E}">
        <p14:creationId xmlns:p14="http://schemas.microsoft.com/office/powerpoint/2010/main" val="365528929"/>
      </p:ext>
    </p:extLst>
  </p:cSld>
  <p:clrMapOvr>
    <a:masterClrMapping/>
  </p:clrMapOvr>
  <p:transition spd="slow">
    <p:cover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89844"/>
            <a:ext cx="6096000" cy="5078313"/>
          </a:xfrm>
          <a:prstGeom prst="rect">
            <a:avLst/>
          </a:prstGeom>
        </p:spPr>
        <p:txBody>
          <a:bodyPr>
            <a:spAutoFit/>
          </a:bodyPr>
          <a:lstStyle/>
          <a:p>
            <a:r>
              <a:rPr lang="en-US" dirty="0"/>
              <a:t> abstract class Bike{  </a:t>
            </a:r>
          </a:p>
          <a:p>
            <a:r>
              <a:rPr lang="en-US" dirty="0"/>
              <a:t>   Bike(){</a:t>
            </a:r>
            <a:r>
              <a:rPr lang="en-US" dirty="0" err="1"/>
              <a:t>System.out.println</a:t>
            </a:r>
            <a:r>
              <a:rPr lang="en-US" dirty="0"/>
              <a:t>("bike is created");}  </a:t>
            </a:r>
          </a:p>
          <a:p>
            <a:r>
              <a:rPr lang="en-US" dirty="0"/>
              <a:t>   abstract void run();  </a:t>
            </a:r>
          </a:p>
          <a:p>
            <a:r>
              <a:rPr lang="en-US" dirty="0"/>
              <a:t>   void </a:t>
            </a:r>
            <a:r>
              <a:rPr lang="en-US" dirty="0" err="1"/>
              <a:t>changeGear</a:t>
            </a:r>
            <a:r>
              <a:rPr lang="en-US" dirty="0"/>
              <a:t>(){</a:t>
            </a:r>
            <a:r>
              <a:rPr lang="en-US" dirty="0" err="1"/>
              <a:t>System.out.println</a:t>
            </a:r>
            <a:r>
              <a:rPr lang="en-US" dirty="0"/>
              <a:t>("gear changed");}  </a:t>
            </a:r>
          </a:p>
          <a:p>
            <a:r>
              <a:rPr lang="en-US" dirty="0"/>
              <a:t> }  </a:t>
            </a:r>
          </a:p>
          <a:p>
            <a:r>
              <a:rPr lang="en-US" dirty="0"/>
              <a:t>//Creating a Child class which inherits Abstract class  </a:t>
            </a:r>
          </a:p>
          <a:p>
            <a:r>
              <a:rPr lang="en-US" dirty="0"/>
              <a:t> class Honda extends Bike{  </a:t>
            </a:r>
          </a:p>
          <a:p>
            <a:r>
              <a:rPr lang="en-US" dirty="0"/>
              <a:t> void run(){</a:t>
            </a:r>
            <a:r>
              <a:rPr lang="en-US" dirty="0" err="1"/>
              <a:t>System.out.println</a:t>
            </a:r>
            <a:r>
              <a:rPr lang="en-US" dirty="0"/>
              <a:t>("running safely..");}  </a:t>
            </a:r>
          </a:p>
          <a:p>
            <a:r>
              <a:rPr lang="en-US" dirty="0"/>
              <a:t> }  </a:t>
            </a:r>
          </a:p>
          <a:p>
            <a:r>
              <a:rPr lang="en-US" dirty="0"/>
              <a:t>//Creating a Test class which calls abstract and non-abstract methods  </a:t>
            </a:r>
          </a:p>
          <a:p>
            <a:r>
              <a:rPr lang="en-US" dirty="0"/>
              <a:t> class TestAbstraction2{  </a:t>
            </a:r>
          </a:p>
          <a:p>
            <a:r>
              <a:rPr lang="en-US" dirty="0"/>
              <a:t> public static void main(String </a:t>
            </a:r>
            <a:r>
              <a:rPr lang="en-US" dirty="0" err="1"/>
              <a:t>args</a:t>
            </a:r>
            <a:r>
              <a:rPr lang="en-US" dirty="0"/>
              <a:t>[]){  </a:t>
            </a:r>
          </a:p>
          <a:p>
            <a:r>
              <a:rPr lang="en-US" dirty="0"/>
              <a:t>  Bike </a:t>
            </a:r>
            <a:r>
              <a:rPr lang="en-US" dirty="0" err="1"/>
              <a:t>obj</a:t>
            </a:r>
            <a:r>
              <a:rPr lang="en-US" dirty="0"/>
              <a:t> = new Honda();  </a:t>
            </a:r>
          </a:p>
          <a:p>
            <a:r>
              <a:rPr lang="en-US" dirty="0"/>
              <a:t>  </a:t>
            </a:r>
            <a:r>
              <a:rPr lang="en-US" dirty="0" err="1"/>
              <a:t>obj.run</a:t>
            </a:r>
            <a:r>
              <a:rPr lang="en-US" dirty="0"/>
              <a:t>();  </a:t>
            </a:r>
          </a:p>
          <a:p>
            <a:r>
              <a:rPr lang="en-US" dirty="0"/>
              <a:t>  </a:t>
            </a:r>
            <a:r>
              <a:rPr lang="en-US" dirty="0" err="1"/>
              <a:t>obj.changeGear</a:t>
            </a:r>
            <a:r>
              <a:rPr lang="en-US" dirty="0"/>
              <a:t>();  </a:t>
            </a:r>
          </a:p>
          <a:p>
            <a:r>
              <a:rPr lang="en-US" dirty="0"/>
              <a:t> }  </a:t>
            </a:r>
          </a:p>
          <a:p>
            <a:r>
              <a:rPr lang="en-US" dirty="0"/>
              <a:t>}</a:t>
            </a:r>
          </a:p>
        </p:txBody>
      </p:sp>
    </p:spTree>
    <p:extLst>
      <p:ext uri="{BB962C8B-B14F-4D97-AF65-F5344CB8AC3E}">
        <p14:creationId xmlns:p14="http://schemas.microsoft.com/office/powerpoint/2010/main" val="680739337"/>
      </p:ext>
    </p:extLst>
  </p:cSld>
  <p:clrMapOvr>
    <a:masterClrMapping/>
  </p:clrMapOvr>
  <p:transition spd="slow">
    <p:cover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9892" y="768180"/>
            <a:ext cx="9658065" cy="2246769"/>
          </a:xfrm>
          <a:prstGeom prst="rect">
            <a:avLst/>
          </a:prstGeom>
        </p:spPr>
        <p:txBody>
          <a:bodyPr wrap="square">
            <a:spAutoFit/>
          </a:bodyPr>
          <a:lstStyle/>
          <a:p>
            <a:r>
              <a:rPr lang="en-US" sz="2800" b="1" dirty="0"/>
              <a:t>What is an Interface?</a:t>
            </a:r>
          </a:p>
          <a:p>
            <a:r>
              <a:rPr lang="en-US" sz="2800" dirty="0"/>
              <a:t>An interface is just like Java Class, but it only has static constants and abstract method. Java uses Interface to implement multiple inheritance. A Java class can implement multiple Java Interfaces. All methods in an interface are implicitly public and abstract.</a:t>
            </a:r>
          </a:p>
        </p:txBody>
      </p:sp>
      <p:sp>
        <p:nvSpPr>
          <p:cNvPr id="4" name="Rectangle 3"/>
          <p:cNvSpPr/>
          <p:nvPr/>
        </p:nvSpPr>
        <p:spPr>
          <a:xfrm>
            <a:off x="2065361" y="3877691"/>
            <a:ext cx="6096000" cy="1477328"/>
          </a:xfrm>
          <a:prstGeom prst="rect">
            <a:avLst/>
          </a:prstGeom>
        </p:spPr>
        <p:txBody>
          <a:bodyPr>
            <a:spAutoFit/>
          </a:bodyPr>
          <a:lstStyle/>
          <a:p>
            <a:r>
              <a:rPr lang="en-US" dirty="0"/>
              <a:t>Syntax for Declaring Interface</a:t>
            </a:r>
          </a:p>
          <a:p>
            <a:endParaRPr lang="en-US" dirty="0"/>
          </a:p>
          <a:p>
            <a:r>
              <a:rPr lang="en-US" dirty="0"/>
              <a:t>interface {</a:t>
            </a:r>
          </a:p>
          <a:p>
            <a:r>
              <a:rPr lang="en-US" dirty="0"/>
              <a:t>//methods</a:t>
            </a:r>
          </a:p>
          <a:p>
            <a:r>
              <a:rPr lang="en-US" dirty="0"/>
              <a:t>}</a:t>
            </a:r>
          </a:p>
        </p:txBody>
      </p:sp>
    </p:spTree>
    <p:extLst>
      <p:ext uri="{BB962C8B-B14F-4D97-AF65-F5344CB8AC3E}">
        <p14:creationId xmlns:p14="http://schemas.microsoft.com/office/powerpoint/2010/main" val="2084709007"/>
      </p:ext>
    </p:extLst>
  </p:cSld>
  <p:clrMapOvr>
    <a:masterClrMapping/>
  </p:clrMapOvr>
  <p:transition spd="slow">
    <p:cover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0520" y="1247718"/>
            <a:ext cx="9357814" cy="1384995"/>
          </a:xfrm>
          <a:prstGeom prst="rect">
            <a:avLst/>
          </a:prstGeom>
        </p:spPr>
        <p:txBody>
          <a:bodyPr wrap="square">
            <a:spAutoFit/>
          </a:bodyPr>
          <a:lstStyle/>
          <a:p>
            <a:r>
              <a:rPr lang="en-US" sz="2800" dirty="0"/>
              <a:t>In other words, you can say that interfaces can have abstract methods and variables. It cannot have a method body.</a:t>
            </a:r>
          </a:p>
          <a:p>
            <a:r>
              <a:rPr lang="en-US" sz="2800" dirty="0"/>
              <a:t>Java Interface also </a:t>
            </a:r>
            <a:r>
              <a:rPr lang="en-US" sz="2800" b="1" dirty="0"/>
              <a:t>represents the IS-A relationship</a:t>
            </a:r>
            <a:r>
              <a:rPr lang="en-US" sz="2800" dirty="0"/>
              <a:t>.</a:t>
            </a:r>
          </a:p>
        </p:txBody>
      </p:sp>
    </p:spTree>
    <p:extLst>
      <p:ext uri="{BB962C8B-B14F-4D97-AF65-F5344CB8AC3E}">
        <p14:creationId xmlns:p14="http://schemas.microsoft.com/office/powerpoint/2010/main" val="2668246828"/>
      </p:ext>
    </p:extLst>
  </p:cSld>
  <p:clrMapOvr>
    <a:masterClrMapping/>
  </p:clrMapOvr>
  <p:transition spd="slow">
    <p:cover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525" y="1997839"/>
            <a:ext cx="9416956" cy="3416320"/>
          </a:xfrm>
          <a:prstGeom prst="rect">
            <a:avLst/>
          </a:prstGeom>
        </p:spPr>
        <p:txBody>
          <a:bodyPr wrap="square">
            <a:spAutoFit/>
          </a:bodyPr>
          <a:lstStyle/>
          <a:p>
            <a:pPr fontAlgn="base"/>
            <a:r>
              <a:rPr lang="en-US" sz="2400" b="1" dirty="0"/>
              <a:t>Why do we use interface ?</a:t>
            </a:r>
            <a:endParaRPr lang="en-US" sz="2400" dirty="0"/>
          </a:p>
          <a:p>
            <a:pPr marL="342900" indent="-342900" fontAlgn="base">
              <a:buFont typeface="Arial" pitchFamily="34" charset="0"/>
              <a:buChar char="•"/>
            </a:pPr>
            <a:r>
              <a:rPr lang="en-US" sz="2400" dirty="0"/>
              <a:t>It is used to achieve total abstraction.</a:t>
            </a:r>
          </a:p>
          <a:p>
            <a:pPr marL="342900" indent="-342900" fontAlgn="base">
              <a:buFont typeface="Arial" pitchFamily="34" charset="0"/>
              <a:buChar char="•"/>
            </a:pPr>
            <a:r>
              <a:rPr lang="en-US" sz="2400" dirty="0"/>
              <a:t>Since java does not support multiple inheritance in case of class, but by using interface it can achieve multiple inheritance .</a:t>
            </a:r>
          </a:p>
          <a:p>
            <a:pPr marL="342900" indent="-342900" fontAlgn="base">
              <a:buFont typeface="Arial" pitchFamily="34" charset="0"/>
              <a:buChar char="•"/>
            </a:pPr>
            <a:r>
              <a:rPr lang="en-US" sz="2400" dirty="0"/>
              <a:t>It is also used to achieve loose coupling.</a:t>
            </a:r>
          </a:p>
          <a:p>
            <a:pPr marL="342900" indent="-342900" fontAlgn="base">
              <a:buFont typeface="Arial" pitchFamily="34" charset="0"/>
              <a:buChar char="•"/>
            </a:pPr>
            <a:r>
              <a:rPr lang="en-US" sz="2400" dirty="0"/>
              <a:t>Interfaces are used to implement abstraction. So the question arises why use interfaces when we have abstract classes. The reason is, abstract classes may contain non-final variables, whereas variables in interface are final, public and static.</a:t>
            </a:r>
          </a:p>
        </p:txBody>
      </p:sp>
    </p:spTree>
    <p:extLst>
      <p:ext uri="{BB962C8B-B14F-4D97-AF65-F5344CB8AC3E}">
        <p14:creationId xmlns:p14="http://schemas.microsoft.com/office/powerpoint/2010/main" val="2425595050"/>
      </p:ext>
    </p:extLst>
  </p:cSld>
  <p:clrMapOvr>
    <a:masterClrMapping/>
  </p:clrMapOvr>
  <p:transition spd="slow">
    <p:cover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474345"/>
            <a:ext cx="6096000" cy="5632311"/>
          </a:xfrm>
          <a:prstGeom prst="rect">
            <a:avLst/>
          </a:prstGeom>
        </p:spPr>
        <p:txBody>
          <a:bodyPr>
            <a:spAutoFit/>
          </a:bodyPr>
          <a:lstStyle/>
          <a:p>
            <a:r>
              <a:rPr lang="en-US" dirty="0"/>
              <a:t>interface in1 </a:t>
            </a:r>
          </a:p>
          <a:p>
            <a:r>
              <a:rPr lang="en-US" dirty="0"/>
              <a:t>{ </a:t>
            </a:r>
          </a:p>
          <a:p>
            <a:r>
              <a:rPr lang="en-US" dirty="0"/>
              <a:t>    final </a:t>
            </a:r>
            <a:r>
              <a:rPr lang="en-US" dirty="0" err="1"/>
              <a:t>int</a:t>
            </a:r>
            <a:r>
              <a:rPr lang="en-US" dirty="0"/>
              <a:t> a = 100; </a:t>
            </a:r>
          </a:p>
          <a:p>
            <a:r>
              <a:rPr lang="en-US" dirty="0"/>
              <a:t> </a:t>
            </a:r>
          </a:p>
          <a:p>
            <a:r>
              <a:rPr lang="en-US" dirty="0"/>
              <a:t>    void display(); </a:t>
            </a:r>
          </a:p>
          <a:p>
            <a:r>
              <a:rPr lang="en-US" dirty="0"/>
              <a:t>} </a:t>
            </a:r>
          </a:p>
          <a:p>
            <a:r>
              <a:rPr lang="en-US" dirty="0"/>
              <a:t>  </a:t>
            </a:r>
          </a:p>
          <a:p>
            <a:r>
              <a:rPr lang="en-US" dirty="0"/>
              <a:t>class </a:t>
            </a:r>
            <a:r>
              <a:rPr lang="en-US" dirty="0" err="1"/>
              <a:t>testClass</a:t>
            </a:r>
            <a:r>
              <a:rPr lang="en-US" dirty="0"/>
              <a:t> implements in1 </a:t>
            </a:r>
          </a:p>
          <a:p>
            <a:r>
              <a:rPr lang="en-US" dirty="0"/>
              <a:t>{   public void display() </a:t>
            </a:r>
          </a:p>
          <a:p>
            <a:r>
              <a:rPr lang="en-US" dirty="0"/>
              <a:t>    { </a:t>
            </a:r>
          </a:p>
          <a:p>
            <a:r>
              <a:rPr lang="en-US" dirty="0"/>
              <a:t>        </a:t>
            </a:r>
            <a:r>
              <a:rPr lang="en-US" dirty="0" err="1"/>
              <a:t>System.out.println</a:t>
            </a:r>
            <a:r>
              <a:rPr lang="en-US" dirty="0"/>
              <a:t>("NIIT "); </a:t>
            </a:r>
          </a:p>
          <a:p>
            <a:r>
              <a:rPr lang="en-US" dirty="0"/>
              <a:t>    } </a:t>
            </a:r>
          </a:p>
          <a:p>
            <a:r>
              <a:rPr lang="en-US" dirty="0"/>
              <a:t>  </a:t>
            </a:r>
          </a:p>
          <a:p>
            <a:r>
              <a:rPr lang="en-US" dirty="0"/>
              <a:t>    public static void main (String[] </a:t>
            </a:r>
            <a:r>
              <a:rPr lang="en-US" dirty="0" err="1"/>
              <a:t>args</a:t>
            </a:r>
            <a:r>
              <a:rPr lang="en-US" dirty="0"/>
              <a:t>) </a:t>
            </a:r>
          </a:p>
          <a:p>
            <a:r>
              <a:rPr lang="en-US" dirty="0"/>
              <a:t>    { </a:t>
            </a:r>
          </a:p>
          <a:p>
            <a:r>
              <a:rPr lang="en-US" dirty="0"/>
              <a:t>        </a:t>
            </a:r>
            <a:r>
              <a:rPr lang="en-US" dirty="0" err="1"/>
              <a:t>testClass</a:t>
            </a:r>
            <a:r>
              <a:rPr lang="en-US" dirty="0"/>
              <a:t> t = new </a:t>
            </a:r>
            <a:r>
              <a:rPr lang="en-US" dirty="0" err="1"/>
              <a:t>testClass</a:t>
            </a:r>
            <a:r>
              <a:rPr lang="en-US" dirty="0"/>
              <a:t>(); </a:t>
            </a:r>
          </a:p>
          <a:p>
            <a:r>
              <a:rPr lang="en-US" dirty="0"/>
              <a:t>        </a:t>
            </a:r>
            <a:r>
              <a:rPr lang="en-US" dirty="0" err="1"/>
              <a:t>t.display</a:t>
            </a:r>
            <a:r>
              <a:rPr lang="en-US" dirty="0"/>
              <a:t>(); </a:t>
            </a:r>
          </a:p>
          <a:p>
            <a:r>
              <a:rPr lang="en-US" dirty="0"/>
              <a:t>        </a:t>
            </a:r>
            <a:r>
              <a:rPr lang="en-US" dirty="0" err="1"/>
              <a:t>System.out.println</a:t>
            </a:r>
            <a:r>
              <a:rPr lang="en-US" dirty="0"/>
              <a:t>(a); </a:t>
            </a:r>
          </a:p>
          <a:p>
            <a:r>
              <a:rPr lang="en-US" dirty="0"/>
              <a:t>    } </a:t>
            </a:r>
          </a:p>
          <a:p>
            <a:r>
              <a:rPr lang="en-US" dirty="0"/>
              <a:t>}</a:t>
            </a:r>
          </a:p>
        </p:txBody>
      </p:sp>
    </p:spTree>
    <p:extLst>
      <p:ext uri="{BB962C8B-B14F-4D97-AF65-F5344CB8AC3E}">
        <p14:creationId xmlns:p14="http://schemas.microsoft.com/office/powerpoint/2010/main" val="957837905"/>
      </p:ext>
    </p:extLst>
  </p:cSld>
  <p:clrMapOvr>
    <a:masterClrMapping/>
  </p:clrMapOvr>
  <p:transition spd="slow">
    <p:cover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9074" y="1536174"/>
            <a:ext cx="9330519" cy="1938992"/>
          </a:xfrm>
          <a:prstGeom prst="rect">
            <a:avLst/>
          </a:prstGeom>
        </p:spPr>
        <p:txBody>
          <a:bodyPr wrap="square">
            <a:spAutoFit/>
          </a:bodyPr>
          <a:lstStyle/>
          <a:p>
            <a:pPr fontAlgn="base"/>
            <a:r>
              <a:rPr lang="en-US" sz="2400" b="1" dirty="0"/>
              <a:t>New features added in interfaces in JDK 8</a:t>
            </a:r>
            <a:endParaRPr lang="en-US" sz="2400" dirty="0"/>
          </a:p>
          <a:p>
            <a:pPr fontAlgn="base"/>
            <a:r>
              <a:rPr lang="en-US" sz="2400" dirty="0"/>
              <a:t>Prior to JDK 8, interface could not define implementation. We can now add default implementation for interface methods. This default implementation has special use and does not affect the intention behind interfaces</a:t>
            </a:r>
          </a:p>
        </p:txBody>
      </p:sp>
    </p:spTree>
    <p:extLst>
      <p:ext uri="{BB962C8B-B14F-4D97-AF65-F5344CB8AC3E}">
        <p14:creationId xmlns:p14="http://schemas.microsoft.com/office/powerpoint/2010/main" val="522234114"/>
      </p:ext>
    </p:extLst>
  </p:cSld>
  <p:clrMapOvr>
    <a:masterClrMapping/>
  </p:clrMapOvr>
  <p:transition spd="slow">
    <p:cover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751344"/>
            <a:ext cx="6096000" cy="5632311"/>
          </a:xfrm>
          <a:prstGeom prst="rect">
            <a:avLst/>
          </a:prstGeom>
        </p:spPr>
        <p:txBody>
          <a:bodyPr>
            <a:spAutoFit/>
          </a:bodyPr>
          <a:lstStyle/>
          <a:p>
            <a:r>
              <a:rPr lang="en-US" dirty="0"/>
              <a:t>interface in1 </a:t>
            </a:r>
          </a:p>
          <a:p>
            <a:r>
              <a:rPr lang="en-US" dirty="0"/>
              <a:t>{ </a:t>
            </a:r>
          </a:p>
          <a:p>
            <a:r>
              <a:rPr lang="en-US" dirty="0"/>
              <a:t>    final </a:t>
            </a:r>
            <a:r>
              <a:rPr lang="en-US" dirty="0" err="1"/>
              <a:t>int</a:t>
            </a:r>
            <a:r>
              <a:rPr lang="en-US" dirty="0"/>
              <a:t> a = 10; </a:t>
            </a:r>
          </a:p>
          <a:p>
            <a:r>
              <a:rPr lang="en-US" dirty="0"/>
              <a:t>    default void display() </a:t>
            </a:r>
          </a:p>
          <a:p>
            <a:r>
              <a:rPr lang="en-US" dirty="0"/>
              <a:t>    { </a:t>
            </a:r>
          </a:p>
          <a:p>
            <a:r>
              <a:rPr lang="en-US" dirty="0"/>
              <a:t>        </a:t>
            </a:r>
            <a:r>
              <a:rPr lang="en-US" dirty="0" err="1"/>
              <a:t>System.out.println</a:t>
            </a:r>
            <a:r>
              <a:rPr lang="en-US" dirty="0"/>
              <a:t>("NIIT"); </a:t>
            </a:r>
          </a:p>
          <a:p>
            <a:r>
              <a:rPr lang="en-US" dirty="0"/>
              <a:t>    } </a:t>
            </a:r>
          </a:p>
          <a:p>
            <a:r>
              <a:rPr lang="en-US" dirty="0"/>
              <a:t>} </a:t>
            </a:r>
          </a:p>
          <a:p>
            <a:r>
              <a:rPr lang="en-US" dirty="0"/>
              <a:t>  </a:t>
            </a:r>
          </a:p>
          <a:p>
            <a:r>
              <a:rPr lang="en-US" dirty="0"/>
              <a:t>// A class that implements interface. </a:t>
            </a:r>
          </a:p>
          <a:p>
            <a:r>
              <a:rPr lang="en-US" dirty="0"/>
              <a:t>class </a:t>
            </a:r>
            <a:r>
              <a:rPr lang="en-US" dirty="0" err="1"/>
              <a:t>testClass</a:t>
            </a:r>
            <a:r>
              <a:rPr lang="en-US" dirty="0"/>
              <a:t> implements in1 </a:t>
            </a:r>
          </a:p>
          <a:p>
            <a:r>
              <a:rPr lang="en-US" dirty="0"/>
              <a:t>{ </a:t>
            </a:r>
          </a:p>
          <a:p>
            <a:r>
              <a:rPr lang="en-US" dirty="0"/>
              <a:t>    // Driver Code </a:t>
            </a:r>
          </a:p>
          <a:p>
            <a:r>
              <a:rPr lang="en-US" dirty="0"/>
              <a:t>    public static void main (String[] </a:t>
            </a:r>
            <a:r>
              <a:rPr lang="en-US" dirty="0" err="1"/>
              <a:t>args</a:t>
            </a:r>
            <a:r>
              <a:rPr lang="en-US" dirty="0"/>
              <a:t>) </a:t>
            </a:r>
          </a:p>
          <a:p>
            <a:r>
              <a:rPr lang="en-US" dirty="0"/>
              <a:t>    { </a:t>
            </a:r>
          </a:p>
          <a:p>
            <a:r>
              <a:rPr lang="en-US" dirty="0"/>
              <a:t>        </a:t>
            </a:r>
            <a:r>
              <a:rPr lang="en-US" dirty="0" err="1"/>
              <a:t>testClass</a:t>
            </a:r>
            <a:r>
              <a:rPr lang="en-US" dirty="0"/>
              <a:t> t = new </a:t>
            </a:r>
            <a:r>
              <a:rPr lang="en-US" dirty="0" err="1"/>
              <a:t>testClass</a:t>
            </a:r>
            <a:r>
              <a:rPr lang="en-US" dirty="0"/>
              <a:t>(); </a:t>
            </a:r>
          </a:p>
          <a:p>
            <a:r>
              <a:rPr lang="en-US" dirty="0"/>
              <a:t>        </a:t>
            </a:r>
            <a:r>
              <a:rPr lang="en-US" dirty="0" err="1"/>
              <a:t>t.display</a:t>
            </a:r>
            <a:r>
              <a:rPr lang="en-US" dirty="0"/>
              <a:t>(); </a:t>
            </a:r>
          </a:p>
          <a:p>
            <a:r>
              <a:rPr lang="en-US" dirty="0"/>
              <a:t>    } </a:t>
            </a:r>
          </a:p>
          <a:p>
            <a:r>
              <a:rPr lang="en-US" dirty="0"/>
              <a:t>}</a:t>
            </a:r>
          </a:p>
          <a:p>
            <a:endParaRPr lang="en-US" dirty="0"/>
          </a:p>
        </p:txBody>
      </p:sp>
    </p:spTree>
    <p:extLst>
      <p:ext uri="{BB962C8B-B14F-4D97-AF65-F5344CB8AC3E}">
        <p14:creationId xmlns:p14="http://schemas.microsoft.com/office/powerpoint/2010/main" val="1315125548"/>
      </p:ext>
    </p:extLst>
  </p:cSld>
  <p:clrMapOvr>
    <a:masterClrMapping/>
  </p:clrMapOvr>
  <p:transition spd="slow">
    <p:cover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6096000" cy="3139321"/>
          </a:xfrm>
          <a:prstGeom prst="rect">
            <a:avLst/>
          </a:prstGeom>
        </p:spPr>
        <p:txBody>
          <a:bodyPr>
            <a:spAutoFit/>
          </a:bodyPr>
          <a:lstStyle/>
          <a:p>
            <a:r>
              <a:rPr lang="en-US" dirty="0"/>
              <a:t>interface printable{  </a:t>
            </a:r>
          </a:p>
          <a:p>
            <a:r>
              <a:rPr lang="en-US" dirty="0"/>
              <a:t>void print();  </a:t>
            </a:r>
          </a:p>
          <a:p>
            <a:r>
              <a:rPr lang="en-US" dirty="0"/>
              <a:t>}  </a:t>
            </a:r>
          </a:p>
          <a:p>
            <a:r>
              <a:rPr lang="en-US" dirty="0"/>
              <a:t>class A6 implements printable{  </a:t>
            </a:r>
          </a:p>
          <a:p>
            <a:r>
              <a:rPr lang="en-US" dirty="0"/>
              <a:t>public void print(){</a:t>
            </a:r>
            <a:r>
              <a:rPr lang="en-US" dirty="0" err="1"/>
              <a:t>System.out.println</a:t>
            </a:r>
            <a:r>
              <a:rPr lang="en-US" dirty="0"/>
              <a:t>("Hello");}  </a:t>
            </a:r>
          </a:p>
          <a:p>
            <a:r>
              <a:rPr lang="en-US" dirty="0"/>
              <a:t>  </a:t>
            </a:r>
          </a:p>
          <a:p>
            <a:r>
              <a:rPr lang="en-US" dirty="0"/>
              <a:t>public static void main(String </a:t>
            </a:r>
            <a:r>
              <a:rPr lang="en-US" dirty="0" err="1"/>
              <a:t>args</a:t>
            </a:r>
            <a:r>
              <a:rPr lang="en-US" dirty="0"/>
              <a:t>[]){  </a:t>
            </a:r>
          </a:p>
          <a:p>
            <a:r>
              <a:rPr lang="en-US" dirty="0"/>
              <a:t>A6 </a:t>
            </a:r>
            <a:r>
              <a:rPr lang="en-US" dirty="0" err="1"/>
              <a:t>obj</a:t>
            </a:r>
            <a:r>
              <a:rPr lang="en-US" dirty="0"/>
              <a:t> = new A6();  </a:t>
            </a:r>
          </a:p>
          <a:p>
            <a:r>
              <a:rPr lang="en-US" dirty="0" err="1"/>
              <a:t>obj.print</a:t>
            </a:r>
            <a:r>
              <a:rPr lang="en-US" dirty="0"/>
              <a:t>();  </a:t>
            </a:r>
          </a:p>
          <a:p>
            <a:r>
              <a:rPr lang="en-US" dirty="0"/>
              <a:t> }  </a:t>
            </a:r>
          </a:p>
          <a:p>
            <a:r>
              <a:rPr lang="en-US" dirty="0"/>
              <a:t>}</a:t>
            </a:r>
          </a:p>
        </p:txBody>
      </p:sp>
    </p:spTree>
    <p:extLst>
      <p:ext uri="{BB962C8B-B14F-4D97-AF65-F5344CB8AC3E}">
        <p14:creationId xmlns:p14="http://schemas.microsoft.com/office/powerpoint/2010/main" val="488620950"/>
      </p:ext>
    </p:extLst>
  </p:cSld>
  <p:clrMapOvr>
    <a:masterClrMapping/>
  </p:clrMapOvr>
  <p:transition spd="slow">
    <p:cover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dirty="0"/>
              <a:t>interface Bank{  </a:t>
            </a:r>
          </a:p>
          <a:p>
            <a:r>
              <a:rPr lang="en-US" dirty="0"/>
              <a:t>float </a:t>
            </a:r>
            <a:r>
              <a:rPr lang="en-US" dirty="0" err="1"/>
              <a:t>rateOfInterest</a:t>
            </a:r>
            <a:r>
              <a:rPr lang="en-US" dirty="0"/>
              <a:t>();  </a:t>
            </a:r>
          </a:p>
          <a:p>
            <a:r>
              <a:rPr lang="en-US" dirty="0"/>
              <a:t>}  </a:t>
            </a:r>
          </a:p>
          <a:p>
            <a:r>
              <a:rPr lang="en-US" dirty="0"/>
              <a:t>class SBI implements Bank{  </a:t>
            </a:r>
          </a:p>
          <a:p>
            <a:r>
              <a:rPr lang="en-US" dirty="0"/>
              <a:t>public float </a:t>
            </a:r>
            <a:r>
              <a:rPr lang="en-US" dirty="0" err="1"/>
              <a:t>rateOfInterest</a:t>
            </a:r>
            <a:r>
              <a:rPr lang="en-US" dirty="0"/>
              <a:t>(){return 9.15f;}  </a:t>
            </a:r>
          </a:p>
          <a:p>
            <a:r>
              <a:rPr lang="en-US" dirty="0"/>
              <a:t>}  </a:t>
            </a:r>
          </a:p>
          <a:p>
            <a:r>
              <a:rPr lang="en-US" dirty="0"/>
              <a:t>class PNB implements Bank{  </a:t>
            </a:r>
          </a:p>
          <a:p>
            <a:r>
              <a:rPr lang="en-US" dirty="0"/>
              <a:t>public float </a:t>
            </a:r>
            <a:r>
              <a:rPr lang="en-US" dirty="0" err="1"/>
              <a:t>rateOfInterest</a:t>
            </a:r>
            <a:r>
              <a:rPr lang="en-US" dirty="0"/>
              <a:t>(){return 9.7f;}  </a:t>
            </a:r>
          </a:p>
          <a:p>
            <a:r>
              <a:rPr lang="en-US" dirty="0"/>
              <a:t>}  </a:t>
            </a:r>
          </a:p>
          <a:p>
            <a:r>
              <a:rPr lang="en-US" dirty="0"/>
              <a:t>class TestInterface2{  </a:t>
            </a:r>
          </a:p>
          <a:p>
            <a:r>
              <a:rPr lang="en-US" dirty="0"/>
              <a:t>public static void main(String[] </a:t>
            </a:r>
            <a:r>
              <a:rPr lang="en-US" dirty="0" err="1"/>
              <a:t>args</a:t>
            </a:r>
            <a:r>
              <a:rPr lang="en-US" dirty="0"/>
              <a:t>){  </a:t>
            </a:r>
          </a:p>
          <a:p>
            <a:r>
              <a:rPr lang="en-US" dirty="0"/>
              <a:t>Bank b=new SBI();  </a:t>
            </a:r>
          </a:p>
          <a:p>
            <a:r>
              <a:rPr lang="en-US" dirty="0" err="1"/>
              <a:t>System.out.println</a:t>
            </a:r>
            <a:r>
              <a:rPr lang="en-US" dirty="0"/>
              <a:t>("ROI: "+</a:t>
            </a:r>
            <a:r>
              <a:rPr lang="en-US" dirty="0" err="1"/>
              <a:t>b.rateOfInterest</a:t>
            </a:r>
            <a:r>
              <a:rPr lang="en-US" dirty="0"/>
              <a:t>());  </a:t>
            </a:r>
          </a:p>
          <a:p>
            <a:r>
              <a:rPr lang="en-US" dirty="0"/>
              <a:t>}}</a:t>
            </a:r>
          </a:p>
        </p:txBody>
      </p:sp>
    </p:spTree>
    <p:extLst>
      <p:ext uri="{BB962C8B-B14F-4D97-AF65-F5344CB8AC3E}">
        <p14:creationId xmlns:p14="http://schemas.microsoft.com/office/powerpoint/2010/main" val="2891934312"/>
      </p:ext>
    </p:extLst>
  </p:cSld>
  <p:clrMapOvr>
    <a:masterClrMapping/>
  </p:clrMapOvr>
  <p:transition spd="slow">
    <p:cover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943" y="256024"/>
            <a:ext cx="10650828" cy="2308324"/>
          </a:xfrm>
          <a:prstGeom prst="rect">
            <a:avLst/>
          </a:prstGeom>
        </p:spPr>
        <p:txBody>
          <a:bodyPr wrap="square">
            <a:spAutoFit/>
          </a:bodyPr>
          <a:lstStyle/>
          <a:p>
            <a:r>
              <a:rPr lang="en-US" b="1" i="0" dirty="0">
                <a:solidFill>
                  <a:srgbClr val="4A4A4A"/>
                </a:solidFill>
                <a:effectLst/>
                <a:latin typeface="Open Sans"/>
              </a:rPr>
              <a:t>Types of Polymorphism in Java</a:t>
            </a:r>
            <a:endParaRPr lang="en-US" b="0" i="0" dirty="0">
              <a:solidFill>
                <a:srgbClr val="4A4A4A"/>
              </a:solidFill>
              <a:effectLst/>
              <a:latin typeface="Open Sans"/>
            </a:endParaRPr>
          </a:p>
          <a:p>
            <a:r>
              <a:rPr lang="en-US" b="0" i="0" dirty="0">
                <a:solidFill>
                  <a:srgbClr val="4A4A4A"/>
                </a:solidFill>
                <a:effectLst/>
                <a:latin typeface="Open Sans"/>
              </a:rPr>
              <a:t>Java supports two types of polymorphism and they are as follows:</a:t>
            </a:r>
          </a:p>
          <a:p>
            <a:pPr>
              <a:buFont typeface="Arial" panose="020B0604020202020204" pitchFamily="34" charset="0"/>
              <a:buChar char="•"/>
            </a:pPr>
            <a:r>
              <a:rPr lang="en-US" b="0" i="0" dirty="0">
                <a:solidFill>
                  <a:srgbClr val="4A4A4A"/>
                </a:solidFill>
                <a:effectLst/>
                <a:latin typeface="Open Sans"/>
              </a:rPr>
              <a:t>Static Polymorphism</a:t>
            </a:r>
          </a:p>
          <a:p>
            <a:pPr>
              <a:buFont typeface="Arial" panose="020B0604020202020204" pitchFamily="34" charset="0"/>
              <a:buChar char="•"/>
            </a:pPr>
            <a:r>
              <a:rPr lang="en-US" b="0" i="0" dirty="0">
                <a:solidFill>
                  <a:srgbClr val="4A4A4A"/>
                </a:solidFill>
                <a:effectLst/>
                <a:latin typeface="Open Sans"/>
              </a:rPr>
              <a:t>Dynamic Polymorphism</a:t>
            </a:r>
          </a:p>
          <a:p>
            <a:pPr>
              <a:buFont typeface="Arial" panose="020B0604020202020204" pitchFamily="34" charset="0"/>
              <a:buChar char="•"/>
            </a:pPr>
            <a:endParaRPr lang="en-US" b="0" i="0" dirty="0">
              <a:solidFill>
                <a:srgbClr val="4A4A4A"/>
              </a:solidFill>
              <a:effectLst/>
              <a:latin typeface="Open Sans"/>
            </a:endParaRPr>
          </a:p>
          <a:p>
            <a:pPr algn="just"/>
            <a:r>
              <a:rPr lang="en-US" b="1" i="0" dirty="0">
                <a:solidFill>
                  <a:srgbClr val="4A4A4A"/>
                </a:solidFill>
                <a:effectLst/>
                <a:latin typeface="Open Sans"/>
              </a:rPr>
              <a:t>Static Polymorphism</a:t>
            </a:r>
            <a:endParaRPr lang="en-US" b="0" i="0" dirty="0">
              <a:solidFill>
                <a:srgbClr val="4A4A4A"/>
              </a:solidFill>
              <a:effectLst/>
              <a:latin typeface="Open Sans"/>
            </a:endParaRPr>
          </a:p>
          <a:p>
            <a:pPr algn="just"/>
            <a:r>
              <a:rPr lang="en-US" b="0" i="0" dirty="0">
                <a:solidFill>
                  <a:srgbClr val="4A4A4A"/>
                </a:solidFill>
                <a:effectLst/>
                <a:latin typeface="Open Sans"/>
              </a:rPr>
              <a:t>A polymorphism that is resolved during compile time is known as static polymorphism. Method overloading is an example of compile time polymorphism.</a:t>
            </a:r>
          </a:p>
        </p:txBody>
      </p:sp>
      <p:sp>
        <p:nvSpPr>
          <p:cNvPr id="3" name="Rectangle 2"/>
          <p:cNvSpPr/>
          <p:nvPr/>
        </p:nvSpPr>
        <p:spPr>
          <a:xfrm>
            <a:off x="643943" y="2944746"/>
            <a:ext cx="10650828" cy="923330"/>
          </a:xfrm>
          <a:prstGeom prst="rect">
            <a:avLst/>
          </a:prstGeom>
        </p:spPr>
        <p:txBody>
          <a:bodyPr wrap="square">
            <a:spAutoFit/>
          </a:bodyPr>
          <a:lstStyle/>
          <a:p>
            <a:pPr algn="just"/>
            <a:r>
              <a:rPr lang="en-US" b="1" i="0" dirty="0">
                <a:solidFill>
                  <a:srgbClr val="4A4A4A"/>
                </a:solidFill>
                <a:effectLst/>
                <a:latin typeface="Open Sans"/>
              </a:rPr>
              <a:t>Example</a:t>
            </a:r>
            <a:endParaRPr lang="en-US" b="0" i="0" dirty="0">
              <a:solidFill>
                <a:srgbClr val="4A4A4A"/>
              </a:solidFill>
              <a:effectLst/>
              <a:latin typeface="Open Sans"/>
            </a:endParaRPr>
          </a:p>
          <a:p>
            <a:pPr algn="just"/>
            <a:r>
              <a:rPr lang="en-US" b="1" i="0" dirty="0">
                <a:solidFill>
                  <a:srgbClr val="4A4A4A"/>
                </a:solidFill>
                <a:effectLst/>
                <a:latin typeface="Open Sans"/>
              </a:rPr>
              <a:t>Method Overloading</a:t>
            </a:r>
            <a:r>
              <a:rPr lang="en-US" b="0" i="0" dirty="0">
                <a:solidFill>
                  <a:srgbClr val="4A4A4A"/>
                </a:solidFill>
                <a:effectLst/>
                <a:latin typeface="Open Sans"/>
              </a:rPr>
              <a:t> is a feature that allows a class to have two or more </a:t>
            </a:r>
            <a:r>
              <a:rPr lang="en-US" b="1" i="0" dirty="0">
                <a:solidFill>
                  <a:srgbClr val="4A4A4A"/>
                </a:solidFill>
                <a:effectLst/>
                <a:latin typeface="Open Sans"/>
              </a:rPr>
              <a:t>method</a:t>
            </a:r>
            <a:r>
              <a:rPr lang="en-US" b="0" i="0" dirty="0">
                <a:solidFill>
                  <a:srgbClr val="4A4A4A"/>
                </a:solidFill>
                <a:effectLst/>
                <a:latin typeface="Open Sans"/>
              </a:rPr>
              <a:t> to have the same name, but with different parameter lists.</a:t>
            </a:r>
          </a:p>
        </p:txBody>
      </p:sp>
    </p:spTree>
    <p:extLst>
      <p:ext uri="{BB962C8B-B14F-4D97-AF65-F5344CB8AC3E}">
        <p14:creationId xmlns:p14="http://schemas.microsoft.com/office/powerpoint/2010/main" val="401329011"/>
      </p:ext>
    </p:extLst>
  </p:cSld>
  <p:clrMapOvr>
    <a:masterClrMapping/>
  </p:clrMapOvr>
  <p:transition spd="slow">
    <p:cover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7461" y="405599"/>
            <a:ext cx="4009880" cy="369332"/>
          </a:xfrm>
          <a:prstGeom prst="rect">
            <a:avLst/>
          </a:prstGeom>
        </p:spPr>
        <p:txBody>
          <a:bodyPr wrap="none">
            <a:spAutoFit/>
          </a:bodyPr>
          <a:lstStyle/>
          <a:p>
            <a:r>
              <a:rPr lang="en-US" b="1" dirty="0"/>
              <a:t>Multiple inheritance in Java by interface</a:t>
            </a:r>
          </a:p>
        </p:txBody>
      </p:sp>
      <p:sp>
        <p:nvSpPr>
          <p:cNvPr id="3" name="Rectangle 2"/>
          <p:cNvSpPr/>
          <p:nvPr/>
        </p:nvSpPr>
        <p:spPr>
          <a:xfrm>
            <a:off x="3048000" y="1166843"/>
            <a:ext cx="6096000" cy="4524315"/>
          </a:xfrm>
          <a:prstGeom prst="rect">
            <a:avLst/>
          </a:prstGeom>
        </p:spPr>
        <p:txBody>
          <a:bodyPr>
            <a:spAutoFit/>
          </a:bodyPr>
          <a:lstStyle/>
          <a:p>
            <a:r>
              <a:rPr lang="en-US" dirty="0"/>
              <a:t>interface Printable{  </a:t>
            </a:r>
          </a:p>
          <a:p>
            <a:r>
              <a:rPr lang="en-US" dirty="0"/>
              <a:t>void print();  </a:t>
            </a:r>
          </a:p>
          <a:p>
            <a:r>
              <a:rPr lang="en-US" dirty="0"/>
              <a:t>}  </a:t>
            </a:r>
          </a:p>
          <a:p>
            <a:r>
              <a:rPr lang="en-US" dirty="0"/>
              <a:t>interface Showable{  </a:t>
            </a:r>
          </a:p>
          <a:p>
            <a:r>
              <a:rPr lang="en-US" dirty="0"/>
              <a:t>void show();  </a:t>
            </a:r>
          </a:p>
          <a:p>
            <a:r>
              <a:rPr lang="en-US" dirty="0"/>
              <a:t>}  </a:t>
            </a:r>
          </a:p>
          <a:p>
            <a:r>
              <a:rPr lang="en-US" dirty="0"/>
              <a:t>class A7 implements </a:t>
            </a:r>
            <a:r>
              <a:rPr lang="en-US" dirty="0" err="1"/>
              <a:t>Printable,Showable</a:t>
            </a:r>
            <a:r>
              <a:rPr lang="en-US" dirty="0"/>
              <a:t>{  </a:t>
            </a:r>
          </a:p>
          <a:p>
            <a:r>
              <a:rPr lang="en-US" dirty="0"/>
              <a:t>public void print(){</a:t>
            </a:r>
            <a:r>
              <a:rPr lang="en-US" dirty="0" err="1"/>
              <a:t>System.out.println</a:t>
            </a:r>
            <a:r>
              <a:rPr lang="en-US" dirty="0"/>
              <a:t>("Hello");}  </a:t>
            </a:r>
          </a:p>
          <a:p>
            <a:r>
              <a:rPr lang="en-US" dirty="0"/>
              <a:t>public void show(){</a:t>
            </a:r>
            <a:r>
              <a:rPr lang="en-US" dirty="0" err="1"/>
              <a:t>System.out.println</a:t>
            </a:r>
            <a:r>
              <a:rPr lang="en-US" dirty="0"/>
              <a:t>(“</a:t>
            </a:r>
            <a:r>
              <a:rPr lang="en-US" dirty="0" err="1"/>
              <a:t>NIITian</a:t>
            </a:r>
            <a:r>
              <a:rPr lang="en-US" dirty="0"/>
              <a:t>");}  </a:t>
            </a:r>
          </a:p>
          <a:p>
            <a:r>
              <a:rPr lang="en-US" dirty="0"/>
              <a:t>  </a:t>
            </a:r>
          </a:p>
          <a:p>
            <a:r>
              <a:rPr lang="en-US" dirty="0"/>
              <a:t>public static void main(String </a:t>
            </a:r>
            <a:r>
              <a:rPr lang="en-US" dirty="0" err="1"/>
              <a:t>args</a:t>
            </a:r>
            <a:r>
              <a:rPr lang="en-US" dirty="0"/>
              <a:t>[]){  </a:t>
            </a:r>
          </a:p>
          <a:p>
            <a:r>
              <a:rPr lang="en-US" dirty="0"/>
              <a:t>A7 </a:t>
            </a:r>
            <a:r>
              <a:rPr lang="en-US" dirty="0" err="1"/>
              <a:t>obj</a:t>
            </a:r>
            <a:r>
              <a:rPr lang="en-US" dirty="0"/>
              <a:t> = new A7();  </a:t>
            </a:r>
          </a:p>
          <a:p>
            <a:r>
              <a:rPr lang="en-US" dirty="0" err="1"/>
              <a:t>obj.print</a:t>
            </a:r>
            <a:r>
              <a:rPr lang="en-US" dirty="0"/>
              <a:t>();  </a:t>
            </a:r>
          </a:p>
          <a:p>
            <a:r>
              <a:rPr lang="en-US" dirty="0" err="1"/>
              <a:t>obj.show</a:t>
            </a:r>
            <a:r>
              <a:rPr lang="en-US" dirty="0"/>
              <a:t>();  </a:t>
            </a:r>
          </a:p>
          <a:p>
            <a:r>
              <a:rPr lang="en-US" dirty="0"/>
              <a:t> }  </a:t>
            </a:r>
          </a:p>
          <a:p>
            <a:r>
              <a:rPr lang="en-US" dirty="0"/>
              <a:t>}</a:t>
            </a:r>
          </a:p>
        </p:txBody>
      </p:sp>
    </p:spTree>
    <p:extLst>
      <p:ext uri="{BB962C8B-B14F-4D97-AF65-F5344CB8AC3E}">
        <p14:creationId xmlns:p14="http://schemas.microsoft.com/office/powerpoint/2010/main" val="1823638094"/>
      </p:ext>
    </p:extLst>
  </p:cSld>
  <p:clrMapOvr>
    <a:masterClrMapping/>
  </p:clrMapOvr>
  <p:transition spd="slow">
    <p:cover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20744828"/>
              </p:ext>
            </p:extLst>
          </p:nvPr>
        </p:nvGraphicFramePr>
        <p:xfrm>
          <a:off x="614149" y="814441"/>
          <a:ext cx="10658902" cy="5908577"/>
        </p:xfrm>
        <a:graphic>
          <a:graphicData uri="http://schemas.openxmlformats.org/drawingml/2006/table">
            <a:tbl>
              <a:tblPr/>
              <a:tblGrid>
                <a:gridCol w="5329451">
                  <a:extLst>
                    <a:ext uri="{9D8B030D-6E8A-4147-A177-3AD203B41FA5}">
                      <a16:colId xmlns:a16="http://schemas.microsoft.com/office/drawing/2014/main" val="20000"/>
                    </a:ext>
                  </a:extLst>
                </a:gridCol>
                <a:gridCol w="5329451">
                  <a:extLst>
                    <a:ext uri="{9D8B030D-6E8A-4147-A177-3AD203B41FA5}">
                      <a16:colId xmlns:a16="http://schemas.microsoft.com/office/drawing/2014/main" val="20001"/>
                    </a:ext>
                  </a:extLst>
                </a:gridCol>
              </a:tblGrid>
              <a:tr h="770563">
                <a:tc>
                  <a:txBody>
                    <a:bodyPr/>
                    <a:lstStyle/>
                    <a:p>
                      <a:pPr algn="l" fontAlgn="t"/>
                      <a:r>
                        <a:rPr lang="en-US" sz="3200" b="1" dirty="0">
                          <a:effectLst/>
                        </a:rPr>
                        <a:t>Class</a:t>
                      </a:r>
                    </a:p>
                  </a:txBody>
                  <a:tcPr marL="76200" marR="76200" marT="76200" marB="76200">
                    <a:lnL w="9525" cap="flat" cmpd="sng" algn="ctr">
                      <a:solidFill>
                        <a:srgbClr val="305975"/>
                      </a:solidFill>
                      <a:prstDash val="solid"/>
                      <a:round/>
                      <a:headEnd type="none" w="med" len="med"/>
                      <a:tailEnd type="none" w="med" len="med"/>
                    </a:lnL>
                    <a:lnR w="9525" cap="flat" cmpd="sng" algn="ctr">
                      <a:solidFill>
                        <a:srgbClr val="305975"/>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sz="3200" b="1" dirty="0">
                          <a:effectLst/>
                        </a:rPr>
                        <a:t>Interface</a:t>
                      </a:r>
                    </a:p>
                  </a:txBody>
                  <a:tcPr marL="76200" marR="76200" marT="76200" marB="76200">
                    <a:lnL w="9525" cap="flat" cmpd="sng" algn="ctr">
                      <a:solidFill>
                        <a:srgbClr val="305975"/>
                      </a:solidFill>
                      <a:prstDash val="solid"/>
                      <a:round/>
                      <a:headEnd type="none" w="med" len="med"/>
                      <a:tailEnd type="none" w="med" len="med"/>
                    </a:lnL>
                    <a:lnR w="12700" cap="flat" cmpd="sng" algn="ctr">
                      <a:solidFill>
                        <a:srgbClr val="60A1D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265925">
                <a:tc>
                  <a:txBody>
                    <a:bodyPr/>
                    <a:lstStyle/>
                    <a:p>
                      <a:pPr algn="l" fontAlgn="t"/>
                      <a:r>
                        <a:rPr lang="en-US" sz="3200" dirty="0">
                          <a:effectLst/>
                        </a:rPr>
                        <a:t>In class, you can instantiate variable and create an object.</a:t>
                      </a:r>
                    </a:p>
                  </a:txBody>
                  <a:tcPr marL="76200" marR="76200" marT="76200" marB="76200">
                    <a:lnL w="12700" cap="flat" cmpd="sng" algn="ctr">
                      <a:solidFill>
                        <a:srgbClr val="70AFD7"/>
                      </a:solidFill>
                      <a:prstDash val="solid"/>
                      <a:round/>
                      <a:headEnd type="none" w="med" len="med"/>
                      <a:tailEnd type="none" w="med" len="med"/>
                    </a:lnL>
                    <a:lnR w="12700" cap="flat" cmpd="sng" algn="ctr">
                      <a:solidFill>
                        <a:srgbClr val="E00DD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3200">
                          <a:effectLst/>
                        </a:rPr>
                        <a:t>In an interface, you can't instantiate variable and create an object.</a:t>
                      </a:r>
                    </a:p>
                  </a:txBody>
                  <a:tcPr marL="76200" marR="76200" marT="76200" marB="76200">
                    <a:lnL w="12700" cap="flat" cmpd="sng" algn="ctr">
                      <a:solidFill>
                        <a:srgbClr val="E00DD0"/>
                      </a:solidFill>
                      <a:prstDash val="solid"/>
                      <a:round/>
                      <a:headEnd type="none" w="med" len="med"/>
                      <a:tailEnd type="none" w="med" len="med"/>
                    </a:lnL>
                    <a:lnR w="12700" cap="flat" cmpd="sng" algn="ctr">
                      <a:solidFill>
                        <a:srgbClr val="9085B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761287">
                <a:tc>
                  <a:txBody>
                    <a:bodyPr/>
                    <a:lstStyle/>
                    <a:p>
                      <a:pPr algn="l" fontAlgn="t"/>
                      <a:r>
                        <a:rPr lang="en-US" sz="3200">
                          <a:effectLst/>
                        </a:rPr>
                        <a:t>Class can contain concrete(with implementation) methods</a:t>
                      </a:r>
                    </a:p>
                  </a:txBody>
                  <a:tcPr marL="76200" marR="76200" marT="76200" marB="76200">
                    <a:lnL w="12700" cap="flat" cmpd="sng" algn="ctr">
                      <a:solidFill>
                        <a:srgbClr val="E0A1D7"/>
                      </a:solidFill>
                      <a:prstDash val="solid"/>
                      <a:round/>
                      <a:headEnd type="none" w="med" len="med"/>
                      <a:tailEnd type="none" w="med" len="med"/>
                    </a:lnL>
                    <a:lnR w="12700" cap="flat" cmpd="sng" algn="ctr">
                      <a:solidFill>
                        <a:srgbClr val="A0AFD7"/>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3200">
                          <a:effectLst/>
                        </a:rPr>
                        <a:t>The interface cannot contain concrete(with implementation) methods</a:t>
                      </a:r>
                    </a:p>
                  </a:txBody>
                  <a:tcPr marL="76200" marR="76200" marT="76200" marB="76200">
                    <a:lnL w="12700" cap="flat" cmpd="sng" algn="ctr">
                      <a:solidFill>
                        <a:srgbClr val="A0AFD7"/>
                      </a:solidFill>
                      <a:prstDash val="solid"/>
                      <a:round/>
                      <a:headEnd type="none" w="med" len="med"/>
                      <a:tailEnd type="none" w="med" len="med"/>
                    </a:lnL>
                    <a:lnR w="12700" cap="flat" cmpd="sng" algn="ctr">
                      <a:solidFill>
                        <a:srgbClr val="9085BA"/>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1761287">
                <a:tc>
                  <a:txBody>
                    <a:bodyPr/>
                    <a:lstStyle/>
                    <a:p>
                      <a:pPr algn="l" fontAlgn="t"/>
                      <a:r>
                        <a:rPr lang="en-US" sz="3200">
                          <a:effectLst/>
                        </a:rPr>
                        <a:t>The access specifiers used with classes are private, protected and public.</a:t>
                      </a:r>
                    </a:p>
                  </a:txBody>
                  <a:tcPr marL="76200" marR="76200" marT="76200" marB="76200">
                    <a:lnL w="12700" cap="flat" cmpd="sng" algn="ctr">
                      <a:solidFill>
                        <a:srgbClr val="D0ADD7"/>
                      </a:solidFill>
                      <a:prstDash val="solid"/>
                      <a:round/>
                      <a:headEnd type="none" w="med" len="med"/>
                      <a:tailEnd type="none" w="med" len="med"/>
                    </a:lnL>
                    <a:lnR w="12700" cap="flat" cmpd="sng" algn="ctr">
                      <a:solidFill>
                        <a:srgbClr val="206CB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60A1D7"/>
                      </a:solidFill>
                      <a:prstDash val="solid"/>
                      <a:round/>
                      <a:headEnd type="none" w="med" len="med"/>
                      <a:tailEnd type="none" w="med" len="med"/>
                    </a:lnB>
                    <a:solidFill>
                      <a:srgbClr val="FFFFFF"/>
                    </a:solidFill>
                  </a:tcPr>
                </a:tc>
                <a:tc>
                  <a:txBody>
                    <a:bodyPr/>
                    <a:lstStyle/>
                    <a:p>
                      <a:pPr algn="l" fontAlgn="t"/>
                      <a:r>
                        <a:rPr lang="en-US" sz="3200" dirty="0">
                          <a:effectLst/>
                        </a:rPr>
                        <a:t>In Interface only one </a:t>
                      </a:r>
                      <a:r>
                        <a:rPr lang="en-US" sz="3200" dirty="0" err="1">
                          <a:effectLst/>
                        </a:rPr>
                        <a:t>specifier</a:t>
                      </a:r>
                      <a:r>
                        <a:rPr lang="en-US" sz="3200" dirty="0">
                          <a:effectLst/>
                        </a:rPr>
                        <a:t> is used- Public.</a:t>
                      </a:r>
                    </a:p>
                  </a:txBody>
                  <a:tcPr marL="76200" marR="76200" marT="76200" marB="76200">
                    <a:lnL w="12700" cap="flat" cmpd="sng" algn="ctr">
                      <a:solidFill>
                        <a:srgbClr val="206CBA"/>
                      </a:solidFill>
                      <a:prstDash val="solid"/>
                      <a:round/>
                      <a:headEnd type="none" w="med" len="med"/>
                      <a:tailEnd type="none" w="med" len="med"/>
                    </a:lnL>
                    <a:lnR w="12700" cap="flat" cmpd="sng" algn="ctr">
                      <a:solidFill>
                        <a:srgbClr val="F0A0D7"/>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09D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92998038"/>
      </p:ext>
    </p:extLst>
  </p:cSld>
  <p:clrMapOvr>
    <a:masterClrMapping/>
  </p:clrMapOvr>
  <p:transition spd="slow">
    <p:cover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06753635"/>
              </p:ext>
            </p:extLst>
          </p:nvPr>
        </p:nvGraphicFramePr>
        <p:xfrm>
          <a:off x="327547" y="187403"/>
          <a:ext cx="11791665" cy="6493050"/>
        </p:xfrm>
        <a:graphic>
          <a:graphicData uri="http://schemas.openxmlformats.org/drawingml/2006/table">
            <a:tbl>
              <a:tblPr firstRow="1" bandRow="1">
                <a:tableStyleId>{5C22544A-7EE6-4342-B048-85BDC9FD1C3A}</a:tableStyleId>
              </a:tblPr>
              <a:tblGrid>
                <a:gridCol w="6919415">
                  <a:extLst>
                    <a:ext uri="{9D8B030D-6E8A-4147-A177-3AD203B41FA5}">
                      <a16:colId xmlns:a16="http://schemas.microsoft.com/office/drawing/2014/main" val="20000"/>
                    </a:ext>
                  </a:extLst>
                </a:gridCol>
                <a:gridCol w="4872250">
                  <a:extLst>
                    <a:ext uri="{9D8B030D-6E8A-4147-A177-3AD203B41FA5}">
                      <a16:colId xmlns:a16="http://schemas.microsoft.com/office/drawing/2014/main" val="20001"/>
                    </a:ext>
                  </a:extLst>
                </a:gridCol>
              </a:tblGrid>
              <a:tr h="370840">
                <a:tc>
                  <a:txBody>
                    <a:bodyPr/>
                    <a:lstStyle/>
                    <a:p>
                      <a:pPr algn="ctr" fontAlgn="t"/>
                      <a:r>
                        <a:rPr lang="en-US" sz="2400" dirty="0">
                          <a:solidFill>
                            <a:srgbClr val="000000"/>
                          </a:solidFill>
                          <a:effectLst/>
                          <a:latin typeface="times new roman"/>
                        </a:rPr>
                        <a:t>Abstract class</a:t>
                      </a:r>
                    </a:p>
                  </a:txBody>
                  <a:tcPr marL="50597" marR="50597" marT="50597" marB="50597"/>
                </a:tc>
                <a:tc>
                  <a:txBody>
                    <a:bodyPr/>
                    <a:lstStyle/>
                    <a:p>
                      <a:pPr algn="ctr" fontAlgn="t"/>
                      <a:r>
                        <a:rPr lang="en-US" sz="2400" dirty="0">
                          <a:solidFill>
                            <a:srgbClr val="000000"/>
                          </a:solidFill>
                          <a:effectLst/>
                          <a:latin typeface="times new roman"/>
                        </a:rPr>
                        <a:t>Interface</a:t>
                      </a:r>
                    </a:p>
                  </a:txBody>
                  <a:tcPr marL="50597" marR="50597" marT="50597" marB="50597"/>
                </a:tc>
                <a:extLst>
                  <a:ext uri="{0D108BD9-81ED-4DB2-BD59-A6C34878D82A}">
                    <a16:rowId xmlns:a16="http://schemas.microsoft.com/office/drawing/2014/main" val="10000"/>
                  </a:ext>
                </a:extLst>
              </a:tr>
              <a:tr h="370840">
                <a:tc>
                  <a:txBody>
                    <a:bodyPr/>
                    <a:lstStyle/>
                    <a:p>
                      <a:pPr algn="l" fontAlgn="t"/>
                      <a:r>
                        <a:rPr lang="en-US" sz="2000" dirty="0">
                          <a:solidFill>
                            <a:srgbClr val="000000"/>
                          </a:solidFill>
                          <a:effectLst/>
                          <a:latin typeface="verdana"/>
                        </a:rPr>
                        <a:t>1) Abstract class can </a:t>
                      </a:r>
                      <a:r>
                        <a:rPr lang="en-US" sz="2000" b="1" dirty="0">
                          <a:solidFill>
                            <a:srgbClr val="000000"/>
                          </a:solidFill>
                          <a:effectLst/>
                          <a:latin typeface="verdana"/>
                        </a:rPr>
                        <a:t>have abstract and non-abstract</a:t>
                      </a:r>
                      <a:r>
                        <a:rPr lang="en-US" sz="2000" dirty="0">
                          <a:solidFill>
                            <a:srgbClr val="000000"/>
                          </a:solidFill>
                          <a:effectLst/>
                          <a:latin typeface="verdana"/>
                        </a:rPr>
                        <a:t> methods.</a:t>
                      </a:r>
                    </a:p>
                  </a:txBody>
                  <a:tcPr marL="33731" marR="33731" marT="33731" marB="33731"/>
                </a:tc>
                <a:tc>
                  <a:txBody>
                    <a:bodyPr/>
                    <a:lstStyle/>
                    <a:p>
                      <a:pPr algn="l" fontAlgn="t"/>
                      <a:r>
                        <a:rPr lang="en-US" sz="2000">
                          <a:solidFill>
                            <a:srgbClr val="000000"/>
                          </a:solidFill>
                          <a:effectLst/>
                          <a:latin typeface="verdana"/>
                        </a:rPr>
                        <a:t>Interface can have </a:t>
                      </a:r>
                      <a:r>
                        <a:rPr lang="en-US" sz="2000" b="1">
                          <a:solidFill>
                            <a:srgbClr val="000000"/>
                          </a:solidFill>
                          <a:effectLst/>
                          <a:latin typeface="verdana"/>
                        </a:rPr>
                        <a:t>only abstract</a:t>
                      </a:r>
                      <a:r>
                        <a:rPr lang="en-US" sz="2000">
                          <a:solidFill>
                            <a:srgbClr val="000000"/>
                          </a:solidFill>
                          <a:effectLst/>
                          <a:latin typeface="verdana"/>
                        </a:rPr>
                        <a:t> methods. Since Java 8, it can have </a:t>
                      </a:r>
                      <a:r>
                        <a:rPr lang="en-US" sz="2000" b="1">
                          <a:solidFill>
                            <a:srgbClr val="000000"/>
                          </a:solidFill>
                          <a:effectLst/>
                          <a:latin typeface="verdana"/>
                        </a:rPr>
                        <a:t>default and static methods</a:t>
                      </a:r>
                      <a:r>
                        <a:rPr lang="en-US" sz="2000">
                          <a:solidFill>
                            <a:srgbClr val="000000"/>
                          </a:solidFill>
                          <a:effectLst/>
                          <a:latin typeface="verdana"/>
                        </a:rPr>
                        <a:t> also.</a:t>
                      </a:r>
                    </a:p>
                  </a:txBody>
                  <a:tcPr marL="33731" marR="33731" marT="33731" marB="33731"/>
                </a:tc>
                <a:extLst>
                  <a:ext uri="{0D108BD9-81ED-4DB2-BD59-A6C34878D82A}">
                    <a16:rowId xmlns:a16="http://schemas.microsoft.com/office/drawing/2014/main" val="10001"/>
                  </a:ext>
                </a:extLst>
              </a:tr>
              <a:tr h="370840">
                <a:tc>
                  <a:txBody>
                    <a:bodyPr/>
                    <a:lstStyle/>
                    <a:p>
                      <a:pPr algn="l" fontAlgn="t"/>
                      <a:r>
                        <a:rPr lang="en-US" sz="2000" dirty="0">
                          <a:solidFill>
                            <a:srgbClr val="000000"/>
                          </a:solidFill>
                          <a:effectLst/>
                          <a:latin typeface="verdana"/>
                        </a:rPr>
                        <a:t>2) Abstract class </a:t>
                      </a:r>
                      <a:r>
                        <a:rPr lang="en-US" sz="2000" b="1" dirty="0">
                          <a:solidFill>
                            <a:srgbClr val="000000"/>
                          </a:solidFill>
                          <a:effectLst/>
                          <a:latin typeface="verdana"/>
                        </a:rPr>
                        <a:t>doesn't support multiple inheritance</a:t>
                      </a:r>
                      <a:r>
                        <a:rPr lang="en-US" sz="2000" dirty="0">
                          <a:solidFill>
                            <a:srgbClr val="000000"/>
                          </a:solidFill>
                          <a:effectLst/>
                          <a:latin typeface="verdana"/>
                        </a:rPr>
                        <a:t>.</a:t>
                      </a:r>
                    </a:p>
                  </a:txBody>
                  <a:tcPr marL="33731" marR="33731" marT="33731" marB="33731"/>
                </a:tc>
                <a:tc>
                  <a:txBody>
                    <a:bodyPr/>
                    <a:lstStyle/>
                    <a:p>
                      <a:pPr algn="l" fontAlgn="t"/>
                      <a:r>
                        <a:rPr lang="en-US" sz="2000" dirty="0">
                          <a:solidFill>
                            <a:srgbClr val="000000"/>
                          </a:solidFill>
                          <a:effectLst/>
                          <a:latin typeface="verdana"/>
                        </a:rPr>
                        <a:t>Interface </a:t>
                      </a:r>
                      <a:r>
                        <a:rPr lang="en-US" sz="2000" b="1" dirty="0">
                          <a:solidFill>
                            <a:srgbClr val="000000"/>
                          </a:solidFill>
                          <a:effectLst/>
                          <a:latin typeface="verdana"/>
                        </a:rPr>
                        <a:t>supports multiple inheritance</a:t>
                      </a:r>
                      <a:r>
                        <a:rPr lang="en-US" sz="2000" dirty="0">
                          <a:solidFill>
                            <a:srgbClr val="000000"/>
                          </a:solidFill>
                          <a:effectLst/>
                          <a:latin typeface="verdana"/>
                        </a:rPr>
                        <a:t>.</a:t>
                      </a:r>
                    </a:p>
                  </a:txBody>
                  <a:tcPr marL="33731" marR="33731" marT="33731" marB="33731"/>
                </a:tc>
                <a:extLst>
                  <a:ext uri="{0D108BD9-81ED-4DB2-BD59-A6C34878D82A}">
                    <a16:rowId xmlns:a16="http://schemas.microsoft.com/office/drawing/2014/main" val="10002"/>
                  </a:ext>
                </a:extLst>
              </a:tr>
              <a:tr h="370840">
                <a:tc>
                  <a:txBody>
                    <a:bodyPr/>
                    <a:lstStyle/>
                    <a:p>
                      <a:pPr algn="l" fontAlgn="t"/>
                      <a:r>
                        <a:rPr lang="en-US" sz="2000" dirty="0">
                          <a:solidFill>
                            <a:srgbClr val="000000"/>
                          </a:solidFill>
                          <a:effectLst/>
                          <a:latin typeface="verdana"/>
                        </a:rPr>
                        <a:t>3) Abstract class </a:t>
                      </a:r>
                      <a:r>
                        <a:rPr lang="en-US" sz="2000" b="1" dirty="0">
                          <a:solidFill>
                            <a:srgbClr val="000000"/>
                          </a:solidFill>
                          <a:effectLst/>
                          <a:latin typeface="verdana"/>
                        </a:rPr>
                        <a:t>can have final, non-final, static and non-static variables</a:t>
                      </a:r>
                      <a:r>
                        <a:rPr lang="en-US" sz="2000" dirty="0">
                          <a:solidFill>
                            <a:srgbClr val="000000"/>
                          </a:solidFill>
                          <a:effectLst/>
                          <a:latin typeface="verdana"/>
                        </a:rPr>
                        <a:t>.</a:t>
                      </a:r>
                    </a:p>
                  </a:txBody>
                  <a:tcPr marL="33731" marR="33731" marT="33731" marB="33731"/>
                </a:tc>
                <a:tc>
                  <a:txBody>
                    <a:bodyPr/>
                    <a:lstStyle/>
                    <a:p>
                      <a:pPr algn="l" fontAlgn="t"/>
                      <a:r>
                        <a:rPr lang="en-US" sz="2000">
                          <a:solidFill>
                            <a:srgbClr val="000000"/>
                          </a:solidFill>
                          <a:effectLst/>
                          <a:latin typeface="verdana"/>
                        </a:rPr>
                        <a:t>Interface has </a:t>
                      </a:r>
                      <a:r>
                        <a:rPr lang="en-US" sz="2000" b="1">
                          <a:solidFill>
                            <a:srgbClr val="000000"/>
                          </a:solidFill>
                          <a:effectLst/>
                          <a:latin typeface="verdana"/>
                        </a:rPr>
                        <a:t>only static and final variables</a:t>
                      </a:r>
                      <a:r>
                        <a:rPr lang="en-US" sz="2000">
                          <a:solidFill>
                            <a:srgbClr val="000000"/>
                          </a:solidFill>
                          <a:effectLst/>
                          <a:latin typeface="verdana"/>
                        </a:rPr>
                        <a:t>.</a:t>
                      </a:r>
                    </a:p>
                  </a:txBody>
                  <a:tcPr marL="33731" marR="33731" marT="33731" marB="33731"/>
                </a:tc>
                <a:extLst>
                  <a:ext uri="{0D108BD9-81ED-4DB2-BD59-A6C34878D82A}">
                    <a16:rowId xmlns:a16="http://schemas.microsoft.com/office/drawing/2014/main" val="10003"/>
                  </a:ext>
                </a:extLst>
              </a:tr>
              <a:tr h="370840">
                <a:tc>
                  <a:txBody>
                    <a:bodyPr/>
                    <a:lstStyle/>
                    <a:p>
                      <a:pPr algn="l" fontAlgn="t"/>
                      <a:r>
                        <a:rPr lang="en-US" sz="2000" dirty="0">
                          <a:solidFill>
                            <a:srgbClr val="000000"/>
                          </a:solidFill>
                          <a:effectLst/>
                          <a:latin typeface="verdana"/>
                        </a:rPr>
                        <a:t>4) Abstract class </a:t>
                      </a:r>
                      <a:r>
                        <a:rPr lang="en-US" sz="2000" b="1" dirty="0">
                          <a:solidFill>
                            <a:srgbClr val="000000"/>
                          </a:solidFill>
                          <a:effectLst/>
                          <a:latin typeface="verdana"/>
                        </a:rPr>
                        <a:t>can provide the implementation of interface</a:t>
                      </a:r>
                      <a:r>
                        <a:rPr lang="en-US" sz="2000" dirty="0">
                          <a:solidFill>
                            <a:srgbClr val="000000"/>
                          </a:solidFill>
                          <a:effectLst/>
                          <a:latin typeface="verdana"/>
                        </a:rPr>
                        <a:t>.</a:t>
                      </a:r>
                    </a:p>
                  </a:txBody>
                  <a:tcPr marL="33731" marR="33731" marT="33731" marB="33731"/>
                </a:tc>
                <a:tc>
                  <a:txBody>
                    <a:bodyPr/>
                    <a:lstStyle/>
                    <a:p>
                      <a:pPr algn="l" fontAlgn="t"/>
                      <a:r>
                        <a:rPr lang="en-US" sz="2000" dirty="0">
                          <a:solidFill>
                            <a:srgbClr val="000000"/>
                          </a:solidFill>
                          <a:effectLst/>
                          <a:latin typeface="verdana"/>
                        </a:rPr>
                        <a:t>Interface </a:t>
                      </a:r>
                      <a:r>
                        <a:rPr lang="en-US" sz="2000" b="1" dirty="0">
                          <a:solidFill>
                            <a:srgbClr val="000000"/>
                          </a:solidFill>
                          <a:effectLst/>
                          <a:latin typeface="verdana"/>
                        </a:rPr>
                        <a:t>can't provide the implementation of abstract class</a:t>
                      </a:r>
                      <a:r>
                        <a:rPr lang="en-US" sz="2000" dirty="0">
                          <a:solidFill>
                            <a:srgbClr val="000000"/>
                          </a:solidFill>
                          <a:effectLst/>
                          <a:latin typeface="verdana"/>
                        </a:rPr>
                        <a:t>.</a:t>
                      </a:r>
                    </a:p>
                  </a:txBody>
                  <a:tcPr marL="33731" marR="33731" marT="33731" marB="33731"/>
                </a:tc>
                <a:extLst>
                  <a:ext uri="{0D108BD9-81ED-4DB2-BD59-A6C34878D82A}">
                    <a16:rowId xmlns:a16="http://schemas.microsoft.com/office/drawing/2014/main" val="10004"/>
                  </a:ext>
                </a:extLst>
              </a:tr>
              <a:tr h="370840">
                <a:tc>
                  <a:txBody>
                    <a:bodyPr/>
                    <a:lstStyle/>
                    <a:p>
                      <a:pPr algn="l" fontAlgn="t"/>
                      <a:r>
                        <a:rPr lang="en-US" sz="2000">
                          <a:solidFill>
                            <a:srgbClr val="000000"/>
                          </a:solidFill>
                          <a:effectLst/>
                          <a:latin typeface="verdana"/>
                        </a:rPr>
                        <a:t>5) The </a:t>
                      </a:r>
                      <a:r>
                        <a:rPr lang="en-US" sz="2000" b="1">
                          <a:solidFill>
                            <a:srgbClr val="000000"/>
                          </a:solidFill>
                          <a:effectLst/>
                          <a:latin typeface="verdana"/>
                        </a:rPr>
                        <a:t>abstract keyword</a:t>
                      </a:r>
                      <a:r>
                        <a:rPr lang="en-US" sz="2000">
                          <a:solidFill>
                            <a:srgbClr val="000000"/>
                          </a:solidFill>
                          <a:effectLst/>
                          <a:latin typeface="verdana"/>
                        </a:rPr>
                        <a:t> is used to declare abstract class.</a:t>
                      </a:r>
                    </a:p>
                  </a:txBody>
                  <a:tcPr marL="33731" marR="33731" marT="33731" marB="33731"/>
                </a:tc>
                <a:tc>
                  <a:txBody>
                    <a:bodyPr/>
                    <a:lstStyle/>
                    <a:p>
                      <a:pPr algn="l" fontAlgn="t"/>
                      <a:r>
                        <a:rPr lang="en-US" sz="2000" dirty="0">
                          <a:solidFill>
                            <a:srgbClr val="000000"/>
                          </a:solidFill>
                          <a:effectLst/>
                          <a:latin typeface="verdana"/>
                        </a:rPr>
                        <a:t>The </a:t>
                      </a:r>
                      <a:r>
                        <a:rPr lang="en-US" sz="2000" b="1" dirty="0">
                          <a:solidFill>
                            <a:srgbClr val="000000"/>
                          </a:solidFill>
                          <a:effectLst/>
                          <a:latin typeface="verdana"/>
                        </a:rPr>
                        <a:t>interface keyword</a:t>
                      </a:r>
                      <a:r>
                        <a:rPr lang="en-US" sz="2000" dirty="0">
                          <a:solidFill>
                            <a:srgbClr val="000000"/>
                          </a:solidFill>
                          <a:effectLst/>
                          <a:latin typeface="verdana"/>
                        </a:rPr>
                        <a:t> is used to declare interface.</a:t>
                      </a:r>
                    </a:p>
                  </a:txBody>
                  <a:tcPr marL="33731" marR="33731" marT="33731" marB="33731"/>
                </a:tc>
                <a:extLst>
                  <a:ext uri="{0D108BD9-81ED-4DB2-BD59-A6C34878D82A}">
                    <a16:rowId xmlns:a16="http://schemas.microsoft.com/office/drawing/2014/main" val="10005"/>
                  </a:ext>
                </a:extLst>
              </a:tr>
              <a:tr h="370840">
                <a:tc>
                  <a:txBody>
                    <a:bodyPr/>
                    <a:lstStyle/>
                    <a:p>
                      <a:pPr algn="l" fontAlgn="t"/>
                      <a:r>
                        <a:rPr lang="en-US" sz="2000">
                          <a:solidFill>
                            <a:srgbClr val="000000"/>
                          </a:solidFill>
                          <a:effectLst/>
                          <a:latin typeface="verdana"/>
                        </a:rPr>
                        <a:t>6) An </a:t>
                      </a:r>
                      <a:r>
                        <a:rPr lang="en-US" sz="2000" b="1">
                          <a:solidFill>
                            <a:srgbClr val="000000"/>
                          </a:solidFill>
                          <a:effectLst/>
                          <a:latin typeface="verdana"/>
                        </a:rPr>
                        <a:t>abstract class</a:t>
                      </a:r>
                      <a:r>
                        <a:rPr lang="en-US" sz="2000">
                          <a:solidFill>
                            <a:srgbClr val="000000"/>
                          </a:solidFill>
                          <a:effectLst/>
                          <a:latin typeface="verdana"/>
                        </a:rPr>
                        <a:t> can extend another Java class and implement multiple Java interfaces.</a:t>
                      </a:r>
                    </a:p>
                  </a:txBody>
                  <a:tcPr marL="33731" marR="33731" marT="33731" marB="33731"/>
                </a:tc>
                <a:tc>
                  <a:txBody>
                    <a:bodyPr/>
                    <a:lstStyle/>
                    <a:p>
                      <a:pPr algn="l" fontAlgn="t"/>
                      <a:r>
                        <a:rPr lang="en-US" sz="2000" dirty="0">
                          <a:solidFill>
                            <a:srgbClr val="000000"/>
                          </a:solidFill>
                          <a:effectLst/>
                          <a:latin typeface="verdana"/>
                        </a:rPr>
                        <a:t>An </a:t>
                      </a:r>
                      <a:r>
                        <a:rPr lang="en-US" sz="2000" b="1" dirty="0">
                          <a:solidFill>
                            <a:srgbClr val="000000"/>
                          </a:solidFill>
                          <a:effectLst/>
                          <a:latin typeface="verdana"/>
                        </a:rPr>
                        <a:t>interface</a:t>
                      </a:r>
                      <a:r>
                        <a:rPr lang="en-US" sz="2000" dirty="0">
                          <a:solidFill>
                            <a:srgbClr val="000000"/>
                          </a:solidFill>
                          <a:effectLst/>
                          <a:latin typeface="verdana"/>
                        </a:rPr>
                        <a:t> can extend another Java interface only.</a:t>
                      </a:r>
                    </a:p>
                  </a:txBody>
                  <a:tcPr marL="33731" marR="33731" marT="33731" marB="33731"/>
                </a:tc>
                <a:extLst>
                  <a:ext uri="{0D108BD9-81ED-4DB2-BD59-A6C34878D82A}">
                    <a16:rowId xmlns:a16="http://schemas.microsoft.com/office/drawing/2014/main" val="10006"/>
                  </a:ext>
                </a:extLst>
              </a:tr>
              <a:tr h="370840">
                <a:tc>
                  <a:txBody>
                    <a:bodyPr/>
                    <a:lstStyle/>
                    <a:p>
                      <a:pPr algn="l" fontAlgn="t"/>
                      <a:r>
                        <a:rPr lang="en-US" sz="2000">
                          <a:solidFill>
                            <a:srgbClr val="000000"/>
                          </a:solidFill>
                          <a:effectLst/>
                          <a:latin typeface="verdana"/>
                        </a:rPr>
                        <a:t>7) An </a:t>
                      </a:r>
                      <a:r>
                        <a:rPr lang="en-US" sz="2000" b="1">
                          <a:solidFill>
                            <a:srgbClr val="000000"/>
                          </a:solidFill>
                          <a:effectLst/>
                          <a:latin typeface="verdana"/>
                        </a:rPr>
                        <a:t>abstract class</a:t>
                      </a:r>
                      <a:r>
                        <a:rPr lang="en-US" sz="2000">
                          <a:solidFill>
                            <a:srgbClr val="000000"/>
                          </a:solidFill>
                          <a:effectLst/>
                          <a:latin typeface="verdana"/>
                        </a:rPr>
                        <a:t> can be extended using keyword "extends".</a:t>
                      </a:r>
                    </a:p>
                  </a:txBody>
                  <a:tcPr marL="33731" marR="33731" marT="33731" marB="33731"/>
                </a:tc>
                <a:tc>
                  <a:txBody>
                    <a:bodyPr/>
                    <a:lstStyle/>
                    <a:p>
                      <a:pPr algn="l" fontAlgn="t"/>
                      <a:r>
                        <a:rPr lang="en-US" sz="2000" dirty="0">
                          <a:solidFill>
                            <a:srgbClr val="000000"/>
                          </a:solidFill>
                          <a:effectLst/>
                          <a:latin typeface="verdana"/>
                        </a:rPr>
                        <a:t>An </a:t>
                      </a:r>
                      <a:r>
                        <a:rPr lang="en-US" sz="2000" b="1" dirty="0">
                          <a:solidFill>
                            <a:srgbClr val="000000"/>
                          </a:solidFill>
                          <a:effectLst/>
                          <a:latin typeface="verdana"/>
                        </a:rPr>
                        <a:t>interface</a:t>
                      </a:r>
                      <a:r>
                        <a:rPr lang="en-US" sz="2000" dirty="0">
                          <a:solidFill>
                            <a:srgbClr val="000000"/>
                          </a:solidFill>
                          <a:effectLst/>
                          <a:latin typeface="verdana"/>
                        </a:rPr>
                        <a:t> can be implemented using keyword "implements".</a:t>
                      </a:r>
                    </a:p>
                  </a:txBody>
                  <a:tcPr marL="33731" marR="33731" marT="33731" marB="33731"/>
                </a:tc>
                <a:extLst>
                  <a:ext uri="{0D108BD9-81ED-4DB2-BD59-A6C34878D82A}">
                    <a16:rowId xmlns:a16="http://schemas.microsoft.com/office/drawing/2014/main" val="10007"/>
                  </a:ext>
                </a:extLst>
              </a:tr>
              <a:tr h="370840">
                <a:tc>
                  <a:txBody>
                    <a:bodyPr/>
                    <a:lstStyle/>
                    <a:p>
                      <a:pPr algn="l" fontAlgn="t"/>
                      <a:r>
                        <a:rPr lang="en-US" sz="2000">
                          <a:solidFill>
                            <a:srgbClr val="000000"/>
                          </a:solidFill>
                          <a:effectLst/>
                          <a:latin typeface="verdana"/>
                        </a:rPr>
                        <a:t>8) A Java </a:t>
                      </a:r>
                      <a:r>
                        <a:rPr lang="en-US" sz="2000" b="1">
                          <a:solidFill>
                            <a:srgbClr val="000000"/>
                          </a:solidFill>
                          <a:effectLst/>
                          <a:latin typeface="verdana"/>
                        </a:rPr>
                        <a:t>abstract class</a:t>
                      </a:r>
                      <a:r>
                        <a:rPr lang="en-US" sz="2000">
                          <a:solidFill>
                            <a:srgbClr val="000000"/>
                          </a:solidFill>
                          <a:effectLst/>
                          <a:latin typeface="verdana"/>
                        </a:rPr>
                        <a:t> can have class members like private, protected, etc.</a:t>
                      </a:r>
                    </a:p>
                  </a:txBody>
                  <a:tcPr marL="33731" marR="33731" marT="33731" marB="33731"/>
                </a:tc>
                <a:tc>
                  <a:txBody>
                    <a:bodyPr/>
                    <a:lstStyle/>
                    <a:p>
                      <a:pPr algn="l" fontAlgn="t"/>
                      <a:r>
                        <a:rPr lang="en-US" sz="2000" dirty="0">
                          <a:solidFill>
                            <a:srgbClr val="000000"/>
                          </a:solidFill>
                          <a:effectLst/>
                          <a:latin typeface="verdana"/>
                        </a:rPr>
                        <a:t>Members of a Java interface are public by default.</a:t>
                      </a:r>
                    </a:p>
                  </a:txBody>
                  <a:tcPr marL="33731" marR="33731" marT="33731" marB="3373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11090117"/>
      </p:ext>
    </p:extLst>
  </p:cSld>
  <p:clrMapOvr>
    <a:masterClrMapping/>
  </p:clrMapOvr>
  <p:transition spd="slow">
    <p:cover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922" y="409138"/>
            <a:ext cx="10877265" cy="1569660"/>
          </a:xfrm>
          <a:prstGeom prst="rect">
            <a:avLst/>
          </a:prstGeom>
        </p:spPr>
        <p:txBody>
          <a:bodyPr wrap="square">
            <a:spAutoFit/>
          </a:bodyPr>
          <a:lstStyle/>
          <a:p>
            <a:r>
              <a:rPr lang="en-US" sz="2400" b="1" dirty="0"/>
              <a:t>What is encapsulation?</a:t>
            </a:r>
          </a:p>
          <a:p>
            <a:r>
              <a:rPr lang="en-US" sz="2400" dirty="0"/>
              <a:t>The whole idea behind encapsulation is to hide the implementation details from users. If a data member is private it means it can only be accessed within the same class. No outside class can access private data member (variable) of other class.</a:t>
            </a:r>
          </a:p>
        </p:txBody>
      </p:sp>
      <p:sp>
        <p:nvSpPr>
          <p:cNvPr id="3" name="Rectangle 2"/>
          <p:cNvSpPr/>
          <p:nvPr/>
        </p:nvSpPr>
        <p:spPr>
          <a:xfrm>
            <a:off x="777921" y="2551837"/>
            <a:ext cx="10877265" cy="1938992"/>
          </a:xfrm>
          <a:prstGeom prst="rect">
            <a:avLst/>
          </a:prstGeom>
        </p:spPr>
        <p:txBody>
          <a:bodyPr wrap="square">
            <a:spAutoFit/>
          </a:bodyPr>
          <a:lstStyle/>
          <a:p>
            <a:r>
              <a:rPr lang="en-US" sz="2400" dirty="0"/>
              <a:t>How to implement encapsulation in java:</a:t>
            </a:r>
            <a:br>
              <a:rPr lang="en-US" sz="2400" dirty="0"/>
            </a:br>
            <a:r>
              <a:rPr lang="en-US" sz="2400" dirty="0"/>
              <a:t>1) Make the instance variables private so that they cannot be accessed directly from outside the class. You can only set and get values of these variables through the methods of the class.</a:t>
            </a:r>
            <a:br>
              <a:rPr lang="en-US" sz="2400" dirty="0"/>
            </a:br>
            <a:r>
              <a:rPr lang="en-US" sz="2400" dirty="0"/>
              <a:t>2) Have getter and setter methods in the class to set and get the values of the fields.</a:t>
            </a:r>
          </a:p>
        </p:txBody>
      </p:sp>
      <p:sp>
        <p:nvSpPr>
          <p:cNvPr id="4" name="Rectangle 3"/>
          <p:cNvSpPr/>
          <p:nvPr/>
        </p:nvSpPr>
        <p:spPr>
          <a:xfrm>
            <a:off x="2283669" y="5291498"/>
            <a:ext cx="4500656" cy="369332"/>
          </a:xfrm>
          <a:prstGeom prst="rect">
            <a:avLst/>
          </a:prstGeom>
        </p:spPr>
        <p:txBody>
          <a:bodyPr wrap="none">
            <a:spAutoFit/>
          </a:bodyPr>
          <a:lstStyle/>
          <a:p>
            <a:r>
              <a:rPr lang="en-US" b="1" dirty="0"/>
              <a:t>Encapsulation is also known as “data Hiding“.</a:t>
            </a:r>
          </a:p>
        </p:txBody>
      </p:sp>
    </p:spTree>
    <p:extLst>
      <p:ext uri="{BB962C8B-B14F-4D97-AF65-F5344CB8AC3E}">
        <p14:creationId xmlns:p14="http://schemas.microsoft.com/office/powerpoint/2010/main" val="9019168"/>
      </p:ext>
    </p:extLst>
  </p:cSld>
  <p:clrMapOvr>
    <a:masterClrMapping/>
  </p:clrMapOvr>
  <p:transition spd="slow">
    <p:cover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58847"/>
            <a:ext cx="6096000" cy="6740307"/>
          </a:xfrm>
          <a:prstGeom prst="rect">
            <a:avLst/>
          </a:prstGeom>
        </p:spPr>
        <p:txBody>
          <a:bodyPr>
            <a:spAutoFit/>
          </a:bodyPr>
          <a:lstStyle/>
          <a:p>
            <a:r>
              <a:rPr lang="en-US" dirty="0"/>
              <a:t>class Account {  </a:t>
            </a:r>
          </a:p>
          <a:p>
            <a:r>
              <a:rPr lang="en-US" dirty="0"/>
              <a:t>//private data members  </a:t>
            </a:r>
          </a:p>
          <a:p>
            <a:r>
              <a:rPr lang="en-US" dirty="0"/>
              <a:t>private long </a:t>
            </a:r>
            <a:r>
              <a:rPr lang="en-US" dirty="0" err="1"/>
              <a:t>acc_no</a:t>
            </a:r>
            <a:r>
              <a:rPr lang="en-US" dirty="0"/>
              <a:t>;  </a:t>
            </a:r>
          </a:p>
          <a:p>
            <a:r>
              <a:rPr lang="en-US" dirty="0"/>
              <a:t>private String </a:t>
            </a:r>
            <a:r>
              <a:rPr lang="en-US" dirty="0" err="1"/>
              <a:t>name,email</a:t>
            </a:r>
            <a:r>
              <a:rPr lang="en-US" dirty="0"/>
              <a:t>;  </a:t>
            </a:r>
          </a:p>
          <a:p>
            <a:r>
              <a:rPr lang="en-US" dirty="0"/>
              <a:t>private float amount;  </a:t>
            </a:r>
          </a:p>
          <a:p>
            <a:r>
              <a:rPr lang="en-US" dirty="0"/>
              <a:t>//public getter and setter methods  </a:t>
            </a:r>
          </a:p>
          <a:p>
            <a:r>
              <a:rPr lang="en-US" dirty="0"/>
              <a:t>public long </a:t>
            </a:r>
            <a:r>
              <a:rPr lang="en-US" dirty="0" err="1"/>
              <a:t>getAcc_no</a:t>
            </a:r>
            <a:r>
              <a:rPr lang="en-US" dirty="0"/>
              <a:t>() {  </a:t>
            </a:r>
          </a:p>
          <a:p>
            <a:r>
              <a:rPr lang="en-US" dirty="0"/>
              <a:t>    return </a:t>
            </a:r>
            <a:r>
              <a:rPr lang="en-US" dirty="0" err="1"/>
              <a:t>acc_no</a:t>
            </a:r>
            <a:r>
              <a:rPr lang="en-US" dirty="0"/>
              <a:t>;  </a:t>
            </a:r>
          </a:p>
          <a:p>
            <a:r>
              <a:rPr lang="en-US" dirty="0"/>
              <a:t>}  </a:t>
            </a:r>
          </a:p>
          <a:p>
            <a:r>
              <a:rPr lang="en-US" dirty="0"/>
              <a:t>public void </a:t>
            </a:r>
            <a:r>
              <a:rPr lang="en-US" dirty="0" err="1"/>
              <a:t>setAcc_no</a:t>
            </a:r>
            <a:r>
              <a:rPr lang="en-US" dirty="0"/>
              <a:t>(long </a:t>
            </a:r>
            <a:r>
              <a:rPr lang="en-US" dirty="0" err="1"/>
              <a:t>acc_no</a:t>
            </a:r>
            <a:r>
              <a:rPr lang="en-US" dirty="0"/>
              <a:t>) {  </a:t>
            </a:r>
          </a:p>
          <a:p>
            <a:r>
              <a:rPr lang="en-US" dirty="0"/>
              <a:t>    </a:t>
            </a:r>
            <a:r>
              <a:rPr lang="en-US" dirty="0" err="1"/>
              <a:t>this.acc_no</a:t>
            </a:r>
            <a:r>
              <a:rPr lang="en-US" dirty="0"/>
              <a:t> = </a:t>
            </a:r>
            <a:r>
              <a:rPr lang="en-US" dirty="0" err="1"/>
              <a:t>acc_no</a:t>
            </a:r>
            <a:r>
              <a:rPr lang="en-US" dirty="0"/>
              <a:t>;  </a:t>
            </a:r>
          </a:p>
          <a:p>
            <a:r>
              <a:rPr lang="en-US" dirty="0"/>
              <a:t>}  </a:t>
            </a:r>
          </a:p>
          <a:p>
            <a:r>
              <a:rPr lang="en-US" dirty="0"/>
              <a:t>public String </a:t>
            </a:r>
            <a:r>
              <a:rPr lang="en-US" dirty="0" err="1"/>
              <a:t>getName</a:t>
            </a:r>
            <a:r>
              <a:rPr lang="en-US" dirty="0"/>
              <a:t>() {  </a:t>
            </a:r>
          </a:p>
          <a:p>
            <a:r>
              <a:rPr lang="en-US" dirty="0"/>
              <a:t>    return name;  </a:t>
            </a:r>
          </a:p>
          <a:p>
            <a:r>
              <a:rPr lang="en-US" dirty="0"/>
              <a:t>}  </a:t>
            </a:r>
          </a:p>
          <a:p>
            <a:r>
              <a:rPr lang="en-US" dirty="0"/>
              <a:t>public void </a:t>
            </a:r>
            <a:r>
              <a:rPr lang="en-US" dirty="0" err="1"/>
              <a:t>setName</a:t>
            </a:r>
            <a:r>
              <a:rPr lang="en-US" dirty="0"/>
              <a:t>(String name) {  </a:t>
            </a:r>
          </a:p>
          <a:p>
            <a:r>
              <a:rPr lang="en-US" dirty="0"/>
              <a:t>    this.name = name;  </a:t>
            </a:r>
          </a:p>
          <a:p>
            <a:r>
              <a:rPr lang="en-US" dirty="0"/>
              <a:t>}  </a:t>
            </a:r>
          </a:p>
          <a:p>
            <a:r>
              <a:rPr lang="en-US" dirty="0"/>
              <a:t>public String </a:t>
            </a:r>
            <a:r>
              <a:rPr lang="en-US" dirty="0" err="1"/>
              <a:t>getEmail</a:t>
            </a:r>
            <a:r>
              <a:rPr lang="en-US" dirty="0"/>
              <a:t>() {  </a:t>
            </a:r>
          </a:p>
          <a:p>
            <a:r>
              <a:rPr lang="en-US" dirty="0"/>
              <a:t>    return email;  </a:t>
            </a:r>
          </a:p>
          <a:p>
            <a:r>
              <a:rPr lang="en-US" dirty="0"/>
              <a:t>}  </a:t>
            </a:r>
          </a:p>
          <a:p>
            <a:r>
              <a:rPr lang="en-US" dirty="0"/>
              <a:t>public void </a:t>
            </a:r>
            <a:r>
              <a:rPr lang="en-US" dirty="0" err="1"/>
              <a:t>setEmail</a:t>
            </a:r>
            <a:r>
              <a:rPr lang="en-US" dirty="0"/>
              <a:t>(String email) {  </a:t>
            </a:r>
          </a:p>
          <a:p>
            <a:r>
              <a:rPr lang="en-US" dirty="0"/>
              <a:t>    </a:t>
            </a:r>
            <a:r>
              <a:rPr lang="en-US" dirty="0" err="1"/>
              <a:t>this.email</a:t>
            </a:r>
            <a:r>
              <a:rPr lang="en-US" dirty="0"/>
              <a:t> = email;  </a:t>
            </a:r>
          </a:p>
          <a:p>
            <a:r>
              <a:rPr lang="en-US" dirty="0"/>
              <a:t>}</a:t>
            </a:r>
          </a:p>
        </p:txBody>
      </p:sp>
    </p:spTree>
    <p:extLst>
      <p:ext uri="{BB962C8B-B14F-4D97-AF65-F5344CB8AC3E}">
        <p14:creationId xmlns:p14="http://schemas.microsoft.com/office/powerpoint/2010/main" val="3743394658"/>
      </p:ext>
    </p:extLst>
  </p:cSld>
  <p:clrMapOvr>
    <a:masterClrMapping/>
  </p:clrMapOvr>
  <p:transition spd="slow">
    <p:cover dir="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79510" y="734157"/>
            <a:ext cx="6096000" cy="5262979"/>
          </a:xfrm>
          <a:prstGeom prst="rect">
            <a:avLst/>
          </a:prstGeom>
        </p:spPr>
        <p:txBody>
          <a:bodyPr>
            <a:spAutoFit/>
          </a:bodyPr>
          <a:lstStyle/>
          <a:p>
            <a:r>
              <a:rPr lang="en-US" sz="2400" b="1" dirty="0"/>
              <a:t>public</a:t>
            </a:r>
            <a:r>
              <a:rPr lang="en-US" sz="2400" dirty="0"/>
              <a:t> </a:t>
            </a:r>
            <a:r>
              <a:rPr lang="en-US" sz="2400" b="1" dirty="0"/>
              <a:t>class</a:t>
            </a:r>
            <a:r>
              <a:rPr lang="en-US" sz="2400" dirty="0"/>
              <a:t> </a:t>
            </a:r>
            <a:r>
              <a:rPr lang="en-US" sz="2400" dirty="0" err="1"/>
              <a:t>TestEncapsulation</a:t>
            </a:r>
            <a:r>
              <a:rPr lang="en-US" sz="2400" dirty="0"/>
              <a:t> {  </a:t>
            </a:r>
          </a:p>
          <a:p>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  </a:t>
            </a:r>
          </a:p>
          <a:p>
            <a:r>
              <a:rPr lang="en-US" sz="2400" dirty="0"/>
              <a:t>    //creating instance of Account class  </a:t>
            </a:r>
          </a:p>
          <a:p>
            <a:r>
              <a:rPr lang="en-US" sz="2400" dirty="0"/>
              <a:t>    Account </a:t>
            </a:r>
            <a:r>
              <a:rPr lang="en-US" sz="2400" dirty="0" err="1"/>
              <a:t>acc</a:t>
            </a:r>
            <a:r>
              <a:rPr lang="en-US" sz="2400" dirty="0"/>
              <a:t>=</a:t>
            </a:r>
            <a:r>
              <a:rPr lang="en-US" sz="2400" b="1" dirty="0"/>
              <a:t>new</a:t>
            </a:r>
            <a:r>
              <a:rPr lang="en-US" sz="2400" dirty="0"/>
              <a:t> Account();  </a:t>
            </a:r>
          </a:p>
          <a:p>
            <a:r>
              <a:rPr lang="en-US" sz="2400" dirty="0"/>
              <a:t>    //setting values through setter methods  </a:t>
            </a:r>
          </a:p>
          <a:p>
            <a:r>
              <a:rPr lang="en-US" sz="2400" dirty="0"/>
              <a:t>    </a:t>
            </a:r>
            <a:r>
              <a:rPr lang="en-US" sz="2400" dirty="0" err="1"/>
              <a:t>acc.setAcc_no</a:t>
            </a:r>
            <a:r>
              <a:rPr lang="en-US" sz="2400" dirty="0"/>
              <a:t>(7560504000L);  </a:t>
            </a:r>
          </a:p>
          <a:p>
            <a:r>
              <a:rPr lang="en-US" sz="2400" dirty="0"/>
              <a:t>    </a:t>
            </a:r>
            <a:r>
              <a:rPr lang="en-US" sz="2400" dirty="0" err="1"/>
              <a:t>acc.setName</a:t>
            </a:r>
            <a:r>
              <a:rPr lang="en-US" sz="2400" dirty="0"/>
              <a:t>(“Aman");  </a:t>
            </a:r>
          </a:p>
          <a:p>
            <a:r>
              <a:rPr lang="en-US" sz="2400" dirty="0"/>
              <a:t>    </a:t>
            </a:r>
            <a:r>
              <a:rPr lang="en-US" sz="2400" dirty="0" err="1"/>
              <a:t>acc.setEmail</a:t>
            </a:r>
            <a:r>
              <a:rPr lang="en-US" sz="2400" dirty="0"/>
              <a:t>(“amantiwari8861@gmail.com");  </a:t>
            </a:r>
          </a:p>
          <a:p>
            <a:r>
              <a:rPr lang="en-US" sz="2400" dirty="0"/>
              <a:t>        //getting values through getter methods  </a:t>
            </a:r>
          </a:p>
          <a:p>
            <a:r>
              <a:rPr lang="en-US" sz="2400" dirty="0"/>
              <a:t>    </a:t>
            </a:r>
            <a:r>
              <a:rPr lang="en-US" sz="2400" dirty="0" err="1"/>
              <a:t>System.out.println</a:t>
            </a:r>
            <a:r>
              <a:rPr lang="en-US" sz="2400" dirty="0"/>
              <a:t>(</a:t>
            </a:r>
            <a:r>
              <a:rPr lang="en-US" sz="2400" dirty="0" err="1"/>
              <a:t>acc.getAcc_no</a:t>
            </a:r>
            <a:r>
              <a:rPr lang="en-US" sz="2400" dirty="0"/>
              <a:t>()+" "+</a:t>
            </a:r>
            <a:r>
              <a:rPr lang="en-US" sz="2400" dirty="0" err="1"/>
              <a:t>acc.getName</a:t>
            </a:r>
            <a:r>
              <a:rPr lang="en-US" sz="2400" dirty="0"/>
              <a:t>()+" "+</a:t>
            </a:r>
            <a:r>
              <a:rPr lang="en-US" sz="2400" dirty="0" err="1"/>
              <a:t>acc.getEmail</a:t>
            </a:r>
            <a:r>
              <a:rPr lang="en-US" sz="2400" dirty="0"/>
              <a:t>());  </a:t>
            </a:r>
          </a:p>
          <a:p>
            <a:r>
              <a:rPr lang="en-US" sz="2400" dirty="0"/>
              <a:t>}  </a:t>
            </a:r>
          </a:p>
          <a:p>
            <a:r>
              <a:rPr lang="en-US" sz="2400" dirty="0"/>
              <a:t>}</a:t>
            </a:r>
          </a:p>
        </p:txBody>
      </p:sp>
    </p:spTree>
    <p:extLst>
      <p:ext uri="{BB962C8B-B14F-4D97-AF65-F5344CB8AC3E}">
        <p14:creationId xmlns:p14="http://schemas.microsoft.com/office/powerpoint/2010/main" val="1616779909"/>
      </p:ext>
    </p:extLst>
  </p:cSld>
  <p:clrMapOvr>
    <a:masterClrMapping/>
  </p:clrMapOvr>
  <p:transition spd="slow">
    <p:cover dir="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4652" y="237783"/>
            <a:ext cx="9962864" cy="1200329"/>
          </a:xfrm>
          <a:prstGeom prst="rect">
            <a:avLst/>
          </a:prstGeom>
        </p:spPr>
        <p:txBody>
          <a:bodyPr wrap="square">
            <a:spAutoFit/>
          </a:bodyPr>
          <a:lstStyle/>
          <a:p>
            <a:pPr fontAlgn="base"/>
            <a:r>
              <a:rPr lang="en-US" sz="2400" b="1" dirty="0"/>
              <a:t>Packages In Java</a:t>
            </a:r>
          </a:p>
          <a:p>
            <a:pPr fontAlgn="base"/>
            <a:r>
              <a:rPr lang="en-US" sz="2400" b="1" dirty="0"/>
              <a:t>Package</a:t>
            </a:r>
            <a:r>
              <a:rPr lang="en-US" sz="2400" dirty="0"/>
              <a:t> in </a:t>
            </a:r>
            <a:r>
              <a:rPr lang="en-US" sz="2400" dirty="0">
                <a:hlinkClick r:id="rId2"/>
              </a:rPr>
              <a:t>Java</a:t>
            </a:r>
            <a:r>
              <a:rPr lang="en-US" sz="2400" dirty="0"/>
              <a:t> is a mechanism to encapsulate a group of classes, sub packages and interfaces. Packages are used for:</a:t>
            </a:r>
          </a:p>
        </p:txBody>
      </p:sp>
      <p:pic>
        <p:nvPicPr>
          <p:cNvPr id="1026" name="Picture 2" descr="pack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358" y="1674720"/>
            <a:ext cx="6081452" cy="430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417683"/>
      </p:ext>
    </p:extLst>
  </p:cSld>
  <p:clrMapOvr>
    <a:masterClrMapping/>
  </p:clrMapOvr>
  <p:transition spd="slow">
    <p:cover dir="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5427" y="397512"/>
            <a:ext cx="10449636" cy="2246769"/>
          </a:xfrm>
          <a:prstGeom prst="rect">
            <a:avLst/>
          </a:prstGeom>
        </p:spPr>
        <p:txBody>
          <a:bodyPr wrap="square">
            <a:spAutoFit/>
          </a:bodyPr>
          <a:lstStyle/>
          <a:p>
            <a:r>
              <a:rPr lang="en-US" sz="2800" b="1" dirty="0"/>
              <a:t>Advantage of Java Package</a:t>
            </a:r>
          </a:p>
          <a:p>
            <a:r>
              <a:rPr lang="en-US" sz="2800" dirty="0"/>
              <a:t>1) Java package is used to categorize the classes and interfaces so that they can be easily maintained.</a:t>
            </a:r>
          </a:p>
          <a:p>
            <a:r>
              <a:rPr lang="en-US" sz="2800" dirty="0"/>
              <a:t>2) Java package provides access protection.</a:t>
            </a:r>
          </a:p>
          <a:p>
            <a:r>
              <a:rPr lang="en-US" sz="2800" dirty="0"/>
              <a:t>3) Java package removes naming collision.</a:t>
            </a:r>
          </a:p>
        </p:txBody>
      </p:sp>
    </p:spTree>
    <p:extLst>
      <p:ext uri="{BB962C8B-B14F-4D97-AF65-F5344CB8AC3E}">
        <p14:creationId xmlns:p14="http://schemas.microsoft.com/office/powerpoint/2010/main" val="3221374406"/>
      </p:ext>
    </p:extLst>
  </p:cSld>
  <p:clrMapOvr>
    <a:masterClrMapping/>
  </p:clrMapOvr>
  <p:transition spd="slow">
    <p:cover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1938992"/>
          </a:xfrm>
          <a:prstGeom prst="rect">
            <a:avLst/>
          </a:prstGeom>
        </p:spPr>
        <p:txBody>
          <a:bodyPr>
            <a:spAutoFit/>
          </a:bodyPr>
          <a:lstStyle/>
          <a:p>
            <a:r>
              <a:rPr lang="en-US" sz="2000" dirty="0"/>
              <a:t>package </a:t>
            </a:r>
            <a:r>
              <a:rPr lang="en-US" sz="2000" dirty="0" err="1"/>
              <a:t>mypack</a:t>
            </a:r>
            <a:r>
              <a:rPr lang="en-US" sz="2000" dirty="0"/>
              <a:t>;  </a:t>
            </a:r>
          </a:p>
          <a:p>
            <a:r>
              <a:rPr lang="en-US" sz="2000" dirty="0"/>
              <a:t>public class Simple{  </a:t>
            </a:r>
          </a:p>
          <a:p>
            <a:r>
              <a:rPr lang="en-US" sz="2000" dirty="0"/>
              <a:t> public static void main(String </a:t>
            </a:r>
            <a:r>
              <a:rPr lang="en-US" sz="2000" dirty="0" err="1"/>
              <a:t>args</a:t>
            </a:r>
            <a:r>
              <a:rPr lang="en-US" sz="2000" dirty="0"/>
              <a:t>[]){  </a:t>
            </a:r>
          </a:p>
          <a:p>
            <a:r>
              <a:rPr lang="en-US" sz="2000" dirty="0"/>
              <a:t>    </a:t>
            </a:r>
            <a:r>
              <a:rPr lang="en-US" sz="2000" dirty="0" err="1"/>
              <a:t>System.out.println</a:t>
            </a:r>
            <a:r>
              <a:rPr lang="en-US" sz="2000" dirty="0"/>
              <a:t>("Welcome to NIIT");  </a:t>
            </a:r>
          </a:p>
          <a:p>
            <a:r>
              <a:rPr lang="en-US" sz="2000" dirty="0"/>
              <a:t>   }  </a:t>
            </a:r>
          </a:p>
          <a:p>
            <a:r>
              <a:rPr lang="en-US" sz="2000" dirty="0"/>
              <a:t>}</a:t>
            </a:r>
          </a:p>
        </p:txBody>
      </p:sp>
    </p:spTree>
    <p:extLst>
      <p:ext uri="{BB962C8B-B14F-4D97-AF65-F5344CB8AC3E}">
        <p14:creationId xmlns:p14="http://schemas.microsoft.com/office/powerpoint/2010/main" val="294034254"/>
      </p:ext>
    </p:extLst>
  </p:cSld>
  <p:clrMapOvr>
    <a:masterClrMapping/>
  </p:clrMapOvr>
  <p:transition spd="slow">
    <p:cover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0519" y="978301"/>
            <a:ext cx="9903726" cy="2677656"/>
          </a:xfrm>
          <a:prstGeom prst="rect">
            <a:avLst/>
          </a:prstGeom>
        </p:spPr>
        <p:txBody>
          <a:bodyPr wrap="square">
            <a:spAutoFit/>
          </a:bodyPr>
          <a:lstStyle/>
          <a:p>
            <a:r>
              <a:rPr lang="en-US" sz="2400" b="1" dirty="0"/>
              <a:t>How to compile java package</a:t>
            </a:r>
          </a:p>
          <a:p>
            <a:r>
              <a:rPr lang="en-US" sz="2400" dirty="0"/>
              <a:t>If you are not using any IDE, you need to follow the syntax given below:</a:t>
            </a:r>
          </a:p>
          <a:p>
            <a:endParaRPr lang="en-US" sz="2400" dirty="0"/>
          </a:p>
          <a:p>
            <a:r>
              <a:rPr lang="en-US" sz="2400" dirty="0" err="1"/>
              <a:t>javac</a:t>
            </a:r>
            <a:r>
              <a:rPr lang="en-US" sz="2400" dirty="0"/>
              <a:t> -d directory </a:t>
            </a:r>
            <a:r>
              <a:rPr lang="en-US" sz="2400" dirty="0" err="1"/>
              <a:t>javafilename</a:t>
            </a:r>
            <a:r>
              <a:rPr lang="en-US" sz="2400" dirty="0"/>
              <a:t>  </a:t>
            </a:r>
          </a:p>
          <a:p>
            <a:r>
              <a:rPr lang="en-US" sz="2400" dirty="0"/>
              <a:t>For example</a:t>
            </a:r>
          </a:p>
          <a:p>
            <a:endParaRPr lang="en-US" sz="2400" dirty="0"/>
          </a:p>
          <a:p>
            <a:r>
              <a:rPr lang="en-US" sz="2400" dirty="0" err="1"/>
              <a:t>javac</a:t>
            </a:r>
            <a:r>
              <a:rPr lang="en-US" sz="2400" dirty="0"/>
              <a:t> -d . Simple.java </a:t>
            </a:r>
          </a:p>
        </p:txBody>
      </p:sp>
    </p:spTree>
    <p:extLst>
      <p:ext uri="{BB962C8B-B14F-4D97-AF65-F5344CB8AC3E}">
        <p14:creationId xmlns:p14="http://schemas.microsoft.com/office/powerpoint/2010/main" val="1904952448"/>
      </p:ext>
    </p:extLst>
  </p:cSld>
  <p:clrMapOvr>
    <a:masterClrMapping/>
  </p:clrMapOvr>
  <p:transition spd="slow">
    <p:cover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0163" y="1313646"/>
            <a:ext cx="8087933" cy="1754326"/>
          </a:xfrm>
          <a:prstGeom prst="rect">
            <a:avLst/>
          </a:prstGeom>
        </p:spPr>
        <p:txBody>
          <a:bodyPr wrap="square">
            <a:spAutoFit/>
          </a:bodyPr>
          <a:lstStyle/>
          <a:p>
            <a:r>
              <a:rPr lang="en-US" b="1" i="0" dirty="0">
                <a:effectLst/>
                <a:latin typeface="erdana"/>
              </a:rPr>
              <a:t>Different ways to overload the method</a:t>
            </a:r>
          </a:p>
          <a:p>
            <a:r>
              <a:rPr lang="en-US" b="0" i="0" dirty="0">
                <a:solidFill>
                  <a:srgbClr val="000000"/>
                </a:solidFill>
                <a:effectLst/>
                <a:latin typeface="verdana" panose="020B0604030504040204" pitchFamily="34" charset="0"/>
              </a:rPr>
              <a:t>There are two ways to overload the method in java</a:t>
            </a:r>
          </a:p>
          <a:p>
            <a:endParaRPr lang="en-US" i="0" dirty="0">
              <a:solidFill>
                <a:srgbClr val="000000"/>
              </a:solidFill>
              <a:effectLst/>
              <a:latin typeface="verdana" panose="020B0604030504040204" pitchFamily="34" charset="0"/>
            </a:endParaRPr>
          </a:p>
          <a:p>
            <a:pPr>
              <a:buFont typeface="+mj-lt"/>
              <a:buAutoNum type="arabicPeriod"/>
            </a:pPr>
            <a:r>
              <a:rPr lang="en-US" i="0" dirty="0">
                <a:solidFill>
                  <a:srgbClr val="000000"/>
                </a:solidFill>
                <a:effectLst/>
                <a:latin typeface="verdana" panose="020B0604030504040204" pitchFamily="34" charset="0"/>
              </a:rPr>
              <a:t>By changing number of arguments</a:t>
            </a:r>
          </a:p>
          <a:p>
            <a:pPr>
              <a:buFont typeface="+mj-lt"/>
              <a:buAutoNum type="arabicPeriod"/>
            </a:pPr>
            <a:endParaRPr lang="en-US" i="0" dirty="0">
              <a:solidFill>
                <a:srgbClr val="000000"/>
              </a:solidFill>
              <a:effectLst/>
              <a:latin typeface="verdana" panose="020B0604030504040204" pitchFamily="34" charset="0"/>
            </a:endParaRPr>
          </a:p>
          <a:p>
            <a:pPr>
              <a:buFont typeface="+mj-lt"/>
              <a:buAutoNum type="arabicPeriod"/>
            </a:pPr>
            <a:r>
              <a:rPr lang="en-US" i="0" dirty="0">
                <a:solidFill>
                  <a:srgbClr val="000000"/>
                </a:solidFill>
                <a:effectLst/>
                <a:latin typeface="verdana" panose="020B0604030504040204" pitchFamily="34" charset="0"/>
              </a:rPr>
              <a:t>By changing the data type</a:t>
            </a:r>
          </a:p>
        </p:txBody>
      </p:sp>
    </p:spTree>
    <p:extLst>
      <p:ext uri="{BB962C8B-B14F-4D97-AF65-F5344CB8AC3E}">
        <p14:creationId xmlns:p14="http://schemas.microsoft.com/office/powerpoint/2010/main" val="893656302"/>
      </p:ext>
    </p:extLst>
  </p:cSld>
  <p:clrMapOvr>
    <a:masterClrMapping/>
  </p:clrMapOvr>
  <p:transition spd="slow">
    <p:cover dir="d"/>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19952" y="1397675"/>
            <a:ext cx="7460776" cy="2308324"/>
          </a:xfrm>
          <a:prstGeom prst="rect">
            <a:avLst/>
          </a:prstGeom>
        </p:spPr>
        <p:txBody>
          <a:bodyPr wrap="square">
            <a:spAutoFit/>
          </a:bodyPr>
          <a:lstStyle/>
          <a:p>
            <a:r>
              <a:rPr lang="en-US" sz="2400" b="1" dirty="0"/>
              <a:t>How to run java package program</a:t>
            </a:r>
          </a:p>
          <a:p>
            <a:r>
              <a:rPr lang="en-US" sz="2400" dirty="0"/>
              <a:t>You need to use fully qualified name e.g. </a:t>
            </a:r>
            <a:r>
              <a:rPr lang="en-US" sz="2400" dirty="0" err="1"/>
              <a:t>mypack.Simple</a:t>
            </a:r>
            <a:r>
              <a:rPr lang="en-US" sz="2400" dirty="0"/>
              <a:t> </a:t>
            </a:r>
            <a:r>
              <a:rPr lang="en-US" sz="2400" dirty="0" err="1"/>
              <a:t>etc</a:t>
            </a:r>
            <a:r>
              <a:rPr lang="en-US" sz="2400" dirty="0"/>
              <a:t> to run the class.</a:t>
            </a:r>
          </a:p>
          <a:p>
            <a:endParaRPr lang="en-US" sz="2400" dirty="0"/>
          </a:p>
          <a:p>
            <a:r>
              <a:rPr lang="en-US" sz="2400" dirty="0"/>
              <a:t>To Compile: </a:t>
            </a:r>
            <a:r>
              <a:rPr lang="en-US" sz="2400" dirty="0" err="1"/>
              <a:t>javac</a:t>
            </a:r>
            <a:r>
              <a:rPr lang="en-US" sz="2400" dirty="0"/>
              <a:t> -d . Simple.java</a:t>
            </a:r>
          </a:p>
          <a:p>
            <a:r>
              <a:rPr lang="en-US" sz="2400" dirty="0"/>
              <a:t>To Run: java </a:t>
            </a:r>
            <a:r>
              <a:rPr lang="en-US" sz="2400" dirty="0" err="1"/>
              <a:t>mypack.Simple</a:t>
            </a:r>
            <a:endParaRPr lang="en-US" sz="2400" dirty="0"/>
          </a:p>
        </p:txBody>
      </p:sp>
    </p:spTree>
    <p:extLst>
      <p:ext uri="{BB962C8B-B14F-4D97-AF65-F5344CB8AC3E}">
        <p14:creationId xmlns:p14="http://schemas.microsoft.com/office/powerpoint/2010/main" val="2457078355"/>
      </p:ext>
    </p:extLst>
  </p:cSld>
  <p:clrMapOvr>
    <a:masterClrMapping/>
  </p:clrMapOvr>
  <p:transition spd="slow">
    <p:cover di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403" y="873162"/>
            <a:ext cx="10217624" cy="1938992"/>
          </a:xfrm>
          <a:prstGeom prst="rect">
            <a:avLst/>
          </a:prstGeom>
        </p:spPr>
        <p:txBody>
          <a:bodyPr wrap="square">
            <a:spAutoFit/>
          </a:bodyPr>
          <a:lstStyle/>
          <a:p>
            <a:r>
              <a:rPr lang="en-US" sz="2400" dirty="0"/>
              <a:t>How to access package from another package?</a:t>
            </a:r>
          </a:p>
          <a:p>
            <a:r>
              <a:rPr lang="en-US" sz="2400" dirty="0"/>
              <a:t>There are three ways to access the package from outside the package.</a:t>
            </a:r>
          </a:p>
          <a:p>
            <a:pPr marL="342900" indent="-342900">
              <a:buFont typeface="Arial" pitchFamily="34" charset="0"/>
              <a:buChar char="•"/>
            </a:pPr>
            <a:r>
              <a:rPr lang="en-US" sz="2400" b="1" dirty="0"/>
              <a:t>import package.*;</a:t>
            </a:r>
          </a:p>
          <a:p>
            <a:pPr marL="342900" indent="-342900">
              <a:buFont typeface="Arial" pitchFamily="34" charset="0"/>
              <a:buChar char="•"/>
            </a:pPr>
            <a:r>
              <a:rPr lang="en-US" sz="2400" b="1" dirty="0"/>
              <a:t>import </a:t>
            </a:r>
            <a:r>
              <a:rPr lang="en-US" sz="2400" b="1" dirty="0" err="1"/>
              <a:t>package.classname</a:t>
            </a:r>
            <a:r>
              <a:rPr lang="en-US" sz="2400" b="1" dirty="0"/>
              <a:t>;</a:t>
            </a:r>
          </a:p>
          <a:p>
            <a:pPr marL="342900" indent="-342900">
              <a:buFont typeface="Arial" pitchFamily="34" charset="0"/>
              <a:buChar char="•"/>
            </a:pPr>
            <a:r>
              <a:rPr lang="en-US" sz="2400" b="1" dirty="0"/>
              <a:t>fully qualified name.</a:t>
            </a:r>
          </a:p>
        </p:txBody>
      </p:sp>
    </p:spTree>
    <p:extLst>
      <p:ext uri="{BB962C8B-B14F-4D97-AF65-F5344CB8AC3E}">
        <p14:creationId xmlns:p14="http://schemas.microsoft.com/office/powerpoint/2010/main" val="510740683"/>
      </p:ext>
    </p:extLst>
  </p:cSld>
  <p:clrMapOvr>
    <a:masterClrMapping/>
  </p:clrMapOvr>
  <p:transition spd="slow">
    <p:cover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9756" y="378304"/>
            <a:ext cx="2503699" cy="369332"/>
          </a:xfrm>
          <a:prstGeom prst="rect">
            <a:avLst/>
          </a:prstGeom>
        </p:spPr>
        <p:txBody>
          <a:bodyPr wrap="none">
            <a:spAutoFit/>
          </a:bodyPr>
          <a:lstStyle/>
          <a:p>
            <a:r>
              <a:rPr lang="en-US" b="1" dirty="0"/>
              <a:t>1) Using packagename.*</a:t>
            </a:r>
          </a:p>
        </p:txBody>
      </p:sp>
      <p:sp>
        <p:nvSpPr>
          <p:cNvPr id="3" name="Rectangle 2"/>
          <p:cNvSpPr/>
          <p:nvPr/>
        </p:nvSpPr>
        <p:spPr>
          <a:xfrm>
            <a:off x="999756" y="957071"/>
            <a:ext cx="6096000" cy="1631216"/>
          </a:xfrm>
          <a:prstGeom prst="rect">
            <a:avLst/>
          </a:prstGeom>
        </p:spPr>
        <p:txBody>
          <a:bodyPr>
            <a:spAutoFit/>
          </a:bodyPr>
          <a:lstStyle/>
          <a:p>
            <a:r>
              <a:rPr lang="en-US" sz="2000" dirty="0"/>
              <a:t>//save by A.java  </a:t>
            </a:r>
          </a:p>
          <a:p>
            <a:r>
              <a:rPr lang="en-US" sz="2000" b="1" dirty="0"/>
              <a:t>package</a:t>
            </a:r>
            <a:r>
              <a:rPr lang="en-US" sz="2000" dirty="0"/>
              <a:t> pack;  </a:t>
            </a:r>
          </a:p>
          <a:p>
            <a:r>
              <a:rPr lang="en-US" sz="2000" b="1" dirty="0"/>
              <a:t>public</a:t>
            </a:r>
            <a:r>
              <a:rPr lang="en-US" sz="2000" dirty="0"/>
              <a:t> </a:t>
            </a:r>
            <a:r>
              <a:rPr lang="en-US" sz="2000" b="1" dirty="0"/>
              <a:t>class</a:t>
            </a:r>
            <a:r>
              <a:rPr lang="en-US" sz="2000" dirty="0"/>
              <a:t> A{  </a:t>
            </a:r>
          </a:p>
          <a:p>
            <a:r>
              <a:rPr lang="en-US" sz="2000" dirty="0"/>
              <a:t>  </a:t>
            </a:r>
            <a:r>
              <a:rPr lang="en-US" sz="2000" b="1" dirty="0"/>
              <a:t>public</a:t>
            </a:r>
            <a:r>
              <a:rPr lang="en-US" sz="2000" dirty="0"/>
              <a:t> </a:t>
            </a:r>
            <a:r>
              <a:rPr lang="en-US" sz="2000" b="1" dirty="0"/>
              <a:t>void</a:t>
            </a:r>
            <a:r>
              <a:rPr lang="en-US" sz="2000" dirty="0"/>
              <a:t> </a:t>
            </a:r>
            <a:r>
              <a:rPr lang="en-US" sz="2000" dirty="0" err="1"/>
              <a:t>msg</a:t>
            </a:r>
            <a:r>
              <a:rPr lang="en-US" sz="2000" dirty="0"/>
              <a:t>(){</a:t>
            </a:r>
            <a:r>
              <a:rPr lang="en-US" sz="2000" dirty="0" err="1"/>
              <a:t>System.out.println</a:t>
            </a:r>
            <a:r>
              <a:rPr lang="en-US" sz="2000" dirty="0"/>
              <a:t>("Hello");}  </a:t>
            </a:r>
          </a:p>
          <a:p>
            <a:r>
              <a:rPr lang="en-US" sz="2000" dirty="0"/>
              <a:t>} </a:t>
            </a:r>
          </a:p>
        </p:txBody>
      </p:sp>
      <p:sp>
        <p:nvSpPr>
          <p:cNvPr id="4" name="Rectangle 3"/>
          <p:cNvSpPr/>
          <p:nvPr/>
        </p:nvSpPr>
        <p:spPr>
          <a:xfrm>
            <a:off x="999756" y="3062364"/>
            <a:ext cx="6096000" cy="3170099"/>
          </a:xfrm>
          <a:prstGeom prst="rect">
            <a:avLst/>
          </a:prstGeom>
        </p:spPr>
        <p:txBody>
          <a:bodyPr>
            <a:spAutoFit/>
          </a:bodyPr>
          <a:lstStyle/>
          <a:p>
            <a:r>
              <a:rPr lang="en-US" sz="2000" dirty="0"/>
              <a:t>//save by B.java  </a:t>
            </a:r>
          </a:p>
          <a:p>
            <a:r>
              <a:rPr lang="en-US" sz="2000" b="1" dirty="0"/>
              <a:t>package</a:t>
            </a:r>
            <a:r>
              <a:rPr lang="en-US" sz="2000" dirty="0"/>
              <a:t> </a:t>
            </a:r>
            <a:r>
              <a:rPr lang="en-US" sz="2000" dirty="0" err="1"/>
              <a:t>mypack</a:t>
            </a:r>
            <a:r>
              <a:rPr lang="en-US" sz="2000" dirty="0"/>
              <a:t>;  </a:t>
            </a:r>
          </a:p>
          <a:p>
            <a:r>
              <a:rPr lang="en-US" sz="2000" b="1" dirty="0"/>
              <a:t>import</a:t>
            </a:r>
            <a:r>
              <a:rPr lang="en-US" sz="2000" dirty="0"/>
              <a:t> pack.*;  </a:t>
            </a:r>
          </a:p>
          <a:p>
            <a:r>
              <a:rPr lang="en-US" sz="2000" dirty="0"/>
              <a:t>  </a:t>
            </a:r>
          </a:p>
          <a:p>
            <a:r>
              <a:rPr lang="en-US" sz="2000" b="1" dirty="0"/>
              <a:t>class</a:t>
            </a:r>
            <a:r>
              <a:rPr lang="en-US" sz="2000" dirty="0"/>
              <a:t> B{  </a:t>
            </a:r>
          </a:p>
          <a:p>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r>
              <a:rPr lang="en-US" sz="2000" dirty="0"/>
              <a:t>   A </a:t>
            </a:r>
            <a:r>
              <a:rPr lang="en-US" sz="2000" dirty="0" err="1"/>
              <a:t>obj</a:t>
            </a:r>
            <a:r>
              <a:rPr lang="en-US" sz="2000" dirty="0"/>
              <a:t> = </a:t>
            </a:r>
            <a:r>
              <a:rPr lang="en-US" sz="2000" b="1" dirty="0"/>
              <a:t>new</a:t>
            </a:r>
            <a:r>
              <a:rPr lang="en-US" sz="2000" dirty="0"/>
              <a:t> A();  </a:t>
            </a:r>
          </a:p>
          <a:p>
            <a:r>
              <a:rPr lang="en-US" sz="2000" dirty="0"/>
              <a:t>   obj.msg();  </a:t>
            </a:r>
          </a:p>
          <a:p>
            <a:r>
              <a:rPr lang="en-US" sz="2000" dirty="0"/>
              <a:t>  }  </a:t>
            </a:r>
          </a:p>
          <a:p>
            <a:r>
              <a:rPr lang="en-US" sz="2000" dirty="0"/>
              <a:t>}</a:t>
            </a:r>
          </a:p>
        </p:txBody>
      </p:sp>
    </p:spTree>
    <p:extLst>
      <p:ext uri="{BB962C8B-B14F-4D97-AF65-F5344CB8AC3E}">
        <p14:creationId xmlns:p14="http://schemas.microsoft.com/office/powerpoint/2010/main" val="1591988554"/>
      </p:ext>
    </p:extLst>
  </p:cSld>
  <p:clrMapOvr>
    <a:masterClrMapping/>
  </p:clrMapOvr>
  <p:transition spd="slow">
    <p:cover dir="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2147" y="241826"/>
            <a:ext cx="3377335" cy="369332"/>
          </a:xfrm>
          <a:prstGeom prst="rect">
            <a:avLst/>
          </a:prstGeom>
        </p:spPr>
        <p:txBody>
          <a:bodyPr wrap="none">
            <a:spAutoFit/>
          </a:bodyPr>
          <a:lstStyle/>
          <a:p>
            <a:r>
              <a:rPr lang="en-US" b="1" dirty="0"/>
              <a:t>2) Using </a:t>
            </a:r>
            <a:r>
              <a:rPr lang="en-US" b="1" dirty="0" err="1"/>
              <a:t>packagename.classname</a:t>
            </a:r>
            <a:endParaRPr lang="en-US" b="1" dirty="0"/>
          </a:p>
        </p:txBody>
      </p:sp>
      <p:sp>
        <p:nvSpPr>
          <p:cNvPr id="3" name="Rectangle 2"/>
          <p:cNvSpPr/>
          <p:nvPr/>
        </p:nvSpPr>
        <p:spPr>
          <a:xfrm>
            <a:off x="912147" y="851808"/>
            <a:ext cx="6096000" cy="1938992"/>
          </a:xfrm>
          <a:prstGeom prst="rect">
            <a:avLst/>
          </a:prstGeom>
        </p:spPr>
        <p:txBody>
          <a:bodyPr>
            <a:spAutoFit/>
          </a:bodyPr>
          <a:lstStyle/>
          <a:p>
            <a:r>
              <a:rPr lang="en-US" sz="2400" dirty="0"/>
              <a:t>//save by A.java  </a:t>
            </a:r>
          </a:p>
          <a:p>
            <a:r>
              <a:rPr lang="en-US" sz="2400" b="1" dirty="0"/>
              <a:t>package</a:t>
            </a:r>
            <a:r>
              <a:rPr lang="en-US" sz="2400" dirty="0"/>
              <a:t> pack;  </a:t>
            </a:r>
          </a:p>
          <a:p>
            <a:r>
              <a:rPr lang="en-US" sz="2400" b="1" dirty="0"/>
              <a:t>public</a:t>
            </a:r>
            <a:r>
              <a:rPr lang="en-US" sz="2400" dirty="0"/>
              <a:t> </a:t>
            </a:r>
            <a:r>
              <a:rPr lang="en-US" sz="2400" b="1" dirty="0"/>
              <a:t>class</a:t>
            </a:r>
            <a:r>
              <a:rPr lang="en-US" sz="2400" dirty="0"/>
              <a:t> A{  </a:t>
            </a:r>
          </a:p>
          <a:p>
            <a:r>
              <a:rPr lang="en-US" sz="2400" dirty="0"/>
              <a:t>  </a:t>
            </a:r>
            <a:r>
              <a:rPr lang="en-US" sz="2400" b="1" dirty="0"/>
              <a:t>public</a:t>
            </a:r>
            <a:r>
              <a:rPr lang="en-US" sz="2400" dirty="0"/>
              <a:t> </a:t>
            </a:r>
            <a:r>
              <a:rPr lang="en-US" sz="2400" b="1" dirty="0"/>
              <a:t>void</a:t>
            </a:r>
            <a:r>
              <a:rPr lang="en-US" sz="2400" dirty="0"/>
              <a:t> </a:t>
            </a:r>
            <a:r>
              <a:rPr lang="en-US" sz="2400" dirty="0" err="1"/>
              <a:t>msg</a:t>
            </a:r>
            <a:r>
              <a:rPr lang="en-US" sz="2400" dirty="0"/>
              <a:t>(){</a:t>
            </a:r>
            <a:r>
              <a:rPr lang="en-US" sz="2400" dirty="0" err="1"/>
              <a:t>System.out.println</a:t>
            </a:r>
            <a:r>
              <a:rPr lang="en-US" sz="2400" dirty="0"/>
              <a:t>("Hello");}</a:t>
            </a:r>
          </a:p>
          <a:p>
            <a:r>
              <a:rPr lang="en-US" sz="2400" dirty="0"/>
              <a:t>}  </a:t>
            </a:r>
          </a:p>
        </p:txBody>
      </p:sp>
      <p:sp>
        <p:nvSpPr>
          <p:cNvPr id="4" name="Rectangle 3"/>
          <p:cNvSpPr/>
          <p:nvPr/>
        </p:nvSpPr>
        <p:spPr>
          <a:xfrm>
            <a:off x="912147" y="3060510"/>
            <a:ext cx="6096000" cy="3416320"/>
          </a:xfrm>
          <a:prstGeom prst="rect">
            <a:avLst/>
          </a:prstGeom>
        </p:spPr>
        <p:txBody>
          <a:bodyPr>
            <a:spAutoFit/>
          </a:bodyPr>
          <a:lstStyle/>
          <a:p>
            <a:r>
              <a:rPr lang="en-US" sz="2400" dirty="0"/>
              <a:t>//save by B.java  </a:t>
            </a:r>
          </a:p>
          <a:p>
            <a:r>
              <a:rPr lang="en-US" sz="2400" b="1" dirty="0"/>
              <a:t>package</a:t>
            </a:r>
            <a:r>
              <a:rPr lang="en-US" sz="2400" dirty="0"/>
              <a:t> </a:t>
            </a:r>
            <a:r>
              <a:rPr lang="en-US" sz="2400" dirty="0" err="1"/>
              <a:t>mypack</a:t>
            </a:r>
            <a:r>
              <a:rPr lang="en-US" sz="2400" dirty="0"/>
              <a:t>;  </a:t>
            </a:r>
          </a:p>
          <a:p>
            <a:r>
              <a:rPr lang="en-US" sz="2400" b="1" dirty="0"/>
              <a:t>import</a:t>
            </a:r>
            <a:r>
              <a:rPr lang="en-US" sz="2400" dirty="0"/>
              <a:t> </a:t>
            </a:r>
            <a:r>
              <a:rPr lang="en-US" sz="2400" dirty="0" err="1"/>
              <a:t>pack.A</a:t>
            </a:r>
            <a:r>
              <a:rPr lang="en-US" sz="2400" dirty="0"/>
              <a:t>;  </a:t>
            </a:r>
          </a:p>
          <a:p>
            <a:r>
              <a:rPr lang="en-US" sz="2400" b="1" dirty="0"/>
              <a:t>class</a:t>
            </a:r>
            <a:r>
              <a:rPr lang="en-US" sz="2400" dirty="0"/>
              <a:t> B{  </a:t>
            </a:r>
          </a:p>
          <a:p>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r>
              <a:rPr lang="en-US" sz="2400" dirty="0"/>
              <a:t>   A </a:t>
            </a:r>
            <a:r>
              <a:rPr lang="en-US" sz="2400" dirty="0" err="1"/>
              <a:t>obj</a:t>
            </a:r>
            <a:r>
              <a:rPr lang="en-US" sz="2400" dirty="0"/>
              <a:t> = </a:t>
            </a:r>
            <a:r>
              <a:rPr lang="en-US" sz="2400" b="1" dirty="0"/>
              <a:t>new</a:t>
            </a:r>
            <a:r>
              <a:rPr lang="en-US" sz="2400" dirty="0"/>
              <a:t> A();  </a:t>
            </a:r>
          </a:p>
          <a:p>
            <a:r>
              <a:rPr lang="en-US" sz="2400" dirty="0"/>
              <a:t>   obj.msg();  </a:t>
            </a:r>
          </a:p>
          <a:p>
            <a:r>
              <a:rPr lang="en-US" sz="2400" dirty="0"/>
              <a:t>  }  </a:t>
            </a:r>
          </a:p>
          <a:p>
            <a:r>
              <a:rPr lang="en-US" sz="2400" dirty="0"/>
              <a:t>}  </a:t>
            </a:r>
          </a:p>
        </p:txBody>
      </p:sp>
    </p:spTree>
    <p:extLst>
      <p:ext uri="{BB962C8B-B14F-4D97-AF65-F5344CB8AC3E}">
        <p14:creationId xmlns:p14="http://schemas.microsoft.com/office/powerpoint/2010/main" val="210783499"/>
      </p:ext>
    </p:extLst>
  </p:cSld>
  <p:clrMapOvr>
    <a:masterClrMapping/>
  </p:clrMapOvr>
  <p:transition spd="slow">
    <p:cover dir="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4688" y="228178"/>
            <a:ext cx="2674130" cy="369332"/>
          </a:xfrm>
          <a:prstGeom prst="rect">
            <a:avLst/>
          </a:prstGeom>
        </p:spPr>
        <p:txBody>
          <a:bodyPr wrap="none">
            <a:spAutoFit/>
          </a:bodyPr>
          <a:lstStyle/>
          <a:p>
            <a:r>
              <a:rPr lang="en-US" b="1" dirty="0"/>
              <a:t>Using fully qualified name</a:t>
            </a:r>
          </a:p>
        </p:txBody>
      </p:sp>
      <p:sp>
        <p:nvSpPr>
          <p:cNvPr id="3" name="Rectangle 2"/>
          <p:cNvSpPr/>
          <p:nvPr/>
        </p:nvSpPr>
        <p:spPr>
          <a:xfrm>
            <a:off x="814688" y="847888"/>
            <a:ext cx="6096000" cy="1938992"/>
          </a:xfrm>
          <a:prstGeom prst="rect">
            <a:avLst/>
          </a:prstGeom>
        </p:spPr>
        <p:txBody>
          <a:bodyPr>
            <a:spAutoFit/>
          </a:bodyPr>
          <a:lstStyle/>
          <a:p>
            <a:r>
              <a:rPr lang="en-US" sz="2400" dirty="0"/>
              <a:t>//save by A.java  </a:t>
            </a:r>
          </a:p>
          <a:p>
            <a:r>
              <a:rPr lang="en-US" sz="2400" b="1" dirty="0"/>
              <a:t>package</a:t>
            </a:r>
            <a:r>
              <a:rPr lang="en-US" sz="2400" dirty="0"/>
              <a:t> pack;  </a:t>
            </a:r>
          </a:p>
          <a:p>
            <a:r>
              <a:rPr lang="en-US" sz="2400" b="1" dirty="0"/>
              <a:t>public</a:t>
            </a:r>
            <a:r>
              <a:rPr lang="en-US" sz="2400" dirty="0"/>
              <a:t> </a:t>
            </a:r>
            <a:r>
              <a:rPr lang="en-US" sz="2400" b="1" dirty="0"/>
              <a:t>class</a:t>
            </a:r>
            <a:r>
              <a:rPr lang="en-US" sz="2400" dirty="0"/>
              <a:t> A{  </a:t>
            </a:r>
          </a:p>
          <a:p>
            <a:r>
              <a:rPr lang="en-US" sz="2400" dirty="0"/>
              <a:t>  </a:t>
            </a:r>
            <a:r>
              <a:rPr lang="en-US" sz="2400" b="1" dirty="0"/>
              <a:t>public</a:t>
            </a:r>
            <a:r>
              <a:rPr lang="en-US" sz="2400" dirty="0"/>
              <a:t> </a:t>
            </a:r>
            <a:r>
              <a:rPr lang="en-US" sz="2400" b="1" dirty="0"/>
              <a:t>void</a:t>
            </a:r>
            <a:r>
              <a:rPr lang="en-US" sz="2400" dirty="0"/>
              <a:t> </a:t>
            </a:r>
            <a:r>
              <a:rPr lang="en-US" sz="2400" dirty="0" err="1"/>
              <a:t>msg</a:t>
            </a:r>
            <a:r>
              <a:rPr lang="en-US" sz="2400" dirty="0"/>
              <a:t>(){</a:t>
            </a:r>
            <a:r>
              <a:rPr lang="en-US" sz="2400" dirty="0" err="1"/>
              <a:t>System.out.println</a:t>
            </a:r>
            <a:r>
              <a:rPr lang="en-US" sz="2400" dirty="0"/>
              <a:t>("Hello");}</a:t>
            </a:r>
          </a:p>
          <a:p>
            <a:r>
              <a:rPr lang="en-US" sz="2400" dirty="0"/>
              <a:t>}  </a:t>
            </a:r>
          </a:p>
        </p:txBody>
      </p:sp>
      <p:sp>
        <p:nvSpPr>
          <p:cNvPr id="4" name="Rectangle 3"/>
          <p:cNvSpPr/>
          <p:nvPr/>
        </p:nvSpPr>
        <p:spPr>
          <a:xfrm>
            <a:off x="814688" y="3033215"/>
            <a:ext cx="6096000" cy="3416320"/>
          </a:xfrm>
          <a:prstGeom prst="rect">
            <a:avLst/>
          </a:prstGeom>
        </p:spPr>
        <p:txBody>
          <a:bodyPr>
            <a:spAutoFit/>
          </a:bodyPr>
          <a:lstStyle/>
          <a:p>
            <a:r>
              <a:rPr lang="en-US" sz="2400" dirty="0"/>
              <a:t>//save by B.java  </a:t>
            </a:r>
          </a:p>
          <a:p>
            <a:r>
              <a:rPr lang="en-US" sz="2400" b="1" dirty="0"/>
              <a:t>package</a:t>
            </a:r>
            <a:r>
              <a:rPr lang="en-US" sz="2400" dirty="0"/>
              <a:t> </a:t>
            </a:r>
            <a:r>
              <a:rPr lang="en-US" sz="2400" dirty="0" err="1"/>
              <a:t>mypack</a:t>
            </a:r>
            <a:r>
              <a:rPr lang="en-US" sz="2400" dirty="0"/>
              <a:t>;  </a:t>
            </a:r>
          </a:p>
          <a:p>
            <a:r>
              <a:rPr lang="en-US" sz="2400" b="1" dirty="0"/>
              <a:t>class</a:t>
            </a:r>
            <a:r>
              <a:rPr lang="en-US" sz="2400" dirty="0"/>
              <a:t> B{  </a:t>
            </a:r>
          </a:p>
          <a:p>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r>
              <a:rPr lang="en-US" sz="2400" dirty="0"/>
              <a:t>   </a:t>
            </a:r>
            <a:r>
              <a:rPr lang="en-US" sz="2400" dirty="0" err="1"/>
              <a:t>pack.A</a:t>
            </a:r>
            <a:r>
              <a:rPr lang="en-US" sz="2400" dirty="0"/>
              <a:t> </a:t>
            </a:r>
            <a:r>
              <a:rPr lang="en-US" sz="2400" dirty="0" err="1"/>
              <a:t>obj</a:t>
            </a:r>
            <a:r>
              <a:rPr lang="en-US" sz="2400" dirty="0"/>
              <a:t> = </a:t>
            </a:r>
            <a:r>
              <a:rPr lang="en-US" sz="2400" b="1" dirty="0"/>
              <a:t>new</a:t>
            </a:r>
            <a:r>
              <a:rPr lang="en-US" sz="2400" dirty="0"/>
              <a:t> </a:t>
            </a:r>
            <a:r>
              <a:rPr lang="en-US" sz="2400" dirty="0" err="1"/>
              <a:t>pack.A</a:t>
            </a:r>
            <a:r>
              <a:rPr lang="en-US" sz="2400" dirty="0"/>
              <a:t>();//using fully qualified name  </a:t>
            </a:r>
          </a:p>
          <a:p>
            <a:r>
              <a:rPr lang="en-US" sz="2400" dirty="0"/>
              <a:t>   obj.msg();  </a:t>
            </a:r>
          </a:p>
          <a:p>
            <a:r>
              <a:rPr lang="en-US" sz="2400" dirty="0"/>
              <a:t>  }  </a:t>
            </a:r>
          </a:p>
          <a:p>
            <a:r>
              <a:rPr lang="en-US" sz="2400" dirty="0"/>
              <a:t>}</a:t>
            </a:r>
          </a:p>
        </p:txBody>
      </p:sp>
    </p:spTree>
    <p:extLst>
      <p:ext uri="{BB962C8B-B14F-4D97-AF65-F5344CB8AC3E}">
        <p14:creationId xmlns:p14="http://schemas.microsoft.com/office/powerpoint/2010/main" val="1878634935"/>
      </p:ext>
    </p:extLst>
  </p:cSld>
  <p:clrMapOvr>
    <a:masterClrMapping/>
  </p:clrMapOvr>
  <p:transition spd="slow">
    <p:cover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4920" y="163479"/>
            <a:ext cx="6096000" cy="2308324"/>
          </a:xfrm>
          <a:prstGeom prst="rect">
            <a:avLst/>
          </a:prstGeom>
        </p:spPr>
        <p:txBody>
          <a:bodyPr>
            <a:spAutoFit/>
          </a:bodyPr>
          <a:lstStyle/>
          <a:p>
            <a:r>
              <a:rPr lang="en-US" sz="2400" b="1" dirty="0"/>
              <a:t>package</a:t>
            </a:r>
            <a:r>
              <a:rPr lang="en-US" sz="2400" dirty="0"/>
              <a:t> </a:t>
            </a:r>
            <a:r>
              <a:rPr lang="en-US" sz="2400" dirty="0" err="1"/>
              <a:t>com.niitnoida.www</a:t>
            </a:r>
            <a:r>
              <a:rPr lang="en-US" sz="2400" dirty="0"/>
              <a:t>;  </a:t>
            </a:r>
          </a:p>
          <a:p>
            <a:r>
              <a:rPr lang="en-US" sz="2400" b="1" dirty="0"/>
              <a:t>class</a:t>
            </a:r>
            <a:r>
              <a:rPr lang="en-US" sz="2400" dirty="0"/>
              <a:t> Simple{  </a:t>
            </a:r>
          </a:p>
          <a:p>
            <a:r>
              <a:rPr lang="en-US" sz="2400" dirty="0"/>
              <a:t>  </a:t>
            </a:r>
            <a:r>
              <a:rPr lang="en-US" sz="2400" b="1" dirty="0"/>
              <a:t>public</a:t>
            </a:r>
            <a:r>
              <a:rPr lang="en-US" sz="2400" dirty="0"/>
              <a:t> </a:t>
            </a:r>
            <a:r>
              <a:rPr lang="en-US" sz="2400" b="1" dirty="0"/>
              <a:t>static</a:t>
            </a:r>
            <a:r>
              <a:rPr lang="en-US" sz="2400" dirty="0"/>
              <a:t> </a:t>
            </a:r>
            <a:r>
              <a:rPr lang="en-US" sz="2400" b="1" dirty="0"/>
              <a:t>void</a:t>
            </a:r>
            <a:r>
              <a:rPr lang="en-US" sz="2400" dirty="0"/>
              <a:t> main(String </a:t>
            </a:r>
            <a:r>
              <a:rPr lang="en-US" sz="2400" dirty="0" err="1"/>
              <a:t>args</a:t>
            </a:r>
            <a:r>
              <a:rPr lang="en-US" sz="2400" dirty="0"/>
              <a:t>[]){  </a:t>
            </a:r>
          </a:p>
          <a:p>
            <a:r>
              <a:rPr lang="en-US" sz="2400" dirty="0"/>
              <a:t>   </a:t>
            </a:r>
            <a:r>
              <a:rPr lang="en-US" sz="2400" dirty="0" err="1"/>
              <a:t>System.out.println</a:t>
            </a:r>
            <a:r>
              <a:rPr lang="en-US" sz="2400" dirty="0"/>
              <a:t>("Hello </a:t>
            </a:r>
            <a:r>
              <a:rPr lang="en-US" sz="2400" dirty="0" err="1"/>
              <a:t>subpackage</a:t>
            </a:r>
            <a:r>
              <a:rPr lang="en-US" sz="2400" dirty="0"/>
              <a:t>");  </a:t>
            </a:r>
          </a:p>
          <a:p>
            <a:r>
              <a:rPr lang="en-US" sz="2400" dirty="0"/>
              <a:t>  }  </a:t>
            </a:r>
          </a:p>
          <a:p>
            <a:r>
              <a:rPr lang="en-US" sz="2400" dirty="0"/>
              <a:t>}</a:t>
            </a:r>
          </a:p>
        </p:txBody>
      </p:sp>
      <p:graphicFrame>
        <p:nvGraphicFramePr>
          <p:cNvPr id="3" name="Table 2"/>
          <p:cNvGraphicFramePr>
            <a:graphicFrameLocks noGrp="1"/>
          </p:cNvGraphicFramePr>
          <p:nvPr>
            <p:extLst>
              <p:ext uri="{D42A27DB-BD31-4B8C-83A1-F6EECF244321}">
                <p14:modId xmlns:p14="http://schemas.microsoft.com/office/powerpoint/2010/main" val="2333624310"/>
              </p:ext>
            </p:extLst>
          </p:nvPr>
        </p:nvGraphicFramePr>
        <p:xfrm>
          <a:off x="2333625" y="3635534"/>
          <a:ext cx="7524750" cy="731520"/>
        </p:xfrm>
        <a:graphic>
          <a:graphicData uri="http://schemas.openxmlformats.org/drawingml/2006/table">
            <a:tbl>
              <a:tblPr/>
              <a:tblGrid>
                <a:gridCol w="7524750">
                  <a:extLst>
                    <a:ext uri="{9D8B030D-6E8A-4147-A177-3AD203B41FA5}">
                      <a16:colId xmlns:a16="http://schemas.microsoft.com/office/drawing/2014/main" val="20000"/>
                    </a:ext>
                  </a:extLst>
                </a:gridCol>
              </a:tblGrid>
              <a:tr h="0">
                <a:tc>
                  <a:txBody>
                    <a:bodyPr/>
                    <a:lstStyle/>
                    <a:p>
                      <a:r>
                        <a:rPr lang="en-US" b="1">
                          <a:solidFill>
                            <a:srgbClr val="000000"/>
                          </a:solidFill>
                          <a:effectLst/>
                          <a:latin typeface="verdana"/>
                        </a:rPr>
                        <a:t>To Compile:</a:t>
                      </a:r>
                      <a:r>
                        <a:rPr lang="en-US">
                          <a:solidFill>
                            <a:srgbClr val="000000"/>
                          </a:solidFill>
                          <a:effectLst/>
                          <a:latin typeface="verdana"/>
                        </a:rPr>
                        <a:t> javac -d . Simple.java</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r>
                        <a:rPr lang="en-US" b="1" dirty="0">
                          <a:solidFill>
                            <a:srgbClr val="000000"/>
                          </a:solidFill>
                          <a:effectLst/>
                          <a:latin typeface="verdana"/>
                        </a:rPr>
                        <a:t>To Run:</a:t>
                      </a:r>
                      <a:r>
                        <a:rPr lang="en-US" dirty="0">
                          <a:solidFill>
                            <a:srgbClr val="000000"/>
                          </a:solidFill>
                          <a:effectLst/>
                          <a:latin typeface="verdana"/>
                        </a:rPr>
                        <a:t> java </a:t>
                      </a:r>
                      <a:r>
                        <a:rPr lang="en-US" dirty="0" err="1">
                          <a:solidFill>
                            <a:srgbClr val="000000"/>
                          </a:solidFill>
                          <a:effectLst/>
                          <a:latin typeface="verdana"/>
                        </a:rPr>
                        <a:t>com.niitnoida.www.Simple</a:t>
                      </a:r>
                      <a:endParaRPr lang="en-US" dirty="0">
                        <a:solidFill>
                          <a:srgbClr val="000000"/>
                        </a:solidFill>
                        <a:effectLst/>
                        <a:latin typeface="verdana"/>
                      </a:endParaRP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54216300"/>
      </p:ext>
    </p:extLst>
  </p:cSld>
  <p:clrMapOvr>
    <a:masterClrMapping/>
  </p:clrMapOvr>
  <p:transition spd="slow">
    <p:cover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8130" y="611833"/>
            <a:ext cx="10640705" cy="1938992"/>
          </a:xfrm>
          <a:prstGeom prst="rect">
            <a:avLst/>
          </a:prstGeom>
        </p:spPr>
        <p:txBody>
          <a:bodyPr wrap="square">
            <a:spAutoFit/>
          </a:bodyPr>
          <a:lstStyle/>
          <a:p>
            <a:r>
              <a:rPr lang="en-US" sz="2400" b="1" dirty="0"/>
              <a:t>Arrays</a:t>
            </a:r>
          </a:p>
          <a:p>
            <a:r>
              <a:rPr lang="en-US" sz="2400" dirty="0"/>
              <a:t>An array is a very common type of data structure wherein all elements must be of the same data type. Once defined, the size of an array is fixed and cannot increase to accommodate more elements. The first element of an array starts with index zero.</a:t>
            </a:r>
          </a:p>
        </p:txBody>
      </p:sp>
      <p:pic>
        <p:nvPicPr>
          <p:cNvPr id="1027" name="Picture 3" descr="Illustration of an array as 10 boxes numbered 0 through 9; an index of 0 indicates the first element in the arr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046" y="2643661"/>
            <a:ext cx="7405285" cy="2741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173591"/>
      </p:ext>
    </p:extLst>
  </p:cSld>
  <p:clrMapOvr>
    <a:masterClrMapping/>
  </p:clrMapOvr>
  <p:transition spd="slow">
    <p:cover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8631" y="1423117"/>
            <a:ext cx="9726305" cy="1815882"/>
          </a:xfrm>
          <a:prstGeom prst="rect">
            <a:avLst/>
          </a:prstGeom>
        </p:spPr>
        <p:txBody>
          <a:bodyPr wrap="square">
            <a:spAutoFit/>
          </a:bodyPr>
          <a:lstStyle/>
          <a:p>
            <a:r>
              <a:rPr lang="en-US" sz="2800" dirty="0"/>
              <a:t>Each item in an array is called an </a:t>
            </a:r>
            <a:r>
              <a:rPr lang="en-US" sz="2800" i="1" dirty="0"/>
              <a:t>element</a:t>
            </a:r>
            <a:r>
              <a:rPr lang="en-US" sz="2800" dirty="0"/>
              <a:t>, and each element is accessed by its numerical </a:t>
            </a:r>
            <a:r>
              <a:rPr lang="en-US" sz="2800" i="1" dirty="0"/>
              <a:t>index</a:t>
            </a:r>
            <a:r>
              <a:rPr lang="en-US" sz="2800" dirty="0"/>
              <a:t>. As shown in the preceding illustration, numbering begins with 0. The 9th element, for example, would therefore be accessed at index 8</a:t>
            </a:r>
          </a:p>
        </p:txBody>
      </p:sp>
    </p:spTree>
    <p:extLst>
      <p:ext uri="{BB962C8B-B14F-4D97-AF65-F5344CB8AC3E}">
        <p14:creationId xmlns:p14="http://schemas.microsoft.com/office/powerpoint/2010/main" val="1006513410"/>
      </p:ext>
    </p:extLst>
  </p:cSld>
  <p:clrMapOvr>
    <a:masterClrMapping/>
  </p:clrMapOvr>
  <p:transition spd="slow">
    <p:cover dir="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354841"/>
            <a:ext cx="10959152" cy="6186309"/>
          </a:xfrm>
          <a:prstGeom prst="rect">
            <a:avLst/>
          </a:prstGeom>
        </p:spPr>
        <p:txBody>
          <a:bodyPr wrap="square">
            <a:spAutoFit/>
          </a:bodyPr>
          <a:lstStyle/>
          <a:p>
            <a:r>
              <a:rPr lang="en-US" dirty="0"/>
              <a:t>class </a:t>
            </a:r>
            <a:r>
              <a:rPr lang="en-US" dirty="0" err="1"/>
              <a:t>ArrayDemo</a:t>
            </a:r>
            <a:r>
              <a:rPr lang="en-US" dirty="0"/>
              <a:t> {</a:t>
            </a:r>
          </a:p>
          <a:p>
            <a:r>
              <a:rPr lang="en-US" dirty="0"/>
              <a:t>    public static void main(String[] </a:t>
            </a:r>
            <a:r>
              <a:rPr lang="en-US" dirty="0" err="1"/>
              <a:t>args</a:t>
            </a:r>
            <a:r>
              <a:rPr lang="en-US" dirty="0"/>
              <a:t>) {</a:t>
            </a:r>
          </a:p>
          <a:p>
            <a:r>
              <a:rPr lang="en-US" dirty="0"/>
              <a:t>        // declares an array of integers</a:t>
            </a:r>
          </a:p>
          <a:p>
            <a:r>
              <a:rPr lang="en-US" dirty="0"/>
              <a:t>        </a:t>
            </a:r>
            <a:r>
              <a:rPr lang="en-US" dirty="0" err="1"/>
              <a:t>int</a:t>
            </a:r>
            <a:r>
              <a:rPr lang="en-US" dirty="0"/>
              <a:t>[] </a:t>
            </a:r>
            <a:r>
              <a:rPr lang="en-US" dirty="0" err="1"/>
              <a:t>anArray</a:t>
            </a:r>
            <a:r>
              <a:rPr lang="en-US" dirty="0"/>
              <a:t>;</a:t>
            </a:r>
          </a:p>
          <a:p>
            <a:endParaRPr lang="en-US" dirty="0"/>
          </a:p>
          <a:p>
            <a:r>
              <a:rPr lang="en-US" dirty="0"/>
              <a:t>        // allocates memory for 5 integers</a:t>
            </a:r>
          </a:p>
          <a:p>
            <a:r>
              <a:rPr lang="en-US" dirty="0"/>
              <a:t>        </a:t>
            </a:r>
            <a:r>
              <a:rPr lang="en-US" dirty="0" err="1"/>
              <a:t>anArray</a:t>
            </a:r>
            <a:r>
              <a:rPr lang="en-US" dirty="0"/>
              <a:t> = new </a:t>
            </a:r>
            <a:r>
              <a:rPr lang="en-US" dirty="0" err="1"/>
              <a:t>int</a:t>
            </a:r>
            <a:r>
              <a:rPr lang="en-US" dirty="0"/>
              <a:t>[5];</a:t>
            </a:r>
          </a:p>
          <a:p>
            <a:r>
              <a:rPr lang="en-US" dirty="0"/>
              <a:t>           </a:t>
            </a:r>
          </a:p>
          <a:p>
            <a:r>
              <a:rPr lang="en-US" dirty="0"/>
              <a:t>        // initialize first element</a:t>
            </a:r>
          </a:p>
          <a:p>
            <a:r>
              <a:rPr lang="en-US" dirty="0"/>
              <a:t>        </a:t>
            </a:r>
            <a:r>
              <a:rPr lang="en-US" dirty="0" err="1"/>
              <a:t>anArray</a:t>
            </a:r>
            <a:r>
              <a:rPr lang="en-US" dirty="0"/>
              <a:t>[0] = 100;</a:t>
            </a:r>
          </a:p>
          <a:p>
            <a:r>
              <a:rPr lang="en-US" dirty="0"/>
              <a:t>        </a:t>
            </a:r>
            <a:r>
              <a:rPr lang="en-US" dirty="0" err="1"/>
              <a:t>anArray</a:t>
            </a:r>
            <a:r>
              <a:rPr lang="en-US" dirty="0"/>
              <a:t>[1] = 200;</a:t>
            </a:r>
          </a:p>
          <a:p>
            <a:r>
              <a:rPr lang="en-US" dirty="0"/>
              <a:t>        // and so forth</a:t>
            </a:r>
          </a:p>
          <a:p>
            <a:r>
              <a:rPr lang="en-US" dirty="0"/>
              <a:t>        </a:t>
            </a:r>
            <a:r>
              <a:rPr lang="en-US" dirty="0" err="1"/>
              <a:t>anArray</a:t>
            </a:r>
            <a:r>
              <a:rPr lang="en-US" dirty="0"/>
              <a:t>[2] = 300;</a:t>
            </a:r>
          </a:p>
          <a:p>
            <a:r>
              <a:rPr lang="en-US" dirty="0"/>
              <a:t>        </a:t>
            </a:r>
            <a:r>
              <a:rPr lang="en-US" dirty="0" err="1"/>
              <a:t>anArray</a:t>
            </a:r>
            <a:r>
              <a:rPr lang="en-US" dirty="0"/>
              <a:t>[3] = 400;</a:t>
            </a:r>
          </a:p>
          <a:p>
            <a:r>
              <a:rPr lang="en-US" dirty="0"/>
              <a:t>        </a:t>
            </a:r>
            <a:r>
              <a:rPr lang="en-US" dirty="0" err="1"/>
              <a:t>anArray</a:t>
            </a:r>
            <a:r>
              <a:rPr lang="en-US" dirty="0"/>
              <a:t>[4] = 500;</a:t>
            </a:r>
          </a:p>
          <a:p>
            <a:r>
              <a:rPr lang="en-US" dirty="0"/>
              <a:t>        </a:t>
            </a:r>
            <a:r>
              <a:rPr lang="en-US" dirty="0" err="1"/>
              <a:t>System.out.println</a:t>
            </a:r>
            <a:r>
              <a:rPr lang="en-US" dirty="0"/>
              <a:t>("Element at index 0: "+ </a:t>
            </a:r>
            <a:r>
              <a:rPr lang="en-US" dirty="0" err="1"/>
              <a:t>anArray</a:t>
            </a:r>
            <a:r>
              <a:rPr lang="en-US" dirty="0"/>
              <a:t>[0]);</a:t>
            </a:r>
          </a:p>
          <a:p>
            <a:r>
              <a:rPr lang="en-US" dirty="0"/>
              <a:t>        </a:t>
            </a:r>
            <a:r>
              <a:rPr lang="en-US" dirty="0" err="1"/>
              <a:t>System.out.println</a:t>
            </a:r>
            <a:r>
              <a:rPr lang="en-US" dirty="0"/>
              <a:t>("Element at index 1: " + </a:t>
            </a:r>
            <a:r>
              <a:rPr lang="en-US" dirty="0" err="1"/>
              <a:t>anArray</a:t>
            </a:r>
            <a:r>
              <a:rPr lang="en-US" dirty="0"/>
              <a:t>[1]);</a:t>
            </a:r>
          </a:p>
          <a:p>
            <a:r>
              <a:rPr lang="en-US" dirty="0"/>
              <a:t>        </a:t>
            </a:r>
            <a:r>
              <a:rPr lang="en-US" dirty="0" err="1"/>
              <a:t>System.out.println</a:t>
            </a:r>
            <a:r>
              <a:rPr lang="en-US" dirty="0"/>
              <a:t>("Element at index 2: " + </a:t>
            </a:r>
            <a:r>
              <a:rPr lang="en-US" dirty="0" err="1"/>
              <a:t>anArray</a:t>
            </a:r>
            <a:r>
              <a:rPr lang="en-US" dirty="0"/>
              <a:t>[2]);</a:t>
            </a:r>
          </a:p>
          <a:p>
            <a:r>
              <a:rPr lang="en-US" dirty="0"/>
              <a:t>        </a:t>
            </a:r>
            <a:r>
              <a:rPr lang="en-US" dirty="0" err="1"/>
              <a:t>System.out.println</a:t>
            </a:r>
            <a:r>
              <a:rPr lang="en-US" dirty="0"/>
              <a:t>("Element at index 3: " + </a:t>
            </a:r>
            <a:r>
              <a:rPr lang="en-US" dirty="0" err="1"/>
              <a:t>anArray</a:t>
            </a:r>
            <a:r>
              <a:rPr lang="en-US" dirty="0"/>
              <a:t>[3]);</a:t>
            </a:r>
          </a:p>
          <a:p>
            <a:r>
              <a:rPr lang="en-US" dirty="0"/>
              <a:t>        </a:t>
            </a:r>
            <a:r>
              <a:rPr lang="en-US" dirty="0" err="1"/>
              <a:t>System.out.println</a:t>
            </a:r>
            <a:r>
              <a:rPr lang="en-US" dirty="0"/>
              <a:t>("Element at index 4: " + </a:t>
            </a:r>
            <a:r>
              <a:rPr lang="en-US" dirty="0" err="1"/>
              <a:t>anArray</a:t>
            </a:r>
            <a:r>
              <a:rPr lang="en-US" dirty="0"/>
              <a:t>[4]);</a:t>
            </a:r>
          </a:p>
          <a:p>
            <a:r>
              <a:rPr lang="en-US" dirty="0"/>
              <a:t>            }</a:t>
            </a:r>
          </a:p>
          <a:p>
            <a:r>
              <a:rPr lang="en-US" dirty="0"/>
              <a:t>} </a:t>
            </a:r>
          </a:p>
        </p:txBody>
      </p:sp>
    </p:spTree>
    <p:extLst>
      <p:ext uri="{BB962C8B-B14F-4D97-AF65-F5344CB8AC3E}">
        <p14:creationId xmlns:p14="http://schemas.microsoft.com/office/powerpoint/2010/main" val="3684566164"/>
      </p:ext>
    </p:extLst>
  </p:cSld>
  <p:clrMapOvr>
    <a:masterClrMapping/>
  </p:clrMapOvr>
  <p:transition spd="slow">
    <p:cover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597" y="843677"/>
            <a:ext cx="10763533" cy="3416320"/>
          </a:xfrm>
          <a:prstGeom prst="rect">
            <a:avLst/>
          </a:prstGeom>
        </p:spPr>
        <p:txBody>
          <a:bodyPr wrap="square">
            <a:spAutoFit/>
          </a:bodyPr>
          <a:lstStyle/>
          <a:p>
            <a:r>
              <a:rPr lang="en-US" sz="2400" b="1" dirty="0"/>
              <a:t>Advantages</a:t>
            </a:r>
          </a:p>
          <a:p>
            <a:r>
              <a:rPr lang="en-US" sz="2400" b="1" dirty="0"/>
              <a:t>Code Optimization:</a:t>
            </a:r>
            <a:r>
              <a:rPr lang="en-US" sz="2400" dirty="0"/>
              <a:t> It makes the code optimized, we can retrieve or sort the data efficiently.</a:t>
            </a:r>
          </a:p>
          <a:p>
            <a:r>
              <a:rPr lang="en-US" sz="2400" b="1" dirty="0"/>
              <a:t>Random access:</a:t>
            </a:r>
            <a:r>
              <a:rPr lang="en-US" sz="2400" dirty="0"/>
              <a:t> We can get any data located at an index position.</a:t>
            </a:r>
          </a:p>
          <a:p>
            <a:endParaRPr lang="en-US" sz="2400" dirty="0"/>
          </a:p>
          <a:p>
            <a:r>
              <a:rPr lang="en-US" sz="2400" b="1" dirty="0"/>
              <a:t>Disadvantages</a:t>
            </a:r>
          </a:p>
          <a:p>
            <a:r>
              <a:rPr lang="en-US" sz="2400" b="1" dirty="0"/>
              <a:t>Size Limit:</a:t>
            </a:r>
            <a:r>
              <a:rPr lang="en-US" sz="2400" dirty="0"/>
              <a:t> We can store only the fixed size of elements in the array. It doesn't grow its size at runtime. To solve this problem, collection framework is used in Java which grows automatically.</a:t>
            </a:r>
          </a:p>
        </p:txBody>
      </p:sp>
    </p:spTree>
    <p:extLst>
      <p:ext uri="{BB962C8B-B14F-4D97-AF65-F5344CB8AC3E}">
        <p14:creationId xmlns:p14="http://schemas.microsoft.com/office/powerpoint/2010/main" val="2716293083"/>
      </p:ext>
    </p:extLst>
  </p:cSld>
  <p:clrMapOvr>
    <a:masterClrMapping/>
  </p:clrMapOvr>
  <p:transition spd="slow">
    <p:cover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dirty="0"/>
              <a:t>class Calculator</a:t>
            </a:r>
          </a:p>
          <a:p>
            <a:r>
              <a:rPr lang="en-US" dirty="0"/>
              <a:t>{</a:t>
            </a:r>
          </a:p>
          <a:p>
            <a:r>
              <a:rPr lang="en-US" dirty="0" err="1"/>
              <a:t>int</a:t>
            </a:r>
            <a:r>
              <a:rPr lang="en-US" dirty="0"/>
              <a:t> add(</a:t>
            </a:r>
            <a:r>
              <a:rPr lang="en-US" dirty="0" err="1"/>
              <a:t>int</a:t>
            </a:r>
            <a:r>
              <a:rPr lang="en-US" dirty="0"/>
              <a:t> x, </a:t>
            </a:r>
            <a:r>
              <a:rPr lang="en-US" dirty="0" err="1"/>
              <a:t>int</a:t>
            </a:r>
            <a:r>
              <a:rPr lang="en-US" dirty="0"/>
              <a:t> y)</a:t>
            </a:r>
          </a:p>
          <a:p>
            <a:r>
              <a:rPr lang="en-US" dirty="0"/>
              <a:t>{</a:t>
            </a:r>
          </a:p>
          <a:p>
            <a:r>
              <a:rPr lang="en-US" dirty="0"/>
              <a:t>return </a:t>
            </a:r>
            <a:r>
              <a:rPr lang="en-US" dirty="0" err="1"/>
              <a:t>x+y</a:t>
            </a:r>
            <a:r>
              <a:rPr lang="en-US" dirty="0"/>
              <a:t>;</a:t>
            </a:r>
          </a:p>
          <a:p>
            <a:r>
              <a:rPr lang="en-US" dirty="0"/>
              <a:t>}</a:t>
            </a:r>
          </a:p>
          <a:p>
            <a:r>
              <a:rPr lang="en-US" dirty="0" err="1"/>
              <a:t>int</a:t>
            </a:r>
            <a:r>
              <a:rPr lang="en-US" dirty="0"/>
              <a:t> add(</a:t>
            </a:r>
            <a:r>
              <a:rPr lang="en-US" dirty="0" err="1"/>
              <a:t>int</a:t>
            </a:r>
            <a:r>
              <a:rPr lang="en-US" dirty="0"/>
              <a:t> x, </a:t>
            </a:r>
            <a:r>
              <a:rPr lang="en-US" dirty="0" err="1"/>
              <a:t>int</a:t>
            </a:r>
            <a:r>
              <a:rPr lang="en-US" dirty="0"/>
              <a:t> y, </a:t>
            </a:r>
            <a:r>
              <a:rPr lang="en-US" dirty="0" err="1"/>
              <a:t>int</a:t>
            </a:r>
            <a:r>
              <a:rPr lang="en-US" dirty="0"/>
              <a:t> z) </a:t>
            </a:r>
          </a:p>
          <a:p>
            <a:r>
              <a:rPr lang="en-US" dirty="0"/>
              <a:t>{</a:t>
            </a:r>
          </a:p>
          <a:p>
            <a:r>
              <a:rPr lang="en-US" dirty="0"/>
              <a:t>return </a:t>
            </a:r>
            <a:r>
              <a:rPr lang="en-US" dirty="0" err="1"/>
              <a:t>x+y+z</a:t>
            </a:r>
            <a:r>
              <a:rPr lang="en-US" dirty="0"/>
              <a:t>;</a:t>
            </a:r>
          </a:p>
          <a:p>
            <a:r>
              <a:rPr lang="en-US" dirty="0"/>
              <a:t>}</a:t>
            </a:r>
          </a:p>
          <a:p>
            <a:r>
              <a:rPr lang="en-US" dirty="0"/>
              <a:t>}</a:t>
            </a:r>
          </a:p>
          <a:p>
            <a:r>
              <a:rPr lang="en-US" dirty="0"/>
              <a:t>public class Test</a:t>
            </a:r>
          </a:p>
          <a:p>
            <a:r>
              <a:rPr lang="en-US" dirty="0"/>
              <a:t>{</a:t>
            </a:r>
          </a:p>
          <a:p>
            <a:r>
              <a:rPr lang="en-US" dirty="0"/>
              <a:t>public static void main(String </a:t>
            </a:r>
            <a:r>
              <a:rPr lang="en-US" dirty="0" err="1"/>
              <a:t>args</a:t>
            </a:r>
            <a:r>
              <a:rPr lang="en-US" dirty="0"/>
              <a:t>[])</a:t>
            </a:r>
          </a:p>
          <a:p>
            <a:r>
              <a:rPr lang="en-US" dirty="0"/>
              <a:t>{</a:t>
            </a:r>
          </a:p>
          <a:p>
            <a:r>
              <a:rPr lang="en-US" dirty="0"/>
              <a:t>Calculator </a:t>
            </a:r>
            <a:r>
              <a:rPr lang="en-US" dirty="0" err="1"/>
              <a:t>obj</a:t>
            </a:r>
            <a:r>
              <a:rPr lang="en-US" dirty="0"/>
              <a:t> = new Calculator();</a:t>
            </a:r>
          </a:p>
          <a:p>
            <a:r>
              <a:rPr lang="en-US" dirty="0" err="1"/>
              <a:t>System.out.println</a:t>
            </a:r>
            <a:r>
              <a:rPr lang="en-US" dirty="0"/>
              <a:t>(</a:t>
            </a:r>
            <a:r>
              <a:rPr lang="en-US" dirty="0" err="1"/>
              <a:t>obj.add</a:t>
            </a:r>
            <a:r>
              <a:rPr lang="en-US" dirty="0"/>
              <a:t>(100, 200));</a:t>
            </a:r>
          </a:p>
          <a:p>
            <a:r>
              <a:rPr lang="en-US" dirty="0" err="1"/>
              <a:t>System.out.println</a:t>
            </a:r>
            <a:r>
              <a:rPr lang="en-US" dirty="0"/>
              <a:t>(</a:t>
            </a:r>
            <a:r>
              <a:rPr lang="en-US" dirty="0" err="1"/>
              <a:t>obj.add</a:t>
            </a:r>
            <a:r>
              <a:rPr lang="en-US" dirty="0"/>
              <a:t>(100, 200, 300));</a:t>
            </a:r>
          </a:p>
          <a:p>
            <a:r>
              <a:rPr lang="en-US" dirty="0"/>
              <a:t>}</a:t>
            </a:r>
          </a:p>
          <a:p>
            <a:r>
              <a:rPr lang="en-US" dirty="0"/>
              <a:t>}</a:t>
            </a:r>
          </a:p>
        </p:txBody>
      </p:sp>
    </p:spTree>
    <p:extLst>
      <p:ext uri="{BB962C8B-B14F-4D97-AF65-F5344CB8AC3E}">
        <p14:creationId xmlns:p14="http://schemas.microsoft.com/office/powerpoint/2010/main" val="56373595"/>
      </p:ext>
    </p:extLst>
  </p:cSld>
  <p:clrMapOvr>
    <a:masterClrMapping/>
  </p:clrMapOvr>
  <p:transition spd="slow">
    <p:cover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1211" y="855471"/>
            <a:ext cx="10026556" cy="3539430"/>
          </a:xfrm>
          <a:prstGeom prst="rect">
            <a:avLst/>
          </a:prstGeom>
        </p:spPr>
        <p:txBody>
          <a:bodyPr wrap="square">
            <a:spAutoFit/>
          </a:bodyPr>
          <a:lstStyle/>
          <a:p>
            <a:r>
              <a:rPr lang="en-US" sz="2800" dirty="0"/>
              <a:t>Creating, Initializing, and Accessing an Array</a:t>
            </a:r>
          </a:p>
          <a:p>
            <a:r>
              <a:rPr lang="en-US" sz="2800" dirty="0"/>
              <a:t>One way to create an array is with the new operator. The next statement in the </a:t>
            </a:r>
            <a:r>
              <a:rPr lang="en-US" sz="2800" dirty="0" err="1"/>
              <a:t>ArrayDemo</a:t>
            </a:r>
            <a:r>
              <a:rPr lang="en-US" sz="2800" dirty="0"/>
              <a:t> program allocates an array with enough memory for 10 integer elements and assigns the array to the </a:t>
            </a:r>
            <a:r>
              <a:rPr lang="en-US" sz="2800" dirty="0" err="1"/>
              <a:t>anArray</a:t>
            </a:r>
            <a:r>
              <a:rPr lang="en-US" sz="2800" dirty="0"/>
              <a:t> variable.</a:t>
            </a:r>
          </a:p>
          <a:p>
            <a:endParaRPr lang="en-US" sz="2800" dirty="0"/>
          </a:p>
          <a:p>
            <a:r>
              <a:rPr lang="en-US" sz="2800" dirty="0"/>
              <a:t>// create an array of integers</a:t>
            </a:r>
          </a:p>
          <a:p>
            <a:r>
              <a:rPr lang="en-US" sz="2800" dirty="0" err="1"/>
              <a:t>anArray</a:t>
            </a:r>
            <a:r>
              <a:rPr lang="en-US" sz="2800" dirty="0"/>
              <a:t> = new </a:t>
            </a:r>
            <a:r>
              <a:rPr lang="en-US" sz="2800" dirty="0" err="1"/>
              <a:t>int</a:t>
            </a:r>
            <a:r>
              <a:rPr lang="en-US" sz="2800" dirty="0"/>
              <a:t>[10];</a:t>
            </a:r>
          </a:p>
        </p:txBody>
      </p:sp>
    </p:spTree>
    <p:extLst>
      <p:ext uri="{BB962C8B-B14F-4D97-AF65-F5344CB8AC3E}">
        <p14:creationId xmlns:p14="http://schemas.microsoft.com/office/powerpoint/2010/main" val="2927587360"/>
      </p:ext>
    </p:extLst>
  </p:cSld>
  <p:clrMapOvr>
    <a:masterClrMapping/>
  </p:clrMapOvr>
  <p:transition spd="slow">
    <p:cover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7563" y="742245"/>
            <a:ext cx="9835487" cy="3416320"/>
          </a:xfrm>
          <a:prstGeom prst="rect">
            <a:avLst/>
          </a:prstGeom>
        </p:spPr>
        <p:txBody>
          <a:bodyPr wrap="square">
            <a:spAutoFit/>
          </a:bodyPr>
          <a:lstStyle/>
          <a:p>
            <a:r>
              <a:rPr lang="en-US" sz="2400" dirty="0"/>
              <a:t>If this statement is missing, then the compiler prints an error like the following, and compilation fails:</a:t>
            </a:r>
          </a:p>
          <a:p>
            <a:endParaRPr lang="en-US" sz="2400" dirty="0"/>
          </a:p>
          <a:p>
            <a:r>
              <a:rPr lang="en-US" sz="2400" dirty="0"/>
              <a:t>ArrayDemo.java:4: Variable </a:t>
            </a:r>
            <a:r>
              <a:rPr lang="en-US" sz="2400" dirty="0" err="1"/>
              <a:t>anArray</a:t>
            </a:r>
            <a:r>
              <a:rPr lang="en-US" sz="2400" dirty="0"/>
              <a:t> may not have been initialized.</a:t>
            </a:r>
          </a:p>
          <a:p>
            <a:r>
              <a:rPr lang="en-US" sz="2400" dirty="0"/>
              <a:t>The next few lines assign values to each element of the array:</a:t>
            </a:r>
          </a:p>
          <a:p>
            <a:endParaRPr lang="en-US" sz="2400" dirty="0"/>
          </a:p>
          <a:p>
            <a:r>
              <a:rPr lang="en-US" sz="2400" dirty="0" err="1"/>
              <a:t>anArray</a:t>
            </a:r>
            <a:r>
              <a:rPr lang="en-US" sz="2400" dirty="0"/>
              <a:t>[0] = 100; // initialize first element</a:t>
            </a:r>
          </a:p>
          <a:p>
            <a:r>
              <a:rPr lang="en-US" sz="2400" dirty="0" err="1"/>
              <a:t>anArray</a:t>
            </a:r>
            <a:r>
              <a:rPr lang="en-US" sz="2400" dirty="0"/>
              <a:t>[1] = 200; // initialize second element</a:t>
            </a:r>
          </a:p>
          <a:p>
            <a:r>
              <a:rPr lang="en-US" sz="2400" dirty="0" err="1"/>
              <a:t>anArray</a:t>
            </a:r>
            <a:r>
              <a:rPr lang="en-US" sz="2400" dirty="0"/>
              <a:t>[2] = 300; // and so forth</a:t>
            </a:r>
          </a:p>
        </p:txBody>
      </p:sp>
    </p:spTree>
    <p:extLst>
      <p:ext uri="{BB962C8B-B14F-4D97-AF65-F5344CB8AC3E}">
        <p14:creationId xmlns:p14="http://schemas.microsoft.com/office/powerpoint/2010/main" val="2766248758"/>
      </p:ext>
    </p:extLst>
  </p:cSld>
  <p:clrMapOvr>
    <a:masterClrMapping/>
  </p:clrMapOvr>
  <p:transition spd="slow">
    <p:cover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582341"/>
            <a:ext cx="6096000" cy="3693319"/>
          </a:xfrm>
          <a:prstGeom prst="rect">
            <a:avLst/>
          </a:prstGeom>
        </p:spPr>
        <p:txBody>
          <a:bodyPr>
            <a:spAutoFit/>
          </a:bodyPr>
          <a:lstStyle/>
          <a:p>
            <a:r>
              <a:rPr lang="en-US" dirty="0"/>
              <a:t>Each array element is accessed by its numerical index:</a:t>
            </a:r>
          </a:p>
          <a:p>
            <a:endParaRPr lang="en-US" dirty="0"/>
          </a:p>
          <a:p>
            <a:r>
              <a:rPr lang="en-US" dirty="0" err="1"/>
              <a:t>System.out.println</a:t>
            </a:r>
            <a:r>
              <a:rPr lang="en-US" dirty="0"/>
              <a:t>("Element 1 at index 0: " + </a:t>
            </a:r>
            <a:r>
              <a:rPr lang="en-US" dirty="0" err="1"/>
              <a:t>anArray</a:t>
            </a:r>
            <a:r>
              <a:rPr lang="en-US" dirty="0"/>
              <a:t>[0]);</a:t>
            </a:r>
          </a:p>
          <a:p>
            <a:r>
              <a:rPr lang="en-US" dirty="0" err="1"/>
              <a:t>System.out.println</a:t>
            </a:r>
            <a:r>
              <a:rPr lang="en-US" dirty="0"/>
              <a:t>("Element 2 at index 1: " + </a:t>
            </a:r>
            <a:r>
              <a:rPr lang="en-US" dirty="0" err="1"/>
              <a:t>anArray</a:t>
            </a:r>
            <a:r>
              <a:rPr lang="en-US" dirty="0"/>
              <a:t>[1]);</a:t>
            </a:r>
          </a:p>
          <a:p>
            <a:r>
              <a:rPr lang="en-US" dirty="0" err="1"/>
              <a:t>System.out.println</a:t>
            </a:r>
            <a:r>
              <a:rPr lang="en-US" dirty="0"/>
              <a:t>("Element 3 at index 2: " + </a:t>
            </a:r>
            <a:r>
              <a:rPr lang="en-US" dirty="0" err="1"/>
              <a:t>anArray</a:t>
            </a:r>
            <a:r>
              <a:rPr lang="en-US" dirty="0"/>
              <a:t>[2]);</a:t>
            </a:r>
          </a:p>
          <a:p>
            <a:r>
              <a:rPr lang="en-US" dirty="0"/>
              <a:t>Alternatively, you can use the shortcut syntax to create and initialize an array:</a:t>
            </a:r>
          </a:p>
          <a:p>
            <a:endParaRPr lang="en-US" dirty="0"/>
          </a:p>
          <a:p>
            <a:r>
              <a:rPr lang="en-US" dirty="0" err="1"/>
              <a:t>int</a:t>
            </a:r>
            <a:r>
              <a:rPr lang="en-US" dirty="0"/>
              <a:t>[] </a:t>
            </a:r>
            <a:r>
              <a:rPr lang="en-US" dirty="0" err="1"/>
              <a:t>anArray</a:t>
            </a:r>
            <a:r>
              <a:rPr lang="en-US" dirty="0"/>
              <a:t> = { </a:t>
            </a:r>
          </a:p>
          <a:p>
            <a:r>
              <a:rPr lang="en-US" dirty="0"/>
              <a:t>    100, 200, 300,</a:t>
            </a:r>
          </a:p>
          <a:p>
            <a:r>
              <a:rPr lang="en-US" dirty="0"/>
              <a:t>    400, 500, 600, </a:t>
            </a:r>
          </a:p>
          <a:p>
            <a:r>
              <a:rPr lang="en-US" dirty="0"/>
              <a:t>    700, 800, 900, 1000</a:t>
            </a:r>
          </a:p>
          <a:p>
            <a:r>
              <a:rPr lang="en-US" dirty="0"/>
              <a:t>};</a:t>
            </a:r>
          </a:p>
        </p:txBody>
      </p:sp>
    </p:spTree>
    <p:extLst>
      <p:ext uri="{BB962C8B-B14F-4D97-AF65-F5344CB8AC3E}">
        <p14:creationId xmlns:p14="http://schemas.microsoft.com/office/powerpoint/2010/main" val="3097099384"/>
      </p:ext>
    </p:extLst>
  </p:cSld>
  <p:clrMapOvr>
    <a:masterClrMapping/>
  </p:clrMapOvr>
  <p:transition spd="slow">
    <p:cover dir="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677656"/>
          </a:xfrm>
          <a:prstGeom prst="rect">
            <a:avLst/>
          </a:prstGeom>
        </p:spPr>
        <p:txBody>
          <a:bodyPr>
            <a:spAutoFit/>
          </a:bodyPr>
          <a:lstStyle/>
          <a:p>
            <a:r>
              <a:rPr lang="en-US" sz="2400" dirty="0"/>
              <a:t>class Testarray1{  </a:t>
            </a:r>
          </a:p>
          <a:p>
            <a:r>
              <a:rPr lang="en-US" sz="2400" dirty="0"/>
              <a:t>public static void main(String </a:t>
            </a:r>
            <a:r>
              <a:rPr lang="en-US" sz="2400" dirty="0" err="1"/>
              <a:t>args</a:t>
            </a:r>
            <a:r>
              <a:rPr lang="en-US" sz="2400" dirty="0"/>
              <a:t>[]){  </a:t>
            </a:r>
          </a:p>
          <a:p>
            <a:r>
              <a:rPr lang="en-US" sz="2400" dirty="0" err="1"/>
              <a:t>int</a:t>
            </a:r>
            <a:r>
              <a:rPr lang="en-US" sz="2400" dirty="0"/>
              <a:t> </a:t>
            </a:r>
            <a:r>
              <a:rPr lang="en-US" sz="2400" dirty="0" err="1"/>
              <a:t>arr</a:t>
            </a:r>
            <a:r>
              <a:rPr lang="en-US" sz="2400" dirty="0"/>
              <a:t>[]={33,3,4,5};  </a:t>
            </a:r>
          </a:p>
          <a:p>
            <a:r>
              <a:rPr lang="en-US" sz="2400" dirty="0"/>
              <a:t>//printing array using for-each loop  </a:t>
            </a:r>
          </a:p>
          <a:p>
            <a:r>
              <a:rPr lang="en-US" sz="2400" dirty="0"/>
              <a:t>for(</a:t>
            </a:r>
            <a:r>
              <a:rPr lang="en-US" sz="2400" dirty="0" err="1"/>
              <a:t>int</a:t>
            </a:r>
            <a:r>
              <a:rPr lang="en-US" sz="2400" dirty="0"/>
              <a:t> i:arr)  </a:t>
            </a:r>
          </a:p>
          <a:p>
            <a:r>
              <a:rPr lang="en-US" sz="2400" dirty="0" err="1"/>
              <a:t>System.out.println</a:t>
            </a:r>
            <a:r>
              <a:rPr lang="en-US" sz="2400" dirty="0"/>
              <a:t>(i);  </a:t>
            </a:r>
          </a:p>
          <a:p>
            <a:r>
              <a:rPr lang="en-US" sz="2400" dirty="0"/>
              <a:t>}}</a:t>
            </a:r>
          </a:p>
        </p:txBody>
      </p:sp>
    </p:spTree>
    <p:extLst>
      <p:ext uri="{BB962C8B-B14F-4D97-AF65-F5344CB8AC3E}">
        <p14:creationId xmlns:p14="http://schemas.microsoft.com/office/powerpoint/2010/main" val="3540553409"/>
      </p:ext>
    </p:extLst>
  </p:cSld>
  <p:clrMapOvr>
    <a:masterClrMapping/>
  </p:clrMapOvr>
  <p:transition spd="slow">
    <p:cover dir="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6746" y="333317"/>
            <a:ext cx="6096000" cy="1200329"/>
          </a:xfrm>
          <a:prstGeom prst="rect">
            <a:avLst/>
          </a:prstGeom>
        </p:spPr>
        <p:txBody>
          <a:bodyPr>
            <a:spAutoFit/>
          </a:bodyPr>
          <a:lstStyle/>
          <a:p>
            <a:r>
              <a:rPr lang="en-US" sz="2400" b="1" dirty="0"/>
              <a:t>Passing Array to a Method in Java</a:t>
            </a:r>
          </a:p>
          <a:p>
            <a:r>
              <a:rPr lang="en-US" sz="2400" dirty="0"/>
              <a:t>We can pass the java array to method so that we can reuse the same logic on any array.</a:t>
            </a:r>
          </a:p>
        </p:txBody>
      </p:sp>
      <p:sp>
        <p:nvSpPr>
          <p:cNvPr id="3" name="Rectangle 2"/>
          <p:cNvSpPr/>
          <p:nvPr/>
        </p:nvSpPr>
        <p:spPr>
          <a:xfrm>
            <a:off x="2406555" y="1837605"/>
            <a:ext cx="6096000" cy="4985980"/>
          </a:xfrm>
          <a:prstGeom prst="rect">
            <a:avLst/>
          </a:prstGeom>
        </p:spPr>
        <p:txBody>
          <a:bodyPr>
            <a:spAutoFit/>
          </a:bodyPr>
          <a:lstStyle/>
          <a:p>
            <a:r>
              <a:rPr lang="en-US" sz="2000" dirty="0"/>
              <a:t>class Testarray2{  </a:t>
            </a:r>
          </a:p>
          <a:p>
            <a:r>
              <a:rPr lang="en-US" sz="2000" dirty="0"/>
              <a:t>//creating a method which receives an array as a parameter  </a:t>
            </a:r>
          </a:p>
          <a:p>
            <a:r>
              <a:rPr lang="en-US" sz="2000" dirty="0"/>
              <a:t>static void min(</a:t>
            </a:r>
            <a:r>
              <a:rPr lang="en-US" sz="2000" dirty="0" err="1"/>
              <a:t>int</a:t>
            </a:r>
            <a:r>
              <a:rPr lang="en-US" sz="2000" dirty="0"/>
              <a:t> </a:t>
            </a:r>
            <a:r>
              <a:rPr lang="en-US" sz="2000" dirty="0" err="1"/>
              <a:t>arr</a:t>
            </a:r>
            <a:r>
              <a:rPr lang="en-US" sz="2000" dirty="0"/>
              <a:t>[]){  </a:t>
            </a:r>
          </a:p>
          <a:p>
            <a:r>
              <a:rPr lang="en-US" sz="2000" dirty="0" err="1"/>
              <a:t>int</a:t>
            </a:r>
            <a:r>
              <a:rPr lang="en-US" sz="2000" dirty="0"/>
              <a:t> min=</a:t>
            </a:r>
            <a:r>
              <a:rPr lang="en-US" sz="2000" dirty="0" err="1"/>
              <a:t>arr</a:t>
            </a:r>
            <a:r>
              <a:rPr lang="en-US" sz="2000" dirty="0"/>
              <a:t>[0];  </a:t>
            </a:r>
          </a:p>
          <a:p>
            <a:r>
              <a:rPr lang="en-US" sz="2000" dirty="0"/>
              <a:t>for(</a:t>
            </a:r>
            <a:r>
              <a:rPr lang="en-US" sz="2000" dirty="0" err="1"/>
              <a:t>int</a:t>
            </a:r>
            <a:r>
              <a:rPr lang="en-US" sz="2000" dirty="0"/>
              <a:t> i=1;i&lt;</a:t>
            </a:r>
            <a:r>
              <a:rPr lang="en-US" sz="2000" dirty="0" err="1"/>
              <a:t>arr.length;i</a:t>
            </a:r>
            <a:r>
              <a:rPr lang="en-US" sz="2000" dirty="0"/>
              <a:t>++)  </a:t>
            </a:r>
          </a:p>
          <a:p>
            <a:r>
              <a:rPr lang="en-US" sz="2000" dirty="0"/>
              <a:t> if(min&gt;</a:t>
            </a:r>
            <a:r>
              <a:rPr lang="en-US" sz="2000" dirty="0" err="1"/>
              <a:t>arr</a:t>
            </a:r>
            <a:r>
              <a:rPr lang="en-US" sz="2000" dirty="0"/>
              <a:t>[i])  </a:t>
            </a:r>
          </a:p>
          <a:p>
            <a:r>
              <a:rPr lang="en-US" sz="2000" dirty="0"/>
              <a:t>  min=</a:t>
            </a:r>
            <a:r>
              <a:rPr lang="en-US" sz="2000" dirty="0" err="1"/>
              <a:t>arr</a:t>
            </a:r>
            <a:r>
              <a:rPr lang="en-US" sz="2000" dirty="0"/>
              <a:t>[i];  </a:t>
            </a:r>
          </a:p>
          <a:p>
            <a:r>
              <a:rPr lang="en-US" sz="2000" dirty="0"/>
              <a:t>  </a:t>
            </a:r>
          </a:p>
          <a:p>
            <a:r>
              <a:rPr lang="en-US" sz="2000" dirty="0" err="1"/>
              <a:t>System.out.println</a:t>
            </a:r>
            <a:r>
              <a:rPr lang="en-US" sz="2000" dirty="0"/>
              <a:t>(min);  </a:t>
            </a:r>
          </a:p>
          <a:p>
            <a:r>
              <a:rPr lang="en-US" sz="2000" dirty="0"/>
              <a:t>}  </a:t>
            </a:r>
          </a:p>
          <a:p>
            <a:r>
              <a:rPr lang="en-US" sz="2000" dirty="0"/>
              <a:t>  </a:t>
            </a:r>
          </a:p>
          <a:p>
            <a:r>
              <a:rPr lang="en-US" sz="2000" dirty="0"/>
              <a:t>public static void main(String </a:t>
            </a:r>
            <a:r>
              <a:rPr lang="en-US" sz="2000" dirty="0" err="1"/>
              <a:t>args</a:t>
            </a:r>
            <a:r>
              <a:rPr lang="en-US" sz="2000" dirty="0"/>
              <a:t>[]){  </a:t>
            </a:r>
          </a:p>
          <a:p>
            <a:r>
              <a:rPr lang="en-US" sz="2000" dirty="0" err="1"/>
              <a:t>int</a:t>
            </a:r>
            <a:r>
              <a:rPr lang="en-US" sz="2000" dirty="0"/>
              <a:t> a[]={33,3,4,5};//declaring and initializing an array  </a:t>
            </a:r>
          </a:p>
          <a:p>
            <a:r>
              <a:rPr lang="en-US" sz="2000" dirty="0"/>
              <a:t>min(a);//passing array to method  </a:t>
            </a:r>
          </a:p>
          <a:p>
            <a:r>
              <a:rPr lang="en-US" sz="2000" dirty="0"/>
              <a:t>}}</a:t>
            </a:r>
          </a:p>
        </p:txBody>
      </p:sp>
    </p:spTree>
    <p:extLst>
      <p:ext uri="{BB962C8B-B14F-4D97-AF65-F5344CB8AC3E}">
        <p14:creationId xmlns:p14="http://schemas.microsoft.com/office/powerpoint/2010/main" val="3180483745"/>
      </p:ext>
    </p:extLst>
  </p:cSld>
  <p:clrMapOvr>
    <a:masterClrMapping/>
  </p:clrMapOvr>
  <p:transition spd="slow">
    <p:cover dir="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540" y="329274"/>
            <a:ext cx="10476932" cy="1015663"/>
          </a:xfrm>
          <a:prstGeom prst="rect">
            <a:avLst/>
          </a:prstGeom>
        </p:spPr>
        <p:txBody>
          <a:bodyPr wrap="square">
            <a:spAutoFit/>
          </a:bodyPr>
          <a:lstStyle/>
          <a:p>
            <a:r>
              <a:rPr lang="en-US" sz="2000" b="1" dirty="0" err="1"/>
              <a:t>ArrayIndexOutOfBoundsException</a:t>
            </a:r>
            <a:endParaRPr lang="en-US" sz="2000" b="1" dirty="0"/>
          </a:p>
          <a:p>
            <a:r>
              <a:rPr lang="en-US" sz="2000" dirty="0"/>
              <a:t>The Java Virtual Machine (JVM) throws an </a:t>
            </a:r>
            <a:r>
              <a:rPr lang="en-US" sz="2000" dirty="0" err="1"/>
              <a:t>ArrayIndexOutOfBoundsException</a:t>
            </a:r>
            <a:r>
              <a:rPr lang="en-US" sz="2000" dirty="0"/>
              <a:t> if length of the array in negative, equal to the array size or greater than the array size while traversing the array</a:t>
            </a:r>
          </a:p>
        </p:txBody>
      </p:sp>
      <p:sp>
        <p:nvSpPr>
          <p:cNvPr id="3" name="Rectangle 2"/>
          <p:cNvSpPr/>
          <p:nvPr/>
        </p:nvSpPr>
        <p:spPr>
          <a:xfrm>
            <a:off x="2006221" y="2413338"/>
            <a:ext cx="7137779" cy="2677656"/>
          </a:xfrm>
          <a:prstGeom prst="rect">
            <a:avLst/>
          </a:prstGeom>
        </p:spPr>
        <p:txBody>
          <a:bodyPr wrap="square">
            <a:spAutoFit/>
          </a:bodyPr>
          <a:lstStyle/>
          <a:p>
            <a:r>
              <a:rPr lang="en-US" sz="2400" dirty="0"/>
              <a:t>public class </a:t>
            </a:r>
            <a:r>
              <a:rPr lang="en-US" sz="2400" dirty="0" err="1"/>
              <a:t>TestArrayException</a:t>
            </a:r>
            <a:r>
              <a:rPr lang="en-US" sz="2400" dirty="0"/>
              <a:t>{  </a:t>
            </a:r>
          </a:p>
          <a:p>
            <a:r>
              <a:rPr lang="en-US" sz="2400" dirty="0"/>
              <a:t>public static void main(String </a:t>
            </a:r>
            <a:r>
              <a:rPr lang="en-US" sz="2400" dirty="0" err="1"/>
              <a:t>args</a:t>
            </a:r>
            <a:r>
              <a:rPr lang="en-US" sz="2400" dirty="0"/>
              <a:t>[]){  </a:t>
            </a:r>
          </a:p>
          <a:p>
            <a:r>
              <a:rPr lang="en-US" sz="2400" dirty="0" err="1"/>
              <a:t>int</a:t>
            </a:r>
            <a:r>
              <a:rPr lang="en-US" sz="2400" dirty="0"/>
              <a:t> </a:t>
            </a:r>
            <a:r>
              <a:rPr lang="en-US" sz="2400" dirty="0" err="1"/>
              <a:t>arr</a:t>
            </a:r>
            <a:r>
              <a:rPr lang="en-US" sz="2400" dirty="0"/>
              <a:t>[]={50,60,70,80};  </a:t>
            </a:r>
          </a:p>
          <a:p>
            <a:r>
              <a:rPr lang="en-US" sz="2400" dirty="0"/>
              <a:t>for(</a:t>
            </a:r>
            <a:r>
              <a:rPr lang="en-US" sz="2400" dirty="0" err="1"/>
              <a:t>int</a:t>
            </a:r>
            <a:r>
              <a:rPr lang="en-US" sz="2400" dirty="0"/>
              <a:t> i=0;i&lt;=</a:t>
            </a:r>
            <a:r>
              <a:rPr lang="en-US" sz="2400" dirty="0" err="1"/>
              <a:t>arr.length;i</a:t>
            </a:r>
            <a:r>
              <a:rPr lang="en-US" sz="2400" dirty="0"/>
              <a:t>++){  </a:t>
            </a:r>
          </a:p>
          <a:p>
            <a:r>
              <a:rPr lang="en-US" sz="2400" dirty="0" err="1"/>
              <a:t>System.out.println</a:t>
            </a:r>
            <a:r>
              <a:rPr lang="en-US" sz="2400" dirty="0"/>
              <a:t>(</a:t>
            </a:r>
            <a:r>
              <a:rPr lang="en-US" sz="2400" dirty="0" err="1"/>
              <a:t>arr</a:t>
            </a:r>
            <a:r>
              <a:rPr lang="en-US" sz="2400" dirty="0"/>
              <a:t>[i]);  </a:t>
            </a:r>
          </a:p>
          <a:p>
            <a:r>
              <a:rPr lang="en-US" sz="2400" dirty="0"/>
              <a:t>}  </a:t>
            </a:r>
          </a:p>
          <a:p>
            <a:r>
              <a:rPr lang="en-US" sz="2400" dirty="0"/>
              <a:t>}}</a:t>
            </a:r>
          </a:p>
        </p:txBody>
      </p:sp>
    </p:spTree>
    <p:extLst>
      <p:ext uri="{BB962C8B-B14F-4D97-AF65-F5344CB8AC3E}">
        <p14:creationId xmlns:p14="http://schemas.microsoft.com/office/powerpoint/2010/main" val="646329779"/>
      </p:ext>
    </p:extLst>
  </p:cSld>
  <p:clrMapOvr>
    <a:masterClrMapping/>
  </p:clrMapOvr>
  <p:transition spd="slow">
    <p:cover dir="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6996" y="467773"/>
            <a:ext cx="9589827" cy="1569660"/>
          </a:xfrm>
          <a:prstGeom prst="rect">
            <a:avLst/>
          </a:prstGeom>
        </p:spPr>
        <p:txBody>
          <a:bodyPr wrap="square">
            <a:spAutoFit/>
          </a:bodyPr>
          <a:lstStyle/>
          <a:p>
            <a:r>
              <a:rPr lang="en-US" sz="2400" dirty="0"/>
              <a:t>You can also declare an array of arrays (also known as a multidimensional array) by using two or more sets of brackets, such as String[][] names. Each element, therefore, must be accessed by a corresponding number of index values.</a:t>
            </a:r>
          </a:p>
        </p:txBody>
      </p:sp>
      <p:sp>
        <p:nvSpPr>
          <p:cNvPr id="3" name="Rectangle 2"/>
          <p:cNvSpPr/>
          <p:nvPr/>
        </p:nvSpPr>
        <p:spPr>
          <a:xfrm>
            <a:off x="2829636" y="2621592"/>
            <a:ext cx="6096000" cy="3416320"/>
          </a:xfrm>
          <a:prstGeom prst="rect">
            <a:avLst/>
          </a:prstGeom>
        </p:spPr>
        <p:txBody>
          <a:bodyPr>
            <a:spAutoFit/>
          </a:bodyPr>
          <a:lstStyle/>
          <a:p>
            <a:r>
              <a:rPr lang="en-US" dirty="0"/>
              <a:t>class </a:t>
            </a:r>
            <a:r>
              <a:rPr lang="en-US" dirty="0" err="1"/>
              <a:t>MultiDimArrayDemo</a:t>
            </a:r>
            <a:r>
              <a:rPr lang="en-US" dirty="0"/>
              <a:t> {</a:t>
            </a:r>
          </a:p>
          <a:p>
            <a:r>
              <a:rPr lang="en-US" dirty="0"/>
              <a:t>    public static void main(String[] </a:t>
            </a:r>
            <a:r>
              <a:rPr lang="en-US" dirty="0" err="1"/>
              <a:t>args</a:t>
            </a:r>
            <a:r>
              <a:rPr lang="en-US" dirty="0"/>
              <a:t>) {</a:t>
            </a:r>
          </a:p>
          <a:p>
            <a:r>
              <a:rPr lang="en-US" dirty="0"/>
              <a:t>        String[][] names = {</a:t>
            </a:r>
          </a:p>
          <a:p>
            <a:r>
              <a:rPr lang="en-US" dirty="0"/>
              <a:t>            {"Mr. ", "Mrs. ", "Ms. "},</a:t>
            </a:r>
          </a:p>
          <a:p>
            <a:r>
              <a:rPr lang="en-US" dirty="0"/>
              <a:t>            {"Smith", "Jones"}</a:t>
            </a:r>
          </a:p>
          <a:p>
            <a:r>
              <a:rPr lang="en-US" dirty="0"/>
              <a:t>        };</a:t>
            </a:r>
          </a:p>
          <a:p>
            <a:r>
              <a:rPr lang="en-US" dirty="0"/>
              <a:t>        // Mr. Smith</a:t>
            </a:r>
          </a:p>
          <a:p>
            <a:r>
              <a:rPr lang="en-US" dirty="0"/>
              <a:t>        </a:t>
            </a:r>
            <a:r>
              <a:rPr lang="en-US" dirty="0" err="1"/>
              <a:t>System.out.println</a:t>
            </a:r>
            <a:r>
              <a:rPr lang="en-US" dirty="0"/>
              <a:t>(names[0][0] + names[1][0]);</a:t>
            </a:r>
          </a:p>
          <a:p>
            <a:r>
              <a:rPr lang="en-US" dirty="0"/>
              <a:t>        // Ms. Jones</a:t>
            </a:r>
          </a:p>
          <a:p>
            <a:r>
              <a:rPr lang="en-US" dirty="0"/>
              <a:t>        </a:t>
            </a:r>
            <a:r>
              <a:rPr lang="en-US" dirty="0" err="1"/>
              <a:t>System.out.println</a:t>
            </a:r>
            <a:r>
              <a:rPr lang="en-US" dirty="0"/>
              <a:t>(names[0][2] + names[1][1]);</a:t>
            </a:r>
          </a:p>
          <a:p>
            <a:r>
              <a:rPr lang="en-US" dirty="0"/>
              <a:t>    }</a:t>
            </a:r>
          </a:p>
          <a:p>
            <a:r>
              <a:rPr lang="en-US" dirty="0"/>
              <a:t>}</a:t>
            </a:r>
          </a:p>
        </p:txBody>
      </p:sp>
    </p:spTree>
    <p:extLst>
      <p:ext uri="{BB962C8B-B14F-4D97-AF65-F5344CB8AC3E}">
        <p14:creationId xmlns:p14="http://schemas.microsoft.com/office/powerpoint/2010/main" val="3394566765"/>
      </p:ext>
    </p:extLst>
  </p:cSld>
  <p:clrMapOvr>
    <a:masterClrMapping/>
  </p:clrMapOvr>
  <p:transition spd="slow">
    <p:cover di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r>
              <a:rPr lang="en-US" dirty="0"/>
              <a:t>public class Test {</a:t>
            </a:r>
          </a:p>
          <a:p>
            <a:r>
              <a:rPr lang="en-US" dirty="0"/>
              <a:t>public static void main(String[] </a:t>
            </a:r>
            <a:r>
              <a:rPr lang="en-US" dirty="0" err="1"/>
              <a:t>args</a:t>
            </a:r>
            <a:r>
              <a:rPr lang="en-US" dirty="0"/>
              <a:t>) {</a:t>
            </a:r>
          </a:p>
          <a:p>
            <a:endParaRPr lang="en-US" dirty="0"/>
          </a:p>
          <a:p>
            <a:r>
              <a:rPr lang="en-US" dirty="0"/>
              <a:t>// Create 2-dimensional array.</a:t>
            </a:r>
          </a:p>
          <a:p>
            <a:r>
              <a:rPr lang="en-US" dirty="0"/>
              <a:t>  </a:t>
            </a:r>
            <a:r>
              <a:rPr lang="en-US" dirty="0" err="1"/>
              <a:t>int</a:t>
            </a:r>
            <a:r>
              <a:rPr lang="en-US" dirty="0"/>
              <a:t>[][] </a:t>
            </a:r>
            <a:r>
              <a:rPr lang="en-US" dirty="0" err="1"/>
              <a:t>twoD</a:t>
            </a:r>
            <a:r>
              <a:rPr lang="en-US" dirty="0"/>
              <a:t> = new </a:t>
            </a:r>
            <a:r>
              <a:rPr lang="en-US" dirty="0" err="1"/>
              <a:t>int</a:t>
            </a:r>
            <a:r>
              <a:rPr lang="en-US" dirty="0"/>
              <a:t>[4][4];</a:t>
            </a:r>
          </a:p>
          <a:p>
            <a:endParaRPr lang="en-US" dirty="0"/>
          </a:p>
          <a:p>
            <a:r>
              <a:rPr lang="en-US" dirty="0"/>
              <a:t>  // Assign three elements in it.</a:t>
            </a:r>
          </a:p>
          <a:p>
            <a:r>
              <a:rPr lang="en-US" dirty="0"/>
              <a:t>  </a:t>
            </a:r>
            <a:r>
              <a:rPr lang="en-US" dirty="0" err="1"/>
              <a:t>twoD</a:t>
            </a:r>
            <a:r>
              <a:rPr lang="en-US" dirty="0"/>
              <a:t>[0][0] = 1;</a:t>
            </a:r>
          </a:p>
          <a:p>
            <a:r>
              <a:rPr lang="en-US" dirty="0"/>
              <a:t>  </a:t>
            </a:r>
            <a:r>
              <a:rPr lang="en-US" dirty="0" err="1"/>
              <a:t>twoD</a:t>
            </a:r>
            <a:r>
              <a:rPr lang="en-US" dirty="0"/>
              <a:t>[1][1] = 2;</a:t>
            </a:r>
          </a:p>
          <a:p>
            <a:r>
              <a:rPr lang="en-US" dirty="0"/>
              <a:t>  </a:t>
            </a:r>
            <a:r>
              <a:rPr lang="en-US" dirty="0" err="1"/>
              <a:t>twoD</a:t>
            </a:r>
            <a:r>
              <a:rPr lang="en-US" dirty="0"/>
              <a:t>[3][2] = 3;</a:t>
            </a:r>
          </a:p>
          <a:p>
            <a:r>
              <a:rPr lang="en-US" dirty="0"/>
              <a:t>  </a:t>
            </a:r>
            <a:r>
              <a:rPr lang="en-US" dirty="0" err="1"/>
              <a:t>System.out.print</a:t>
            </a:r>
            <a:r>
              <a:rPr lang="en-US" dirty="0"/>
              <a:t>(</a:t>
            </a:r>
            <a:r>
              <a:rPr lang="en-US" dirty="0" err="1"/>
              <a:t>twoD</a:t>
            </a:r>
            <a:r>
              <a:rPr lang="en-US" dirty="0"/>
              <a:t>[0][0] + " ");</a:t>
            </a:r>
          </a:p>
          <a:p>
            <a:r>
              <a:rPr lang="en-US" dirty="0"/>
              <a:t>}</a:t>
            </a:r>
          </a:p>
          <a:p>
            <a:endParaRPr lang="en-US" dirty="0"/>
          </a:p>
          <a:p>
            <a:r>
              <a:rPr lang="en-US" dirty="0"/>
              <a:t>}</a:t>
            </a:r>
          </a:p>
        </p:txBody>
      </p:sp>
    </p:spTree>
    <p:extLst>
      <p:ext uri="{BB962C8B-B14F-4D97-AF65-F5344CB8AC3E}">
        <p14:creationId xmlns:p14="http://schemas.microsoft.com/office/powerpoint/2010/main" val="922156735"/>
      </p:ext>
    </p:extLst>
  </p:cSld>
  <p:clrMapOvr>
    <a:masterClrMapping/>
  </p:clrMapOvr>
  <p:transition spd="slow">
    <p:cover dir="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8568" y="942917"/>
            <a:ext cx="6096000" cy="4524315"/>
          </a:xfrm>
          <a:prstGeom prst="rect">
            <a:avLst/>
          </a:prstGeom>
        </p:spPr>
        <p:txBody>
          <a:bodyPr>
            <a:spAutoFit/>
          </a:bodyPr>
          <a:lstStyle/>
          <a:p>
            <a:r>
              <a:rPr lang="en-US" sz="2400" dirty="0"/>
              <a:t>class Testarray3{  </a:t>
            </a:r>
          </a:p>
          <a:p>
            <a:r>
              <a:rPr lang="en-US" sz="2400" dirty="0"/>
              <a:t>public static void main(String </a:t>
            </a:r>
            <a:r>
              <a:rPr lang="en-US" sz="2400" dirty="0" err="1"/>
              <a:t>args</a:t>
            </a:r>
            <a:r>
              <a:rPr lang="en-US" sz="2400" dirty="0"/>
              <a:t>[]){  </a:t>
            </a:r>
          </a:p>
          <a:p>
            <a:r>
              <a:rPr lang="en-US" sz="2400" dirty="0"/>
              <a:t>//declaring and initializing 2D array  </a:t>
            </a:r>
          </a:p>
          <a:p>
            <a:r>
              <a:rPr lang="en-US" sz="2400" dirty="0" err="1"/>
              <a:t>int</a:t>
            </a:r>
            <a:r>
              <a:rPr lang="en-US" sz="2400" dirty="0"/>
              <a:t> </a:t>
            </a:r>
            <a:r>
              <a:rPr lang="en-US" sz="2400" dirty="0" err="1"/>
              <a:t>arr</a:t>
            </a:r>
            <a:r>
              <a:rPr lang="en-US" sz="2400" dirty="0"/>
              <a:t>[][]={{1,2,3},{2,4,5},{4,4,5}};  </a:t>
            </a:r>
          </a:p>
          <a:p>
            <a:r>
              <a:rPr lang="en-US" sz="2400" dirty="0"/>
              <a:t>//printing 2D array  </a:t>
            </a:r>
          </a:p>
          <a:p>
            <a:r>
              <a:rPr lang="en-US" sz="2400" dirty="0"/>
              <a:t>for(</a:t>
            </a:r>
            <a:r>
              <a:rPr lang="en-US" sz="2400" dirty="0" err="1"/>
              <a:t>int</a:t>
            </a:r>
            <a:r>
              <a:rPr lang="en-US" sz="2400" dirty="0"/>
              <a:t> i=0;i&lt;3;i++){  </a:t>
            </a:r>
          </a:p>
          <a:p>
            <a:r>
              <a:rPr lang="en-US" sz="2400" dirty="0"/>
              <a:t> for(</a:t>
            </a:r>
            <a:r>
              <a:rPr lang="en-US" sz="2400" dirty="0" err="1"/>
              <a:t>int</a:t>
            </a:r>
            <a:r>
              <a:rPr lang="en-US" sz="2400" dirty="0"/>
              <a:t> j=0;j&lt;3;j++){  </a:t>
            </a:r>
          </a:p>
          <a:p>
            <a:r>
              <a:rPr lang="en-US" sz="2400" dirty="0"/>
              <a:t>   </a:t>
            </a:r>
            <a:r>
              <a:rPr lang="en-US" sz="2400" dirty="0" err="1"/>
              <a:t>System.out.print</a:t>
            </a:r>
            <a:r>
              <a:rPr lang="en-US" sz="2400" dirty="0"/>
              <a:t>(</a:t>
            </a:r>
            <a:r>
              <a:rPr lang="en-US" sz="2400" dirty="0" err="1"/>
              <a:t>arr</a:t>
            </a:r>
            <a:r>
              <a:rPr lang="en-US" sz="2400" dirty="0"/>
              <a:t>[i][j]+" ");  </a:t>
            </a:r>
          </a:p>
          <a:p>
            <a:r>
              <a:rPr lang="en-US" sz="2400" dirty="0"/>
              <a:t> }  </a:t>
            </a:r>
          </a:p>
          <a:p>
            <a:r>
              <a:rPr lang="en-US" sz="2400" dirty="0"/>
              <a:t> </a:t>
            </a:r>
            <a:r>
              <a:rPr lang="en-US" sz="2400" dirty="0" err="1"/>
              <a:t>System.out.println</a:t>
            </a:r>
            <a:r>
              <a:rPr lang="en-US" sz="2400" dirty="0"/>
              <a:t>();  </a:t>
            </a:r>
          </a:p>
          <a:p>
            <a:r>
              <a:rPr lang="en-US" sz="2400" dirty="0"/>
              <a:t>}  </a:t>
            </a:r>
          </a:p>
          <a:p>
            <a:r>
              <a:rPr lang="en-US" sz="2400" dirty="0"/>
              <a:t>}} </a:t>
            </a:r>
          </a:p>
        </p:txBody>
      </p:sp>
    </p:spTree>
    <p:extLst>
      <p:ext uri="{BB962C8B-B14F-4D97-AF65-F5344CB8AC3E}">
        <p14:creationId xmlns:p14="http://schemas.microsoft.com/office/powerpoint/2010/main" val="3389738482"/>
      </p:ext>
    </p:extLst>
  </p:cSld>
  <p:clrMapOvr>
    <a:masterClrMapping/>
  </p:clrMapOvr>
  <p:transition spd="slow">
    <p:cover dir="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300" y="559264"/>
            <a:ext cx="11091081" cy="1569660"/>
          </a:xfrm>
          <a:prstGeom prst="rect">
            <a:avLst/>
          </a:prstGeom>
        </p:spPr>
        <p:txBody>
          <a:bodyPr wrap="square">
            <a:spAutoFit/>
          </a:bodyPr>
          <a:lstStyle/>
          <a:p>
            <a:r>
              <a:rPr lang="en-US" sz="2400" b="1" dirty="0"/>
              <a:t>Copying Arrays</a:t>
            </a:r>
          </a:p>
          <a:p>
            <a:r>
              <a:rPr lang="en-US" sz="2400" dirty="0"/>
              <a:t>The System class has an </a:t>
            </a:r>
            <a:r>
              <a:rPr lang="en-US" sz="2400" dirty="0" err="1"/>
              <a:t>arraycopy</a:t>
            </a:r>
            <a:r>
              <a:rPr lang="en-US" sz="2400" dirty="0"/>
              <a:t> method that you can use to efficiently copy data from one array into another:</a:t>
            </a:r>
          </a:p>
          <a:p>
            <a:r>
              <a:rPr lang="en-US" sz="2400" dirty="0"/>
              <a:t>public static void </a:t>
            </a:r>
            <a:r>
              <a:rPr lang="en-US" sz="2400" dirty="0" err="1"/>
              <a:t>arraycopy</a:t>
            </a:r>
            <a:r>
              <a:rPr lang="en-US" sz="2400" dirty="0"/>
              <a:t>(Object </a:t>
            </a:r>
            <a:r>
              <a:rPr lang="en-US" sz="2400" dirty="0" err="1"/>
              <a:t>src</a:t>
            </a:r>
            <a:r>
              <a:rPr lang="en-US" sz="2400" dirty="0"/>
              <a:t>, </a:t>
            </a:r>
            <a:r>
              <a:rPr lang="en-US" sz="2400" dirty="0" err="1"/>
              <a:t>int</a:t>
            </a:r>
            <a:r>
              <a:rPr lang="en-US" sz="2400" dirty="0"/>
              <a:t> </a:t>
            </a:r>
            <a:r>
              <a:rPr lang="en-US" sz="2400" dirty="0" err="1"/>
              <a:t>srcPos</a:t>
            </a:r>
            <a:r>
              <a:rPr lang="en-US" sz="2400" dirty="0"/>
              <a:t>, Object </a:t>
            </a:r>
            <a:r>
              <a:rPr lang="en-US" sz="2400" dirty="0" err="1"/>
              <a:t>dest</a:t>
            </a:r>
            <a:r>
              <a:rPr lang="en-US" sz="2400" dirty="0"/>
              <a:t>, </a:t>
            </a:r>
            <a:r>
              <a:rPr lang="en-US" sz="2400" dirty="0" err="1"/>
              <a:t>int</a:t>
            </a:r>
            <a:r>
              <a:rPr lang="en-US" sz="2400" dirty="0"/>
              <a:t> </a:t>
            </a:r>
            <a:r>
              <a:rPr lang="en-US" sz="2400" dirty="0" err="1"/>
              <a:t>destPos</a:t>
            </a:r>
            <a:r>
              <a:rPr lang="en-US" sz="2400" dirty="0"/>
              <a:t>, </a:t>
            </a:r>
            <a:r>
              <a:rPr lang="en-US" sz="2400" dirty="0" err="1"/>
              <a:t>int</a:t>
            </a:r>
            <a:r>
              <a:rPr lang="en-US" sz="2400" dirty="0"/>
              <a:t> length)</a:t>
            </a:r>
          </a:p>
        </p:txBody>
      </p:sp>
      <p:sp>
        <p:nvSpPr>
          <p:cNvPr id="3" name="Rectangle 2"/>
          <p:cNvSpPr/>
          <p:nvPr/>
        </p:nvSpPr>
        <p:spPr>
          <a:xfrm>
            <a:off x="2870579" y="2789409"/>
            <a:ext cx="8402472" cy="2585323"/>
          </a:xfrm>
          <a:prstGeom prst="rect">
            <a:avLst/>
          </a:prstGeom>
        </p:spPr>
        <p:txBody>
          <a:bodyPr wrap="square">
            <a:spAutoFit/>
          </a:bodyPr>
          <a:lstStyle/>
          <a:p>
            <a:r>
              <a:rPr lang="en-US" dirty="0"/>
              <a:t>class </a:t>
            </a:r>
            <a:r>
              <a:rPr lang="en-US" dirty="0" err="1"/>
              <a:t>ArrayCopyDemo</a:t>
            </a:r>
            <a:r>
              <a:rPr lang="en-US" dirty="0"/>
              <a:t> {</a:t>
            </a:r>
          </a:p>
          <a:p>
            <a:r>
              <a:rPr lang="en-US" dirty="0"/>
              <a:t>    public static void main(String[] </a:t>
            </a:r>
            <a:r>
              <a:rPr lang="en-US" dirty="0" err="1"/>
              <a:t>args</a:t>
            </a:r>
            <a:r>
              <a:rPr lang="en-US" dirty="0"/>
              <a:t>) {</a:t>
            </a:r>
          </a:p>
          <a:p>
            <a:r>
              <a:rPr lang="en-US" dirty="0"/>
              <a:t>        char[] </a:t>
            </a:r>
            <a:r>
              <a:rPr lang="en-US" dirty="0" err="1"/>
              <a:t>copyFrom</a:t>
            </a:r>
            <a:r>
              <a:rPr lang="en-US" dirty="0"/>
              <a:t> = { 'd', 'e', 'c', 'a', 'f', 'f', 'e’, '</a:t>
            </a:r>
            <a:r>
              <a:rPr lang="en-US" dirty="0" err="1"/>
              <a:t>i</a:t>
            </a:r>
            <a:r>
              <a:rPr lang="en-US" dirty="0"/>
              <a:t>', 'n', 'a', 't', 'e', 'd' };</a:t>
            </a:r>
          </a:p>
          <a:p>
            <a:r>
              <a:rPr lang="en-US" dirty="0"/>
              <a:t>        char[] </a:t>
            </a:r>
            <a:r>
              <a:rPr lang="en-US" dirty="0" err="1"/>
              <a:t>copyTo</a:t>
            </a:r>
            <a:r>
              <a:rPr lang="en-US" dirty="0"/>
              <a:t> = new char[7];</a:t>
            </a:r>
          </a:p>
          <a:p>
            <a:endParaRPr lang="en-US" dirty="0"/>
          </a:p>
          <a:p>
            <a:r>
              <a:rPr lang="en-US" dirty="0"/>
              <a:t>        </a:t>
            </a:r>
            <a:r>
              <a:rPr lang="en-US" dirty="0" err="1"/>
              <a:t>System.arraycopy</a:t>
            </a:r>
            <a:r>
              <a:rPr lang="en-US" dirty="0"/>
              <a:t>(</a:t>
            </a:r>
            <a:r>
              <a:rPr lang="en-US" dirty="0" err="1"/>
              <a:t>copyFrom</a:t>
            </a:r>
            <a:r>
              <a:rPr lang="en-US" dirty="0"/>
              <a:t>, 2, </a:t>
            </a:r>
            <a:r>
              <a:rPr lang="en-US" dirty="0" err="1"/>
              <a:t>copyTo</a:t>
            </a:r>
            <a:r>
              <a:rPr lang="en-US" dirty="0"/>
              <a:t>, 0, 7);</a:t>
            </a:r>
          </a:p>
          <a:p>
            <a:r>
              <a:rPr lang="en-US" dirty="0"/>
              <a:t>        </a:t>
            </a:r>
            <a:r>
              <a:rPr lang="en-US" dirty="0" err="1"/>
              <a:t>System.out.println</a:t>
            </a:r>
            <a:r>
              <a:rPr lang="en-US" dirty="0"/>
              <a:t>(new String(</a:t>
            </a:r>
            <a:r>
              <a:rPr lang="en-US" dirty="0" err="1"/>
              <a:t>copyTo</a:t>
            </a:r>
            <a:r>
              <a:rPr lang="en-US" dirty="0"/>
              <a:t>));</a:t>
            </a:r>
          </a:p>
          <a:p>
            <a:r>
              <a:rPr lang="en-US" dirty="0"/>
              <a:t>    }</a:t>
            </a:r>
          </a:p>
          <a:p>
            <a:r>
              <a:rPr lang="en-US" dirty="0"/>
              <a:t>}</a:t>
            </a:r>
          </a:p>
        </p:txBody>
      </p:sp>
    </p:spTree>
    <p:extLst>
      <p:ext uri="{BB962C8B-B14F-4D97-AF65-F5344CB8AC3E}">
        <p14:creationId xmlns:p14="http://schemas.microsoft.com/office/powerpoint/2010/main" val="1859081734"/>
      </p:ext>
    </p:extLst>
  </p:cSld>
  <p:clrMapOvr>
    <a:masterClrMapping/>
  </p:clrMapOvr>
  <p:transition spd="slow">
    <p:cover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5307" y="439701"/>
            <a:ext cx="11037194" cy="923330"/>
          </a:xfrm>
          <a:prstGeom prst="rect">
            <a:avLst/>
          </a:prstGeom>
        </p:spPr>
        <p:txBody>
          <a:bodyPr wrap="square">
            <a:spAutoFit/>
          </a:bodyPr>
          <a:lstStyle/>
          <a:p>
            <a:r>
              <a:rPr lang="en-US" b="1" i="0" dirty="0">
                <a:effectLst/>
                <a:latin typeface="erdana"/>
              </a:rPr>
              <a:t>Why Method Overloading is not possible by changing the return type of method only?</a:t>
            </a:r>
          </a:p>
          <a:p>
            <a:r>
              <a:rPr lang="en-US" b="0" i="0" dirty="0">
                <a:solidFill>
                  <a:srgbClr val="000000"/>
                </a:solidFill>
                <a:effectLst/>
                <a:latin typeface="verdana" panose="020B0604030504040204" pitchFamily="34" charset="0"/>
              </a:rPr>
              <a:t>In java, method overloading is not possible by changing the return type of the method only because of ambiguity. Let's see how ambiguity may occur:</a:t>
            </a:r>
          </a:p>
        </p:txBody>
      </p:sp>
      <p:sp>
        <p:nvSpPr>
          <p:cNvPr id="3" name="Rectangle 2"/>
          <p:cNvSpPr/>
          <p:nvPr/>
        </p:nvSpPr>
        <p:spPr>
          <a:xfrm>
            <a:off x="3048000" y="2274838"/>
            <a:ext cx="6096000" cy="2308324"/>
          </a:xfrm>
          <a:prstGeom prst="rect">
            <a:avLst/>
          </a:prstGeom>
        </p:spPr>
        <p:txBody>
          <a:bodyPr>
            <a:spAutoFit/>
          </a:bodyPr>
          <a:lstStyle/>
          <a:p>
            <a:r>
              <a:rPr lang="en-US" dirty="0"/>
              <a:t>class Adder{  </a:t>
            </a:r>
          </a:p>
          <a:p>
            <a:r>
              <a:rPr lang="en-US" dirty="0"/>
              <a:t>static </a:t>
            </a:r>
            <a:r>
              <a:rPr lang="en-US" dirty="0" err="1"/>
              <a:t>int</a:t>
            </a:r>
            <a:r>
              <a:rPr lang="en-US" dirty="0"/>
              <a:t> add(</a:t>
            </a:r>
            <a:r>
              <a:rPr lang="en-US" dirty="0" err="1"/>
              <a:t>int</a:t>
            </a:r>
            <a:r>
              <a:rPr lang="en-US" dirty="0"/>
              <a:t> </a:t>
            </a:r>
            <a:r>
              <a:rPr lang="en-US" dirty="0" err="1"/>
              <a:t>a,int</a:t>
            </a:r>
            <a:r>
              <a:rPr lang="en-US" dirty="0"/>
              <a:t> b){return </a:t>
            </a:r>
            <a:r>
              <a:rPr lang="en-US" dirty="0" err="1"/>
              <a:t>a+b</a:t>
            </a:r>
            <a:r>
              <a:rPr lang="en-US" dirty="0"/>
              <a:t>;}  </a:t>
            </a:r>
          </a:p>
          <a:p>
            <a:r>
              <a:rPr lang="en-US" dirty="0"/>
              <a:t>static double add(</a:t>
            </a:r>
            <a:r>
              <a:rPr lang="en-US" dirty="0" err="1"/>
              <a:t>int</a:t>
            </a:r>
            <a:r>
              <a:rPr lang="en-US" dirty="0"/>
              <a:t> </a:t>
            </a:r>
            <a:r>
              <a:rPr lang="en-US" dirty="0" err="1"/>
              <a:t>a,int</a:t>
            </a:r>
            <a:r>
              <a:rPr lang="en-US" dirty="0"/>
              <a:t> b){return </a:t>
            </a:r>
            <a:r>
              <a:rPr lang="en-US" dirty="0" err="1"/>
              <a:t>a+b</a:t>
            </a:r>
            <a:r>
              <a:rPr lang="en-US" dirty="0"/>
              <a:t>;}  </a:t>
            </a:r>
          </a:p>
          <a:p>
            <a:r>
              <a:rPr lang="en-US" dirty="0"/>
              <a:t>}  </a:t>
            </a:r>
          </a:p>
          <a:p>
            <a:r>
              <a:rPr lang="en-US" dirty="0"/>
              <a:t>class TestOverloading3{  </a:t>
            </a:r>
          </a:p>
          <a:p>
            <a:r>
              <a:rPr lang="en-US" dirty="0"/>
              <a:t>public static void main(String[] </a:t>
            </a:r>
            <a:r>
              <a:rPr lang="en-US" dirty="0" err="1"/>
              <a:t>args</a:t>
            </a:r>
            <a:r>
              <a:rPr lang="en-US" dirty="0"/>
              <a:t>){  </a:t>
            </a:r>
          </a:p>
          <a:p>
            <a:r>
              <a:rPr lang="en-US" dirty="0" err="1"/>
              <a:t>System.out.println</a:t>
            </a:r>
            <a:r>
              <a:rPr lang="en-US" dirty="0"/>
              <a:t>(</a:t>
            </a:r>
            <a:r>
              <a:rPr lang="en-US" dirty="0" err="1"/>
              <a:t>Adder.add</a:t>
            </a:r>
            <a:r>
              <a:rPr lang="en-US" dirty="0"/>
              <a:t>(11,11));//ambiguity  </a:t>
            </a:r>
          </a:p>
          <a:p>
            <a:r>
              <a:rPr lang="en-US" dirty="0"/>
              <a:t>}}</a:t>
            </a:r>
          </a:p>
        </p:txBody>
      </p:sp>
    </p:spTree>
    <p:extLst>
      <p:ext uri="{BB962C8B-B14F-4D97-AF65-F5344CB8AC3E}">
        <p14:creationId xmlns:p14="http://schemas.microsoft.com/office/powerpoint/2010/main" val="1601254205"/>
      </p:ext>
    </p:extLst>
  </p:cSld>
  <p:clrMapOvr>
    <a:masterClrMapping/>
  </p:clrMapOvr>
  <p:transition spd="slow">
    <p:cover dir="d"/>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2560" y="269122"/>
            <a:ext cx="3009991" cy="369332"/>
          </a:xfrm>
          <a:prstGeom prst="rect">
            <a:avLst/>
          </a:prstGeom>
        </p:spPr>
        <p:txBody>
          <a:bodyPr wrap="none">
            <a:spAutoFit/>
          </a:bodyPr>
          <a:lstStyle/>
          <a:p>
            <a:r>
              <a:rPr lang="en-US" b="1" dirty="0"/>
              <a:t>Addition of 2 Matrices in Java</a:t>
            </a:r>
          </a:p>
        </p:txBody>
      </p:sp>
      <p:sp>
        <p:nvSpPr>
          <p:cNvPr id="3" name="Rectangle 2"/>
          <p:cNvSpPr/>
          <p:nvPr/>
        </p:nvSpPr>
        <p:spPr>
          <a:xfrm>
            <a:off x="2583975" y="805935"/>
            <a:ext cx="8306937" cy="5632311"/>
          </a:xfrm>
          <a:prstGeom prst="rect">
            <a:avLst/>
          </a:prstGeom>
        </p:spPr>
        <p:txBody>
          <a:bodyPr wrap="square">
            <a:spAutoFit/>
          </a:bodyPr>
          <a:lstStyle/>
          <a:p>
            <a:r>
              <a:rPr lang="en-US" sz="2000" dirty="0"/>
              <a:t>class Testarray5{  </a:t>
            </a:r>
          </a:p>
          <a:p>
            <a:r>
              <a:rPr lang="en-US" sz="2000" dirty="0"/>
              <a:t>public static void main(String </a:t>
            </a:r>
            <a:r>
              <a:rPr lang="en-US" sz="2000" dirty="0" err="1"/>
              <a:t>args</a:t>
            </a:r>
            <a:r>
              <a:rPr lang="en-US" sz="2000" dirty="0"/>
              <a:t>[]){  </a:t>
            </a:r>
          </a:p>
          <a:p>
            <a:r>
              <a:rPr lang="en-US" sz="2000" dirty="0"/>
              <a:t>//creating two matrices  </a:t>
            </a:r>
          </a:p>
          <a:p>
            <a:r>
              <a:rPr lang="en-US" sz="2000" dirty="0" err="1"/>
              <a:t>int</a:t>
            </a:r>
            <a:r>
              <a:rPr lang="en-US" sz="2000" dirty="0"/>
              <a:t> a[][]={{1,3,4},{3,4,5}};  </a:t>
            </a:r>
          </a:p>
          <a:p>
            <a:r>
              <a:rPr lang="en-US" sz="2000" dirty="0" err="1"/>
              <a:t>int</a:t>
            </a:r>
            <a:r>
              <a:rPr lang="en-US" sz="2000" dirty="0"/>
              <a:t> b[][]={{1,3,4},{3,4,5}};  </a:t>
            </a:r>
          </a:p>
          <a:p>
            <a:r>
              <a:rPr lang="en-US" sz="2000" dirty="0"/>
              <a:t>  </a:t>
            </a:r>
          </a:p>
          <a:p>
            <a:r>
              <a:rPr lang="en-US" sz="2000" dirty="0"/>
              <a:t>//creating another matrix to store the sum of two matrices  </a:t>
            </a:r>
          </a:p>
          <a:p>
            <a:r>
              <a:rPr lang="en-US" sz="2000" dirty="0" err="1"/>
              <a:t>int</a:t>
            </a:r>
            <a:r>
              <a:rPr lang="en-US" sz="2000" dirty="0"/>
              <a:t> c[][]=new </a:t>
            </a:r>
            <a:r>
              <a:rPr lang="en-US" sz="2000" dirty="0" err="1"/>
              <a:t>int</a:t>
            </a:r>
            <a:r>
              <a:rPr lang="en-US" sz="2000" dirty="0"/>
              <a:t>[2][3];  </a:t>
            </a:r>
          </a:p>
          <a:p>
            <a:r>
              <a:rPr lang="en-US" sz="2000" dirty="0"/>
              <a:t>  </a:t>
            </a:r>
          </a:p>
          <a:p>
            <a:r>
              <a:rPr lang="en-US" sz="2000" dirty="0"/>
              <a:t>//adding and printing addition of 2 matrices  </a:t>
            </a:r>
          </a:p>
          <a:p>
            <a:r>
              <a:rPr lang="en-US" sz="2000" dirty="0"/>
              <a:t>for(</a:t>
            </a:r>
            <a:r>
              <a:rPr lang="en-US" sz="2000" dirty="0" err="1"/>
              <a:t>int</a:t>
            </a:r>
            <a:r>
              <a:rPr lang="en-US" sz="2000" dirty="0"/>
              <a:t> i=0;i&lt;2;i++){  </a:t>
            </a:r>
          </a:p>
          <a:p>
            <a:r>
              <a:rPr lang="en-US" sz="2000" dirty="0"/>
              <a:t>for(</a:t>
            </a:r>
            <a:r>
              <a:rPr lang="en-US" sz="2000" dirty="0" err="1"/>
              <a:t>int</a:t>
            </a:r>
            <a:r>
              <a:rPr lang="en-US" sz="2000" dirty="0"/>
              <a:t> j=0;j&lt;3;j++){  </a:t>
            </a:r>
          </a:p>
          <a:p>
            <a:r>
              <a:rPr lang="en-US" sz="2000" dirty="0"/>
              <a:t>c[i][j]=a[i][j]+b[i][j];  </a:t>
            </a:r>
          </a:p>
          <a:p>
            <a:r>
              <a:rPr lang="en-US" sz="2000" dirty="0" err="1"/>
              <a:t>System.out.print</a:t>
            </a:r>
            <a:r>
              <a:rPr lang="en-US" sz="2000" dirty="0"/>
              <a:t>(c[i][j]+" ");  </a:t>
            </a:r>
          </a:p>
          <a:p>
            <a:r>
              <a:rPr lang="en-US" sz="2000" dirty="0"/>
              <a:t>}  </a:t>
            </a:r>
          </a:p>
          <a:p>
            <a:r>
              <a:rPr lang="en-US" sz="2000" dirty="0" err="1"/>
              <a:t>System.out.println</a:t>
            </a:r>
            <a:r>
              <a:rPr lang="en-US" sz="2000" dirty="0"/>
              <a:t>();//new line  </a:t>
            </a:r>
          </a:p>
          <a:p>
            <a:r>
              <a:rPr lang="en-US" sz="2000" dirty="0"/>
              <a:t>}  </a:t>
            </a:r>
          </a:p>
          <a:p>
            <a:r>
              <a:rPr lang="en-US" sz="2000" dirty="0"/>
              <a:t>}}</a:t>
            </a:r>
          </a:p>
        </p:txBody>
      </p:sp>
    </p:spTree>
    <p:extLst>
      <p:ext uri="{BB962C8B-B14F-4D97-AF65-F5344CB8AC3E}">
        <p14:creationId xmlns:p14="http://schemas.microsoft.com/office/powerpoint/2010/main" val="301162418"/>
      </p:ext>
    </p:extLst>
  </p:cSld>
  <p:clrMapOvr>
    <a:masterClrMapping/>
  </p:clrMapOvr>
  <p:transition spd="slow">
    <p:cover dir="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7605" y="197346"/>
            <a:ext cx="9799093" cy="6186309"/>
          </a:xfrm>
          <a:prstGeom prst="rect">
            <a:avLst/>
          </a:prstGeom>
        </p:spPr>
        <p:txBody>
          <a:bodyPr wrap="square">
            <a:spAutoFit/>
          </a:bodyPr>
          <a:lstStyle/>
          <a:p>
            <a:r>
              <a:rPr lang="en-US" dirty="0"/>
              <a:t>public class </a:t>
            </a:r>
            <a:r>
              <a:rPr lang="en-US" dirty="0" err="1"/>
              <a:t>MatrixMultiplicationExample</a:t>
            </a:r>
            <a:r>
              <a:rPr lang="en-US" dirty="0"/>
              <a:t>{  </a:t>
            </a:r>
          </a:p>
          <a:p>
            <a:r>
              <a:rPr lang="en-US" dirty="0"/>
              <a:t>public static void main(String </a:t>
            </a:r>
            <a:r>
              <a:rPr lang="en-US" dirty="0" err="1"/>
              <a:t>args</a:t>
            </a:r>
            <a:r>
              <a:rPr lang="en-US" dirty="0"/>
              <a:t>[]){  </a:t>
            </a:r>
          </a:p>
          <a:p>
            <a:r>
              <a:rPr lang="en-US" dirty="0"/>
              <a:t>//creating two matrices    </a:t>
            </a:r>
          </a:p>
          <a:p>
            <a:r>
              <a:rPr lang="en-US" dirty="0" err="1"/>
              <a:t>int</a:t>
            </a:r>
            <a:r>
              <a:rPr lang="en-US" dirty="0"/>
              <a:t> a[][]={{1,1,1},{2,2,2},{3,3,3}};    </a:t>
            </a:r>
          </a:p>
          <a:p>
            <a:r>
              <a:rPr lang="en-US" dirty="0" err="1"/>
              <a:t>int</a:t>
            </a:r>
            <a:r>
              <a:rPr lang="en-US" dirty="0"/>
              <a:t> b[][]={{1,1,1},{2,2,2},{3,3,3}};    </a:t>
            </a:r>
          </a:p>
          <a:p>
            <a:r>
              <a:rPr lang="en-US" dirty="0"/>
              <a:t>    </a:t>
            </a:r>
          </a:p>
          <a:p>
            <a:r>
              <a:rPr lang="en-US" dirty="0"/>
              <a:t>//creating another matrix to store the multiplication of two matrices    </a:t>
            </a:r>
          </a:p>
          <a:p>
            <a:r>
              <a:rPr lang="en-US" dirty="0" err="1"/>
              <a:t>int</a:t>
            </a:r>
            <a:r>
              <a:rPr lang="en-US" dirty="0"/>
              <a:t> c[][]=new </a:t>
            </a:r>
            <a:r>
              <a:rPr lang="en-US" dirty="0" err="1"/>
              <a:t>int</a:t>
            </a:r>
            <a:r>
              <a:rPr lang="en-US" dirty="0"/>
              <a:t>[3][3];  //3 rows and 3 columns  </a:t>
            </a:r>
          </a:p>
          <a:p>
            <a:r>
              <a:rPr lang="en-US" dirty="0"/>
              <a:t>    </a:t>
            </a:r>
          </a:p>
          <a:p>
            <a:r>
              <a:rPr lang="en-US" dirty="0"/>
              <a:t>//multiplying and printing multiplication of 2 matrices    </a:t>
            </a:r>
          </a:p>
          <a:p>
            <a:r>
              <a:rPr lang="en-US" dirty="0"/>
              <a:t>for(</a:t>
            </a:r>
            <a:r>
              <a:rPr lang="en-US" dirty="0" err="1"/>
              <a:t>int</a:t>
            </a:r>
            <a:r>
              <a:rPr lang="en-US" dirty="0"/>
              <a:t> i=0;i&lt;3;i++){    </a:t>
            </a:r>
          </a:p>
          <a:p>
            <a:r>
              <a:rPr lang="en-US" dirty="0"/>
              <a:t>for(</a:t>
            </a:r>
            <a:r>
              <a:rPr lang="en-US" dirty="0" err="1"/>
              <a:t>int</a:t>
            </a:r>
            <a:r>
              <a:rPr lang="en-US" dirty="0"/>
              <a:t> j=0;j&lt;3;j++){    </a:t>
            </a:r>
          </a:p>
          <a:p>
            <a:r>
              <a:rPr lang="en-US" dirty="0"/>
              <a:t>c[i][j]=0;      </a:t>
            </a:r>
          </a:p>
          <a:p>
            <a:r>
              <a:rPr lang="en-US" dirty="0"/>
              <a:t>for(</a:t>
            </a:r>
            <a:r>
              <a:rPr lang="en-US" dirty="0" err="1"/>
              <a:t>int</a:t>
            </a:r>
            <a:r>
              <a:rPr lang="en-US" dirty="0"/>
              <a:t> k=0;k&lt;3;k++)      </a:t>
            </a:r>
          </a:p>
          <a:p>
            <a:r>
              <a:rPr lang="en-US" dirty="0"/>
              <a:t>{      </a:t>
            </a:r>
          </a:p>
          <a:p>
            <a:r>
              <a:rPr lang="en-US" dirty="0"/>
              <a:t>c[i][j]+=a[i][k]*b[k][j];      </a:t>
            </a:r>
          </a:p>
          <a:p>
            <a:r>
              <a:rPr lang="en-US" dirty="0"/>
              <a:t>}//end of k loop  </a:t>
            </a:r>
          </a:p>
          <a:p>
            <a:r>
              <a:rPr lang="en-US" dirty="0" err="1"/>
              <a:t>System.out.print</a:t>
            </a:r>
            <a:r>
              <a:rPr lang="en-US" dirty="0"/>
              <a:t>(c[i][j]+" ");  //printing matrix element  </a:t>
            </a:r>
          </a:p>
          <a:p>
            <a:r>
              <a:rPr lang="en-US" dirty="0"/>
              <a:t>}//end of j loop  </a:t>
            </a:r>
          </a:p>
          <a:p>
            <a:r>
              <a:rPr lang="en-US" dirty="0" err="1"/>
              <a:t>System.out.println</a:t>
            </a:r>
            <a:r>
              <a:rPr lang="en-US" dirty="0"/>
              <a:t>();//new line    </a:t>
            </a:r>
          </a:p>
          <a:p>
            <a:r>
              <a:rPr lang="en-US" dirty="0"/>
              <a:t>}    </a:t>
            </a:r>
          </a:p>
          <a:p>
            <a:r>
              <a:rPr lang="en-US" dirty="0"/>
              <a:t>}}</a:t>
            </a:r>
          </a:p>
        </p:txBody>
      </p:sp>
    </p:spTree>
    <p:extLst>
      <p:ext uri="{BB962C8B-B14F-4D97-AF65-F5344CB8AC3E}">
        <p14:creationId xmlns:p14="http://schemas.microsoft.com/office/powerpoint/2010/main" val="1000734343"/>
      </p:ext>
    </p:extLst>
  </p:cSld>
  <p:clrMapOvr>
    <a:masterClrMapping/>
  </p:clrMapOvr>
  <p:transition spd="slow">
    <p:cover dir="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3582" y="604251"/>
            <a:ext cx="9867331" cy="1384995"/>
          </a:xfrm>
          <a:prstGeom prst="rect">
            <a:avLst/>
          </a:prstGeom>
        </p:spPr>
        <p:txBody>
          <a:bodyPr wrap="square">
            <a:spAutoFit/>
          </a:bodyPr>
          <a:lstStyle/>
          <a:p>
            <a:r>
              <a:rPr lang="en-US" sz="3600" b="1" dirty="0"/>
              <a:t>String</a:t>
            </a:r>
            <a:r>
              <a:rPr lang="en-US" sz="2400" dirty="0"/>
              <a:t> is a sequence of characters, for e.g. “Hello” is a string of 5 characters. In java, string is an immutable object which means it is constant and can cannot be changed once it has been created. </a:t>
            </a:r>
          </a:p>
        </p:txBody>
      </p:sp>
      <p:sp>
        <p:nvSpPr>
          <p:cNvPr id="3" name="Rectangle 2"/>
          <p:cNvSpPr/>
          <p:nvPr/>
        </p:nvSpPr>
        <p:spPr>
          <a:xfrm>
            <a:off x="1023582" y="2551837"/>
            <a:ext cx="10044752" cy="1938992"/>
          </a:xfrm>
          <a:prstGeom prst="rect">
            <a:avLst/>
          </a:prstGeom>
        </p:spPr>
        <p:txBody>
          <a:bodyPr wrap="square">
            <a:spAutoFit/>
          </a:bodyPr>
          <a:lstStyle/>
          <a:p>
            <a:r>
              <a:rPr lang="en-US" sz="2400" b="1" dirty="0"/>
              <a:t>Java String</a:t>
            </a:r>
            <a:r>
              <a:rPr lang="en-US" sz="2400" dirty="0"/>
              <a:t> class provides a lot of methods to perform operations on string such as compare(), </a:t>
            </a:r>
            <a:r>
              <a:rPr lang="en-US" sz="2400" dirty="0" err="1"/>
              <a:t>concat</a:t>
            </a:r>
            <a:r>
              <a:rPr lang="en-US" sz="2400" dirty="0"/>
              <a:t>(), equals(), split(), length(), replace(), </a:t>
            </a:r>
            <a:r>
              <a:rPr lang="en-US" sz="2400" dirty="0" err="1"/>
              <a:t>compareTo</a:t>
            </a:r>
            <a:r>
              <a:rPr lang="en-US" sz="2400" dirty="0"/>
              <a:t>(), intern(), substring() etc.</a:t>
            </a:r>
          </a:p>
          <a:p>
            <a:r>
              <a:rPr lang="en-US" sz="2400" dirty="0"/>
              <a:t>The </a:t>
            </a:r>
            <a:r>
              <a:rPr lang="en-US" sz="2400" dirty="0" err="1"/>
              <a:t>java.lang.String</a:t>
            </a:r>
            <a:r>
              <a:rPr lang="en-US" sz="2400" dirty="0"/>
              <a:t> class implements </a:t>
            </a:r>
            <a:r>
              <a:rPr lang="en-US" sz="2400" i="1" dirty="0" err="1"/>
              <a:t>Serializable</a:t>
            </a:r>
            <a:r>
              <a:rPr lang="en-US" sz="2400" dirty="0"/>
              <a:t>, </a:t>
            </a:r>
            <a:r>
              <a:rPr lang="en-US" sz="2400" i="1" dirty="0"/>
              <a:t>Comparable</a:t>
            </a:r>
            <a:r>
              <a:rPr lang="en-US" sz="2400" dirty="0"/>
              <a:t> and </a:t>
            </a:r>
            <a:r>
              <a:rPr lang="en-US" sz="2400" i="1" dirty="0" err="1"/>
              <a:t>CharSequence</a:t>
            </a:r>
            <a:r>
              <a:rPr lang="en-US" sz="2400" dirty="0"/>
              <a:t> interfaces.</a:t>
            </a:r>
          </a:p>
        </p:txBody>
      </p:sp>
    </p:spTree>
    <p:extLst>
      <p:ext uri="{BB962C8B-B14F-4D97-AF65-F5344CB8AC3E}">
        <p14:creationId xmlns:p14="http://schemas.microsoft.com/office/powerpoint/2010/main" val="2470407160"/>
      </p:ext>
    </p:extLst>
  </p:cSld>
  <p:clrMapOvr>
    <a:masterClrMapping/>
  </p:clrMapOvr>
  <p:transition spd="slow">
    <p:cover dir="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r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0161" y="985269"/>
            <a:ext cx="7132329" cy="4367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157224"/>
      </p:ext>
    </p:extLst>
  </p:cSld>
  <p:clrMapOvr>
    <a:masterClrMapping/>
  </p:clrMapOvr>
  <p:transition spd="slow">
    <p:cover dir="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6620" y="602228"/>
            <a:ext cx="10258567" cy="1569660"/>
          </a:xfrm>
          <a:prstGeom prst="rect">
            <a:avLst/>
          </a:prstGeom>
        </p:spPr>
        <p:txBody>
          <a:bodyPr wrap="square">
            <a:spAutoFit/>
          </a:bodyPr>
          <a:lstStyle/>
          <a:p>
            <a:r>
              <a:rPr lang="en-US" sz="2400" b="1" dirty="0" err="1"/>
              <a:t>CharSequence</a:t>
            </a:r>
            <a:r>
              <a:rPr lang="en-US" sz="2400" b="1" dirty="0"/>
              <a:t> Interface</a:t>
            </a:r>
          </a:p>
          <a:p>
            <a:r>
              <a:rPr lang="en-US" sz="2400" dirty="0"/>
              <a:t>The </a:t>
            </a:r>
            <a:r>
              <a:rPr lang="en-US" sz="2400" dirty="0" err="1"/>
              <a:t>CharSequence</a:t>
            </a:r>
            <a:r>
              <a:rPr lang="en-US" sz="2400" dirty="0"/>
              <a:t> interface is used to represent the sequence of characters. String, </a:t>
            </a:r>
            <a:r>
              <a:rPr lang="en-US" sz="2400" dirty="0" err="1"/>
              <a:t>StringBuffer</a:t>
            </a:r>
            <a:r>
              <a:rPr lang="en-US" sz="2400" dirty="0"/>
              <a:t> and </a:t>
            </a:r>
            <a:r>
              <a:rPr lang="en-US" sz="2400" dirty="0" err="1"/>
              <a:t>StringBuilder</a:t>
            </a:r>
            <a:r>
              <a:rPr lang="en-US" sz="2400" dirty="0"/>
              <a:t> classes implement it. It means, we can create strings in java by using these three classes.</a:t>
            </a:r>
          </a:p>
        </p:txBody>
      </p:sp>
      <p:pic>
        <p:nvPicPr>
          <p:cNvPr id="2050" name="Picture 2" descr="CharSequenc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751" y="2071545"/>
            <a:ext cx="6408998" cy="404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233842"/>
      </p:ext>
    </p:extLst>
  </p:cSld>
  <p:clrMapOvr>
    <a:masterClrMapping/>
  </p:clrMapOvr>
  <p:transition spd="slow">
    <p:cover dir="d"/>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9743" y="2337517"/>
            <a:ext cx="8434317" cy="1569660"/>
          </a:xfrm>
          <a:prstGeom prst="rect">
            <a:avLst/>
          </a:prstGeom>
        </p:spPr>
        <p:txBody>
          <a:bodyPr wrap="square">
            <a:spAutoFit/>
          </a:bodyPr>
          <a:lstStyle/>
          <a:p>
            <a:r>
              <a:rPr lang="en-US" sz="2400" dirty="0"/>
              <a:t>The Java String is immutable which means it cannot be changed. Whenever we change any string, a new instance is created. For mutable strings, you can use </a:t>
            </a:r>
            <a:r>
              <a:rPr lang="en-US" sz="2400" dirty="0" err="1"/>
              <a:t>StringBuffer</a:t>
            </a:r>
            <a:r>
              <a:rPr lang="en-US" sz="2400" dirty="0"/>
              <a:t> and </a:t>
            </a:r>
            <a:r>
              <a:rPr lang="en-US" sz="2400" dirty="0" err="1"/>
              <a:t>StringBuilder</a:t>
            </a:r>
            <a:r>
              <a:rPr lang="en-US" sz="2400" dirty="0"/>
              <a:t> classes.</a:t>
            </a:r>
          </a:p>
        </p:txBody>
      </p:sp>
    </p:spTree>
    <p:extLst>
      <p:ext uri="{BB962C8B-B14F-4D97-AF65-F5344CB8AC3E}">
        <p14:creationId xmlns:p14="http://schemas.microsoft.com/office/powerpoint/2010/main" val="2444319345"/>
      </p:ext>
    </p:extLst>
  </p:cSld>
  <p:clrMapOvr>
    <a:masterClrMapping/>
  </p:clrMapOvr>
  <p:transition spd="slow">
    <p:cover dir="d"/>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0645" y="742750"/>
            <a:ext cx="6096000" cy="1200329"/>
          </a:xfrm>
          <a:prstGeom prst="rect">
            <a:avLst/>
          </a:prstGeom>
        </p:spPr>
        <p:txBody>
          <a:bodyPr>
            <a:spAutoFit/>
          </a:bodyPr>
          <a:lstStyle/>
          <a:p>
            <a:r>
              <a:rPr lang="en-US" sz="2400" dirty="0"/>
              <a:t>There are two ways to create String object:</a:t>
            </a:r>
          </a:p>
          <a:p>
            <a:pPr marL="457200" indent="-457200">
              <a:buFont typeface="+mj-lt"/>
              <a:buAutoNum type="arabicPeriod"/>
            </a:pPr>
            <a:r>
              <a:rPr lang="en-US" sz="2400" dirty="0"/>
              <a:t>By string literal</a:t>
            </a:r>
          </a:p>
          <a:p>
            <a:pPr marL="457200" indent="-457200">
              <a:buFont typeface="+mj-lt"/>
              <a:buAutoNum type="arabicPeriod"/>
            </a:pPr>
            <a:r>
              <a:rPr lang="en-US" sz="2400" dirty="0"/>
              <a:t>By new keyword</a:t>
            </a:r>
          </a:p>
        </p:txBody>
      </p:sp>
      <p:sp>
        <p:nvSpPr>
          <p:cNvPr id="5" name="Rectangle 4"/>
          <p:cNvSpPr/>
          <p:nvPr/>
        </p:nvSpPr>
        <p:spPr>
          <a:xfrm>
            <a:off x="1696872" y="3288816"/>
            <a:ext cx="8702722" cy="2308324"/>
          </a:xfrm>
          <a:prstGeom prst="rect">
            <a:avLst/>
          </a:prstGeom>
        </p:spPr>
        <p:txBody>
          <a:bodyPr wrap="square">
            <a:spAutoFit/>
          </a:bodyPr>
          <a:lstStyle/>
          <a:p>
            <a:r>
              <a:rPr lang="en-US" sz="2400" dirty="0"/>
              <a:t>String literal</a:t>
            </a:r>
          </a:p>
          <a:p>
            <a:r>
              <a:rPr lang="en-US" sz="2400" dirty="0"/>
              <a:t>In java, Strings can be created like this: Assigning a String literal to a String instance:</a:t>
            </a:r>
          </a:p>
          <a:p>
            <a:endParaRPr lang="en-US" sz="2400" dirty="0"/>
          </a:p>
          <a:p>
            <a:r>
              <a:rPr lang="en-US" sz="2400" dirty="0"/>
              <a:t>String str1 = “NIIT";</a:t>
            </a:r>
          </a:p>
          <a:p>
            <a:r>
              <a:rPr lang="en-US" sz="2400" dirty="0"/>
              <a:t>String str2 = “NIIT";</a:t>
            </a:r>
          </a:p>
        </p:txBody>
      </p:sp>
    </p:spTree>
    <p:extLst>
      <p:ext uri="{BB962C8B-B14F-4D97-AF65-F5344CB8AC3E}">
        <p14:creationId xmlns:p14="http://schemas.microsoft.com/office/powerpoint/2010/main" val="3658083155"/>
      </p:ext>
    </p:extLst>
  </p:cSld>
  <p:clrMapOvr>
    <a:masterClrMapping/>
  </p:clrMapOvr>
  <p:transition spd="slow">
    <p:cover dir="d"/>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ring Pool in Java, string pool, java string p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569" y="1403420"/>
            <a:ext cx="7446228" cy="412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341698"/>
      </p:ext>
    </p:extLst>
  </p:cSld>
  <p:clrMapOvr>
    <a:masterClrMapping/>
  </p:clrMapOvr>
  <p:transition spd="slow">
    <p:cover dir="d"/>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8256" y="723037"/>
            <a:ext cx="10504228" cy="2246769"/>
          </a:xfrm>
          <a:prstGeom prst="rect">
            <a:avLst/>
          </a:prstGeom>
        </p:spPr>
        <p:txBody>
          <a:bodyPr wrap="square">
            <a:spAutoFit/>
          </a:bodyPr>
          <a:lstStyle/>
          <a:p>
            <a:r>
              <a:rPr lang="en-US" sz="2800" dirty="0"/>
              <a:t>if the object already exist in the memory it does not create a new Object rather it assigns the same old object to the new instance, that means even though we have two string instances above(str1 and str2) compiler only created on string object (having the value “NIIT”) and assigned the same to both the instances.</a:t>
            </a:r>
          </a:p>
        </p:txBody>
      </p:sp>
      <p:sp>
        <p:nvSpPr>
          <p:cNvPr id="3" name="Rectangle 2"/>
          <p:cNvSpPr/>
          <p:nvPr/>
        </p:nvSpPr>
        <p:spPr>
          <a:xfrm>
            <a:off x="1178256" y="3429000"/>
            <a:ext cx="10504228" cy="2246769"/>
          </a:xfrm>
          <a:prstGeom prst="rect">
            <a:avLst/>
          </a:prstGeom>
        </p:spPr>
        <p:txBody>
          <a:bodyPr wrap="square">
            <a:spAutoFit/>
          </a:bodyPr>
          <a:lstStyle/>
          <a:p>
            <a:r>
              <a:rPr lang="en-US" sz="2800" dirty="0"/>
              <a:t>For example there are 10 string instances that have same value, it means that in memory there is only one object having the value and all the 10 string instances would be pointing to the same object.</a:t>
            </a:r>
          </a:p>
          <a:p>
            <a:r>
              <a:rPr lang="en-US" sz="2800" dirty="0"/>
              <a:t>What if we want to have two different object with the same string? For that we would need to create strings using </a:t>
            </a:r>
            <a:r>
              <a:rPr lang="en-US" sz="2800" b="1" dirty="0"/>
              <a:t>new keyword</a:t>
            </a:r>
            <a:r>
              <a:rPr lang="en-US" sz="2800" dirty="0"/>
              <a:t>.</a:t>
            </a:r>
          </a:p>
        </p:txBody>
      </p:sp>
    </p:spTree>
    <p:extLst>
      <p:ext uri="{BB962C8B-B14F-4D97-AF65-F5344CB8AC3E}">
        <p14:creationId xmlns:p14="http://schemas.microsoft.com/office/powerpoint/2010/main" val="654446520"/>
      </p:ext>
    </p:extLst>
  </p:cSld>
  <p:clrMapOvr>
    <a:masterClrMapping/>
  </p:clrMapOvr>
  <p:transition spd="slow">
    <p:cover dir="d"/>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7246" y="1533815"/>
            <a:ext cx="9043917" cy="3046988"/>
          </a:xfrm>
          <a:prstGeom prst="rect">
            <a:avLst/>
          </a:prstGeom>
        </p:spPr>
        <p:txBody>
          <a:bodyPr wrap="square">
            <a:spAutoFit/>
          </a:bodyPr>
          <a:lstStyle/>
          <a:p>
            <a:r>
              <a:rPr lang="en-US" sz="2400" dirty="0"/>
              <a:t>There are two ways to create a String object:</a:t>
            </a:r>
          </a:p>
          <a:p>
            <a:r>
              <a:rPr lang="en-US" sz="2400" b="1" dirty="0"/>
              <a:t>By string literal</a:t>
            </a:r>
            <a:r>
              <a:rPr lang="en-US" sz="2400" dirty="0"/>
              <a:t> : Java String literal is created by using double quotes.</a:t>
            </a:r>
            <a:br>
              <a:rPr lang="en-US" sz="2400" dirty="0"/>
            </a:br>
            <a:r>
              <a:rPr lang="en-US" sz="2400" dirty="0"/>
              <a:t>For Example: String s=“Welcome”;  </a:t>
            </a:r>
          </a:p>
          <a:p>
            <a:endParaRPr lang="en-US" sz="2400" dirty="0"/>
          </a:p>
          <a:p>
            <a:r>
              <a:rPr lang="en-US" sz="2400" b="1" dirty="0"/>
              <a:t>By new keyword</a:t>
            </a:r>
            <a:r>
              <a:rPr lang="en-US" sz="2400" dirty="0"/>
              <a:t> : Java String is created by using a keyword “new”.</a:t>
            </a:r>
            <a:br>
              <a:rPr lang="en-US" sz="2400" dirty="0"/>
            </a:br>
            <a:r>
              <a:rPr lang="en-US" sz="2400" dirty="0"/>
              <a:t>For example: String s=new String(“Welcome”);  </a:t>
            </a:r>
            <a:br>
              <a:rPr lang="en-US" sz="2400" dirty="0"/>
            </a:br>
            <a:r>
              <a:rPr lang="en-US" sz="2400" dirty="0"/>
              <a:t>It creates two objects (in String pool and in heap) and one reference variable where the variable ‘s’ will refer to the object in the heap.</a:t>
            </a:r>
          </a:p>
        </p:txBody>
      </p:sp>
    </p:spTree>
    <p:extLst>
      <p:ext uri="{BB962C8B-B14F-4D97-AF65-F5344CB8AC3E}">
        <p14:creationId xmlns:p14="http://schemas.microsoft.com/office/powerpoint/2010/main" val="354320577"/>
      </p:ext>
    </p:extLst>
  </p:cSld>
  <p:clrMapOvr>
    <a:masterClrMapping/>
  </p:clrMapOvr>
  <p:transition spd="slow">
    <p:cover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2073</TotalTime>
  <Words>13853</Words>
  <Application>Microsoft Office PowerPoint</Application>
  <PresentationFormat>Widescreen</PresentationFormat>
  <Paragraphs>1675</Paragraphs>
  <Slides>179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179</vt:i4>
      </vt:variant>
    </vt:vector>
  </HeadingPairs>
  <TitlesOfParts>
    <vt:vector size="191" baseType="lpstr">
      <vt:lpstr>Arial</vt:lpstr>
      <vt:lpstr>Calibri</vt:lpstr>
      <vt:lpstr>Calibri Light</vt:lpstr>
      <vt:lpstr>erdana</vt:lpstr>
      <vt:lpstr>Open Sans</vt:lpstr>
      <vt:lpstr>roboto</vt:lpstr>
      <vt:lpstr>Source Sans Pro</vt:lpstr>
      <vt:lpstr>tahoma</vt:lpstr>
      <vt:lpstr>times new roman</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AMAN TIWARI</cp:lastModifiedBy>
  <cp:revision>116</cp:revision>
  <dcterms:created xsi:type="dcterms:W3CDTF">2019-08-02T07:23:10Z</dcterms:created>
  <dcterms:modified xsi:type="dcterms:W3CDTF">2021-07-27T07:22:05Z</dcterms:modified>
</cp:coreProperties>
</file>