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8"/>
  </p:notesMasterIdLst>
  <p:handoutMasterIdLst>
    <p:handoutMasterId r:id="rId19"/>
  </p:handoutMasterIdLst>
  <p:sldIdLst>
    <p:sldId id="256" r:id="rId5"/>
    <p:sldId id="261" r:id="rId6"/>
    <p:sldId id="267" r:id="rId7"/>
    <p:sldId id="279" r:id="rId8"/>
    <p:sldId id="266" r:id="rId9"/>
    <p:sldId id="263" r:id="rId10"/>
    <p:sldId id="264" r:id="rId11"/>
    <p:sldId id="280" r:id="rId12"/>
    <p:sldId id="265" r:id="rId13"/>
    <p:sldId id="276" r:id="rId14"/>
    <p:sldId id="278" r:id="rId15"/>
    <p:sldId id="281"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79" d="100"/>
          <a:sy n="79" d="100"/>
        </p:scale>
        <p:origin x="85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7/30/2024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we'll introduce Python as a high-level, general-purpose, interpreted programming language.</a:t>
            </a:r>
            <a:endParaRPr lang="en-IN"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521604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we'll introduce Python as a high-level, general-purpose, interpreted programming language.</a:t>
            </a:r>
            <a:endParaRPr lang="en-IN"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145762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7/30/2024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7/30/2024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7/30/2024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7/30/2024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7/30/2024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mailto:amantiwari8861@gmail.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Python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Aman Tiwari</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DF02-FD2D-C07F-3999-C57B099925F3}"/>
              </a:ext>
            </a:extLst>
          </p:cNvPr>
          <p:cNvSpPr>
            <a:spLocks noGrp="1"/>
          </p:cNvSpPr>
          <p:nvPr>
            <p:ph type="title"/>
          </p:nvPr>
        </p:nvSpPr>
        <p:spPr/>
        <p:txBody>
          <a:bodyPr/>
          <a:lstStyle/>
          <a:p>
            <a:r>
              <a:rPr lang="en-US" altLang="en-US" dirty="0"/>
              <a:t>Let’s Start with Python</a:t>
            </a:r>
            <a:endParaRPr lang="en-IN" dirty="0"/>
          </a:p>
        </p:txBody>
      </p:sp>
      <p:sp>
        <p:nvSpPr>
          <p:cNvPr id="3" name="Content Placeholder 2">
            <a:extLst>
              <a:ext uri="{FF2B5EF4-FFF2-40B4-BE49-F238E27FC236}">
                <a16:creationId xmlns:a16="http://schemas.microsoft.com/office/drawing/2014/main" id="{BE5E9F90-8E0B-9670-DF14-78C15125949D}"/>
              </a:ext>
            </a:extLst>
          </p:cNvPr>
          <p:cNvSpPr>
            <a:spLocks/>
          </p:cNvSpPr>
          <p:nvPr/>
        </p:nvSpPr>
        <p:spPr bwMode="auto">
          <a:xfrm>
            <a:off x="860425" y="2297834"/>
            <a:ext cx="7416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rgbClr val="613E9A"/>
              </a:buClr>
              <a:buSzPct val="150000"/>
              <a:buFont typeface="Wingdings" panose="05000000000000000000" pitchFamily="2" charset="2"/>
              <a:buChar char="§"/>
              <a:defRPr sz="1600">
                <a:solidFill>
                  <a:schemeClr val="tx1"/>
                </a:solidFill>
                <a:latin typeface="Verdana" panose="020B0604030504040204" pitchFamily="34" charset="0"/>
              </a:defRPr>
            </a:lvl1pPr>
            <a:lvl2pPr marL="742950" indent="-285750" eaLnBrk="0" hangingPunct="0">
              <a:lnSpc>
                <a:spcPct val="120000"/>
              </a:lnSpc>
              <a:spcBef>
                <a:spcPct val="20000"/>
              </a:spcBef>
              <a:buFont typeface="Wingdings" panose="05000000000000000000" pitchFamily="2" charset="2"/>
              <a:buChar char="q"/>
              <a:defRPr sz="1400">
                <a:solidFill>
                  <a:schemeClr val="tx1"/>
                </a:solidFill>
                <a:latin typeface="Verdana" panose="020B0604030504040204" pitchFamily="34" charset="0"/>
              </a:defRPr>
            </a:lvl2pPr>
            <a:lvl3pPr marL="1143000" indent="-228600" eaLnBrk="0" hangingPunct="0">
              <a:lnSpc>
                <a:spcPct val="120000"/>
              </a:lnSpc>
              <a:spcBef>
                <a:spcPct val="20000"/>
              </a:spcBef>
              <a:buChar char="•"/>
              <a:defRPr sz="1400">
                <a:solidFill>
                  <a:schemeClr val="tx1"/>
                </a:solidFill>
                <a:latin typeface="Verdana" panose="020B0604030504040204" pitchFamily="34" charset="0"/>
              </a:defRPr>
            </a:lvl3pPr>
            <a:lvl4pPr marL="1600200" indent="-228600" eaLnBrk="0" hangingPunct="0">
              <a:lnSpc>
                <a:spcPct val="120000"/>
              </a:lnSpc>
              <a:spcBef>
                <a:spcPct val="20000"/>
              </a:spcBef>
              <a:buChar char="–"/>
              <a:defRPr sz="1200">
                <a:solidFill>
                  <a:schemeClr val="tx1"/>
                </a:solidFill>
                <a:latin typeface="Verdana" panose="020B0604030504040204" pitchFamily="34" charset="0"/>
              </a:defRPr>
            </a:lvl4pPr>
            <a:lvl5pPr marL="2057400" indent="-228600" eaLnBrk="0" hangingPunct="0">
              <a:lnSpc>
                <a:spcPct val="120000"/>
              </a:lnSpc>
              <a:spcBef>
                <a:spcPct val="20000"/>
              </a:spcBef>
              <a:buChar char="»"/>
              <a:defRPr sz="1200">
                <a:solidFill>
                  <a:schemeClr val="tx1"/>
                </a:solidFill>
                <a:latin typeface="Verdana" panose="020B0604030504040204" pitchFamily="34" charset="0"/>
              </a:defRPr>
            </a:lvl5pPr>
            <a:lvl6pPr marL="25146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6pPr>
            <a:lvl7pPr marL="29718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7pPr>
            <a:lvl8pPr marL="34290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8pPr>
            <a:lvl9pPr marL="38862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9pPr>
          </a:lstStyle>
          <a:p>
            <a:r>
              <a:rPr lang="en-US" altLang="en-US" dirty="0"/>
              <a:t>Steps in learning English language:</a:t>
            </a:r>
          </a:p>
        </p:txBody>
      </p:sp>
      <p:sp>
        <p:nvSpPr>
          <p:cNvPr id="4" name="Content Placeholder 2">
            <a:extLst>
              <a:ext uri="{FF2B5EF4-FFF2-40B4-BE49-F238E27FC236}">
                <a16:creationId xmlns:a16="http://schemas.microsoft.com/office/drawing/2014/main" id="{C8504F56-F8D1-2297-2D67-CB7417C54C44}"/>
              </a:ext>
            </a:extLst>
          </p:cNvPr>
          <p:cNvSpPr>
            <a:spLocks/>
          </p:cNvSpPr>
          <p:nvPr/>
        </p:nvSpPr>
        <p:spPr bwMode="auto">
          <a:xfrm>
            <a:off x="873125" y="3948834"/>
            <a:ext cx="7416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rgbClr val="613E9A"/>
              </a:buClr>
              <a:buSzPct val="150000"/>
              <a:buFont typeface="Wingdings" panose="05000000000000000000" pitchFamily="2" charset="2"/>
              <a:buChar char="§"/>
              <a:defRPr sz="1600">
                <a:solidFill>
                  <a:schemeClr val="tx1"/>
                </a:solidFill>
                <a:latin typeface="Verdana" panose="020B0604030504040204" pitchFamily="34" charset="0"/>
              </a:defRPr>
            </a:lvl1pPr>
            <a:lvl2pPr marL="742950" indent="-285750" eaLnBrk="0" hangingPunct="0">
              <a:lnSpc>
                <a:spcPct val="120000"/>
              </a:lnSpc>
              <a:spcBef>
                <a:spcPct val="20000"/>
              </a:spcBef>
              <a:buFont typeface="Wingdings" panose="05000000000000000000" pitchFamily="2" charset="2"/>
              <a:buChar char="q"/>
              <a:defRPr sz="1400">
                <a:solidFill>
                  <a:schemeClr val="tx1"/>
                </a:solidFill>
                <a:latin typeface="Verdana" panose="020B0604030504040204" pitchFamily="34" charset="0"/>
              </a:defRPr>
            </a:lvl2pPr>
            <a:lvl3pPr marL="1143000" indent="-228600" eaLnBrk="0" hangingPunct="0">
              <a:lnSpc>
                <a:spcPct val="120000"/>
              </a:lnSpc>
              <a:spcBef>
                <a:spcPct val="20000"/>
              </a:spcBef>
              <a:buChar char="•"/>
              <a:defRPr sz="1400">
                <a:solidFill>
                  <a:schemeClr val="tx1"/>
                </a:solidFill>
                <a:latin typeface="Verdana" panose="020B0604030504040204" pitchFamily="34" charset="0"/>
              </a:defRPr>
            </a:lvl3pPr>
            <a:lvl4pPr marL="1600200" indent="-228600" eaLnBrk="0" hangingPunct="0">
              <a:lnSpc>
                <a:spcPct val="120000"/>
              </a:lnSpc>
              <a:spcBef>
                <a:spcPct val="20000"/>
              </a:spcBef>
              <a:buChar char="–"/>
              <a:defRPr sz="1200">
                <a:solidFill>
                  <a:schemeClr val="tx1"/>
                </a:solidFill>
                <a:latin typeface="Verdana" panose="020B0604030504040204" pitchFamily="34" charset="0"/>
              </a:defRPr>
            </a:lvl4pPr>
            <a:lvl5pPr marL="2057400" indent="-228600" eaLnBrk="0" hangingPunct="0">
              <a:lnSpc>
                <a:spcPct val="120000"/>
              </a:lnSpc>
              <a:spcBef>
                <a:spcPct val="20000"/>
              </a:spcBef>
              <a:buChar char="»"/>
              <a:defRPr sz="1200">
                <a:solidFill>
                  <a:schemeClr val="tx1"/>
                </a:solidFill>
                <a:latin typeface="Verdana" panose="020B0604030504040204" pitchFamily="34" charset="0"/>
              </a:defRPr>
            </a:lvl5pPr>
            <a:lvl6pPr marL="25146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6pPr>
            <a:lvl7pPr marL="29718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7pPr>
            <a:lvl8pPr marL="34290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8pPr>
            <a:lvl9pPr marL="38862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9pPr>
          </a:lstStyle>
          <a:p>
            <a:r>
              <a:rPr lang="en-US" altLang="en-US" dirty="0"/>
              <a:t>Steps in learning Python:</a:t>
            </a:r>
          </a:p>
        </p:txBody>
      </p:sp>
      <p:sp>
        <p:nvSpPr>
          <p:cNvPr id="5" name="Rectangle 13">
            <a:extLst>
              <a:ext uri="{FF2B5EF4-FFF2-40B4-BE49-F238E27FC236}">
                <a16:creationId xmlns:a16="http://schemas.microsoft.com/office/drawing/2014/main" id="{5DD1158F-957E-2CE8-8485-A08346C3290F}"/>
              </a:ext>
            </a:extLst>
          </p:cNvPr>
          <p:cNvSpPr>
            <a:spLocks noChangeArrowheads="1"/>
          </p:cNvSpPr>
          <p:nvPr/>
        </p:nvSpPr>
        <p:spPr bwMode="auto">
          <a:xfrm>
            <a:off x="1320799" y="4534622"/>
            <a:ext cx="1597819" cy="1182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FontTx/>
              <a:buChar char="•"/>
            </a:pPr>
            <a:r>
              <a:rPr lang="en-US" altLang="en-US" sz="1600" dirty="0">
                <a:latin typeface="Verdana" panose="020B0604030504040204" pitchFamily="34" charset="0"/>
              </a:rPr>
              <a:t> Alphabets</a:t>
            </a:r>
          </a:p>
          <a:p>
            <a:pPr eaLnBrk="0" hangingPunct="0">
              <a:buFontTx/>
              <a:buChar char="•"/>
            </a:pPr>
            <a:r>
              <a:rPr lang="en-US" altLang="en-US" sz="1600" dirty="0">
                <a:latin typeface="Verdana" panose="020B0604030504040204" pitchFamily="34" charset="0"/>
              </a:rPr>
              <a:t> Digits</a:t>
            </a:r>
          </a:p>
          <a:p>
            <a:pPr eaLnBrk="0" hangingPunct="0">
              <a:buFontTx/>
              <a:buChar char="•"/>
            </a:pPr>
            <a:r>
              <a:rPr lang="en-US" altLang="en-US" sz="1600" dirty="0">
                <a:latin typeface="Verdana" panose="020B0604030504040204" pitchFamily="34" charset="0"/>
              </a:rPr>
              <a:t> Special</a:t>
            </a:r>
          </a:p>
          <a:p>
            <a:pPr eaLnBrk="0" hangingPunct="0"/>
            <a:r>
              <a:rPr lang="en-US" altLang="en-US" sz="1600" dirty="0">
                <a:latin typeface="Verdana" panose="020B0604030504040204" pitchFamily="34" charset="0"/>
              </a:rPr>
              <a:t>   symbols</a:t>
            </a:r>
          </a:p>
        </p:txBody>
      </p:sp>
      <p:sp>
        <p:nvSpPr>
          <p:cNvPr id="6" name="Rectangle 14">
            <a:extLst>
              <a:ext uri="{FF2B5EF4-FFF2-40B4-BE49-F238E27FC236}">
                <a16:creationId xmlns:a16="http://schemas.microsoft.com/office/drawing/2014/main" id="{877B35A2-19ED-2816-695A-F78AC6F2E458}"/>
              </a:ext>
            </a:extLst>
          </p:cNvPr>
          <p:cNvSpPr>
            <a:spLocks noChangeArrowheads="1"/>
          </p:cNvSpPr>
          <p:nvPr/>
        </p:nvSpPr>
        <p:spPr bwMode="auto">
          <a:xfrm>
            <a:off x="3269311" y="4534622"/>
            <a:ext cx="1427163" cy="1169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FontTx/>
              <a:buChar char="•"/>
            </a:pPr>
            <a:r>
              <a:rPr lang="en-US" altLang="en-US" sz="1600" dirty="0">
                <a:latin typeface="Verdana" panose="020B0604030504040204" pitchFamily="34" charset="0"/>
              </a:rPr>
              <a:t> Constants</a:t>
            </a:r>
          </a:p>
          <a:p>
            <a:pPr eaLnBrk="0" hangingPunct="0">
              <a:buFontTx/>
              <a:buChar char="•"/>
            </a:pPr>
            <a:r>
              <a:rPr lang="en-US" altLang="en-US" sz="1600" dirty="0">
                <a:latin typeface="Verdana" panose="020B0604030504040204" pitchFamily="34" charset="0"/>
              </a:rPr>
              <a:t> Variables</a:t>
            </a:r>
          </a:p>
          <a:p>
            <a:pPr eaLnBrk="0" hangingPunct="0">
              <a:buFontTx/>
              <a:buChar char="•"/>
            </a:pPr>
            <a:r>
              <a:rPr lang="en-US" altLang="en-US" sz="1600" dirty="0">
                <a:latin typeface="Verdana" panose="020B0604030504040204" pitchFamily="34" charset="0"/>
              </a:rPr>
              <a:t> Keywords</a:t>
            </a:r>
          </a:p>
        </p:txBody>
      </p:sp>
      <p:sp>
        <p:nvSpPr>
          <p:cNvPr id="7" name="Rectangle 15">
            <a:extLst>
              <a:ext uri="{FF2B5EF4-FFF2-40B4-BE49-F238E27FC236}">
                <a16:creationId xmlns:a16="http://schemas.microsoft.com/office/drawing/2014/main" id="{CE3D066E-DD6B-60A3-B4F5-7533CBBC5397}"/>
              </a:ext>
            </a:extLst>
          </p:cNvPr>
          <p:cNvSpPr>
            <a:spLocks noChangeArrowheads="1"/>
          </p:cNvSpPr>
          <p:nvPr/>
        </p:nvSpPr>
        <p:spPr bwMode="auto">
          <a:xfrm>
            <a:off x="5067155" y="4548765"/>
            <a:ext cx="1427163" cy="1158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latin typeface="Verdana" panose="020B0604030504040204" pitchFamily="34" charset="0"/>
              </a:rPr>
              <a:t>Instructions</a:t>
            </a:r>
          </a:p>
        </p:txBody>
      </p:sp>
      <p:sp>
        <p:nvSpPr>
          <p:cNvPr id="8" name="Rectangle 16">
            <a:extLst>
              <a:ext uri="{FF2B5EF4-FFF2-40B4-BE49-F238E27FC236}">
                <a16:creationId xmlns:a16="http://schemas.microsoft.com/office/drawing/2014/main" id="{3043830B-BFB6-5EFB-A477-B7CFE70B9CEA}"/>
              </a:ext>
            </a:extLst>
          </p:cNvPr>
          <p:cNvSpPr>
            <a:spLocks noChangeArrowheads="1"/>
          </p:cNvSpPr>
          <p:nvPr/>
        </p:nvSpPr>
        <p:spPr bwMode="auto">
          <a:xfrm>
            <a:off x="6961836" y="4523510"/>
            <a:ext cx="1427163" cy="1169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latin typeface="Verdana" panose="020B0604030504040204" pitchFamily="34" charset="0"/>
              </a:rPr>
              <a:t>Program</a:t>
            </a:r>
          </a:p>
        </p:txBody>
      </p:sp>
      <p:sp>
        <p:nvSpPr>
          <p:cNvPr id="9" name="Line 17">
            <a:extLst>
              <a:ext uri="{FF2B5EF4-FFF2-40B4-BE49-F238E27FC236}">
                <a16:creationId xmlns:a16="http://schemas.microsoft.com/office/drawing/2014/main" id="{58280B09-46F5-210D-8208-4F55F9916763}"/>
              </a:ext>
            </a:extLst>
          </p:cNvPr>
          <p:cNvSpPr>
            <a:spLocks noChangeShapeType="1"/>
          </p:cNvSpPr>
          <p:nvPr/>
        </p:nvSpPr>
        <p:spPr bwMode="auto">
          <a:xfrm flipV="1">
            <a:off x="2918619" y="5137872"/>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8">
            <a:extLst>
              <a:ext uri="{FF2B5EF4-FFF2-40B4-BE49-F238E27FC236}">
                <a16:creationId xmlns:a16="http://schemas.microsoft.com/office/drawing/2014/main" id="{7A53DEB8-2575-85FB-35C9-4623ADC8F45E}"/>
              </a:ext>
            </a:extLst>
          </p:cNvPr>
          <p:cNvSpPr>
            <a:spLocks noChangeShapeType="1"/>
          </p:cNvSpPr>
          <p:nvPr/>
        </p:nvSpPr>
        <p:spPr bwMode="auto">
          <a:xfrm flipV="1">
            <a:off x="4702969" y="5137872"/>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9">
            <a:extLst>
              <a:ext uri="{FF2B5EF4-FFF2-40B4-BE49-F238E27FC236}">
                <a16:creationId xmlns:a16="http://schemas.microsoft.com/office/drawing/2014/main" id="{5BEF677D-5CE4-C35C-BCDA-392F8CB8310D}"/>
              </a:ext>
            </a:extLst>
          </p:cNvPr>
          <p:cNvSpPr>
            <a:spLocks noChangeShapeType="1"/>
          </p:cNvSpPr>
          <p:nvPr/>
        </p:nvSpPr>
        <p:spPr bwMode="auto">
          <a:xfrm flipV="1">
            <a:off x="6536387" y="5111390"/>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Rectangle 5">
            <a:extLst>
              <a:ext uri="{FF2B5EF4-FFF2-40B4-BE49-F238E27FC236}">
                <a16:creationId xmlns:a16="http://schemas.microsoft.com/office/drawing/2014/main" id="{CE31C06B-79E2-4FA8-0FC1-110A74956AB5}"/>
              </a:ext>
            </a:extLst>
          </p:cNvPr>
          <p:cNvSpPr>
            <a:spLocks noChangeArrowheads="1"/>
          </p:cNvSpPr>
          <p:nvPr/>
        </p:nvSpPr>
        <p:spPr bwMode="auto">
          <a:xfrm>
            <a:off x="13207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Alphabets</a:t>
            </a:r>
          </a:p>
        </p:txBody>
      </p:sp>
      <p:sp>
        <p:nvSpPr>
          <p:cNvPr id="13" name="Rectangle 6">
            <a:extLst>
              <a:ext uri="{FF2B5EF4-FFF2-40B4-BE49-F238E27FC236}">
                <a16:creationId xmlns:a16="http://schemas.microsoft.com/office/drawing/2014/main" id="{B1C835B6-5054-3A4A-F6CD-65B6008EB353}"/>
              </a:ext>
            </a:extLst>
          </p:cNvPr>
          <p:cNvSpPr>
            <a:spLocks noChangeArrowheads="1"/>
          </p:cNvSpPr>
          <p:nvPr/>
        </p:nvSpPr>
        <p:spPr bwMode="auto">
          <a:xfrm>
            <a:off x="30860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Words</a:t>
            </a:r>
          </a:p>
        </p:txBody>
      </p:sp>
      <p:sp>
        <p:nvSpPr>
          <p:cNvPr id="14" name="Rectangle 7">
            <a:extLst>
              <a:ext uri="{FF2B5EF4-FFF2-40B4-BE49-F238E27FC236}">
                <a16:creationId xmlns:a16="http://schemas.microsoft.com/office/drawing/2014/main" id="{B3870153-CF8D-937B-335F-F35E5BFC07AD}"/>
              </a:ext>
            </a:extLst>
          </p:cNvPr>
          <p:cNvSpPr>
            <a:spLocks noChangeArrowheads="1"/>
          </p:cNvSpPr>
          <p:nvPr/>
        </p:nvSpPr>
        <p:spPr bwMode="auto">
          <a:xfrm>
            <a:off x="48513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Sentences</a:t>
            </a:r>
          </a:p>
        </p:txBody>
      </p:sp>
      <p:sp>
        <p:nvSpPr>
          <p:cNvPr id="15" name="Rectangle 8">
            <a:extLst>
              <a:ext uri="{FF2B5EF4-FFF2-40B4-BE49-F238E27FC236}">
                <a16:creationId xmlns:a16="http://schemas.microsoft.com/office/drawing/2014/main" id="{C23F3421-CF58-6EBE-A550-FDB9608E54C4}"/>
              </a:ext>
            </a:extLst>
          </p:cNvPr>
          <p:cNvSpPr>
            <a:spLocks noChangeArrowheads="1"/>
          </p:cNvSpPr>
          <p:nvPr/>
        </p:nvSpPr>
        <p:spPr bwMode="auto">
          <a:xfrm>
            <a:off x="66166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latin typeface="Verdana" panose="020B0604030504040204" pitchFamily="34" charset="0"/>
              </a:rPr>
              <a:t>Paragraphs</a:t>
            </a:r>
          </a:p>
        </p:txBody>
      </p:sp>
      <p:sp>
        <p:nvSpPr>
          <p:cNvPr id="16" name="Line 9">
            <a:extLst>
              <a:ext uri="{FF2B5EF4-FFF2-40B4-BE49-F238E27FC236}">
                <a16:creationId xmlns:a16="http://schemas.microsoft.com/office/drawing/2014/main" id="{6DB77040-DB34-CA98-1D0C-058CE67BF266}"/>
              </a:ext>
            </a:extLst>
          </p:cNvPr>
          <p:cNvSpPr>
            <a:spLocks noChangeShapeType="1"/>
          </p:cNvSpPr>
          <p:nvPr/>
        </p:nvSpPr>
        <p:spPr bwMode="auto">
          <a:xfrm flipV="1">
            <a:off x="27384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10">
            <a:extLst>
              <a:ext uri="{FF2B5EF4-FFF2-40B4-BE49-F238E27FC236}">
                <a16:creationId xmlns:a16="http://schemas.microsoft.com/office/drawing/2014/main" id="{ABA15BBE-1D4D-8A3C-B2EF-5299CA07DA85}"/>
              </a:ext>
            </a:extLst>
          </p:cNvPr>
          <p:cNvSpPr>
            <a:spLocks noChangeShapeType="1"/>
          </p:cNvSpPr>
          <p:nvPr/>
        </p:nvSpPr>
        <p:spPr bwMode="auto">
          <a:xfrm flipV="1">
            <a:off x="45164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11">
            <a:extLst>
              <a:ext uri="{FF2B5EF4-FFF2-40B4-BE49-F238E27FC236}">
                <a16:creationId xmlns:a16="http://schemas.microsoft.com/office/drawing/2014/main" id="{5B94AF24-1620-9809-5733-DE8A532C7335}"/>
              </a:ext>
            </a:extLst>
          </p:cNvPr>
          <p:cNvSpPr>
            <a:spLocks noChangeShapeType="1"/>
          </p:cNvSpPr>
          <p:nvPr/>
        </p:nvSpPr>
        <p:spPr bwMode="auto">
          <a:xfrm flipV="1">
            <a:off x="62817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Rectangle 8">
            <a:extLst>
              <a:ext uri="{FF2B5EF4-FFF2-40B4-BE49-F238E27FC236}">
                <a16:creationId xmlns:a16="http://schemas.microsoft.com/office/drawing/2014/main" id="{A48BD871-64D1-5861-DC5A-28843F07AF55}"/>
              </a:ext>
            </a:extLst>
          </p:cNvPr>
          <p:cNvSpPr>
            <a:spLocks noChangeArrowheads="1"/>
          </p:cNvSpPr>
          <p:nvPr/>
        </p:nvSpPr>
        <p:spPr bwMode="auto">
          <a:xfrm>
            <a:off x="8612187"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latin typeface="Verdana" panose="020B0604030504040204" pitchFamily="34" charset="0"/>
              </a:rPr>
              <a:t>Book</a:t>
            </a:r>
          </a:p>
        </p:txBody>
      </p:sp>
      <p:sp>
        <p:nvSpPr>
          <p:cNvPr id="20" name="Line 11">
            <a:extLst>
              <a:ext uri="{FF2B5EF4-FFF2-40B4-BE49-F238E27FC236}">
                <a16:creationId xmlns:a16="http://schemas.microsoft.com/office/drawing/2014/main" id="{74D0D283-833A-D58B-E0A7-27B60BF7A3FC}"/>
              </a:ext>
            </a:extLst>
          </p:cNvPr>
          <p:cNvSpPr>
            <a:spLocks noChangeShapeType="1"/>
          </p:cNvSpPr>
          <p:nvPr/>
        </p:nvSpPr>
        <p:spPr bwMode="auto">
          <a:xfrm>
            <a:off x="8047687" y="3226505"/>
            <a:ext cx="564500" cy="80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Rectangle 16">
            <a:extLst>
              <a:ext uri="{FF2B5EF4-FFF2-40B4-BE49-F238E27FC236}">
                <a16:creationId xmlns:a16="http://schemas.microsoft.com/office/drawing/2014/main" id="{4324E7AD-5463-302A-56DE-B65C905FC842}"/>
              </a:ext>
            </a:extLst>
          </p:cNvPr>
          <p:cNvSpPr>
            <a:spLocks noChangeArrowheads="1"/>
          </p:cNvSpPr>
          <p:nvPr/>
        </p:nvSpPr>
        <p:spPr bwMode="auto">
          <a:xfrm>
            <a:off x="8856517" y="4510579"/>
            <a:ext cx="1427163" cy="1169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latin typeface="Verdana" panose="020B0604030504040204" pitchFamily="34" charset="0"/>
              </a:rPr>
              <a:t>Software</a:t>
            </a:r>
          </a:p>
        </p:txBody>
      </p:sp>
      <p:sp>
        <p:nvSpPr>
          <p:cNvPr id="22" name="Line 19">
            <a:extLst>
              <a:ext uri="{FF2B5EF4-FFF2-40B4-BE49-F238E27FC236}">
                <a16:creationId xmlns:a16="http://schemas.microsoft.com/office/drawing/2014/main" id="{B9E5262B-C650-0A02-9B9B-1D0353022372}"/>
              </a:ext>
            </a:extLst>
          </p:cNvPr>
          <p:cNvSpPr>
            <a:spLocks noChangeShapeType="1"/>
          </p:cNvSpPr>
          <p:nvPr/>
        </p:nvSpPr>
        <p:spPr bwMode="auto">
          <a:xfrm flipV="1">
            <a:off x="8467277" y="509992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01904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C991-F2CA-BA14-DA0A-465312644B5C}"/>
              </a:ext>
            </a:extLst>
          </p:cNvPr>
          <p:cNvSpPr>
            <a:spLocks noGrp="1"/>
          </p:cNvSpPr>
          <p:nvPr>
            <p:ph type="title"/>
          </p:nvPr>
        </p:nvSpPr>
        <p:spPr/>
        <p:txBody>
          <a:bodyPr/>
          <a:lstStyle/>
          <a:p>
            <a:r>
              <a:rPr lang="en-US" dirty="0"/>
              <a:t>Environment setup</a:t>
            </a:r>
            <a:endParaRPr lang="en-IN" dirty="0"/>
          </a:p>
        </p:txBody>
      </p:sp>
      <p:sp>
        <p:nvSpPr>
          <p:cNvPr id="3" name="Rectangle 2">
            <a:extLst>
              <a:ext uri="{FF2B5EF4-FFF2-40B4-BE49-F238E27FC236}">
                <a16:creationId xmlns:a16="http://schemas.microsoft.com/office/drawing/2014/main" id="{A536D072-D9F2-98AB-00FD-F8856BF7E024}"/>
              </a:ext>
            </a:extLst>
          </p:cNvPr>
          <p:cNvSpPr/>
          <p:nvPr/>
        </p:nvSpPr>
        <p:spPr>
          <a:xfrm>
            <a:off x="1246909" y="2045303"/>
            <a:ext cx="1832840" cy="1538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 name="Rectangle 4">
            <a:extLst>
              <a:ext uri="{FF2B5EF4-FFF2-40B4-BE49-F238E27FC236}">
                <a16:creationId xmlns:a16="http://schemas.microsoft.com/office/drawing/2014/main" id="{9085DB00-AB88-5935-73EA-01973EDE6829}"/>
              </a:ext>
            </a:extLst>
          </p:cNvPr>
          <p:cNvSpPr/>
          <p:nvPr/>
        </p:nvSpPr>
        <p:spPr>
          <a:xfrm>
            <a:off x="8271163" y="2159053"/>
            <a:ext cx="1333500" cy="93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Parallelogram 5">
            <a:extLst>
              <a:ext uri="{FF2B5EF4-FFF2-40B4-BE49-F238E27FC236}">
                <a16:creationId xmlns:a16="http://schemas.microsoft.com/office/drawing/2014/main" id="{BA9C62CB-5628-BC6F-B8DD-4B33B098FF4A}"/>
              </a:ext>
            </a:extLst>
          </p:cNvPr>
          <p:cNvSpPr/>
          <p:nvPr/>
        </p:nvSpPr>
        <p:spPr>
          <a:xfrm>
            <a:off x="8063345" y="3115542"/>
            <a:ext cx="1541318" cy="811126"/>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7" name="Rectangle 6">
            <a:extLst>
              <a:ext uri="{FF2B5EF4-FFF2-40B4-BE49-F238E27FC236}">
                <a16:creationId xmlns:a16="http://schemas.microsoft.com/office/drawing/2014/main" id="{6392A564-1280-FBC3-BCD1-F404B84CDB0D}"/>
              </a:ext>
            </a:extLst>
          </p:cNvPr>
          <p:cNvSpPr/>
          <p:nvPr/>
        </p:nvSpPr>
        <p:spPr>
          <a:xfrm>
            <a:off x="8331488" y="2214741"/>
            <a:ext cx="1212850" cy="8255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Rectangle 7">
            <a:extLst>
              <a:ext uri="{FF2B5EF4-FFF2-40B4-BE49-F238E27FC236}">
                <a16:creationId xmlns:a16="http://schemas.microsoft.com/office/drawing/2014/main" id="{3E4B5416-B9B6-4A10-B2B9-FF0CBBF1005E}"/>
              </a:ext>
            </a:extLst>
          </p:cNvPr>
          <p:cNvSpPr/>
          <p:nvPr/>
        </p:nvSpPr>
        <p:spPr>
          <a:xfrm>
            <a:off x="4666818" y="2533148"/>
            <a:ext cx="1898650" cy="873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 name="Straight Arrow Connector 9">
            <a:extLst>
              <a:ext uri="{FF2B5EF4-FFF2-40B4-BE49-F238E27FC236}">
                <a16:creationId xmlns:a16="http://schemas.microsoft.com/office/drawing/2014/main" id="{FF25B5B3-D6D6-7FEF-1DCB-D186A8CB0E0A}"/>
              </a:ext>
            </a:extLst>
          </p:cNvPr>
          <p:cNvCxnSpPr>
            <a:cxnSpLocks/>
          </p:cNvCxnSpPr>
          <p:nvPr/>
        </p:nvCxnSpPr>
        <p:spPr>
          <a:xfrm flipV="1">
            <a:off x="3192461" y="2721780"/>
            <a:ext cx="1302328" cy="3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1B2B05-A76D-4BFC-C099-458083D06AAA}"/>
              </a:ext>
            </a:extLst>
          </p:cNvPr>
          <p:cNvCxnSpPr>
            <a:cxnSpLocks/>
          </p:cNvCxnSpPr>
          <p:nvPr/>
        </p:nvCxnSpPr>
        <p:spPr>
          <a:xfrm flipV="1">
            <a:off x="6674716" y="2627491"/>
            <a:ext cx="1421822" cy="2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34B1E8-55FE-1FEB-809D-86121371E1F8}"/>
              </a:ext>
            </a:extLst>
          </p:cNvPr>
          <p:cNvCxnSpPr>
            <a:cxnSpLocks/>
          </p:cNvCxnSpPr>
          <p:nvPr/>
        </p:nvCxnSpPr>
        <p:spPr>
          <a:xfrm flipH="1">
            <a:off x="6674716" y="2997489"/>
            <a:ext cx="1377950" cy="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B4BCC28-D26C-E854-8570-F9FF766D5F2F}"/>
              </a:ext>
            </a:extLst>
          </p:cNvPr>
          <p:cNvCxnSpPr>
            <a:cxnSpLocks/>
          </p:cNvCxnSpPr>
          <p:nvPr/>
        </p:nvCxnSpPr>
        <p:spPr>
          <a:xfrm flipH="1">
            <a:off x="3192461" y="3115542"/>
            <a:ext cx="1297421" cy="54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2">
            <a:extLst>
              <a:ext uri="{FF2B5EF4-FFF2-40B4-BE49-F238E27FC236}">
                <a16:creationId xmlns:a16="http://schemas.microsoft.com/office/drawing/2014/main" id="{09810FBD-B943-3A87-E0E4-076EB8A03C30}"/>
              </a:ext>
            </a:extLst>
          </p:cNvPr>
          <p:cNvSpPr>
            <a:spLocks noChangeArrowheads="1"/>
          </p:cNvSpPr>
          <p:nvPr/>
        </p:nvSpPr>
        <p:spPr bwMode="auto">
          <a:xfrm>
            <a:off x="1717963" y="-37684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5">
            <a:extLst>
              <a:ext uri="{FF2B5EF4-FFF2-40B4-BE49-F238E27FC236}">
                <a16:creationId xmlns:a16="http://schemas.microsoft.com/office/drawing/2014/main" id="{E2C591C3-4560-3D50-78AD-798BC2A465A3}"/>
              </a:ext>
            </a:extLst>
          </p:cNvPr>
          <p:cNvSpPr>
            <a:spLocks noChangeArrowheads="1"/>
          </p:cNvSpPr>
          <p:nvPr/>
        </p:nvSpPr>
        <p:spPr bwMode="auto">
          <a:xfrm>
            <a:off x="2175163" y="-33112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 Box 6">
            <a:extLst>
              <a:ext uri="{FF2B5EF4-FFF2-40B4-BE49-F238E27FC236}">
                <a16:creationId xmlns:a16="http://schemas.microsoft.com/office/drawing/2014/main" id="{3EF8E07B-F78B-BCC1-8CEB-796662F31D51}"/>
              </a:ext>
            </a:extLst>
          </p:cNvPr>
          <p:cNvSpPr txBox="1"/>
          <p:nvPr/>
        </p:nvSpPr>
        <p:spPr>
          <a:xfrm>
            <a:off x="1445057" y="2533148"/>
            <a:ext cx="1436543" cy="84448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a typeface="Calibri" panose="020F0502020204030204" pitchFamily="34" charset="0"/>
                <a:cs typeface="Mangal" panose="02040503050203030202" pitchFamily="18" charset="0"/>
              </a:rPr>
              <a:t>Python</a:t>
            </a:r>
            <a:r>
              <a:rPr lang="en-US" dirty="0">
                <a:effectLst/>
                <a:ea typeface="Calibri" panose="020F0502020204030204" pitchFamily="34" charset="0"/>
                <a:cs typeface="Mangal" panose="02040503050203030202" pitchFamily="18" charset="0"/>
              </a:rPr>
              <a:t> code</a:t>
            </a:r>
            <a:endParaRPr lang="en-IN" dirty="0">
              <a:effectLst/>
              <a:ea typeface="Calibri" panose="020F0502020204030204" pitchFamily="34" charset="0"/>
              <a:cs typeface="Mangal" panose="02040503050203030202" pitchFamily="18" charset="0"/>
            </a:endParaRPr>
          </a:p>
          <a:p>
            <a:pPr>
              <a:lnSpc>
                <a:spcPct val="107000"/>
              </a:lnSpc>
              <a:spcAft>
                <a:spcPts val="800"/>
              </a:spcAft>
            </a:pPr>
            <a:r>
              <a:rPr lang="en-US" dirty="0">
                <a:effectLst/>
                <a:ea typeface="Calibri" panose="020F0502020204030204" pitchFamily="34" charset="0"/>
                <a:cs typeface="Mangal" panose="02040503050203030202" pitchFamily="18" charset="0"/>
              </a:rPr>
              <a:t>(English)</a:t>
            </a:r>
            <a:endParaRPr lang="en-IN" dirty="0">
              <a:effectLst/>
              <a:ea typeface="Calibri" panose="020F0502020204030204" pitchFamily="34" charset="0"/>
              <a:cs typeface="Mangal" panose="02040503050203030202" pitchFamily="18" charset="0"/>
            </a:endParaRPr>
          </a:p>
        </p:txBody>
      </p:sp>
      <p:sp>
        <p:nvSpPr>
          <p:cNvPr id="18" name="Text Box 11">
            <a:extLst>
              <a:ext uri="{FF2B5EF4-FFF2-40B4-BE49-F238E27FC236}">
                <a16:creationId xmlns:a16="http://schemas.microsoft.com/office/drawing/2014/main" id="{938C21AC-4677-5FC1-6DBB-34F866789043}"/>
              </a:ext>
            </a:extLst>
          </p:cNvPr>
          <p:cNvSpPr txBox="1"/>
          <p:nvPr/>
        </p:nvSpPr>
        <p:spPr>
          <a:xfrm>
            <a:off x="8393111" y="2269846"/>
            <a:ext cx="1089603" cy="68636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400" dirty="0">
                <a:effectLst/>
                <a:ea typeface="Calibri" panose="020F0502020204030204" pitchFamily="34" charset="0"/>
                <a:cs typeface="Mangal" panose="02040503050203030202" pitchFamily="18" charset="0"/>
              </a:rPr>
              <a:t>Desktop</a:t>
            </a:r>
            <a:endParaRPr lang="en-IN" sz="1400" dirty="0">
              <a:effectLst/>
              <a:ea typeface="Calibri" panose="020F0502020204030204" pitchFamily="34" charset="0"/>
              <a:cs typeface="Mangal" panose="02040503050203030202" pitchFamily="18" charset="0"/>
            </a:endParaRPr>
          </a:p>
          <a:p>
            <a:pPr>
              <a:lnSpc>
                <a:spcPct val="107000"/>
              </a:lnSpc>
              <a:spcAft>
                <a:spcPts val="800"/>
              </a:spcAft>
            </a:pPr>
            <a:r>
              <a:rPr lang="en-US" sz="1400" dirty="0">
                <a:effectLst/>
                <a:ea typeface="Calibri" panose="020F0502020204030204" pitchFamily="34" charset="0"/>
                <a:cs typeface="Mangal" panose="02040503050203030202" pitchFamily="18" charset="0"/>
              </a:rPr>
              <a:t>(Binary 0 1 )</a:t>
            </a:r>
            <a:endParaRPr lang="en-IN" sz="1400" dirty="0">
              <a:effectLst/>
              <a:ea typeface="Calibri" panose="020F0502020204030204" pitchFamily="34" charset="0"/>
              <a:cs typeface="Mangal" panose="02040503050203030202" pitchFamily="18" charset="0"/>
            </a:endParaRPr>
          </a:p>
        </p:txBody>
      </p:sp>
      <p:sp>
        <p:nvSpPr>
          <p:cNvPr id="19" name="TextBox 18">
            <a:extLst>
              <a:ext uri="{FF2B5EF4-FFF2-40B4-BE49-F238E27FC236}">
                <a16:creationId xmlns:a16="http://schemas.microsoft.com/office/drawing/2014/main" id="{38D5C64A-40A2-61D9-43F9-836EB0DBFB1C}"/>
              </a:ext>
            </a:extLst>
          </p:cNvPr>
          <p:cNvSpPr txBox="1"/>
          <p:nvPr/>
        </p:nvSpPr>
        <p:spPr>
          <a:xfrm>
            <a:off x="4971618" y="2756499"/>
            <a:ext cx="1223959" cy="369332"/>
          </a:xfrm>
          <a:prstGeom prst="rect">
            <a:avLst/>
          </a:prstGeom>
          <a:noFill/>
        </p:spPr>
        <p:txBody>
          <a:bodyPr wrap="square" rtlCol="0">
            <a:spAutoFit/>
          </a:bodyPr>
          <a:lstStyle/>
          <a:p>
            <a:r>
              <a:rPr lang="en-US" dirty="0"/>
              <a:t>Interpreter</a:t>
            </a:r>
            <a:endParaRPr lang="en-IN" dirty="0"/>
          </a:p>
        </p:txBody>
      </p:sp>
      <p:sp>
        <p:nvSpPr>
          <p:cNvPr id="21" name="TextBox 20">
            <a:extLst>
              <a:ext uri="{FF2B5EF4-FFF2-40B4-BE49-F238E27FC236}">
                <a16:creationId xmlns:a16="http://schemas.microsoft.com/office/drawing/2014/main" id="{1D2E3535-ECDD-4175-B6B2-692E0AB602B1}"/>
              </a:ext>
            </a:extLst>
          </p:cNvPr>
          <p:cNvSpPr txBox="1"/>
          <p:nvPr/>
        </p:nvSpPr>
        <p:spPr>
          <a:xfrm>
            <a:off x="1117645" y="4102643"/>
            <a:ext cx="10104537" cy="1802994"/>
          </a:xfrm>
          <a:prstGeom prst="rect">
            <a:avLst/>
          </a:prstGeom>
          <a:noFill/>
        </p:spPr>
        <p:txBody>
          <a:bodyPr wrap="square">
            <a:spAutoFit/>
          </a:bodyPr>
          <a:lstStyle/>
          <a:p>
            <a:pPr>
              <a:lnSpc>
                <a:spcPct val="107000"/>
              </a:lnSpc>
              <a:spcAft>
                <a:spcPts val="800"/>
              </a:spcAft>
              <a:tabLst>
                <a:tab pos="2476500" algn="l"/>
                <a:tab pos="4796155" algn="l"/>
              </a:tabLst>
            </a:pPr>
            <a:r>
              <a:rPr lang="en-US" sz="3200" dirty="0">
                <a:effectLst/>
                <a:latin typeface="Calibri" panose="020F0502020204030204" pitchFamily="34" charset="0"/>
                <a:ea typeface="Calibri" panose="020F0502020204030204" pitchFamily="34" charset="0"/>
                <a:cs typeface="Mangal" panose="02040503050203030202" pitchFamily="18" charset="0"/>
              </a:rPr>
              <a:t>Text Editor :-</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3200" dirty="0">
                <a:effectLst/>
                <a:latin typeface="Calibri" panose="020F0502020204030204" pitchFamily="34" charset="0"/>
                <a:ea typeface="Calibri" panose="020F0502020204030204" pitchFamily="34" charset="0"/>
                <a:cs typeface="Mangal" panose="02040503050203030202" pitchFamily="18" charset="0"/>
              </a:rPr>
              <a:t>Interpreter :- </a:t>
            </a:r>
            <a:r>
              <a:rPr lang="en-US" sz="2800" dirty="0">
                <a:effectLst/>
                <a:latin typeface="Calibri" panose="020F0502020204030204" pitchFamily="34" charset="0"/>
                <a:ea typeface="Calibri" panose="020F0502020204030204" pitchFamily="34" charset="0"/>
                <a:cs typeface="Mangal" panose="02040503050203030202" pitchFamily="18" charset="0"/>
              </a:rPr>
              <a:t> </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800" dirty="0">
                <a:effectLst/>
                <a:latin typeface="Calibri" panose="020F0502020204030204" pitchFamily="34" charset="0"/>
                <a:ea typeface="Calibri" panose="020F0502020204030204" pitchFamily="34" charset="0"/>
                <a:cs typeface="Mangal" panose="02040503050203030202" pitchFamily="18" charset="0"/>
              </a:rPr>
              <a:t>Device (Terminal)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err="1">
                <a:latin typeface="Calibri" panose="020F0502020204030204" pitchFamily="34" charset="0"/>
                <a:ea typeface="Calibri" panose="020F0502020204030204" pitchFamily="34" charset="0"/>
                <a:cs typeface="Mangal" panose="02040503050203030202" pitchFamily="18" charset="0"/>
              </a:rPr>
              <a:t>e</a:t>
            </a:r>
            <a:r>
              <a:rPr lang="en-US" dirty="0" err="1">
                <a:effectLst/>
                <a:latin typeface="Calibri" panose="020F0502020204030204" pitchFamily="34" charset="0"/>
                <a:ea typeface="Calibri" panose="020F0502020204030204" pitchFamily="34" charset="0"/>
                <a:cs typeface="Mangal" panose="02040503050203030202" pitchFamily="18" charset="0"/>
              </a:rPr>
              <a:t>g.</a:t>
            </a:r>
            <a:r>
              <a:rPr lang="en-US" dirty="0">
                <a:effectLst/>
                <a:latin typeface="Calibri" panose="020F0502020204030204" pitchFamily="34" charset="0"/>
                <a:ea typeface="Calibri" panose="020F0502020204030204" pitchFamily="34" charset="0"/>
                <a:cs typeface="Mangal" panose="02040503050203030202" pitchFamily="18" charset="0"/>
              </a:rPr>
              <a:t> </a:t>
            </a:r>
            <a:r>
              <a:rPr lang="en-US" dirty="0" err="1">
                <a:effectLst/>
                <a:latin typeface="Calibri" panose="020F0502020204030204" pitchFamily="34" charset="0"/>
                <a:ea typeface="Calibri" panose="020F0502020204030204" pitchFamily="34" charset="0"/>
                <a:cs typeface="Mangal" panose="02040503050203030202" pitchFamily="18" charset="0"/>
              </a:rPr>
              <a:t>Notepad,Notepad</a:t>
            </a:r>
            <a:r>
              <a:rPr lang="en-US" dirty="0">
                <a:effectLst/>
                <a:latin typeface="Calibri" panose="020F0502020204030204" pitchFamily="34" charset="0"/>
                <a:ea typeface="Calibri" panose="020F0502020204030204" pitchFamily="34" charset="0"/>
                <a:cs typeface="Mangal" panose="02040503050203030202" pitchFamily="18" charset="0"/>
              </a:rPr>
              <a:t>++,	           python official	                       command prompt,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err="1">
                <a:effectLst/>
                <a:latin typeface="Calibri" panose="020F0502020204030204" pitchFamily="34" charset="0"/>
                <a:ea typeface="Calibri" panose="020F0502020204030204" pitchFamily="34" charset="0"/>
                <a:cs typeface="Mangal" panose="02040503050203030202" pitchFamily="18" charset="0"/>
              </a:rPr>
              <a:t>Sublime,atom,brackets</a:t>
            </a:r>
            <a:r>
              <a:rPr lang="en-US" dirty="0">
                <a:effectLst/>
                <a:latin typeface="Calibri" panose="020F0502020204030204" pitchFamily="34" charset="0"/>
                <a:ea typeface="Calibri" panose="020F0502020204030204" pitchFamily="34" charset="0"/>
                <a:cs typeface="Mangal" panose="02040503050203030202" pitchFamily="18" charset="0"/>
              </a:rPr>
              <a:t>	           interpreter 3.x	              	</a:t>
            </a:r>
            <a:r>
              <a:rPr lang="en-US" dirty="0" err="1">
                <a:effectLst/>
                <a:latin typeface="Calibri" panose="020F0502020204030204" pitchFamily="34" charset="0"/>
                <a:ea typeface="Calibri" panose="020F0502020204030204" pitchFamily="34" charset="0"/>
                <a:cs typeface="Mangal" panose="02040503050203030202" pitchFamily="18" charset="0"/>
              </a:rPr>
              <a:t>powershell,Terminal</a:t>
            </a:r>
            <a:r>
              <a:rPr lang="en-US" dirty="0">
                <a:effectLst/>
                <a:latin typeface="Calibri" panose="020F0502020204030204" pitchFamily="34"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a:effectLst/>
                <a:latin typeface="Calibri" panose="020F0502020204030204" pitchFamily="34" charset="0"/>
                <a:ea typeface="Calibri" panose="020F0502020204030204" pitchFamily="34" charset="0"/>
                <a:cs typeface="Mangal" panose="02040503050203030202" pitchFamily="18" charset="0"/>
              </a:rPr>
              <a:t>and etc.	           		    		 </a:t>
            </a:r>
            <a:r>
              <a:rPr lang="en-US" dirty="0">
                <a:latin typeface="Calibri" panose="020F0502020204030204" pitchFamily="34" charset="0"/>
                <a:ea typeface="Calibri" panose="020F0502020204030204" pitchFamily="34" charset="0"/>
                <a:cs typeface="Mangal" panose="02040503050203030202" pitchFamily="18" charset="0"/>
              </a:rPr>
              <a:t>e</a:t>
            </a:r>
            <a:r>
              <a:rPr lang="en-US" dirty="0">
                <a:effectLst/>
                <a:latin typeface="Calibri" panose="020F0502020204030204" pitchFamily="34" charset="0"/>
                <a:ea typeface="Calibri" panose="020F0502020204030204" pitchFamily="34" charset="0"/>
                <a:cs typeface="Mangal" panose="02040503050203030202" pitchFamily="18" charset="0"/>
              </a:rPr>
              <a:t>tc.</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46211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5F243-266C-3E14-7B88-C3A5175F8C5A}"/>
              </a:ext>
            </a:extLst>
          </p:cNvPr>
          <p:cNvSpPr txBox="1"/>
          <p:nvPr/>
        </p:nvSpPr>
        <p:spPr>
          <a:xfrm>
            <a:off x="771235" y="1173019"/>
            <a:ext cx="10986656" cy="2528897"/>
          </a:xfrm>
          <a:prstGeom prst="rect">
            <a:avLst/>
          </a:prstGeom>
          <a:noFill/>
        </p:spPr>
        <p:txBody>
          <a:bodyPr wrap="square" rtlCol="0">
            <a:sp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IDE : Integrated Development Environment   ( ide = text editor + interpreter + terminal + </a:t>
            </a:r>
            <a:r>
              <a:rPr lang="en-US" sz="2000" dirty="0" err="1">
                <a:effectLst/>
                <a:latin typeface="Calibri" panose="020F0502020204030204" pitchFamily="34" charset="0"/>
                <a:ea typeface="Calibri" panose="020F0502020204030204" pitchFamily="34" charset="0"/>
                <a:cs typeface="Mangal" panose="02040503050203030202" pitchFamily="18" charset="0"/>
              </a:rPr>
              <a:t>intellisence</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etc</a:t>
            </a:r>
            <a:r>
              <a:rPr lang="en-US" sz="2000" dirty="0">
                <a:effectLst/>
                <a:latin typeface="Calibri" panose="020F0502020204030204" pitchFamily="34" charset="0"/>
                <a:ea typeface="Calibri" panose="020F0502020204030204" pitchFamily="34" charset="0"/>
                <a:cs typeface="Mangal" panose="02040503050203030202" pitchFamily="18" charset="0"/>
              </a:rPr>
              <a: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Eg.</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IDLE,pycharm,Anaconda,Jupyter</a:t>
            </a:r>
            <a:r>
              <a:rPr lang="en-US" sz="2000" dirty="0">
                <a:effectLst/>
                <a:latin typeface="Calibri" panose="020F0502020204030204" pitchFamily="34" charset="0"/>
                <a:ea typeface="Calibri" panose="020F0502020204030204" pitchFamily="34" charset="0"/>
                <a:cs typeface="Mangal" panose="02040503050203030202" pitchFamily="18" charset="0"/>
              </a:rPr>
              <a:t> and etc.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My Combination : VS code + python interpreter + </a:t>
            </a:r>
            <a:r>
              <a:rPr lang="en-US" sz="2000" dirty="0" err="1">
                <a:effectLst/>
                <a:latin typeface="Calibri" panose="020F0502020204030204" pitchFamily="34" charset="0"/>
                <a:ea typeface="Calibri" panose="020F0502020204030204" pitchFamily="34" charset="0"/>
                <a:cs typeface="Mangal" panose="02040503050203030202" pitchFamily="18" charset="0"/>
              </a:rPr>
              <a:t>powershell</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cmd</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2"/>
              </a:rPr>
              <a:t>https://code.visualstudio.com/download</a:t>
            </a:r>
            <a:endParaRPr lang="en-IN" sz="2000" dirty="0">
              <a:latin typeface="Calibri" panose="020F0502020204030204" pitchFamily="34" charset="0"/>
              <a:ea typeface="Calibri" panose="020F0502020204030204" pitchFamily="34" charset="0"/>
              <a:cs typeface="Mangal" panose="02040503050203030202" pitchFamily="18" charset="0"/>
            </a:endParaRPr>
          </a:p>
          <a:p>
            <a:r>
              <a:rPr lang="en-IN" dirty="0"/>
              <a:t>https://www.python.org/downloads/</a:t>
            </a:r>
          </a:p>
        </p:txBody>
      </p:sp>
    </p:spTree>
    <p:extLst>
      <p:ext uri="{BB962C8B-B14F-4D97-AF65-F5344CB8AC3E}">
        <p14:creationId xmlns:p14="http://schemas.microsoft.com/office/powerpoint/2010/main" val="77650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90689" y="3505095"/>
            <a:ext cx="3268494" cy="2629006"/>
          </a:xfrm>
        </p:spPr>
        <p:txBody>
          <a:bodyPr>
            <a:normAutofit/>
          </a:bodyPr>
          <a:lstStyle/>
          <a:p>
            <a:r>
              <a:rPr lang="en-US" dirty="0">
                <a:solidFill>
                  <a:schemeClr val="bg2"/>
                </a:solidFill>
                <a:hlinkClick r:id="rId3"/>
              </a:rPr>
              <a:t>amantiwari8861@gmail.com</a:t>
            </a:r>
            <a:endParaRPr lang="en-US" dirty="0">
              <a:solidFill>
                <a:schemeClr val="bg2"/>
              </a:solidFill>
            </a:endParaRPr>
          </a:p>
          <a:p>
            <a:r>
              <a:rPr lang="en-US" dirty="0">
                <a:solidFill>
                  <a:schemeClr val="bg2"/>
                </a:solidFill>
              </a:rPr>
              <a:t>9891062743</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AF4203-A50C-72C1-3CEE-EB2EE9AD4587}"/>
              </a:ext>
            </a:extLst>
          </p:cNvPr>
          <p:cNvSpPr>
            <a:spLocks noChangeArrowheads="1"/>
          </p:cNvSpPr>
          <p:nvPr/>
        </p:nvSpPr>
        <p:spPr bwMode="auto">
          <a:xfrm>
            <a:off x="1209040" y="2685554"/>
            <a:ext cx="103835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What is a Programming Language ?</a:t>
            </a:r>
          </a:p>
        </p:txBody>
      </p:sp>
    </p:spTree>
    <p:extLst>
      <p:ext uri="{BB962C8B-B14F-4D97-AF65-F5344CB8AC3E}">
        <p14:creationId xmlns:p14="http://schemas.microsoft.com/office/powerpoint/2010/main" val="281503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2308324"/>
          </a:xfrm>
          <a:prstGeom prst="rect">
            <a:avLst/>
          </a:prstGeom>
          <a:noFill/>
        </p:spPr>
        <p:txBody>
          <a:bodyPr wrap="square" rtlCol="0">
            <a:spAutoFit/>
          </a:bodyPr>
          <a:lstStyle/>
          <a:p>
            <a:r>
              <a:rPr lang="en-US" sz="2400" dirty="0"/>
              <a:t>A programming language is a set of instructions that can be used to interact with and control a computer. These languages are used to design websites, create apps, develop operating systems, control spacecraft, and analyze data. Programming languages are necessary because computers can't understand English. Programming languages bridge this gap by helping programmers translate their commands into something that the computer can understand and execute. </a:t>
            </a:r>
          </a:p>
        </p:txBody>
      </p:sp>
      <p:sp>
        <p:nvSpPr>
          <p:cNvPr id="4" name="Rectangle 1"/>
          <p:cNvSpPr>
            <a:spLocks noChangeArrowheads="1"/>
          </p:cNvSpPr>
          <p:nvPr/>
        </p:nvSpPr>
        <p:spPr bwMode="auto">
          <a:xfrm>
            <a:off x="409753" y="3217696"/>
            <a:ext cx="834821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Computers are made of many tiny switches that can be either on or off. When a switch is on, it is represented by a 1. When it is off, it is represented by a 0. These 1s and 0s are called </a:t>
            </a:r>
            <a:r>
              <a:rPr kumimoji="0" lang="en-US" altLang="en-US" sz="1800" b="1" i="0" u="none" strike="noStrike" cap="none" normalizeH="0" baseline="0" dirty="0">
                <a:ln>
                  <a:noFill/>
                </a:ln>
                <a:solidFill>
                  <a:schemeClr val="tx1"/>
                </a:solidFill>
                <a:effectLst/>
                <a:latin typeface="Arial" panose="020B0604020202020204" pitchFamily="34" charset="0"/>
              </a:rPr>
              <a:t>bits</a:t>
            </a:r>
            <a:r>
              <a:rPr kumimoji="0" lang="en-US" altLang="en-US" sz="1800" b="0" i="0" u="none" strike="noStrike" cap="none" normalizeH="0" baseline="0" dirty="0">
                <a:ln>
                  <a:noFill/>
                </a:ln>
                <a:solidFill>
                  <a:schemeClr val="tx1"/>
                </a:solidFill>
                <a:effectLst/>
                <a:latin typeface="Arial" panose="020B0604020202020204" pitchFamily="34" charset="0"/>
              </a:rPr>
              <a:t>. Bits are the fundamental language of nearly all computers and every program must be translated into bits before it can be executed by the computer. When 8 bits are grouped together, this is called a </a:t>
            </a:r>
            <a:r>
              <a:rPr kumimoji="0" lang="en-US" altLang="en-US" sz="1800" b="1" i="0" u="none" strike="noStrike" cap="none" normalizeH="0" baseline="0" dirty="0">
                <a:ln>
                  <a:noFill/>
                </a:ln>
                <a:solidFill>
                  <a:schemeClr val="tx1"/>
                </a:solidFill>
                <a:effectLst/>
                <a:latin typeface="Arial" panose="020B0604020202020204" pitchFamily="34" charset="0"/>
              </a:rPr>
              <a:t>byte</a:t>
            </a:r>
            <a:r>
              <a:rPr kumimoji="0" lang="en-US" altLang="en-US" sz="1800" b="0" i="0" u="none" strike="noStrike" cap="none" normalizeH="0" baseline="0" dirty="0">
                <a:ln>
                  <a:noFill/>
                </a:ln>
                <a:solidFill>
                  <a:schemeClr val="tx1"/>
                </a:solidFill>
                <a:effectLst/>
                <a:latin typeface="Arial" panose="020B0604020202020204" pitchFamily="34" charset="0"/>
              </a:rPr>
              <a:t>. A byte can represent a letter, for example, 01100001 represents 'a'. A byte can also represent a control character.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example, 00000011 signals the end of a piece of text. When representing a number using bits, it can be converted from its normal base 10 representation to binary. This is called </a:t>
            </a:r>
            <a:r>
              <a:rPr kumimoji="0" lang="en-US" altLang="en-US" sz="1800" b="1" i="0" u="none" strike="noStrike" cap="none" normalizeH="0" baseline="0" dirty="0">
                <a:ln>
                  <a:noFill/>
                </a:ln>
                <a:solidFill>
                  <a:schemeClr val="tx1"/>
                </a:solidFill>
                <a:effectLst/>
                <a:latin typeface="Arial" panose="020B0604020202020204" pitchFamily="34" charset="0"/>
              </a:rPr>
              <a:t>binary</a:t>
            </a:r>
            <a:r>
              <a:rPr kumimoji="0" lang="en-US" altLang="en-US" sz="1800" b="0" i="0" u="none" strike="noStrike" cap="none" normalizeH="0" baseline="0" dirty="0">
                <a:ln>
                  <a:noFill/>
                </a:ln>
                <a:solidFill>
                  <a:schemeClr val="tx1"/>
                </a:solidFill>
                <a:effectLst/>
                <a:latin typeface="Arial" panose="020B0604020202020204" pitchFamily="34" charset="0"/>
              </a:rPr>
              <a:t> representation. </a:t>
            </a:r>
          </a:p>
        </p:txBody>
      </p:sp>
      <p:pic>
        <p:nvPicPr>
          <p:cNvPr id="2050" name="Picture 2" descr="Binary computer switches can be either on or o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7967" y="3217696"/>
            <a:ext cx="3172365" cy="270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65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AF4203-A50C-72C1-3CEE-EB2EE9AD4587}"/>
              </a:ext>
            </a:extLst>
          </p:cNvPr>
          <p:cNvSpPr>
            <a:spLocks noChangeArrowheads="1"/>
          </p:cNvSpPr>
          <p:nvPr/>
        </p:nvSpPr>
        <p:spPr bwMode="auto">
          <a:xfrm>
            <a:off x="1209040" y="2685554"/>
            <a:ext cx="104952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What is Python  Programming Language ?</a:t>
            </a:r>
          </a:p>
        </p:txBody>
      </p:sp>
    </p:spTree>
    <p:extLst>
      <p:ext uri="{BB962C8B-B14F-4D97-AF65-F5344CB8AC3E}">
        <p14:creationId xmlns:p14="http://schemas.microsoft.com/office/powerpoint/2010/main" val="1998131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6A9B-2480-EB32-B3AD-11DBF26E4CDF}"/>
              </a:ext>
            </a:extLst>
          </p:cNvPr>
          <p:cNvSpPr>
            <a:spLocks noGrp="1"/>
          </p:cNvSpPr>
          <p:nvPr>
            <p:ph type="title"/>
          </p:nvPr>
        </p:nvSpPr>
        <p:spPr/>
        <p:txBody>
          <a:bodyPr/>
          <a:lstStyle/>
          <a:p>
            <a:r>
              <a:rPr lang="en-IN" dirty="0"/>
              <a:t>High-Level Language</a:t>
            </a:r>
          </a:p>
        </p:txBody>
      </p:sp>
      <p:sp>
        <p:nvSpPr>
          <p:cNvPr id="7" name="TextBox 6">
            <a:extLst>
              <a:ext uri="{FF2B5EF4-FFF2-40B4-BE49-F238E27FC236}">
                <a16:creationId xmlns:a16="http://schemas.microsoft.com/office/drawing/2014/main" id="{DF32210C-22E2-0F54-8ED5-9D1441DD5D9A}"/>
              </a:ext>
            </a:extLst>
          </p:cNvPr>
          <p:cNvSpPr txBox="1"/>
          <p:nvPr/>
        </p:nvSpPr>
        <p:spPr>
          <a:xfrm>
            <a:off x="575894" y="2346960"/>
            <a:ext cx="11118266"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t>Python is easy to learn due to its high-level nature.</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You don't need to understand complex computer details to develop efficient programs in Python.</a:t>
            </a:r>
          </a:p>
          <a:p>
            <a:pPr marL="285750" indent="-285750">
              <a:buFont typeface="Arial" panose="020B0604020202020204" pitchFamily="34" charset="0"/>
              <a:buChar char="•"/>
            </a:pPr>
            <a:endParaRPr lang="en-IN" sz="3200" dirty="0"/>
          </a:p>
        </p:txBody>
      </p:sp>
    </p:spTree>
    <p:extLst>
      <p:ext uri="{BB962C8B-B14F-4D97-AF65-F5344CB8AC3E}">
        <p14:creationId xmlns:p14="http://schemas.microsoft.com/office/powerpoint/2010/main" val="1020950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6A9B-2480-EB32-B3AD-11DBF26E4CDF}"/>
              </a:ext>
            </a:extLst>
          </p:cNvPr>
          <p:cNvSpPr>
            <a:spLocks noGrp="1"/>
          </p:cNvSpPr>
          <p:nvPr>
            <p:ph type="title"/>
          </p:nvPr>
        </p:nvSpPr>
        <p:spPr/>
        <p:txBody>
          <a:bodyPr/>
          <a:lstStyle/>
          <a:p>
            <a:r>
              <a:rPr lang="en-IN" dirty="0"/>
              <a:t>General-Purpose Language</a:t>
            </a:r>
          </a:p>
        </p:txBody>
      </p:sp>
      <p:sp>
        <p:nvSpPr>
          <p:cNvPr id="7" name="TextBox 6">
            <a:extLst>
              <a:ext uri="{FF2B5EF4-FFF2-40B4-BE49-F238E27FC236}">
                <a16:creationId xmlns:a16="http://schemas.microsoft.com/office/drawing/2014/main" id="{DF32210C-22E2-0F54-8ED5-9D1441DD5D9A}"/>
              </a:ext>
            </a:extLst>
          </p:cNvPr>
          <p:cNvSpPr txBox="1"/>
          <p:nvPr/>
        </p:nvSpPr>
        <p:spPr>
          <a:xfrm>
            <a:off x="531569" y="1940560"/>
            <a:ext cx="11118266"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Python's versatility allows it to be used in various domains:</a:t>
            </a:r>
          </a:p>
          <a:p>
            <a:pPr marL="914400" lvl="1" indent="-457200">
              <a:buFont typeface="Arial" panose="020B0604020202020204" pitchFamily="34" charset="0"/>
              <a:buChar char="•"/>
            </a:pPr>
            <a:r>
              <a:rPr lang="en-US" sz="2800" dirty="0"/>
              <a:t>Web applications</a:t>
            </a:r>
          </a:p>
          <a:p>
            <a:pPr marL="914400" lvl="1" indent="-457200">
              <a:buFont typeface="Arial" panose="020B0604020202020204" pitchFamily="34" charset="0"/>
              <a:buChar char="•"/>
            </a:pPr>
            <a:r>
              <a:rPr lang="en-US" sz="2800" dirty="0"/>
              <a:t>Big data applications</a:t>
            </a:r>
          </a:p>
          <a:p>
            <a:pPr marL="914400" lvl="1" indent="-457200">
              <a:buFont typeface="Arial" panose="020B0604020202020204" pitchFamily="34" charset="0"/>
              <a:buChar char="•"/>
            </a:pPr>
            <a:r>
              <a:rPr lang="en-US" sz="2800" dirty="0"/>
              <a:t>Testing</a:t>
            </a:r>
          </a:p>
          <a:p>
            <a:pPr marL="914400" lvl="1" indent="-457200">
              <a:buFont typeface="Arial" panose="020B0604020202020204" pitchFamily="34" charset="0"/>
              <a:buChar char="•"/>
            </a:pPr>
            <a:r>
              <a:rPr lang="en-US" sz="2800" dirty="0"/>
              <a:t>Automation</a:t>
            </a:r>
          </a:p>
          <a:p>
            <a:pPr marL="914400" lvl="1" indent="-457200">
              <a:buFont typeface="Arial" panose="020B0604020202020204" pitchFamily="34" charset="0"/>
              <a:buChar char="•"/>
            </a:pPr>
            <a:r>
              <a:rPr lang="en-US" sz="2800" dirty="0"/>
              <a:t>Data science, machine learning, and AI</a:t>
            </a:r>
          </a:p>
          <a:p>
            <a:pPr marL="914400" lvl="1" indent="-457200">
              <a:buFont typeface="Arial" panose="020B0604020202020204" pitchFamily="34" charset="0"/>
              <a:buChar char="•"/>
            </a:pPr>
            <a:r>
              <a:rPr lang="en-US" sz="2800" dirty="0"/>
              <a:t>Desktop software</a:t>
            </a:r>
          </a:p>
          <a:p>
            <a:pPr marL="914400" lvl="1" indent="-457200">
              <a:buFont typeface="Arial" panose="020B0604020202020204" pitchFamily="34" charset="0"/>
              <a:buChar char="•"/>
            </a:pPr>
            <a:r>
              <a:rPr lang="en-US" sz="2800" dirty="0"/>
              <a:t>Mobile apps</a:t>
            </a:r>
          </a:p>
          <a:p>
            <a:pPr marL="914400" lvl="1" indent="-457200">
              <a:buFont typeface="Arial" panose="020B0604020202020204" pitchFamily="34" charset="0"/>
              <a:buChar char="•"/>
            </a:pPr>
            <a:r>
              <a:rPr lang="en-US" sz="2800" dirty="0"/>
              <a:t>Even targeted languages like SQL (for relational database queries) can be integrated with Python.</a:t>
            </a:r>
          </a:p>
        </p:txBody>
      </p:sp>
    </p:spTree>
    <p:extLst>
      <p:ext uri="{BB962C8B-B14F-4D97-AF65-F5344CB8AC3E}">
        <p14:creationId xmlns:p14="http://schemas.microsoft.com/office/powerpoint/2010/main" val="300099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6A9B-2480-EB32-B3AD-11DBF26E4CDF}"/>
              </a:ext>
            </a:extLst>
          </p:cNvPr>
          <p:cNvSpPr>
            <a:spLocks noGrp="1"/>
          </p:cNvSpPr>
          <p:nvPr>
            <p:ph type="title"/>
          </p:nvPr>
        </p:nvSpPr>
        <p:spPr/>
        <p:txBody>
          <a:bodyPr/>
          <a:lstStyle/>
          <a:p>
            <a:r>
              <a:rPr lang="en-IN" dirty="0"/>
              <a:t>Interpreted Language</a:t>
            </a:r>
          </a:p>
        </p:txBody>
      </p:sp>
      <p:sp>
        <p:nvSpPr>
          <p:cNvPr id="7" name="TextBox 6">
            <a:extLst>
              <a:ext uri="{FF2B5EF4-FFF2-40B4-BE49-F238E27FC236}">
                <a16:creationId xmlns:a16="http://schemas.microsoft.com/office/drawing/2014/main" id="{DF32210C-22E2-0F54-8ED5-9D1441DD5D9A}"/>
              </a:ext>
            </a:extLst>
          </p:cNvPr>
          <p:cNvSpPr txBox="1"/>
          <p:nvPr/>
        </p:nvSpPr>
        <p:spPr>
          <a:xfrm>
            <a:off x="575894" y="2346960"/>
            <a:ext cx="11118266"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Python is interpreted, meaning you write code in a .py file (source code).</a:t>
            </a:r>
          </a:p>
          <a:p>
            <a:pPr marL="285750" indent="-285750">
              <a:buFont typeface="Arial" panose="020B0604020202020204" pitchFamily="34" charset="0"/>
              <a:buChar char="•"/>
            </a:pPr>
            <a:r>
              <a:rPr lang="en-US" sz="3200" dirty="0"/>
              <a:t>An interpreter then translates this code line by line into machine code the computer understands during program execution.</a:t>
            </a:r>
          </a:p>
          <a:p>
            <a:pPr marL="285750" indent="-285750">
              <a:buFont typeface="Arial" panose="020B0604020202020204" pitchFamily="34" charset="0"/>
              <a:buChar char="•"/>
            </a:pPr>
            <a:r>
              <a:rPr lang="en-US" sz="3200" dirty="0"/>
              <a:t>Compiled languages like Java and C# use a compiler that translates the entire source code before execution.</a:t>
            </a:r>
            <a:endParaRPr lang="en-IN" sz="3200" dirty="0"/>
          </a:p>
        </p:txBody>
      </p:sp>
    </p:spTree>
    <p:extLst>
      <p:ext uri="{BB962C8B-B14F-4D97-AF65-F5344CB8AC3E}">
        <p14:creationId xmlns:p14="http://schemas.microsoft.com/office/powerpoint/2010/main" val="904898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30E50C-F6DE-4178-4F04-5553935F5B96}"/>
              </a:ext>
            </a:extLst>
          </p:cNvPr>
          <p:cNvPicPr>
            <a:picLocks noChangeAspect="1"/>
          </p:cNvPicPr>
          <p:nvPr/>
        </p:nvPicPr>
        <p:blipFill rotWithShape="1">
          <a:blip r:embed="rId2"/>
          <a:srcRect b="10074"/>
          <a:stretch/>
        </p:blipFill>
        <p:spPr>
          <a:xfrm>
            <a:off x="0" y="0"/>
            <a:ext cx="12192000" cy="6858000"/>
          </a:xfrm>
          <a:prstGeom prst="rect">
            <a:avLst/>
          </a:prstGeom>
        </p:spPr>
      </p:pic>
    </p:spTree>
    <p:extLst>
      <p:ext uri="{BB962C8B-B14F-4D97-AF65-F5344CB8AC3E}">
        <p14:creationId xmlns:p14="http://schemas.microsoft.com/office/powerpoint/2010/main" val="123452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6A9B-2480-EB32-B3AD-11DBF26E4CDF}"/>
              </a:ext>
            </a:extLst>
          </p:cNvPr>
          <p:cNvSpPr>
            <a:spLocks noGrp="1"/>
          </p:cNvSpPr>
          <p:nvPr>
            <p:ph type="title"/>
          </p:nvPr>
        </p:nvSpPr>
        <p:spPr/>
        <p:txBody>
          <a:bodyPr/>
          <a:lstStyle/>
          <a:p>
            <a:r>
              <a:rPr lang="en-IN" dirty="0"/>
              <a:t>Why Python</a:t>
            </a:r>
          </a:p>
        </p:txBody>
      </p:sp>
      <p:sp>
        <p:nvSpPr>
          <p:cNvPr id="7" name="TextBox 6">
            <a:extLst>
              <a:ext uri="{FF2B5EF4-FFF2-40B4-BE49-F238E27FC236}">
                <a16:creationId xmlns:a16="http://schemas.microsoft.com/office/drawing/2014/main" id="{DF32210C-22E2-0F54-8ED5-9D1441DD5D9A}"/>
              </a:ext>
            </a:extLst>
          </p:cNvPr>
          <p:cNvSpPr txBox="1"/>
          <p:nvPr/>
        </p:nvSpPr>
        <p:spPr>
          <a:xfrm>
            <a:off x="575894" y="2346960"/>
            <a:ext cx="1111826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Increased Productivity: Python helps solve complex problems with fewer lines of code, enabling faster prototyping.</a:t>
            </a:r>
          </a:p>
          <a:p>
            <a:pPr marL="285750" indent="-285750">
              <a:buFont typeface="Arial" panose="020B0604020202020204" pitchFamily="34" charset="0"/>
              <a:buChar char="•"/>
            </a:pPr>
            <a:r>
              <a:rPr lang="en-US" sz="2400" dirty="0"/>
              <a:t>Solution Across Industries: Python tackles challenges in various fields, from web development to data science.</a:t>
            </a:r>
          </a:p>
          <a:p>
            <a:pPr marL="285750" indent="-285750">
              <a:buFont typeface="Arial" panose="020B0604020202020204" pitchFamily="34" charset="0"/>
              <a:buChar char="•"/>
            </a:pPr>
            <a:r>
              <a:rPr lang="en-US" sz="2400" dirty="0"/>
              <a:t>Easy to Learn: Python's clear and readable syntax makes it beginner-friendly.</a:t>
            </a:r>
          </a:p>
          <a:p>
            <a:pPr marL="285750" indent="-285750">
              <a:buFont typeface="Arial" panose="020B0604020202020204" pitchFamily="34" charset="0"/>
              <a:buChar char="•"/>
            </a:pPr>
            <a:r>
              <a:rPr lang="en-US" sz="2400" dirty="0"/>
              <a:t>Large Ecosystem: Python offers a rich collection of libraries and frameworks for diverse tasks.</a:t>
            </a:r>
          </a:p>
          <a:p>
            <a:pPr marL="285750" indent="-285750">
              <a:buFont typeface="Arial" panose="020B0604020202020204" pitchFamily="34" charset="0"/>
              <a:buChar char="•"/>
            </a:pPr>
            <a:r>
              <a:rPr lang="en-US" sz="2400" dirty="0"/>
              <a:t>Cross-Platform: Python programs run seamlessly on Windows, Linux, and macOS.</a:t>
            </a:r>
          </a:p>
          <a:p>
            <a:pPr marL="285750" indent="-285750">
              <a:buFont typeface="Arial" panose="020B0604020202020204" pitchFamily="34" charset="0"/>
              <a:buChar char="•"/>
            </a:pPr>
            <a:r>
              <a:rPr lang="en-US" sz="2400" dirty="0"/>
              <a:t>Active Community: Whenever you face difficulties, a large and supportive community is available to help.</a:t>
            </a:r>
          </a:p>
          <a:p>
            <a:pPr marL="285750" indent="-285750">
              <a:buFont typeface="Arial" panose="020B0604020202020204" pitchFamily="34" charset="0"/>
              <a:buChar char="•"/>
            </a:pPr>
            <a:r>
              <a:rPr lang="en-US" sz="2400" dirty="0"/>
              <a:t>High Demand: Python developers are sought after in the job market.</a:t>
            </a:r>
            <a:endParaRPr lang="en-IN" sz="2400" dirty="0"/>
          </a:p>
        </p:txBody>
      </p:sp>
    </p:spTree>
    <p:extLst>
      <p:ext uri="{BB962C8B-B14F-4D97-AF65-F5344CB8AC3E}">
        <p14:creationId xmlns:p14="http://schemas.microsoft.com/office/powerpoint/2010/main" val="1277819380"/>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81</TotalTime>
  <Words>701</Words>
  <Application>Microsoft Office PowerPoint</Application>
  <PresentationFormat>Widescreen</PresentationFormat>
  <Paragraphs>78</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Verdana</vt:lpstr>
      <vt:lpstr>Wingdings 2</vt:lpstr>
      <vt:lpstr>Custom</vt:lpstr>
      <vt:lpstr>Python</vt:lpstr>
      <vt:lpstr>PowerPoint Presentation</vt:lpstr>
      <vt:lpstr>PowerPoint Presentation</vt:lpstr>
      <vt:lpstr>PowerPoint Presentation</vt:lpstr>
      <vt:lpstr>High-Level Language</vt:lpstr>
      <vt:lpstr>General-Purpose Language</vt:lpstr>
      <vt:lpstr>Interpreted Language</vt:lpstr>
      <vt:lpstr>PowerPoint Presentation</vt:lpstr>
      <vt:lpstr>Why Python</vt:lpstr>
      <vt:lpstr>Let’s Start with Python</vt:lpstr>
      <vt:lpstr>Environment setup</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TIWARI</dc:creator>
  <cp:lastModifiedBy>AMAN TIWARI</cp:lastModifiedBy>
  <cp:revision>9</cp:revision>
  <dcterms:created xsi:type="dcterms:W3CDTF">2024-06-17T18:30:08Z</dcterms:created>
  <dcterms:modified xsi:type="dcterms:W3CDTF">2024-07-30T14:28:07Z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