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0" r:id="rId2"/>
    <p:sldId id="281" r:id="rId3"/>
    <p:sldId id="282" r:id="rId4"/>
    <p:sldId id="284" r:id="rId5"/>
    <p:sldId id="283" r:id="rId6"/>
    <p:sldId id="285" r:id="rId7"/>
    <p:sldId id="286" r:id="rId8"/>
    <p:sldId id="287" r:id="rId9"/>
    <p:sldId id="288"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DCDC369-79EC-4A3C-A41A-8C6C1B21E00C}">
          <p14:sldIdLst>
            <p14:sldId id="280"/>
            <p14:sldId id="281"/>
            <p14:sldId id="282"/>
            <p14:sldId id="284"/>
            <p14:sldId id="283"/>
            <p14:sldId id="285"/>
            <p14:sldId id="286"/>
            <p14:sldId id="287"/>
            <p14:sldId id="288"/>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 id="278"/>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97" d="100"/>
          <a:sy n="97" d="100"/>
        </p:scale>
        <p:origin x="144"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3A76178-81ED-4001-9E4F-2F16B57B426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729976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766238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13553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A76178-81ED-4001-9E4F-2F16B57B426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873611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3A76178-81ED-4001-9E4F-2F16B57B426E}" type="datetimeFigureOut">
              <a:rPr lang="en-US" smtClean="0"/>
              <a:t>12/1/2024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4021691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3A76178-81ED-4001-9E4F-2F16B57B426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738597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3A76178-81ED-4001-9E4F-2F16B57B426E}" type="datetimeFigureOut">
              <a:rPr lang="en-US" smtClean="0"/>
              <a:t>12/1/2024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07593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3A76178-81ED-4001-9E4F-2F16B57B426E}" type="datetimeFigureOut">
              <a:rPr lang="en-US" smtClean="0"/>
              <a:t>12/1/2024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2460970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A76178-81ED-4001-9E4F-2F16B57B426E}" type="datetimeFigureOut">
              <a:rPr lang="en-US" smtClean="0"/>
              <a:t>12/1/2024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864628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76178-81ED-4001-9E4F-2F16B57B426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3888754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3A76178-81ED-4001-9E4F-2F16B57B426E}" type="datetimeFigureOut">
              <a:rPr lang="en-US" smtClean="0"/>
              <a:t>12/1/2024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C254AE6-5D90-4974-A9BD-B2D123FBB374}" type="slidenum">
              <a:rPr lang="en-US" smtClean="0"/>
              <a:t>‹#›</a:t>
            </a:fld>
            <a:endParaRPr lang="en-US"/>
          </a:p>
        </p:txBody>
      </p:sp>
    </p:spTree>
    <p:extLst>
      <p:ext uri="{BB962C8B-B14F-4D97-AF65-F5344CB8AC3E}">
        <p14:creationId xmlns:p14="http://schemas.microsoft.com/office/powerpoint/2010/main" val="752530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A76178-81ED-4001-9E4F-2F16B57B426E}" type="datetimeFigureOut">
              <a:rPr lang="en-US" smtClean="0"/>
              <a:t>12/1/2024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254AE6-5D90-4974-A9BD-B2D123FBB374}" type="slidenum">
              <a:rPr lang="en-US" smtClean="0"/>
              <a:t>‹#›</a:t>
            </a:fld>
            <a:endParaRPr lang="en-US"/>
          </a:p>
        </p:txBody>
      </p:sp>
    </p:spTree>
    <p:extLst>
      <p:ext uri="{BB962C8B-B14F-4D97-AF65-F5344CB8AC3E}">
        <p14:creationId xmlns:p14="http://schemas.microsoft.com/office/powerpoint/2010/main" val="36976548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w3schools.com/default.as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http://jquery.com/download/"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What is </a:t>
            </a:r>
            <a:r>
              <a:rPr lang="en-US" b="1" dirty="0" err="1"/>
              <a:t>jQuery</a:t>
            </a:r>
            <a:r>
              <a:rPr lang="en-US" b="1" dirty="0"/>
              <a:t>?</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r>
              <a:rPr lang="en-US" dirty="0" err="1"/>
              <a:t>jQuery</a:t>
            </a:r>
            <a:r>
              <a:rPr lang="en-US" dirty="0"/>
              <a:t> is a lightweight, "write less, do more", JavaScript library.</a:t>
            </a:r>
          </a:p>
          <a:p>
            <a:r>
              <a:rPr lang="en-US" dirty="0"/>
              <a:t>The purpose of </a:t>
            </a:r>
            <a:r>
              <a:rPr lang="en-US" dirty="0" err="1"/>
              <a:t>jQuery</a:t>
            </a:r>
            <a:r>
              <a:rPr lang="en-US" dirty="0"/>
              <a:t> is to make it much easier to use JavaScript on your website.</a:t>
            </a:r>
          </a:p>
          <a:p>
            <a:r>
              <a:rPr lang="en-US" dirty="0" err="1"/>
              <a:t>jQuery</a:t>
            </a:r>
            <a:r>
              <a:rPr lang="en-US" dirty="0"/>
              <a:t> takes a lot of common tasks that require many lines of JavaScript code to accomplish, and wraps them into methods that you can call with a single line of code.</a:t>
            </a:r>
          </a:p>
          <a:p>
            <a:r>
              <a:rPr lang="en-US" dirty="0" err="1"/>
              <a:t>jQuery</a:t>
            </a:r>
            <a:r>
              <a:rPr lang="en-US" dirty="0"/>
              <a:t> also simplifies a lot of the complicated things from JavaScript, like AJAX calls and DOM manipulation.</a:t>
            </a:r>
          </a:p>
          <a:p>
            <a:r>
              <a:rPr lang="en-US" dirty="0"/>
              <a:t>The </a:t>
            </a:r>
            <a:r>
              <a:rPr lang="en-US" dirty="0" err="1"/>
              <a:t>jQuery</a:t>
            </a:r>
            <a:r>
              <a:rPr lang="en-US" dirty="0"/>
              <a:t> library contains the following features:</a:t>
            </a:r>
          </a:p>
          <a:p>
            <a:r>
              <a:rPr lang="en-US" dirty="0"/>
              <a:t>HTML/DOM manipulation</a:t>
            </a:r>
          </a:p>
          <a:p>
            <a:r>
              <a:rPr lang="en-US" dirty="0"/>
              <a:t>CSS manipulation</a:t>
            </a:r>
          </a:p>
          <a:p>
            <a:r>
              <a:rPr lang="en-US" dirty="0"/>
              <a:t>HTML event methods</a:t>
            </a:r>
          </a:p>
          <a:p>
            <a:r>
              <a:rPr lang="en-US" dirty="0"/>
              <a:t>Effects and animations</a:t>
            </a:r>
          </a:p>
          <a:p>
            <a:r>
              <a:rPr lang="en-US" dirty="0"/>
              <a:t>AJAX</a:t>
            </a:r>
          </a:p>
          <a:p>
            <a:r>
              <a:rPr lang="en-US" dirty="0"/>
              <a:t>Utilities</a:t>
            </a:r>
          </a:p>
        </p:txBody>
      </p:sp>
    </p:spTree>
    <p:extLst>
      <p:ext uri="{BB962C8B-B14F-4D97-AF65-F5344CB8AC3E}">
        <p14:creationId xmlns:p14="http://schemas.microsoft.com/office/powerpoint/2010/main" val="2186147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62330" y="198782"/>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Intro</a:t>
            </a:r>
          </a:p>
        </p:txBody>
      </p:sp>
      <p:cxnSp>
        <p:nvCxnSpPr>
          <p:cNvPr id="3" name="Straight Arrow Connector 2"/>
          <p:cNvCxnSpPr>
            <a:cxnSpLocks/>
          </p:cNvCxnSpPr>
          <p:nvPr/>
        </p:nvCxnSpPr>
        <p:spPr>
          <a:xfrm>
            <a:off x="5764695" y="728870"/>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484780" y="1000540"/>
            <a:ext cx="6679097"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What is jQuery</a:t>
            </a:r>
          </a:p>
          <a:p>
            <a:pPr algn="ctr"/>
            <a:r>
              <a:rPr lang="en-US" sz="2000" dirty="0"/>
              <a:t>2: Do You Know HTML  CSS JavaScript</a:t>
            </a:r>
          </a:p>
        </p:txBody>
      </p:sp>
      <p:sp>
        <p:nvSpPr>
          <p:cNvPr id="5" name="Rectangle 4"/>
          <p:cNvSpPr/>
          <p:nvPr/>
        </p:nvSpPr>
        <p:spPr>
          <a:xfrm>
            <a:off x="5062330" y="1673088"/>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 Started</a:t>
            </a:r>
          </a:p>
        </p:txBody>
      </p:sp>
      <p:cxnSp>
        <p:nvCxnSpPr>
          <p:cNvPr id="6" name="Straight Arrow Connector 5"/>
          <p:cNvCxnSpPr>
            <a:cxnSpLocks/>
          </p:cNvCxnSpPr>
          <p:nvPr/>
        </p:nvCxnSpPr>
        <p:spPr>
          <a:xfrm>
            <a:off x="5764694" y="2073967"/>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484780" y="2398643"/>
            <a:ext cx="6679097"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Download jQuery</a:t>
            </a:r>
          </a:p>
          <a:p>
            <a:pPr algn="ctr"/>
            <a:r>
              <a:rPr lang="en-US" sz="2000" dirty="0"/>
              <a:t>2: CDN(Content Delivery Network)</a:t>
            </a:r>
          </a:p>
        </p:txBody>
      </p:sp>
      <p:sp>
        <p:nvSpPr>
          <p:cNvPr id="10" name="Rectangle 9"/>
          <p:cNvSpPr/>
          <p:nvPr/>
        </p:nvSpPr>
        <p:spPr>
          <a:xfrm>
            <a:off x="5148472" y="3071191"/>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Syntax</a:t>
            </a:r>
          </a:p>
        </p:txBody>
      </p:sp>
      <p:cxnSp>
        <p:nvCxnSpPr>
          <p:cNvPr id="11" name="Straight Arrow Connector 10"/>
          <p:cNvCxnSpPr>
            <a:cxnSpLocks/>
          </p:cNvCxnSpPr>
          <p:nvPr/>
        </p:nvCxnSpPr>
        <p:spPr>
          <a:xfrm>
            <a:off x="5850836" y="3472070"/>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70922" y="3796746"/>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Document Ready Event</a:t>
            </a:r>
          </a:p>
        </p:txBody>
      </p:sp>
      <p:sp>
        <p:nvSpPr>
          <p:cNvPr id="13" name="Rectangle 12"/>
          <p:cNvSpPr/>
          <p:nvPr/>
        </p:nvSpPr>
        <p:spPr>
          <a:xfrm>
            <a:off x="5148472" y="4287077"/>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Selector</a:t>
            </a:r>
          </a:p>
        </p:txBody>
      </p:sp>
      <p:cxnSp>
        <p:nvCxnSpPr>
          <p:cNvPr id="14" name="Straight Arrow Connector 13"/>
          <p:cNvCxnSpPr>
            <a:cxnSpLocks/>
          </p:cNvCxnSpPr>
          <p:nvPr/>
        </p:nvCxnSpPr>
        <p:spPr>
          <a:xfrm>
            <a:off x="5850836" y="4687956"/>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2570922" y="5012632"/>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Element, id, Class</a:t>
            </a:r>
          </a:p>
        </p:txBody>
      </p:sp>
      <p:sp>
        <p:nvSpPr>
          <p:cNvPr id="16" name="Rectangle 15"/>
          <p:cNvSpPr/>
          <p:nvPr/>
        </p:nvSpPr>
        <p:spPr>
          <a:xfrm>
            <a:off x="5148472" y="550296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Events</a:t>
            </a:r>
          </a:p>
        </p:txBody>
      </p:sp>
      <p:cxnSp>
        <p:nvCxnSpPr>
          <p:cNvPr id="17" name="Straight Arrow Connector 16"/>
          <p:cNvCxnSpPr>
            <a:cxnSpLocks/>
          </p:cNvCxnSpPr>
          <p:nvPr/>
        </p:nvCxnSpPr>
        <p:spPr>
          <a:xfrm>
            <a:off x="5850836" y="590384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570922" y="622851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Click, </a:t>
            </a:r>
            <a:r>
              <a:rPr lang="en-US" sz="2000" dirty="0" err="1"/>
              <a:t>Mouseleave</a:t>
            </a:r>
            <a:r>
              <a:rPr lang="en-US" sz="2000" dirty="0"/>
              <a:t>, </a:t>
            </a:r>
            <a:r>
              <a:rPr lang="en-US" sz="2000" dirty="0" err="1"/>
              <a:t>mouseenter</a:t>
            </a:r>
            <a:r>
              <a:rPr lang="en-US" sz="2000" dirty="0"/>
              <a:t>, </a:t>
            </a:r>
            <a:r>
              <a:rPr lang="en-US" sz="2000" dirty="0" err="1"/>
              <a:t>dblclick</a:t>
            </a:r>
            <a:r>
              <a:rPr lang="en-US" sz="2000" dirty="0"/>
              <a:t>, </a:t>
            </a:r>
            <a:r>
              <a:rPr lang="en-US" sz="2000" dirty="0" err="1"/>
              <a:t>keydown</a:t>
            </a:r>
            <a:r>
              <a:rPr lang="en-US" sz="2000" dirty="0"/>
              <a:t>, keypress</a:t>
            </a:r>
          </a:p>
        </p:txBody>
      </p:sp>
    </p:spTree>
    <p:extLst>
      <p:ext uri="{BB962C8B-B14F-4D97-AF65-F5344CB8AC3E}">
        <p14:creationId xmlns:p14="http://schemas.microsoft.com/office/powerpoint/2010/main" val="3241161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a:t>
            </a:r>
            <a:r>
              <a:rPr lang="en-US" sz="1800" dirty="0" err="1"/>
              <a:t>jquery</a:t>
            </a:r>
            <a:r>
              <a:rPr lang="en-US" sz="1800" dirty="0"/>
              <a:t>&lt;/p&gt;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$("p").</a:t>
            </a:r>
            <a:r>
              <a:rPr lang="en-US" sz="2000" dirty="0" err="1"/>
              <a:t>css</a:t>
            </a:r>
            <a:r>
              <a:rPr lang="en-US" sz="2000" dirty="0"/>
              <a:t>("</a:t>
            </a:r>
            <a:r>
              <a:rPr lang="en-US" sz="2000" dirty="0" err="1"/>
              <a:t>background","green</a:t>
            </a:r>
            <a:r>
              <a:rPr lang="en-US" sz="2000" dirty="0"/>
              <a:t>");</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85036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&lt;center&gt;&lt;h1&gt;NIIT&lt;/h1&gt;&lt;/center&gt;</a:t>
            </a:r>
          </a:p>
          <a:p>
            <a:r>
              <a:rPr lang="en-US" sz="1800" dirty="0"/>
              <a:t>&lt;center&gt;&lt;h2&gt;NIIT computer&lt;/h2&gt;&lt;/center&gt;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$("h2").hide();</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ELEMENT</a:t>
            </a:r>
          </a:p>
        </p:txBody>
      </p:sp>
    </p:spTree>
    <p:extLst>
      <p:ext uri="{BB962C8B-B14F-4D97-AF65-F5344CB8AC3E}">
        <p14:creationId xmlns:p14="http://schemas.microsoft.com/office/powerpoint/2010/main" val="624211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 class="h1class"&gt;NIIT&lt;/h1&gt;&lt;/center&gt;</a:t>
            </a:r>
          </a:p>
          <a:p>
            <a:r>
              <a:rPr lang="en-US" sz="1800" dirty="0"/>
              <a:t>&lt;center&gt;&lt;h2 id="</a:t>
            </a:r>
            <a:r>
              <a:rPr lang="en-US" sz="1800" dirty="0" err="1"/>
              <a:t>idname</a:t>
            </a:r>
            <a:r>
              <a:rPr lang="en-US" sz="1800" dirty="0"/>
              <a:t>"&gt;NIIT computer&lt;/h2&gt;&lt;/center&gt;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/*$(".h1class, #</a:t>
            </a:r>
            <a:r>
              <a:rPr lang="en-US" sz="2000" dirty="0" err="1"/>
              <a:t>idname</a:t>
            </a:r>
            <a:r>
              <a:rPr lang="en-US" sz="2000" dirty="0"/>
              <a:t>").hide();*/</a:t>
            </a:r>
          </a:p>
          <a:p>
            <a:r>
              <a:rPr lang="en-US" sz="2000" dirty="0"/>
              <a:t>/*$(“*").hide();*/</a:t>
            </a:r>
          </a:p>
          <a:p>
            <a:r>
              <a:rPr lang="en-US" sz="2000" dirty="0"/>
              <a:t>$("#h2idname").hide();</a:t>
            </a:r>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 ,class</a:t>
            </a:r>
          </a:p>
        </p:txBody>
      </p:sp>
    </p:spTree>
    <p:extLst>
      <p:ext uri="{BB962C8B-B14F-4D97-AF65-F5344CB8AC3E}">
        <p14:creationId xmlns:p14="http://schemas.microsoft.com/office/powerpoint/2010/main" val="2848830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&lt;center&gt;&lt;h1 class="h1class"&gt;NIIT&lt;/h1&gt;&lt;/center&gt;</a:t>
            </a:r>
          </a:p>
          <a:p>
            <a:r>
              <a:rPr lang="en-US" sz="1800" dirty="0"/>
              <a:t>&lt;center&gt;&lt;h2 id="</a:t>
            </a:r>
            <a:r>
              <a:rPr lang="en-US" sz="1800" dirty="0" err="1"/>
              <a:t>idname</a:t>
            </a:r>
            <a:r>
              <a:rPr lang="en-US" sz="1800" dirty="0"/>
              <a:t>"&gt;NIIT computer&lt;/h2&gt;&lt;/center&gt;</a:t>
            </a:r>
          </a:p>
          <a:p>
            <a:r>
              <a:rPr lang="en-US" sz="1800" dirty="0"/>
              <a:t>&lt;p&gt;This is a 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/*$(".h1class,#h2idname,p").click(function(){</a:t>
            </a:r>
          </a:p>
          <a:p>
            <a:r>
              <a:rPr lang="en-US" sz="2000" dirty="0"/>
              <a:t>	$(".h1class").hide();</a:t>
            </a:r>
          </a:p>
          <a:p>
            <a:r>
              <a:rPr lang="en-US" sz="2000" dirty="0"/>
              <a:t>});*/</a:t>
            </a:r>
          </a:p>
          <a:p>
            <a:r>
              <a:rPr lang="en-US" sz="2000" dirty="0"/>
              <a:t>/*$(".h1class").click(function(){</a:t>
            </a:r>
          </a:p>
          <a:p>
            <a:r>
              <a:rPr lang="en-US" sz="2000" dirty="0"/>
              <a:t>	$(".h1class").hide();</a:t>
            </a:r>
          </a:p>
          <a:p>
            <a:r>
              <a:rPr lang="en-US" sz="2000" dirty="0"/>
              <a:t>});</a:t>
            </a:r>
          </a:p>
          <a:p>
            <a:r>
              <a:rPr lang="en-US" sz="2000" dirty="0"/>
              <a:t>$("#h2idname").click(function(){</a:t>
            </a:r>
          </a:p>
          <a:p>
            <a:r>
              <a:rPr lang="en-US" sz="2000" dirty="0"/>
              <a:t>	$("#h2idname").hide();</a:t>
            </a:r>
          </a:p>
          <a:p>
            <a:r>
              <a:rPr lang="en-US" sz="2000" dirty="0"/>
              <a:t>});</a:t>
            </a:r>
          </a:p>
          <a:p>
            <a:r>
              <a:rPr lang="en-US" sz="2000" dirty="0"/>
              <a:t>$("p").click(function(){</a:t>
            </a:r>
          </a:p>
          <a:p>
            <a:r>
              <a:rPr lang="en-US" sz="2000" dirty="0"/>
              <a:t>	$("p").hide();</a:t>
            </a:r>
          </a:p>
          <a:p>
            <a:r>
              <a:rPr lang="en-US" sz="2000" dirty="0"/>
              <a:t>});*/</a:t>
            </a:r>
          </a:p>
        </p:txBody>
      </p:sp>
      <p:sp>
        <p:nvSpPr>
          <p:cNvPr id="5" name="Content Placeholder 2"/>
          <p:cNvSpPr txBox="1">
            <a:spLocks/>
          </p:cNvSpPr>
          <p:nvPr/>
        </p:nvSpPr>
        <p:spPr>
          <a:xfrm>
            <a:off x="8792817" y="142600"/>
            <a:ext cx="3266661" cy="4351338"/>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/*$(".h1class").</a:t>
            </a:r>
            <a:r>
              <a:rPr lang="en-US" sz="2400" dirty="0" err="1"/>
              <a:t>mouseenter</a:t>
            </a:r>
            <a:r>
              <a:rPr lang="en-US" sz="2400" dirty="0"/>
              <a:t>(function(){</a:t>
            </a:r>
          </a:p>
          <a:p>
            <a:r>
              <a:rPr lang="en-US" sz="2400" dirty="0"/>
              <a:t>	$(".h1class").hide();</a:t>
            </a:r>
          </a:p>
          <a:p>
            <a:r>
              <a:rPr lang="en-US" sz="2400" dirty="0"/>
              <a:t>});*/</a:t>
            </a:r>
          </a:p>
          <a:p>
            <a:r>
              <a:rPr lang="en-US" sz="2400" dirty="0"/>
              <a:t>/*$(".h1class").</a:t>
            </a:r>
            <a:r>
              <a:rPr lang="en-US" sz="2400" dirty="0" err="1"/>
              <a:t>mouseleave</a:t>
            </a:r>
            <a:r>
              <a:rPr lang="en-US" sz="2400" dirty="0"/>
              <a:t>(function(){</a:t>
            </a:r>
          </a:p>
          <a:p>
            <a:r>
              <a:rPr lang="en-US" sz="2400" dirty="0"/>
              <a:t>	$(".h1class").hide();</a:t>
            </a:r>
          </a:p>
          <a:p>
            <a:r>
              <a:rPr lang="en-US" sz="2400" dirty="0"/>
              <a:t>});*/</a:t>
            </a:r>
          </a:p>
          <a:p>
            <a:r>
              <a:rPr lang="en-US" sz="2400" dirty="0"/>
              <a:t>/*$(".h1class").</a:t>
            </a:r>
            <a:r>
              <a:rPr lang="en-US" sz="2400" dirty="0" err="1"/>
              <a:t>mouseleave</a:t>
            </a:r>
            <a:r>
              <a:rPr lang="en-US" sz="2400" dirty="0"/>
              <a:t>(function(){</a:t>
            </a:r>
          </a:p>
          <a:p>
            <a:r>
              <a:rPr lang="en-US" sz="2400" dirty="0"/>
              <a:t>	$(".h1class").hide();</a:t>
            </a:r>
          </a:p>
          <a:p>
            <a:r>
              <a:rPr lang="en-US" sz="2400" dirty="0"/>
              <a:t>});*/</a:t>
            </a:r>
          </a:p>
          <a:p>
            <a:r>
              <a:rPr lang="en-US" sz="2400" dirty="0"/>
              <a:t>$(".h1class").</a:t>
            </a:r>
            <a:r>
              <a:rPr lang="en-US" sz="2400" dirty="0" err="1"/>
              <a:t>keydown</a:t>
            </a:r>
            <a:r>
              <a:rPr lang="en-US" sz="2400" dirty="0"/>
              <a:t>(function(){</a:t>
            </a:r>
          </a:p>
          <a:p>
            <a:r>
              <a:rPr lang="en-US" sz="2400" dirty="0"/>
              <a:t>	$(".h1class").hide();</a:t>
            </a:r>
          </a:p>
          <a:p>
            <a:r>
              <a:rPr lang="en-US" sz="2400" dirty="0"/>
              <a:t>});</a:t>
            </a:r>
          </a:p>
          <a:p>
            <a:endParaRPr lang="en-US" sz="2400" dirty="0"/>
          </a:p>
          <a:p>
            <a:r>
              <a:rPr lang="en-US" sz="2400" dirty="0"/>
              <a:t>});</a:t>
            </a:r>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232914" y="4400879"/>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1631675" y="4167809"/>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2994991" y="6375158"/>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Id ,class</a:t>
            </a:r>
          </a:p>
        </p:txBody>
      </p:sp>
      <p:sp>
        <p:nvSpPr>
          <p:cNvPr id="2" name="Rectangle 1"/>
          <p:cNvSpPr/>
          <p:nvPr/>
        </p:nvSpPr>
        <p:spPr>
          <a:xfrm>
            <a:off x="8116957" y="5170946"/>
            <a:ext cx="2590800" cy="923330"/>
          </a:xfrm>
          <a:prstGeom prst="rect">
            <a:avLst/>
          </a:prstGeom>
        </p:spPr>
        <p:txBody>
          <a:bodyPr wrap="square">
            <a:spAutoFit/>
          </a:bodyPr>
          <a:lstStyle/>
          <a:p>
            <a:r>
              <a:rPr lang="en-US" dirty="0"/>
              <a:t>p{</a:t>
            </a:r>
          </a:p>
          <a:p>
            <a:r>
              <a:rPr lang="en-US" dirty="0" err="1"/>
              <a:t>background:red</a:t>
            </a:r>
            <a:r>
              <a:rPr lang="en-US" dirty="0"/>
              <a:t>;</a:t>
            </a:r>
          </a:p>
          <a:p>
            <a:r>
              <a:rPr lang="en-US" dirty="0"/>
              <a:t>}</a:t>
            </a:r>
          </a:p>
        </p:txBody>
      </p:sp>
    </p:spTree>
    <p:extLst>
      <p:ext uri="{BB962C8B-B14F-4D97-AF65-F5344CB8AC3E}">
        <p14:creationId xmlns:p14="http://schemas.microsoft.com/office/powerpoint/2010/main" val="3524914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550" y="212034"/>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cxnSp>
        <p:nvCxnSpPr>
          <p:cNvPr id="3" name="Straight Arrow Connector 2"/>
          <p:cNvCxnSpPr>
            <a:cxnSpLocks/>
          </p:cNvCxnSpPr>
          <p:nvPr/>
        </p:nvCxnSpPr>
        <p:spPr>
          <a:xfrm>
            <a:off x="3279915" y="742122"/>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013792"/>
            <a:ext cx="6679097"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Hide(),and Show(), toggle()</a:t>
            </a:r>
          </a:p>
        </p:txBody>
      </p:sp>
      <p:sp>
        <p:nvSpPr>
          <p:cNvPr id="5" name="Rectangle 4"/>
          <p:cNvSpPr/>
          <p:nvPr/>
        </p:nvSpPr>
        <p:spPr>
          <a:xfrm>
            <a:off x="2577550" y="1686340"/>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Fade</a:t>
            </a:r>
          </a:p>
        </p:txBody>
      </p:sp>
      <p:cxnSp>
        <p:nvCxnSpPr>
          <p:cNvPr id="6" name="Straight Arrow Connector 5"/>
          <p:cNvCxnSpPr>
            <a:cxnSpLocks/>
          </p:cNvCxnSpPr>
          <p:nvPr/>
        </p:nvCxnSpPr>
        <p:spPr>
          <a:xfrm>
            <a:off x="3279914" y="2087219"/>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2411895"/>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Fade In(), Fade Out(), Fade Toggle(), Fade To()	</a:t>
            </a:r>
          </a:p>
        </p:txBody>
      </p:sp>
      <p:sp>
        <p:nvSpPr>
          <p:cNvPr id="10" name="Rectangle 9"/>
          <p:cNvSpPr/>
          <p:nvPr/>
        </p:nvSpPr>
        <p:spPr>
          <a:xfrm>
            <a:off x="2663692" y="308444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Slide</a:t>
            </a:r>
          </a:p>
        </p:txBody>
      </p:sp>
      <p:cxnSp>
        <p:nvCxnSpPr>
          <p:cNvPr id="11" name="Straight Arrow Connector 10"/>
          <p:cNvCxnSpPr>
            <a:cxnSpLocks/>
          </p:cNvCxnSpPr>
          <p:nvPr/>
        </p:nvCxnSpPr>
        <p:spPr>
          <a:xfrm>
            <a:off x="3366056" y="348532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86142" y="380999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Slide Down(), Slide Up(), Slide Toggle()</a:t>
            </a:r>
          </a:p>
        </p:txBody>
      </p:sp>
      <p:sp>
        <p:nvSpPr>
          <p:cNvPr id="13" name="Rectangle 12"/>
          <p:cNvSpPr/>
          <p:nvPr/>
        </p:nvSpPr>
        <p:spPr>
          <a:xfrm>
            <a:off x="2663692" y="4300329"/>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Animation</a:t>
            </a:r>
          </a:p>
        </p:txBody>
      </p:sp>
      <p:cxnSp>
        <p:nvCxnSpPr>
          <p:cNvPr id="14" name="Straight Arrow Connector 13"/>
          <p:cNvCxnSpPr>
            <a:cxnSpLocks/>
          </p:cNvCxnSpPr>
          <p:nvPr/>
        </p:nvCxnSpPr>
        <p:spPr>
          <a:xfrm>
            <a:off x="3366056" y="4701208"/>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86142" y="5025884"/>
            <a:ext cx="6970643"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Animation(), Method. animation(), Manipulate, functionality</a:t>
            </a:r>
          </a:p>
        </p:txBody>
      </p:sp>
      <p:sp>
        <p:nvSpPr>
          <p:cNvPr id="16" name="Rectangle 15"/>
          <p:cNvSpPr/>
          <p:nvPr/>
        </p:nvSpPr>
        <p:spPr>
          <a:xfrm>
            <a:off x="2663692" y="5516215"/>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Stop</a:t>
            </a:r>
          </a:p>
        </p:txBody>
      </p:sp>
      <p:cxnSp>
        <p:nvCxnSpPr>
          <p:cNvPr id="17" name="Straight Arrow Connector 16"/>
          <p:cNvCxnSpPr>
            <a:cxnSpLocks/>
          </p:cNvCxnSpPr>
          <p:nvPr/>
        </p:nvCxnSpPr>
        <p:spPr>
          <a:xfrm>
            <a:off x="3366056" y="5917094"/>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86142" y="6241770"/>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Stop() Method</a:t>
            </a:r>
          </a:p>
        </p:txBody>
      </p:sp>
      <p:sp>
        <p:nvSpPr>
          <p:cNvPr id="19" name="Rectangle 18"/>
          <p:cNvSpPr/>
          <p:nvPr/>
        </p:nvSpPr>
        <p:spPr>
          <a:xfrm>
            <a:off x="8280308" y="298174"/>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Call Back</a:t>
            </a:r>
          </a:p>
        </p:txBody>
      </p:sp>
      <p:cxnSp>
        <p:nvCxnSpPr>
          <p:cNvPr id="20" name="Straight Arrow Connector 19"/>
          <p:cNvCxnSpPr>
            <a:cxnSpLocks/>
          </p:cNvCxnSpPr>
          <p:nvPr/>
        </p:nvCxnSpPr>
        <p:spPr>
          <a:xfrm>
            <a:off x="9263280" y="775253"/>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6804999" y="1013792"/>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Callback, Without Callback</a:t>
            </a:r>
          </a:p>
        </p:txBody>
      </p:sp>
      <p:sp>
        <p:nvSpPr>
          <p:cNvPr id="22" name="Rectangle 21"/>
          <p:cNvSpPr/>
          <p:nvPr/>
        </p:nvSpPr>
        <p:spPr>
          <a:xfrm>
            <a:off x="8280308" y="1603512"/>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Chaining</a:t>
            </a:r>
          </a:p>
        </p:txBody>
      </p:sp>
      <p:cxnSp>
        <p:nvCxnSpPr>
          <p:cNvPr id="23" name="Straight Arrow Connector 22"/>
          <p:cNvCxnSpPr>
            <a:cxnSpLocks/>
          </p:cNvCxnSpPr>
          <p:nvPr/>
        </p:nvCxnSpPr>
        <p:spPr>
          <a:xfrm>
            <a:off x="9263280" y="2080591"/>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04999" y="2319130"/>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Chaining</a:t>
            </a:r>
          </a:p>
        </p:txBody>
      </p:sp>
    </p:spTree>
    <p:extLst>
      <p:ext uri="{BB962C8B-B14F-4D97-AF65-F5344CB8AC3E}">
        <p14:creationId xmlns:p14="http://schemas.microsoft.com/office/powerpoint/2010/main" val="1005150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&lt;button&gt;show&lt;/button&gt;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$("h1").click(function(){</a:t>
            </a:r>
          </a:p>
          <a:p>
            <a:r>
              <a:rPr lang="en-US" sz="2000" dirty="0"/>
              <a:t>	$("h1").hide(1000);</a:t>
            </a:r>
          </a:p>
          <a:p>
            <a:r>
              <a:rPr lang="en-US" sz="2000" dirty="0"/>
              <a:t>});</a:t>
            </a:r>
          </a:p>
          <a:p>
            <a:r>
              <a:rPr lang="en-US" sz="2000" dirty="0"/>
              <a:t>$("button").click(function(){</a:t>
            </a:r>
          </a:p>
          <a:p>
            <a:r>
              <a:rPr lang="en-US" sz="2000" dirty="0"/>
              <a:t>	$("h1").show(2000);</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p:cNvCxnSpPr>
          <p:nvPr/>
        </p:nvCxnSpPr>
        <p:spPr>
          <a:xfrm flipH="1" flipV="1">
            <a:off x="6879536" y="2586625"/>
            <a:ext cx="1363316" cy="24317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7561194" y="5049440"/>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second</a:t>
            </a:r>
          </a:p>
        </p:txBody>
      </p:sp>
      <p:sp>
        <p:nvSpPr>
          <p:cNvPr id="15" name="Rectangle 14"/>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spTree>
    <p:extLst>
      <p:ext uri="{BB962C8B-B14F-4D97-AF65-F5344CB8AC3E}">
        <p14:creationId xmlns:p14="http://schemas.microsoft.com/office/powerpoint/2010/main" val="3520373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 &amp; Hide&lt;/button&gt;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$("h1").toggle(2000);</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Hide</a:t>
            </a:r>
          </a:p>
        </p:txBody>
      </p:sp>
    </p:spTree>
    <p:extLst>
      <p:ext uri="{BB962C8B-B14F-4D97-AF65-F5344CB8AC3E}">
        <p14:creationId xmlns:p14="http://schemas.microsoft.com/office/powerpoint/2010/main" val="8790806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fontScale="92500"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&lt;button&gt;show &amp; Hide&lt;/button&gt;</a:t>
            </a:r>
          </a:p>
          <a:p>
            <a:r>
              <a:rPr lang="en-US" sz="1800" dirty="0"/>
              <a:t>&lt;pre&gt;show and hide&lt;/pre&gt;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t>
            </a:r>
            <a:r>
              <a:rPr lang="en-US" sz="2000" dirty="0" err="1"/>
              <a:t>fadeOut</a:t>
            </a:r>
            <a:r>
              <a:rPr lang="en-US" sz="2000" dirty="0"/>
              <a:t>();</a:t>
            </a:r>
          </a:p>
          <a:p>
            <a:r>
              <a:rPr lang="en-US" sz="2000" dirty="0"/>
              <a:t>});</a:t>
            </a:r>
          </a:p>
          <a:p>
            <a:endParaRPr lang="en-US" sz="2000" dirty="0"/>
          </a:p>
          <a:p>
            <a:r>
              <a:rPr lang="en-US" sz="2000" dirty="0"/>
              <a:t>$("pre").click(function(){</a:t>
            </a:r>
          </a:p>
          <a:p>
            <a:r>
              <a:rPr lang="en-US" sz="2000" dirty="0"/>
              <a:t>	$("h1").</a:t>
            </a:r>
            <a:r>
              <a:rPr lang="en-US" sz="2000" dirty="0" err="1"/>
              <a:t>fadeIn</a:t>
            </a:r>
            <a:r>
              <a:rPr lang="en-US" sz="2000" dirty="0"/>
              <a:t>();</a:t>
            </a:r>
          </a:p>
          <a:p>
            <a:r>
              <a:rPr lang="en-US" sz="2000" dirty="0"/>
              <a:t>$("button").click(function(){</a:t>
            </a:r>
          </a:p>
          <a:p>
            <a:r>
              <a:rPr lang="en-US" sz="2000" dirty="0"/>
              <a:t>	$("h1").</a:t>
            </a:r>
            <a:r>
              <a:rPr lang="en-US" sz="2000" dirty="0" err="1"/>
              <a:t>fadeTo</a:t>
            </a:r>
            <a:r>
              <a:rPr lang="en-US" sz="2000" dirty="0"/>
              <a:t>(2000,0.5);</a:t>
            </a:r>
          </a:p>
          <a:p>
            <a:r>
              <a:rPr lang="en-US" sz="2000" dirty="0"/>
              <a:t>});</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/*p{</a:t>
            </a:r>
          </a:p>
          <a:p>
            <a:r>
              <a:rPr lang="en-US" sz="2400" dirty="0" err="1"/>
              <a:t>background:red</a:t>
            </a:r>
            <a:r>
              <a:rPr lang="en-US" sz="2400" dirty="0"/>
              <a:t>;</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977809" y="5978181"/>
            <a:ext cx="2617303" cy="44885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Opcity</a:t>
            </a:r>
            <a:endParaRPr lang="en-US" sz="2000" dirty="0"/>
          </a:p>
        </p:txBody>
      </p:sp>
      <p:cxnSp>
        <p:nvCxnSpPr>
          <p:cNvPr id="14" name="Straight Arrow Connector 13"/>
          <p:cNvCxnSpPr>
            <a:cxnSpLocks/>
          </p:cNvCxnSpPr>
          <p:nvPr/>
        </p:nvCxnSpPr>
        <p:spPr>
          <a:xfrm>
            <a:off x="7442753" y="5088836"/>
            <a:ext cx="1350064" cy="889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062330" y="82686"/>
            <a:ext cx="152399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fade</a:t>
            </a:r>
          </a:p>
        </p:txBody>
      </p:sp>
    </p:spTree>
    <p:extLst>
      <p:ext uri="{BB962C8B-B14F-4D97-AF65-F5344CB8AC3E}">
        <p14:creationId xmlns:p14="http://schemas.microsoft.com/office/powerpoint/2010/main" val="3517707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&lt;button&gt;Animate&lt;/button&gt;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$("h1").animate({top:"200px",left:"500px",padding:"100px",backgroundColor:"green"},5000);</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Animation</a:t>
            </a:r>
          </a:p>
        </p:txBody>
      </p:sp>
    </p:spTree>
    <p:extLst>
      <p:ext uri="{BB962C8B-B14F-4D97-AF65-F5344CB8AC3E}">
        <p14:creationId xmlns:p14="http://schemas.microsoft.com/office/powerpoint/2010/main" val="1775865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You Should Already Know</a:t>
            </a:r>
            <a:br>
              <a:rPr lang="en-US" dirty="0"/>
            </a:br>
            <a:endParaRPr lang="en-US" dirty="0"/>
          </a:p>
        </p:txBody>
      </p:sp>
      <p:sp>
        <p:nvSpPr>
          <p:cNvPr id="3" name="Content Placeholder 2"/>
          <p:cNvSpPr>
            <a:spLocks noGrp="1"/>
          </p:cNvSpPr>
          <p:nvPr>
            <p:ph idx="1"/>
          </p:nvPr>
        </p:nvSpPr>
        <p:spPr/>
        <p:txBody>
          <a:bodyPr/>
          <a:lstStyle/>
          <a:p>
            <a:r>
              <a:rPr lang="en-US" dirty="0"/>
              <a:t>Before you start studying </a:t>
            </a:r>
            <a:r>
              <a:rPr lang="en-US" dirty="0" err="1"/>
              <a:t>jQuery</a:t>
            </a:r>
            <a:r>
              <a:rPr lang="en-US" dirty="0"/>
              <a:t>, you should have a basic knowledge of:</a:t>
            </a:r>
          </a:p>
          <a:p>
            <a:r>
              <a:rPr lang="en-US" dirty="0"/>
              <a:t>HTML</a:t>
            </a:r>
          </a:p>
          <a:p>
            <a:r>
              <a:rPr lang="en-US" dirty="0"/>
              <a:t>CSS</a:t>
            </a:r>
          </a:p>
          <a:p>
            <a:r>
              <a:rPr lang="en-US" dirty="0"/>
              <a:t>JavaScript</a:t>
            </a:r>
          </a:p>
          <a:p>
            <a:r>
              <a:rPr lang="en-US" dirty="0"/>
              <a:t>If you want to study these subjects first, find the tutorials on our </a:t>
            </a:r>
            <a:r>
              <a:rPr lang="en-US" dirty="0">
                <a:hlinkClick r:id="rId2"/>
              </a:rPr>
              <a:t>Home page</a:t>
            </a:r>
            <a:r>
              <a:rPr lang="en-US" dirty="0"/>
              <a:t>.</a:t>
            </a:r>
          </a:p>
        </p:txBody>
      </p:sp>
    </p:spTree>
    <p:extLst>
      <p:ext uri="{BB962C8B-B14F-4D97-AF65-F5344CB8AC3E}">
        <p14:creationId xmlns:p14="http://schemas.microsoft.com/office/powerpoint/2010/main" val="30028415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&lt;button&gt;Animate&lt;/button&gt;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$("h1").animate({top:"200px",left:"500px",padding:"100px"},5000);</a:t>
            </a:r>
          </a:p>
          <a:p>
            <a:r>
              <a:rPr lang="en-US" sz="2000" dirty="0"/>
              <a:t>});</a:t>
            </a:r>
          </a:p>
          <a:p>
            <a:r>
              <a:rPr lang="en-US" sz="2000" dirty="0"/>
              <a:t>$("p").click(function(){</a:t>
            </a:r>
          </a:p>
          <a:p>
            <a:r>
              <a:rPr lang="en-US" sz="2000" dirty="0"/>
              <a:t>$("h1").stop();	</a:t>
            </a:r>
          </a:p>
          <a:p>
            <a:r>
              <a:rPr lang="en-US" sz="2000" dirty="0"/>
              <a:t>});</a:t>
            </a:r>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Stop</a:t>
            </a:r>
          </a:p>
        </p:txBody>
      </p:sp>
    </p:spTree>
    <p:extLst>
      <p:ext uri="{BB962C8B-B14F-4D97-AF65-F5344CB8AC3E}">
        <p14:creationId xmlns:p14="http://schemas.microsoft.com/office/powerpoint/2010/main" val="3470111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625010" y="82686"/>
            <a:ext cx="1961320"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Call back</a:t>
            </a:r>
          </a:p>
        </p:txBody>
      </p:sp>
    </p:spTree>
    <p:extLst>
      <p:ext uri="{BB962C8B-B14F-4D97-AF65-F5344CB8AC3E}">
        <p14:creationId xmlns:p14="http://schemas.microsoft.com/office/powerpoint/2010/main" val="3177098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Without Call back</a:t>
            </a:r>
          </a:p>
        </p:txBody>
      </p:sp>
    </p:spTree>
    <p:extLst>
      <p:ext uri="{BB962C8B-B14F-4D97-AF65-F5344CB8AC3E}">
        <p14:creationId xmlns:p14="http://schemas.microsoft.com/office/powerpoint/2010/main" val="38658280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626843"/>
            <a:ext cx="4489174" cy="4351338"/>
          </a:xfrm>
        </p:spPr>
        <p:txBody>
          <a:bodyPr>
            <a:normAutofit lnSpcReduction="1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&lt;h1&gt;this is a h1&lt;/h1&gt;</a:t>
            </a:r>
          </a:p>
          <a:p>
            <a:r>
              <a:rPr lang="en-US" sz="1800" dirty="0"/>
              <a:t>&lt;button&gt;hide&lt;/button&gt;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626843"/>
            <a:ext cx="4489174" cy="435133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endParaRPr lang="en-US" sz="2000" dirty="0"/>
          </a:p>
          <a:p>
            <a:r>
              <a:rPr lang="en-US" sz="2000" dirty="0"/>
              <a:t>$("button").click(function(){</a:t>
            </a:r>
          </a:p>
          <a:p>
            <a:r>
              <a:rPr lang="en-US" sz="2000" dirty="0"/>
              <a:t>	$("h1").hide(2000,function(){</a:t>
            </a:r>
          </a:p>
          <a:p>
            <a:r>
              <a:rPr lang="en-US" sz="2000" dirty="0"/>
              <a:t>		$("h1").show(function(){</a:t>
            </a:r>
          </a:p>
          <a:p>
            <a:r>
              <a:rPr lang="en-US" sz="2000" dirty="0"/>
              <a:t>			alert("hello </a:t>
            </a:r>
            <a:r>
              <a:rPr lang="en-US" sz="2000" dirty="0" err="1"/>
              <a:t>frd</a:t>
            </a:r>
            <a:r>
              <a:rPr lang="en-US" sz="2000" dirty="0"/>
              <a:t>");</a:t>
            </a:r>
          </a:p>
          <a:p>
            <a:r>
              <a:rPr lang="en-US" sz="2000" dirty="0"/>
              <a:t>		});</a:t>
            </a:r>
          </a:p>
          <a:p>
            <a:r>
              <a:rPr lang="en-US" sz="2000" dirty="0"/>
              <a:t>});</a:t>
            </a:r>
          </a:p>
          <a:p>
            <a:r>
              <a:rPr lang="en-US" sz="2000" dirty="0"/>
              <a:t>});</a:t>
            </a:r>
          </a:p>
          <a:p>
            <a:endParaRPr lang="en-US" sz="2000" dirty="0"/>
          </a:p>
          <a:p>
            <a:endParaRPr lang="en-US" sz="2000" dirty="0"/>
          </a:p>
          <a:p>
            <a:endParaRPr lang="en-US" sz="2000" dirty="0"/>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stCxn id="6" idx="2"/>
          </p:cNvCxnSpPr>
          <p:nvPr/>
        </p:nvCxnSpPr>
        <p:spPr>
          <a:xfrm>
            <a:off x="2102127"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6150666"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Chaining</a:t>
            </a:r>
          </a:p>
        </p:txBody>
      </p:sp>
    </p:spTree>
    <p:extLst>
      <p:ext uri="{BB962C8B-B14F-4D97-AF65-F5344CB8AC3E}">
        <p14:creationId xmlns:p14="http://schemas.microsoft.com/office/powerpoint/2010/main" val="12322337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550" y="212034"/>
            <a:ext cx="1523999"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a:t>
            </a:r>
          </a:p>
        </p:txBody>
      </p:sp>
      <p:cxnSp>
        <p:nvCxnSpPr>
          <p:cNvPr id="3" name="Straight Arrow Connector 2"/>
          <p:cNvCxnSpPr>
            <a:cxnSpLocks/>
          </p:cNvCxnSpPr>
          <p:nvPr/>
        </p:nvCxnSpPr>
        <p:spPr>
          <a:xfrm>
            <a:off x="3279915" y="742122"/>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013792"/>
            <a:ext cx="6679097"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Get Content-text(), Html(), and </a:t>
            </a:r>
            <a:r>
              <a:rPr lang="en-US" sz="2000" dirty="0" err="1"/>
              <a:t>val</a:t>
            </a:r>
            <a:r>
              <a:rPr lang="en-US" sz="2000" dirty="0"/>
              <a:t>(), </a:t>
            </a:r>
            <a:r>
              <a:rPr lang="en-US" sz="2000" dirty="0" err="1"/>
              <a:t>attr</a:t>
            </a:r>
            <a:r>
              <a:rPr lang="en-US" sz="2000" dirty="0"/>
              <a:t>()</a:t>
            </a:r>
          </a:p>
        </p:txBody>
      </p:sp>
      <p:sp>
        <p:nvSpPr>
          <p:cNvPr id="5" name="Rectangle 4"/>
          <p:cNvSpPr/>
          <p:nvPr/>
        </p:nvSpPr>
        <p:spPr>
          <a:xfrm>
            <a:off x="2577550" y="1686340"/>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a:t>
            </a:r>
          </a:p>
        </p:txBody>
      </p:sp>
      <p:cxnSp>
        <p:nvCxnSpPr>
          <p:cNvPr id="6" name="Straight Arrow Connector 5"/>
          <p:cNvCxnSpPr>
            <a:cxnSpLocks/>
          </p:cNvCxnSpPr>
          <p:nvPr/>
        </p:nvCxnSpPr>
        <p:spPr>
          <a:xfrm>
            <a:off x="3279914" y="2087219"/>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0" y="2411895"/>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text(),html(),and </a:t>
            </a:r>
            <a:r>
              <a:rPr lang="en-US" sz="2000" dirty="0" err="1"/>
              <a:t>val</a:t>
            </a:r>
            <a:r>
              <a:rPr lang="en-US" sz="2000" dirty="0"/>
              <a:t>(),</a:t>
            </a:r>
            <a:r>
              <a:rPr lang="en-US" sz="2000" dirty="0" err="1"/>
              <a:t>attr</a:t>
            </a:r>
            <a:r>
              <a:rPr lang="en-US" sz="2000" dirty="0"/>
              <a:t>()	</a:t>
            </a:r>
          </a:p>
        </p:txBody>
      </p:sp>
      <p:sp>
        <p:nvSpPr>
          <p:cNvPr id="8" name="Rectangle 7"/>
          <p:cNvSpPr/>
          <p:nvPr/>
        </p:nvSpPr>
        <p:spPr>
          <a:xfrm>
            <a:off x="2663692" y="3084443"/>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a:t>
            </a:r>
          </a:p>
        </p:txBody>
      </p:sp>
      <p:cxnSp>
        <p:nvCxnSpPr>
          <p:cNvPr id="9" name="Straight Arrow Connector 8"/>
          <p:cNvCxnSpPr>
            <a:cxnSpLocks/>
          </p:cNvCxnSpPr>
          <p:nvPr/>
        </p:nvCxnSpPr>
        <p:spPr>
          <a:xfrm>
            <a:off x="3366056" y="3485322"/>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86142" y="3809998"/>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Append,prepend,after,before</a:t>
            </a:r>
            <a:endParaRPr lang="en-US" sz="2000" dirty="0"/>
          </a:p>
        </p:txBody>
      </p:sp>
      <p:sp>
        <p:nvSpPr>
          <p:cNvPr id="11" name="Rectangle 10"/>
          <p:cNvSpPr/>
          <p:nvPr/>
        </p:nvSpPr>
        <p:spPr>
          <a:xfrm>
            <a:off x="2663692" y="4300329"/>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Remove</a:t>
            </a:r>
          </a:p>
        </p:txBody>
      </p:sp>
      <p:cxnSp>
        <p:nvCxnSpPr>
          <p:cNvPr id="12" name="Straight Arrow Connector 11"/>
          <p:cNvCxnSpPr>
            <a:cxnSpLocks/>
          </p:cNvCxnSpPr>
          <p:nvPr/>
        </p:nvCxnSpPr>
        <p:spPr>
          <a:xfrm>
            <a:off x="3366056" y="4701208"/>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86142" y="5025884"/>
            <a:ext cx="6970643"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Remove, empty</a:t>
            </a:r>
          </a:p>
        </p:txBody>
      </p:sp>
      <p:sp>
        <p:nvSpPr>
          <p:cNvPr id="14" name="Rectangle 13"/>
          <p:cNvSpPr/>
          <p:nvPr/>
        </p:nvSpPr>
        <p:spPr>
          <a:xfrm>
            <a:off x="2663692" y="5516215"/>
            <a:ext cx="1895061" cy="4008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 Classes</a:t>
            </a:r>
          </a:p>
        </p:txBody>
      </p:sp>
      <p:cxnSp>
        <p:nvCxnSpPr>
          <p:cNvPr id="15" name="Straight Arrow Connector 14"/>
          <p:cNvCxnSpPr>
            <a:cxnSpLocks/>
          </p:cNvCxnSpPr>
          <p:nvPr/>
        </p:nvCxnSpPr>
        <p:spPr>
          <a:xfrm>
            <a:off x="3366056" y="5917094"/>
            <a:ext cx="0" cy="3246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86142" y="6241770"/>
            <a:ext cx="6679097" cy="400879"/>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Add </a:t>
            </a:r>
            <a:r>
              <a:rPr lang="en-US" sz="2000" dirty="0" err="1"/>
              <a:t>class,Remove</a:t>
            </a:r>
            <a:r>
              <a:rPr lang="en-US" sz="2000" dirty="0"/>
              <a:t> class, toggle classes.css</a:t>
            </a:r>
          </a:p>
        </p:txBody>
      </p:sp>
      <p:sp>
        <p:nvSpPr>
          <p:cNvPr id="17" name="Rectangle 16"/>
          <p:cNvSpPr/>
          <p:nvPr/>
        </p:nvSpPr>
        <p:spPr>
          <a:xfrm>
            <a:off x="8280308" y="298174"/>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a:t>Css</a:t>
            </a:r>
            <a:endParaRPr lang="en-US" sz="2800" dirty="0"/>
          </a:p>
        </p:txBody>
      </p:sp>
      <p:cxnSp>
        <p:nvCxnSpPr>
          <p:cNvPr id="18" name="Straight Arrow Connector 17"/>
          <p:cNvCxnSpPr>
            <a:cxnSpLocks/>
          </p:cNvCxnSpPr>
          <p:nvPr/>
        </p:nvCxnSpPr>
        <p:spPr>
          <a:xfrm>
            <a:off x="9263280" y="775253"/>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6804999" y="1013792"/>
            <a:ext cx="5267731" cy="490331"/>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Css,Set</a:t>
            </a:r>
            <a:r>
              <a:rPr lang="en-US" sz="2000" dirty="0"/>
              <a:t> Multiple CSS Properties</a:t>
            </a:r>
          </a:p>
        </p:txBody>
      </p:sp>
      <p:sp>
        <p:nvSpPr>
          <p:cNvPr id="20" name="Rectangle 19"/>
          <p:cNvSpPr/>
          <p:nvPr/>
        </p:nvSpPr>
        <p:spPr>
          <a:xfrm>
            <a:off x="8280308" y="1603512"/>
            <a:ext cx="1965944" cy="490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a:t>
            </a:r>
          </a:p>
        </p:txBody>
      </p:sp>
      <p:cxnSp>
        <p:nvCxnSpPr>
          <p:cNvPr id="21" name="Straight Arrow Connector 20"/>
          <p:cNvCxnSpPr>
            <a:cxnSpLocks/>
          </p:cNvCxnSpPr>
          <p:nvPr/>
        </p:nvCxnSpPr>
        <p:spPr>
          <a:xfrm>
            <a:off x="9263280" y="2080591"/>
            <a:ext cx="0" cy="2385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6804999" y="2319130"/>
            <a:ext cx="5267731" cy="58972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1: </a:t>
            </a:r>
            <a:r>
              <a:rPr lang="en-US" sz="2000" dirty="0" err="1"/>
              <a:t>Width,Height,inner</a:t>
            </a:r>
            <a:r>
              <a:rPr lang="en-US" sz="2000" dirty="0"/>
              <a:t> Width, inner </a:t>
            </a:r>
            <a:r>
              <a:rPr lang="en-US" sz="2000" dirty="0" err="1"/>
              <a:t>Height,Outer</a:t>
            </a:r>
            <a:r>
              <a:rPr lang="en-US" sz="2000" dirty="0"/>
              <a:t> Width, Outer Height</a:t>
            </a:r>
          </a:p>
        </p:txBody>
      </p:sp>
      <p:sp>
        <p:nvSpPr>
          <p:cNvPr id="23" name="Rectangle 22"/>
          <p:cNvSpPr/>
          <p:nvPr/>
        </p:nvSpPr>
        <p:spPr>
          <a:xfrm>
            <a:off x="4558753" y="284783"/>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Lesson 3 html</a:t>
            </a:r>
          </a:p>
        </p:txBody>
      </p:sp>
    </p:spTree>
    <p:extLst>
      <p:ext uri="{BB962C8B-B14F-4D97-AF65-F5344CB8AC3E}">
        <p14:creationId xmlns:p14="http://schemas.microsoft.com/office/powerpoint/2010/main" val="30602897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&lt;input type="password" class="</a:t>
            </a:r>
            <a:r>
              <a:rPr lang="en-US" sz="1800" dirty="0" err="1"/>
              <a:t>inputClass</a:t>
            </a:r>
            <a:r>
              <a:rPr lang="en-US" sz="1800" dirty="0"/>
              <a:t>" value="Hello"/&gt;&lt;</a:t>
            </a:r>
            <a:r>
              <a:rPr lang="en-US" sz="1800" dirty="0" err="1"/>
              <a:t>br</a:t>
            </a:r>
            <a:r>
              <a:rPr lang="en-US" sz="1800" dirty="0"/>
              <a:t>&gt;</a:t>
            </a:r>
          </a:p>
          <a:p>
            <a:r>
              <a:rPr lang="en-US" sz="1800" dirty="0"/>
              <a:t>&lt;button class="text"&gt;text&lt;/button&gt;</a:t>
            </a:r>
          </a:p>
          <a:p>
            <a:r>
              <a:rPr lang="en-US" sz="1800" dirty="0"/>
              <a:t>&lt;button class="html"&gt;html&lt;/button&gt;</a:t>
            </a:r>
          </a:p>
          <a:p>
            <a:r>
              <a:rPr lang="en-US" sz="1800" dirty="0"/>
              <a:t>&lt;button class="value"&gt;value&lt;/button&gt;</a:t>
            </a:r>
          </a:p>
          <a:p>
            <a:r>
              <a:rPr lang="en-US" sz="1800" dirty="0"/>
              <a:t>&lt;button class="</a:t>
            </a:r>
            <a:r>
              <a:rPr lang="en-US" sz="1800" dirty="0" err="1"/>
              <a:t>attr</a:t>
            </a:r>
            <a:r>
              <a:rPr lang="en-US" sz="1800" dirty="0"/>
              <a:t>"&gt;</a:t>
            </a:r>
            <a:r>
              <a:rPr lang="en-US" sz="1800" dirty="0" err="1"/>
              <a:t>attr</a:t>
            </a:r>
            <a:r>
              <a:rPr lang="en-US" sz="1800" dirty="0"/>
              <a:t>&lt;/button&gt;&lt;</a:t>
            </a:r>
            <a:r>
              <a:rPr lang="en-US" sz="1800" dirty="0" err="1"/>
              <a:t>br</a:t>
            </a:r>
            <a:r>
              <a:rPr lang="en-US" sz="1800" dirty="0"/>
              <a:t>&gt;</a:t>
            </a:r>
          </a:p>
          <a:p>
            <a:r>
              <a:rPr lang="en-US" sz="1800" dirty="0"/>
              <a:t>&lt;</a:t>
            </a:r>
            <a:r>
              <a:rPr lang="en-US" sz="1800" dirty="0" err="1"/>
              <a:t>textarea</a:t>
            </a:r>
            <a:r>
              <a:rPr lang="en-US" sz="1800" dirty="0"/>
              <a:t> id="new"&gt;&lt;/</a:t>
            </a:r>
            <a:r>
              <a:rPr lang="en-US" sz="1800" dirty="0" err="1"/>
              <a:t>textarea</a:t>
            </a:r>
            <a:r>
              <a:rPr lang="en-US" sz="1800" dirty="0"/>
              <a:t>&gt;</a:t>
            </a:r>
          </a:p>
          <a:p>
            <a:r>
              <a:rPr lang="en-US" sz="1800" dirty="0"/>
              <a:t>&lt;p&gt;Stop&lt;/p&gt;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$(".text").click(function(){</a:t>
            </a:r>
          </a:p>
          <a:p>
            <a:r>
              <a:rPr lang="en-US" sz="2000" dirty="0"/>
              <a:t>	 //($("p").text());</a:t>
            </a:r>
          </a:p>
          <a:p>
            <a:r>
              <a:rPr lang="en-US" sz="2000" dirty="0"/>
              <a:t>	</a:t>
            </a:r>
            <a:r>
              <a:rPr lang="en-US" sz="2000" dirty="0" err="1"/>
              <a:t>document.getElementById</a:t>
            </a:r>
            <a:r>
              <a:rPr lang="en-US" sz="2000" dirty="0"/>
              <a:t>("new").value=$("p").text();</a:t>
            </a:r>
          </a:p>
          <a:p>
            <a:r>
              <a:rPr lang="en-US" sz="2000" dirty="0"/>
              <a:t>	 });</a:t>
            </a:r>
          </a:p>
          <a:p>
            <a:r>
              <a:rPr lang="en-US" sz="2000" dirty="0"/>
              <a:t>$(".html").click(function(){</a:t>
            </a:r>
          </a:p>
          <a:p>
            <a:r>
              <a:rPr lang="en-US" sz="2000" dirty="0"/>
              <a:t>	</a:t>
            </a:r>
            <a:r>
              <a:rPr lang="en-US" sz="2000" dirty="0" err="1"/>
              <a:t>document.getElementById</a:t>
            </a:r>
            <a:r>
              <a:rPr lang="en-US" sz="2000" dirty="0"/>
              <a:t>("new").value=$("body").html();</a:t>
            </a:r>
          </a:p>
          <a:p>
            <a:r>
              <a:rPr lang="en-US" sz="2000" dirty="0"/>
              <a:t>	 });</a:t>
            </a:r>
          </a:p>
          <a:p>
            <a:endParaRPr lang="en-US" sz="2000" dirty="0"/>
          </a:p>
          <a:p>
            <a:r>
              <a:rPr lang="en-US" sz="2000" dirty="0"/>
              <a:t>$(".value").click(function(){</a:t>
            </a:r>
          </a:p>
          <a:p>
            <a:r>
              <a:rPr lang="en-US" sz="2000" dirty="0"/>
              <a:t>	</a:t>
            </a:r>
            <a:r>
              <a:rPr lang="en-US" sz="2000" dirty="0" err="1"/>
              <a:t>document.getElementById</a:t>
            </a:r>
            <a:r>
              <a:rPr lang="en-US" sz="2000" dirty="0"/>
              <a:t>("new").value=$(".</a:t>
            </a:r>
            <a:r>
              <a:rPr lang="en-US" sz="2000" dirty="0" err="1"/>
              <a:t>inputClass</a:t>
            </a:r>
            <a:r>
              <a:rPr lang="en-US" sz="2000" dirty="0"/>
              <a:t>").</a:t>
            </a:r>
            <a:r>
              <a:rPr lang="en-US" sz="2000" dirty="0" err="1"/>
              <a:t>val</a:t>
            </a:r>
            <a:r>
              <a:rPr lang="en-US" sz="2000" dirty="0"/>
              <a:t>();</a:t>
            </a:r>
          </a:p>
          <a:p>
            <a:r>
              <a:rPr lang="en-US" sz="2000" dirty="0"/>
              <a:t>	 });</a:t>
            </a:r>
          </a:p>
          <a:p>
            <a:r>
              <a:rPr lang="en-US" sz="2000" dirty="0"/>
              <a:t>$(".</a:t>
            </a:r>
            <a:r>
              <a:rPr lang="en-US" sz="2000" dirty="0" err="1"/>
              <a:t>attr</a:t>
            </a:r>
            <a:r>
              <a:rPr lang="en-US" sz="2000" dirty="0"/>
              <a:t>").click(function(){</a:t>
            </a:r>
          </a:p>
          <a:p>
            <a:r>
              <a:rPr lang="en-US" sz="2000" dirty="0"/>
              <a:t>	</a:t>
            </a:r>
            <a:r>
              <a:rPr lang="en-US" sz="2000" dirty="0" err="1"/>
              <a:t>document.getElementById</a:t>
            </a:r>
            <a:r>
              <a:rPr lang="en-US" sz="2000" dirty="0"/>
              <a:t>("new").value=$(".</a:t>
            </a:r>
            <a:r>
              <a:rPr lang="en-US" sz="2000" dirty="0" err="1"/>
              <a:t>inputClass</a:t>
            </a:r>
            <a:r>
              <a:rPr lang="en-US" sz="2000" dirty="0"/>
              <a:t>").</a:t>
            </a:r>
            <a:r>
              <a:rPr lang="en-US" sz="2000" dirty="0" err="1"/>
              <a:t>attr</a:t>
            </a:r>
            <a:r>
              <a:rPr lang="en-US" sz="2000" dirty="0"/>
              <a:t>("type");</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a:t>
            </a:r>
          </a:p>
        </p:txBody>
      </p:sp>
    </p:spTree>
    <p:extLst>
      <p:ext uri="{BB962C8B-B14F-4D97-AF65-F5344CB8AC3E}">
        <p14:creationId xmlns:p14="http://schemas.microsoft.com/office/powerpoint/2010/main" val="14786848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fontScale="92500" lnSpcReduction="20000"/>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&lt;input type="text" class="</a:t>
            </a:r>
            <a:r>
              <a:rPr lang="en-US" sz="1800" dirty="0" err="1"/>
              <a:t>inputClass</a:t>
            </a:r>
            <a:r>
              <a:rPr lang="en-US" sz="1800" dirty="0"/>
              <a:t>" value="Hello"/&gt;&lt;</a:t>
            </a:r>
            <a:r>
              <a:rPr lang="en-US" sz="1800" dirty="0" err="1"/>
              <a:t>br</a:t>
            </a:r>
            <a:r>
              <a:rPr lang="en-US" sz="1800" dirty="0"/>
              <a:t>&gt;</a:t>
            </a:r>
          </a:p>
          <a:p>
            <a:r>
              <a:rPr lang="en-US" sz="1800" dirty="0"/>
              <a:t>&lt;button class="text"&gt;text&lt;/button&gt;</a:t>
            </a:r>
          </a:p>
          <a:p>
            <a:r>
              <a:rPr lang="en-US" sz="1800" dirty="0"/>
              <a:t>&lt;button class="html"&gt;html&lt;/button&gt;</a:t>
            </a:r>
          </a:p>
          <a:p>
            <a:r>
              <a:rPr lang="en-US" sz="1800" dirty="0"/>
              <a:t>&lt;button class="value"&gt;value&lt;/button&gt;</a:t>
            </a:r>
          </a:p>
          <a:p>
            <a:r>
              <a:rPr lang="en-US" sz="1800" dirty="0"/>
              <a:t>&lt;button class="</a:t>
            </a:r>
            <a:r>
              <a:rPr lang="en-US" sz="1800" dirty="0" err="1"/>
              <a:t>attr</a:t>
            </a:r>
            <a:r>
              <a:rPr lang="en-US" sz="1800" dirty="0"/>
              <a:t>"&gt;</a:t>
            </a:r>
            <a:r>
              <a:rPr lang="en-US" sz="1800" dirty="0" err="1"/>
              <a:t>attr</a:t>
            </a:r>
            <a:r>
              <a:rPr lang="en-US" sz="1800" dirty="0"/>
              <a:t>&lt;/button&gt;&lt;</a:t>
            </a:r>
            <a:r>
              <a:rPr lang="en-US" sz="1800" dirty="0" err="1"/>
              <a:t>br</a:t>
            </a:r>
            <a:r>
              <a:rPr lang="en-US" sz="1800" dirty="0"/>
              <a:t>&gt;</a:t>
            </a:r>
          </a:p>
          <a:p>
            <a:r>
              <a:rPr lang="en-US" sz="1800" dirty="0"/>
              <a:t>&lt;!-- &lt;</a:t>
            </a:r>
            <a:r>
              <a:rPr lang="en-US" sz="1800" dirty="0" err="1"/>
              <a:t>textarea</a:t>
            </a:r>
            <a:r>
              <a:rPr lang="en-US" sz="1800" dirty="0"/>
              <a:t> id="new"&gt;&lt;/</a:t>
            </a:r>
            <a:r>
              <a:rPr lang="en-US" sz="1800" dirty="0" err="1"/>
              <a:t>textarea</a:t>
            </a:r>
            <a:r>
              <a:rPr lang="en-US" sz="1800" dirty="0"/>
              <a:t>&gt; --&gt;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$(".text").click(function(){</a:t>
            </a:r>
          </a:p>
          <a:p>
            <a:r>
              <a:rPr lang="en-US" sz="2000" dirty="0"/>
              <a:t>	 //($("p").text());</a:t>
            </a:r>
          </a:p>
          <a:p>
            <a:r>
              <a:rPr lang="en-US" sz="2000" dirty="0"/>
              <a:t>	$("p").text("no text");</a:t>
            </a:r>
          </a:p>
          <a:p>
            <a:r>
              <a:rPr lang="en-US" sz="2000" dirty="0"/>
              <a:t>	 });</a:t>
            </a:r>
          </a:p>
          <a:p>
            <a:r>
              <a:rPr lang="en-US" sz="2000" dirty="0"/>
              <a:t>$(".html").click(function(){</a:t>
            </a:r>
          </a:p>
          <a:p>
            <a:r>
              <a:rPr lang="en-US" sz="2000" dirty="0"/>
              <a:t>	$("p").html("&lt;b&gt;this is p&lt;/b&gt;");</a:t>
            </a:r>
          </a:p>
          <a:p>
            <a:r>
              <a:rPr lang="en-US" sz="2000" dirty="0"/>
              <a:t>	 });</a:t>
            </a:r>
          </a:p>
          <a:p>
            <a:endParaRPr lang="en-US" sz="2000" dirty="0"/>
          </a:p>
          <a:p>
            <a:r>
              <a:rPr lang="en-US" sz="2000" dirty="0"/>
              <a:t>$(".value").click(function(){</a:t>
            </a:r>
          </a:p>
          <a:p>
            <a:r>
              <a:rPr lang="en-US" sz="2000" dirty="0"/>
              <a:t>	$(".</a:t>
            </a:r>
            <a:r>
              <a:rPr lang="en-US" sz="2000" dirty="0" err="1"/>
              <a:t>inputClass</a:t>
            </a:r>
            <a:r>
              <a:rPr lang="en-US" sz="2000" dirty="0"/>
              <a:t>").</a:t>
            </a:r>
            <a:r>
              <a:rPr lang="en-US" sz="2000" dirty="0" err="1"/>
              <a:t>val</a:t>
            </a:r>
            <a:r>
              <a:rPr lang="en-US" sz="2000" dirty="0"/>
              <a:t>("hi");</a:t>
            </a:r>
          </a:p>
          <a:p>
            <a:r>
              <a:rPr lang="en-US" sz="2000" dirty="0"/>
              <a:t>	 });</a:t>
            </a:r>
          </a:p>
          <a:p>
            <a:r>
              <a:rPr lang="en-US" sz="2000" dirty="0"/>
              <a:t>$(".</a:t>
            </a:r>
            <a:r>
              <a:rPr lang="en-US" sz="2000" dirty="0" err="1"/>
              <a:t>attr</a:t>
            </a:r>
            <a:r>
              <a:rPr lang="en-US" sz="2000" dirty="0"/>
              <a:t>").click(function(){</a:t>
            </a:r>
          </a:p>
          <a:p>
            <a:r>
              <a:rPr lang="en-US" sz="2000" dirty="0"/>
              <a:t>	$(".</a:t>
            </a:r>
            <a:r>
              <a:rPr lang="en-US" sz="2000" dirty="0" err="1"/>
              <a:t>inputClass</a:t>
            </a:r>
            <a:r>
              <a:rPr lang="en-US" sz="2000" dirty="0"/>
              <a:t>").</a:t>
            </a:r>
            <a:r>
              <a:rPr lang="en-US" sz="2000" dirty="0" err="1"/>
              <a:t>attr</a:t>
            </a:r>
            <a:r>
              <a:rPr lang="en-US" sz="2000" dirty="0"/>
              <a:t>("</a:t>
            </a:r>
            <a:r>
              <a:rPr lang="en-US" sz="2000" dirty="0" err="1"/>
              <a:t>type","password</a:t>
            </a:r>
            <a:r>
              <a:rPr lang="en-US" sz="2000" dirty="0"/>
              <a: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Set</a:t>
            </a:r>
          </a:p>
        </p:txBody>
      </p:sp>
    </p:spTree>
    <p:extLst>
      <p:ext uri="{BB962C8B-B14F-4D97-AF65-F5344CB8AC3E}">
        <p14:creationId xmlns:p14="http://schemas.microsoft.com/office/powerpoint/2010/main" val="17042244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class="append"&gt;Append p&lt;/button&gt;</a:t>
            </a:r>
          </a:p>
          <a:p>
            <a:r>
              <a:rPr lang="en-US" sz="1800" dirty="0"/>
              <a:t>&lt;button class="prepend"&gt;prepend p&lt;/button&gt;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$(".append").click(function(){</a:t>
            </a:r>
          </a:p>
          <a:p>
            <a:r>
              <a:rPr lang="en-US" sz="2000" dirty="0"/>
              <a:t>		$("p").append("hello ");</a:t>
            </a:r>
          </a:p>
          <a:p>
            <a:r>
              <a:rPr lang="en-US" sz="2000" dirty="0"/>
              <a:t>		//$("p").after("&lt;b&gt;this is a new p&lt;/p&gt; ");</a:t>
            </a:r>
          </a:p>
          <a:p>
            <a:r>
              <a:rPr lang="en-US" sz="2000" dirty="0"/>
              <a:t>	});</a:t>
            </a:r>
          </a:p>
          <a:p>
            <a:r>
              <a:rPr lang="en-US" sz="2000" dirty="0"/>
              <a:t>	$(".prepend").click(function(){</a:t>
            </a:r>
          </a:p>
          <a:p>
            <a:r>
              <a:rPr lang="en-US" sz="2000" dirty="0"/>
              <a:t>		$("p").prepend(" hi &lt;</a:t>
            </a:r>
            <a:r>
              <a:rPr lang="en-US" sz="2000" dirty="0" err="1"/>
              <a:t>br</a:t>
            </a:r>
            <a:r>
              <a:rPr lang="en-US" sz="2000" dirty="0"/>
              <a:t>/&gt;");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Add</a:t>
            </a:r>
          </a:p>
        </p:txBody>
      </p:sp>
    </p:spTree>
    <p:extLst>
      <p:ext uri="{BB962C8B-B14F-4D97-AF65-F5344CB8AC3E}">
        <p14:creationId xmlns:p14="http://schemas.microsoft.com/office/powerpoint/2010/main" val="3697611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class="remove"&gt;Remove&lt;/button&gt;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$(".remove").click(function(){</a:t>
            </a:r>
          </a:p>
          <a:p>
            <a:r>
              <a:rPr lang="en-US" sz="2000" dirty="0"/>
              <a:t>		//$("p").remove();</a:t>
            </a:r>
          </a:p>
          <a:p>
            <a:r>
              <a:rPr lang="en-US" sz="2000" dirty="0"/>
              <a:t>		$("p").empty();</a:t>
            </a:r>
          </a:p>
          <a:p>
            <a:r>
              <a:rPr lang="en-US" sz="2000" dirty="0"/>
              <a:t>		</a:t>
            </a:r>
          </a:p>
          <a:p>
            <a:r>
              <a:rPr lang="en-US" sz="2000" dirty="0"/>
              <a:t>	});</a:t>
            </a:r>
          </a:p>
          <a:p>
            <a:r>
              <a:rPr lang="en-US" sz="2000" dirty="0"/>
              <a:t>	$(".prepend").click(function(){</a:t>
            </a:r>
          </a:p>
          <a:p>
            <a:r>
              <a:rPr lang="en-US" sz="2000" dirty="0"/>
              <a:t>		$("p").prepend(" hi &lt;</a:t>
            </a:r>
            <a:r>
              <a:rPr lang="en-US" sz="2000" dirty="0" err="1"/>
              <a:t>br</a:t>
            </a:r>
            <a:r>
              <a:rPr lang="en-US" sz="2000" dirty="0"/>
              <a:t>/&gt;");</a:t>
            </a:r>
          </a:p>
          <a:p>
            <a:r>
              <a:rPr lang="en-US" sz="2000" dirty="0"/>
              <a:t>	});</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h1{</a:t>
            </a:r>
          </a:p>
          <a:p>
            <a:r>
              <a:rPr lang="en-US" sz="2400" dirty="0" err="1"/>
              <a:t>background:red</a:t>
            </a:r>
            <a:r>
              <a:rPr lang="en-US" sz="2400" dirty="0"/>
              <a:t>;</a:t>
            </a:r>
          </a:p>
          <a:p>
            <a:r>
              <a:rPr lang="en-US" sz="2400" dirty="0"/>
              <a:t>padding:50px;</a:t>
            </a:r>
          </a:p>
          <a:p>
            <a:r>
              <a:rPr lang="en-US" sz="2400" dirty="0" err="1"/>
              <a:t>display:inline</a:t>
            </a:r>
            <a:r>
              <a:rPr lang="en-US" sz="2400" dirty="0"/>
              <a:t> block;</a:t>
            </a:r>
          </a:p>
          <a:p>
            <a:r>
              <a:rPr lang="en-US" sz="2400" dirty="0"/>
              <a:t>width:200px;</a:t>
            </a:r>
          </a:p>
          <a:p>
            <a:r>
              <a:rPr lang="en-US" sz="2400" dirty="0" err="1"/>
              <a:t>position:absolute</a:t>
            </a:r>
            <a:r>
              <a:rPr lang="en-US" sz="2400" dirty="0"/>
              <a:t>;</a:t>
            </a:r>
          </a:p>
          <a:p>
            <a:r>
              <a:rPr lang="en-US" sz="2400" dirty="0"/>
              <a:t>top:50px;</a:t>
            </a:r>
          </a:p>
          <a:p>
            <a:endParaRPr lang="en-US" sz="2400" dirty="0"/>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Remove</a:t>
            </a:r>
          </a:p>
        </p:txBody>
      </p:sp>
    </p:spTree>
    <p:extLst>
      <p:ext uri="{BB962C8B-B14F-4D97-AF65-F5344CB8AC3E}">
        <p14:creationId xmlns:p14="http://schemas.microsoft.com/office/powerpoint/2010/main" val="11079419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t>
            </a:r>
            <a:r>
              <a:rPr lang="en-US" sz="1800" dirty="0" err="1"/>
              <a:t>addClass</a:t>
            </a:r>
            <a:r>
              <a:rPr lang="en-US" sz="1800" dirty="0"/>
              <a:t>"&gt;P  </a:t>
            </a:r>
            <a:r>
              <a:rPr lang="en-US" sz="1800" dirty="0" err="1"/>
              <a:t>AddClass</a:t>
            </a:r>
            <a:r>
              <a:rPr lang="en-US" sz="1800" dirty="0"/>
              <a:t>="new class"&lt;/button&gt;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t>
            </a:r>
            <a:r>
              <a:rPr lang="en-US" sz="2000" dirty="0" err="1"/>
              <a:t>addClass</a:t>
            </a:r>
            <a:r>
              <a:rPr lang="en-US" sz="2000" dirty="0"/>
              <a:t>").click(function(){</a:t>
            </a:r>
          </a:p>
          <a:p>
            <a:r>
              <a:rPr lang="en-US" sz="2000" dirty="0"/>
              <a:t>	$("p").</a:t>
            </a:r>
            <a:r>
              <a:rPr lang="en-US" sz="2000" dirty="0" err="1"/>
              <a:t>addClass</a:t>
            </a:r>
            <a:r>
              <a:rPr lang="en-US" sz="2000" dirty="0"/>
              <a:t>("</a:t>
            </a:r>
            <a:r>
              <a:rPr lang="en-US" sz="2000" dirty="0" err="1"/>
              <a:t>newclass</a:t>
            </a:r>
            <a:r>
              <a:rPr lang="en-US" sz="2000" dirty="0"/>
              <a:t>")</a:t>
            </a:r>
          </a:p>
          <a:p>
            <a:r>
              <a:rPr lang="en-US" sz="2000" dirty="0"/>
              <a:t>	//$("p").</a:t>
            </a:r>
            <a:r>
              <a:rPr lang="en-US" sz="2000" dirty="0" err="1"/>
              <a:t>addClass</a:t>
            </a:r>
            <a:r>
              <a:rPr lang="en-US" sz="2000" dirty="0"/>
              <a:t>("</a:t>
            </a:r>
            <a:r>
              <a:rPr lang="en-US" sz="2000" dirty="0" err="1"/>
              <a:t>newclass</a:t>
            </a:r>
            <a:r>
              <a:rPr lang="en-US" sz="2000" dirty="0"/>
              <a:t>")</a:t>
            </a:r>
          </a:p>
          <a:p>
            <a:r>
              <a:rPr lang="en-US" sz="2000" dirty="0"/>
              <a:t>	</a:t>
            </a:r>
          </a:p>
          <a:p>
            <a:r>
              <a:rPr lang="en-US" sz="2000" dirty="0"/>
              <a:t>	});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t>.</a:t>
            </a:r>
            <a:r>
              <a:rPr lang="en-US" sz="2400" dirty="0" err="1"/>
              <a:t>newclass</a:t>
            </a:r>
            <a:r>
              <a:rPr lang="en-US" sz="2400" dirty="0"/>
              <a:t>{</a:t>
            </a:r>
          </a:p>
          <a:p>
            <a:r>
              <a:rPr lang="en-US" sz="2400" dirty="0"/>
              <a:t>	</a:t>
            </a:r>
            <a:r>
              <a:rPr lang="en-US" sz="2400" dirty="0" err="1"/>
              <a:t>background:red</a:t>
            </a:r>
            <a:r>
              <a:rPr lang="en-US" sz="2400" dirty="0"/>
              <a:t>;</a:t>
            </a:r>
          </a:p>
          <a:p>
            <a:r>
              <a:rPr lang="en-US" sz="2400" dirty="0"/>
              <a:t>	font-size:50px;</a:t>
            </a:r>
          </a:p>
          <a:p>
            <a:r>
              <a:rPr lang="en-US" sz="2400" dirty="0"/>
              <a:t>}</a:t>
            </a:r>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 Classes</a:t>
            </a:r>
          </a:p>
        </p:txBody>
      </p:sp>
    </p:spTree>
    <p:extLst>
      <p:ext uri="{BB962C8B-B14F-4D97-AF65-F5344CB8AC3E}">
        <p14:creationId xmlns:p14="http://schemas.microsoft.com/office/powerpoint/2010/main" val="255761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jQuery</a:t>
            </a:r>
            <a:r>
              <a:rPr lang="en-US" dirty="0"/>
              <a:t>?</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r>
              <a:rPr lang="en-US" dirty="0"/>
              <a:t>There are lots of other JavaScript frameworks out there, but </a:t>
            </a:r>
            <a:r>
              <a:rPr lang="en-US" dirty="0" err="1"/>
              <a:t>jQuery</a:t>
            </a:r>
            <a:r>
              <a:rPr lang="en-US" dirty="0"/>
              <a:t> seems to be the most popular, and also the most extendable.</a:t>
            </a:r>
          </a:p>
          <a:p>
            <a:r>
              <a:rPr lang="en-US" dirty="0"/>
              <a:t>Many of the biggest companies on the Web use </a:t>
            </a:r>
            <a:r>
              <a:rPr lang="en-US" dirty="0" err="1"/>
              <a:t>jQuery</a:t>
            </a:r>
            <a:r>
              <a:rPr lang="en-US" dirty="0"/>
              <a:t>, such as:</a:t>
            </a:r>
          </a:p>
          <a:p>
            <a:r>
              <a:rPr lang="en-US" dirty="0"/>
              <a:t>Google</a:t>
            </a:r>
          </a:p>
          <a:p>
            <a:r>
              <a:rPr lang="en-US" dirty="0"/>
              <a:t>Microsoft</a:t>
            </a:r>
          </a:p>
          <a:p>
            <a:r>
              <a:rPr lang="en-US" dirty="0"/>
              <a:t>IBM</a:t>
            </a:r>
          </a:p>
          <a:p>
            <a:r>
              <a:rPr lang="en-US" dirty="0"/>
              <a:t>Netflix</a:t>
            </a:r>
          </a:p>
          <a:p>
            <a:r>
              <a:rPr lang="en-US" b="1" dirty="0"/>
              <a:t>Will </a:t>
            </a:r>
            <a:r>
              <a:rPr lang="en-US" b="1" dirty="0" err="1"/>
              <a:t>jQuery</a:t>
            </a:r>
            <a:r>
              <a:rPr lang="en-US" b="1" dirty="0"/>
              <a:t> work in all browsers?</a:t>
            </a:r>
            <a:br>
              <a:rPr lang="en-US" b="1" dirty="0"/>
            </a:br>
            <a:br>
              <a:rPr lang="en-US" dirty="0"/>
            </a:br>
            <a:r>
              <a:rPr lang="en-US" dirty="0"/>
              <a:t>The </a:t>
            </a:r>
            <a:r>
              <a:rPr lang="en-US" dirty="0" err="1"/>
              <a:t>jQuery</a:t>
            </a:r>
            <a:r>
              <a:rPr lang="en-US" dirty="0"/>
              <a:t> team knows all about cross-browser issues, and they have written this knowledge into the </a:t>
            </a:r>
            <a:r>
              <a:rPr lang="en-US" dirty="0" err="1"/>
              <a:t>jQuery</a:t>
            </a:r>
            <a:r>
              <a:rPr lang="en-US" dirty="0"/>
              <a:t> library. </a:t>
            </a:r>
            <a:r>
              <a:rPr lang="en-US" dirty="0" err="1"/>
              <a:t>jQuery</a:t>
            </a:r>
            <a:r>
              <a:rPr lang="en-US" dirty="0"/>
              <a:t> will run exactly the same in all major browsers.</a:t>
            </a:r>
          </a:p>
        </p:txBody>
      </p:sp>
    </p:spTree>
    <p:extLst>
      <p:ext uri="{BB962C8B-B14F-4D97-AF65-F5344CB8AC3E}">
        <p14:creationId xmlns:p14="http://schemas.microsoft.com/office/powerpoint/2010/main" val="2688498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&lt;p&gt;this is &lt;</a:t>
            </a:r>
            <a:r>
              <a:rPr lang="en-US" sz="1800" dirty="0" err="1"/>
              <a:t>i</a:t>
            </a:r>
            <a:r>
              <a:rPr lang="en-US" sz="1800" dirty="0"/>
              <a:t>&gt;p&lt;/</a:t>
            </a:r>
            <a:r>
              <a:rPr lang="en-US" sz="1800" dirty="0" err="1"/>
              <a:t>i</a:t>
            </a:r>
            <a:r>
              <a:rPr lang="en-US" sz="1800" dirty="0"/>
              <a:t>&gt;&lt;/p&gt;</a:t>
            </a:r>
          </a:p>
          <a:p>
            <a:r>
              <a:rPr lang="en-US" sz="1800" dirty="0"/>
              <a:t>&lt;button class="</a:t>
            </a:r>
            <a:r>
              <a:rPr lang="en-US" sz="1800" dirty="0" err="1"/>
              <a:t>css</a:t>
            </a:r>
            <a:r>
              <a:rPr lang="en-US" sz="1800" dirty="0"/>
              <a:t>"&gt;</a:t>
            </a:r>
            <a:r>
              <a:rPr lang="en-US" sz="1800" dirty="0" err="1"/>
              <a:t>AddCSS</a:t>
            </a:r>
            <a:r>
              <a:rPr lang="en-US" sz="1800" dirty="0"/>
              <a:t>&lt;/button&gt;</a:t>
            </a:r>
          </a:p>
          <a:p>
            <a:endParaRPr lang="en-US" sz="1800" dirty="0"/>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a:t>
            </a:r>
            <a:r>
              <a:rPr lang="en-US" sz="2000" dirty="0" err="1"/>
              <a:t>css</a:t>
            </a:r>
            <a:r>
              <a:rPr lang="en-US" sz="2000" dirty="0"/>
              <a:t>").click(function(){</a:t>
            </a:r>
          </a:p>
          <a:p>
            <a:r>
              <a:rPr lang="en-US" sz="2000" dirty="0"/>
              <a:t>	$("p").</a:t>
            </a:r>
            <a:r>
              <a:rPr lang="en-US" sz="2000" dirty="0" err="1"/>
              <a:t>css</a:t>
            </a:r>
            <a:r>
              <a:rPr lang="en-US" sz="2000" dirty="0"/>
              <a:t>("</a:t>
            </a:r>
            <a:r>
              <a:rPr lang="en-US" sz="2000" dirty="0" err="1"/>
              <a:t>background","red</a:t>
            </a:r>
            <a:r>
              <a:rPr lang="en-US" sz="2000" dirty="0"/>
              <a:t>");</a:t>
            </a:r>
          </a:p>
          <a:p>
            <a:r>
              <a:rPr lang="en-US" sz="2000" dirty="0"/>
              <a:t>	});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82686"/>
            <a:ext cx="2862469" cy="3215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CSS</a:t>
            </a:r>
          </a:p>
        </p:txBody>
      </p:sp>
    </p:spTree>
    <p:extLst>
      <p:ext uri="{BB962C8B-B14F-4D97-AF65-F5344CB8AC3E}">
        <p14:creationId xmlns:p14="http://schemas.microsoft.com/office/powerpoint/2010/main" val="38449856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&lt;div&gt;&lt;/div&gt;</a:t>
            </a:r>
          </a:p>
          <a:p>
            <a:r>
              <a:rPr lang="en-US" sz="1800" dirty="0"/>
              <a:t>&lt;button class="new"&gt;Click&lt;/button&gt;</a:t>
            </a:r>
          </a:p>
          <a:p>
            <a:r>
              <a:rPr lang="en-US" sz="1800" dirty="0"/>
              <a:t>&lt;</a:t>
            </a:r>
            <a:r>
              <a:rPr lang="en-US" sz="1800" dirty="0" err="1"/>
              <a:t>textarea</a:t>
            </a:r>
            <a:r>
              <a:rPr lang="en-US" sz="1800" dirty="0"/>
              <a:t> id="text"&gt;&lt;/</a:t>
            </a:r>
            <a:r>
              <a:rPr lang="en-US" sz="1800" dirty="0" err="1"/>
              <a:t>textarea</a:t>
            </a:r>
            <a:r>
              <a:rPr lang="en-US" sz="1800" dirty="0"/>
              <a:t>&gt;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$(".new").click(function(){</a:t>
            </a:r>
          </a:p>
          <a:p>
            <a:r>
              <a:rPr lang="en-US" sz="2000" dirty="0"/>
              <a:t>		</a:t>
            </a:r>
            <a:r>
              <a:rPr lang="en-US" sz="2000" dirty="0" err="1"/>
              <a:t>document.getElementById</a:t>
            </a:r>
            <a:r>
              <a:rPr lang="en-US" sz="2000" dirty="0"/>
              <a:t>("text").value="height:"+$("div").height()+" width:"+$("div").width();</a:t>
            </a:r>
          </a:p>
          <a:p>
            <a:r>
              <a:rPr lang="en-US" sz="2000" dirty="0"/>
              <a:t>		//alert($("div").width());</a:t>
            </a:r>
          </a:p>
          <a:p>
            <a:r>
              <a:rPr lang="en-US" sz="2000" dirty="0"/>
              <a:t>	});</a:t>
            </a:r>
          </a:p>
          <a:p>
            <a:r>
              <a:rPr lang="en-US" sz="2000" dirty="0"/>
              <a:t>});</a:t>
            </a:r>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1" y="0"/>
            <a:ext cx="4094922" cy="40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 width height</a:t>
            </a:r>
          </a:p>
        </p:txBody>
      </p:sp>
      <p:sp>
        <p:nvSpPr>
          <p:cNvPr id="13" name="Content Placeholder 2"/>
          <p:cNvSpPr txBox="1">
            <a:spLocks/>
          </p:cNvSpPr>
          <p:nvPr/>
        </p:nvSpPr>
        <p:spPr>
          <a:xfrm>
            <a:off x="8792817" y="1650173"/>
            <a:ext cx="3266661"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div{</a:t>
            </a:r>
          </a:p>
          <a:p>
            <a:r>
              <a:rPr lang="en-US" sz="2000" dirty="0"/>
              <a:t>	width:100px;</a:t>
            </a:r>
          </a:p>
          <a:p>
            <a:r>
              <a:rPr lang="en-US" sz="2000" dirty="0"/>
              <a:t>	height:200px;</a:t>
            </a:r>
          </a:p>
          <a:p>
            <a:r>
              <a:rPr lang="en-US" sz="2000" dirty="0"/>
              <a:t>	border:2px solid red;</a:t>
            </a:r>
          </a:p>
          <a:p>
            <a:r>
              <a:rPr lang="en-US" sz="2000" dirty="0"/>
              <a:t>}</a:t>
            </a:r>
          </a:p>
        </p:txBody>
      </p:sp>
    </p:spTree>
    <p:extLst>
      <p:ext uri="{BB962C8B-B14F-4D97-AF65-F5344CB8AC3E}">
        <p14:creationId xmlns:p14="http://schemas.microsoft.com/office/powerpoint/2010/main" val="42037518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5835" y="1192696"/>
            <a:ext cx="4489174" cy="5425039"/>
          </a:xfrm>
        </p:spPr>
        <p:txBody>
          <a:bodyPr>
            <a:normAutofit/>
          </a:bodyPr>
          <a:lstStyle/>
          <a:p>
            <a:r>
              <a:rPr lang="en-US" sz="1800" dirty="0"/>
              <a:t>&lt;!DOCTYPE html&gt;</a:t>
            </a:r>
          </a:p>
          <a:p>
            <a:r>
              <a:rPr lang="en-US" sz="1800" dirty="0"/>
              <a:t>&lt;head&gt;</a:t>
            </a:r>
          </a:p>
          <a:p>
            <a:r>
              <a:rPr lang="en-US" sz="1800" dirty="0"/>
              <a:t>&lt;script </a:t>
            </a:r>
            <a:r>
              <a:rPr lang="en-US" sz="1800" dirty="0" err="1"/>
              <a:t>src</a:t>
            </a:r>
            <a:r>
              <a:rPr lang="en-US" sz="1800" dirty="0"/>
              <a:t>="jquery.min.js"&gt;&lt;/script&gt;</a:t>
            </a:r>
          </a:p>
          <a:p>
            <a:r>
              <a:rPr lang="en-US" sz="1800" dirty="0"/>
              <a:t>&lt;script </a:t>
            </a:r>
            <a:r>
              <a:rPr lang="en-US" sz="1800" dirty="0" err="1"/>
              <a:t>src</a:t>
            </a:r>
            <a:r>
              <a:rPr lang="en-US" sz="1800" dirty="0"/>
              <a:t>="my.js"&gt;&lt;/script&gt;</a:t>
            </a:r>
          </a:p>
          <a:p>
            <a:r>
              <a:rPr lang="en-US" sz="1800" dirty="0"/>
              <a:t>&lt;link </a:t>
            </a:r>
            <a:r>
              <a:rPr lang="en-US" sz="1800" dirty="0" err="1"/>
              <a:t>rel</a:t>
            </a:r>
            <a:r>
              <a:rPr lang="en-US" sz="1800" dirty="0"/>
              <a:t>="stylesheet" </a:t>
            </a:r>
            <a:r>
              <a:rPr lang="en-US" sz="1800" dirty="0" err="1"/>
              <a:t>href</a:t>
            </a:r>
            <a:r>
              <a:rPr lang="en-US" sz="1800" dirty="0"/>
              <a:t>="my.css"&gt;&lt;/link&gt;</a:t>
            </a:r>
          </a:p>
          <a:p>
            <a:r>
              <a:rPr lang="en-US" sz="1800" dirty="0"/>
              <a:t>&lt;/head&gt;</a:t>
            </a:r>
          </a:p>
          <a:p>
            <a:r>
              <a:rPr lang="en-US" sz="1800" dirty="0"/>
              <a:t>&lt;body&gt;</a:t>
            </a:r>
          </a:p>
          <a:p>
            <a:r>
              <a:rPr lang="en-US" sz="1800" dirty="0"/>
              <a:t>&lt;div&gt;&lt;/div&gt;</a:t>
            </a:r>
          </a:p>
          <a:p>
            <a:r>
              <a:rPr lang="en-US" sz="1800" dirty="0"/>
              <a:t>&lt;button class="new"&gt;Click&lt;/button&gt;</a:t>
            </a:r>
          </a:p>
          <a:p>
            <a:r>
              <a:rPr lang="en-US" sz="1800" dirty="0"/>
              <a:t>&lt;</a:t>
            </a:r>
            <a:r>
              <a:rPr lang="en-US" sz="1800" dirty="0" err="1"/>
              <a:t>textarea</a:t>
            </a:r>
            <a:r>
              <a:rPr lang="en-US" sz="1800" dirty="0"/>
              <a:t> id="text"&gt;&lt;/</a:t>
            </a:r>
            <a:r>
              <a:rPr lang="en-US" sz="1800" dirty="0" err="1"/>
              <a:t>textarea</a:t>
            </a:r>
            <a:r>
              <a:rPr lang="en-US" sz="1800" dirty="0"/>
              <a:t>&gt;</a:t>
            </a:r>
          </a:p>
          <a:p>
            <a:r>
              <a:rPr lang="en-US" sz="1800" dirty="0"/>
              <a:t>&lt;/body&gt;</a:t>
            </a:r>
          </a:p>
          <a:p>
            <a:r>
              <a:rPr lang="en-US" sz="1800" dirty="0"/>
              <a:t>&lt;/html&gt;</a:t>
            </a:r>
          </a:p>
        </p:txBody>
      </p:sp>
      <p:sp>
        <p:nvSpPr>
          <p:cNvPr id="4" name="Content Placeholder 2"/>
          <p:cNvSpPr txBox="1">
            <a:spLocks/>
          </p:cNvSpPr>
          <p:nvPr/>
        </p:nvSpPr>
        <p:spPr>
          <a:xfrm>
            <a:off x="4303643" y="1192696"/>
            <a:ext cx="4489174"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$("document").ready(function(){</a:t>
            </a:r>
          </a:p>
          <a:p>
            <a:r>
              <a:rPr lang="en-US" sz="2000" dirty="0"/>
              <a:t>	$(".new").click(function(){</a:t>
            </a:r>
          </a:p>
          <a:p>
            <a:r>
              <a:rPr lang="en-US" sz="2000" dirty="0"/>
              <a:t>		</a:t>
            </a:r>
            <a:r>
              <a:rPr lang="en-US" sz="2000" dirty="0" err="1"/>
              <a:t>document.getElementById</a:t>
            </a:r>
            <a:r>
              <a:rPr lang="en-US" sz="2000" dirty="0"/>
              <a:t>("text").value=$("div").</a:t>
            </a:r>
            <a:r>
              <a:rPr lang="en-US" sz="2000" dirty="0" err="1"/>
              <a:t>outerWidth</a:t>
            </a:r>
            <a:r>
              <a:rPr lang="en-US" sz="2000" dirty="0"/>
              <a:t>();</a:t>
            </a:r>
          </a:p>
          <a:p>
            <a:r>
              <a:rPr lang="en-US" sz="2000" dirty="0"/>
              <a:t>		//alert($("div").width());</a:t>
            </a:r>
          </a:p>
          <a:p>
            <a:r>
              <a:rPr lang="en-US" sz="2000" dirty="0"/>
              <a:t>	});</a:t>
            </a:r>
          </a:p>
          <a:p>
            <a:r>
              <a:rPr lang="en-US" sz="2000"/>
              <a:t>});</a:t>
            </a:r>
            <a:endParaRPr lang="en-US" sz="2000" dirty="0"/>
          </a:p>
        </p:txBody>
      </p:sp>
      <p:sp>
        <p:nvSpPr>
          <p:cNvPr id="5" name="Content Placeholder 2"/>
          <p:cNvSpPr txBox="1">
            <a:spLocks/>
          </p:cNvSpPr>
          <p:nvPr/>
        </p:nvSpPr>
        <p:spPr>
          <a:xfrm>
            <a:off x="8792817" y="1626843"/>
            <a:ext cx="326666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p>
        </p:txBody>
      </p:sp>
      <p:sp>
        <p:nvSpPr>
          <p:cNvPr id="6" name="Rectangle 5"/>
          <p:cNvSpPr/>
          <p:nvPr/>
        </p:nvSpPr>
        <p:spPr>
          <a:xfrm>
            <a:off x="135836"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HTML</a:t>
            </a:r>
          </a:p>
        </p:txBody>
      </p:sp>
      <p:sp>
        <p:nvSpPr>
          <p:cNvPr id="7" name="Rectangle 6"/>
          <p:cNvSpPr/>
          <p:nvPr/>
        </p:nvSpPr>
        <p:spPr>
          <a:xfrm>
            <a:off x="4184375" y="404192"/>
            <a:ext cx="3932582"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JQUERY</a:t>
            </a:r>
          </a:p>
        </p:txBody>
      </p:sp>
      <p:sp>
        <p:nvSpPr>
          <p:cNvPr id="8" name="Rectangle 7"/>
          <p:cNvSpPr/>
          <p:nvPr/>
        </p:nvSpPr>
        <p:spPr>
          <a:xfrm>
            <a:off x="8365436" y="404192"/>
            <a:ext cx="3826564" cy="583096"/>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CSS</a:t>
            </a:r>
          </a:p>
        </p:txBody>
      </p:sp>
      <p:cxnSp>
        <p:nvCxnSpPr>
          <p:cNvPr id="10" name="Straight Arrow Connector 9"/>
          <p:cNvCxnSpPr>
            <a:cxnSpLocks/>
            <a:stCxn id="6" idx="2"/>
          </p:cNvCxnSpPr>
          <p:nvPr/>
        </p:nvCxnSpPr>
        <p:spPr>
          <a:xfrm>
            <a:off x="2102127"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cxnSpLocks/>
          </p:cNvCxnSpPr>
          <p:nvPr/>
        </p:nvCxnSpPr>
        <p:spPr>
          <a:xfrm>
            <a:off x="6150666" y="987288"/>
            <a:ext cx="0" cy="2054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0013675" y="987288"/>
            <a:ext cx="0" cy="5234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723860" y="0"/>
            <a:ext cx="6042991" cy="4041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Dimensions outer width, inner width</a:t>
            </a:r>
          </a:p>
        </p:txBody>
      </p:sp>
      <p:sp>
        <p:nvSpPr>
          <p:cNvPr id="13" name="Content Placeholder 2"/>
          <p:cNvSpPr txBox="1">
            <a:spLocks/>
          </p:cNvSpPr>
          <p:nvPr/>
        </p:nvSpPr>
        <p:spPr>
          <a:xfrm>
            <a:off x="8792817" y="1650173"/>
            <a:ext cx="3266661" cy="56304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div{</a:t>
            </a:r>
          </a:p>
          <a:p>
            <a:r>
              <a:rPr lang="en-US" sz="2000" dirty="0"/>
              <a:t>	width:100px;</a:t>
            </a:r>
          </a:p>
          <a:p>
            <a:r>
              <a:rPr lang="en-US" sz="2000" dirty="0"/>
              <a:t>	height:200px;</a:t>
            </a:r>
          </a:p>
          <a:p>
            <a:r>
              <a:rPr lang="en-US" sz="2000" dirty="0"/>
              <a:t>	border:2px solid red;</a:t>
            </a:r>
          </a:p>
          <a:p>
            <a:r>
              <a:rPr lang="en-US" sz="2000" dirty="0"/>
              <a:t>}</a:t>
            </a:r>
          </a:p>
        </p:txBody>
      </p:sp>
    </p:spTree>
    <p:extLst>
      <p:ext uri="{BB962C8B-B14F-4D97-AF65-F5344CB8AC3E}">
        <p14:creationId xmlns:p14="http://schemas.microsoft.com/office/powerpoint/2010/main" val="3309596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Adding </a:t>
            </a:r>
            <a:r>
              <a:rPr lang="en-US" dirty="0" err="1"/>
              <a:t>jQuery</a:t>
            </a:r>
            <a:r>
              <a:rPr lang="en-US" dirty="0"/>
              <a:t> to Your Web Pages</a:t>
            </a:r>
            <a:br>
              <a:rPr lang="en-US" dirty="0"/>
            </a:br>
            <a:endParaRPr lang="en-US" dirty="0"/>
          </a:p>
        </p:txBody>
      </p:sp>
      <p:sp>
        <p:nvSpPr>
          <p:cNvPr id="3" name="Subtitle 2"/>
          <p:cNvSpPr>
            <a:spLocks noGrp="1"/>
          </p:cNvSpPr>
          <p:nvPr>
            <p:ph type="subTitle" idx="1"/>
          </p:nvPr>
        </p:nvSpPr>
        <p:spPr/>
        <p:txBody>
          <a:bodyPr/>
          <a:lstStyle/>
          <a:p>
            <a:r>
              <a:rPr lang="en-US" dirty="0"/>
              <a:t>There are several ways to start using </a:t>
            </a:r>
            <a:r>
              <a:rPr lang="en-US" dirty="0" err="1"/>
              <a:t>jQuery</a:t>
            </a:r>
            <a:r>
              <a:rPr lang="en-US" dirty="0"/>
              <a:t> on your web site. You can:</a:t>
            </a:r>
          </a:p>
          <a:p>
            <a:r>
              <a:rPr lang="en-US" dirty="0"/>
              <a:t>Download the </a:t>
            </a:r>
            <a:r>
              <a:rPr lang="en-US" dirty="0" err="1"/>
              <a:t>jQuery</a:t>
            </a:r>
            <a:r>
              <a:rPr lang="en-US" dirty="0"/>
              <a:t> library from jQuery.com</a:t>
            </a:r>
          </a:p>
          <a:p>
            <a:r>
              <a:rPr lang="en-US" dirty="0"/>
              <a:t>Include </a:t>
            </a:r>
            <a:r>
              <a:rPr lang="en-US" dirty="0" err="1"/>
              <a:t>jQuery</a:t>
            </a:r>
            <a:r>
              <a:rPr lang="en-US" dirty="0"/>
              <a:t> from a CDN, like Google</a:t>
            </a:r>
          </a:p>
          <a:p>
            <a:endParaRPr lang="en-US" dirty="0"/>
          </a:p>
        </p:txBody>
      </p:sp>
    </p:spTree>
    <p:extLst>
      <p:ext uri="{BB962C8B-B14F-4D97-AF65-F5344CB8AC3E}">
        <p14:creationId xmlns:p14="http://schemas.microsoft.com/office/powerpoint/2010/main" val="2987956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Downloading </a:t>
            </a:r>
            <a:r>
              <a:rPr lang="en-US" dirty="0" err="1"/>
              <a:t>jQuery</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There are two versions of </a:t>
            </a:r>
            <a:r>
              <a:rPr lang="en-US" dirty="0" err="1"/>
              <a:t>jQuery</a:t>
            </a:r>
            <a:r>
              <a:rPr lang="en-US" dirty="0"/>
              <a:t> available for downloading:</a:t>
            </a:r>
          </a:p>
          <a:p>
            <a:r>
              <a:rPr lang="en-US" dirty="0"/>
              <a:t>Production version - this is for your live website because it has been minified and compressed</a:t>
            </a:r>
          </a:p>
          <a:p>
            <a:r>
              <a:rPr lang="en-US" dirty="0"/>
              <a:t>Development version - this is for testing and development (uncompressed and readable code)</a:t>
            </a:r>
          </a:p>
          <a:p>
            <a:r>
              <a:rPr lang="en-US" dirty="0"/>
              <a:t>Both versions can be downloaded from </a:t>
            </a:r>
            <a:r>
              <a:rPr lang="en-US" dirty="0">
                <a:hlinkClick r:id="rId2"/>
              </a:rPr>
              <a:t>jQuery.com</a:t>
            </a:r>
            <a:r>
              <a:rPr lang="en-US" dirty="0"/>
              <a:t>.</a:t>
            </a:r>
          </a:p>
          <a:p>
            <a:r>
              <a:rPr lang="en-US" dirty="0"/>
              <a:t>The </a:t>
            </a:r>
            <a:r>
              <a:rPr lang="en-US" dirty="0" err="1"/>
              <a:t>jQuery</a:t>
            </a:r>
            <a:r>
              <a:rPr lang="en-US" dirty="0"/>
              <a:t> library is a single JavaScript file, and you reference it with the HTML &lt;script&gt; tag (notice that the &lt;script&gt; tag should be inside the &lt;head&gt; section):</a:t>
            </a:r>
          </a:p>
          <a:p>
            <a:r>
              <a:rPr lang="en-US" dirty="0"/>
              <a:t>&lt;head&gt;</a:t>
            </a:r>
            <a:br>
              <a:rPr lang="en-US" dirty="0"/>
            </a:br>
            <a:r>
              <a:rPr lang="en-US" dirty="0"/>
              <a:t>&lt;script </a:t>
            </a:r>
            <a:r>
              <a:rPr lang="en-US" dirty="0" err="1"/>
              <a:t>src</a:t>
            </a:r>
            <a:r>
              <a:rPr lang="en-US" dirty="0"/>
              <a:t>="jquery-3.3.1.min.js"&gt;&lt;/script&gt;</a:t>
            </a:r>
            <a:br>
              <a:rPr lang="en-US" dirty="0"/>
            </a:br>
            <a:r>
              <a:rPr lang="en-US" dirty="0"/>
              <a:t>&lt;/head&gt;</a:t>
            </a:r>
          </a:p>
          <a:p>
            <a:r>
              <a:rPr lang="en-US" b="1" dirty="0"/>
              <a:t>Tip:</a:t>
            </a:r>
            <a:r>
              <a:rPr lang="en-US" dirty="0"/>
              <a:t> Place the downloaded file in the same directory as the pages where you wish to use it.</a:t>
            </a:r>
            <a:br>
              <a:rPr lang="en-US" dirty="0"/>
            </a:br>
            <a:endParaRPr lang="en-US" dirty="0"/>
          </a:p>
          <a:p>
            <a:r>
              <a:rPr lang="en-US" b="1" dirty="0"/>
              <a:t>Do you wonder why we do not have type="text/</a:t>
            </a:r>
            <a:r>
              <a:rPr lang="en-US" b="1" dirty="0" err="1"/>
              <a:t>javascript</a:t>
            </a:r>
            <a:r>
              <a:rPr lang="en-US" b="1" dirty="0"/>
              <a:t>" inside the &lt;script&gt; tag?</a:t>
            </a:r>
            <a:br>
              <a:rPr lang="en-US" dirty="0"/>
            </a:br>
            <a:br>
              <a:rPr lang="en-US" dirty="0"/>
            </a:br>
            <a:r>
              <a:rPr lang="en-US" dirty="0"/>
              <a:t>This is not required in HTML5. JavaScript is the default scripting language in HTML5 and in all modern browsers!</a:t>
            </a:r>
          </a:p>
          <a:p>
            <a:br>
              <a:rPr lang="en-US" dirty="0"/>
            </a:br>
            <a:endParaRPr lang="en-US" dirty="0"/>
          </a:p>
        </p:txBody>
      </p:sp>
    </p:spTree>
    <p:extLst>
      <p:ext uri="{BB962C8B-B14F-4D97-AF65-F5344CB8AC3E}">
        <p14:creationId xmlns:p14="http://schemas.microsoft.com/office/powerpoint/2010/main" val="3866003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CDN</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If you don't want to download and host </a:t>
            </a:r>
            <a:r>
              <a:rPr lang="en-US" dirty="0" err="1"/>
              <a:t>jQuery</a:t>
            </a:r>
            <a:r>
              <a:rPr lang="en-US" dirty="0"/>
              <a:t> yourself, you can include it from a CDN (Content Delivery Network).</a:t>
            </a:r>
          </a:p>
          <a:p>
            <a:r>
              <a:rPr lang="en-US" dirty="0"/>
              <a:t>Both Google and Microsoft host </a:t>
            </a:r>
            <a:r>
              <a:rPr lang="en-US" dirty="0" err="1"/>
              <a:t>jQuery</a:t>
            </a:r>
            <a:r>
              <a:rPr lang="en-US" dirty="0"/>
              <a:t>.</a:t>
            </a:r>
          </a:p>
          <a:p>
            <a:r>
              <a:rPr lang="en-US" dirty="0"/>
              <a:t>To use </a:t>
            </a:r>
            <a:r>
              <a:rPr lang="en-US" dirty="0" err="1"/>
              <a:t>jQuery</a:t>
            </a:r>
            <a:r>
              <a:rPr lang="en-US" dirty="0"/>
              <a:t> from Google or Microsoft, use one of the following:</a:t>
            </a:r>
          </a:p>
          <a:p>
            <a:r>
              <a:rPr lang="en-US" dirty="0"/>
              <a:t>Google CDN:</a:t>
            </a:r>
          </a:p>
          <a:p>
            <a:r>
              <a:rPr lang="en-US" dirty="0"/>
              <a:t>&lt;head&gt;</a:t>
            </a:r>
            <a:br>
              <a:rPr lang="en-US" dirty="0"/>
            </a:br>
            <a:r>
              <a:rPr lang="en-US" dirty="0"/>
              <a:t>&lt;script </a:t>
            </a:r>
            <a:r>
              <a:rPr lang="en-US" dirty="0" err="1"/>
              <a:t>src</a:t>
            </a:r>
            <a:r>
              <a:rPr lang="en-US" dirty="0"/>
              <a:t>="https://ajax.googleapis.com/</a:t>
            </a:r>
            <a:r>
              <a:rPr lang="en-US" dirty="0" err="1"/>
              <a:t>ajax</a:t>
            </a:r>
            <a:r>
              <a:rPr lang="en-US" dirty="0"/>
              <a:t>/libs/</a:t>
            </a:r>
            <a:r>
              <a:rPr lang="en-US" dirty="0" err="1"/>
              <a:t>jquery</a:t>
            </a:r>
            <a:r>
              <a:rPr lang="en-US" dirty="0"/>
              <a:t>/3.3.1/jquery.min.js"&gt;&lt;/script&gt;</a:t>
            </a:r>
            <a:br>
              <a:rPr lang="en-US" dirty="0"/>
            </a:br>
            <a:r>
              <a:rPr lang="en-US" dirty="0"/>
              <a:t>&lt;/head&gt;</a:t>
            </a:r>
          </a:p>
          <a:p>
            <a:r>
              <a:rPr lang="en-US" dirty="0"/>
              <a:t>Microsoft CDN:</a:t>
            </a:r>
          </a:p>
          <a:p>
            <a:r>
              <a:rPr lang="en-US" dirty="0"/>
              <a:t>&lt;head&gt;</a:t>
            </a:r>
            <a:br>
              <a:rPr lang="en-US" dirty="0"/>
            </a:br>
            <a:r>
              <a:rPr lang="en-US" dirty="0"/>
              <a:t>&lt;script </a:t>
            </a:r>
            <a:r>
              <a:rPr lang="en-US" dirty="0" err="1"/>
              <a:t>src</a:t>
            </a:r>
            <a:r>
              <a:rPr lang="en-US" dirty="0"/>
              <a:t>="https://ajax.aspnetcdn.com/</a:t>
            </a:r>
            <a:r>
              <a:rPr lang="en-US" dirty="0" err="1"/>
              <a:t>ajax</a:t>
            </a:r>
            <a:r>
              <a:rPr lang="en-US" dirty="0"/>
              <a:t>/</a:t>
            </a:r>
            <a:r>
              <a:rPr lang="en-US" dirty="0" err="1"/>
              <a:t>jQuery</a:t>
            </a:r>
            <a:r>
              <a:rPr lang="en-US" dirty="0"/>
              <a:t>/jquery-3.3.1.min.js"&gt;&lt;/script&gt;</a:t>
            </a:r>
            <a:br>
              <a:rPr lang="en-US" dirty="0"/>
            </a:br>
            <a:r>
              <a:rPr lang="en-US" dirty="0"/>
              <a:t>&lt;/head&gt;</a:t>
            </a:r>
          </a:p>
          <a:p>
            <a:r>
              <a:rPr lang="en-US" b="1" dirty="0"/>
              <a:t>One big advantage of using the hosted </a:t>
            </a:r>
            <a:r>
              <a:rPr lang="en-US" b="1" dirty="0" err="1"/>
              <a:t>jQuery</a:t>
            </a:r>
            <a:r>
              <a:rPr lang="en-US" b="1" dirty="0"/>
              <a:t> from Google or Microsoft:</a:t>
            </a:r>
            <a:br>
              <a:rPr lang="en-US" dirty="0"/>
            </a:br>
            <a:br>
              <a:rPr lang="en-US" dirty="0"/>
            </a:br>
            <a:r>
              <a:rPr lang="en-US" dirty="0"/>
              <a:t>Many users already have downloaded </a:t>
            </a:r>
            <a:r>
              <a:rPr lang="en-US" dirty="0" err="1"/>
              <a:t>jQuery</a:t>
            </a:r>
            <a:r>
              <a:rPr lang="en-US" dirty="0"/>
              <a:t> from Google or Microsoft when visiting another site. As a result, it will be loaded from cache when they visit your site, which leads to faster loading time. Also, most CDN's will make sure that once a user requests a file from it, it will be served from the server closest to them, which also leads to faster loading time.</a:t>
            </a:r>
          </a:p>
          <a:p>
            <a:endParaRPr lang="en-US" dirty="0"/>
          </a:p>
        </p:txBody>
      </p:sp>
    </p:spTree>
    <p:extLst>
      <p:ext uri="{BB962C8B-B14F-4D97-AF65-F5344CB8AC3E}">
        <p14:creationId xmlns:p14="http://schemas.microsoft.com/office/powerpoint/2010/main" val="3305060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jQuery</a:t>
            </a:r>
            <a:r>
              <a:rPr lang="en-US" dirty="0"/>
              <a:t> Syntax</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The </a:t>
            </a:r>
            <a:r>
              <a:rPr lang="en-US" dirty="0" err="1"/>
              <a:t>jQuery</a:t>
            </a:r>
            <a:r>
              <a:rPr lang="en-US" dirty="0"/>
              <a:t> syntax is tailor-made for </a:t>
            </a:r>
            <a:r>
              <a:rPr lang="en-US" b="1" dirty="0"/>
              <a:t>selecting</a:t>
            </a:r>
            <a:r>
              <a:rPr lang="en-US" dirty="0"/>
              <a:t> HTML elements and performing some </a:t>
            </a:r>
            <a:r>
              <a:rPr lang="en-US" b="1" dirty="0"/>
              <a:t>action</a:t>
            </a:r>
            <a:r>
              <a:rPr lang="en-US" dirty="0"/>
              <a:t> on the element(s).</a:t>
            </a:r>
          </a:p>
          <a:p>
            <a:r>
              <a:rPr lang="en-US" dirty="0"/>
              <a:t>Basic syntax is: </a:t>
            </a:r>
            <a:r>
              <a:rPr lang="en-US" b="1" dirty="0"/>
              <a:t>$(</a:t>
            </a:r>
            <a:r>
              <a:rPr lang="en-US" b="1" i="1" dirty="0"/>
              <a:t>selector</a:t>
            </a:r>
            <a:r>
              <a:rPr lang="en-US" b="1" dirty="0"/>
              <a:t>).</a:t>
            </a:r>
            <a:r>
              <a:rPr lang="en-US" b="1" i="1" dirty="0"/>
              <a:t>action</a:t>
            </a:r>
            <a:r>
              <a:rPr lang="en-US" b="1" dirty="0"/>
              <a:t>()</a:t>
            </a:r>
            <a:endParaRPr lang="en-US" dirty="0"/>
          </a:p>
          <a:p>
            <a:r>
              <a:rPr lang="en-US" dirty="0"/>
              <a:t>A $ sign to define/access </a:t>
            </a:r>
            <a:r>
              <a:rPr lang="en-US" dirty="0" err="1"/>
              <a:t>jQuery</a:t>
            </a:r>
            <a:endParaRPr lang="en-US" dirty="0"/>
          </a:p>
          <a:p>
            <a:r>
              <a:rPr lang="en-US" dirty="0"/>
              <a:t>A (</a:t>
            </a:r>
            <a:r>
              <a:rPr lang="en-US" i="1" dirty="0"/>
              <a:t>selector</a:t>
            </a:r>
            <a:r>
              <a:rPr lang="en-US" dirty="0"/>
              <a:t>) to "query (or find)" HTML elements</a:t>
            </a:r>
          </a:p>
          <a:p>
            <a:r>
              <a:rPr lang="en-US" dirty="0"/>
              <a:t>A </a:t>
            </a:r>
            <a:r>
              <a:rPr lang="en-US" dirty="0" err="1"/>
              <a:t>jQuery</a:t>
            </a:r>
            <a:r>
              <a:rPr lang="en-US" dirty="0"/>
              <a:t> </a:t>
            </a:r>
            <a:r>
              <a:rPr lang="en-US" i="1" dirty="0"/>
              <a:t>action</a:t>
            </a:r>
            <a:r>
              <a:rPr lang="en-US" dirty="0"/>
              <a:t>() to be performed on the element(s)</a:t>
            </a:r>
          </a:p>
          <a:p>
            <a:r>
              <a:rPr lang="en-US" dirty="0"/>
              <a:t>Examples:</a:t>
            </a:r>
          </a:p>
          <a:p>
            <a:r>
              <a:rPr lang="en-US" dirty="0"/>
              <a:t>$(this).hide() - hides the current element.</a:t>
            </a:r>
          </a:p>
          <a:p>
            <a:r>
              <a:rPr lang="en-US" dirty="0"/>
              <a:t>$("p").hide() - hides all &lt;p&gt; elements.</a:t>
            </a:r>
          </a:p>
          <a:p>
            <a:r>
              <a:rPr lang="en-US" dirty="0"/>
              <a:t>$(".test").hide() - hides all elements with class="test".</a:t>
            </a:r>
          </a:p>
          <a:p>
            <a:r>
              <a:rPr lang="en-US" dirty="0"/>
              <a:t>$("#test").hide() - hides the element with id="test".</a:t>
            </a:r>
          </a:p>
          <a:p>
            <a:r>
              <a:rPr lang="en-US" b="1" dirty="0"/>
              <a:t>Are you familiar with CSS selectors?</a:t>
            </a:r>
            <a:br>
              <a:rPr lang="en-US" dirty="0"/>
            </a:br>
            <a:br>
              <a:rPr lang="en-US" dirty="0"/>
            </a:br>
            <a:r>
              <a:rPr lang="en-US" dirty="0" err="1"/>
              <a:t>jQuery</a:t>
            </a:r>
            <a:r>
              <a:rPr lang="en-US" dirty="0"/>
              <a:t> uses CSS syntax to select elements. You will learn more about the selector syntax in the next chapter of this tutorial.</a:t>
            </a:r>
          </a:p>
          <a:p>
            <a:br>
              <a:rPr lang="en-US" dirty="0"/>
            </a:br>
            <a:endParaRPr lang="en-US" dirty="0"/>
          </a:p>
        </p:txBody>
      </p:sp>
    </p:spTree>
    <p:extLst>
      <p:ext uri="{BB962C8B-B14F-4D97-AF65-F5344CB8AC3E}">
        <p14:creationId xmlns:p14="http://schemas.microsoft.com/office/powerpoint/2010/main" val="226227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Document Ready Event</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r>
              <a:rPr lang="en-US" dirty="0"/>
              <a:t>You might have noticed that all </a:t>
            </a:r>
            <a:r>
              <a:rPr lang="en-US" dirty="0" err="1"/>
              <a:t>jQuery</a:t>
            </a:r>
            <a:r>
              <a:rPr lang="en-US" dirty="0"/>
              <a:t> methods in our examples, are inside a document ready event:</a:t>
            </a:r>
          </a:p>
          <a:p>
            <a:r>
              <a:rPr lang="en-US" dirty="0"/>
              <a:t>$(document).ready(function(){</a:t>
            </a:r>
            <a:br>
              <a:rPr lang="en-US" dirty="0"/>
            </a:br>
            <a:br>
              <a:rPr lang="en-US" dirty="0"/>
            </a:br>
            <a:r>
              <a:rPr lang="en-US" dirty="0"/>
              <a:t>   </a:t>
            </a:r>
            <a:r>
              <a:rPr lang="en-US" i="1" dirty="0"/>
              <a:t>// </a:t>
            </a:r>
            <a:r>
              <a:rPr lang="en-US" i="1" dirty="0" err="1"/>
              <a:t>jQuery</a:t>
            </a:r>
            <a:r>
              <a:rPr lang="en-US" i="1" dirty="0"/>
              <a:t> methods go here...</a:t>
            </a:r>
            <a:br>
              <a:rPr lang="en-US" dirty="0"/>
            </a:br>
            <a:br>
              <a:rPr lang="en-US" dirty="0"/>
            </a:br>
            <a:r>
              <a:rPr lang="en-US" dirty="0"/>
              <a:t>});</a:t>
            </a:r>
          </a:p>
          <a:p>
            <a:r>
              <a:rPr lang="en-US" dirty="0"/>
              <a:t>This is to prevent any </a:t>
            </a:r>
            <a:r>
              <a:rPr lang="en-US" dirty="0" err="1"/>
              <a:t>jQuery</a:t>
            </a:r>
            <a:r>
              <a:rPr lang="en-US" dirty="0"/>
              <a:t> code from running before the document is finished loading (is ready).</a:t>
            </a:r>
          </a:p>
          <a:p>
            <a:r>
              <a:rPr lang="en-US" dirty="0"/>
              <a:t>It is good practice to wait for the document to be fully loaded and ready before working with it. This also allows you to have your JavaScript code before the body of your document, in the head section.</a:t>
            </a:r>
          </a:p>
          <a:p>
            <a:r>
              <a:rPr lang="en-US" dirty="0"/>
              <a:t>Here are some examples of actions that can fail if methods are run before the document is fully loaded:</a:t>
            </a:r>
          </a:p>
          <a:p>
            <a:r>
              <a:rPr lang="en-US" dirty="0"/>
              <a:t>Trying to hide an element that is not created yet</a:t>
            </a:r>
          </a:p>
          <a:p>
            <a:r>
              <a:rPr lang="en-US" dirty="0"/>
              <a:t>Trying to get the size of an image that is not loaded yet</a:t>
            </a:r>
          </a:p>
          <a:p>
            <a:r>
              <a:rPr lang="en-US" b="1" dirty="0"/>
              <a:t>Tip:</a:t>
            </a:r>
            <a:r>
              <a:rPr lang="en-US" dirty="0"/>
              <a:t> The </a:t>
            </a:r>
            <a:r>
              <a:rPr lang="en-US" dirty="0" err="1"/>
              <a:t>jQuery</a:t>
            </a:r>
            <a:r>
              <a:rPr lang="en-US" dirty="0"/>
              <a:t> team has also created an even shorter method for the document ready event:</a:t>
            </a:r>
          </a:p>
          <a:p>
            <a:r>
              <a:rPr lang="en-US" dirty="0"/>
              <a:t>$(function(){</a:t>
            </a:r>
            <a:br>
              <a:rPr lang="en-US" dirty="0"/>
            </a:br>
            <a:br>
              <a:rPr lang="en-US" dirty="0"/>
            </a:br>
            <a:r>
              <a:rPr lang="en-US" dirty="0"/>
              <a:t>   </a:t>
            </a:r>
            <a:r>
              <a:rPr lang="en-US" i="1" dirty="0"/>
              <a:t>// </a:t>
            </a:r>
            <a:r>
              <a:rPr lang="en-US" i="1" dirty="0" err="1"/>
              <a:t>jQuery</a:t>
            </a:r>
            <a:r>
              <a:rPr lang="en-US" i="1" dirty="0"/>
              <a:t> methods go here...</a:t>
            </a:r>
            <a:br>
              <a:rPr lang="en-US" dirty="0"/>
            </a:br>
            <a:br>
              <a:rPr lang="en-US" dirty="0"/>
            </a:br>
            <a:r>
              <a:rPr lang="en-US" dirty="0"/>
              <a:t>});</a:t>
            </a:r>
          </a:p>
          <a:p>
            <a:r>
              <a:rPr lang="en-US" dirty="0"/>
              <a:t>Use the syntax you prefer. We think that the document ready event is easier to understand when reading the code.</a:t>
            </a:r>
          </a:p>
          <a:p>
            <a:endParaRPr lang="en-US" dirty="0"/>
          </a:p>
        </p:txBody>
      </p:sp>
    </p:spTree>
    <p:extLst>
      <p:ext uri="{BB962C8B-B14F-4D97-AF65-F5344CB8AC3E}">
        <p14:creationId xmlns:p14="http://schemas.microsoft.com/office/powerpoint/2010/main" val="3361236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a:t>What are Events?</a:t>
            </a:r>
            <a:br>
              <a:rPr lang="en-US" dirty="0"/>
            </a:br>
            <a:endParaRPr lang="en-US" dirty="0"/>
          </a:p>
        </p:txBody>
      </p:sp>
      <p:sp>
        <p:nvSpPr>
          <p:cNvPr id="3" name="Content Placeholder 2"/>
          <p:cNvSpPr>
            <a:spLocks noGrp="1"/>
          </p:cNvSpPr>
          <p:nvPr>
            <p:ph idx="1"/>
          </p:nvPr>
        </p:nvSpPr>
        <p:spPr>
          <a:xfrm>
            <a:off x="129862" y="911997"/>
            <a:ext cx="10515600" cy="4351338"/>
          </a:xfrm>
        </p:spPr>
        <p:txBody>
          <a:bodyPr>
            <a:normAutofit fontScale="92500" lnSpcReduction="20000"/>
          </a:bodyPr>
          <a:lstStyle/>
          <a:p>
            <a:r>
              <a:rPr lang="en-US" dirty="0"/>
              <a:t>All the different visitor's actions that a web page can respond to are called events.</a:t>
            </a:r>
          </a:p>
          <a:p>
            <a:r>
              <a:rPr lang="en-US" dirty="0"/>
              <a:t>An event represents the precise moment when something happens.</a:t>
            </a:r>
          </a:p>
          <a:p>
            <a:r>
              <a:rPr lang="en-US" dirty="0"/>
              <a:t>Examples:</a:t>
            </a:r>
          </a:p>
          <a:p>
            <a:r>
              <a:rPr lang="en-US" dirty="0"/>
              <a:t>moving a mouse over an element</a:t>
            </a:r>
          </a:p>
          <a:p>
            <a:r>
              <a:rPr lang="en-US" dirty="0"/>
              <a:t>selecting a radio button</a:t>
            </a:r>
          </a:p>
          <a:p>
            <a:r>
              <a:rPr lang="en-US" dirty="0"/>
              <a:t>clicking on an element</a:t>
            </a:r>
          </a:p>
          <a:p>
            <a:r>
              <a:rPr lang="en-US" dirty="0"/>
              <a:t>The term </a:t>
            </a:r>
            <a:r>
              <a:rPr lang="en-US" b="1" dirty="0"/>
              <a:t>"fires/fired"</a:t>
            </a:r>
            <a:r>
              <a:rPr lang="en-US" dirty="0"/>
              <a:t> is often used with </a:t>
            </a:r>
          </a:p>
          <a:p>
            <a:pPr marL="0" indent="0">
              <a:buNone/>
            </a:pPr>
            <a:r>
              <a:rPr lang="en-US" dirty="0"/>
              <a:t>events. Example: "The </a:t>
            </a:r>
            <a:r>
              <a:rPr lang="en-US" dirty="0" err="1"/>
              <a:t>keypress</a:t>
            </a:r>
            <a:r>
              <a:rPr lang="en-US" dirty="0"/>
              <a:t> event</a:t>
            </a:r>
          </a:p>
          <a:p>
            <a:pPr marL="0" indent="0">
              <a:buNone/>
            </a:pPr>
            <a:r>
              <a:rPr lang="en-US" dirty="0"/>
              <a:t> is fired, the moment you press a key".</a:t>
            </a:r>
          </a:p>
          <a:p>
            <a:r>
              <a:rPr lang="en-US" dirty="0"/>
              <a:t>Here are some common DOM events:</a:t>
            </a:r>
          </a:p>
          <a:p>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1721492174"/>
              </p:ext>
            </p:extLst>
          </p:nvPr>
        </p:nvGraphicFramePr>
        <p:xfrm>
          <a:off x="5896303" y="2627291"/>
          <a:ext cx="6165835" cy="2459434"/>
        </p:xfrm>
        <a:graphic>
          <a:graphicData uri="http://schemas.openxmlformats.org/drawingml/2006/table">
            <a:tbl>
              <a:tblPr/>
              <a:tblGrid>
                <a:gridCol w="1411118">
                  <a:extLst>
                    <a:ext uri="{9D8B030D-6E8A-4147-A177-3AD203B41FA5}">
                      <a16:colId xmlns:a16="http://schemas.microsoft.com/office/drawing/2014/main" val="20000"/>
                    </a:ext>
                  </a:extLst>
                </a:gridCol>
                <a:gridCol w="1536244">
                  <a:extLst>
                    <a:ext uri="{9D8B030D-6E8A-4147-A177-3AD203B41FA5}">
                      <a16:colId xmlns:a16="http://schemas.microsoft.com/office/drawing/2014/main" val="20001"/>
                    </a:ext>
                  </a:extLst>
                </a:gridCol>
                <a:gridCol w="1348561">
                  <a:extLst>
                    <a:ext uri="{9D8B030D-6E8A-4147-A177-3AD203B41FA5}">
                      <a16:colId xmlns:a16="http://schemas.microsoft.com/office/drawing/2014/main" val="20002"/>
                    </a:ext>
                  </a:extLst>
                </a:gridCol>
                <a:gridCol w="1869912">
                  <a:extLst>
                    <a:ext uri="{9D8B030D-6E8A-4147-A177-3AD203B41FA5}">
                      <a16:colId xmlns:a16="http://schemas.microsoft.com/office/drawing/2014/main" val="20003"/>
                    </a:ext>
                  </a:extLst>
                </a:gridCol>
              </a:tblGrid>
              <a:tr h="716038">
                <a:tc>
                  <a:txBody>
                    <a:bodyPr/>
                    <a:lstStyle/>
                    <a:p>
                      <a:pPr algn="l" fontAlgn="t"/>
                      <a:r>
                        <a:rPr lang="en-US" dirty="0">
                          <a:effectLst/>
                        </a:rPr>
                        <a:t>Mouse Events</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dirty="0">
                          <a:effectLst/>
                        </a:rPr>
                        <a:t>Keyboard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Form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Document/Window Events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435849">
                <a:tc>
                  <a:txBody>
                    <a:bodyPr/>
                    <a:lstStyle/>
                    <a:p>
                      <a:pPr algn="l" fontAlgn="t"/>
                      <a:r>
                        <a:rPr lang="en-US">
                          <a:effectLst/>
                        </a:rPr>
                        <a:t>click</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keypress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submit</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dirty="0">
                          <a:effectLst/>
                        </a:rPr>
                        <a:t>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1"/>
                  </a:ext>
                </a:extLst>
              </a:tr>
              <a:tr h="435849">
                <a:tc>
                  <a:txBody>
                    <a:bodyPr/>
                    <a:lstStyle/>
                    <a:p>
                      <a:pPr algn="l" fontAlgn="t"/>
                      <a:r>
                        <a:rPr lang="en-US">
                          <a:effectLst/>
                        </a:rPr>
                        <a:t>dblclick</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keydown</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change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algn="l" fontAlgn="t"/>
                      <a:r>
                        <a:rPr lang="en-US">
                          <a:effectLst/>
                        </a:rPr>
                        <a:t>resize</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435849">
                <a:tc>
                  <a:txBody>
                    <a:bodyPr/>
                    <a:lstStyle/>
                    <a:p>
                      <a:pPr algn="l" fontAlgn="t"/>
                      <a:r>
                        <a:rPr lang="en-US">
                          <a:effectLst/>
                        </a:rPr>
                        <a:t>mouseenter</a:t>
                      </a: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keyup</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focus</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tc>
                  <a:txBody>
                    <a:bodyPr/>
                    <a:lstStyle/>
                    <a:p>
                      <a:pPr algn="l" fontAlgn="t"/>
                      <a:r>
                        <a:rPr lang="en-US">
                          <a:effectLst/>
                        </a:rPr>
                        <a:t>scroll</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1F1F1"/>
                    </a:solidFill>
                  </a:tcPr>
                </a:tc>
                <a:extLst>
                  <a:ext uri="{0D108BD9-81ED-4DB2-BD59-A6C34878D82A}">
                    <a16:rowId xmlns:a16="http://schemas.microsoft.com/office/drawing/2014/main" val="10003"/>
                  </a:ext>
                </a:extLst>
              </a:tr>
              <a:tr h="435849">
                <a:tc>
                  <a:txBody>
                    <a:bodyPr/>
                    <a:lstStyle/>
                    <a:p>
                      <a:pPr algn="l" fontAlgn="t"/>
                      <a:r>
                        <a:rPr lang="en-US" dirty="0" err="1">
                          <a:effectLst/>
                        </a:rPr>
                        <a:t>mouseleave</a:t>
                      </a:r>
                      <a:endParaRPr lang="en-US" dirty="0">
                        <a:effectLst/>
                      </a:endParaRPr>
                    </a:p>
                  </a:txBody>
                  <a:tcPr marL="1524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 </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a:effectLst/>
                        </a:rPr>
                        <a:t>blur</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tc>
                  <a:txBody>
                    <a:bodyPr/>
                    <a:lstStyle/>
                    <a:p>
                      <a:pPr algn="l" fontAlgn="t"/>
                      <a:r>
                        <a:rPr lang="en-US" dirty="0">
                          <a:effectLst/>
                        </a:rPr>
                        <a:t>unload</a:t>
                      </a:r>
                    </a:p>
                  </a:txBody>
                  <a:tcPr marL="76200" marR="76200" marT="76200" marB="76200">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6780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1282</TotalTime>
  <Words>4520</Words>
  <Application>Microsoft Office PowerPoint</Application>
  <PresentationFormat>Widescreen</PresentationFormat>
  <Paragraphs>798</Paragraphs>
  <Slides>32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Calibri Light</vt:lpstr>
      <vt:lpstr>Office Theme</vt:lpstr>
      <vt:lpstr>What is jQuery? </vt:lpstr>
      <vt:lpstr>What You Should Already Know </vt:lpstr>
      <vt:lpstr>Why jQuery? </vt:lpstr>
      <vt:lpstr>Adding jQuery to Your Web Pages </vt:lpstr>
      <vt:lpstr>Downloading jQuery </vt:lpstr>
      <vt:lpstr>jQuery CDN </vt:lpstr>
      <vt:lpstr>jQuery Syntax </vt:lpstr>
      <vt:lpstr>The Document Ready Event </vt:lpstr>
      <vt:lpstr>What are Events?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SAMAR SINGH</dc:creator>
  <cp:lastModifiedBy>AMAN TIWARI</cp:lastModifiedBy>
  <cp:revision>49</cp:revision>
  <dcterms:created xsi:type="dcterms:W3CDTF">2017-04-16T05:42:59Z</dcterms:created>
  <dcterms:modified xsi:type="dcterms:W3CDTF">2024-12-01T10:13:33Z</dcterms:modified>
</cp:coreProperties>
</file>