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custShowLst>
    <p:custShow name="only html" id="0">
      <p:sldLst>
        <p:sld r:id="rId2"/>
        <p:sld r:id="rId3"/>
        <p:sld r:id="rId4"/>
        <p:sld r:id="rId5"/>
        <p:sld r:id="rId6"/>
        <p:sld r:id="rId15"/>
        <p:sld r:id="rId16"/>
        <p:sld r:id="rId17"/>
        <p:sld r:id="rId18"/>
      </p:sldLst>
    </p:custShow>
    <p:custShow name="xhtml" id="1">
      <p:sldLst>
        <p:sld r:id="rId7"/>
        <p:sld r:id="rId8"/>
        <p:sld r:id="rId9"/>
        <p:sld r:id="rId10"/>
        <p:sld r:id="rId11"/>
        <p:sld r:id="rId12"/>
        <p:sld r:id="rId13"/>
        <p:sld r:id="rId14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74E0949-41CA-49AF-9B61-1ED289B34FFB}">
  <a:tblStyle styleId="{974E0949-41CA-49AF-9B61-1ED289B34FFB}" styleName="Table_0">
    <a:wholeTbl>
      <a:tcTxStyle b="off" i="off">
        <a:font>
          <a:latin typeface="Akshar Unicode"/>
          <a:ea typeface="Akshar Unicode"/>
          <a:cs typeface="Akshar Unicode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3F9FA"/>
          </a:solidFill>
        </a:fill>
      </a:tcStyle>
    </a:wholeTbl>
    <a:band1H>
      <a:tcStyle>
        <a:tcBdr/>
        <a:fill>
          <a:solidFill>
            <a:srgbClr val="E7F3F4"/>
          </a:solidFill>
        </a:fill>
      </a:tcStyle>
    </a:band1H>
    <a:band1V>
      <a:tcStyle>
        <a:tcBdr/>
        <a:fill>
          <a:solidFill>
            <a:srgbClr val="E7F3F4"/>
          </a:solidFill>
        </a:fill>
      </a:tcStyle>
    </a:band1V>
    <a:lastCol>
      <a:tcTxStyle b="on" i="off">
        <a:font>
          <a:latin typeface="Akshar Unicode"/>
          <a:ea typeface="Akshar Unicode"/>
          <a:cs typeface="Akshar Unicode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kshar Unicode"/>
          <a:ea typeface="Akshar Unicode"/>
          <a:cs typeface="Akshar Unicode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kshar Unicode"/>
          <a:ea typeface="Akshar Unicode"/>
          <a:cs typeface="Akshar Unicode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kshar Unicode"/>
          <a:ea typeface="Akshar Unicode"/>
          <a:cs typeface="Akshar Unicode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19" autoAdjust="0"/>
    <p:restoredTop sz="94660"/>
  </p:normalViewPr>
  <p:slideViewPr>
    <p:cSldViewPr>
      <p:cViewPr varScale="1">
        <p:scale>
          <a:sx n="93" d="100"/>
          <a:sy n="93" d="100"/>
        </p:scale>
        <p:origin x="504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23169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63023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3207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3766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07716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5699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1822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7285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81357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5770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2565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9287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8309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0404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7597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3190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2458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8724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799" cy="1314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539750" y="4677966"/>
            <a:ext cx="2133599" cy="357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32138" y="4677966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16687" y="4677966"/>
            <a:ext cx="2133599" cy="3571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885877" y="-1249561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539750" y="4677966"/>
            <a:ext cx="2133599" cy="357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32138" y="4677966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16687" y="4677966"/>
            <a:ext cx="2133599" cy="3571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5490170" y="1354732"/>
            <a:ext cx="4356497" cy="2058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293615" y="-630435"/>
            <a:ext cx="4356497" cy="6029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539750" y="4677966"/>
            <a:ext cx="2133599" cy="357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32138" y="4677966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16687" y="4677966"/>
            <a:ext cx="2133599" cy="3571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68312" y="1168003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539750" y="4677966"/>
            <a:ext cx="2133599" cy="357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132138" y="4677966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516687" y="4677966"/>
            <a:ext cx="2133599" cy="3571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722312" y="3305176"/>
            <a:ext cx="7772400" cy="10215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22312" y="2180034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539750" y="4677966"/>
            <a:ext cx="2133599" cy="357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32138" y="4677966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16687" y="4677966"/>
            <a:ext cx="2133599" cy="3571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68312" y="1168003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59312" y="1168003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539750" y="4677966"/>
            <a:ext cx="2133599" cy="357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32138" y="4677966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16687" y="4677966"/>
            <a:ext cx="2133599" cy="3571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187" cy="479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0" y="1631155"/>
            <a:ext cx="4040187" cy="2963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45026" y="1151334"/>
            <a:ext cx="4041774" cy="479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45026" y="1631155"/>
            <a:ext cx="4041774" cy="2963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539750" y="4677966"/>
            <a:ext cx="2133599" cy="357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32138" y="4677966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16687" y="4677966"/>
            <a:ext cx="2133599" cy="3571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539750" y="4677966"/>
            <a:ext cx="2133599" cy="357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32138" y="4677966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16687" y="4677966"/>
            <a:ext cx="2133599" cy="3571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539750" y="4677966"/>
            <a:ext cx="2133599" cy="357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32138" y="4677966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16687" y="4677966"/>
            <a:ext cx="2133599" cy="3571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82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539750" y="4677966"/>
            <a:ext cx="2133599" cy="357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32138" y="4677966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16687" y="4677966"/>
            <a:ext cx="2133599" cy="3571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399" cy="4250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6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539750" y="4677966"/>
            <a:ext cx="2133599" cy="357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32138" y="4677966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16687" y="4677966"/>
            <a:ext cx="2133599" cy="3571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68312" y="1168003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539750" y="4677966"/>
            <a:ext cx="2133599" cy="357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32138" y="4677966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16687" y="4677966"/>
            <a:ext cx="2133599" cy="3571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685800" y="1275607"/>
            <a:ext cx="7772400" cy="23762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9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Empty Elements Must Also Be Closed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468312" y="1168003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740"/>
              <a:buFont typeface="Arial"/>
              <a:buChar char="•"/>
            </a:pPr>
            <a:r>
              <a:rPr lang="en-US" sz="27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wrong: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7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 break: &lt;br&gt;</a:t>
            </a:r>
            <a:br>
              <a:rPr lang="en-US" sz="27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7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horizontal rule: &lt;hr&gt;</a:t>
            </a:r>
            <a:br>
              <a:rPr lang="en-US" sz="27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7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image: &lt;img src="happy.gif" alt="Happy face"&gt;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740"/>
              <a:buFont typeface="Arial"/>
              <a:buChar char="•"/>
            </a:pPr>
            <a:r>
              <a:rPr lang="en-US" sz="27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correct: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7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A break: &lt;br /&gt;</a:t>
            </a:r>
            <a:br>
              <a:rPr lang="en-US" sz="27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7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horizontal rule: &lt;hr /&gt;</a:t>
            </a:r>
            <a:br>
              <a:rPr lang="en-US" sz="27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7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image: &lt;img src="happy.gif" alt="Happy face" /&gt;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740"/>
              <a:buFont typeface="Arial"/>
              <a:buNone/>
            </a:pPr>
            <a:endParaRPr sz="272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123164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XHTML Elements &amp; Attribute Names Must Be In Lower Case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467543" y="1545636"/>
            <a:ext cx="8229600" cy="2962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1818"/>
              <a:buFont typeface="Arial"/>
              <a:buChar char="•"/>
            </a:pPr>
            <a:r>
              <a:rPr lang="en-US" sz="22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wrong: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&lt;html&gt;&lt;body&gt;	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&lt;table WIDTH="100%"&gt;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&lt;/HTML&gt;&lt;/BODY&gt;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1818"/>
              <a:buFont typeface="Arial"/>
              <a:buChar char="•"/>
            </a:pPr>
            <a:r>
              <a:rPr lang="en-US" sz="22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correct: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&lt;html&gt;&lt;body&gt;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&lt;table width="100%"&gt;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&lt;/html&gt;&lt;/body&gt;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1818"/>
              <a:buFont typeface="Arial"/>
              <a:buNone/>
            </a:pPr>
            <a:endParaRPr sz="22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251519" y="205979"/>
            <a:ext cx="8435279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Attribute Values Must Be Quoted &amp; Minimization Is Forbidden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468312" y="1168003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wrong: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&lt;table width=100%&gt;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&lt;input checked&gt;</a:t>
            </a:r>
            <a:b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&lt;input readonly&gt;</a:t>
            </a:r>
            <a:b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&lt;input disabled&gt;</a:t>
            </a:r>
            <a:b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&lt;option selected&gt;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correct: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&lt;table width="100%"&gt;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&lt;input checked="checked"&gt;</a:t>
            </a:r>
            <a:b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&lt;input readonly="readonly"&gt;</a:t>
            </a:r>
            <a:b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&lt;input disabled="disabled"&gt;</a:t>
            </a:r>
            <a:b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&lt;option selected="selected"&gt;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9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How to Convert from HTML to XHTML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468312" y="1168003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an XHTML &lt;!DOCTYPE&gt; to the first line of every page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an xHTML attribute to the html element of every page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 all element names to lowercase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Close all empty elements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 all attribute names to lowercase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Quote all attribute values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/>
          </p:nvPr>
        </p:nvSpPr>
        <p:spPr>
          <a:xfrm>
            <a:off x="685800" y="249491"/>
            <a:ext cx="7772400" cy="12961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HTML5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subTitle" idx="1"/>
          </p:nvPr>
        </p:nvSpPr>
        <p:spPr>
          <a:xfrm>
            <a:off x="1187624" y="1599641"/>
            <a:ext cx="6400799" cy="297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What’s new in html5</a:t>
            </a: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Elements</a:t>
            </a: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Attributes</a:t>
            </a: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Full CSS3 Support</a:t>
            </a: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Video and Audio</a:t>
            </a: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2D/3D Graphics</a:t>
            </a: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 Storage</a:t>
            </a: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 SQL Database</a:t>
            </a: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Applications</a:t>
            </a: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is HTML5?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68312" y="1168003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HTML5 will be the new standard for HTML.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previous version of HTML, HTML 4.01, came in 1999. The web has changed a lot since then.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HTML5 is still a work in progress. However, the major browsers support many of the new HTML5 elements and APIs.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None/>
            </a:pPr>
            <a:endParaRPr sz="296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144767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HTML5 - New Features</a:t>
            </a:r>
            <a:br>
              <a:rPr lang="en-US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Some of the most interesting new features in HTML5: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468312" y="1545636"/>
            <a:ext cx="8229600" cy="30168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1818"/>
              <a:buFont typeface="Arial"/>
              <a:buChar char="•"/>
            </a:pPr>
            <a:r>
              <a:rPr lang="en-US" sz="22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HTML5 - New Features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1818"/>
              <a:buFont typeface="Arial"/>
              <a:buChar char="•"/>
            </a:pPr>
            <a:r>
              <a:rPr lang="en-US" sz="22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of the most interesting new features in HTML5: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1818"/>
              <a:buFont typeface="Arial"/>
              <a:buChar char="•"/>
            </a:pPr>
            <a:r>
              <a:rPr lang="en-US" sz="22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&lt;canvas&gt; element for 2D drawing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1818"/>
              <a:buFont typeface="Arial"/>
              <a:buChar char="•"/>
            </a:pPr>
            <a:r>
              <a:rPr lang="en-US" sz="22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&lt;video&gt; and &lt;audio&gt; elements for media playback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1818"/>
              <a:buFont typeface="Arial"/>
              <a:buChar char="•"/>
            </a:pPr>
            <a:r>
              <a:rPr lang="en-US" sz="22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 for local storage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1818"/>
              <a:buFont typeface="Arial"/>
              <a:buChar char="•"/>
            </a:pPr>
            <a:r>
              <a:rPr lang="en-US" sz="22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content-specific elements, like &lt;article&gt;, &lt;footer&gt;, &lt;header&gt;, &lt;nav&gt;, &lt;section&gt;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1818"/>
              <a:buFont typeface="Arial"/>
              <a:buChar char="•"/>
            </a:pPr>
            <a:r>
              <a:rPr lang="en-US" sz="22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form controls, like calendar, date, time, email, url, search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Browser Support for HTML5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468312" y="1168003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HTML5 is not yet an official standard, and no browsers have full HTML5 support.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all major browsers continue to add new HTML5 features to their latest versions.</a:t>
            </a:r>
          </a:p>
          <a:p>
            <a:pPr marL="514350" marR="0" lvl="0" indent="-51435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AutoNum type="arabicPeriod"/>
            </a:pPr>
            <a:r>
              <a:rPr lang="en-US" sz="24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Safari</a:t>
            </a:r>
          </a:p>
          <a:p>
            <a:pPr marL="514350" marR="0" lvl="0" indent="-51435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AutoNum type="arabicPeriod"/>
            </a:pPr>
            <a:r>
              <a:rPr lang="en-US" sz="24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Chrome</a:t>
            </a:r>
          </a:p>
          <a:p>
            <a:pPr marL="514350" marR="0" lvl="0" indent="-51435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AutoNum type="arabicPeriod"/>
            </a:pPr>
            <a:r>
              <a:rPr lang="en-US" sz="24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Firefox</a:t>
            </a:r>
          </a:p>
          <a:p>
            <a:pPr marL="514350" marR="0" lvl="0" indent="-51435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AutoNum type="arabicPeriod"/>
            </a:pPr>
            <a:r>
              <a:rPr lang="en-US" sz="24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</a:t>
            </a:r>
          </a:p>
          <a:p>
            <a:pPr marL="514350" marR="0" lvl="0" indent="-51435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AutoNum type="arabicPeriod"/>
            </a:pPr>
            <a:r>
              <a:rPr lang="en-US" sz="24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 Explorer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None/>
            </a:pPr>
            <a:endParaRPr sz="248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HTML?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468312" y="1168003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 is a language for describing web pages. With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 you can create your own Web site.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 stands for 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yper 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 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arkup 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anguage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 is a 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markup 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language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markup language is a set of markup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tags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tags 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describe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document content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 documents contain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tags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and plain 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 documents are also called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web pages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HTML Versions</a:t>
            </a:r>
          </a:p>
        </p:txBody>
      </p:sp>
      <p:graphicFrame>
        <p:nvGraphicFramePr>
          <p:cNvPr id="96" name="Shape 96"/>
          <p:cNvGraphicFramePr/>
          <p:nvPr/>
        </p:nvGraphicFramePr>
        <p:xfrm>
          <a:off x="323528" y="1167594"/>
          <a:ext cx="8496200" cy="3672000"/>
        </p:xfrm>
        <a:graphic>
          <a:graphicData uri="http://schemas.openxmlformats.org/drawingml/2006/table">
            <a:tbl>
              <a:tblPr firstRow="1" bandRow="1">
                <a:noFill/>
                <a:tableStyleId>{974E0949-41CA-49AF-9B61-1ED289B34FFB}</a:tableStyleId>
              </a:tblPr>
              <a:tblGrid>
                <a:gridCol w="4248100"/>
                <a:gridCol w="4248100"/>
              </a:tblGrid>
              <a:tr h="408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500" b="1" u="none" strike="noStrike" cap="none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Version</a:t>
                      </a:r>
                    </a:p>
                  </a:txBody>
                  <a:tcPr marL="24125" marR="24125" marT="18100" marB="181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500" b="1" u="none" strike="noStrike" cap="none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Year</a:t>
                      </a:r>
                    </a:p>
                  </a:txBody>
                  <a:tcPr marL="24125" marR="24125" marT="18100" marB="18100" anchor="ctr"/>
                </a:tc>
              </a:tr>
              <a:tr h="408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50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HTML</a:t>
                      </a:r>
                    </a:p>
                  </a:txBody>
                  <a:tcPr marL="40000" marR="40000" marT="41900" marB="419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50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1991</a:t>
                      </a:r>
                    </a:p>
                  </a:txBody>
                  <a:tcPr marL="40000" marR="40000" marT="41900" marB="41900" anchor="ctr"/>
                </a:tc>
              </a:tr>
              <a:tr h="408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50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HTML+</a:t>
                      </a:r>
                    </a:p>
                  </a:txBody>
                  <a:tcPr marL="40000" marR="40000" marT="41900" marB="419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50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1993</a:t>
                      </a:r>
                    </a:p>
                  </a:txBody>
                  <a:tcPr marL="40000" marR="40000" marT="41900" marB="41900" anchor="ctr"/>
                </a:tc>
              </a:tr>
              <a:tr h="408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50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HTML 2.0</a:t>
                      </a:r>
                    </a:p>
                  </a:txBody>
                  <a:tcPr marL="40000" marR="40000" marT="41900" marB="419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50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1995</a:t>
                      </a:r>
                    </a:p>
                  </a:txBody>
                  <a:tcPr marL="40000" marR="40000" marT="41900" marB="41900" anchor="ctr"/>
                </a:tc>
              </a:tr>
              <a:tr h="408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50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HTML 3.2</a:t>
                      </a:r>
                    </a:p>
                  </a:txBody>
                  <a:tcPr marL="40000" marR="40000" marT="41900" marB="419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50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1997</a:t>
                      </a:r>
                    </a:p>
                  </a:txBody>
                  <a:tcPr marL="40000" marR="40000" marT="41900" marB="41900" anchor="ctr"/>
                </a:tc>
              </a:tr>
              <a:tr h="408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50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HTML 4.01</a:t>
                      </a:r>
                    </a:p>
                  </a:txBody>
                  <a:tcPr marL="40000" marR="40000" marT="41900" marB="419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50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1999</a:t>
                      </a:r>
                    </a:p>
                  </a:txBody>
                  <a:tcPr marL="40000" marR="40000" marT="41900" marB="41900" anchor="ctr"/>
                </a:tc>
              </a:tr>
              <a:tr h="408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50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XHTML 1.0</a:t>
                      </a:r>
                    </a:p>
                  </a:txBody>
                  <a:tcPr marL="40000" marR="40000" marT="41900" marB="419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50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2000</a:t>
                      </a:r>
                    </a:p>
                  </a:txBody>
                  <a:tcPr marL="40000" marR="40000" marT="41900" marB="41900" anchor="ctr"/>
                </a:tc>
              </a:tr>
              <a:tr h="408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50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HTML5</a:t>
                      </a:r>
                    </a:p>
                  </a:txBody>
                  <a:tcPr marL="40000" marR="40000" marT="41900" marB="419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50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2012</a:t>
                      </a:r>
                    </a:p>
                  </a:txBody>
                  <a:tcPr marL="40000" marR="40000" marT="41900" marB="41900" anchor="ctr"/>
                </a:tc>
              </a:tr>
              <a:tr h="408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50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XHTML5</a:t>
                      </a:r>
                    </a:p>
                  </a:txBody>
                  <a:tcPr marL="40000" marR="40000" marT="41900" marB="419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6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50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2013</a:t>
                      </a:r>
                    </a:p>
                  </a:txBody>
                  <a:tcPr marL="40000" marR="40000" marT="41900" marB="4190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 Tags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468312" y="1168003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1818"/>
              <a:buFont typeface="Arial"/>
              <a:buChar char="•"/>
            </a:pPr>
            <a:r>
              <a:rPr lang="en-US" sz="22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 markup tags are usually called HTML tags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1818"/>
              <a:buFont typeface="Arial"/>
              <a:buChar char="•"/>
            </a:pPr>
            <a:r>
              <a:rPr lang="en-US" sz="22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 tags are keywords (tag names) surrounded by </a:t>
            </a:r>
            <a:r>
              <a:rPr lang="en-US" sz="22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angle brackets </a:t>
            </a:r>
            <a:r>
              <a:rPr lang="en-US" sz="22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like &lt;html&gt;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1818"/>
              <a:buFont typeface="Arial"/>
              <a:buChar char="•"/>
            </a:pPr>
            <a:r>
              <a:rPr lang="en-US" sz="22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 tags normally </a:t>
            </a:r>
            <a:r>
              <a:rPr lang="en-US" sz="22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come in pairs</a:t>
            </a:r>
            <a:r>
              <a:rPr lang="en-US" sz="22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like &lt;b&gt; and &lt;/b&gt;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1818"/>
              <a:buFont typeface="Arial"/>
              <a:buChar char="•"/>
            </a:pPr>
            <a:r>
              <a:rPr lang="en-US" sz="22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first tag in a pair is the </a:t>
            </a:r>
            <a:r>
              <a:rPr lang="en-US" sz="22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tag,</a:t>
            </a:r>
            <a:r>
              <a:rPr lang="en-US" sz="22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the second tag is the </a:t>
            </a:r>
            <a:r>
              <a:rPr lang="en-US" sz="22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 tag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1818"/>
              <a:buFont typeface="Arial"/>
              <a:buChar char="•"/>
            </a:pPr>
            <a:r>
              <a:rPr lang="en-US" sz="22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end tag&lt;/&gt; is written like the start tag&lt;&gt;, with a </a:t>
            </a:r>
            <a:r>
              <a:rPr lang="en-US" sz="22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forward slash</a:t>
            </a:r>
            <a:r>
              <a:rPr lang="en-US" sz="22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”/” before the tag name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1818"/>
              <a:buFont typeface="Arial"/>
              <a:buChar char="•"/>
            </a:pPr>
            <a:r>
              <a:rPr lang="en-US" sz="22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and end tags are also called </a:t>
            </a:r>
            <a:r>
              <a:rPr lang="en-US" sz="22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opening tags</a:t>
            </a:r>
            <a:r>
              <a:rPr lang="en-US" sz="22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and </a:t>
            </a:r>
            <a:r>
              <a:rPr lang="en-US" sz="22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closing tags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1818"/>
              <a:buFont typeface="Arial"/>
              <a:buNone/>
            </a:pPr>
            <a:endParaRPr sz="22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Explained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468312" y="1168003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1818"/>
              <a:buFont typeface="Arial"/>
              <a:buChar char="•"/>
            </a:pPr>
            <a:r>
              <a:rPr lang="en-US" sz="22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&lt;tagname&gt;content &lt;/tagname&gt;</a:t>
            </a:r>
          </a:p>
          <a:p>
            <a:pPr marL="2971800" marR="0" lvl="6" indent="-228600" algn="l" rtl="0">
              <a:lnSpc>
                <a:spcPct val="80000"/>
              </a:lnSpc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2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52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1818"/>
              <a:buFont typeface="Arial"/>
              <a:buChar char="•"/>
            </a:pPr>
            <a:r>
              <a:rPr lang="en-US" sz="22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DOCTYPE declaration defines the document type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1818"/>
              <a:buFont typeface="Arial"/>
              <a:buChar char="•"/>
            </a:pPr>
            <a:r>
              <a:rPr lang="en-US" sz="22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text between </a:t>
            </a:r>
            <a:r>
              <a:rPr lang="en-US" sz="22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r>
              <a:rPr lang="en-US" sz="22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2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r>
              <a:rPr lang="en-US" sz="22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describes the web page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1818"/>
              <a:buFont typeface="Arial"/>
              <a:buChar char="•"/>
            </a:pPr>
            <a:r>
              <a:rPr lang="en-US" sz="22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text between </a:t>
            </a:r>
            <a:r>
              <a:rPr lang="en-US" sz="22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r>
              <a:rPr lang="en-US" sz="22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2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r>
              <a:rPr lang="en-US" sz="22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visible page content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1818"/>
              <a:buFont typeface="Arial"/>
              <a:buChar char="•"/>
            </a:pPr>
            <a:r>
              <a:rPr lang="en-US" sz="22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text between </a:t>
            </a:r>
            <a:r>
              <a:rPr lang="en-US" sz="22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&lt;h1&gt;</a:t>
            </a:r>
            <a:r>
              <a:rPr lang="en-US" sz="22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2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&lt;/h1&gt;</a:t>
            </a:r>
            <a:r>
              <a:rPr lang="en-US" sz="22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displayed as a heading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1818"/>
              <a:buFont typeface="Arial"/>
              <a:buChar char="•"/>
            </a:pPr>
            <a:r>
              <a:rPr lang="en-US" sz="22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text between </a:t>
            </a:r>
            <a:r>
              <a:rPr lang="en-US" sz="22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&lt;p&gt;</a:t>
            </a:r>
            <a:r>
              <a:rPr lang="en-US" sz="22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2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&lt;/p&gt;</a:t>
            </a:r>
            <a:r>
              <a:rPr lang="en-US" sz="22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displayed as a paragraph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Is XHTML?</a:t>
            </a:r>
            <a:br>
              <a:rPr lang="en-US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4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468312" y="1168003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 fontScale="92500" lnSpcReduction="20000"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XHTML stands for Extensible 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Hypertext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arkup 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anguage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XHTML is almost identical to HTML 4.01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XHTML is a stricter and cleaner version of HTML 4.01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XHTML is HTML defined as an XML application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XHTML is supported by all major browsers.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Most Important Differences from HTML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468312" y="1168003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1333"/>
              <a:buFont typeface="Arial"/>
              <a:buChar char="•"/>
            </a:pPr>
            <a:r>
              <a:rPr lang="en-US" sz="1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 Structure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1333"/>
              <a:buFont typeface="Arial"/>
              <a:buChar char="•"/>
            </a:pPr>
            <a:r>
              <a:rPr lang="en-US" sz="1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XHTML DOCTYPE is </a:t>
            </a:r>
            <a:r>
              <a:rPr lang="en-US" sz="152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mandatory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1333"/>
              <a:buFont typeface="Arial"/>
              <a:buChar char="•"/>
            </a:pPr>
            <a:r>
              <a:rPr lang="en-US" sz="1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XML namespace attribute in &lt;html&gt; is </a:t>
            </a:r>
            <a:r>
              <a:rPr lang="en-US" sz="152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mandatory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1333"/>
              <a:buFont typeface="Arial"/>
              <a:buChar char="•"/>
            </a:pPr>
            <a:r>
              <a:rPr lang="en-US" sz="1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&lt;html&gt;, &lt;head&gt;, &lt;title&gt;, and &lt;body&gt; is </a:t>
            </a:r>
            <a:r>
              <a:rPr lang="en-US" sz="152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mandatory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1333"/>
              <a:buFont typeface="Arial"/>
              <a:buChar char="•"/>
            </a:pPr>
            <a:r>
              <a:rPr lang="en-US" sz="1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XHTML Elements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1333"/>
              <a:buFont typeface="Arial"/>
              <a:buChar char="•"/>
            </a:pPr>
            <a:r>
              <a:rPr lang="en-US" sz="1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XHTML elements must be </a:t>
            </a:r>
            <a:r>
              <a:rPr lang="en-US" sz="152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properly nested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1333"/>
              <a:buFont typeface="Arial"/>
              <a:buChar char="•"/>
            </a:pPr>
            <a:r>
              <a:rPr lang="en-US" sz="1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XHTML elements must always be </a:t>
            </a:r>
            <a:r>
              <a:rPr lang="en-US" sz="152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closed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1333"/>
              <a:buFont typeface="Arial"/>
              <a:buChar char="•"/>
            </a:pPr>
            <a:r>
              <a:rPr lang="en-US" sz="1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XHTML elements must be in </a:t>
            </a:r>
            <a:r>
              <a:rPr lang="en-US" sz="152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lowercase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1333"/>
              <a:buFont typeface="Arial"/>
              <a:buChar char="•"/>
            </a:pPr>
            <a:r>
              <a:rPr lang="en-US" sz="1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XHTML documents must have </a:t>
            </a:r>
            <a:r>
              <a:rPr lang="en-US" sz="152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root element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1333"/>
              <a:buFont typeface="Arial"/>
              <a:buChar char="•"/>
            </a:pPr>
            <a:r>
              <a:rPr lang="en-US" sz="1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XHTML Attributes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1333"/>
              <a:buFont typeface="Arial"/>
              <a:buChar char="•"/>
            </a:pPr>
            <a:r>
              <a:rPr lang="en-US" sz="1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 names must be in </a:t>
            </a:r>
            <a:r>
              <a:rPr lang="en-US" sz="152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lower case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1333"/>
              <a:buFont typeface="Arial"/>
              <a:buChar char="•"/>
            </a:pPr>
            <a:r>
              <a:rPr lang="en-US" sz="1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 values must be </a:t>
            </a:r>
            <a:r>
              <a:rPr lang="en-US" sz="152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quoted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1333"/>
              <a:buFont typeface="Arial"/>
              <a:buChar char="•"/>
            </a:pPr>
            <a:r>
              <a:rPr lang="en-US" sz="1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 minimization is </a:t>
            </a:r>
            <a:r>
              <a:rPr lang="en-US" sz="152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forbidden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1333"/>
              <a:buFont typeface="Arial"/>
              <a:buNone/>
            </a:pPr>
            <a:endParaRPr sz="152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9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XHTML Elements Must Be Properly Nested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468312" y="1168003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HTML, some elements can be improperly nested within each other, like this: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&lt;b&gt;&lt;i&gt;This text is bold and italic&lt;/b&gt;&lt;/i&gt;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XHTML, all elements must be properly nested within each other, like this: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&lt;b&gt;&lt;i&gt;This text is bold and italic&lt;/i&gt;&lt;/b&gt;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9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XHTML Elements Must Always Be Closed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468312" y="1168003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wrong: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&lt;p&gt;This is a paragraph</a:t>
            </a:r>
            <a:b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&lt;p&gt;This is another paragraph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correct: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&lt;p&gt;This is a paragraph&lt;/p&gt;</a:t>
            </a:r>
            <a:b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&lt;p&gt;This is another paragraph&lt;/p&gt;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463</Words>
  <Application>Microsoft Office PowerPoint</Application>
  <PresentationFormat>On-screen Show (16:9)</PresentationFormat>
  <Paragraphs>132</Paragraphs>
  <Slides>17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  <vt:variant>
        <vt:lpstr>Custom Shows</vt:lpstr>
      </vt:variant>
      <vt:variant>
        <vt:i4>2</vt:i4>
      </vt:variant>
    </vt:vector>
  </HeadingPairs>
  <TitlesOfParts>
    <vt:vector size="23" baseType="lpstr">
      <vt:lpstr>Arial</vt:lpstr>
      <vt:lpstr>Noto Sans Symbols</vt:lpstr>
      <vt:lpstr>Verdana</vt:lpstr>
      <vt:lpstr>Blank</vt:lpstr>
      <vt:lpstr>HTML</vt:lpstr>
      <vt:lpstr>What is HTML?</vt:lpstr>
      <vt:lpstr>HTML Versions</vt:lpstr>
      <vt:lpstr>HTML Tags</vt:lpstr>
      <vt:lpstr>Example Explained</vt:lpstr>
      <vt:lpstr>What Is XHTML? </vt:lpstr>
      <vt:lpstr>The Most Important Differences from HTML</vt:lpstr>
      <vt:lpstr>XHTML Elements Must Be Properly Nested</vt:lpstr>
      <vt:lpstr>XHTML Elements Must Always Be Closed</vt:lpstr>
      <vt:lpstr>Empty Elements Must Also Be Closed</vt:lpstr>
      <vt:lpstr>XHTML Elements &amp; Attribute Names Must Be In Lower Case</vt:lpstr>
      <vt:lpstr>Attribute Values Must Be Quoted &amp; Minimization Is Forbidden</vt:lpstr>
      <vt:lpstr>How to Convert from HTML to XHTML</vt:lpstr>
      <vt:lpstr>HTML5</vt:lpstr>
      <vt:lpstr>What is HTML5?</vt:lpstr>
      <vt:lpstr>HTML5 - New Features Some of the most interesting new features in HTML5:</vt:lpstr>
      <vt:lpstr>Browser Support for HTML5</vt:lpstr>
      <vt:lpstr>only html</vt:lpstr>
      <vt:lpstr>xhtml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AMAN TIWARI</dc:creator>
  <cp:lastModifiedBy> Aman Tiwari</cp:lastModifiedBy>
  <cp:revision>3</cp:revision>
  <dcterms:modified xsi:type="dcterms:W3CDTF">2020-12-22T09:52:55Z</dcterms:modified>
</cp:coreProperties>
</file>