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1"/>
  </p:notesMasterIdLst>
  <p:sldIdLst>
    <p:sldId id="436" r:id="rId2"/>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Lst>
  <p:sldSz cx="12192000" cy="6858000"/>
  <p:notesSz cx="7559675" cy="10691813"/>
  <p:embeddedFontLst>
    <p:embeddedFont>
      <p:font typeface="Calibri" panose="020F0502020204030204" pitchFamily="34" charset="0"/>
      <p:regular r:id="rId182"/>
      <p:bold r:id="rId183"/>
      <p:italic r:id="rId184"/>
      <p:boldItalic r:id="rId185"/>
    </p:embeddedFont>
    <p:embeddedFont>
      <p:font typeface="Open Sans" panose="020B0606030504020204" pitchFamily="34" charset="0"/>
      <p:regular r:id="rId186"/>
      <p:bold r:id="rId187"/>
      <p:italic r:id="rId188"/>
      <p:boldItalic r:id="rId189"/>
    </p:embeddedFont>
    <p:embeddedFont>
      <p:font typeface="Roboto" panose="02000000000000000000" pitchFamily="2" charset="0"/>
      <p:regular r:id="rId190"/>
      <p:bold r:id="rId191"/>
      <p:italic r:id="rId192"/>
      <p:boldItalic r:id="rId193"/>
    </p:embeddedFont>
    <p:embeddedFont>
      <p:font typeface="Source Sans Pro" panose="020B0503030403020204" pitchFamily="34" charset="0"/>
      <p:regular r:id="rId194"/>
      <p:bold r:id="rId195"/>
      <p:italic r:id="rId196"/>
      <p:boldItalic r:id="rId197"/>
    </p:embeddedFont>
    <p:embeddedFont>
      <p:font typeface="Tahoma" panose="020B0604030504040204" pitchFamily="34" charset="0"/>
      <p:regular r:id="rId198"/>
      <p:bold r:id="rId199"/>
    </p:embeddedFont>
    <p:embeddedFont>
      <p:font typeface="Tw Cen MT" panose="020B0602020104020603" pitchFamily="34" charset="0"/>
      <p:regular r:id="rId200"/>
      <p:bold r:id="rId201"/>
      <p:italic r:id="rId202"/>
      <p:boldItalic r:id="rId203"/>
    </p:embeddedFont>
    <p:embeddedFont>
      <p:font typeface="verdana" panose="020B0604030504040204" pitchFamily="34" charset="0"/>
      <p:regular r:id="rId204"/>
      <p:bold r:id="rId205"/>
      <p:italic r:id="rId206"/>
      <p:boldItalic r:id="rId20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28E69A-3384-48EB-A0AC-748303277276}">
  <a:tblStyle styleId="{9028E69A-3384-48EB-A0AC-7483032772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79" d="100"/>
          <a:sy n="79"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10.fntdata"/><Relationship Id="rId205" Type="http://schemas.openxmlformats.org/officeDocument/2006/relationships/font" Target="fonts/font2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1.fntdata"/><Relationship Id="rId206" Type="http://schemas.openxmlformats.org/officeDocument/2006/relationships/font" Target="fonts/font25.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font" Target="fonts/font1.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2.fntdata"/><Relationship Id="rId207" Type="http://schemas.openxmlformats.org/officeDocument/2006/relationships/font" Target="fonts/font26.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font" Target="fonts/font2.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3.fntdata"/><Relationship Id="rId199" Type="http://schemas.openxmlformats.org/officeDocument/2006/relationships/font" Target="fonts/font18.fntdata"/><Relationship Id="rId203" Type="http://schemas.openxmlformats.org/officeDocument/2006/relationships/font" Target="fonts/font22.fntdata"/><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3.fntdata"/><Relationship Id="rId189"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14.fntdata"/><Relationship Id="rId209" Type="http://schemas.openxmlformats.org/officeDocument/2006/relationships/viewProps" Target="viewProps.xml"/><Relationship Id="rId190" Type="http://schemas.openxmlformats.org/officeDocument/2006/relationships/font" Target="fonts/font9.fntdata"/><Relationship Id="rId204" Type="http://schemas.openxmlformats.org/officeDocument/2006/relationships/font" Target="fonts/font2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5.fntdata"/><Relationship Id="rId200" Type="http://schemas.openxmlformats.org/officeDocument/2006/relationships/font" Target="fonts/font19.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5.fntdata"/><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6.fntdata"/><Relationship Id="rId201" Type="http://schemas.openxmlformats.org/officeDocument/2006/relationships/font" Target="fonts/font20.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6.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7.fntdata"/><Relationship Id="rId202" Type="http://schemas.openxmlformats.org/officeDocument/2006/relationships/font" Target="fonts/font21.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7.fntdata"/><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0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10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10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10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0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10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0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10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10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10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10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10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10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10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10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p10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0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10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1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1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1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1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1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1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p1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1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1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1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1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3" name="Google Shape;733;p1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1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1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1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1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p1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9" name="Google Shape;769;p1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1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1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1" name="Google Shape;781;p1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p1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p1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1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p1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p1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5" name="Google Shape;815;p1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1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7" name="Google Shape;827;p1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1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p1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1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8" name="Google Shape;838;p1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1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4" name="Google Shape;844;p1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9" name="Google Shape;849;p1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1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p1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6" name="Google Shape;866;p1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1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p1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8" name="Google Shape;878;p1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4" name="Google Shape;884;p1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9" name="Google Shape;889;p1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1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p1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1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4" name="Google Shape;904;p1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0" name="Google Shape;910;p1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1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1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1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1" name="Google Shape;921;p1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5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6" name="Google Shape;926;p1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15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2" name="Google Shape;932;p1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15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8" name="Google Shape;938;p15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15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1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15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p1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5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15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2" name="Google Shape;962;p15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16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9" name="Google Shape;969;p16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16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4" name="Google Shape;974;p16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6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9" name="Google Shape;979;p16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6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4" name="Google Shape;984;p16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6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p1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16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5" name="Google Shape;995;p16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16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0" name="Google Shape;1020;p1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16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p16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6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7" name="Google Shape;1047;p16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6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2" name="Google Shape;1052;p1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17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 name="Google Shape;1057;p1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7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 name="Google Shape;1063;p1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7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p1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7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p17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17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p17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17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7" name="Google Shape;1087;p1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17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3" name="Google Shape;1093;p1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7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p17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17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1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17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p17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18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4" name="Google Shape;1114;p18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5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5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5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6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6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6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6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6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6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6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7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7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7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7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7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7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7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7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7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7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7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8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8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8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8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8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8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8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8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8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8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8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8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8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8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8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8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8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8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9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p9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9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9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9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9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9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9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9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9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9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9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9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9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9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9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9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2" name="Google Shape;622;p9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9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10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10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010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0592529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031931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14748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022701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9359739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6538960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7046514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579262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7625472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569322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40287083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3239706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685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5132576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9089717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068524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61802698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hyperlink" Target="https://www.geeksforgeeks.org/stringbuffer-reverse-method-in-java/" TargetMode="External"/><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access-and-non-access-modifiers-in-java/"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beginnersbook.com/2013/03/constructors-in-java/"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https://beginnersbook.com/2013/04/java-garbage-collection/" TargetMode="External"/><Relationship Id="rId5" Type="http://schemas.openxmlformats.org/officeDocument/2006/relationships/hyperlink" Target="https://beginnersbook.com/2013/04/java-finally-block/" TargetMode="External"/><Relationship Id="rId4" Type="http://schemas.openxmlformats.org/officeDocument/2006/relationships/hyperlink" Target="https://beginnersbook.com/2013/05/java-interface/"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8404A-CFFA-FA24-DD51-237FFC40DBF2}"/>
              </a:ext>
            </a:extLst>
          </p:cNvPr>
          <p:cNvSpPr txBox="1"/>
          <p:nvPr/>
        </p:nvSpPr>
        <p:spPr>
          <a:xfrm>
            <a:off x="1245140" y="1859340"/>
            <a:ext cx="9552562" cy="1569660"/>
          </a:xfrm>
          <a:prstGeom prst="rect">
            <a:avLst/>
          </a:prstGeom>
          <a:noFill/>
        </p:spPr>
        <p:txBody>
          <a:bodyPr wrap="square" rtlCol="0">
            <a:spAutoFit/>
          </a:bodyPr>
          <a:lstStyle/>
          <a:p>
            <a:r>
              <a:rPr lang="en-US" sz="9600" b="1" dirty="0"/>
              <a:t>Java Slides Part II</a:t>
            </a:r>
            <a:endParaRPr lang="en-IN" sz="9600" b="1" dirty="0"/>
          </a:p>
        </p:txBody>
      </p:sp>
    </p:spTree>
    <p:extLst>
      <p:ext uri="{BB962C8B-B14F-4D97-AF65-F5344CB8AC3E}">
        <p14:creationId xmlns:p14="http://schemas.microsoft.com/office/powerpoint/2010/main" val="347863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p:nvPr/>
        </p:nvSpPr>
        <p:spPr>
          <a:xfrm>
            <a:off x="605160" y="439560"/>
            <a:ext cx="110368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Why Method Overloading is not possible by changing the return type of method only?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In java, method overloading is not possible by changing the return type of the method only because of ambiguity. Let's see how ambiguity may occur:</a:t>
            </a:r>
            <a:endParaRPr sz="1800" b="0" i="0" u="none" strike="noStrike" cap="none">
              <a:latin typeface="Arial"/>
              <a:ea typeface="Arial"/>
              <a:cs typeface="Arial"/>
              <a:sym typeface="Arial"/>
            </a:endParaRPr>
          </a:p>
        </p:txBody>
      </p:sp>
      <p:sp>
        <p:nvSpPr>
          <p:cNvPr id="147" name="Google Shape;147;p23"/>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Adder{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static int add(int a,int b){return 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static double add(int a,int b){return 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TestOverloading3{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System.out.println(Adder.add(11,11));//ambiguity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13"/>
          <p:cNvSpPr/>
          <p:nvPr/>
        </p:nvSpPr>
        <p:spPr>
          <a:xfrm>
            <a:off x="2147400" y="1533960"/>
            <a:ext cx="904356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two ways to create a String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By string literal</a:t>
            </a:r>
            <a:r>
              <a:rPr lang="en-US" sz="2400" b="0" i="0" u="none" strike="noStrike" cap="none">
                <a:solidFill>
                  <a:srgbClr val="000000"/>
                </a:solidFill>
                <a:latin typeface="Calibri"/>
                <a:ea typeface="Calibri"/>
                <a:cs typeface="Calibri"/>
                <a:sym typeface="Calibri"/>
              </a:rPr>
              <a:t> : Java String literal is created by using double quotes.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For Example: String s=“Welcome”;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By new keyword</a:t>
            </a:r>
            <a:r>
              <a:rPr lang="en-US" sz="2400" b="0" i="0" u="none" strike="noStrike" cap="none">
                <a:solidFill>
                  <a:srgbClr val="000000"/>
                </a:solidFill>
                <a:latin typeface="Calibri"/>
                <a:ea typeface="Calibri"/>
                <a:cs typeface="Calibri"/>
                <a:sym typeface="Calibri"/>
              </a:rPr>
              <a:t> : Java String is created by using a keyword “new”.</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For example: String s=new String(“Welcome”);  </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It creates two objects (in String pool and in heap) and one reference variable where the variable ‘s’ will refer to the object in the heap.</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14"/>
          <p:cNvSpPr/>
          <p:nvPr/>
        </p:nvSpPr>
        <p:spPr>
          <a:xfrm>
            <a:off x="1410120" y="728640"/>
            <a:ext cx="1017648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Using New Keyword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As we saw above that when we tried to assign the same string object to two different literals, compiler only created one object and made both of the literals to point the same object. To overcome that approach we can create strings like this: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str1 = new String(“NIIT");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str2 = new String(“NIIT");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this case compiler would create two different object in memory having the same string.</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15"/>
          <p:cNvSpPr/>
          <p:nvPr/>
        </p:nvSpPr>
        <p:spPr>
          <a:xfrm>
            <a:off x="1119240" y="180000"/>
            <a:ext cx="8174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class 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//creating a string by java string literal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 = “NIIT NOIDA";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char arrch[]={'h','e','l','l','o'};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//converting char array arrch[] to string str2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str2 = new String(arrch);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str3 = new String("Java String 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16"/>
          <p:cNvSpPr/>
          <p:nvPr/>
        </p:nvSpPr>
        <p:spPr>
          <a:xfrm>
            <a:off x="1819800" y="561240"/>
            <a:ext cx="9221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Immutable String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java, </a:t>
            </a:r>
            <a:r>
              <a:rPr lang="en-US" sz="2400" b="1" i="0" u="none" strike="noStrike" cap="none">
                <a:solidFill>
                  <a:srgbClr val="000000"/>
                </a:solidFill>
                <a:latin typeface="Calibri"/>
                <a:ea typeface="Calibri"/>
                <a:cs typeface="Calibri"/>
                <a:sym typeface="Calibri"/>
              </a:rPr>
              <a:t>string objects are immutable</a:t>
            </a:r>
            <a:r>
              <a:rPr lang="en-US" sz="2400" b="0" i="0" u="none" strike="noStrike" cap="none">
                <a:solidFill>
                  <a:srgbClr val="000000"/>
                </a:solidFill>
                <a:latin typeface="Calibri"/>
                <a:ea typeface="Calibri"/>
                <a:cs typeface="Calibri"/>
                <a:sym typeface="Calibri"/>
              </a:rPr>
              <a:t>. Immutable simply means unmodifiable or unchangeable.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Once string object is created its data or state can't be changed but a new string object is created</a:t>
            </a:r>
            <a:endParaRPr sz="2400" b="0" i="0" u="none" strike="noStrike" cap="none">
              <a:latin typeface="Arial"/>
              <a:ea typeface="Arial"/>
              <a:cs typeface="Arial"/>
              <a:sym typeface="Arial"/>
            </a:endParaRPr>
          </a:p>
        </p:txBody>
      </p:sp>
      <p:sp>
        <p:nvSpPr>
          <p:cNvPr id="651" name="Google Shape;651;p116"/>
          <p:cNvSpPr/>
          <p:nvPr/>
        </p:nvSpPr>
        <p:spPr>
          <a:xfrm>
            <a:off x="1614960" y="2950920"/>
            <a:ext cx="88934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s="NIIT";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s.concat("NOIDA");//concat() method appends the string at the end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17"/>
          <p:cNvSpPr/>
          <p:nvPr/>
        </p:nvSpPr>
        <p:spPr>
          <a:xfrm>
            <a:off x="586800" y="629640"/>
            <a:ext cx="111772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As you can see in the above figure that two objects are created but s reference variable still refers to “NIIT" not to “NIIT NOIDA".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But if we explicitely assign it to the reference variable, it will refer to " NIIT NOIDA " object</a:t>
            </a:r>
            <a:endParaRPr sz="2400" b="0" i="0" u="none" strike="noStrike" cap="none">
              <a:latin typeface="Arial"/>
              <a:ea typeface="Arial"/>
              <a:cs typeface="Arial"/>
              <a:sym typeface="Arial"/>
            </a:endParaRPr>
          </a:p>
        </p:txBody>
      </p:sp>
      <p:sp>
        <p:nvSpPr>
          <p:cNvPr id="657" name="Google Shape;657;p117"/>
          <p:cNvSpPr/>
          <p:nvPr/>
        </p:nvSpPr>
        <p:spPr>
          <a:xfrm>
            <a:off x="1091880" y="2709720"/>
            <a:ext cx="96624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s="NIIT";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s=s.concat("NOIDA");//concat() method appends the string at the end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NIITNOIDA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18"/>
          <p:cNvSpPr/>
          <p:nvPr/>
        </p:nvSpPr>
        <p:spPr>
          <a:xfrm>
            <a:off x="3048120" y="1582200"/>
            <a:ext cx="609552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TestString</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aaryaa[])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s1=new String("mukesh");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s1.concat("kumar");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s2=s1.concat("aaryaa");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s2.concat("naryan");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19"/>
          <p:cNvSpPr/>
          <p:nvPr/>
        </p:nvSpPr>
        <p:spPr>
          <a:xfrm>
            <a:off x="1760400" y="37080"/>
            <a:ext cx="7383240" cy="6493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TestString</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aaryaa[])</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s1=new String("You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s2=new String("You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System.out.println(s1==s2); //false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s3="You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System.out.println(s1==s3);//false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s4="You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System.out.println(s3==s4);</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s5="You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System.out.println(s4==s5);</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s6="You can't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s7=s6+"change";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System.out.println(s4==s7);</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final String s8="You can't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s9=s8+"change";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System.out.println(s4==s9);</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20"/>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s.concat(" kumar");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21"/>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s=s.concat(" kumar");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22"/>
          <p:cNvSpPr/>
          <p:nvPr/>
        </p:nvSpPr>
        <p:spPr>
          <a:xfrm>
            <a:off x="2256480" y="344880"/>
            <a:ext cx="83203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length()</a:t>
            </a:r>
            <a:r>
              <a:rPr lang="en-US" sz="1800" b="0" i="0" u="none" strike="noStrike" cap="none">
                <a:solidFill>
                  <a:srgbClr val="000000"/>
                </a:solidFill>
                <a:latin typeface="Calibri"/>
                <a:ea typeface="Calibri"/>
                <a:cs typeface="Calibri"/>
                <a:sym typeface="Calibri"/>
              </a:rPr>
              <a:t>: The Java String length() method tells the length of the string. It returns count of total number of characters present in the String</a:t>
            </a:r>
            <a:endParaRPr sz="1800" b="0" i="0" u="none" strike="noStrike" cap="none">
              <a:latin typeface="Arial"/>
              <a:ea typeface="Arial"/>
              <a:cs typeface="Arial"/>
              <a:sym typeface="Arial"/>
            </a:endParaRPr>
          </a:p>
        </p:txBody>
      </p:sp>
      <p:sp>
        <p:nvSpPr>
          <p:cNvPr id="683" name="Google Shape;683;p122"/>
          <p:cNvSpPr/>
          <p:nvPr/>
        </p:nvSpPr>
        <p:spPr>
          <a:xfrm>
            <a:off x="3048120" y="2413440"/>
            <a:ext cx="84978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Length{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s2="whatsup";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System.out.println("string length is: "+s1.length());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System.out.println("string length is: "+s2.length());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1657080" y="294840"/>
            <a:ext cx="100753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Can we overload java main()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Yes, by method overloading. You can have any number of main methods in a class by method overloading. But JVM calls main() method which receives string array as arguments only</a:t>
            </a:r>
            <a:endParaRPr sz="1800" b="0" i="0" u="none" strike="noStrike" cap="none">
              <a:latin typeface="Arial"/>
              <a:ea typeface="Arial"/>
              <a:cs typeface="Arial"/>
              <a:sym typeface="Arial"/>
            </a:endParaRPr>
          </a:p>
        </p:txBody>
      </p:sp>
      <p:sp>
        <p:nvSpPr>
          <p:cNvPr id="153" name="Google Shape;153;p24"/>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TestOverloading4{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args){System.out.println("main with String[]");}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args){System.out.println("main with String");}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main(){System.out.println("main without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23"/>
          <p:cNvSpPr/>
          <p:nvPr/>
        </p:nvSpPr>
        <p:spPr>
          <a:xfrm>
            <a:off x="969120" y="440640"/>
            <a:ext cx="993528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compareTo()</a:t>
            </a:r>
            <a:r>
              <a:rPr lang="en-US" sz="2400" b="0" i="0" u="none" strike="noStrike" cap="none">
                <a:solidFill>
                  <a:srgbClr val="000000"/>
                </a:solidFill>
                <a:latin typeface="Calibri"/>
                <a:ea typeface="Calibri"/>
                <a:cs typeface="Calibri"/>
                <a:sym typeface="Calibri"/>
              </a:rPr>
              <a:t>: The Java String compareTo() method compares the given string with current string. It is a method of</a:t>
            </a:r>
            <a:r>
              <a:rPr lang="en-US" sz="2400" b="0" i="1" u="none" strike="noStrike" cap="none">
                <a:solidFill>
                  <a:srgbClr val="000000"/>
                </a:solidFill>
                <a:latin typeface="Calibri"/>
                <a:ea typeface="Calibri"/>
                <a:cs typeface="Calibri"/>
                <a:sym typeface="Calibri"/>
              </a:rPr>
              <a:t> ‘Comparable’</a:t>
            </a:r>
            <a:r>
              <a:rPr lang="en-US" sz="2400" b="0" i="0" u="none" strike="noStrike" cap="none">
                <a:solidFill>
                  <a:srgbClr val="000000"/>
                </a:solidFill>
                <a:latin typeface="Calibri"/>
                <a:ea typeface="Calibri"/>
                <a:cs typeface="Calibri"/>
                <a:sym typeface="Calibri"/>
              </a:rPr>
              <a:t> interface which is implemented by String class. </a:t>
            </a:r>
            <a:endParaRPr sz="2400" b="0" i="0" u="none" strike="noStrike" cap="none">
              <a:latin typeface="Arial"/>
              <a:ea typeface="Arial"/>
              <a:cs typeface="Arial"/>
              <a:sym typeface="Arial"/>
            </a:endParaRPr>
          </a:p>
        </p:txBody>
      </p:sp>
      <p:sp>
        <p:nvSpPr>
          <p:cNvPr id="689" name="Google Shape;689;p123"/>
          <p:cNvSpPr/>
          <p:nvPr/>
        </p:nvSpPr>
        <p:spPr>
          <a:xfrm>
            <a:off x="2888640" y="2707560"/>
            <a:ext cx="609552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CompareTo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s3="hemlo";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s4="flag";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System.out.println(s1.compareTo(s4));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24"/>
          <p:cNvSpPr/>
          <p:nvPr/>
        </p:nvSpPr>
        <p:spPr>
          <a:xfrm>
            <a:off x="2515680" y="1734840"/>
            <a:ext cx="83883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This program shows the comparison between the various string. It is noticed that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&gt; s2, it returns a positive number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&lt; s2, it returns a negative number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 s2, it returns 0</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25"/>
          <p:cNvSpPr/>
          <p:nvPr/>
        </p:nvSpPr>
        <p:spPr>
          <a:xfrm>
            <a:off x="2488320" y="453960"/>
            <a:ext cx="93301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concat() : </a:t>
            </a:r>
            <a:r>
              <a:rPr lang="en-US" sz="2400" b="0" i="0" u="none" strike="noStrike" cap="none">
                <a:solidFill>
                  <a:srgbClr val="000000"/>
                </a:solidFill>
                <a:latin typeface="Calibri"/>
                <a:ea typeface="Calibri"/>
                <a:cs typeface="Calibri"/>
                <a:sym typeface="Calibri"/>
              </a:rPr>
              <a:t>The Java String concat() method combines a specific string at the end of another string and ultimately returns a combined string. It is like appending another string. </a:t>
            </a:r>
            <a:endParaRPr sz="2400" b="0" i="0" u="none" strike="noStrike" cap="none">
              <a:latin typeface="Arial"/>
              <a:ea typeface="Arial"/>
              <a:cs typeface="Arial"/>
              <a:sym typeface="Arial"/>
            </a:endParaRPr>
          </a:p>
        </p:txBody>
      </p:sp>
      <p:sp>
        <p:nvSpPr>
          <p:cNvPr id="700" name="Google Shape;700;p125"/>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ConcatExample{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s1=s1.concat("how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26"/>
          <p:cNvSpPr/>
          <p:nvPr/>
        </p:nvSpPr>
        <p:spPr>
          <a:xfrm>
            <a:off x="2160720" y="333360"/>
            <a:ext cx="90982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IsEmpty()</a:t>
            </a:r>
            <a:r>
              <a:rPr lang="en-US" sz="2400" b="0" i="0" u="none" strike="noStrike" cap="none">
                <a:solidFill>
                  <a:srgbClr val="000000"/>
                </a:solidFill>
                <a:latin typeface="Calibri"/>
                <a:ea typeface="Calibri"/>
                <a:cs typeface="Calibri"/>
                <a:sym typeface="Calibri"/>
              </a:rPr>
              <a:t> : This method checks whether the String contains anything or not. If the java String is Empty, it returns true else false.</a:t>
            </a:r>
            <a:endParaRPr sz="2400" b="0" i="0" u="none" strike="noStrike" cap="none">
              <a:latin typeface="Arial"/>
              <a:ea typeface="Arial"/>
              <a:cs typeface="Arial"/>
              <a:sym typeface="Arial"/>
            </a:endParaRPr>
          </a:p>
        </p:txBody>
      </p:sp>
      <p:sp>
        <p:nvSpPr>
          <p:cNvPr id="706" name="Google Shape;706;p126"/>
          <p:cNvSpPr/>
          <p:nvPr/>
        </p:nvSpPr>
        <p:spPr>
          <a:xfrm>
            <a:off x="3048120" y="2413440"/>
            <a:ext cx="74059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IsEmptyExample{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System.out.println(s1.isEmpty());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System.out.println(s2.isEmpty());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27"/>
          <p:cNvSpPr/>
          <p:nvPr/>
        </p:nvSpPr>
        <p:spPr>
          <a:xfrm>
            <a:off x="969120" y="249480"/>
            <a:ext cx="1079496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Trim()</a:t>
            </a:r>
            <a:r>
              <a:rPr lang="en-US" sz="2400" b="0" i="0" u="none" strike="noStrike" cap="none">
                <a:solidFill>
                  <a:srgbClr val="000000"/>
                </a:solidFill>
                <a:latin typeface="Calibri"/>
                <a:ea typeface="Calibri"/>
                <a:cs typeface="Calibri"/>
                <a:sym typeface="Calibri"/>
              </a:rPr>
              <a:t> : The java string trim() method removes the leading and trailing spaces. It checks the unicode value of space character (‘u0020’) before and after the string. If it exists, then removes the spaces and return the omitted string</a:t>
            </a:r>
            <a:endParaRPr sz="2400" b="0" i="0" u="none" strike="noStrike" cap="none">
              <a:latin typeface="Arial"/>
              <a:ea typeface="Arial"/>
              <a:cs typeface="Arial"/>
              <a:sym typeface="Arial"/>
            </a:endParaRPr>
          </a:p>
        </p:txBody>
      </p:sp>
      <p:sp>
        <p:nvSpPr>
          <p:cNvPr id="712" name="Google Shape;712;p127"/>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StringTrimExample{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hello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System.out.println(s1.trim()+"how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28"/>
          <p:cNvSpPr/>
          <p:nvPr/>
        </p:nvSpPr>
        <p:spPr>
          <a:xfrm>
            <a:off x="1806120" y="280800"/>
            <a:ext cx="90982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toLowerCase()</a:t>
            </a:r>
            <a:r>
              <a:rPr lang="en-US" sz="2400" b="0" i="0" u="none" strike="noStrike" cap="none">
                <a:solidFill>
                  <a:srgbClr val="000000"/>
                </a:solidFill>
                <a:latin typeface="Calibri"/>
                <a:ea typeface="Calibri"/>
                <a:cs typeface="Calibri"/>
                <a:sym typeface="Calibri"/>
              </a:rPr>
              <a:t> : The java string toLowerCase() method converts all the characters of the String to lower case</a:t>
            </a:r>
            <a:endParaRPr sz="2400" b="0" i="0" u="none" strike="noStrike" cap="none">
              <a:latin typeface="Arial"/>
              <a:ea typeface="Arial"/>
              <a:cs typeface="Arial"/>
              <a:sym typeface="Arial"/>
            </a:endParaRPr>
          </a:p>
        </p:txBody>
      </p:sp>
      <p:sp>
        <p:nvSpPr>
          <p:cNvPr id="718" name="Google Shape;718;p128"/>
          <p:cNvSpPr/>
          <p:nvPr/>
        </p:nvSpPr>
        <p:spPr>
          <a:xfrm>
            <a:off x="3048120" y="2551680"/>
            <a:ext cx="711936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StringLowerExample{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s1lower=s1.toLowerCase();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System.out.println(s1lower);}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9"/>
          <p:cNvSpPr/>
          <p:nvPr/>
        </p:nvSpPr>
        <p:spPr>
          <a:xfrm>
            <a:off x="300240" y="280800"/>
            <a:ext cx="1166832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toUpperCase()</a:t>
            </a:r>
            <a:r>
              <a:rPr lang="en-US" sz="2400" b="0" i="0" u="none" strike="noStrike" cap="none">
                <a:solidFill>
                  <a:srgbClr val="000000"/>
                </a:solidFill>
                <a:latin typeface="Calibri"/>
                <a:ea typeface="Calibri"/>
                <a:cs typeface="Calibri"/>
                <a:sym typeface="Calibri"/>
              </a:rPr>
              <a:t> : The Java String toUpperCase() method converts all the characters of the String to upper case</a:t>
            </a:r>
            <a:endParaRPr sz="2400" b="0" i="0" u="none" strike="noStrike" cap="none">
              <a:latin typeface="Arial"/>
              <a:ea typeface="Arial"/>
              <a:cs typeface="Arial"/>
              <a:sym typeface="Arial"/>
            </a:endParaRPr>
          </a:p>
        </p:txBody>
      </p:sp>
      <p:sp>
        <p:nvSpPr>
          <p:cNvPr id="724" name="Google Shape;724;p129"/>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StringUpperExample{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s1upper=s1.toUpperCase();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System.out.println(s1upper);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30"/>
          <p:cNvSpPr/>
          <p:nvPr/>
        </p:nvSpPr>
        <p:spPr>
          <a:xfrm>
            <a:off x="1560240" y="167400"/>
            <a:ext cx="1039464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Java String replace()</a:t>
            </a:r>
            <a:r>
              <a:rPr lang="en-US" sz="2000" b="0" i="0" u="none" strike="noStrike" cap="none">
                <a:solidFill>
                  <a:srgbClr val="000000"/>
                </a:solidFill>
                <a:latin typeface="Calibri"/>
                <a:ea typeface="Calibri"/>
                <a:cs typeface="Calibri"/>
                <a:sym typeface="Calibri"/>
              </a:rPr>
              <a:t>: The Java String replace() method returns a string, replacing all the old characters or CharSequence to new characters. There are 2 ways to replace methods in a Java String. </a:t>
            </a:r>
            <a:endParaRPr sz="2000" b="0" i="0" u="none" strike="noStrike" cap="none">
              <a:latin typeface="Arial"/>
              <a:ea typeface="Arial"/>
              <a:cs typeface="Arial"/>
              <a:sym typeface="Arial"/>
            </a:endParaRPr>
          </a:p>
        </p:txBody>
      </p:sp>
      <p:sp>
        <p:nvSpPr>
          <p:cNvPr id="730" name="Google Shape;730;p130"/>
          <p:cNvSpPr/>
          <p:nvPr/>
        </p:nvSpPr>
        <p:spPr>
          <a:xfrm>
            <a:off x="1560240" y="2690280"/>
            <a:ext cx="758340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ReplaceExample1{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replaceString=s1.replace('h','t');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System.out.println(replaceString);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31"/>
          <p:cNvSpPr/>
          <p:nvPr/>
        </p:nvSpPr>
        <p:spPr>
          <a:xfrm>
            <a:off x="2297520" y="321840"/>
            <a:ext cx="88660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replace(CharSequence target, CharSequence replacement) method</a:t>
            </a:r>
            <a:endParaRPr sz="2400" b="0" i="0" u="none" strike="noStrike" cap="none">
              <a:latin typeface="Arial"/>
              <a:ea typeface="Arial"/>
              <a:cs typeface="Arial"/>
              <a:sym typeface="Arial"/>
            </a:endParaRPr>
          </a:p>
        </p:txBody>
      </p:sp>
      <p:sp>
        <p:nvSpPr>
          <p:cNvPr id="736" name="Google Shape;736;p131"/>
          <p:cNvSpPr/>
          <p:nvPr/>
        </p:nvSpPr>
        <p:spPr>
          <a:xfrm>
            <a:off x="3048120" y="255168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ReplaceExample2{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s1="Hey, welcome to noida";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replaceString=s1.replace("noida","delhi");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System.out.println(replaceString);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32"/>
          <p:cNvSpPr/>
          <p:nvPr/>
        </p:nvSpPr>
        <p:spPr>
          <a:xfrm>
            <a:off x="887040" y="317520"/>
            <a:ext cx="108360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contains()</a:t>
            </a:r>
            <a:r>
              <a:rPr lang="en-US" sz="2400" b="0" i="0" u="none" strike="noStrike" cap="none">
                <a:solidFill>
                  <a:srgbClr val="000000"/>
                </a:solidFill>
                <a:latin typeface="Calibri"/>
                <a:ea typeface="Calibri"/>
                <a:cs typeface="Calibri"/>
                <a:sym typeface="Calibri"/>
              </a:rPr>
              <a:t> :The java string contains() method searches the sequence of characters in the string. If the sequences of characters are found, then it returns true otherwise returns false.</a:t>
            </a:r>
            <a:endParaRPr sz="2400" b="0" i="0" u="none" strike="noStrike" cap="none">
              <a:latin typeface="Arial"/>
              <a:ea typeface="Arial"/>
              <a:cs typeface="Arial"/>
              <a:sym typeface="Arial"/>
            </a:endParaRPr>
          </a:p>
        </p:txBody>
      </p:sp>
      <p:sp>
        <p:nvSpPr>
          <p:cNvPr id="742" name="Google Shape;742;p132"/>
          <p:cNvSpPr/>
          <p:nvPr/>
        </p:nvSpPr>
        <p:spPr>
          <a:xfrm>
            <a:off x="1242000" y="2413440"/>
            <a:ext cx="9839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ContainsExample{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name=" hello how are you doing";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System.out.println(name.contains(“I am Aman"));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System.out.println(name.contains("fine”)}}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5" descr="Java Method Overloading with Type Promotion"/>
          <p:cNvPicPr preferRelativeResize="0"/>
          <p:nvPr/>
        </p:nvPicPr>
        <p:blipFill rotWithShape="1">
          <a:blip r:embed="rId3">
            <a:alphaModFix/>
          </a:blip>
          <a:srcRect/>
          <a:stretch/>
        </p:blipFill>
        <p:spPr>
          <a:xfrm>
            <a:off x="2705760" y="582840"/>
            <a:ext cx="7197840" cy="5398200"/>
          </a:xfrm>
          <a:prstGeom prst="rect">
            <a:avLst/>
          </a:prstGeom>
          <a:noFill/>
          <a:ln>
            <a:noFill/>
          </a:ln>
        </p:spPr>
      </p:pic>
    </p:spTree>
  </p:cSld>
  <p:clrMapOvr>
    <a:masterClrMapping/>
  </p:clrMapOvr>
  <p:transition spd="slow">
    <p:push/>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33"/>
          <p:cNvSpPr/>
          <p:nvPr/>
        </p:nvSpPr>
        <p:spPr>
          <a:xfrm>
            <a:off x="1451160" y="235800"/>
            <a:ext cx="997164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Java String equals()</a:t>
            </a:r>
            <a:r>
              <a:rPr lang="en-US" sz="2000" b="0" i="0" u="none" strike="noStrike" cap="none">
                <a:solidFill>
                  <a:srgbClr val="000000"/>
                </a:solidFill>
                <a:latin typeface="Calibri"/>
                <a:ea typeface="Calibri"/>
                <a:cs typeface="Calibri"/>
                <a:sym typeface="Calibri"/>
              </a:rPr>
              <a:t> : The Java String equals() method compares the two given strings on the basis of content of the string i.e Java String representation. If all the characters are matched, it returns true else it will return false</a:t>
            </a:r>
            <a:endParaRPr sz="2000" b="0" i="0" u="none" strike="noStrike" cap="none">
              <a:latin typeface="Arial"/>
              <a:ea typeface="Arial"/>
              <a:cs typeface="Arial"/>
              <a:sym typeface="Arial"/>
            </a:endParaRPr>
          </a:p>
        </p:txBody>
      </p:sp>
      <p:sp>
        <p:nvSpPr>
          <p:cNvPr id="748" name="Google Shape;748;p133"/>
          <p:cNvSpPr/>
          <p:nvPr/>
        </p:nvSpPr>
        <p:spPr>
          <a:xfrm>
            <a:off x="1337400" y="2136240"/>
            <a:ext cx="780624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EqualsExample{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s3="hi";</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34"/>
          <p:cNvSpPr/>
          <p:nvPr/>
        </p:nvSpPr>
        <p:spPr>
          <a:xfrm>
            <a:off x="1860480" y="344880"/>
            <a:ext cx="95893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String equalsIgnoreCase(): </a:t>
            </a:r>
            <a:r>
              <a:rPr lang="en-US" sz="2400" b="0" i="0" u="none" strike="noStrike" cap="none">
                <a:solidFill>
                  <a:srgbClr val="000000"/>
                </a:solidFill>
                <a:latin typeface="Calibri"/>
                <a:ea typeface="Calibri"/>
                <a:cs typeface="Calibri"/>
                <a:sym typeface="Calibri"/>
              </a:rPr>
              <a:t>This method compares two string on the basis of content but it does not check the case like equals() method. In this method, if the characters match, it returns true else false.</a:t>
            </a:r>
            <a:endParaRPr sz="2400" b="0" i="0" u="none" strike="noStrike" cap="none">
              <a:latin typeface="Arial"/>
              <a:ea typeface="Arial"/>
              <a:cs typeface="Arial"/>
              <a:sym typeface="Arial"/>
            </a:endParaRPr>
          </a:p>
        </p:txBody>
      </p:sp>
      <p:sp>
        <p:nvSpPr>
          <p:cNvPr id="754" name="Google Shape;754;p134"/>
          <p:cNvSpPr/>
          <p:nvPr/>
        </p:nvSpPr>
        <p:spPr>
          <a:xfrm>
            <a:off x="996120" y="2274840"/>
            <a:ext cx="814752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EqualsIgnoreCaseExample{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s3="hi";</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35"/>
          <p:cNvSpPr/>
          <p:nvPr/>
        </p:nvSpPr>
        <p:spPr>
          <a:xfrm>
            <a:off x="1405800" y="453960"/>
            <a:ext cx="1042668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toCharArray(): </a:t>
            </a:r>
            <a:r>
              <a:rPr lang="en-US" sz="2400" b="0" i="0" u="none" strike="noStrike" cap="none">
                <a:solidFill>
                  <a:srgbClr val="000000"/>
                </a:solidFill>
                <a:latin typeface="Calibri"/>
                <a:ea typeface="Calibri"/>
                <a:cs typeface="Calibri"/>
                <a:sym typeface="Calibri"/>
              </a:rPr>
              <a:t>This method converts the string into a character array i.e first it will calculate the length of the given Java String including spaces and then create an array of char type with the same content</a:t>
            </a:r>
            <a:endParaRPr sz="2400" b="0" i="0" u="none" strike="noStrike" cap="none">
              <a:latin typeface="Arial"/>
              <a:ea typeface="Arial"/>
              <a:cs typeface="Arial"/>
              <a:sym typeface="Arial"/>
            </a:endParaRPr>
          </a:p>
        </p:txBody>
      </p:sp>
      <p:sp>
        <p:nvSpPr>
          <p:cNvPr id="760" name="Google Shape;760;p135"/>
          <p:cNvSpPr/>
          <p:nvPr/>
        </p:nvSpPr>
        <p:spPr>
          <a:xfrm>
            <a:off x="3048120" y="2413440"/>
            <a:ext cx="609552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StringToCharArrayExample{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public static void main(String args[]){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 s1="Welcome to NIIT";</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char[] ch=s1.toCharArray();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for(int i=0;i&lt;ch.length;i++){</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System.out.print(ch[i]);</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36"/>
          <p:cNvSpPr/>
          <p:nvPr/>
        </p:nvSpPr>
        <p:spPr>
          <a:xfrm>
            <a:off x="2720520" y="40140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String.getBytes()</a:t>
            </a:r>
            <a:r>
              <a:rPr lang="en-US" sz="1800" b="0" i="0" u="none" strike="noStrike" cap="none">
                <a:solidFill>
                  <a:srgbClr val="000000"/>
                </a:solidFill>
                <a:latin typeface="Calibri"/>
                <a:ea typeface="Calibri"/>
                <a:cs typeface="Calibri"/>
                <a:sym typeface="Calibri"/>
              </a:rPr>
              <a:t> : The Java string getBytes() method returns the sequence of bytes or you can say the byte array of the string.</a:t>
            </a:r>
            <a:endParaRPr sz="1800" b="0" i="0" u="none" strike="noStrike" cap="none">
              <a:latin typeface="Arial"/>
              <a:ea typeface="Arial"/>
              <a:cs typeface="Arial"/>
              <a:sym typeface="Arial"/>
            </a:endParaRPr>
          </a:p>
        </p:txBody>
      </p:sp>
      <p:sp>
        <p:nvSpPr>
          <p:cNvPr id="766" name="Google Shape;766;p136"/>
          <p:cNvSpPr/>
          <p:nvPr/>
        </p:nvSpPr>
        <p:spPr>
          <a:xfrm>
            <a:off x="3048120" y="2274840"/>
            <a:ext cx="6095520" cy="252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StringGetBytesExample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s1="ABC";</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byte[] b=s1.getBytes();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i=0;i&lt;b.length;i++){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System.out.println(b[i]);</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37"/>
          <p:cNvSpPr/>
          <p:nvPr/>
        </p:nvSpPr>
        <p:spPr>
          <a:xfrm>
            <a:off x="2584080" y="45612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endsWith()</a:t>
            </a:r>
            <a:r>
              <a:rPr lang="en-US" sz="1800" b="0" i="0" u="none" strike="noStrike" cap="none">
                <a:solidFill>
                  <a:srgbClr val="000000"/>
                </a:solidFill>
                <a:latin typeface="Calibri"/>
                <a:ea typeface="Calibri"/>
                <a:cs typeface="Calibri"/>
                <a:sym typeface="Calibri"/>
              </a:rPr>
              <a:t> : The Java String endsWith() method checks if this string ends with the given suffix. If it returns with the given suffix, it will return true else returns false</a:t>
            </a:r>
            <a:endParaRPr sz="1800" b="0" i="0" u="none" strike="noStrike" cap="none">
              <a:latin typeface="Arial"/>
              <a:ea typeface="Arial"/>
              <a:cs typeface="Arial"/>
              <a:sym typeface="Arial"/>
            </a:endParaRPr>
          </a:p>
        </p:txBody>
      </p:sp>
      <p:sp>
        <p:nvSpPr>
          <p:cNvPr id="772" name="Google Shape;772;p137"/>
          <p:cNvSpPr/>
          <p:nvPr/>
        </p:nvSpPr>
        <p:spPr>
          <a:xfrm>
            <a:off x="3048120" y="2413440"/>
            <a:ext cx="7610400" cy="22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EndsWithExample{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s1="hello how are you”;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System.out.println(s1.endsWith("u"));       // returns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System.out.println(s1.endsWith("you"));     // returns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System.out.println(s1.endsWith("how"));     // returns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38"/>
          <p:cNvSpPr/>
          <p:nvPr/>
        </p:nvSpPr>
        <p:spPr>
          <a:xfrm>
            <a:off x="2160720" y="237960"/>
            <a:ext cx="87433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intern()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intern()</a:t>
            </a:r>
            <a:r>
              <a:rPr lang="en-US" sz="1800" b="0" i="0" u="none" strike="noStrike" cap="none">
                <a:solidFill>
                  <a:srgbClr val="000000"/>
                </a:solidFill>
                <a:latin typeface="Calibri"/>
                <a:ea typeface="Calibri"/>
                <a:cs typeface="Calibri"/>
                <a:sym typeface="Calibri"/>
              </a:rPr>
              <a:t> method returns the interned string. It returns the canonical representation of string.</a:t>
            </a:r>
            <a:endParaRPr sz="1800" b="0" i="0" u="none" strike="noStrike" cap="none">
              <a:latin typeface="Arial"/>
              <a:ea typeface="Arial"/>
              <a:cs typeface="Arial"/>
              <a:sym typeface="Arial"/>
            </a:endParaRPr>
          </a:p>
        </p:txBody>
      </p:sp>
      <p:sp>
        <p:nvSpPr>
          <p:cNvPr id="778" name="Google Shape;778;p138"/>
          <p:cNvSpPr/>
          <p:nvPr/>
        </p:nvSpPr>
        <p:spPr>
          <a:xfrm>
            <a:off x="3048120" y="1859400"/>
            <a:ext cx="8893440" cy="252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InternExample{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s1=new String("hello");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s2="hello";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s3=s1.intern();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System.out.println(s1==s2);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System.out.println(s2==s3);</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39"/>
          <p:cNvSpPr/>
          <p:nvPr/>
        </p:nvSpPr>
        <p:spPr>
          <a:xfrm>
            <a:off x="2297520" y="276840"/>
            <a:ext cx="90982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join()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join()</a:t>
            </a:r>
            <a:r>
              <a:rPr lang="en-US" sz="1800" b="0" i="0" u="none" strike="noStrike" cap="none">
                <a:solidFill>
                  <a:srgbClr val="000000"/>
                </a:solidFill>
                <a:latin typeface="Calibri"/>
                <a:ea typeface="Calibri"/>
                <a:cs typeface="Calibri"/>
                <a:sym typeface="Calibri"/>
              </a:rPr>
              <a:t> method returns a string joined with given delimiter. In string join method, delimiter is copied for each elements.</a:t>
            </a:r>
            <a:endParaRPr sz="1800" b="0" i="0" u="none" strike="noStrike" cap="none">
              <a:latin typeface="Arial"/>
              <a:ea typeface="Arial"/>
              <a:cs typeface="Arial"/>
              <a:sym typeface="Arial"/>
            </a:endParaRPr>
          </a:p>
        </p:txBody>
      </p:sp>
      <p:sp>
        <p:nvSpPr>
          <p:cNvPr id="784" name="Google Shape;784;p139"/>
          <p:cNvSpPr/>
          <p:nvPr/>
        </p:nvSpPr>
        <p:spPr>
          <a:xfrm>
            <a:off x="3048120" y="2690280"/>
            <a:ext cx="875700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StringJoinExample{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joinString1=String.join("-",“I",“am",“Aman");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System.out.println(joinString1);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40"/>
          <p:cNvSpPr/>
          <p:nvPr/>
        </p:nvSpPr>
        <p:spPr>
          <a:xfrm>
            <a:off x="2406600" y="194760"/>
            <a:ext cx="905724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lastIndexOf()</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lastIndexOf()</a:t>
            </a:r>
            <a:r>
              <a:rPr lang="en-US" sz="1800" b="0" i="0" u="none" strike="noStrike" cap="none">
                <a:solidFill>
                  <a:srgbClr val="000000"/>
                </a:solidFill>
                <a:latin typeface="Calibri"/>
                <a:ea typeface="Calibri"/>
                <a:cs typeface="Calibri"/>
                <a:sym typeface="Calibri"/>
              </a:rPr>
              <a:t> method returns last index of the given character value or substring. If it is not found, it returns -1. The index counter starts from zero</a:t>
            </a:r>
            <a:endParaRPr sz="1800" b="0" i="0" u="none" strike="noStrike" cap="none">
              <a:latin typeface="Arial"/>
              <a:ea typeface="Arial"/>
              <a:cs typeface="Arial"/>
              <a:sym typeface="Arial"/>
            </a:endParaRPr>
          </a:p>
        </p:txBody>
      </p:sp>
      <p:sp>
        <p:nvSpPr>
          <p:cNvPr id="790" name="Google Shape;790;p140"/>
          <p:cNvSpPr/>
          <p:nvPr/>
        </p:nvSpPr>
        <p:spPr>
          <a:xfrm>
            <a:off x="3048120" y="2274840"/>
            <a:ext cx="8142840" cy="2649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public static void main(String args[]){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 s1=“I am java developer";</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int index1=s1.lastIndexOf(‘d');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System.out.println(index1);</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41"/>
          <p:cNvSpPr/>
          <p:nvPr/>
        </p:nvSpPr>
        <p:spPr>
          <a:xfrm>
            <a:off x="3048120" y="2413440"/>
            <a:ext cx="609552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LastIndexOfExample2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public static void main(String[] args)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String str = " I am java developer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int index = str.lastIndexOf(‘d',5);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System.out.println(index);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42"/>
          <p:cNvSpPr/>
          <p:nvPr/>
        </p:nvSpPr>
        <p:spPr>
          <a:xfrm>
            <a:off x="3048120" y="2413440"/>
            <a:ext cx="6095520" cy="3502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LastIndexOfExample3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public static void main(String[] args)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String str = " I am java developer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int index = str.lastIndexOf(“java");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System.out.println(index);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OverloadingCalculation1{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a,long b){System.out.println(a+b);}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a,int b,int c){System.out.println(a+b+c);}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OverloadingCalculation1 obj=new OverloadingCalculation1();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obj.sum(20,20);//now second int literal will be promoted to long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obj.sum(20,20,20);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43"/>
          <p:cNvSpPr/>
          <p:nvPr/>
        </p:nvSpPr>
        <p:spPr>
          <a:xfrm>
            <a:off x="2761560" y="29232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split()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split()</a:t>
            </a:r>
            <a:r>
              <a:rPr lang="en-US" sz="1800" b="0" i="0" u="none" strike="noStrike" cap="none">
                <a:solidFill>
                  <a:srgbClr val="000000"/>
                </a:solidFill>
                <a:latin typeface="Calibri"/>
                <a:ea typeface="Calibri"/>
                <a:cs typeface="Calibri"/>
                <a:sym typeface="Calibri"/>
              </a:rPr>
              <a:t> method splits this string against given regular expression and returns a char array.</a:t>
            </a:r>
            <a:endParaRPr sz="1800" b="0" i="0" u="none" strike="noStrike" cap="none">
              <a:latin typeface="Arial"/>
              <a:ea typeface="Arial"/>
              <a:cs typeface="Arial"/>
              <a:sym typeface="Arial"/>
            </a:endParaRPr>
          </a:p>
        </p:txBody>
      </p:sp>
      <p:sp>
        <p:nvSpPr>
          <p:cNvPr id="806" name="Google Shape;806;p143"/>
          <p:cNvSpPr/>
          <p:nvPr/>
        </p:nvSpPr>
        <p:spPr>
          <a:xfrm>
            <a:off x="3048120" y="1998000"/>
            <a:ext cx="88524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SplitExample{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I am java developer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words=s1.split("\\s");//splits the string based on whitespace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//using java foreach loop to print elements of string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for(String w:words){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System.out.println(w);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44"/>
          <p:cNvSpPr/>
          <p:nvPr/>
        </p:nvSpPr>
        <p:spPr>
          <a:xfrm>
            <a:off x="2365560" y="491040"/>
            <a:ext cx="934380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Java String valueOf()</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a:t>
            </a:r>
            <a:r>
              <a:rPr lang="en-US" sz="2000" b="1" i="0" u="none" strike="noStrike" cap="none">
                <a:solidFill>
                  <a:srgbClr val="000000"/>
                </a:solidFill>
                <a:latin typeface="Calibri"/>
                <a:ea typeface="Calibri"/>
                <a:cs typeface="Calibri"/>
                <a:sym typeface="Calibri"/>
              </a:rPr>
              <a:t>java string valueOf()</a:t>
            </a:r>
            <a:r>
              <a:rPr lang="en-US" sz="2000" b="0" i="0" u="none" strike="noStrike" cap="none">
                <a:solidFill>
                  <a:srgbClr val="000000"/>
                </a:solidFill>
                <a:latin typeface="Calibri"/>
                <a:ea typeface="Calibri"/>
                <a:cs typeface="Calibri"/>
                <a:sym typeface="Calibri"/>
              </a:rPr>
              <a:t> method converts different types of values into string. By the help of string valueOf() method, you can convert int to string, long to string, boolean to string, character to string, float to string, double to string, object to string and char array to string.</a:t>
            </a:r>
            <a:endParaRPr sz="2000" b="0" i="0" u="none" strike="noStrike" cap="none">
              <a:latin typeface="Arial"/>
              <a:ea typeface="Arial"/>
              <a:cs typeface="Arial"/>
              <a:sym typeface="Arial"/>
            </a:endParaRPr>
          </a:p>
        </p:txBody>
      </p:sp>
      <p:sp>
        <p:nvSpPr>
          <p:cNvPr id="812" name="Google Shape;812;p144"/>
          <p:cNvSpPr/>
          <p:nvPr/>
        </p:nvSpPr>
        <p:spPr>
          <a:xfrm>
            <a:off x="3048120" y="2551680"/>
            <a:ext cx="806076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StringValueOfExample{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value=65;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s1=String.valueOf(value);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//System.out.println(s1+55);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System.out.println(value+55);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45"/>
          <p:cNvSpPr/>
          <p:nvPr/>
        </p:nvSpPr>
        <p:spPr>
          <a:xfrm>
            <a:off x="3048120" y="1859400"/>
            <a:ext cx="609552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StringValueOfExample2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Boolean to String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boolean bol = true;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boolean bol2 = false;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s1 = String.valueOf(bol);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s2 = String.valueOf(bol2);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46"/>
          <p:cNvSpPr/>
          <p:nvPr/>
        </p:nvSpPr>
        <p:spPr>
          <a:xfrm>
            <a:off x="941760" y="194760"/>
            <a:ext cx="1069956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StringBuffer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 StringBuffer class is used to create mutable (modifiable) string. The StringBuffer class in java is same as String class except it is mutable </a:t>
            </a:r>
            <a:endParaRPr sz="2400" b="0" i="0" u="none" strike="noStrike" cap="none">
              <a:latin typeface="Arial"/>
              <a:ea typeface="Arial"/>
              <a:cs typeface="Arial"/>
              <a:sym typeface="Arial"/>
            </a:endParaRPr>
          </a:p>
        </p:txBody>
      </p:sp>
      <p:sp>
        <p:nvSpPr>
          <p:cNvPr id="823" name="Google Shape;823;p146"/>
          <p:cNvSpPr/>
          <p:nvPr/>
        </p:nvSpPr>
        <p:spPr>
          <a:xfrm>
            <a:off x="177480" y="2062080"/>
            <a:ext cx="11845800" cy="4113720"/>
          </a:xfrm>
          <a:prstGeom prst="rect">
            <a:avLst/>
          </a:prstGeom>
          <a:noFill/>
          <a:ln>
            <a:noFill/>
          </a:ln>
        </p:spPr>
        <p:txBody>
          <a:bodyPr spcFirstLastPara="1" wrap="square" lIns="90000" tIns="45000" rIns="90000" bIns="45000" anchor="t" anchorCtr="0">
            <a:noAutofit/>
          </a:bodyPr>
          <a:lstStyle/>
          <a:p>
            <a:pPr marL="457200" marR="0" lvl="0" indent="-4572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StringBuffer( ): </a:t>
            </a:r>
            <a:r>
              <a:rPr lang="en-US" sz="2400" b="0" i="0" u="none" strike="noStrike" cap="none">
                <a:solidFill>
                  <a:srgbClr val="000000"/>
                </a:solidFill>
                <a:latin typeface="Calibri"/>
                <a:ea typeface="Calibri"/>
                <a:cs typeface="Calibri"/>
                <a:sym typeface="Calibri"/>
              </a:rPr>
              <a:t>It reserves room for 16 characters without reallocation.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s=new StringBuffer();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2.    StringBuffer( int size)  :  </a:t>
            </a:r>
            <a:r>
              <a:rPr lang="en-US" sz="2400" b="0" i="0" u="none" strike="noStrike" cap="none">
                <a:solidFill>
                  <a:srgbClr val="000000"/>
                </a:solidFill>
                <a:latin typeface="Calibri"/>
                <a:ea typeface="Calibri"/>
                <a:cs typeface="Calibri"/>
                <a:sym typeface="Calibri"/>
              </a:rPr>
              <a:t>It accepts an integer argument that explicitly sets the size of the buffer.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s=new StringBuffer(20);</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3.  </a:t>
            </a:r>
            <a:r>
              <a:rPr lang="en-US" sz="2400" b="1" i="0" u="none" strike="noStrike" cap="none">
                <a:solidFill>
                  <a:srgbClr val="000000"/>
                </a:solidFill>
                <a:latin typeface="Calibri"/>
                <a:ea typeface="Calibri"/>
                <a:cs typeface="Calibri"/>
                <a:sym typeface="Calibri"/>
              </a:rPr>
              <a:t>StringBuffer(String str):</a:t>
            </a:r>
            <a:r>
              <a:rPr lang="en-US" sz="2400" b="0" i="0" u="none" strike="noStrike" cap="none">
                <a:solidFill>
                  <a:srgbClr val="000000"/>
                </a:solidFill>
                <a:latin typeface="Calibri"/>
                <a:ea typeface="Calibri"/>
                <a:cs typeface="Calibri"/>
                <a:sym typeface="Calibri"/>
              </a:rPr>
              <a:t> It accepts a String argument that sets the initial contents of the StringBuffer object and reserves room for 16 more characters without reallocation.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s=new StringBuffer(“I love my father");</a:t>
            </a:r>
            <a:endParaRPr sz="2400" b="0" i="0" u="none" strike="noStrike" cap="none">
              <a:latin typeface="Arial"/>
              <a:ea typeface="Arial"/>
              <a:cs typeface="Arial"/>
              <a:sym typeface="Arial"/>
            </a:endParaRPr>
          </a:p>
        </p:txBody>
      </p:sp>
      <p:sp>
        <p:nvSpPr>
          <p:cNvPr id="824" name="Google Shape;824;p146"/>
          <p:cNvSpPr/>
          <p:nvPr/>
        </p:nvSpPr>
        <p:spPr>
          <a:xfrm>
            <a:off x="964440" y="1593000"/>
            <a:ext cx="51315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 Constructors</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47"/>
          <p:cNvSpPr/>
          <p:nvPr/>
        </p:nvSpPr>
        <p:spPr>
          <a:xfrm>
            <a:off x="1792440" y="1871640"/>
            <a:ext cx="91526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Some of the most used methods are: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length( ) and capacity( ): </a:t>
            </a:r>
            <a:r>
              <a:rPr lang="en-US" sz="2400" b="0" i="0" u="none" strike="noStrike" cap="none">
                <a:solidFill>
                  <a:srgbClr val="000000"/>
                </a:solidFill>
                <a:latin typeface="Calibri"/>
                <a:ea typeface="Calibri"/>
                <a:cs typeface="Calibri"/>
                <a:sym typeface="Calibri"/>
              </a:rPr>
              <a:t>The length of a StringBuffer can be found by the length( ) method, while the total allocated capacity can be found by the capacity( ) method.</a:t>
            </a:r>
            <a:endParaRPr sz="2400" b="0" i="0" u="none" strike="noStrike" cap="none">
              <a:latin typeface="Arial"/>
              <a:ea typeface="Arial"/>
              <a:cs typeface="Arial"/>
              <a:sym typeface="Arial"/>
            </a:endParaRPr>
          </a:p>
        </p:txBody>
      </p:sp>
      <p:sp>
        <p:nvSpPr>
          <p:cNvPr id="830" name="Google Shape;830;p147"/>
          <p:cNvSpPr/>
          <p:nvPr/>
        </p:nvSpPr>
        <p:spPr>
          <a:xfrm>
            <a:off x="1826640" y="4581720"/>
            <a:ext cx="52470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(16*2)+2=34 i.e (oldcapacity*2)+2  </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48"/>
          <p:cNvSpPr/>
          <p:nvPr/>
        </p:nvSpPr>
        <p:spPr>
          <a:xfrm>
            <a:off x="2747880" y="915480"/>
            <a:ext cx="892080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import java.io.*;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 = new StringBuffer(“Kavya");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p = s.length();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q = s.capacity();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System.out.println("Length of string Kavya=" + 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System.out.println("Capacity of string Kavya=" + q);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149"/>
          <p:cNvSpPr/>
          <p:nvPr/>
        </p:nvSpPr>
        <p:spPr>
          <a:xfrm>
            <a:off x="573120" y="290520"/>
            <a:ext cx="1097244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append( ): </a:t>
            </a:r>
            <a:r>
              <a:rPr lang="en-US" sz="2400" b="0" i="0" u="none" strike="noStrike" cap="none">
                <a:solidFill>
                  <a:srgbClr val="000000"/>
                </a:solidFill>
                <a:latin typeface="Calibri"/>
                <a:ea typeface="Calibri"/>
                <a:cs typeface="Calibri"/>
                <a:sym typeface="Calibri"/>
              </a:rPr>
              <a:t>It is used to add text at the end of the existence text. Here are a few of its forms: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append(String str)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append(int num)</a:t>
            </a:r>
            <a:endParaRPr sz="2400" b="0" i="0" u="none" strike="noStrike" cap="none">
              <a:latin typeface="Arial"/>
              <a:ea typeface="Arial"/>
              <a:cs typeface="Arial"/>
              <a:sym typeface="Arial"/>
            </a:endParaRPr>
          </a:p>
        </p:txBody>
      </p:sp>
      <p:sp>
        <p:nvSpPr>
          <p:cNvPr id="841" name="Google Shape;841;p149"/>
          <p:cNvSpPr/>
          <p:nvPr/>
        </p:nvSpPr>
        <p:spPr>
          <a:xfrm>
            <a:off x="3143520" y="265104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import java.io.*;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StringBuffer s = new StringBuffer(“Mukesh");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s.append(“Kumar");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s.append(1);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50"/>
          <p:cNvSpPr/>
          <p:nvPr/>
        </p:nvSpPr>
        <p:spPr>
          <a:xfrm>
            <a:off x="1055520" y="190800"/>
            <a:ext cx="10763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insert( ): </a:t>
            </a:r>
            <a:r>
              <a:rPr lang="en-US" sz="2400" b="0" i="0" u="none" strike="noStrike" cap="none">
                <a:solidFill>
                  <a:srgbClr val="000000"/>
                </a:solidFill>
                <a:latin typeface="Calibri"/>
                <a:ea typeface="Calibri"/>
                <a:cs typeface="Calibri"/>
                <a:sym typeface="Calibri"/>
              </a:rPr>
              <a:t>It is used to insert text at the specified index position. These are a few of its forms: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insert(int index, String str)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insert(int index, char ch)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Here, index specifies the index at which point the string will be inserted into the invoking StringBuffer object.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51"/>
          <p:cNvSpPr/>
          <p:nvPr/>
        </p:nvSpPr>
        <p:spPr>
          <a:xfrm>
            <a:off x="1064520" y="990360"/>
            <a:ext cx="100033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import java.io.*;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StringBuffer s = new StringBuffer(“MukeshSingh");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s.insert(7, “Kumar");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s.insert(0, 5);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s.insert(3, true);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52"/>
          <p:cNvSpPr/>
          <p:nvPr/>
        </p:nvSpPr>
        <p:spPr>
          <a:xfrm>
            <a:off x="782640" y="347040"/>
            <a:ext cx="10967760" cy="137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2800"/>
              <a:buFont typeface="Calibri"/>
              <a:buNone/>
            </a:pPr>
            <a:r>
              <a:rPr lang="en-US" sz="2800" b="1" i="0" u="sng" strike="noStrike" cap="none">
                <a:solidFill>
                  <a:schemeClr val="hlink"/>
                </a:solidFill>
                <a:latin typeface="Calibri"/>
                <a:ea typeface="Calibri"/>
                <a:cs typeface="Calibri"/>
                <a:sym typeface="Calibri"/>
                <a:hlinkClick r:id="rId3"/>
              </a:rPr>
              <a:t>reverse( )</a:t>
            </a:r>
            <a:r>
              <a:rPr lang="en-US" sz="2800" b="1" i="0" u="none" strike="noStrike" cap="none">
                <a:solidFill>
                  <a:srgbClr val="00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It can reverse the characters within a StringBuffer object using </a:t>
            </a:r>
            <a:r>
              <a:rPr lang="en-US" sz="2800" b="1" i="0" u="none" strike="noStrike" cap="none">
                <a:solidFill>
                  <a:srgbClr val="000000"/>
                </a:solidFill>
                <a:latin typeface="Calibri"/>
                <a:ea typeface="Calibri"/>
                <a:cs typeface="Calibri"/>
                <a:sym typeface="Calibri"/>
              </a:rPr>
              <a:t>reverse( ).</a:t>
            </a:r>
            <a:r>
              <a:rPr lang="en-US" sz="2800" b="0" i="0" u="none" strike="noStrike" cap="none">
                <a:solidFill>
                  <a:srgbClr val="000000"/>
                </a:solidFill>
                <a:latin typeface="Calibri"/>
                <a:ea typeface="Calibri"/>
                <a:cs typeface="Calibri"/>
                <a:sym typeface="Calibri"/>
              </a:rPr>
              <a:t>This method returns the reversed object on which it was called.</a:t>
            </a:r>
            <a:r>
              <a:rPr lang="en-US" sz="2800" b="1"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
        <p:nvSpPr>
          <p:cNvPr id="857" name="Google Shape;857;p152"/>
          <p:cNvSpPr/>
          <p:nvPr/>
        </p:nvSpPr>
        <p:spPr>
          <a:xfrm>
            <a:off x="3048120" y="2136240"/>
            <a:ext cx="763776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import java.io.*;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 = new StringBuffer(“Mukesh");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s.reverse();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p:nvPr/>
        </p:nvSpPr>
        <p:spPr>
          <a:xfrm>
            <a:off x="2094840" y="311040"/>
            <a:ext cx="88776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ahoma"/>
              <a:buNone/>
            </a:pPr>
            <a:r>
              <a:rPr lang="en-US" sz="1800" b="1" i="0" u="none" strike="noStrike" cap="none">
                <a:solidFill>
                  <a:srgbClr val="000000"/>
                </a:solidFill>
                <a:latin typeface="Tahoma"/>
                <a:ea typeface="Tahoma"/>
                <a:cs typeface="Tahoma"/>
                <a:sym typeface="Tahoma"/>
              </a:rPr>
              <a:t>Method Overloading with Type Promotion if matching found</a:t>
            </a:r>
            <a:endParaRPr sz="1800" b="0" i="0" u="none" strike="noStrike" cap="none">
              <a:latin typeface="Arial"/>
              <a:ea typeface="Arial"/>
              <a:cs typeface="Arial"/>
              <a:sym typeface="Arial"/>
            </a:endParaRPr>
          </a:p>
        </p:txBody>
      </p:sp>
      <p:sp>
        <p:nvSpPr>
          <p:cNvPr id="169" name="Google Shape;169;p27"/>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OverloadingCalculation2{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a,int b){System.out.println("int arg method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sum(long a,long b){System.out.println("long arg method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OverloadingCalculation2 obj=new OverloadingCalculation2();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obj.sum(20,20);//now int arg sum() method gets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53"/>
          <p:cNvSpPr/>
          <p:nvPr/>
        </p:nvSpPr>
        <p:spPr>
          <a:xfrm>
            <a:off x="859680" y="440640"/>
            <a:ext cx="1079496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 StringBuilder class is used to create mutable (modifiable) string. The Java StringBuilder class is same as StringBuffer class except that it is non-synchronized. It is available since JDK 1.5</a:t>
            </a:r>
            <a:endParaRPr sz="2400" b="0" i="0" u="none" strike="noStrike" cap="none">
              <a:latin typeface="Arial"/>
              <a:ea typeface="Arial"/>
              <a:cs typeface="Arial"/>
              <a:sym typeface="Arial"/>
            </a:endParaRPr>
          </a:p>
        </p:txBody>
      </p:sp>
      <p:sp>
        <p:nvSpPr>
          <p:cNvPr id="863" name="Google Shape;863;p153"/>
          <p:cNvSpPr/>
          <p:nvPr/>
        </p:nvSpPr>
        <p:spPr>
          <a:xfrm>
            <a:off x="122760" y="2206440"/>
            <a:ext cx="1183212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Important Constructors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Constructor	</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Description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creates an empty string Builder with the initial capacity of 16.</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StringBuilder(String str)	creates a string Builder with the specified string.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StringBuilder(int length)	creates an empty string Builder with the specified capacity as length.</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54"/>
          <p:cNvSpPr/>
          <p:nvPr/>
        </p:nvSpPr>
        <p:spPr>
          <a:xfrm>
            <a:off x="1037520" y="488160"/>
            <a:ext cx="417564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Java StringBuilder class</a:t>
            </a:r>
            <a:endParaRPr sz="2400" b="0" i="0" u="none" strike="noStrike" cap="none">
              <a:latin typeface="Arial"/>
              <a:ea typeface="Arial"/>
              <a:cs typeface="Arial"/>
              <a:sym typeface="Arial"/>
            </a:endParaRPr>
          </a:p>
        </p:txBody>
      </p:sp>
      <p:sp>
        <p:nvSpPr>
          <p:cNvPr id="869" name="Google Shape;869;p154"/>
          <p:cNvSpPr/>
          <p:nvPr/>
        </p:nvSpPr>
        <p:spPr>
          <a:xfrm>
            <a:off x="1245600" y="1425600"/>
            <a:ext cx="1026252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StringBuilder objects are like String objects, except that they can be modified. Hence Java StringBuilder class is also used to create mutable (modifiable) string object. StringBuilder is same as StringBuffer except for one important difference. StringBuilder is not synchronized, which means it is not thread safe. At any point, the length and content of the sequence can be changed through method invocations.</a:t>
            </a:r>
            <a:endParaRPr sz="2000" b="0" i="0" u="none" strike="noStrike" cap="none">
              <a:latin typeface="Arial"/>
              <a:ea typeface="Arial"/>
              <a:cs typeface="Arial"/>
              <a:sym typeface="Arial"/>
            </a:endParaRPr>
          </a:p>
        </p:txBody>
      </p:sp>
      <p:sp>
        <p:nvSpPr>
          <p:cNvPr id="870" name="Google Shape;870;p154"/>
          <p:cNvSpPr/>
          <p:nvPr/>
        </p:nvSpPr>
        <p:spPr>
          <a:xfrm>
            <a:off x="1245600" y="3986280"/>
            <a:ext cx="10262520" cy="70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Instances of StringBuilder are not safe for use by multiple threads. If such synchronization is required then it is recommended that StringBuffer be used.</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5"/>
          <p:cNvSpPr/>
          <p:nvPr/>
        </p:nvSpPr>
        <p:spPr>
          <a:xfrm>
            <a:off x="1284480" y="560880"/>
            <a:ext cx="1028880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Constructors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 :</a:t>
            </a:r>
            <a:r>
              <a:rPr lang="en-US" sz="2400" b="0" i="0" u="none" strike="noStrike" cap="none">
                <a:solidFill>
                  <a:srgbClr val="000000"/>
                </a:solidFill>
                <a:latin typeface="Arial"/>
                <a:ea typeface="Arial"/>
                <a:cs typeface="Arial"/>
                <a:sym typeface="Arial"/>
              </a:rPr>
              <a:t> Constructs a string builder with no characters in it and an initial capacity of 16 characters.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int capacity ) :</a:t>
            </a:r>
            <a:r>
              <a:rPr lang="en-US" sz="2400" b="0" i="0" u="none" strike="noStrike" cap="none">
                <a:solidFill>
                  <a:srgbClr val="000000"/>
                </a:solidFill>
                <a:latin typeface="Arial"/>
                <a:ea typeface="Arial"/>
                <a:cs typeface="Arial"/>
                <a:sym typeface="Arial"/>
              </a:rPr>
              <a:t> Constructs a string builder with no characters in it and an initial capacity specified by the capacity argument.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String str ) :</a:t>
            </a:r>
            <a:r>
              <a:rPr lang="en-US" sz="2400" b="0" i="0" u="none" strike="noStrike" cap="none">
                <a:solidFill>
                  <a:srgbClr val="000000"/>
                </a:solidFill>
                <a:latin typeface="Arial"/>
                <a:ea typeface="Arial"/>
                <a:cs typeface="Arial"/>
                <a:sym typeface="Arial"/>
              </a:rPr>
              <a:t> Constructs a string builder initialized to the contents of the specified string. The initial capacity of the string builder is 16 plus the length of the string argument.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56"/>
          <p:cNvSpPr/>
          <p:nvPr/>
        </p:nvSpPr>
        <p:spPr>
          <a:xfrm>
            <a:off x="1167120" y="670680"/>
            <a:ext cx="105109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Roboto"/>
              <a:buNone/>
            </a:pPr>
            <a:r>
              <a:rPr lang="en-US" sz="2400" b="1" i="0" u="none" strike="noStrike" cap="none">
                <a:solidFill>
                  <a:srgbClr val="000000"/>
                </a:solidFill>
                <a:latin typeface="Roboto"/>
                <a:ea typeface="Roboto"/>
                <a:cs typeface="Roboto"/>
                <a:sym typeface="Roboto"/>
              </a:rPr>
              <a:t>Important methods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append()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append() method concatenates the given argument(string representation) to the end of the invoking StringBuilder object. StringBuilder class has several overloaded append() method. Few are:</a:t>
            </a:r>
            <a:endParaRPr sz="2400" b="0" i="0" u="none" strike="noStrike" cap="none">
              <a:latin typeface="Arial"/>
              <a:ea typeface="Arial"/>
              <a:cs typeface="Arial"/>
              <a:sym typeface="Arial"/>
            </a:endParaRPr>
          </a:p>
        </p:txBody>
      </p:sp>
      <p:sp>
        <p:nvSpPr>
          <p:cNvPr id="881" name="Google Shape;881;p156"/>
          <p:cNvSpPr/>
          <p:nvPr/>
        </p:nvSpPr>
        <p:spPr>
          <a:xfrm>
            <a:off x="1167120" y="4156200"/>
            <a:ext cx="6095520" cy="1187640"/>
          </a:xfrm>
          <a:prstGeom prst="rect">
            <a:avLst/>
          </a:prstGeom>
          <a:noFill/>
          <a:ln>
            <a:noFill/>
          </a:ln>
        </p:spPr>
        <p:txBody>
          <a:bodyPr spcFirstLastPara="1" wrap="square" lIns="90000" tIns="45000" rIns="90000" bIns="45000" anchor="t" anchorCtr="0">
            <a:noAutofit/>
          </a:bodyPr>
          <a:lstStyle/>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append(String str)</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append(int n)</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append(Object obj)</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57"/>
          <p:cNvSpPr/>
          <p:nvPr/>
        </p:nvSpPr>
        <p:spPr>
          <a:xfrm>
            <a:off x="1976760" y="1906560"/>
            <a:ext cx="9113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 = new StringBuilder("Core");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strBuilder.append("Java");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strBuilder.append(101);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58"/>
          <p:cNvSpPr/>
          <p:nvPr/>
        </p:nvSpPr>
        <p:spPr>
          <a:xfrm>
            <a:off x="1532880" y="1634760"/>
            <a:ext cx="102236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insert()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insert() method inserts the given argument(string representation) into the invoking StringBuilder object at the given position.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strBuilder=new StringBuilder ("Core");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strBuilder.insert(1,"Java");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59"/>
          <p:cNvSpPr/>
          <p:nvPr/>
        </p:nvSpPr>
        <p:spPr>
          <a:xfrm>
            <a:off x="1663200" y="1041840"/>
            <a:ext cx="920448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replace()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replace() method replaces the string from specified start index to the end index.</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StringBuilder strBuilder=new StringBuilder("Core");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strBuilder.replace( 2, 4, "Java");</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System.out.println(strBuilder);</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60"/>
          <p:cNvSpPr/>
          <p:nvPr/>
        </p:nvSpPr>
        <p:spPr>
          <a:xfrm>
            <a:off x="2003040" y="1577160"/>
            <a:ext cx="8852040" cy="2345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reverse()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This method reverses the characters within a StringBuilder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strBuilder=new StringBuilder("Core");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strBuilder.reverse();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graphicFrame>
        <p:nvGraphicFramePr>
          <p:cNvPr id="906" name="Google Shape;906;p161"/>
          <p:cNvGraphicFramePr/>
          <p:nvPr/>
        </p:nvGraphicFramePr>
        <p:xfrm>
          <a:off x="838080" y="3266640"/>
          <a:ext cx="10515600" cy="2286040"/>
        </p:xfrm>
        <a:graphic>
          <a:graphicData uri="http://schemas.openxmlformats.org/drawingml/2006/table">
            <a:tbl>
              <a:tblPr>
                <a:noFill/>
                <a:tableStyleId>{9028E69A-3384-48EB-A0AC-748303277276}</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63600">
                <a:tc>
                  <a:txBody>
                    <a:bodyPr/>
                    <a:lstStyle/>
                    <a:p>
                      <a:pPr marL="0" marR="0" lvl="0" indent="0" algn="ctr" rtl="0">
                        <a:lnSpc>
                          <a:spcPct val="100000"/>
                        </a:lnSpc>
                        <a:spcBef>
                          <a:spcPts val="0"/>
                        </a:spcBef>
                        <a:spcAft>
                          <a:spcPts val="0"/>
                        </a:spcAft>
                        <a:buClr>
                          <a:srgbClr val="FFFFFF"/>
                        </a:buClr>
                        <a:buSzPts val="1800"/>
                        <a:buFont typeface="Roboto"/>
                        <a:buNone/>
                      </a:pPr>
                      <a:r>
                        <a:rPr lang="en-US" sz="1800" b="0" u="none" strike="noStrike" cap="none">
                          <a:solidFill>
                            <a:srgbClr val="FFFFFF"/>
                          </a:solidFill>
                          <a:latin typeface="Roboto"/>
                          <a:ea typeface="Roboto"/>
                          <a:cs typeface="Roboto"/>
                          <a:sym typeface="Roboto"/>
                        </a:rPr>
                        <a:t>StringBuffer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498DB"/>
                    </a:solidFill>
                  </a:tcPr>
                </a:tc>
                <a:tc>
                  <a:txBody>
                    <a:bodyPr/>
                    <a:lstStyle/>
                    <a:p>
                      <a:pPr marL="0" marR="0" lvl="0" indent="0" algn="ctr" rtl="0">
                        <a:lnSpc>
                          <a:spcPct val="100000"/>
                        </a:lnSpc>
                        <a:spcBef>
                          <a:spcPts val="0"/>
                        </a:spcBef>
                        <a:spcAft>
                          <a:spcPts val="0"/>
                        </a:spcAft>
                        <a:buClr>
                          <a:srgbClr val="FFFFFF"/>
                        </a:buClr>
                        <a:buSzPts val="1800"/>
                        <a:buFont typeface="Roboto"/>
                        <a:buNone/>
                      </a:pPr>
                      <a:r>
                        <a:rPr lang="en-US" sz="1800" b="0" u="none" strike="noStrike" cap="none">
                          <a:solidFill>
                            <a:srgbClr val="FFFFFF"/>
                          </a:solidFill>
                          <a:latin typeface="Roboto"/>
                          <a:ea typeface="Roboto"/>
                          <a:cs typeface="Roboto"/>
                          <a:sym typeface="Roboto"/>
                        </a:rPr>
                        <a:t>StringBuilder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498DB"/>
                    </a:solidFill>
                  </a:tcPr>
                </a:tc>
                <a:extLst>
                  <a:ext uri="{0D108BD9-81ED-4DB2-BD59-A6C34878D82A}">
                    <a16:rowId xmlns:a16="http://schemas.microsoft.com/office/drawing/2014/main" val="10000"/>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synchronized i.e. thread safe.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non-synchronized i.e. not thread safe.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less efficient and slower than StringBuilder as StringBuffer is synchronized.</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more efficient and faster than StringBuffer.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old, its there in JDK from very first release.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introduced much later in release of JDK 1.5</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907" name="Google Shape;907;p161"/>
          <p:cNvSpPr/>
          <p:nvPr/>
        </p:nvSpPr>
        <p:spPr>
          <a:xfrm>
            <a:off x="838080" y="879120"/>
            <a:ext cx="10515240" cy="1626480"/>
          </a:xfrm>
          <a:prstGeom prst="rect">
            <a:avLst/>
          </a:prstGeom>
          <a:solidFill>
            <a:srgbClr val="FFFFFF"/>
          </a:solidFill>
          <a:ln>
            <a:noFill/>
          </a:ln>
        </p:spPr>
        <p:txBody>
          <a:bodyPr spcFirstLastPara="1" wrap="square" lIns="91425" tIns="179275" rIns="91425" bIns="44275" anchor="ctr" anchorCtr="0">
            <a:noAutofit/>
          </a:bodyPr>
          <a:lstStyle/>
          <a:p>
            <a:pPr marL="0" marR="0" lvl="0" indent="0" algn="l" rtl="0">
              <a:lnSpc>
                <a:spcPct val="100000"/>
              </a:lnSpc>
              <a:spcBef>
                <a:spcPts val="0"/>
              </a:spcBef>
              <a:spcAft>
                <a:spcPts val="0"/>
              </a:spcAft>
              <a:buClr>
                <a:srgbClr val="000000"/>
              </a:buClr>
              <a:buSzPts val="3600"/>
              <a:buFont typeface="Roboto"/>
              <a:buNone/>
            </a:pPr>
            <a:r>
              <a:rPr lang="en-US" sz="3600" b="1" i="0" u="none" strike="noStrike" cap="none">
                <a:solidFill>
                  <a:srgbClr val="000000"/>
                </a:solidFill>
                <a:latin typeface="Roboto"/>
                <a:ea typeface="Roboto"/>
                <a:cs typeface="Roboto"/>
                <a:sym typeface="Roboto"/>
              </a:rPr>
              <a:t>Difference between StringBuffer and StringBuilder</a:t>
            </a:r>
            <a:br>
              <a:rPr lang="en-US" sz="1800" b="0" i="0" u="none" strike="noStrike" cap="none">
                <a:latin typeface="Arial"/>
                <a:ea typeface="Arial"/>
                <a:cs typeface="Arial"/>
                <a:sym typeface="Arial"/>
              </a:rPr>
            </a:br>
            <a:endParaRPr sz="3600" b="0" i="0" u="none" strike="noStrike" cap="none">
              <a:latin typeface="Arial"/>
              <a:ea typeface="Arial"/>
              <a:cs typeface="Arial"/>
              <a:sym typeface="Arial"/>
            </a:endParaRPr>
          </a:p>
        </p:txBody>
      </p:sp>
    </p:spTree>
  </p:cSld>
  <p:clrMapOvr>
    <a:masterClrMapping/>
  </p:clrMapOvr>
  <p:transition spd="slow">
    <p:push/>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62"/>
          <p:cNvSpPr/>
          <p:nvPr/>
        </p:nvSpPr>
        <p:spPr>
          <a:xfrm>
            <a:off x="1611000" y="814320"/>
            <a:ext cx="1001448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String, StringBuffer and StringBuilder - Which one to use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is not going to change use a String class because a String object is immutable.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can change (example: lots of logic and operations in the construction of the string) and will only be accessed from a single thread, using a StringBuilder is good enough.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can change, and will be accessed from multiple threads, use a StringBuffer because StringBuffer is synchronous so you have thread-safety.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p:nvPr/>
        </p:nvSpPr>
        <p:spPr>
          <a:xfrm>
            <a:off x="1854720" y="192240"/>
            <a:ext cx="8718480" cy="22849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Dynamic Polymorphism</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Dynamic polymorphism is a process in which a call to an overridden method is resolved at runtime, that’s why it is called runtime polymorphism. Method Overriding is one of the ways to achieve Dynamic Polymorphism. In any object-oriented programming language, </a:t>
            </a:r>
            <a:r>
              <a:rPr lang="en-US" sz="1800" b="1" i="0" u="none" strike="noStrike" cap="none">
                <a:solidFill>
                  <a:srgbClr val="4A4A4A"/>
                </a:solidFill>
                <a:latin typeface="Open Sans"/>
                <a:ea typeface="Open Sans"/>
                <a:cs typeface="Open Sans"/>
                <a:sym typeface="Open Sans"/>
              </a:rPr>
              <a:t>Overriding</a:t>
            </a:r>
            <a:r>
              <a:rPr lang="en-US" sz="1800" b="0" i="0" u="none" strike="noStrike" cap="none">
                <a:solidFill>
                  <a:srgbClr val="4A4A4A"/>
                </a:solidFill>
                <a:latin typeface="Open Sans"/>
                <a:ea typeface="Open Sans"/>
                <a:cs typeface="Open Sans"/>
                <a:sym typeface="Open Sans"/>
              </a:rPr>
              <a:t> is a feature that allows a subclass or child class to provide a specific implementation of a </a:t>
            </a:r>
            <a:r>
              <a:rPr lang="en-US" sz="1800" b="1" i="0" u="none" strike="noStrike" cap="none">
                <a:solidFill>
                  <a:srgbClr val="4A4A4A"/>
                </a:solidFill>
                <a:latin typeface="Open Sans"/>
                <a:ea typeface="Open Sans"/>
                <a:cs typeface="Open Sans"/>
                <a:sym typeface="Open Sans"/>
              </a:rPr>
              <a:t>method</a:t>
            </a:r>
            <a:r>
              <a:rPr lang="en-US" sz="1800" b="0" i="0" u="none" strike="noStrike" cap="none">
                <a:solidFill>
                  <a:srgbClr val="4A4A4A"/>
                </a:solidFill>
                <a:latin typeface="Open Sans"/>
                <a:ea typeface="Open Sans"/>
                <a:cs typeface="Open Sans"/>
                <a:sym typeface="Open Sans"/>
              </a:rPr>
              <a:t> that is already provided by one of its super-classes or parent classes.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63"/>
          <p:cNvSpPr/>
          <p:nvPr/>
        </p:nvSpPr>
        <p:spPr>
          <a:xfrm>
            <a:off x="457200" y="1720800"/>
            <a:ext cx="1133820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string tokenizer class allows an application to break a string into tokens. The set of delimiters (the characters that separate tokens) may be specified either at creation time or on a per-token basis. A token is returned by taking a substring of the string that was used to create the StringTokenizer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StringTokenizer methods do not distinguish among identifiers, numbers, and quoted strings, nor do they recognize and skip comments.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Note:</a:t>
            </a:r>
            <a:r>
              <a:rPr lang="en-US" sz="2400" b="0" i="0" u="none" strike="noStrike" cap="none">
                <a:solidFill>
                  <a:srgbClr val="000000"/>
                </a:solidFill>
                <a:latin typeface="Arial"/>
                <a:ea typeface="Arial"/>
                <a:cs typeface="Arial"/>
                <a:sym typeface="Arial"/>
              </a:rPr>
              <a:t>The string tokenizer class is a legacy class that is retained for compatibility reasons although its use is discouraged(Deprecated) in new code.</a:t>
            </a:r>
            <a:endParaRPr sz="2400" b="0" i="0" u="none" strike="noStrike" cap="none">
              <a:latin typeface="Arial"/>
              <a:ea typeface="Arial"/>
              <a:cs typeface="Arial"/>
              <a:sym typeface="Arial"/>
            </a:endParaRPr>
          </a:p>
        </p:txBody>
      </p:sp>
      <p:sp>
        <p:nvSpPr>
          <p:cNvPr id="918" name="Google Shape;918;p163"/>
          <p:cNvSpPr/>
          <p:nvPr/>
        </p:nvSpPr>
        <p:spPr>
          <a:xfrm>
            <a:off x="446760" y="566280"/>
            <a:ext cx="330552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StringTokenizer</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64"/>
          <p:cNvSpPr/>
          <p:nvPr/>
        </p:nvSpPr>
        <p:spPr>
          <a:xfrm>
            <a:off x="143640" y="291600"/>
            <a:ext cx="11677680" cy="630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Roboto"/>
              <a:buNone/>
            </a:pPr>
            <a:r>
              <a:rPr lang="en-US" sz="2400" b="1" i="0" u="none" strike="noStrike" cap="none">
                <a:solidFill>
                  <a:srgbClr val="000000"/>
                </a:solidFill>
                <a:latin typeface="Roboto"/>
                <a:ea typeface="Roboto"/>
                <a:cs typeface="Roboto"/>
                <a:sym typeface="Roboto"/>
              </a:rPr>
              <a:t>Constructors of StringTokenizer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StringTokenizer(String str) :</a:t>
            </a:r>
            <a:r>
              <a:rPr lang="en-US" sz="2400" b="0" i="0" u="none" strike="noStrike" cap="none">
                <a:solidFill>
                  <a:srgbClr val="000000"/>
                </a:solidFill>
                <a:latin typeface="Arial"/>
                <a:ea typeface="Arial"/>
                <a:cs typeface="Arial"/>
                <a:sym typeface="Arial"/>
              </a:rPr>
              <a:t> Constructs a string tokenizer for the specified string. The tokenizer uses the default delimiter set, which is " \t\n\r\f": the space character, the tab character, the newline character, the carriage-return character, and the form-feed character. Delimiter characters themselves will not be treated as 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StringTokenizer(String str, String delim) :</a:t>
            </a:r>
            <a:r>
              <a:rPr lang="en-US" sz="2400" b="0" i="0" u="none" strike="noStrike" cap="none">
                <a:solidFill>
                  <a:srgbClr val="000000"/>
                </a:solidFill>
                <a:latin typeface="Arial"/>
                <a:ea typeface="Arial"/>
                <a:cs typeface="Arial"/>
                <a:sym typeface="Arial"/>
              </a:rPr>
              <a:t> Constructs a string tokenizer for the specified string. The characters in the delim argument are the delimiters for separating tokens. Delimiter characters themselves will not be treated as 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StringTokenizer(String str, String delim, boolean returnDelims) :</a:t>
            </a:r>
            <a:r>
              <a:rPr lang="en-US" sz="2400" b="0" i="0" u="none" strike="noStrike" cap="none">
                <a:solidFill>
                  <a:srgbClr val="000000"/>
                </a:solidFill>
                <a:latin typeface="Arial"/>
                <a:ea typeface="Arial"/>
                <a:cs typeface="Arial"/>
                <a:sym typeface="Arial"/>
              </a:rPr>
              <a:t> Constructs a string tokenizer for the specified string. All characters in the delim argument are the delimiters for separating tokens. If the returnDelims flag is true, then the delimiter characters are also returned as tokens. Each delimiter is returned as a string of length one. If the flag is false, the delimiter characters are skipped and only serve as separators between tokens.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65"/>
          <p:cNvSpPr/>
          <p:nvPr/>
        </p:nvSpPr>
        <p:spPr>
          <a:xfrm>
            <a:off x="1193040" y="3722040"/>
            <a:ext cx="8303400" cy="2834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import java.util.StringTokenizer;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class Simple{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StringTokenizer st = new StringTokenizer(“NIIT NOIDA SECTOR 62","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while (st.hasMoreTokens())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System.out.println(st.nextToken());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
        <p:nvSpPr>
          <p:cNvPr id="929" name="Google Shape;929;p165"/>
          <p:cNvSpPr/>
          <p:nvPr/>
        </p:nvSpPr>
        <p:spPr>
          <a:xfrm>
            <a:off x="1193040" y="759600"/>
            <a:ext cx="10262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Important methods of StringTokenizer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hasMoreTokens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 boolean hasMoreTokens()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66"/>
          <p:cNvSpPr/>
          <p:nvPr/>
        </p:nvSpPr>
        <p:spPr>
          <a:xfrm>
            <a:off x="1088640" y="50364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nextToken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 boolean hasMoreTokens()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Returns the next token from the StringTokenizer object.</a:t>
            </a:r>
            <a:endParaRPr sz="2400" b="0" i="0" u="none" strike="noStrike" cap="none">
              <a:latin typeface="Arial"/>
              <a:ea typeface="Arial"/>
              <a:cs typeface="Arial"/>
              <a:sym typeface="Arial"/>
            </a:endParaRPr>
          </a:p>
        </p:txBody>
      </p:sp>
      <p:sp>
        <p:nvSpPr>
          <p:cNvPr id="935" name="Google Shape;935;p166"/>
          <p:cNvSpPr/>
          <p:nvPr/>
        </p:nvSpPr>
        <p:spPr>
          <a:xfrm>
            <a:off x="1793880" y="3523680"/>
            <a:ext cx="941364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StringTokenizer st = new StringTokenizer("Core Java","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System.out.println("Next token is : " + st.nextToken(" "));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67"/>
          <p:cNvSpPr/>
          <p:nvPr/>
        </p:nvSpPr>
        <p:spPr>
          <a:xfrm>
            <a:off x="1005840" y="1608480"/>
            <a:ext cx="10737360" cy="301644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Introduction to Exception Handling</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An exception is a problem that arises during the execution of a program. It can occur for various reasons say-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A user has entered an invalid data</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File not found</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A network connection has been lost in the middle of communications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The JVM has run out of a memory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168" descr="Exceptions Hierarchy - Java Exceptions Handling -Edureka"/>
          <p:cNvPicPr preferRelativeResize="0"/>
          <p:nvPr/>
        </p:nvPicPr>
        <p:blipFill rotWithShape="1">
          <a:blip r:embed="rId3">
            <a:alphaModFix/>
          </a:blip>
          <a:srcRect/>
          <a:stretch/>
        </p:blipFill>
        <p:spPr>
          <a:xfrm>
            <a:off x="1523880" y="808920"/>
            <a:ext cx="8861400" cy="5464800"/>
          </a:xfrm>
          <a:prstGeom prst="rect">
            <a:avLst/>
          </a:prstGeom>
          <a:noFill/>
          <a:ln w="88900" cap="sq" cmpd="sng">
            <a:solidFill>
              <a:srgbClr val="FFFFFF"/>
            </a:solidFill>
            <a:prstDash val="solid"/>
            <a:miter lim="8000"/>
            <a:headEnd type="none" w="sm" len="sm"/>
            <a:tailEnd type="none" w="sm" len="sm"/>
          </a:ln>
          <a:effectLst>
            <a:outerShdw blurRad="55080" dist="18000" dir="5400000" algn="tl" rotWithShape="0">
              <a:srgbClr val="000000">
                <a:alpha val="40000"/>
              </a:srgbClr>
            </a:outerShdw>
          </a:effectLst>
        </p:spPr>
      </p:pic>
    </p:spTree>
  </p:cSld>
  <p:clrMapOvr>
    <a:masterClrMapping/>
  </p:clrMapOvr>
  <p:transition spd="slow">
    <p:push/>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69"/>
          <p:cNvSpPr/>
          <p:nvPr/>
        </p:nvSpPr>
        <p:spPr>
          <a:xfrm>
            <a:off x="1143000" y="1027800"/>
            <a:ext cx="106297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Basically,  an </a:t>
            </a:r>
            <a:r>
              <a:rPr lang="en-US" sz="2400" b="1" i="0" u="none" strike="noStrike" cap="none">
                <a:solidFill>
                  <a:srgbClr val="4A4A4A"/>
                </a:solidFill>
                <a:latin typeface="Open Sans"/>
                <a:ea typeface="Open Sans"/>
                <a:cs typeface="Open Sans"/>
                <a:sym typeface="Open Sans"/>
              </a:rPr>
              <a:t>Error </a:t>
            </a:r>
            <a:r>
              <a:rPr lang="en-US" sz="2400" b="0" i="0" u="none" strike="noStrike" cap="none">
                <a:solidFill>
                  <a:srgbClr val="4A4A4A"/>
                </a:solidFill>
                <a:latin typeface="Open Sans"/>
                <a:ea typeface="Open Sans"/>
                <a:cs typeface="Open Sans"/>
                <a:sym typeface="Open Sans"/>
              </a:rPr>
              <a:t>is used by the Java run-time system (JVM) to indicate errors that are associated with the run-time environment (JRE). </a:t>
            </a:r>
            <a:r>
              <a:rPr lang="en-US" sz="2400" b="0" i="1" u="none" strike="noStrike" cap="none">
                <a:solidFill>
                  <a:srgbClr val="4A4A4A"/>
                </a:solidFill>
                <a:latin typeface="Open Sans"/>
                <a:ea typeface="Open Sans"/>
                <a:cs typeface="Open Sans"/>
                <a:sym typeface="Open Sans"/>
              </a:rPr>
              <a:t>StackOverflowError is an example of such an error. Whereas </a:t>
            </a:r>
            <a:r>
              <a:rPr lang="en-US" sz="2400" b="1" i="0" u="none" strike="noStrike" cap="none">
                <a:solidFill>
                  <a:srgbClr val="4A4A4A"/>
                </a:solidFill>
                <a:latin typeface="Open Sans"/>
                <a:ea typeface="Open Sans"/>
                <a:cs typeface="Open Sans"/>
                <a:sym typeface="Open Sans"/>
              </a:rPr>
              <a:t>Exception </a:t>
            </a:r>
            <a:r>
              <a:rPr lang="en-US" sz="2400" b="0" i="1" u="none" strike="noStrike" cap="none">
                <a:solidFill>
                  <a:srgbClr val="4A4A4A"/>
                </a:solidFill>
                <a:latin typeface="Open Sans"/>
                <a:ea typeface="Open Sans"/>
                <a:cs typeface="Open Sans"/>
                <a:sym typeface="Open Sans"/>
              </a:rPr>
              <a:t>is used for exceptional conditions that user programs should catch. NullPointerException is an example of such an exception.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aphicFrame>
        <p:nvGraphicFramePr>
          <p:cNvPr id="959" name="Google Shape;959;p171"/>
          <p:cNvGraphicFramePr/>
          <p:nvPr/>
        </p:nvGraphicFramePr>
        <p:xfrm>
          <a:off x="1671480" y="1027080"/>
          <a:ext cx="9009000" cy="3749090"/>
        </p:xfrm>
        <a:graphic>
          <a:graphicData uri="http://schemas.openxmlformats.org/drawingml/2006/table">
            <a:tbl>
              <a:tblPr>
                <a:noFill/>
                <a:tableStyleId>{9028E69A-3384-48EB-A0AC-748303277276}</a:tableStyleId>
              </a:tblPr>
              <a:tblGrid>
                <a:gridCol w="4589275">
                  <a:extLst>
                    <a:ext uri="{9D8B030D-6E8A-4147-A177-3AD203B41FA5}">
                      <a16:colId xmlns:a16="http://schemas.microsoft.com/office/drawing/2014/main" val="20000"/>
                    </a:ext>
                  </a:extLst>
                </a:gridCol>
                <a:gridCol w="4419725">
                  <a:extLst>
                    <a:ext uri="{9D8B030D-6E8A-4147-A177-3AD203B41FA5}">
                      <a16:colId xmlns:a16="http://schemas.microsoft.com/office/drawing/2014/main" val="20001"/>
                    </a:ext>
                  </a:extLst>
                </a:gridCol>
              </a:tblGrid>
              <a:tr h="396725">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Errors</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Exceptions</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Impossible to recover from an error</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Possible to recover from exceptions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Errors are of type ‘unchecked’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Exceptions can be either ‘checked’ or ‘unchecked’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Occur at runtime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Can occur at compile time or run time</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Caused by the application running environment</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Caused by the application itself</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slow">
    <p:push/>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172"/>
          <p:cNvSpPr/>
          <p:nvPr/>
        </p:nvSpPr>
        <p:spPr>
          <a:xfrm>
            <a:off x="894240" y="396720"/>
            <a:ext cx="288982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333333"/>
              </a:buClr>
              <a:buSzPts val="2800"/>
              <a:buFont typeface="Arial"/>
              <a:buNone/>
            </a:pPr>
            <a:r>
              <a:rPr lang="en-US" sz="2800" b="1" i="0" u="none" strike="noStrike" cap="none" dirty="0">
                <a:solidFill>
                  <a:srgbClr val="333333"/>
                </a:solidFill>
                <a:latin typeface="Arial"/>
                <a:ea typeface="Arial"/>
                <a:cs typeface="Arial"/>
                <a:sym typeface="Arial"/>
              </a:rPr>
              <a:t>Exceptions</a:t>
            </a:r>
            <a:endParaRPr sz="2800" b="0" i="0" u="none" strike="noStrike" cap="none" dirty="0">
              <a:latin typeface="Arial"/>
              <a:ea typeface="Arial"/>
              <a:cs typeface="Arial"/>
              <a:sym typeface="Arial"/>
            </a:endParaRPr>
          </a:p>
        </p:txBody>
      </p:sp>
      <p:sp>
        <p:nvSpPr>
          <p:cNvPr id="965" name="Google Shape;965;p172"/>
          <p:cNvSpPr/>
          <p:nvPr/>
        </p:nvSpPr>
        <p:spPr>
          <a:xfrm>
            <a:off x="986790" y="1109497"/>
            <a:ext cx="1081116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2000"/>
              <a:buFont typeface="Arial"/>
              <a:buNone/>
            </a:pPr>
            <a:r>
              <a:rPr lang="en-US" sz="2000" b="1" i="0" u="sng" strike="noStrike" cap="none" dirty="0">
                <a:solidFill>
                  <a:schemeClr val="hlink"/>
                </a:solidFill>
                <a:latin typeface="Arial"/>
                <a:ea typeface="Arial"/>
                <a:cs typeface="Arial"/>
                <a:sym typeface="Arial"/>
                <a:hlinkClick r:id="rId3"/>
              </a:rPr>
              <a:t>What Is an Exception?</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An exception is an event that occurs during the execution of a program that disrupts the normal flow of instructions.</a:t>
            </a:r>
            <a:endParaRPr sz="2000" b="0" i="0" u="none" strike="noStrike" cap="none" dirty="0">
              <a:latin typeface="Arial"/>
              <a:ea typeface="Arial"/>
              <a:cs typeface="Arial"/>
              <a:sym typeface="Arial"/>
            </a:endParaRPr>
          </a:p>
        </p:txBody>
      </p:sp>
      <p:pic>
        <p:nvPicPr>
          <p:cNvPr id="966" name="Google Shape;966;p172" descr="java exception hierarchy, exception handling in java, java exception handling"/>
          <p:cNvPicPr preferRelativeResize="0"/>
          <p:nvPr/>
        </p:nvPicPr>
        <p:blipFill rotWithShape="1">
          <a:blip r:embed="rId4">
            <a:alphaModFix/>
          </a:blip>
          <a:srcRect/>
          <a:stretch/>
        </p:blipFill>
        <p:spPr>
          <a:xfrm>
            <a:off x="1449421" y="2310434"/>
            <a:ext cx="9885899" cy="4109086"/>
          </a:xfrm>
          <a:prstGeom prst="rect">
            <a:avLst/>
          </a:prstGeom>
          <a:noFill/>
          <a:ln>
            <a:noFill/>
          </a:ln>
        </p:spPr>
      </p:pic>
    </p:spTree>
  </p:cSld>
  <p:clrMapOvr>
    <a:masterClrMapping/>
  </p:clrMapOvr>
  <p:transition spd="slow">
    <p:push/>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73"/>
          <p:cNvSpPr/>
          <p:nvPr/>
        </p:nvSpPr>
        <p:spPr>
          <a:xfrm>
            <a:off x="417960" y="751320"/>
            <a:ext cx="11455920" cy="4905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The Three Kinds of Exceptions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first kind of exception is the </a:t>
            </a:r>
            <a:r>
              <a:rPr lang="en-US" sz="2800" b="1" i="0" u="none" strike="noStrike" cap="none">
                <a:solidFill>
                  <a:srgbClr val="000000"/>
                </a:solidFill>
                <a:latin typeface="Calibri"/>
                <a:ea typeface="Calibri"/>
                <a:cs typeface="Calibri"/>
                <a:sym typeface="Calibri"/>
              </a:rPr>
              <a:t>checked exception.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It is an exception that occurs at compile time, also called compile time exceptions. If some code within a method throws a checked exception, then the method must either handle the exception or it must specify the exception using </a:t>
            </a:r>
            <a:r>
              <a:rPr lang="en-US" sz="2800" b="0" i="1" u="none" strike="noStrike" cap="none">
                <a:solidFill>
                  <a:srgbClr val="000000"/>
                </a:solidFill>
                <a:latin typeface="Calibri"/>
                <a:ea typeface="Calibri"/>
                <a:cs typeface="Calibri"/>
                <a:sym typeface="Calibri"/>
              </a:rPr>
              <a:t>throws </a:t>
            </a:r>
            <a:r>
              <a:rPr lang="en-US" sz="2800" b="0" i="0" u="none" strike="noStrike" cap="none">
                <a:solidFill>
                  <a:srgbClr val="000000"/>
                </a:solidFill>
                <a:latin typeface="Calibri"/>
                <a:ea typeface="Calibri"/>
                <a:cs typeface="Calibri"/>
                <a:sym typeface="Calibri"/>
              </a:rPr>
              <a:t>keyword.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Checked exceptions are subject to the Catch or Specify Requirement. All exceptions are checked exceptions, except for those indicated by Error, RuntimeException, and their subclasses</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System.out.println("Overridden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iPad extends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System.out.println("Overriding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74"/>
          <p:cNvSpPr/>
          <p:nvPr/>
        </p:nvSpPr>
        <p:spPr>
          <a:xfrm>
            <a:off x="1127880" y="1378440"/>
            <a:ext cx="1068084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second kind of exception is the </a:t>
            </a:r>
            <a:r>
              <a:rPr lang="en-US" sz="2800" b="1" i="0" u="none" strike="noStrike" cap="none">
                <a:solidFill>
                  <a:srgbClr val="000000"/>
                </a:solidFill>
                <a:latin typeface="Calibri"/>
                <a:ea typeface="Calibri"/>
                <a:cs typeface="Calibri"/>
                <a:sym typeface="Calibri"/>
              </a:rPr>
              <a:t>error</a:t>
            </a: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It is an exception that occurs at the time of execution. These are also called </a:t>
            </a:r>
            <a:r>
              <a:rPr lang="en-US" sz="2800" b="0" i="1" u="none" strike="noStrike" cap="none">
                <a:solidFill>
                  <a:srgbClr val="000000"/>
                </a:solidFill>
                <a:latin typeface="Calibri"/>
                <a:ea typeface="Calibri"/>
                <a:cs typeface="Calibri"/>
                <a:sym typeface="Calibri"/>
              </a:rPr>
              <a:t>Runtime Exceptions.</a:t>
            </a:r>
            <a:r>
              <a:rPr lang="en-US" sz="2800" b="0" i="0" u="none" strike="noStrike" cap="none">
                <a:solidFill>
                  <a:srgbClr val="000000"/>
                </a:solidFill>
                <a:latin typeface="Calibri"/>
                <a:ea typeface="Calibri"/>
                <a:cs typeface="Calibri"/>
                <a:sym typeface="Calibri"/>
              </a:rPr>
              <a:t> In C++, all exceptions are unchecked, so it is not forced by the compiler to either handle or specify the exception. It is up to the programmers to specify or catch the exceptions.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Errors are not subject to the Catch or Specify Requirement. Errors are those exceptions indicated by Error and its subclasses.</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aphicFrame>
        <p:nvGraphicFramePr>
          <p:cNvPr id="981" name="Google Shape;981;p175"/>
          <p:cNvGraphicFramePr/>
          <p:nvPr/>
        </p:nvGraphicFramePr>
        <p:xfrm>
          <a:off x="698400" y="609480"/>
          <a:ext cx="10972450" cy="5497280"/>
        </p:xfrm>
        <a:graphic>
          <a:graphicData uri="http://schemas.openxmlformats.org/drawingml/2006/table">
            <a:tbl>
              <a:tblPr>
                <a:noFill/>
                <a:tableStyleId>{9028E69A-3384-48EB-A0AC-748303277276}</a:tableStyleId>
              </a:tblPr>
              <a:tblGrid>
                <a:gridCol w="4488850">
                  <a:extLst>
                    <a:ext uri="{9D8B030D-6E8A-4147-A177-3AD203B41FA5}">
                      <a16:colId xmlns:a16="http://schemas.microsoft.com/office/drawing/2014/main" val="20000"/>
                    </a:ext>
                  </a:extLst>
                </a:gridCol>
                <a:gridCol w="6483600">
                  <a:extLst>
                    <a:ext uri="{9D8B030D-6E8A-4147-A177-3AD203B41FA5}">
                      <a16:colId xmlns:a16="http://schemas.microsoft.com/office/drawing/2014/main" val="20001"/>
                    </a:ext>
                  </a:extLst>
                </a:gridCol>
              </a:tblGrid>
              <a:tr h="261000">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u="none" strike="noStrike" cap="none">
                          <a:solidFill>
                            <a:srgbClr val="000000"/>
                          </a:solidFill>
                          <a:latin typeface="Calibri"/>
                          <a:ea typeface="Calibri"/>
                          <a:cs typeface="Calibri"/>
                          <a:sym typeface="Calibri"/>
                        </a:rPr>
                        <a:t>Built-in Exceptions</a:t>
                      </a:r>
                      <a:endParaRPr sz="1200" b="0" u="none" strike="noStrike" cap="none">
                        <a:latin typeface="Arial"/>
                        <a:ea typeface="Arial"/>
                        <a:cs typeface="Arial"/>
                        <a:sym typeface="Arial"/>
                      </a:endParaRPr>
                    </a:p>
                  </a:txBody>
                  <a:tcPr marL="30600" marR="58675"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u="none" strike="noStrike" cap="none">
                          <a:solidFill>
                            <a:srgbClr val="000000"/>
                          </a:solidFill>
                          <a:latin typeface="Calibri"/>
                          <a:ea typeface="Calibri"/>
                          <a:cs typeface="Calibri"/>
                          <a:sym typeface="Calibri"/>
                        </a:rPr>
                        <a:t>Description</a:t>
                      </a:r>
                      <a:endParaRPr sz="1200" b="0" u="none" strike="noStrike" cap="none">
                        <a:latin typeface="Arial"/>
                        <a:ea typeface="Arial"/>
                        <a:cs typeface="Arial"/>
                        <a:sym typeface="Arial"/>
                      </a:endParaRPr>
                    </a:p>
                  </a:txBody>
                  <a:tcPr marL="30600" marR="58675" marT="45725" marB="45725" anchor="ctr">
                    <a:solidFill>
                      <a:srgbClr val="008DD9"/>
                    </a:solidFill>
                  </a:tcPr>
                </a:tc>
                <a:extLst>
                  <a:ext uri="{0D108BD9-81ED-4DB2-BD59-A6C34878D82A}">
                    <a16:rowId xmlns:a16="http://schemas.microsoft.com/office/drawing/2014/main" val="10000"/>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ArithmeticException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an exceptional condition has occurred in an arithmetic operation.</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1"/>
                  </a:ext>
                </a:extLst>
              </a:tr>
              <a:tr h="101665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ArrayIndexOutOfBoundsException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to indicate that an array has been accessed with an illegal index. The index is either negative or greater than or equal to the size of the array.</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2"/>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ClassNotFoundException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This exception is raised when we try to access a class whose definition is not found.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3"/>
                  </a:ext>
                </a:extLst>
              </a:tr>
              <a:tr h="567725">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FileNotFoundException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An exception that is raised when a file is not accessible or does not open.</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4"/>
                  </a:ext>
                </a:extLst>
              </a:tr>
              <a:tr h="567725">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IOException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an input-output operation is failed or interrupted.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5"/>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InterruptedException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 thread is waiting, sleeping, or doing some processing, and it is interrupted.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6"/>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NoSuchFieldException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 class does not contain the field (or variable) specified.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7"/>
                  </a:ext>
                </a:extLst>
              </a:tr>
            </a:tbl>
          </a:graphicData>
        </a:graphic>
      </p:graphicFrame>
    </p:spTree>
  </p:cSld>
  <p:clrMapOvr>
    <a:masterClrMapping/>
  </p:clrMapOvr>
  <p:transition spd="slow">
    <p:push/>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76"/>
          <p:cNvSpPr/>
          <p:nvPr/>
        </p:nvSpPr>
        <p:spPr>
          <a:xfrm>
            <a:off x="430920" y="889920"/>
            <a:ext cx="11612520" cy="484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third kind of exception is the </a:t>
            </a:r>
            <a:r>
              <a:rPr lang="en-US" sz="2400" b="1" i="0" u="none" strike="noStrike" cap="none">
                <a:solidFill>
                  <a:srgbClr val="000000"/>
                </a:solidFill>
                <a:latin typeface="Calibri"/>
                <a:ea typeface="Calibri"/>
                <a:cs typeface="Calibri"/>
                <a:sym typeface="Calibri"/>
              </a:rPr>
              <a:t>unchecked exception</a:t>
            </a:r>
            <a:r>
              <a:rPr lang="en-US" sz="2400" b="0" i="0" u="none" strike="noStrike" cap="none">
                <a:solidFill>
                  <a:srgbClr val="000000"/>
                </a:solidFill>
                <a:latin typeface="Calibri"/>
                <a:ea typeface="Calibri"/>
                <a:cs typeface="Calibri"/>
                <a:sym typeface="Calibri"/>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FileReader. If a logic error causes a null to be passed to the constructor, the constructor will throw NullPointerException. The application can catch this exception, but it probably makes more sense to eliminate the bug that caused the exception to occur.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Runtime exceptions are not subject to the Catch or Specify Requirement. Runtime exceptions are those indicated by RuntimeException and its subclasses.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Errors and runtime exceptions are collectively known as unchecked exceptions</a:t>
            </a: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77"/>
          <p:cNvSpPr/>
          <p:nvPr/>
        </p:nvSpPr>
        <p:spPr>
          <a:xfrm>
            <a:off x="2799720" y="1336680"/>
            <a:ext cx="6095520" cy="4664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DeafaultException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mak[])</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show();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show()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show1();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show1()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System.out.println("Hello");</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
        <p:nvSpPr>
          <p:cNvPr id="992" name="Google Shape;992;p177"/>
          <p:cNvSpPr/>
          <p:nvPr/>
        </p:nvSpPr>
        <p:spPr>
          <a:xfrm>
            <a:off x="904320" y="344520"/>
            <a:ext cx="47124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Default Exception</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78"/>
          <p:cNvSpPr/>
          <p:nvPr/>
        </p:nvSpPr>
        <p:spPr>
          <a:xfrm>
            <a:off x="4584960" y="365760"/>
            <a:ext cx="2050560" cy="54828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Throwable</a:t>
            </a:r>
            <a:endParaRPr sz="1800" b="0" i="0" u="none" strike="noStrike" cap="none">
              <a:latin typeface="Arial"/>
              <a:ea typeface="Arial"/>
              <a:cs typeface="Arial"/>
              <a:sym typeface="Arial"/>
            </a:endParaRPr>
          </a:p>
        </p:txBody>
      </p:sp>
      <p:sp>
        <p:nvSpPr>
          <p:cNvPr id="998" name="Google Shape;998;p178"/>
          <p:cNvSpPr/>
          <p:nvPr/>
        </p:nvSpPr>
        <p:spPr>
          <a:xfrm>
            <a:off x="731520" y="140544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Exception</a:t>
            </a:r>
            <a:endParaRPr sz="1800" b="0" i="0" u="none" strike="noStrike" cap="none">
              <a:latin typeface="Arial"/>
              <a:ea typeface="Arial"/>
              <a:cs typeface="Arial"/>
              <a:sym typeface="Arial"/>
            </a:endParaRPr>
          </a:p>
        </p:txBody>
      </p:sp>
      <p:sp>
        <p:nvSpPr>
          <p:cNvPr id="999" name="Google Shape;999;p178"/>
          <p:cNvSpPr/>
          <p:nvPr/>
        </p:nvSpPr>
        <p:spPr>
          <a:xfrm>
            <a:off x="9017640" y="355752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VirtualMachinError</a:t>
            </a:r>
            <a:endParaRPr sz="1800" b="0" i="0" u="none" strike="noStrike" cap="none">
              <a:latin typeface="Arial"/>
              <a:ea typeface="Arial"/>
              <a:cs typeface="Arial"/>
              <a:sym typeface="Arial"/>
            </a:endParaRPr>
          </a:p>
        </p:txBody>
      </p:sp>
      <p:sp>
        <p:nvSpPr>
          <p:cNvPr id="1000" name="Google Shape;1000;p178"/>
          <p:cNvSpPr/>
          <p:nvPr/>
        </p:nvSpPr>
        <p:spPr>
          <a:xfrm>
            <a:off x="1443600" y="56127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RuntimeException</a:t>
            </a:r>
            <a:endParaRPr sz="1800" b="0" i="0" u="none" strike="noStrike" cap="none">
              <a:latin typeface="Arial"/>
              <a:ea typeface="Arial"/>
              <a:cs typeface="Arial"/>
              <a:sym typeface="Arial"/>
            </a:endParaRPr>
          </a:p>
        </p:txBody>
      </p:sp>
      <p:sp>
        <p:nvSpPr>
          <p:cNvPr id="1001" name="Google Shape;1001;p178"/>
          <p:cNvSpPr/>
          <p:nvPr/>
        </p:nvSpPr>
        <p:spPr>
          <a:xfrm>
            <a:off x="1397880" y="4622040"/>
            <a:ext cx="300420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ClassNotFoundException</a:t>
            </a:r>
            <a:endParaRPr sz="1800" b="0" i="0" u="none" strike="noStrike" cap="none">
              <a:latin typeface="Arial"/>
              <a:ea typeface="Arial"/>
              <a:cs typeface="Arial"/>
              <a:sym typeface="Arial"/>
            </a:endParaRPr>
          </a:p>
        </p:txBody>
      </p:sp>
      <p:sp>
        <p:nvSpPr>
          <p:cNvPr id="1002" name="Google Shape;1002;p178"/>
          <p:cNvSpPr/>
          <p:nvPr/>
        </p:nvSpPr>
        <p:spPr>
          <a:xfrm>
            <a:off x="9017640" y="25059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StackOverFlow</a:t>
            </a:r>
            <a:endParaRPr sz="1800" b="0" i="0" u="none" strike="noStrike" cap="none">
              <a:latin typeface="Arial"/>
              <a:ea typeface="Arial"/>
              <a:cs typeface="Arial"/>
              <a:sym typeface="Arial"/>
            </a:endParaRPr>
          </a:p>
        </p:txBody>
      </p:sp>
      <p:sp>
        <p:nvSpPr>
          <p:cNvPr id="1003" name="Google Shape;1003;p178"/>
          <p:cNvSpPr/>
          <p:nvPr/>
        </p:nvSpPr>
        <p:spPr>
          <a:xfrm>
            <a:off x="9017640" y="462204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OutOfMemoryError</a:t>
            </a:r>
            <a:endParaRPr sz="1800" b="0" i="0" u="none" strike="noStrike" cap="none">
              <a:latin typeface="Arial"/>
              <a:ea typeface="Arial"/>
              <a:cs typeface="Arial"/>
              <a:sym typeface="Arial"/>
            </a:endParaRPr>
          </a:p>
        </p:txBody>
      </p:sp>
      <p:sp>
        <p:nvSpPr>
          <p:cNvPr id="1004" name="Google Shape;1004;p178"/>
          <p:cNvSpPr/>
          <p:nvPr/>
        </p:nvSpPr>
        <p:spPr>
          <a:xfrm>
            <a:off x="1397880" y="25059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IOException</a:t>
            </a:r>
            <a:endParaRPr sz="1800" b="0" i="0" u="none" strike="noStrike" cap="none">
              <a:latin typeface="Arial"/>
              <a:ea typeface="Arial"/>
              <a:cs typeface="Arial"/>
              <a:sym typeface="Arial"/>
            </a:endParaRPr>
          </a:p>
        </p:txBody>
      </p:sp>
      <p:sp>
        <p:nvSpPr>
          <p:cNvPr id="1005" name="Google Shape;1005;p178"/>
          <p:cNvSpPr/>
          <p:nvPr/>
        </p:nvSpPr>
        <p:spPr>
          <a:xfrm>
            <a:off x="1397880" y="355752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SQLException</a:t>
            </a:r>
            <a:endParaRPr sz="1800" b="0" i="0" u="none" strike="noStrike" cap="none">
              <a:latin typeface="Arial"/>
              <a:ea typeface="Arial"/>
              <a:cs typeface="Arial"/>
              <a:sym typeface="Arial"/>
            </a:endParaRPr>
          </a:p>
        </p:txBody>
      </p:sp>
      <p:sp>
        <p:nvSpPr>
          <p:cNvPr id="1006" name="Google Shape;1006;p178"/>
          <p:cNvSpPr/>
          <p:nvPr/>
        </p:nvSpPr>
        <p:spPr>
          <a:xfrm>
            <a:off x="8233920" y="145440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Error</a:t>
            </a:r>
            <a:endParaRPr sz="1800" b="0" i="0" u="none" strike="noStrike" cap="none">
              <a:latin typeface="Arial"/>
              <a:ea typeface="Arial"/>
              <a:cs typeface="Arial"/>
              <a:sym typeface="Arial"/>
            </a:endParaRPr>
          </a:p>
        </p:txBody>
      </p:sp>
      <p:cxnSp>
        <p:nvCxnSpPr>
          <p:cNvPr id="1007" name="Google Shape;1007;p178"/>
          <p:cNvCxnSpPr/>
          <p:nvPr/>
        </p:nvCxnSpPr>
        <p:spPr>
          <a:xfrm>
            <a:off x="8464680" y="2028960"/>
            <a:ext cx="25920" cy="2880360"/>
          </a:xfrm>
          <a:prstGeom prst="straightConnector1">
            <a:avLst/>
          </a:prstGeom>
          <a:noFill/>
          <a:ln w="9525" cap="flat" cmpd="sng">
            <a:solidFill>
              <a:srgbClr val="5B9BD5"/>
            </a:solidFill>
            <a:prstDash val="solid"/>
            <a:miter lim="8000"/>
            <a:headEnd type="none" w="sm" len="sm"/>
            <a:tailEnd type="none" w="sm" len="sm"/>
          </a:ln>
        </p:spPr>
      </p:cxnSp>
      <p:sp>
        <p:nvSpPr>
          <p:cNvPr id="1008" name="Google Shape;1008;p178"/>
          <p:cNvSpPr/>
          <p:nvPr/>
        </p:nvSpPr>
        <p:spPr>
          <a:xfrm>
            <a:off x="8464680" y="27932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09" name="Google Shape;1009;p178"/>
          <p:cNvSpPr/>
          <p:nvPr/>
        </p:nvSpPr>
        <p:spPr>
          <a:xfrm>
            <a:off x="8464680" y="490932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0" name="Google Shape;1010;p178"/>
          <p:cNvSpPr/>
          <p:nvPr/>
        </p:nvSpPr>
        <p:spPr>
          <a:xfrm>
            <a:off x="8490960" y="38210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cxnSp>
        <p:nvCxnSpPr>
          <p:cNvPr id="1011" name="Google Shape;1011;p178"/>
          <p:cNvCxnSpPr/>
          <p:nvPr/>
        </p:nvCxnSpPr>
        <p:spPr>
          <a:xfrm>
            <a:off x="857520" y="1973520"/>
            <a:ext cx="26280" cy="3926520"/>
          </a:xfrm>
          <a:prstGeom prst="straightConnector1">
            <a:avLst/>
          </a:prstGeom>
          <a:noFill/>
          <a:ln w="9525" cap="flat" cmpd="sng">
            <a:solidFill>
              <a:srgbClr val="5B9BD5"/>
            </a:solidFill>
            <a:prstDash val="solid"/>
            <a:miter lim="8000"/>
            <a:headEnd type="none" w="sm" len="sm"/>
            <a:tailEnd type="none" w="sm" len="sm"/>
          </a:ln>
        </p:spPr>
      </p:cxnSp>
      <p:sp>
        <p:nvSpPr>
          <p:cNvPr id="1012" name="Google Shape;1012;p178"/>
          <p:cNvSpPr/>
          <p:nvPr/>
        </p:nvSpPr>
        <p:spPr>
          <a:xfrm>
            <a:off x="844560" y="384480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3" name="Google Shape;1013;p178"/>
          <p:cNvSpPr/>
          <p:nvPr/>
        </p:nvSpPr>
        <p:spPr>
          <a:xfrm>
            <a:off x="844560" y="27932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4" name="Google Shape;1014;p178"/>
          <p:cNvSpPr/>
          <p:nvPr/>
        </p:nvSpPr>
        <p:spPr>
          <a:xfrm>
            <a:off x="901440" y="59000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5" name="Google Shape;1015;p178"/>
          <p:cNvSpPr/>
          <p:nvPr/>
        </p:nvSpPr>
        <p:spPr>
          <a:xfrm>
            <a:off x="844560" y="49334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cxnSp>
        <p:nvCxnSpPr>
          <p:cNvPr id="1016" name="Google Shape;1016;p178"/>
          <p:cNvCxnSpPr/>
          <p:nvPr/>
        </p:nvCxnSpPr>
        <p:spPr>
          <a:xfrm flipH="1">
            <a:off x="1815480" y="625680"/>
            <a:ext cx="2769480" cy="882720"/>
          </a:xfrm>
          <a:prstGeom prst="straightConnector1">
            <a:avLst/>
          </a:prstGeom>
          <a:noFill/>
          <a:ln w="9525" cap="flat" cmpd="sng">
            <a:solidFill>
              <a:srgbClr val="5B9BD5"/>
            </a:solidFill>
            <a:prstDash val="solid"/>
            <a:miter lim="8000"/>
            <a:headEnd type="none" w="sm" len="sm"/>
            <a:tailEnd type="none" w="sm" len="sm"/>
          </a:ln>
        </p:spPr>
      </p:cxnSp>
      <p:cxnSp>
        <p:nvCxnSpPr>
          <p:cNvPr id="1017" name="Google Shape;1017;p178"/>
          <p:cNvCxnSpPr/>
          <p:nvPr/>
        </p:nvCxnSpPr>
        <p:spPr>
          <a:xfrm rot="10800000">
            <a:off x="6635880" y="639720"/>
            <a:ext cx="2508120" cy="765360"/>
          </a:xfrm>
          <a:prstGeom prst="straightConnector1">
            <a:avLst/>
          </a:prstGeom>
          <a:noFill/>
          <a:ln w="9525" cap="flat" cmpd="sng">
            <a:solidFill>
              <a:srgbClr val="5B9BD5"/>
            </a:solidFill>
            <a:prstDash val="solid"/>
            <a:miter lim="8000"/>
            <a:headEnd type="none" w="sm" len="sm"/>
            <a:tailEnd type="none" w="sm" len="sm"/>
          </a:ln>
        </p:spPr>
      </p:cxnSp>
    </p:spTree>
  </p:cSld>
  <p:clrMapOvr>
    <a:masterClrMapping/>
  </p:clrMapOvr>
  <p:transition spd="slow">
    <p:push/>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79"/>
          <p:cNvSpPr/>
          <p:nvPr/>
        </p:nvSpPr>
        <p:spPr>
          <a:xfrm>
            <a:off x="3298320" y="648720"/>
            <a:ext cx="2762280" cy="68328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RuntimeException</a:t>
            </a:r>
            <a:endParaRPr sz="1800" b="0" i="0" u="none" strike="noStrike" cap="none">
              <a:latin typeface="Arial"/>
              <a:ea typeface="Arial"/>
              <a:cs typeface="Arial"/>
              <a:sym typeface="Arial"/>
            </a:endParaRPr>
          </a:p>
        </p:txBody>
      </p:sp>
      <p:sp>
        <p:nvSpPr>
          <p:cNvPr id="1023" name="Google Shape;1023;p179"/>
          <p:cNvSpPr/>
          <p:nvPr/>
        </p:nvSpPr>
        <p:spPr>
          <a:xfrm>
            <a:off x="5218560" y="4246560"/>
            <a:ext cx="29584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IndexOutOfBoundException</a:t>
            </a:r>
            <a:endParaRPr sz="1800" b="0" i="0" u="none" strike="noStrike" cap="none">
              <a:latin typeface="Arial"/>
              <a:ea typeface="Arial"/>
              <a:cs typeface="Arial"/>
              <a:sym typeface="Arial"/>
            </a:endParaRPr>
          </a:p>
        </p:txBody>
      </p:sp>
      <p:sp>
        <p:nvSpPr>
          <p:cNvPr id="1024" name="Google Shape;1024;p179"/>
          <p:cNvSpPr/>
          <p:nvPr/>
        </p:nvSpPr>
        <p:spPr>
          <a:xfrm>
            <a:off x="5205600" y="530568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IllegelArgumentException</a:t>
            </a:r>
            <a:endParaRPr sz="1800" b="0" i="0" u="none" strike="noStrike" cap="none">
              <a:latin typeface="Arial"/>
              <a:ea typeface="Arial"/>
              <a:cs typeface="Arial"/>
              <a:sym typeface="Arial"/>
            </a:endParaRPr>
          </a:p>
        </p:txBody>
      </p:sp>
      <p:sp>
        <p:nvSpPr>
          <p:cNvPr id="1025" name="Google Shape;1025;p179"/>
          <p:cNvSpPr/>
          <p:nvPr/>
        </p:nvSpPr>
        <p:spPr>
          <a:xfrm>
            <a:off x="5205600" y="304380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NUllPointerException</a:t>
            </a:r>
            <a:endParaRPr sz="1800" b="0" i="0" u="none" strike="noStrike" cap="none">
              <a:latin typeface="Arial"/>
              <a:ea typeface="Arial"/>
              <a:cs typeface="Arial"/>
              <a:sym typeface="Arial"/>
            </a:endParaRPr>
          </a:p>
        </p:txBody>
      </p:sp>
      <p:sp>
        <p:nvSpPr>
          <p:cNvPr id="1026" name="Google Shape;1026;p179"/>
          <p:cNvSpPr/>
          <p:nvPr/>
        </p:nvSpPr>
        <p:spPr>
          <a:xfrm>
            <a:off x="5205600" y="2046600"/>
            <a:ext cx="268416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ArthmeticException</a:t>
            </a:r>
            <a:endParaRPr sz="1800" b="0" i="0" u="none" strike="noStrike" cap="none">
              <a:latin typeface="Arial"/>
              <a:ea typeface="Arial"/>
              <a:cs typeface="Arial"/>
              <a:sym typeface="Arial"/>
            </a:endParaRPr>
          </a:p>
        </p:txBody>
      </p:sp>
      <p:cxnSp>
        <p:nvCxnSpPr>
          <p:cNvPr id="1027" name="Google Shape;1027;p179"/>
          <p:cNvCxnSpPr/>
          <p:nvPr/>
        </p:nvCxnSpPr>
        <p:spPr>
          <a:xfrm>
            <a:off x="4297680" y="1332360"/>
            <a:ext cx="12960" cy="4206240"/>
          </a:xfrm>
          <a:prstGeom prst="straightConnector1">
            <a:avLst/>
          </a:prstGeom>
          <a:noFill/>
          <a:ln w="9525" cap="flat" cmpd="sng">
            <a:solidFill>
              <a:srgbClr val="5B9BD5"/>
            </a:solidFill>
            <a:prstDash val="solid"/>
            <a:miter lim="8000"/>
            <a:headEnd type="none" w="sm" len="sm"/>
            <a:tailEnd type="none" w="sm" len="sm"/>
          </a:ln>
        </p:spPr>
      </p:cxnSp>
      <p:sp>
        <p:nvSpPr>
          <p:cNvPr id="1028" name="Google Shape;1028;p179"/>
          <p:cNvSpPr/>
          <p:nvPr/>
        </p:nvSpPr>
        <p:spPr>
          <a:xfrm>
            <a:off x="4297680" y="225972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79"/>
          <p:cNvSpPr/>
          <p:nvPr/>
        </p:nvSpPr>
        <p:spPr>
          <a:xfrm>
            <a:off x="4281480" y="311328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9"/>
          <p:cNvSpPr/>
          <p:nvPr/>
        </p:nvSpPr>
        <p:spPr>
          <a:xfrm>
            <a:off x="4310640" y="442512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9"/>
          <p:cNvSpPr/>
          <p:nvPr/>
        </p:nvSpPr>
        <p:spPr>
          <a:xfrm>
            <a:off x="4297680" y="538848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9"/>
          <p:cNvSpPr/>
          <p:nvPr/>
        </p:nvSpPr>
        <p:spPr>
          <a:xfrm>
            <a:off x="6220080" y="627012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NumberFormateException</a:t>
            </a:r>
            <a:endParaRPr sz="1800" b="0" i="0" u="none" strike="noStrike" cap="none">
              <a:latin typeface="Arial"/>
              <a:ea typeface="Arial"/>
              <a:cs typeface="Arial"/>
              <a:sym typeface="Arial"/>
            </a:endParaRPr>
          </a:p>
        </p:txBody>
      </p:sp>
      <p:sp>
        <p:nvSpPr>
          <p:cNvPr id="1033" name="Google Shape;1033;p179"/>
          <p:cNvSpPr/>
          <p:nvPr/>
        </p:nvSpPr>
        <p:spPr>
          <a:xfrm>
            <a:off x="5577840" y="6387840"/>
            <a:ext cx="641880" cy="352440"/>
          </a:xfrm>
          <a:prstGeom prst="striped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4" name="Google Shape;1034;p179"/>
          <p:cNvCxnSpPr/>
          <p:nvPr/>
        </p:nvCxnSpPr>
        <p:spPr>
          <a:xfrm>
            <a:off x="5577840" y="5880240"/>
            <a:ext cx="360" cy="683640"/>
          </a:xfrm>
          <a:prstGeom prst="straightConnector1">
            <a:avLst/>
          </a:prstGeom>
          <a:noFill/>
          <a:ln w="9525" cap="flat" cmpd="sng">
            <a:solidFill>
              <a:srgbClr val="5B9BD5"/>
            </a:solidFill>
            <a:prstDash val="solid"/>
            <a:miter lim="8000"/>
            <a:headEnd type="none" w="sm" len="sm"/>
            <a:tailEnd type="none" w="sm" len="sm"/>
          </a:ln>
        </p:spPr>
      </p:cxnSp>
    </p:spTree>
  </p:cSld>
  <p:clrMapOvr>
    <a:masterClrMapping/>
  </p:clrMapOvr>
  <p:transition spd="slow">
    <p:push/>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80"/>
          <p:cNvSpPr/>
          <p:nvPr/>
        </p:nvSpPr>
        <p:spPr>
          <a:xfrm>
            <a:off x="2184840" y="400680"/>
            <a:ext cx="29584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IndexOutOdBundsException</a:t>
            </a:r>
            <a:endParaRPr sz="1800" b="0" i="0" u="none" strike="noStrike" cap="none">
              <a:latin typeface="Arial"/>
              <a:ea typeface="Arial"/>
              <a:cs typeface="Arial"/>
              <a:sym typeface="Arial"/>
            </a:endParaRPr>
          </a:p>
        </p:txBody>
      </p:sp>
      <p:sp>
        <p:nvSpPr>
          <p:cNvPr id="1040" name="Google Shape;1040;p180"/>
          <p:cNvSpPr/>
          <p:nvPr/>
        </p:nvSpPr>
        <p:spPr>
          <a:xfrm>
            <a:off x="4896360" y="3601080"/>
            <a:ext cx="3985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StringIndexOutOdBundException</a:t>
            </a:r>
            <a:endParaRPr sz="1800" b="0" i="0" u="none" strike="noStrike" cap="none">
              <a:latin typeface="Arial"/>
              <a:ea typeface="Arial"/>
              <a:cs typeface="Arial"/>
              <a:sym typeface="Arial"/>
            </a:endParaRPr>
          </a:p>
        </p:txBody>
      </p:sp>
      <p:sp>
        <p:nvSpPr>
          <p:cNvPr id="1041" name="Google Shape;1041;p180"/>
          <p:cNvSpPr/>
          <p:nvPr/>
        </p:nvSpPr>
        <p:spPr>
          <a:xfrm>
            <a:off x="4896360" y="2288160"/>
            <a:ext cx="3985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ArrayIndexOutOdBundException</a:t>
            </a:r>
            <a:endParaRPr sz="1800" b="0" i="0" u="none" strike="noStrike" cap="none">
              <a:latin typeface="Arial"/>
              <a:ea typeface="Arial"/>
              <a:cs typeface="Arial"/>
              <a:sym typeface="Arial"/>
            </a:endParaRPr>
          </a:p>
        </p:txBody>
      </p:sp>
      <p:cxnSp>
        <p:nvCxnSpPr>
          <p:cNvPr id="1042" name="Google Shape;1042;p180"/>
          <p:cNvCxnSpPr/>
          <p:nvPr/>
        </p:nvCxnSpPr>
        <p:spPr>
          <a:xfrm>
            <a:off x="3664080" y="975240"/>
            <a:ext cx="360" cy="2917440"/>
          </a:xfrm>
          <a:prstGeom prst="straightConnector1">
            <a:avLst/>
          </a:prstGeom>
          <a:noFill/>
          <a:ln w="9525" cap="flat" cmpd="sng">
            <a:solidFill>
              <a:srgbClr val="5B9BD5"/>
            </a:solidFill>
            <a:prstDash val="solid"/>
            <a:miter lim="8000"/>
            <a:headEnd type="none" w="sm" len="sm"/>
            <a:tailEnd type="none" w="sm" len="sm"/>
          </a:ln>
        </p:spPr>
      </p:cxnSp>
      <p:sp>
        <p:nvSpPr>
          <p:cNvPr id="1043" name="Google Shape;1043;p180"/>
          <p:cNvSpPr/>
          <p:nvPr/>
        </p:nvSpPr>
        <p:spPr>
          <a:xfrm>
            <a:off x="3664080" y="2433960"/>
            <a:ext cx="1231920" cy="42840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80"/>
          <p:cNvSpPr/>
          <p:nvPr/>
        </p:nvSpPr>
        <p:spPr>
          <a:xfrm>
            <a:off x="3664080" y="3708720"/>
            <a:ext cx="1231920" cy="42840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81"/>
          <p:cNvSpPr/>
          <p:nvPr/>
        </p:nvSpPr>
        <p:spPr>
          <a:xfrm>
            <a:off x="2120760" y="1072080"/>
            <a:ext cx="9131040" cy="37479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Exception Handling Methods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As I have already mentioned, handling an exception is very important, else it leads to system failure. But how do you handle these exceptions?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Java provides various methods to handle the Exceptions like:</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try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catch</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finally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throw</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throws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82"/>
          <p:cNvSpPr/>
          <p:nvPr/>
        </p:nvSpPr>
        <p:spPr>
          <a:xfrm>
            <a:off x="1820160" y="960840"/>
            <a:ext cx="90871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The try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first step in constructing an exception handler is to enclose the code that might throw an exception within a try block. In general, a try block looks like the following: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try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code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catch and finally blocks . .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83"/>
          <p:cNvSpPr/>
          <p:nvPr/>
        </p:nvSpPr>
        <p:spPr>
          <a:xfrm>
            <a:off x="1507320" y="723240"/>
            <a:ext cx="376848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without exception handling</a:t>
            </a:r>
            <a:endParaRPr sz="2400" b="0" i="0" u="none" strike="noStrike" cap="none">
              <a:latin typeface="Arial"/>
              <a:ea typeface="Arial"/>
              <a:cs typeface="Arial"/>
              <a:sym typeface="Arial"/>
            </a:endParaRPr>
          </a:p>
        </p:txBody>
      </p:sp>
      <p:sp>
        <p:nvSpPr>
          <p:cNvPr id="1060" name="Google Shape;1060;p183"/>
          <p:cNvSpPr/>
          <p:nvPr/>
        </p:nvSpPr>
        <p:spPr>
          <a:xfrm>
            <a:off x="3048120" y="1859400"/>
            <a:ext cx="609552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Try1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data=200/0; //may throw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System.out.println(“java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p:nvPr/>
        </p:nvSpPr>
        <p:spPr>
          <a:xfrm>
            <a:off x="618120" y="612720"/>
            <a:ext cx="10624680" cy="5302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When you invoke the overriding method, then the object determines which method is to be executed. Thus, this decision is made at the run time.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 have listed down few more overriding examples.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parent class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iPad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child class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child class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 the third example, the method of the child class is to be executed because the method that needs to be executed is determined by the type of object. Since the object belongs to the child class, the child class version of myMethod() is called.</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84"/>
          <p:cNvSpPr/>
          <p:nvPr/>
        </p:nvSpPr>
        <p:spPr>
          <a:xfrm>
            <a:off x="1480320" y="1031400"/>
            <a:ext cx="101844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The catch Blocks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associate exception handlers with a try block by providing one or more catch blocks directly after the try block. No code can be between the end of the try block and the beginning of the first catch block.</a:t>
            </a:r>
            <a:endParaRPr sz="2400" b="0" i="0" u="none" strike="noStrike" cap="none">
              <a:latin typeface="Arial"/>
              <a:ea typeface="Arial"/>
              <a:cs typeface="Arial"/>
              <a:sym typeface="Arial"/>
            </a:endParaRPr>
          </a:p>
        </p:txBody>
      </p:sp>
      <p:sp>
        <p:nvSpPr>
          <p:cNvPr id="1066" name="Google Shape;1066;p184"/>
          <p:cNvSpPr/>
          <p:nvPr/>
        </p:nvSpPr>
        <p:spPr>
          <a:xfrm>
            <a:off x="3256920" y="3419280"/>
            <a:ext cx="609552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 (ExceptionType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 (ExceptionType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85"/>
          <p:cNvSpPr/>
          <p:nvPr/>
        </p:nvSpPr>
        <p:spPr>
          <a:xfrm>
            <a:off x="1420920" y="657720"/>
            <a:ext cx="358128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610B38"/>
              </a:buClr>
              <a:buSzPts val="2400"/>
              <a:buFont typeface="Arial"/>
              <a:buNone/>
            </a:pPr>
            <a:r>
              <a:rPr lang="en-US" sz="2400" b="0" i="0" u="none" strike="noStrike" cap="none">
                <a:solidFill>
                  <a:srgbClr val="610B38"/>
                </a:solidFill>
                <a:latin typeface="Arial"/>
                <a:ea typeface="Arial"/>
                <a:cs typeface="Arial"/>
                <a:sym typeface="Arial"/>
              </a:rPr>
              <a:t>Using exception handling</a:t>
            </a:r>
            <a:endParaRPr sz="2400" b="0" i="0" u="none" strike="noStrike" cap="none">
              <a:latin typeface="Arial"/>
              <a:ea typeface="Arial"/>
              <a:cs typeface="Arial"/>
              <a:sym typeface="Arial"/>
            </a:endParaRPr>
          </a:p>
        </p:txBody>
      </p:sp>
      <p:sp>
        <p:nvSpPr>
          <p:cNvPr id="1072" name="Google Shape;1072;p185"/>
          <p:cNvSpPr/>
          <p:nvPr/>
        </p:nvSpPr>
        <p:spPr>
          <a:xfrm>
            <a:off x="2290320" y="1652760"/>
            <a:ext cx="852516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TryCatchExample2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data=200/0; //may throw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//handling the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catch(ArithmeticException 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System.out.println(“java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86"/>
          <p:cNvSpPr/>
          <p:nvPr/>
        </p:nvSpPr>
        <p:spPr>
          <a:xfrm>
            <a:off x="1968480" y="579600"/>
            <a:ext cx="9384840" cy="639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Nested try block</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try block within a try block is known as nested try block in java.</a:t>
            </a:r>
            <a:endParaRPr sz="1800" b="0" i="0" u="none" strike="noStrike" cap="none">
              <a:latin typeface="Arial"/>
              <a:ea typeface="Arial"/>
              <a:cs typeface="Arial"/>
              <a:sym typeface="Arial"/>
            </a:endParaRPr>
          </a:p>
        </p:txBody>
      </p:sp>
      <p:sp>
        <p:nvSpPr>
          <p:cNvPr id="1078" name="Google Shape;1078;p186"/>
          <p:cNvSpPr/>
          <p:nvPr/>
        </p:nvSpPr>
        <p:spPr>
          <a:xfrm>
            <a:off x="1968480" y="1360800"/>
            <a:ext cx="9829440" cy="557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System.out.println("going to divide");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int b=59/0;</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}catch(ArithmeticException e){System.out.println(e);}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int a[]=new int[5];</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a[5]=4;</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catch(ArrayIndexOutOfBoundsException e) {System.out.println(e);}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System.out.println("other statement);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}catch(Exception 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{System.out.println("Exception handeled");}</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System.out.println("casual flow");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87"/>
          <p:cNvSpPr/>
          <p:nvPr/>
        </p:nvSpPr>
        <p:spPr>
          <a:xfrm>
            <a:off x="533520" y="351000"/>
            <a:ext cx="11556720" cy="639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Multi-catch block</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If you have to perform various tasks at the occurrence of various exceptions, you can use the multi-catch block.</a:t>
            </a:r>
            <a:endParaRPr sz="1800" b="0" i="0" u="none" strike="noStrike" cap="none">
              <a:latin typeface="Arial"/>
              <a:ea typeface="Arial"/>
              <a:cs typeface="Arial"/>
              <a:sym typeface="Arial"/>
            </a:endParaRPr>
          </a:p>
        </p:txBody>
      </p:sp>
      <p:sp>
        <p:nvSpPr>
          <p:cNvPr id="1084" name="Google Shape;1084;p187"/>
          <p:cNvSpPr/>
          <p:nvPr/>
        </p:nvSpPr>
        <p:spPr>
          <a:xfrm>
            <a:off x="1879560" y="1225800"/>
            <a:ext cx="886428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SampleMultipleCatchBlock{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try{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a[]=new int[5];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a[5]=30/0;</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catch(ArithmeticException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{System.out.println("task1 is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catch(ArrayIndexOutOfBoundsException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 2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 3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System.out.println("remaining code");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88"/>
          <p:cNvSpPr/>
          <p:nvPr/>
        </p:nvSpPr>
        <p:spPr>
          <a:xfrm>
            <a:off x="1028880" y="596160"/>
            <a:ext cx="10045440" cy="16149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000"/>
              <a:buFont typeface="Open Sans"/>
              <a:buNone/>
            </a:pPr>
            <a:r>
              <a:rPr lang="en-US" sz="2000" b="1" i="0" u="none" strike="noStrike" cap="none">
                <a:solidFill>
                  <a:srgbClr val="4A4A4A"/>
                </a:solidFill>
                <a:latin typeface="Open Sans"/>
                <a:ea typeface="Open Sans"/>
                <a:cs typeface="Open Sans"/>
                <a:sym typeface="Open Sans"/>
              </a:rPr>
              <a:t>finally block</a:t>
            </a:r>
            <a:endParaRPr sz="20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000"/>
              <a:buFont typeface="Open Sans"/>
              <a:buNone/>
            </a:pPr>
            <a:r>
              <a:rPr lang="en-US" sz="2000" b="0" i="1" u="none" strike="noStrike" cap="none">
                <a:solidFill>
                  <a:srgbClr val="4A4A4A"/>
                </a:solidFill>
                <a:latin typeface="Open Sans"/>
                <a:ea typeface="Open Sans"/>
                <a:cs typeface="Open Sans"/>
                <a:sym typeface="Open Sans"/>
              </a:rPr>
              <a:t>A finally block</a:t>
            </a:r>
            <a:r>
              <a:rPr lang="en-US" sz="2000" b="0" i="0" u="none" strike="noStrike" cap="none">
                <a:solidFill>
                  <a:srgbClr val="4A4A4A"/>
                </a:solidFill>
                <a:latin typeface="Open Sans"/>
                <a:ea typeface="Open Sans"/>
                <a:cs typeface="Open Sans"/>
                <a:sym typeface="Open Sans"/>
              </a:rPr>
              <a:t> contains all the crucial statements that must be executed whether an exception occurs or not. The statements present in this block will always execute, regardless an exception occurs in the try block or not such as closing a connection, stream etc.</a:t>
            </a:r>
            <a:endParaRPr sz="2000" b="0" i="0" u="none" strike="noStrike" cap="none">
              <a:latin typeface="Arial"/>
              <a:ea typeface="Arial"/>
              <a:cs typeface="Arial"/>
              <a:sym typeface="Arial"/>
            </a:endParaRPr>
          </a:p>
        </p:txBody>
      </p:sp>
      <p:sp>
        <p:nvSpPr>
          <p:cNvPr id="1090" name="Google Shape;1090;p188"/>
          <p:cNvSpPr/>
          <p:nvPr/>
        </p:nvSpPr>
        <p:spPr>
          <a:xfrm>
            <a:off x="2730600" y="2673360"/>
            <a:ext cx="80640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SampleFinallyBlock{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try{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data=55/5;</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System.out.println(data);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catch(NullPointerException 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finally {System.out.println("finally block is executed");}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System.out.println("remaining code");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89"/>
          <p:cNvSpPr/>
          <p:nvPr/>
        </p:nvSpPr>
        <p:spPr>
          <a:xfrm>
            <a:off x="851040" y="340920"/>
            <a:ext cx="10883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You might have heard that final, finally and finalize are keywords in Java. Yes, they are, but they differ from each other in various aspects. So, let’s see how </a:t>
            </a:r>
            <a:r>
              <a:rPr lang="en-US" sz="1800" b="1" i="1" u="none" strike="noStrike" cap="none">
                <a:solidFill>
                  <a:srgbClr val="4A4A4A"/>
                </a:solidFill>
                <a:latin typeface="Open Sans"/>
                <a:ea typeface="Open Sans"/>
                <a:cs typeface="Open Sans"/>
                <a:sym typeface="Open Sans"/>
              </a:rPr>
              <a:t>final, finally and finalize</a:t>
            </a:r>
            <a:r>
              <a:rPr lang="en-US" sz="1800" b="0" i="0" u="none" strike="noStrike" cap="none">
                <a:solidFill>
                  <a:srgbClr val="4A4A4A"/>
                </a:solidFill>
                <a:latin typeface="Open Sans"/>
                <a:ea typeface="Open Sans"/>
                <a:cs typeface="Open Sans"/>
                <a:sym typeface="Open Sans"/>
              </a:rPr>
              <a:t> are different from each other with the help of below table.</a:t>
            </a:r>
            <a:endParaRPr sz="1800" b="0" i="0" u="none" strike="noStrike" cap="none">
              <a:latin typeface="Arial"/>
              <a:ea typeface="Arial"/>
              <a:cs typeface="Arial"/>
              <a:sym typeface="Arial"/>
            </a:endParaRPr>
          </a:p>
        </p:txBody>
      </p:sp>
      <p:graphicFrame>
        <p:nvGraphicFramePr>
          <p:cNvPr id="1096" name="Google Shape;1096;p189"/>
          <p:cNvGraphicFramePr/>
          <p:nvPr/>
        </p:nvGraphicFramePr>
        <p:xfrm>
          <a:off x="1087560" y="1708560"/>
          <a:ext cx="10049750" cy="4389160"/>
        </p:xfrm>
        <a:graphic>
          <a:graphicData uri="http://schemas.openxmlformats.org/drawingml/2006/table">
            <a:tbl>
              <a:tblPr>
                <a:noFill/>
                <a:tableStyleId>{9028E69A-3384-48EB-A0AC-748303277276}</a:tableStyleId>
              </a:tblPr>
              <a:tblGrid>
                <a:gridCol w="3363475">
                  <a:extLst>
                    <a:ext uri="{9D8B030D-6E8A-4147-A177-3AD203B41FA5}">
                      <a16:colId xmlns:a16="http://schemas.microsoft.com/office/drawing/2014/main" val="20000"/>
                    </a:ext>
                  </a:extLst>
                </a:gridCol>
                <a:gridCol w="3336475">
                  <a:extLst>
                    <a:ext uri="{9D8B030D-6E8A-4147-A177-3AD203B41FA5}">
                      <a16:colId xmlns:a16="http://schemas.microsoft.com/office/drawing/2014/main" val="20001"/>
                    </a:ext>
                  </a:extLst>
                </a:gridCol>
                <a:gridCol w="3349800">
                  <a:extLst>
                    <a:ext uri="{9D8B030D-6E8A-4147-A177-3AD203B41FA5}">
                      <a16:colId xmlns:a16="http://schemas.microsoft.com/office/drawing/2014/main" val="20002"/>
                    </a:ext>
                  </a:extLst>
                </a:gridCol>
              </a:tblGrid>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finally</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finalize</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keyword.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block.</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method.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apply restrictions on class, methods &amp; variables.</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place an important code.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perform clean-up processing just before the object is garbage collected.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final class can’t be inherited, method can’t be overridden &amp; the variable value can’t be changed.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will be executed whether the exception is handled or not.</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aphicFrame>
        <p:nvGraphicFramePr>
          <p:cNvPr id="1101" name="Google Shape;1101;p190"/>
          <p:cNvGraphicFramePr/>
          <p:nvPr/>
        </p:nvGraphicFramePr>
        <p:xfrm>
          <a:off x="1468440" y="1057320"/>
          <a:ext cx="3000000" cy="3000000"/>
        </p:xfrm>
        <a:graphic>
          <a:graphicData uri="http://schemas.openxmlformats.org/drawingml/2006/table">
            <a:tbl>
              <a:tblPr>
                <a:noFill/>
                <a:tableStyleId>{9028E69A-3384-48EB-A0AC-748303277276}</a:tableStyleId>
              </a:tblPr>
              <a:tblGrid>
                <a:gridCol w="5067725">
                  <a:extLst>
                    <a:ext uri="{9D8B030D-6E8A-4147-A177-3AD203B41FA5}">
                      <a16:colId xmlns:a16="http://schemas.microsoft.com/office/drawing/2014/main" val="20000"/>
                    </a:ext>
                  </a:extLst>
                </a:gridCol>
                <a:gridCol w="4106150">
                  <a:extLst>
                    <a:ext uri="{9D8B030D-6E8A-4147-A177-3AD203B41FA5}">
                      <a16:colId xmlns:a16="http://schemas.microsoft.com/office/drawing/2014/main" val="20001"/>
                    </a:ext>
                  </a:extLst>
                </a:gridCol>
              </a:tblGrid>
              <a:tr h="396725">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throw</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throws</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Used to explicitly throw an exception</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Used to declare an exception</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Checked exceptions cannot be propagated using throw only</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Checked exceptions can be propagated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396725">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Followed by an instance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Followed by a class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Used within a method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Used with a method signature</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4"/>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5. Cannot throw multiple exceptions</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5. Can declare multiple exceptions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91"/>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throw new ArithmeticException("Incorrect");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throws example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a()throws ArithmeticException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//method code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throw and throws example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a()throws ArithmeticException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throw new ArithmeticException("Incorrect");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92"/>
          <p:cNvSpPr/>
          <p:nvPr/>
        </p:nvSpPr>
        <p:spPr>
          <a:xfrm>
            <a:off x="1866960" y="1374480"/>
            <a:ext cx="831816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User-Defined Exceptions</a:t>
            </a:r>
            <a:br>
              <a:rPr lang="en-US" sz="1800" b="0" i="0" u="none" strike="noStrike" cap="none">
                <a:latin typeface="Arial"/>
                <a:ea typeface="Arial"/>
                <a:cs typeface="Arial"/>
                <a:sym typeface="Arial"/>
              </a:rPr>
            </a:b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Sometimes, the built-in exceptions in Java are not able to describe a certain situation. In such cases, a user can also create exceptions which are called ‘User-Defined Exceptions’.</a:t>
            </a:r>
            <a:br>
              <a:rPr lang="en-US" sz="1800" b="0" i="0" u="none" strike="noStrike" cap="none">
                <a:latin typeface="Arial"/>
                <a:ea typeface="Arial"/>
                <a:cs typeface="Arial"/>
                <a:sym typeface="Arial"/>
              </a:rPr>
            </a:br>
            <a:r>
              <a:rPr lang="en-US" sz="2400" b="1" i="0" u="none" strike="noStrike" cap="none">
                <a:solidFill>
                  <a:srgbClr val="4A4A4A"/>
                </a:solidFill>
                <a:latin typeface="Open Sans"/>
                <a:ea typeface="Open Sans"/>
                <a:cs typeface="Open Sans"/>
                <a:sym typeface="Open Sans"/>
              </a:rPr>
              <a:t>Key points to note: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Calibri"/>
              <a:buAutoNum type="arabicPeriod"/>
            </a:pPr>
            <a:r>
              <a:rPr lang="en-US" sz="2400" b="0" i="0" u="none" strike="noStrike" cap="none">
                <a:solidFill>
                  <a:srgbClr val="4A4A4A"/>
                </a:solidFill>
                <a:latin typeface="Open Sans"/>
                <a:ea typeface="Open Sans"/>
                <a:cs typeface="Open Sans"/>
                <a:sym typeface="Open Sans"/>
              </a:rPr>
              <a:t>A user-defined exception must extend Exception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Calibri"/>
              <a:buAutoNum type="arabicPeriod"/>
            </a:pPr>
            <a:r>
              <a:rPr lang="en-US" sz="2400" b="0" i="0" u="none" strike="noStrike" cap="none">
                <a:solidFill>
                  <a:srgbClr val="4A4A4A"/>
                </a:solidFill>
                <a:latin typeface="Open Sans"/>
                <a:ea typeface="Open Sans"/>
                <a:cs typeface="Open Sans"/>
                <a:sym typeface="Open Sans"/>
              </a:rPr>
              <a:t>The exception is thrown using </a:t>
            </a:r>
            <a:r>
              <a:rPr lang="en-US" sz="2400" b="0" i="1" u="none" strike="noStrike" cap="none">
                <a:solidFill>
                  <a:srgbClr val="4A4A4A"/>
                </a:solidFill>
                <a:latin typeface="Open Sans"/>
                <a:ea typeface="Open Sans"/>
                <a:cs typeface="Open Sans"/>
                <a:sym typeface="Open Sans"/>
              </a:rPr>
              <a:t>throw</a:t>
            </a:r>
            <a:r>
              <a:rPr lang="en-US" sz="2400" b="0" i="0" u="none" strike="noStrike" cap="none">
                <a:solidFill>
                  <a:srgbClr val="4A4A4A"/>
                </a:solidFill>
                <a:latin typeface="Open Sans"/>
                <a:ea typeface="Open Sans"/>
                <a:cs typeface="Open Sans"/>
                <a:sym typeface="Open Sans"/>
              </a:rPr>
              <a:t> keyword.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93"/>
          <p:cNvSpPr/>
          <p:nvPr/>
        </p:nvSpPr>
        <p:spPr>
          <a:xfrm>
            <a:off x="1320840" y="291600"/>
            <a:ext cx="10401120" cy="630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MyException extends Exception{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MyException(String str2) {str1=str2;}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String toString(){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return ("MyException Occurred: "+str1);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Example1{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try{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System.out.println("Start of try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throw new MyException(“Error Message");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catch(MyException exp){System.out.println("Catch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System.out.println(exp);</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p:nvPr/>
        </p:nvSpPr>
        <p:spPr>
          <a:xfrm>
            <a:off x="965880" y="1859400"/>
            <a:ext cx="9942120" cy="2833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Advantages of Dynamic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Dynamic Polymorphism allows Java to support overriding of methods which is central for run-time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It allows a class to specify methods that will be common to all of its derivatives while allowing subclasses to define the specific implementation of some or all of those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It also allows subclasses to add its specific methods subclasses to define the specific implementation of same.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 was all about different types. Now let’s see some important other characteristics of Polymorphism.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Method overloading </a:t>
            </a:r>
            <a:r>
              <a:rPr lang="en-US" sz="1800" b="0" i="1" u="none" strike="noStrike" cap="none">
                <a:solidFill>
                  <a:srgbClr val="000000"/>
                </a:solidFill>
                <a:latin typeface="Calibri"/>
                <a:ea typeface="Calibri"/>
                <a:cs typeface="Calibri"/>
                <a:sym typeface="Calibri"/>
              </a:rPr>
              <a:t>increases the readability of the program</a:t>
            </a: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p:nvPr/>
        </p:nvSpPr>
        <p:spPr>
          <a:xfrm>
            <a:off x="515160" y="323640"/>
            <a:ext cx="1119132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Covariant Return Type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The covariant return type specifies that the return type may vary in the same direction as the subclass.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p:nvPr/>
        </p:nvSpPr>
        <p:spPr>
          <a:xfrm>
            <a:off x="689133" y="1040222"/>
            <a:ext cx="1106676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Aggregation or Composition (HAS</a:t>
            </a:r>
            <a:r>
              <a:rPr lang="en-US" sz="1800" b="1" dirty="0"/>
              <a:t>-A) Relationship </a:t>
            </a:r>
            <a:r>
              <a:rPr lang="en-US" sz="1800" b="1" i="0" u="none" strike="noStrike" cap="none" dirty="0">
                <a:solidFill>
                  <a:srgbClr val="000000"/>
                </a:solidFill>
                <a:latin typeface="Arial"/>
                <a:ea typeface="Arial"/>
                <a:cs typeface="Arial"/>
                <a:sym typeface="Arial"/>
              </a:rPr>
              <a:t>in Java</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If a class have an entity reference, it is known as Aggregation. Aggregation represents HAS-A relationship.</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Consider a situation, Employee object contains many </a:t>
            </a:r>
            <a:r>
              <a:rPr lang="en-US" sz="1800" b="0" i="0" u="none" strike="noStrike" cap="none" dirty="0" err="1">
                <a:solidFill>
                  <a:srgbClr val="000000"/>
                </a:solidFill>
                <a:latin typeface="verdana"/>
                <a:ea typeface="verdana"/>
                <a:cs typeface="verdana"/>
                <a:sym typeface="verdana"/>
              </a:rPr>
              <a:t>informations</a:t>
            </a:r>
            <a:r>
              <a:rPr lang="en-US" sz="1800" b="0" i="0" u="none" strike="noStrike" cap="none" dirty="0">
                <a:solidFill>
                  <a:srgbClr val="000000"/>
                </a:solidFill>
                <a:latin typeface="verdana"/>
                <a:ea typeface="verdana"/>
                <a:cs typeface="verdana"/>
                <a:sym typeface="verdana"/>
              </a:rPr>
              <a:t> such as id, name, </a:t>
            </a:r>
            <a:r>
              <a:rPr lang="en-US" sz="1800" b="0" i="0" u="none" strike="noStrike" cap="none" dirty="0" err="1">
                <a:solidFill>
                  <a:srgbClr val="000000"/>
                </a:solidFill>
                <a:latin typeface="verdana"/>
                <a:ea typeface="verdana"/>
                <a:cs typeface="verdana"/>
                <a:sym typeface="verdana"/>
              </a:rPr>
              <a:t>emailId</a:t>
            </a:r>
            <a:r>
              <a:rPr lang="en-US" sz="1800" b="0" i="0" u="none" strike="noStrike" cap="none" dirty="0">
                <a:solidFill>
                  <a:srgbClr val="000000"/>
                </a:solidFill>
                <a:latin typeface="verdana"/>
                <a:ea typeface="verdana"/>
                <a:cs typeface="verdana"/>
                <a:sym typeface="verdana"/>
              </a:rPr>
              <a:t> etc. It contains one more object named address, which contains its own </a:t>
            </a:r>
            <a:r>
              <a:rPr lang="en-US" sz="1800" b="0" i="0" u="none" strike="noStrike" cap="none" dirty="0" err="1">
                <a:solidFill>
                  <a:srgbClr val="000000"/>
                </a:solidFill>
                <a:latin typeface="verdana"/>
                <a:ea typeface="verdana"/>
                <a:cs typeface="verdana"/>
                <a:sym typeface="verdana"/>
              </a:rPr>
              <a:t>informations</a:t>
            </a:r>
            <a:r>
              <a:rPr lang="en-US" sz="1800" b="0" i="0" u="none" strike="noStrike" cap="none" dirty="0">
                <a:solidFill>
                  <a:srgbClr val="000000"/>
                </a:solidFill>
                <a:latin typeface="verdana"/>
                <a:ea typeface="verdana"/>
                <a:cs typeface="verdana"/>
                <a:sym typeface="verdana"/>
              </a:rPr>
              <a:t> such as city, state, country, </a:t>
            </a:r>
            <a:r>
              <a:rPr lang="en-US" sz="1800" b="0" i="0" u="none" strike="noStrike" cap="none" dirty="0" err="1">
                <a:solidFill>
                  <a:srgbClr val="000000"/>
                </a:solidFill>
                <a:latin typeface="verdana"/>
                <a:ea typeface="verdana"/>
                <a:cs typeface="verdana"/>
                <a:sym typeface="verdana"/>
              </a:rPr>
              <a:t>zipcode</a:t>
            </a:r>
            <a:r>
              <a:rPr lang="en-US" sz="1800" b="0" i="0" u="none" strike="noStrike" cap="none" dirty="0">
                <a:solidFill>
                  <a:srgbClr val="000000"/>
                </a:solidFill>
                <a:latin typeface="verdana"/>
                <a:ea typeface="verdana"/>
                <a:cs typeface="verdana"/>
                <a:sym typeface="verdana"/>
              </a:rPr>
              <a:t> etc. as given below.</a:t>
            </a:r>
            <a:endParaRPr sz="1800" b="0" i="0" u="none" strike="noStrike" cap="none" dirty="0">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p:nvPr/>
        </p:nvSpPr>
        <p:spPr>
          <a:xfrm>
            <a:off x="3048120" y="158220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Class1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Class1 get(){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this;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Class2 extends Class1{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Class2 get(){return this;}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message(){</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System.out.println("welcome to covariant return type");}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new Class2().get().message();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p:nvPr/>
        </p:nvSpPr>
        <p:spPr>
          <a:xfrm>
            <a:off x="1066680" y="1271880"/>
            <a:ext cx="102222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Super Keyword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a:t>
            </a:r>
            <a:r>
              <a:rPr lang="en-US" sz="1800" b="1" i="0" u="none" strike="noStrike" cap="none">
                <a:solidFill>
                  <a:srgbClr val="000000"/>
                </a:solidFill>
                <a:latin typeface="Calibri"/>
                <a:ea typeface="Calibri"/>
                <a:cs typeface="Calibri"/>
                <a:sym typeface="Calibri"/>
              </a:rPr>
              <a:t> super</a:t>
            </a:r>
            <a:r>
              <a:rPr lang="en-US" sz="1800" b="0" i="0" u="none" strike="noStrike" cap="none">
                <a:solidFill>
                  <a:srgbClr val="000000"/>
                </a:solidFill>
                <a:latin typeface="Calibri"/>
                <a:ea typeface="Calibri"/>
                <a:cs typeface="Calibri"/>
                <a:sym typeface="Calibri"/>
              </a:rPr>
              <a:t> keyword in java is a reference variable that is used to refer parent class objects.  The keyword “super” came into the picture with the concept of Inheritance. </a:t>
            </a:r>
            <a:endParaRPr sz="1800" b="0" i="0" u="none" strike="noStrike" cap="none">
              <a:latin typeface="Arial"/>
              <a:ea typeface="Arial"/>
              <a:cs typeface="Arial"/>
              <a:sym typeface="Arial"/>
            </a:endParaRPr>
          </a:p>
        </p:txBody>
      </p:sp>
      <p:sp>
        <p:nvSpPr>
          <p:cNvPr id="205" name="Google Shape;205;p34"/>
          <p:cNvSpPr/>
          <p:nvPr/>
        </p:nvSpPr>
        <p:spPr>
          <a:xfrm>
            <a:off x="1066680" y="5366160"/>
            <a:ext cx="102222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1. Use of super with variables: </a:t>
            </a:r>
            <a:r>
              <a:rPr lang="en-US" sz="1800" b="0" i="0" u="none" strike="noStrike" cap="none">
                <a:solidFill>
                  <a:srgbClr val="000000"/>
                </a:solidFill>
                <a:latin typeface="Calibri"/>
                <a:ea typeface="Calibri"/>
                <a:cs typeface="Calibri"/>
                <a:sym typeface="Calibri"/>
              </a:rPr>
              <a:t>This scenario occurs when a derived class and base class has same data members. In that case there is a possibility of ambiguity for the JVM</a:t>
            </a:r>
            <a:endParaRPr sz="1800" b="0" i="0" u="none" strike="noStrike" cap="none">
              <a:latin typeface="Arial"/>
              <a:ea typeface="Arial"/>
              <a:cs typeface="Arial"/>
              <a:sym typeface="Arial"/>
            </a:endParaRPr>
          </a:p>
        </p:txBody>
      </p:sp>
      <p:sp>
        <p:nvSpPr>
          <p:cNvPr id="206" name="Google Shape;206;p34"/>
          <p:cNvSpPr/>
          <p:nvPr/>
        </p:nvSpPr>
        <p:spPr>
          <a:xfrm>
            <a:off x="1066680" y="2394360"/>
            <a:ext cx="1022220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Whenever you create the instance of subclass, an instance of parent class is created implicitly which is referred by super reference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Usage of Java super Keyword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refer immediate parent class instance variable.</a:t>
            </a: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invoke immediate parent class method.</a:t>
            </a: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invoke immediate parent class constructor.</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p:nvPr/>
        </p:nvSpPr>
        <p:spPr>
          <a:xfrm>
            <a:off x="3048120" y="130536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color="white";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color="black";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printColor(){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System.out.println(color);//prints color of Dog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System.out.println(super.color);//prints color of Animal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d.printColor();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p:nvPr/>
        </p:nvSpPr>
        <p:spPr>
          <a:xfrm>
            <a:off x="832320" y="498960"/>
            <a:ext cx="10773000" cy="639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maxSpeed = 120;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Car extends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maxSpeed = 180;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print maxSpeed of base class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System.out.println("Maximum Speed: " + super.maxSpeed);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Car small = new Car();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small.display();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p:nvPr/>
        </p:nvSpPr>
        <p:spPr>
          <a:xfrm>
            <a:off x="433800" y="685800"/>
            <a:ext cx="1123020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2. Use of super with methods: </a:t>
            </a:r>
            <a:r>
              <a:rPr lang="en-US" sz="1800" b="0" i="0" u="none" strike="noStrike" cap="none">
                <a:solidFill>
                  <a:srgbClr val="000000"/>
                </a:solidFill>
                <a:latin typeface="Calibri"/>
                <a:ea typeface="Calibri"/>
                <a:cs typeface="Calibri"/>
                <a:sym typeface="Calibri"/>
              </a:rPr>
              <a:t>This is used when we want to call parent class method. So whenever a parent and child class have same named methods then to resolve ambiguity we use super keyword. This code snippet helps to understand the said usage of super keyword.</a:t>
            </a:r>
            <a:endParaRPr sz="1800" b="0" i="0" u="none" strike="noStrike" cap="none">
              <a:latin typeface="Arial"/>
              <a:ea typeface="Arial"/>
              <a:cs typeface="Arial"/>
              <a:sym typeface="Arial"/>
            </a:endParaRPr>
          </a:p>
        </p:txBody>
      </p:sp>
      <p:sp>
        <p:nvSpPr>
          <p:cNvPr id="222" name="Google Shape;222;p37"/>
          <p:cNvSpPr/>
          <p:nvPr/>
        </p:nvSpPr>
        <p:spPr>
          <a:xfrm>
            <a:off x="2239200" y="191700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eat(){System.out.println("eating...");}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eat(){System.out.println("eating bread...");}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bark(){System.out.println("barking...");}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work(){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super.eat();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d.work();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p:nvPr/>
        </p:nvSpPr>
        <p:spPr>
          <a:xfrm>
            <a:off x="3048120" y="710640"/>
            <a:ext cx="6095520" cy="5851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System.out.println("This is person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Student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System.out.println("This is student class");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super.message();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s = new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p:nvPr/>
        </p:nvSpPr>
        <p:spPr>
          <a:xfrm>
            <a:off x="1137240" y="2690280"/>
            <a:ext cx="80064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Use of super with constructors: </a:t>
            </a:r>
            <a:r>
              <a:rPr lang="en-US" sz="1800" b="0" i="0" u="none" strike="noStrike" cap="none">
                <a:solidFill>
                  <a:srgbClr val="000000"/>
                </a:solidFill>
                <a:latin typeface="Calibri"/>
                <a:ea typeface="Calibri"/>
                <a:cs typeface="Calibri"/>
                <a:sym typeface="Calibri"/>
              </a:rPr>
              <a:t>super keyword can also be used to access the parent class constructor. One more important thing is that, ‘’super’ can call both parametric as well as non parametric constructors depending upon the situation. Following is the code snippet to explain the above concept: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p:nvPr/>
        </p:nvSpPr>
        <p:spPr>
          <a:xfrm>
            <a:off x="1160640" y="2690280"/>
            <a:ext cx="91789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As we know well that default constructor is provided by compiler automatically if there is no constructor. But, it also adds super() as the first statement.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Another example of super keyword where super() is provided by the compiler implicitly.</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Animal(){System.out.println("animal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System.out.println("dog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p:nvPr/>
        </p:nvSpPr>
        <p:spPr>
          <a:xfrm>
            <a:off x="3048120" y="583200"/>
            <a:ext cx="609552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System.out.println("Person class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System.out.println("Student class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s = new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3048120" y="1998000"/>
            <a:ext cx="6095520" cy="2833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Address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city,state,country;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Address(String city, String state, String country)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this.city = city;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this.state = state;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this.country = country;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p:nvPr/>
        </p:nvSpPr>
        <p:spPr>
          <a:xfrm>
            <a:off x="1816920" y="2690280"/>
            <a:ext cx="732672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super example: real use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Let's see the real use of super keyword. Here, Emp class inherits Person class so all the properties of Person will be inherited to Emp by default. To initialize all the property, we are using parent class constructor from child class.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p:nvPr/>
        </p:nvSpPr>
        <p:spPr>
          <a:xfrm>
            <a:off x="3048120" y="474480"/>
            <a:ext cx="6095520" cy="5851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id;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Person(int id,String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this.id=id;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this.name=name;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Students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float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Students(int id,String name,float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super(id,name);//reusing parent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this.salary=salary;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display(){System.out.println(id+" "+name+"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TestSuper5{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Students e1=new Students(1,“Aman",50000f);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e1.display();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p:nvPr/>
        </p:nvSpPr>
        <p:spPr>
          <a:xfrm>
            <a:off x="3236040" y="583200"/>
            <a:ext cx="439488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Difference between super() and this() in java</a:t>
            </a:r>
            <a:endParaRPr sz="1800" b="0" i="0" u="none" strike="noStrike" cap="none">
              <a:latin typeface="Arial"/>
              <a:ea typeface="Arial"/>
              <a:cs typeface="Arial"/>
              <a:sym typeface="Arial"/>
            </a:endParaRPr>
          </a:p>
        </p:txBody>
      </p:sp>
      <p:graphicFrame>
        <p:nvGraphicFramePr>
          <p:cNvPr id="263" name="Google Shape;263;p45"/>
          <p:cNvGraphicFramePr/>
          <p:nvPr/>
        </p:nvGraphicFramePr>
        <p:xfrm>
          <a:off x="1797480" y="952560"/>
          <a:ext cx="8127725" cy="5579965"/>
        </p:xfrm>
        <a:graphic>
          <a:graphicData uri="http://schemas.openxmlformats.org/drawingml/2006/table">
            <a:tbl>
              <a:tblPr>
                <a:noFill/>
                <a:tableStyleId>{9028E69A-3384-48EB-A0AC-748303277276}</a:tableStyleId>
              </a:tblPr>
              <a:tblGrid>
                <a:gridCol w="4063675">
                  <a:extLst>
                    <a:ext uri="{9D8B030D-6E8A-4147-A177-3AD203B41FA5}">
                      <a16:colId xmlns:a16="http://schemas.microsoft.com/office/drawing/2014/main" val="20000"/>
                    </a:ext>
                  </a:extLst>
                </a:gridCol>
                <a:gridCol w="4064050">
                  <a:extLst>
                    <a:ext uri="{9D8B030D-6E8A-4147-A177-3AD203B41FA5}">
                      <a16:colId xmlns:a16="http://schemas.microsoft.com/office/drawing/2014/main" val="20001"/>
                    </a:ext>
                  </a:extLst>
                </a:gridCol>
              </a:tblGrid>
              <a:tr h="366125">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189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refer current class instance variable.</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refer immediate parent class instance variable. super() can be used to invoke immediate parent class constructor.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1"/>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invoke current class method (implicitly)</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invoke immediate parent class method.</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9147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invoke current class constructor.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invoke immediate parent class constructor.</a:t>
                      </a:r>
                      <a:endParaRPr sz="1800" b="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3"/>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passed as an argument in the method call.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4"/>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passed as argument in the constructor call.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5"/>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return the current class instance from the method.</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6"/>
                  </a:ext>
                </a:extLst>
              </a:tr>
              <a:tr h="366125">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7"/>
                  </a:ext>
                </a:extLst>
              </a:tr>
            </a:tbl>
          </a:graphicData>
        </a:graphic>
      </p:graphicFrame>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p:nvPr/>
        </p:nvSpPr>
        <p:spPr>
          <a:xfrm>
            <a:off x="1583280" y="614880"/>
            <a:ext cx="96487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final keyword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Times New Roman"/>
              <a:buNone/>
            </a:pPr>
            <a:r>
              <a:rPr lang="en-US" sz="2400" b="1" i="1" u="none" strike="noStrike" cap="none">
                <a:solidFill>
                  <a:srgbClr val="000000"/>
                </a:solidFill>
                <a:latin typeface="Times New Roman"/>
                <a:ea typeface="Times New Roman"/>
                <a:cs typeface="Times New Roman"/>
                <a:sym typeface="Times New Roman"/>
              </a:rPr>
              <a:t>final</a:t>
            </a:r>
            <a:r>
              <a:rPr lang="en-US" sz="2400" b="0" i="0" u="none" strike="noStrike" cap="none">
                <a:solidFill>
                  <a:srgbClr val="000000"/>
                </a:solidFill>
                <a:latin typeface="Times New Roman"/>
                <a:ea typeface="Times New Roman"/>
                <a:cs typeface="Times New Roman"/>
                <a:sym typeface="Times New Roman"/>
              </a:rPr>
              <a:t> keyword is used in different contexts. First of all, </a:t>
            </a:r>
            <a:r>
              <a:rPr lang="en-US" sz="2400" b="0" i="1" u="none" strike="noStrike" cap="none">
                <a:solidFill>
                  <a:srgbClr val="000000"/>
                </a:solidFill>
                <a:latin typeface="Times New Roman"/>
                <a:ea typeface="Times New Roman"/>
                <a:cs typeface="Times New Roman"/>
                <a:sym typeface="Times New Roman"/>
              </a:rPr>
              <a:t>final</a:t>
            </a:r>
            <a:r>
              <a:rPr lang="en-US" sz="2400" b="0" i="0" u="none" strike="noStrike" cap="none">
                <a:solidFill>
                  <a:srgbClr val="000000"/>
                </a:solidFill>
                <a:latin typeface="Times New Roman"/>
                <a:ea typeface="Times New Roman"/>
                <a:cs typeface="Times New Roman"/>
                <a:sym typeface="Times New Roman"/>
              </a:rPr>
              <a:t> is a </a:t>
            </a:r>
            <a:r>
              <a:rPr lang="en-US" sz="2400" b="0" i="0" u="sng" strike="noStrike" cap="none">
                <a:solidFill>
                  <a:schemeClr val="hlink"/>
                </a:solidFill>
                <a:latin typeface="Times New Roman"/>
                <a:ea typeface="Times New Roman"/>
                <a:cs typeface="Times New Roman"/>
                <a:sym typeface="Times New Roman"/>
                <a:hlinkClick r:id="rId3"/>
              </a:rPr>
              <a:t>non-access modifier</a:t>
            </a:r>
            <a:r>
              <a:rPr lang="en-US" sz="2400" b="0" i="0" u="none" strike="noStrike" cap="none">
                <a:solidFill>
                  <a:srgbClr val="000000"/>
                </a:solidFill>
                <a:latin typeface="Times New Roman"/>
                <a:ea typeface="Times New Roman"/>
                <a:cs typeface="Times New Roman"/>
                <a:sym typeface="Times New Roman"/>
              </a:rPr>
              <a:t> applicable </a:t>
            </a:r>
            <a:r>
              <a:rPr lang="en-US" sz="2400" b="1" i="0" u="none" strike="noStrike" cap="none">
                <a:solidFill>
                  <a:srgbClr val="000000"/>
                </a:solidFill>
                <a:latin typeface="Times New Roman"/>
                <a:ea typeface="Times New Roman"/>
                <a:cs typeface="Times New Roman"/>
                <a:sym typeface="Times New Roman"/>
              </a:rPr>
              <a:t>only to a variable, a method or a class</a:t>
            </a:r>
            <a:r>
              <a:rPr lang="en-US" sz="2400" b="0" i="0" u="none" strike="noStrike" cap="none">
                <a:solidFill>
                  <a:srgbClr val="000000"/>
                </a:solidFill>
                <a:latin typeface="Times New Roman"/>
                <a:ea typeface="Times New Roman"/>
                <a:cs typeface="Times New Roman"/>
                <a:sym typeface="Times New Roman"/>
              </a:rPr>
              <a:t>.Following are different contexts where final is used</a:t>
            </a:r>
            <a:endParaRPr sz="2400" b="0" i="0" u="none" strike="noStrike" cap="none">
              <a:latin typeface="Arial"/>
              <a:ea typeface="Arial"/>
              <a:cs typeface="Arial"/>
              <a:sym typeface="Arial"/>
            </a:endParaRPr>
          </a:p>
        </p:txBody>
      </p:sp>
      <p:sp>
        <p:nvSpPr>
          <p:cNvPr id="269" name="Google Shape;269;p46"/>
          <p:cNvSpPr/>
          <p:nvPr/>
        </p:nvSpPr>
        <p:spPr>
          <a:xfrm>
            <a:off x="1583280" y="2588760"/>
            <a:ext cx="96487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final keyword is a non-access modifier used for classes, attributes and methods, which makes them </a:t>
            </a:r>
            <a:r>
              <a:rPr lang="en-US" sz="2400" b="1" i="0" u="none" strike="noStrike" cap="none">
                <a:solidFill>
                  <a:srgbClr val="000000"/>
                </a:solidFill>
                <a:latin typeface="Calibri"/>
                <a:ea typeface="Calibri"/>
                <a:cs typeface="Calibri"/>
                <a:sym typeface="Calibri"/>
              </a:rPr>
              <a:t>non-changeable</a:t>
            </a:r>
            <a:r>
              <a:rPr lang="en-US" sz="2400" b="0" i="0" u="none" strike="noStrike" cap="none">
                <a:solidFill>
                  <a:srgbClr val="000000"/>
                </a:solidFill>
                <a:latin typeface="Calibri"/>
                <a:ea typeface="Calibri"/>
                <a:cs typeface="Calibri"/>
                <a:sym typeface="Calibri"/>
              </a:rPr>
              <a:t> (impossible to inherit or override).</a:t>
            </a:r>
            <a:endParaRPr sz="2400" b="0" i="0" u="none" strike="noStrike" cap="none">
              <a:latin typeface="Arial"/>
              <a:ea typeface="Arial"/>
              <a:cs typeface="Arial"/>
              <a:sym typeface="Arial"/>
            </a:endParaRPr>
          </a:p>
        </p:txBody>
      </p:sp>
      <p:sp>
        <p:nvSpPr>
          <p:cNvPr id="270" name="Google Shape;270;p46"/>
          <p:cNvSpPr/>
          <p:nvPr/>
        </p:nvSpPr>
        <p:spPr>
          <a:xfrm>
            <a:off x="1583280" y="4398480"/>
            <a:ext cx="96487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You can declare some or all of a class's methods final. You use the final keyword in a method declaration to indicate that the method cannot be overridden by subclasses. The Object class does this—a number of its methods are final</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7"/>
          <p:cNvSpPr/>
          <p:nvPr/>
        </p:nvSpPr>
        <p:spPr>
          <a:xfrm>
            <a:off x="1205640" y="467640"/>
            <a:ext cx="983520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Final Variables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 final variable can be explicitly initialized only once. A reference variable declared final can never be reassigned to refer to a different object.</a:t>
            </a:r>
            <a:endParaRPr sz="2000" b="0" i="0" u="none" strike="noStrike" cap="none">
              <a:latin typeface="Arial"/>
              <a:ea typeface="Arial"/>
              <a:cs typeface="Arial"/>
              <a:sym typeface="Arial"/>
            </a:endParaRPr>
          </a:p>
        </p:txBody>
      </p:sp>
      <p:sp>
        <p:nvSpPr>
          <p:cNvPr id="276" name="Google Shape;276;p47"/>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MAX_VALUE=99;</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MAX_VALUE=101;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 obj=new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8"/>
          <p:cNvSpPr/>
          <p:nvPr/>
        </p:nvSpPr>
        <p:spPr>
          <a:xfrm>
            <a:off x="1150920" y="559440"/>
            <a:ext cx="102855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Blank final variable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 final variable that is not initialized at the time of declaration is known as </a:t>
            </a:r>
            <a:r>
              <a:rPr lang="en-US" sz="2400" b="1" i="0" u="none" strike="noStrike" cap="none">
                <a:solidFill>
                  <a:srgbClr val="000000"/>
                </a:solidFill>
                <a:latin typeface="Calibri"/>
                <a:ea typeface="Calibri"/>
                <a:cs typeface="Calibri"/>
                <a:sym typeface="Calibri"/>
              </a:rPr>
              <a:t>blank final variable</a:t>
            </a:r>
            <a:r>
              <a:rPr lang="en-US" sz="2400" b="0" i="0" u="none" strike="noStrike" cap="none">
                <a:solidFill>
                  <a:srgbClr val="000000"/>
                </a:solidFill>
                <a:latin typeface="Calibri"/>
                <a:ea typeface="Calibri"/>
                <a:cs typeface="Calibri"/>
                <a:sym typeface="Calibri"/>
              </a:rPr>
              <a:t>. We </a:t>
            </a:r>
            <a:r>
              <a:rPr lang="en-US" sz="2400" b="1" i="0" u="none" strike="noStrike" cap="none">
                <a:solidFill>
                  <a:srgbClr val="000000"/>
                </a:solidFill>
                <a:latin typeface="Calibri"/>
                <a:ea typeface="Calibri"/>
                <a:cs typeface="Calibri"/>
                <a:sym typeface="Calibri"/>
              </a:rPr>
              <a:t>must initialize the blank final variable in constructor</a:t>
            </a:r>
            <a:r>
              <a:rPr lang="en-US" sz="2400" b="0" i="0" u="none" strike="noStrike" cap="none">
                <a:solidFill>
                  <a:srgbClr val="000000"/>
                </a:solidFill>
                <a:latin typeface="Calibri"/>
                <a:ea typeface="Calibri"/>
                <a:cs typeface="Calibri"/>
                <a:sym typeface="Calibri"/>
              </a:rPr>
              <a:t> of the class otherwise it will throw a compilation error (Error: variable MAX_VALUE might not have been initialized).</a:t>
            </a:r>
            <a:endParaRPr sz="2400" b="0" i="0" u="none" strike="noStrike" cap="none">
              <a:latin typeface="Arial"/>
              <a:ea typeface="Arial"/>
              <a:cs typeface="Arial"/>
              <a:sym typeface="Arial"/>
            </a:endParaRPr>
          </a:p>
        </p:txBody>
      </p:sp>
      <p:sp>
        <p:nvSpPr>
          <p:cNvPr id="282" name="Google Shape;282;p48"/>
          <p:cNvSpPr/>
          <p:nvPr/>
        </p:nvSpPr>
        <p:spPr>
          <a:xfrm>
            <a:off x="5365800" y="210852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//Blank final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MAX_VALUE;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//It must be initialized in constructor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MAX_VALUE=100;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System.out.println(MAX_VALUE);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 obj=new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p:nvPr/>
        </p:nvSpPr>
        <p:spPr>
          <a:xfrm>
            <a:off x="1678680" y="2274840"/>
            <a:ext cx="94986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Whats the use of blank final variable?</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Lets say we have a Student class which is having a field called Roll No. Since Roll No should not be changed once the student is registered, we can declare it as a final variable in a class but we cannot initialize roll no in advance for all the students(otherwise all students would be having same roll no). In such case we can declare roll no variable as blank final and we initialize this value during object creation</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StudentData{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//Blank final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ROLL_NO;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StudentData(int rnum){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//It must be initialized in constructor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ROLL_NO=rnum;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System.out.println("Roll no is:"+ROLL_NO);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StudentData obj=new  StudentData(1234);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p:nvPr/>
        </p:nvSpPr>
        <p:spPr>
          <a:xfrm>
            <a:off x="1132920" y="2828880"/>
            <a:ext cx="97578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final method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 final method cannot be overridden. Which means even though a sub class can call the final method of parent class without any issues but it cannot override it.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System.out.println("XYZ Class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ABC extends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System.out.println("ABC Class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ABC obj= new 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p:nvPr/>
        </p:nvSpPr>
        <p:spPr>
          <a:xfrm>
            <a:off x="1514168" y="419354"/>
            <a:ext cx="8495071" cy="553899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class Emp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int id;  String name;  Address </a:t>
            </a:r>
            <a:r>
              <a:rPr lang="en-US" sz="1800" b="0" i="0" u="none" strike="noStrike" cap="none" dirty="0" err="1">
                <a:solidFill>
                  <a:srgbClr val="000000"/>
                </a:solidFill>
                <a:latin typeface="Calibri"/>
                <a:ea typeface="Calibri"/>
                <a:cs typeface="Calibri"/>
                <a:sym typeface="Calibri"/>
              </a:rPr>
              <a:t>address</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Emp(int id, String </a:t>
            </a:r>
            <a:r>
              <a:rPr lang="en-US" sz="1800" b="0" i="0" u="none" strike="noStrike" cap="none" dirty="0" err="1">
                <a:solidFill>
                  <a:srgbClr val="000000"/>
                </a:solidFill>
                <a:latin typeface="Calibri"/>
                <a:ea typeface="Calibri"/>
                <a:cs typeface="Calibri"/>
                <a:sym typeface="Calibri"/>
              </a:rPr>
              <a:t>name,Address</a:t>
            </a:r>
            <a:r>
              <a:rPr lang="en-US" sz="1800" b="0" i="0" u="none" strike="noStrike" cap="none" dirty="0">
                <a:solidFill>
                  <a:srgbClr val="000000"/>
                </a:solidFill>
                <a:latin typeface="Calibri"/>
                <a:ea typeface="Calibri"/>
                <a:cs typeface="Calibri"/>
                <a:sym typeface="Calibri"/>
              </a:rPr>
              <a:t> address)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this.id = id;      this.name = name;      </a:t>
            </a:r>
            <a:r>
              <a:rPr lang="en-US" sz="1800" b="0" i="0" u="none" strike="noStrike" cap="none" dirty="0" err="1">
                <a:solidFill>
                  <a:srgbClr val="000000"/>
                </a:solidFill>
                <a:latin typeface="Calibri"/>
                <a:ea typeface="Calibri"/>
                <a:cs typeface="Calibri"/>
                <a:sym typeface="Calibri"/>
              </a:rPr>
              <a:t>this.address</a:t>
            </a:r>
            <a:r>
              <a:rPr lang="en-US" sz="1800" b="0" i="0" u="none" strike="noStrike" cap="none" dirty="0">
                <a:solidFill>
                  <a:srgbClr val="000000"/>
                </a:solidFill>
                <a:latin typeface="Calibri"/>
                <a:ea typeface="Calibri"/>
                <a:cs typeface="Calibri"/>
                <a:sym typeface="Calibri"/>
              </a:rPr>
              <a:t>=address;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void display(){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System.out.println</a:t>
            </a:r>
            <a:r>
              <a:rPr lang="en-US" sz="1800" b="0" i="0" u="none" strike="noStrike" cap="none" dirty="0">
                <a:solidFill>
                  <a:srgbClr val="000000"/>
                </a:solidFill>
                <a:latin typeface="Calibri"/>
                <a:ea typeface="Calibri"/>
                <a:cs typeface="Calibri"/>
                <a:sym typeface="Calibri"/>
              </a:rPr>
              <a:t>(id+" "+name);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System.out.println</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address.city</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address.state</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address.country</a:t>
            </a:r>
            <a:r>
              <a:rPr lang="en-US" sz="1800" b="0" i="0" u="none" strike="noStrike" cap="none" dirty="0">
                <a:solidFill>
                  <a:srgbClr val="000000"/>
                </a:solidFill>
                <a:latin typeface="Calibri"/>
                <a:ea typeface="Calibri"/>
                <a:cs typeface="Calibri"/>
                <a:sym typeface="Calibri"/>
              </a:rPr>
              <a:t>);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static void main(String[] </a:t>
            </a:r>
            <a:r>
              <a:rPr lang="en-US" sz="1800" b="0" i="0" u="none" strike="noStrike" cap="none" dirty="0" err="1">
                <a:solidFill>
                  <a:srgbClr val="000000"/>
                </a:solidFill>
                <a:latin typeface="Calibri"/>
                <a:ea typeface="Calibri"/>
                <a:cs typeface="Calibri"/>
                <a:sym typeface="Calibri"/>
              </a:rPr>
              <a:t>args</a:t>
            </a:r>
            <a:r>
              <a:rPr lang="en-US" sz="1800" b="0" i="0" u="none" strike="noStrike" cap="none" dirty="0">
                <a:solidFill>
                  <a:srgbClr val="000000"/>
                </a:solidFill>
                <a:latin typeface="Calibri"/>
                <a:ea typeface="Calibri"/>
                <a:cs typeface="Calibri"/>
                <a:sym typeface="Calibri"/>
              </a:rPr>
              <a:t>)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Address address1=new Address("</a:t>
            </a:r>
            <a:r>
              <a:rPr lang="en-US" sz="1800" b="0" i="0" u="none" strike="noStrike" cap="none" dirty="0" err="1">
                <a:solidFill>
                  <a:srgbClr val="000000"/>
                </a:solidFill>
                <a:latin typeface="Calibri"/>
                <a:ea typeface="Calibri"/>
                <a:cs typeface="Calibri"/>
                <a:sym typeface="Calibri"/>
              </a:rPr>
              <a:t>gzb</a:t>
            </a:r>
            <a:r>
              <a:rPr lang="en-US" sz="1800" b="0" i="0" u="none" strike="noStrike" cap="none" dirty="0">
                <a:solidFill>
                  <a:srgbClr val="000000"/>
                </a:solidFill>
                <a:latin typeface="Calibri"/>
                <a:ea typeface="Calibri"/>
                <a:cs typeface="Calibri"/>
                <a:sym typeface="Calibri"/>
              </a:rPr>
              <a:t>","UP","</a:t>
            </a:r>
            <a:r>
              <a:rPr lang="en-US" sz="1800" b="0" i="0" u="none" strike="noStrike" cap="none" dirty="0" err="1">
                <a:solidFill>
                  <a:srgbClr val="000000"/>
                </a:solidFill>
                <a:latin typeface="Calibri"/>
                <a:ea typeface="Calibri"/>
                <a:cs typeface="Calibri"/>
                <a:sym typeface="Calibri"/>
              </a:rPr>
              <a:t>india</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Address address2=new Address("</a:t>
            </a:r>
            <a:r>
              <a:rPr lang="en-US" sz="1800" b="0" i="0" u="none" strike="noStrike" cap="none" dirty="0" err="1">
                <a:solidFill>
                  <a:srgbClr val="000000"/>
                </a:solidFill>
                <a:latin typeface="Calibri"/>
                <a:ea typeface="Calibri"/>
                <a:cs typeface="Calibri"/>
                <a:sym typeface="Calibri"/>
              </a:rPr>
              <a:t>gno</a:t>
            </a:r>
            <a:r>
              <a:rPr lang="en-US" sz="1800" b="0" i="0" u="none" strike="noStrike" cap="none" dirty="0">
                <a:solidFill>
                  <a:srgbClr val="000000"/>
                </a:solidFill>
                <a:latin typeface="Calibri"/>
                <a:ea typeface="Calibri"/>
                <a:cs typeface="Calibri"/>
                <a:sym typeface="Calibri"/>
              </a:rPr>
              <a:t>","UP","</a:t>
            </a:r>
            <a:r>
              <a:rPr lang="en-US" sz="1800" b="0" i="0" u="none" strike="noStrike" cap="none" dirty="0" err="1">
                <a:solidFill>
                  <a:srgbClr val="000000"/>
                </a:solidFill>
                <a:latin typeface="Calibri"/>
                <a:ea typeface="Calibri"/>
                <a:cs typeface="Calibri"/>
                <a:sym typeface="Calibri"/>
              </a:rPr>
              <a:t>india</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Emp e=new Emp(111,"varun",address1);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Emp e2=new Emp(112,"arun",address2);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e.display</a:t>
            </a:r>
            <a:r>
              <a:rPr lang="en-US" sz="1800" b="0" i="0" u="none" strike="noStrike" cap="none" dirty="0">
                <a:solidFill>
                  <a:srgbClr val="000000"/>
                </a:solidFill>
                <a:latin typeface="Calibri"/>
                <a:ea typeface="Calibri"/>
                <a:cs typeface="Calibri"/>
                <a:sym typeface="Calibri"/>
              </a:rPr>
              <a:t>();  e2.display();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void run(){System.out.println("running...");}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Honda2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new Honda2().run();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p:nvPr/>
        </p:nvSpPr>
        <p:spPr>
          <a:xfrm>
            <a:off x="1342080" y="212400"/>
            <a:ext cx="609552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final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We cannot extend a final class.</a:t>
            </a:r>
            <a:endParaRPr sz="2400" b="0" i="0" u="none" strike="noStrike" cap="none">
              <a:latin typeface="Arial"/>
              <a:ea typeface="Arial"/>
              <a:cs typeface="Arial"/>
              <a:sym typeface="Arial"/>
            </a:endParaRPr>
          </a:p>
        </p:txBody>
      </p:sp>
      <p:sp>
        <p:nvSpPr>
          <p:cNvPr id="313" name="Google Shape;313;p54"/>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final class XYZ</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ABC extends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System.out.println("My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ABC obj= new 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p:nvPr/>
        </p:nvSpPr>
        <p:spPr>
          <a:xfrm>
            <a:off x="1296360" y="736200"/>
            <a:ext cx="9880560" cy="484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Points to Remember:</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1) A </a:t>
            </a:r>
            <a:r>
              <a:rPr lang="en-US" sz="2400" b="1" i="0" u="sng" strike="noStrike" cap="none">
                <a:solidFill>
                  <a:schemeClr val="hlink"/>
                </a:solidFill>
                <a:latin typeface="Calibri"/>
                <a:ea typeface="Calibri"/>
                <a:cs typeface="Calibri"/>
                <a:sym typeface="Calibri"/>
                <a:hlinkClick r:id="rId3"/>
              </a:rPr>
              <a:t>constructor</a:t>
            </a:r>
            <a:r>
              <a:rPr lang="en-US" sz="2400" b="0" i="0" u="none" strike="noStrike" cap="none">
                <a:solidFill>
                  <a:srgbClr val="000000"/>
                </a:solidFill>
                <a:latin typeface="Calibri"/>
                <a:ea typeface="Calibri"/>
                <a:cs typeface="Calibri"/>
                <a:sym typeface="Calibri"/>
              </a:rPr>
              <a:t> cannot be declared as final.</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2) Local final variable must be initializing during declaration.</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3) All variables declared in an </a:t>
            </a:r>
            <a:r>
              <a:rPr lang="en-US" sz="2400" b="1" i="0" u="sng" strike="noStrike" cap="none">
                <a:solidFill>
                  <a:schemeClr val="hlink"/>
                </a:solidFill>
                <a:latin typeface="Calibri"/>
                <a:ea typeface="Calibri"/>
                <a:cs typeface="Calibri"/>
                <a:sym typeface="Calibri"/>
                <a:hlinkClick r:id="rId4"/>
              </a:rPr>
              <a:t>interface</a:t>
            </a:r>
            <a:r>
              <a:rPr lang="en-US" sz="2400" b="0" i="0" u="none" strike="noStrike" cap="none">
                <a:solidFill>
                  <a:srgbClr val="000000"/>
                </a:solidFill>
                <a:latin typeface="Calibri"/>
                <a:ea typeface="Calibri"/>
                <a:cs typeface="Calibri"/>
                <a:sym typeface="Calibri"/>
              </a:rPr>
              <a:t> are by default final.</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4) We cannot change the value of a final variable.</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5) A final method cannot be overridden.</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6) A final class not be inherited.</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7) If method parameters are declared final then the value of these parameters cannot be changed.</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8) It is a good practice to name final variable in all CAPS.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9) final, </a:t>
            </a:r>
            <a:r>
              <a:rPr lang="en-US" sz="2400" b="1" i="0" u="sng" strike="noStrike" cap="none">
                <a:solidFill>
                  <a:schemeClr val="hlink"/>
                </a:solidFill>
                <a:latin typeface="Calibri"/>
                <a:ea typeface="Calibri"/>
                <a:cs typeface="Calibri"/>
                <a:sym typeface="Calibri"/>
                <a:hlinkClick r:id="rId5"/>
              </a:rPr>
              <a:t>finally</a:t>
            </a:r>
            <a:r>
              <a:rPr lang="en-US" sz="2400" b="0" i="0" u="none" strike="noStrike" cap="none">
                <a:solidFill>
                  <a:srgbClr val="000000"/>
                </a:solidFill>
                <a:latin typeface="Calibri"/>
                <a:ea typeface="Calibri"/>
                <a:cs typeface="Calibri"/>
                <a:sym typeface="Calibri"/>
              </a:rPr>
              <a:t> and finalize are three different terms. finally is used in exception handling and finalize is a method that is called by JVM during </a:t>
            </a:r>
            <a:r>
              <a:rPr lang="en-US" sz="2400" b="1" i="0" u="sng" strike="noStrike" cap="none">
                <a:solidFill>
                  <a:schemeClr val="hlink"/>
                </a:solidFill>
                <a:latin typeface="Calibri"/>
                <a:ea typeface="Calibri"/>
                <a:cs typeface="Calibri"/>
                <a:sym typeface="Calibri"/>
                <a:hlinkClick r:id="rId6"/>
              </a:rPr>
              <a:t>garbage collection</a:t>
            </a: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6"/>
          <p:cNvSpPr/>
          <p:nvPr/>
        </p:nvSpPr>
        <p:spPr>
          <a:xfrm>
            <a:off x="1423440" y="432720"/>
            <a:ext cx="4289102"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Abstraction in Java</a:t>
            </a:r>
            <a:endParaRPr sz="2800" b="0" i="0" u="none" strike="noStrike" cap="none" dirty="0">
              <a:latin typeface="Arial"/>
              <a:ea typeface="Arial"/>
              <a:cs typeface="Arial"/>
              <a:sym typeface="Arial"/>
            </a:endParaRPr>
          </a:p>
        </p:txBody>
      </p:sp>
      <p:sp>
        <p:nvSpPr>
          <p:cNvPr id="324" name="Google Shape;324;p56"/>
          <p:cNvSpPr/>
          <p:nvPr/>
        </p:nvSpPr>
        <p:spPr>
          <a:xfrm>
            <a:off x="432300" y="1464120"/>
            <a:ext cx="11327400" cy="3929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Abstraction</a:t>
            </a:r>
            <a:r>
              <a:rPr lang="en-US" sz="2800" b="0" i="0" u="none" strike="noStrike" cap="none" dirty="0">
                <a:solidFill>
                  <a:srgbClr val="000000"/>
                </a:solidFill>
                <a:latin typeface="Calibri"/>
                <a:ea typeface="Calibri"/>
                <a:cs typeface="Calibri"/>
                <a:sym typeface="Calibri"/>
              </a:rPr>
              <a:t> is a process of hiding the implementation details and showing only functionality to the user.</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Another way, it shows only essential things to the user and hides the internal details.</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Abstraction lets you focus on what the object does instead of how it does it.</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Ways to achieve Abstraction</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There are two ways to achieve abstraction in java</a:t>
            </a:r>
            <a:endParaRPr sz="2800" b="0" i="0" u="none" strike="noStrike" cap="none" dirty="0">
              <a:latin typeface="Arial"/>
              <a:ea typeface="Arial"/>
              <a:cs typeface="Arial"/>
              <a:sym typeface="Arial"/>
            </a:endParaRPr>
          </a:p>
          <a:p>
            <a:pPr marL="514440" marR="0" lvl="0" indent="-514440" algn="l" rtl="0">
              <a:lnSpc>
                <a:spcPct val="100000"/>
              </a:lnSpc>
              <a:spcBef>
                <a:spcPts val="0"/>
              </a:spcBef>
              <a:spcAft>
                <a:spcPts val="0"/>
              </a:spcAft>
              <a:buClr>
                <a:srgbClr val="000000"/>
              </a:buClr>
              <a:buSzPts val="2800"/>
              <a:buFont typeface="Calibri"/>
              <a:buAutoNum type="arabicPeriod"/>
            </a:pPr>
            <a:r>
              <a:rPr lang="en-US" sz="2800" b="0" i="0" u="none" strike="noStrike" cap="none" dirty="0">
                <a:solidFill>
                  <a:srgbClr val="000000"/>
                </a:solidFill>
                <a:latin typeface="Calibri"/>
                <a:ea typeface="Calibri"/>
                <a:cs typeface="Calibri"/>
                <a:sym typeface="Calibri"/>
              </a:rPr>
              <a:t>Abstract class (0 to 100%)</a:t>
            </a:r>
            <a:endParaRPr sz="2800" b="0" i="0" u="none" strike="noStrike" cap="none" dirty="0">
              <a:latin typeface="Arial"/>
              <a:ea typeface="Arial"/>
              <a:cs typeface="Arial"/>
              <a:sym typeface="Arial"/>
            </a:endParaRPr>
          </a:p>
          <a:p>
            <a:pPr marL="514440" marR="0" lvl="0" indent="-514440" algn="l" rtl="0">
              <a:lnSpc>
                <a:spcPct val="100000"/>
              </a:lnSpc>
              <a:spcBef>
                <a:spcPts val="0"/>
              </a:spcBef>
              <a:spcAft>
                <a:spcPts val="0"/>
              </a:spcAft>
              <a:buClr>
                <a:srgbClr val="000000"/>
              </a:buClr>
              <a:buSzPts val="2800"/>
              <a:buFont typeface="Calibri"/>
              <a:buAutoNum type="arabicPeriod"/>
            </a:pPr>
            <a:r>
              <a:rPr lang="en-US" sz="2800" b="0" i="0" u="none" strike="noStrike" cap="none" dirty="0">
                <a:solidFill>
                  <a:srgbClr val="000000"/>
                </a:solidFill>
                <a:latin typeface="Calibri"/>
                <a:ea typeface="Calibri"/>
                <a:cs typeface="Calibri"/>
                <a:sym typeface="Calibri"/>
              </a:rPr>
              <a:t>Interface (100%)</a:t>
            </a:r>
            <a:endParaRPr sz="2800" b="0" i="0" u="none" strike="noStrike" cap="none" dirty="0">
              <a:latin typeface="Arial"/>
              <a:ea typeface="Arial"/>
              <a:cs typeface="Arial"/>
              <a:sym typeface="Arial"/>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p:nvPr/>
        </p:nvSpPr>
        <p:spPr>
          <a:xfrm>
            <a:off x="618840" y="370080"/>
            <a:ext cx="10817640" cy="179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none" strike="noStrike" cap="none">
                <a:solidFill>
                  <a:srgbClr val="000000"/>
                </a:solidFill>
                <a:latin typeface="Times New Roman"/>
                <a:ea typeface="Times New Roman"/>
                <a:cs typeface="Times New Roman"/>
                <a:sym typeface="Times New Roman"/>
              </a:rPr>
              <a:t>Abstract class in Java</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An </a:t>
            </a:r>
            <a:r>
              <a:rPr lang="en-US" sz="2800" b="0" i="1" u="none" strike="noStrike" cap="none">
                <a:solidFill>
                  <a:srgbClr val="000000"/>
                </a:solidFill>
                <a:latin typeface="Times New Roman"/>
                <a:ea typeface="Times New Roman"/>
                <a:cs typeface="Times New Roman"/>
                <a:sym typeface="Times New Roman"/>
              </a:rPr>
              <a:t>abstract class</a:t>
            </a:r>
            <a:r>
              <a:rPr lang="en-US" sz="2800" b="0" i="0" u="none" strike="noStrike" cap="none">
                <a:solidFill>
                  <a:srgbClr val="000000"/>
                </a:solidFill>
                <a:latin typeface="Times New Roman"/>
                <a:ea typeface="Times New Roman"/>
                <a:cs typeface="Times New Roman"/>
                <a:sym typeface="Times New Roman"/>
              </a:rPr>
              <a:t> is a class that is declared abstract—it may or may not include abstract methods. Abstract classes cannot be instantiated, but they can be subclassed.</a:t>
            </a:r>
            <a:endParaRPr sz="2800" b="0" i="0" u="none" strike="noStrike" cap="none">
              <a:latin typeface="Arial"/>
              <a:ea typeface="Arial"/>
              <a:cs typeface="Arial"/>
              <a:sym typeface="Arial"/>
            </a:endParaRPr>
          </a:p>
        </p:txBody>
      </p:sp>
      <p:sp>
        <p:nvSpPr>
          <p:cNvPr id="330" name="Google Shape;330;p57"/>
          <p:cNvSpPr/>
          <p:nvPr/>
        </p:nvSpPr>
        <p:spPr>
          <a:xfrm>
            <a:off x="714240" y="2320920"/>
            <a:ext cx="88797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1" u="none" strike="noStrike" cap="none">
                <a:solidFill>
                  <a:srgbClr val="000000"/>
                </a:solidFill>
                <a:latin typeface="Calibri"/>
                <a:ea typeface="Calibri"/>
                <a:cs typeface="Calibri"/>
                <a:sym typeface="Calibri"/>
              </a:rPr>
              <a:t>Note: You can achieve 0-100% abstraction using an abstract class.</a:t>
            </a:r>
            <a:endParaRPr sz="2400" b="0" i="0" u="none" strike="noStrike" cap="none">
              <a:latin typeface="Arial"/>
              <a:ea typeface="Arial"/>
              <a:cs typeface="Arial"/>
              <a:sym typeface="Arial"/>
            </a:endParaRPr>
          </a:p>
        </p:txBody>
      </p:sp>
      <p:sp>
        <p:nvSpPr>
          <p:cNvPr id="331" name="Google Shape;331;p57"/>
          <p:cNvSpPr/>
          <p:nvPr/>
        </p:nvSpPr>
        <p:spPr>
          <a:xfrm>
            <a:off x="714240" y="3449880"/>
            <a:ext cx="11022480" cy="2284920"/>
          </a:xfrm>
          <a:prstGeom prst="rect">
            <a:avLst/>
          </a:prstGeom>
          <a:noFill/>
          <a:ln>
            <a:noFill/>
          </a:ln>
        </p:spPr>
        <p:txBody>
          <a:bodyPr spcFirstLastPara="1" wrap="square" lIns="90000" tIns="45000" rIns="90000" bIns="45000" anchor="t" anchorCtr="0">
            <a:noAutofit/>
          </a:bodyPr>
          <a:lstStyle/>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An abstract class must be declared with an abstract keyword.</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abstract and non-abstract methods.</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cannot be instantiated.</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constructors and static methods also.</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final methods which will force the subclass not to change the body of the method.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p:nvPr/>
        </p:nvSpPr>
        <p:spPr>
          <a:xfrm>
            <a:off x="3048120" y="269028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abstract class GraphicObject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declare fields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declare nonabstract 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abstract void draw();</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9"/>
          <p:cNvSpPr/>
          <p:nvPr/>
        </p:nvSpPr>
        <p:spPr>
          <a:xfrm>
            <a:off x="1401480" y="487440"/>
            <a:ext cx="3040200" cy="577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Calibri"/>
              <a:buNone/>
            </a:pPr>
            <a:r>
              <a:rPr lang="en-US" sz="3200" b="1" i="0" u="none" strike="noStrike" cap="none">
                <a:solidFill>
                  <a:srgbClr val="000000"/>
                </a:solidFill>
                <a:latin typeface="Calibri"/>
                <a:ea typeface="Calibri"/>
                <a:cs typeface="Calibri"/>
                <a:sym typeface="Calibri"/>
              </a:rPr>
              <a:t>Abstract Method</a:t>
            </a:r>
            <a:endParaRPr sz="3200" b="0" i="0" u="none" strike="noStrike" cap="none">
              <a:latin typeface="Arial"/>
              <a:ea typeface="Arial"/>
              <a:cs typeface="Arial"/>
              <a:sym typeface="Arial"/>
            </a:endParaRPr>
          </a:p>
        </p:txBody>
      </p:sp>
      <p:sp>
        <p:nvSpPr>
          <p:cNvPr id="342" name="Google Shape;342;p59"/>
          <p:cNvSpPr/>
          <p:nvPr/>
        </p:nvSpPr>
        <p:spPr>
          <a:xfrm>
            <a:off x="1406160" y="1625760"/>
            <a:ext cx="990756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abstract method is a method that is declared without an implementation (without braces, and followed by a semicolon), like this: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abstract void moveTo(double deltaX, double deltaY);</a:t>
            </a:r>
            <a:endParaRPr sz="2400" b="0" i="0" u="none" strike="noStrike" cap="none">
              <a:latin typeface="Arial"/>
              <a:ea typeface="Arial"/>
              <a:cs typeface="Arial"/>
              <a:sym typeface="Arial"/>
            </a:endParaRPr>
          </a:p>
        </p:txBody>
      </p:sp>
      <p:sp>
        <p:nvSpPr>
          <p:cNvPr id="343" name="Google Shape;343;p59"/>
          <p:cNvSpPr/>
          <p:nvPr/>
        </p:nvSpPr>
        <p:spPr>
          <a:xfrm>
            <a:off x="2570400" y="3664800"/>
            <a:ext cx="609552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GraphicObject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x, 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moveTo(int newX, int newY)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draw();</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resize();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0"/>
          <p:cNvSpPr/>
          <p:nvPr/>
        </p:nvSpPr>
        <p:spPr>
          <a:xfrm>
            <a:off x="3048120" y="130536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Animal{</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abstract void 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class extends Animal class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Dog extends Animal{</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void 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System.out.println("Woof");</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Animal obj = new Dog();</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1"/>
          <p:cNvSpPr/>
          <p:nvPr/>
        </p:nvSpPr>
        <p:spPr>
          <a:xfrm>
            <a:off x="1355760" y="713520"/>
            <a:ext cx="101354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Abstract class having constructor, data member and 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abstract class can have a data member, abstract method, method body (non-abstract method), constructor, and even main() method.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p:nvPr/>
        </p:nvSpPr>
        <p:spPr>
          <a:xfrm>
            <a:off x="3048120" y="889920"/>
            <a:ext cx="6095520" cy="5028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Bike(){System.out.println("bike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changeGear(){System.out.println("gear changed");}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Child class which inherits Abstract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Honda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run(){System.out.println("running safely..");}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Test class which calls abstract and non-abstract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TestAbstraction2{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 obj = new Honda();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obj.changeGear();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p:nvPr/>
        </p:nvSpPr>
        <p:spPr>
          <a:xfrm>
            <a:off x="592560" y="504000"/>
            <a:ext cx="10959480" cy="1310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When use Aggregation?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Code reuse is also best achieved by aggregation when there is no is-a relationship.</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Inheritance should be used only if the relationship is-a is maintained throughout the lifetime of the objects involved; otherwise, aggregation is the best choice.</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3"/>
          <p:cNvSpPr/>
          <p:nvPr/>
        </p:nvSpPr>
        <p:spPr>
          <a:xfrm>
            <a:off x="3048120" y="6127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int getRateOfInterest();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SBI extends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getRateOfInterest(){return 7;}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PNB extends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getRateOfInterest(){return 8;}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Bank 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b=new SBI();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System.out.println("Rate of Interest is: "+b.getRateOfInterest()+"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b=new PNB();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System.out.println("Rate of Interest is: "+b.getRateOfInterest()+"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p:nvPr/>
        </p:nvSpPr>
        <p:spPr>
          <a:xfrm>
            <a:off x="2229120" y="1982520"/>
            <a:ext cx="81291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Abstract class having constructor, data member and methods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 abstract class can have a data member, abstract method, method body (non-abstract method), constructor, and even main() method.</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5"/>
          <p:cNvSpPr/>
          <p:nvPr/>
        </p:nvSpPr>
        <p:spPr>
          <a:xfrm>
            <a:off x="3048120" y="889920"/>
            <a:ext cx="6095520" cy="5028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Bike(){System.out.println("bike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changeGear(){System.out.println("gear changed");}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Child class which inherits Abstract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Honda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run(){System.out.println("running safely..");}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Test class which calls abstract and non-abstract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TestAbstraction2{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 obj = new Honda();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obj.changeGear();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6"/>
          <p:cNvSpPr/>
          <p:nvPr/>
        </p:nvSpPr>
        <p:spPr>
          <a:xfrm>
            <a:off x="959760" y="768240"/>
            <a:ext cx="9657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What is an Interface?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 interface is just like Java Class, but it only has static constants and abstract method. Java uses Interface to implement multiple inheritance. A Java class can implement multiple Java Interfaces. All methods in an interface are implicitly public and abstract.</a:t>
            </a:r>
            <a:endParaRPr sz="2800" b="0" i="0" u="none" strike="noStrike" cap="none">
              <a:latin typeface="Arial"/>
              <a:ea typeface="Arial"/>
              <a:cs typeface="Arial"/>
              <a:sym typeface="Arial"/>
            </a:endParaRPr>
          </a:p>
        </p:txBody>
      </p:sp>
      <p:sp>
        <p:nvSpPr>
          <p:cNvPr id="379" name="Google Shape;379;p66"/>
          <p:cNvSpPr/>
          <p:nvPr/>
        </p:nvSpPr>
        <p:spPr>
          <a:xfrm>
            <a:off x="2065320" y="3877560"/>
            <a:ext cx="609552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Syntax for Declaring Interface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7"/>
          <p:cNvSpPr/>
          <p:nvPr/>
        </p:nvSpPr>
        <p:spPr>
          <a:xfrm>
            <a:off x="1710360" y="1247760"/>
            <a:ext cx="9357480" cy="137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 other words, you can say that interfaces can have abstract methods and variables. It cannot have a method body.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Java Interface also </a:t>
            </a:r>
            <a:r>
              <a:rPr lang="en-US" sz="2800" b="1" i="0" u="none" strike="noStrike" cap="none">
                <a:solidFill>
                  <a:srgbClr val="000000"/>
                </a:solidFill>
                <a:latin typeface="Calibri"/>
                <a:ea typeface="Calibri"/>
                <a:cs typeface="Calibri"/>
                <a:sym typeface="Calibri"/>
              </a:rPr>
              <a:t>represents the IS-A relationship</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8"/>
          <p:cNvSpPr/>
          <p:nvPr/>
        </p:nvSpPr>
        <p:spPr>
          <a:xfrm>
            <a:off x="1387740" y="1219787"/>
            <a:ext cx="9416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a:solidFill>
                  <a:srgbClr val="000000"/>
                </a:solidFill>
                <a:latin typeface="Calibri"/>
                <a:ea typeface="Calibri"/>
                <a:cs typeface="Calibri"/>
                <a:sym typeface="Calibri"/>
              </a:rPr>
              <a:t>Why do we use interface ?</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It is used to achieve total abstraction.</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Since java does not support multiple inheritance in case of class, but by using interface it can achieve multiple inheritance .</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It is also used to achieve loose coupling.</a:t>
            </a:r>
            <a:endParaRPr sz="2400" b="0" i="0" u="none" strike="noStrike" cap="none" dirty="0">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Interfaces are used to implement abstraction. So the question arises why use interfaces when we have abstract classes. The reason is, abstract classes may contain non-final variables, whereas variables in interface are final, public and static and methods are public abstract by default.</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p:nvPr/>
        </p:nvSpPr>
        <p:spPr>
          <a:xfrm>
            <a:off x="3048120" y="47448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a = 100;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testClass implements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System.out.println("NIIT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 (String[]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testClass t = new testClass();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0"/>
          <p:cNvSpPr/>
          <p:nvPr/>
        </p:nvSpPr>
        <p:spPr>
          <a:xfrm>
            <a:off x="1069200" y="1536120"/>
            <a:ext cx="93301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New features added in interfaces in JDK 8</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Prior to JDK 8, interface could not define implementation. We can now add default implementation for interface methods. This default implementation has special use and does not affect the intention behind interfaces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1"/>
          <p:cNvSpPr/>
          <p:nvPr/>
        </p:nvSpPr>
        <p:spPr>
          <a:xfrm>
            <a:off x="3048120" y="7513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a = 10;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default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System.out.println("NIIT");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 class that implements interface.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testClass implements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Driver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 (String[]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testClass t = new testClass();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72"/>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A6 implements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print(){System.out.println("Hello");}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A6 obj = new A6();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940320" y="471960"/>
            <a:ext cx="1101096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22222"/>
              </a:buClr>
              <a:buSzPts val="1800"/>
              <a:buFont typeface="Source Sans Pro"/>
              <a:buNone/>
            </a:pPr>
            <a:r>
              <a:rPr lang="en-US" sz="1800" b="1" i="0" u="none" strike="noStrike" cap="none">
                <a:solidFill>
                  <a:srgbClr val="222222"/>
                </a:solidFill>
                <a:latin typeface="Source Sans Pro"/>
                <a:ea typeface="Source Sans Pro"/>
                <a:cs typeface="Source Sans Pro"/>
                <a:sym typeface="Source Sans Pro"/>
              </a:rPr>
              <a:t>What is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222222"/>
              </a:buClr>
              <a:buSzPts val="1800"/>
              <a:buFont typeface="Source Sans Pro"/>
              <a:buNone/>
            </a:pPr>
            <a:r>
              <a:rPr lang="en-US" sz="1800" b="0" i="0" u="none" strike="noStrike" cap="none">
                <a:solidFill>
                  <a:srgbClr val="222222"/>
                </a:solidFill>
                <a:latin typeface="Source Sans Pro"/>
                <a:ea typeface="Source Sans Pro"/>
                <a:cs typeface="Source Sans Pro"/>
                <a:sym typeface="Source Sans Pro"/>
              </a:rPr>
              <a:t>Polymorphism is a OOPs concept where one name can have many forms.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222222"/>
              </a:buClr>
              <a:buSzPts val="1800"/>
              <a:buFont typeface="Source Sans Pro"/>
              <a:buNone/>
            </a:pPr>
            <a:r>
              <a:rPr lang="en-US" sz="1800" b="0" i="0" u="none" strike="noStrike" cap="none">
                <a:solidFill>
                  <a:srgbClr val="222222"/>
                </a:solidFill>
                <a:latin typeface="Source Sans Pro"/>
                <a:ea typeface="Source Sans Pro"/>
                <a:cs typeface="Source Sans Pro"/>
                <a:sym typeface="Source Sans Pro"/>
              </a:rPr>
              <a:t>For example, you have a smartphone for communication. The communication mode you choose could be anything. It can be a call, a text message, a picture message, mail, etc. So, the goal is common that is communication, but their approach is different. This is called </a:t>
            </a:r>
            <a:r>
              <a:rPr lang="en-US" sz="1800" b="1" i="0" u="none" strike="noStrike" cap="none">
                <a:solidFill>
                  <a:srgbClr val="222222"/>
                </a:solidFill>
                <a:latin typeface="Source Sans Pro"/>
                <a:ea typeface="Source Sans Pro"/>
                <a:cs typeface="Source Sans Pro"/>
                <a:sym typeface="Source Sans Pro"/>
              </a:rPr>
              <a:t>Polymorphism.</a:t>
            </a:r>
            <a:endParaRPr sz="1800" b="0" i="0" u="none" strike="noStrike" cap="none">
              <a:latin typeface="Arial"/>
              <a:ea typeface="Arial"/>
              <a:cs typeface="Arial"/>
              <a:sym typeface="Arial"/>
            </a:endParaRPr>
          </a:p>
        </p:txBody>
      </p:sp>
      <p:pic>
        <p:nvPicPr>
          <p:cNvPr id="120" name="Google Shape;120;p18" descr="Java Polymorphism example-Edureka"/>
          <p:cNvPicPr preferRelativeResize="0"/>
          <p:nvPr/>
        </p:nvPicPr>
        <p:blipFill rotWithShape="1">
          <a:blip r:embed="rId3">
            <a:alphaModFix/>
          </a:blip>
          <a:srcRect/>
          <a:stretch/>
        </p:blipFill>
        <p:spPr>
          <a:xfrm>
            <a:off x="1429560" y="1949040"/>
            <a:ext cx="8654400" cy="4846680"/>
          </a:xfrm>
          <a:prstGeom prst="rect">
            <a:avLst/>
          </a:prstGeom>
          <a:noFill/>
          <a:ln>
            <a:noFill/>
          </a:ln>
        </p:spPr>
      </p:pic>
      <p:sp>
        <p:nvSpPr>
          <p:cNvPr id="121" name="Google Shape;121;p18"/>
          <p:cNvSpPr/>
          <p:nvPr/>
        </p:nvSpPr>
        <p:spPr>
          <a:xfrm>
            <a:off x="8049240" y="1949040"/>
            <a:ext cx="2034360" cy="39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222222"/>
              </a:buClr>
              <a:buSzPts val="1800"/>
              <a:buFont typeface="Source Sans Pro"/>
              <a:buNone/>
            </a:pPr>
            <a:r>
              <a:rPr lang="en-US" sz="1800" b="1" i="0" u="none" strike="noStrike" cap="none">
                <a:solidFill>
                  <a:srgbClr val="222222"/>
                </a:solidFill>
                <a:latin typeface="Source Sans Pro"/>
                <a:ea typeface="Source Sans Pro"/>
                <a:cs typeface="Source Sans Pro"/>
                <a:sym typeface="Source Sans Pro"/>
              </a:rPr>
              <a:t>Polymorphism</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3"/>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float 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SBI implements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float rateOfInterest(){return 9.15f;}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PNB implements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float rateOfInterest(){return 9.7f;}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TestInterface2{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Bank b=new SBI();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System.out.println("ROI: "+b.rateOfInterest());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4"/>
          <p:cNvSpPr/>
          <p:nvPr/>
        </p:nvSpPr>
        <p:spPr>
          <a:xfrm>
            <a:off x="1963080" y="405720"/>
            <a:ext cx="39787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Multiple inheritance in Java by interface</a:t>
            </a:r>
            <a:endParaRPr sz="1800" b="0" i="0" u="none" strike="noStrike" cap="none">
              <a:latin typeface="Arial"/>
              <a:ea typeface="Arial"/>
              <a:cs typeface="Arial"/>
              <a:sym typeface="Arial"/>
            </a:endParaRPr>
          </a:p>
        </p:txBody>
      </p:sp>
      <p:sp>
        <p:nvSpPr>
          <p:cNvPr id="420" name="Google Shape;420;p74"/>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Showable{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show();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A7 implements Printable,Showable{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print(){System.out.println("Hello");}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show(){System.out.println(“NIITian");}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A7 obj = new A7();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obj.show();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aphicFrame>
        <p:nvGraphicFramePr>
          <p:cNvPr id="425" name="Google Shape;425;p75"/>
          <p:cNvGraphicFramePr/>
          <p:nvPr/>
        </p:nvGraphicFramePr>
        <p:xfrm>
          <a:off x="614160" y="814320"/>
          <a:ext cx="10658900" cy="5847140"/>
        </p:xfrm>
        <a:graphic>
          <a:graphicData uri="http://schemas.openxmlformats.org/drawingml/2006/table">
            <a:tbl>
              <a:tblPr>
                <a:noFill/>
                <a:tableStyleId>{9028E69A-3384-48EB-A0AC-748303277276}</a:tableStyleId>
              </a:tblPr>
              <a:tblGrid>
                <a:gridCol w="5329450">
                  <a:extLst>
                    <a:ext uri="{9D8B030D-6E8A-4147-A177-3AD203B41FA5}">
                      <a16:colId xmlns:a16="http://schemas.microsoft.com/office/drawing/2014/main" val="20000"/>
                    </a:ext>
                  </a:extLst>
                </a:gridCol>
                <a:gridCol w="5329450">
                  <a:extLst>
                    <a:ext uri="{9D8B030D-6E8A-4147-A177-3AD203B41FA5}">
                      <a16:colId xmlns:a16="http://schemas.microsoft.com/office/drawing/2014/main" val="20001"/>
                    </a:ext>
                  </a:extLst>
                </a:gridCol>
              </a:tblGrid>
              <a:tr h="770400">
                <a:tc>
                  <a:txBody>
                    <a:bodyPr/>
                    <a:lstStyle/>
                    <a:p>
                      <a:pPr marL="0" marR="0" lvl="0" indent="0" algn="l" rtl="0">
                        <a:lnSpc>
                          <a:spcPct val="100000"/>
                        </a:lnSpc>
                        <a:spcBef>
                          <a:spcPts val="0"/>
                        </a:spcBef>
                        <a:spcAft>
                          <a:spcPts val="0"/>
                        </a:spcAft>
                        <a:buClr>
                          <a:srgbClr val="000000"/>
                        </a:buClr>
                        <a:buSzPts val="3200"/>
                        <a:buFont typeface="Calibri"/>
                        <a:buNone/>
                      </a:pPr>
                      <a:r>
                        <a:rPr lang="en-US" sz="3200" b="1" u="none" strike="noStrike" cap="none">
                          <a:solidFill>
                            <a:srgbClr val="000000"/>
                          </a:solidFill>
                          <a:latin typeface="Calibri"/>
                          <a:ea typeface="Calibri"/>
                          <a:cs typeface="Calibri"/>
                          <a:sym typeface="Calibri"/>
                        </a:rPr>
                        <a:t>Class</a:t>
                      </a:r>
                      <a:endParaRPr sz="3200" b="0" u="none" strike="noStrike" cap="none">
                        <a:latin typeface="Arial"/>
                        <a:ea typeface="Arial"/>
                        <a:cs typeface="Arial"/>
                        <a:sym typeface="Arial"/>
                      </a:endParaRPr>
                    </a:p>
                  </a:txBody>
                  <a:tcPr marL="75950" marR="75950" marT="45725" marB="45725">
                    <a:lnL w="9525" cap="flat" cmpd="sng">
                      <a:solidFill>
                        <a:srgbClr val="305975"/>
                      </a:solidFill>
                      <a:prstDash val="solid"/>
                      <a:round/>
                      <a:headEnd type="none" w="sm" len="sm"/>
                      <a:tailEnd type="none" w="sm" len="sm"/>
                    </a:lnL>
                    <a:lnR w="9525" cap="flat" cmpd="sng">
                      <a:solidFill>
                        <a:srgbClr val="30597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1" u="none" strike="noStrike" cap="none">
                          <a:solidFill>
                            <a:srgbClr val="000000"/>
                          </a:solidFill>
                          <a:latin typeface="Calibri"/>
                          <a:ea typeface="Calibri"/>
                          <a:cs typeface="Calibri"/>
                          <a:sym typeface="Calibri"/>
                        </a:rPr>
                        <a:t>Interface</a:t>
                      </a:r>
                      <a:endParaRPr sz="3200" b="0" u="none" strike="noStrike" cap="none">
                        <a:latin typeface="Arial"/>
                        <a:ea typeface="Arial"/>
                        <a:cs typeface="Arial"/>
                        <a:sym typeface="Arial"/>
                      </a:endParaRPr>
                    </a:p>
                  </a:txBody>
                  <a:tcPr marL="75950" marR="75950" marT="45725" marB="45725">
                    <a:lnL w="9525" cap="flat" cmpd="sng">
                      <a:solidFill>
                        <a:srgbClr val="305975"/>
                      </a:solidFill>
                      <a:prstDash val="solid"/>
                      <a:round/>
                      <a:headEnd type="none" w="sm" len="sm"/>
                      <a:tailEnd type="none" w="sm" len="sm"/>
                    </a:lnL>
                    <a:lnR w="12225" cap="flat" cmpd="sng">
                      <a:solidFill>
                        <a:srgbClr val="60A1D7"/>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1373750">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class, you can instantiate variable and create an object.</a:t>
                      </a:r>
                      <a:endParaRPr sz="3200" b="0" u="none" strike="noStrike" cap="none">
                        <a:latin typeface="Arial"/>
                        <a:ea typeface="Arial"/>
                        <a:cs typeface="Arial"/>
                        <a:sym typeface="Arial"/>
                      </a:endParaRPr>
                    </a:p>
                  </a:txBody>
                  <a:tcPr marL="75950" marR="75950" marT="45725" marB="45725">
                    <a:lnL w="12225" cap="flat" cmpd="sng">
                      <a:solidFill>
                        <a:srgbClr val="70AFD7"/>
                      </a:solidFill>
                      <a:prstDash val="solid"/>
                      <a:round/>
                      <a:headEnd type="none" w="sm" len="sm"/>
                      <a:tailEnd type="none" w="sm" len="sm"/>
                    </a:lnL>
                    <a:lnR w="12225" cap="flat" cmpd="sng">
                      <a:solidFill>
                        <a:srgbClr val="E00DD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an interface, you can't instantiate variable and create an object.</a:t>
                      </a:r>
                      <a:endParaRPr sz="3200" b="0" u="none" strike="noStrike" cap="none">
                        <a:latin typeface="Arial"/>
                        <a:ea typeface="Arial"/>
                        <a:cs typeface="Arial"/>
                        <a:sym typeface="Arial"/>
                      </a:endParaRPr>
                    </a:p>
                  </a:txBody>
                  <a:tcPr marL="75950" marR="75950" marT="45725" marB="45725">
                    <a:lnL w="12225" cap="flat" cmpd="sng">
                      <a:solidFill>
                        <a:srgbClr val="E00DD0"/>
                      </a:solidFill>
                      <a:prstDash val="solid"/>
                      <a:round/>
                      <a:headEnd type="none" w="sm" len="sm"/>
                      <a:tailEnd type="none" w="sm" len="sm"/>
                    </a:lnL>
                    <a:lnR w="12225" cap="flat" cmpd="sng">
                      <a:solidFill>
                        <a:srgbClr val="9085BA"/>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761125">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Class can contain concrete(with implementation) methods</a:t>
                      </a:r>
                      <a:endParaRPr sz="3200" b="0" u="none" strike="noStrike" cap="none">
                        <a:latin typeface="Arial"/>
                        <a:ea typeface="Arial"/>
                        <a:cs typeface="Arial"/>
                        <a:sym typeface="Arial"/>
                      </a:endParaRPr>
                    </a:p>
                  </a:txBody>
                  <a:tcPr marL="75950" marR="75950" marT="45725" marB="45725">
                    <a:lnL w="12225" cap="flat" cmpd="sng">
                      <a:solidFill>
                        <a:srgbClr val="E0A1D7"/>
                      </a:solidFill>
                      <a:prstDash val="solid"/>
                      <a:round/>
                      <a:headEnd type="none" w="sm" len="sm"/>
                      <a:tailEnd type="none" w="sm" len="sm"/>
                    </a:lnL>
                    <a:lnR w="12225" cap="flat" cmpd="sng">
                      <a:solidFill>
                        <a:srgbClr val="A0AFD7"/>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The interface cannot contain concrete(with implementation) methods</a:t>
                      </a:r>
                      <a:endParaRPr sz="3200" b="0" u="none" strike="noStrike" cap="none">
                        <a:latin typeface="Arial"/>
                        <a:ea typeface="Arial"/>
                        <a:cs typeface="Arial"/>
                        <a:sym typeface="Arial"/>
                      </a:endParaRPr>
                    </a:p>
                  </a:txBody>
                  <a:tcPr marL="75950" marR="75950" marT="45725" marB="45725">
                    <a:lnL w="12225" cap="flat" cmpd="sng">
                      <a:solidFill>
                        <a:srgbClr val="A0AFD7"/>
                      </a:solidFill>
                      <a:prstDash val="solid"/>
                      <a:round/>
                      <a:headEnd type="none" w="sm" len="sm"/>
                      <a:tailEnd type="none" w="sm" len="sm"/>
                    </a:lnL>
                    <a:lnR w="12225" cap="flat" cmpd="sng">
                      <a:solidFill>
                        <a:srgbClr val="9085BA"/>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1761125">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The access specifiers used with classes are private, protected and public.</a:t>
                      </a:r>
                      <a:endParaRPr sz="3200" b="0" u="none" strike="noStrike" cap="none">
                        <a:latin typeface="Arial"/>
                        <a:ea typeface="Arial"/>
                        <a:cs typeface="Arial"/>
                        <a:sym typeface="Arial"/>
                      </a:endParaRPr>
                    </a:p>
                  </a:txBody>
                  <a:tcPr marL="75950" marR="75950" marT="45725" marB="45725">
                    <a:lnL w="12225" cap="flat" cmpd="sng">
                      <a:solidFill>
                        <a:srgbClr val="D0ADD7"/>
                      </a:solidFill>
                      <a:prstDash val="solid"/>
                      <a:round/>
                      <a:headEnd type="none" w="sm" len="sm"/>
                      <a:tailEnd type="none" w="sm" len="sm"/>
                    </a:lnL>
                    <a:lnR w="12225" cap="flat" cmpd="sng">
                      <a:solidFill>
                        <a:srgbClr val="206CBA"/>
                      </a:solidFill>
                      <a:prstDash val="solid"/>
                      <a:round/>
                      <a:headEnd type="none" w="sm" len="sm"/>
                      <a:tailEnd type="none" w="sm" len="sm"/>
                    </a:lnR>
                    <a:lnT w="9525" cap="flat" cmpd="sng">
                      <a:solidFill>
                        <a:srgbClr val="DDDDDD"/>
                      </a:solidFill>
                      <a:prstDash val="solid"/>
                      <a:round/>
                      <a:headEnd type="none" w="sm" len="sm"/>
                      <a:tailEnd type="none" w="sm" len="sm"/>
                    </a:lnT>
                    <a:lnB w="12225" cap="flat" cmpd="sng">
                      <a:solidFill>
                        <a:srgbClr val="60A1D7"/>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Interface only one specifier is used- Public.</a:t>
                      </a:r>
                      <a:endParaRPr sz="3200" b="0" u="none" strike="noStrike" cap="none">
                        <a:latin typeface="Arial"/>
                        <a:ea typeface="Arial"/>
                        <a:cs typeface="Arial"/>
                        <a:sym typeface="Arial"/>
                      </a:endParaRPr>
                    </a:p>
                  </a:txBody>
                  <a:tcPr marL="75950" marR="75950" marT="45725" marB="45725">
                    <a:lnL w="12225" cap="flat" cmpd="sng">
                      <a:solidFill>
                        <a:srgbClr val="206CBA"/>
                      </a:solidFill>
                      <a:prstDash val="solid"/>
                      <a:round/>
                      <a:headEnd type="none" w="sm" len="sm"/>
                      <a:tailEnd type="none" w="sm" len="sm"/>
                    </a:lnL>
                    <a:lnR w="12225" cap="flat" cmpd="sng">
                      <a:solidFill>
                        <a:srgbClr val="F0A0D7"/>
                      </a:solidFill>
                      <a:prstDash val="solid"/>
                      <a:round/>
                      <a:headEnd type="none" w="sm" len="sm"/>
                      <a:tailEnd type="none" w="sm" len="sm"/>
                    </a:lnR>
                    <a:lnT w="9525" cap="flat" cmpd="sng">
                      <a:solidFill>
                        <a:srgbClr val="DDDDDD"/>
                      </a:solidFill>
                      <a:prstDash val="solid"/>
                      <a:round/>
                      <a:headEnd type="none" w="sm" len="sm"/>
                      <a:tailEnd type="none" w="sm" len="sm"/>
                    </a:lnT>
                    <a:lnB w="12225" cap="flat" cmpd="sng">
                      <a:solidFill>
                        <a:srgbClr val="7009D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aphicFrame>
        <p:nvGraphicFramePr>
          <p:cNvPr id="430" name="Google Shape;430;p76"/>
          <p:cNvGraphicFramePr/>
          <p:nvPr>
            <p:extLst>
              <p:ext uri="{D42A27DB-BD31-4B8C-83A1-F6EECF244321}">
                <p14:modId xmlns:p14="http://schemas.microsoft.com/office/powerpoint/2010/main" val="2140275757"/>
              </p:ext>
            </p:extLst>
          </p:nvPr>
        </p:nvGraphicFramePr>
        <p:xfrm>
          <a:off x="145915" y="-1"/>
          <a:ext cx="11770467" cy="6883927"/>
        </p:xfrm>
        <a:graphic>
          <a:graphicData uri="http://schemas.openxmlformats.org/drawingml/2006/table">
            <a:tbl>
              <a:tblPr>
                <a:noFill/>
                <a:tableStyleId>{9028E69A-3384-48EB-A0AC-748303277276}</a:tableStyleId>
              </a:tblPr>
              <a:tblGrid>
                <a:gridCol w="6906888">
                  <a:extLst>
                    <a:ext uri="{9D8B030D-6E8A-4147-A177-3AD203B41FA5}">
                      <a16:colId xmlns:a16="http://schemas.microsoft.com/office/drawing/2014/main" val="20000"/>
                    </a:ext>
                  </a:extLst>
                </a:gridCol>
                <a:gridCol w="4863579">
                  <a:extLst>
                    <a:ext uri="{9D8B030D-6E8A-4147-A177-3AD203B41FA5}">
                      <a16:colId xmlns:a16="http://schemas.microsoft.com/office/drawing/2014/main" val="20001"/>
                    </a:ext>
                  </a:extLst>
                </a:gridCol>
              </a:tblGrid>
              <a:tr h="413536">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Abstract class</a:t>
                      </a:r>
                      <a:endParaRPr sz="2400" b="0" u="none" strike="noStrike" cap="none">
                        <a:latin typeface="Arial"/>
                        <a:ea typeface="Arial"/>
                        <a:cs typeface="Arial"/>
                        <a:sym typeface="Arial"/>
                      </a:endParaRPr>
                    </a:p>
                  </a:txBody>
                  <a:tcPr marL="50400" marR="50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Interface</a:t>
                      </a:r>
                      <a:endParaRPr sz="2400" b="0" u="none" strike="noStrike" cap="none">
                        <a:latin typeface="Arial"/>
                        <a:ea typeface="Arial"/>
                        <a:cs typeface="Arial"/>
                        <a:sym typeface="Arial"/>
                      </a:endParaRPr>
                    </a:p>
                  </a:txBody>
                  <a:tcPr marL="50400" marR="50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185452">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1) Abstract class can </a:t>
                      </a:r>
                      <a:r>
                        <a:rPr lang="en-US" sz="2000" b="1" u="none" strike="noStrike" cap="none" dirty="0">
                          <a:solidFill>
                            <a:srgbClr val="000000"/>
                          </a:solidFill>
                          <a:latin typeface="verdana"/>
                          <a:ea typeface="verdana"/>
                          <a:cs typeface="verdana"/>
                          <a:sym typeface="verdana"/>
                        </a:rPr>
                        <a:t>have abstract and non-abstract</a:t>
                      </a:r>
                      <a:r>
                        <a:rPr lang="en-US" sz="2000" b="0" u="none" strike="noStrike" cap="none" dirty="0">
                          <a:solidFill>
                            <a:srgbClr val="000000"/>
                          </a:solidFill>
                          <a:latin typeface="verdana"/>
                          <a:ea typeface="verdana"/>
                          <a:cs typeface="verdana"/>
                          <a:sym typeface="verdana"/>
                        </a:rPr>
                        <a:t> methods.</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can have </a:t>
                      </a:r>
                      <a:r>
                        <a:rPr lang="en-US" sz="2000" b="1" u="none" strike="noStrike" cap="none">
                          <a:solidFill>
                            <a:srgbClr val="000000"/>
                          </a:solidFill>
                          <a:latin typeface="verdana"/>
                          <a:ea typeface="verdana"/>
                          <a:cs typeface="verdana"/>
                          <a:sym typeface="verdana"/>
                        </a:rPr>
                        <a:t>only abstract</a:t>
                      </a:r>
                      <a:r>
                        <a:rPr lang="en-US" sz="2000" b="0" u="none" strike="noStrike" cap="none">
                          <a:solidFill>
                            <a:srgbClr val="000000"/>
                          </a:solidFill>
                          <a:latin typeface="verdana"/>
                          <a:ea typeface="verdana"/>
                          <a:cs typeface="verdana"/>
                          <a:sym typeface="verdana"/>
                        </a:rPr>
                        <a:t> methods. Since Java 8, it can have </a:t>
                      </a:r>
                      <a:r>
                        <a:rPr lang="en-US" sz="2000" b="1" u="none" strike="noStrike" cap="none">
                          <a:solidFill>
                            <a:srgbClr val="000000"/>
                          </a:solidFill>
                          <a:latin typeface="verdana"/>
                          <a:ea typeface="verdana"/>
                          <a:cs typeface="verdana"/>
                          <a:sym typeface="verdana"/>
                        </a:rPr>
                        <a:t>default and static methods</a:t>
                      </a:r>
                      <a:r>
                        <a:rPr lang="en-US" sz="2000" b="0" u="none" strike="noStrike" cap="none">
                          <a:solidFill>
                            <a:srgbClr val="000000"/>
                          </a:solidFill>
                          <a:latin typeface="verdana"/>
                          <a:ea typeface="verdana"/>
                          <a:cs typeface="verdana"/>
                          <a:sym typeface="verdana"/>
                        </a:rPr>
                        <a:t> also.</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1"/>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2) Abstract class </a:t>
                      </a:r>
                      <a:r>
                        <a:rPr lang="en-US" sz="2000" b="1" u="none" strike="noStrike" cap="none">
                          <a:solidFill>
                            <a:srgbClr val="000000"/>
                          </a:solidFill>
                          <a:latin typeface="verdana"/>
                          <a:ea typeface="verdana"/>
                          <a:cs typeface="verdana"/>
                          <a:sym typeface="verdana"/>
                        </a:rPr>
                        <a:t>doesn't support multiple inheritance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a:t>
                      </a:r>
                      <a:r>
                        <a:rPr lang="en-US" sz="2000" b="1" u="none" strike="noStrike" cap="none">
                          <a:solidFill>
                            <a:srgbClr val="000000"/>
                          </a:solidFill>
                          <a:latin typeface="verdana"/>
                          <a:ea typeface="verdana"/>
                          <a:cs typeface="verdana"/>
                          <a:sym typeface="verdana"/>
                        </a:rPr>
                        <a:t>supports multiple inheritance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3) Abstract class </a:t>
                      </a:r>
                      <a:r>
                        <a:rPr lang="en-US" sz="2000" b="1" u="none" strike="noStrike" cap="none" dirty="0">
                          <a:solidFill>
                            <a:srgbClr val="000000"/>
                          </a:solidFill>
                          <a:latin typeface="verdana"/>
                          <a:ea typeface="verdana"/>
                          <a:cs typeface="verdana"/>
                          <a:sym typeface="verdana"/>
                        </a:rPr>
                        <a:t>can have final, non-final, static and non-static variables</a:t>
                      </a:r>
                      <a:r>
                        <a:rPr lang="en-US" sz="2000" b="0" u="none" strike="noStrike" cap="none" dirty="0">
                          <a:solidFill>
                            <a:srgbClr val="000000"/>
                          </a:solidFill>
                          <a:latin typeface="verdana"/>
                          <a:ea typeface="verdana"/>
                          <a:cs typeface="verdana"/>
                          <a:sym typeface="verdana"/>
                        </a:rPr>
                        <a:t>.</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has </a:t>
                      </a:r>
                      <a:r>
                        <a:rPr lang="en-US" sz="2000" b="1" u="none" strike="noStrike" cap="none">
                          <a:solidFill>
                            <a:srgbClr val="000000"/>
                          </a:solidFill>
                          <a:latin typeface="verdana"/>
                          <a:ea typeface="verdana"/>
                          <a:cs typeface="verdana"/>
                          <a:sym typeface="verdana"/>
                        </a:rPr>
                        <a:t>only static and final variables</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3"/>
                  </a:ext>
                </a:extLst>
              </a:tr>
              <a:tr h="909767">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4) Abstract class </a:t>
                      </a:r>
                      <a:r>
                        <a:rPr lang="en-US" sz="2000" b="1" u="none" strike="noStrike" cap="none">
                          <a:solidFill>
                            <a:srgbClr val="000000"/>
                          </a:solidFill>
                          <a:latin typeface="verdana"/>
                          <a:ea typeface="verdana"/>
                          <a:cs typeface="verdana"/>
                          <a:sym typeface="verdana"/>
                        </a:rPr>
                        <a:t>can provide the implementation of interface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a:t>
                      </a:r>
                      <a:r>
                        <a:rPr lang="en-US" sz="2000" b="1" u="none" strike="noStrike" cap="none">
                          <a:solidFill>
                            <a:srgbClr val="000000"/>
                          </a:solidFill>
                          <a:latin typeface="verdana"/>
                          <a:ea typeface="verdana"/>
                          <a:cs typeface="verdana"/>
                          <a:sym typeface="verdana"/>
                        </a:rPr>
                        <a:t>can't provide the implementation of abstract class</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4"/>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5) The </a:t>
                      </a:r>
                      <a:r>
                        <a:rPr lang="en-US" sz="2000" b="1" u="none" strike="noStrike" cap="none">
                          <a:solidFill>
                            <a:srgbClr val="000000"/>
                          </a:solidFill>
                          <a:latin typeface="verdana"/>
                          <a:ea typeface="verdana"/>
                          <a:cs typeface="verdana"/>
                          <a:sym typeface="verdana"/>
                        </a:rPr>
                        <a:t>abstract keyword</a:t>
                      </a:r>
                      <a:r>
                        <a:rPr lang="en-US" sz="2000" b="0" u="none" strike="noStrike" cap="none">
                          <a:solidFill>
                            <a:srgbClr val="000000"/>
                          </a:solidFill>
                          <a:latin typeface="verdana"/>
                          <a:ea typeface="verdana"/>
                          <a:cs typeface="verdana"/>
                          <a:sym typeface="verdana"/>
                        </a:rPr>
                        <a:t> is used to declare abstract class.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The </a:t>
                      </a:r>
                      <a:r>
                        <a:rPr lang="en-US" sz="2000" b="1" u="none" strike="noStrike" cap="none">
                          <a:solidFill>
                            <a:srgbClr val="000000"/>
                          </a:solidFill>
                          <a:latin typeface="verdana"/>
                          <a:ea typeface="verdana"/>
                          <a:cs typeface="verdana"/>
                          <a:sym typeface="verdana"/>
                        </a:rPr>
                        <a:t>interface keyword</a:t>
                      </a:r>
                      <a:r>
                        <a:rPr lang="en-US" sz="2000" b="0" u="none" strike="noStrike" cap="none">
                          <a:solidFill>
                            <a:srgbClr val="000000"/>
                          </a:solidFill>
                          <a:latin typeface="verdana"/>
                          <a:ea typeface="verdana"/>
                          <a:cs typeface="verdana"/>
                          <a:sym typeface="verdana"/>
                        </a:rPr>
                        <a:t> is used to declare interface.</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5"/>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6) An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extend another Java class and implement multiple Java interfaces.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An </a:t>
                      </a:r>
                      <a:r>
                        <a:rPr lang="en-US" sz="2000" b="1" u="none" strike="noStrike" cap="none">
                          <a:solidFill>
                            <a:srgbClr val="000000"/>
                          </a:solidFill>
                          <a:latin typeface="verdana"/>
                          <a:ea typeface="verdana"/>
                          <a:cs typeface="verdana"/>
                          <a:sym typeface="verdana"/>
                        </a:rPr>
                        <a:t>interface</a:t>
                      </a:r>
                      <a:r>
                        <a:rPr lang="en-US" sz="2000" b="0" u="none" strike="noStrike" cap="none">
                          <a:solidFill>
                            <a:srgbClr val="000000"/>
                          </a:solidFill>
                          <a:latin typeface="verdana"/>
                          <a:ea typeface="verdana"/>
                          <a:cs typeface="verdana"/>
                          <a:sym typeface="verdana"/>
                        </a:rPr>
                        <a:t> can extend another Java interface only.</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6"/>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7) An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be extended using keyword "extends".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An </a:t>
                      </a:r>
                      <a:r>
                        <a:rPr lang="en-US" sz="2000" b="1" u="none" strike="noStrike" cap="none">
                          <a:solidFill>
                            <a:srgbClr val="000000"/>
                          </a:solidFill>
                          <a:latin typeface="verdana"/>
                          <a:ea typeface="verdana"/>
                          <a:cs typeface="verdana"/>
                          <a:sym typeface="verdana"/>
                        </a:rPr>
                        <a:t>interface</a:t>
                      </a:r>
                      <a:r>
                        <a:rPr lang="en-US" sz="2000" b="0" u="none" strike="noStrike" cap="none">
                          <a:solidFill>
                            <a:srgbClr val="000000"/>
                          </a:solidFill>
                          <a:latin typeface="verdana"/>
                          <a:ea typeface="verdana"/>
                          <a:cs typeface="verdana"/>
                          <a:sym typeface="verdana"/>
                        </a:rPr>
                        <a:t> can be implemented using keyword "implements".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7"/>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8) A Java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have class members like private, protected, etc.</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Members of a Java interface are public by default.</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8"/>
                  </a:ext>
                </a:extLst>
              </a:tr>
            </a:tbl>
          </a:graphicData>
        </a:graphic>
      </p:graphicFrame>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7"/>
          <p:cNvSpPr/>
          <p:nvPr/>
        </p:nvSpPr>
        <p:spPr>
          <a:xfrm>
            <a:off x="777960" y="408960"/>
            <a:ext cx="1087704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What is encapsulation?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whole idea behind encapsulation is to hide the implementation details from users. If a data member is private it means it can only be accessed within the same class. No outside class can access private data member (variable) of other class.</a:t>
            </a:r>
            <a:endParaRPr sz="2400" b="0" i="0" u="none" strike="noStrike" cap="none">
              <a:latin typeface="Arial"/>
              <a:ea typeface="Arial"/>
              <a:cs typeface="Arial"/>
              <a:sym typeface="Arial"/>
            </a:endParaRPr>
          </a:p>
        </p:txBody>
      </p:sp>
      <p:sp>
        <p:nvSpPr>
          <p:cNvPr id="436" name="Google Shape;436;p77"/>
          <p:cNvSpPr/>
          <p:nvPr/>
        </p:nvSpPr>
        <p:spPr>
          <a:xfrm>
            <a:off x="777960" y="2551680"/>
            <a:ext cx="10877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How to implement encapsulation in java:</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1) Make the instance variables private so that they cannot be accessed directly from outside the class. You can only set and get values of these variables through the methods of the class.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2) Have getter and setter methods in the class to set and get the values of the fields.</a:t>
            </a:r>
            <a:endParaRPr sz="2400" b="0" i="0" u="none" strike="noStrike" cap="none">
              <a:latin typeface="Arial"/>
              <a:ea typeface="Arial"/>
              <a:cs typeface="Arial"/>
              <a:sym typeface="Arial"/>
            </a:endParaRPr>
          </a:p>
        </p:txBody>
      </p:sp>
      <p:sp>
        <p:nvSpPr>
          <p:cNvPr id="437" name="Google Shape;437;p77"/>
          <p:cNvSpPr/>
          <p:nvPr/>
        </p:nvSpPr>
        <p:spPr>
          <a:xfrm>
            <a:off x="2302920" y="5291640"/>
            <a:ext cx="44618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Encapsulation is also known as “data Hiding“.</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8"/>
          <p:cNvSpPr/>
          <p:nvPr/>
        </p:nvSpPr>
        <p:spPr>
          <a:xfrm>
            <a:off x="3048120" y="58680"/>
            <a:ext cx="6095520" cy="6674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Account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data members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long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String name,email;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float amount;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getter and setter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long getAcc_no()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setAcc_no(long acc_no)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this.acc_no =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String getName()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setName(String name)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this.name =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String getEmail()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setEmail(String email)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this.email = 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9"/>
          <p:cNvSpPr/>
          <p:nvPr/>
        </p:nvSpPr>
        <p:spPr>
          <a:xfrm>
            <a:off x="2679480" y="734040"/>
            <a:ext cx="6095520" cy="5211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TestEncapsulation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//creating instance of Account class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Account acc=</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Account();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//setting values through setter methods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acc.setAcc_no(7560504000L);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acc.setName(“Aman");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acc.setEmail(“amantiwari8861@gmail.com");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//getting values through getter methods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System.out.println(acc.getAcc_no()+" "+acc.getName()+" "+acc.getEmail());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80"/>
          <p:cNvSpPr/>
          <p:nvPr/>
        </p:nvSpPr>
        <p:spPr>
          <a:xfrm>
            <a:off x="1214640" y="237960"/>
            <a:ext cx="99626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Packages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in </a:t>
            </a:r>
            <a:r>
              <a:rPr lang="en-US" sz="2400" b="0" i="0" u="sng" strike="noStrike" cap="none">
                <a:solidFill>
                  <a:schemeClr val="hlink"/>
                </a:solidFill>
                <a:latin typeface="Calibri"/>
                <a:ea typeface="Calibri"/>
                <a:cs typeface="Calibri"/>
                <a:sym typeface="Calibri"/>
                <a:hlinkClick r:id="rId3"/>
              </a:rPr>
              <a:t>Java</a:t>
            </a:r>
            <a:r>
              <a:rPr lang="en-US" sz="2400" b="0" i="0" u="none" strike="noStrike" cap="none">
                <a:solidFill>
                  <a:srgbClr val="000000"/>
                </a:solidFill>
                <a:latin typeface="Calibri"/>
                <a:ea typeface="Calibri"/>
                <a:cs typeface="Calibri"/>
                <a:sym typeface="Calibri"/>
              </a:rPr>
              <a:t> is a mechanism to encapsulate a group of classes, sub packages and interfaces. Packages are used for:</a:t>
            </a:r>
            <a:endParaRPr sz="2400" b="0" i="0" u="none" strike="noStrike" cap="none">
              <a:latin typeface="Arial"/>
              <a:ea typeface="Arial"/>
              <a:cs typeface="Arial"/>
              <a:sym typeface="Arial"/>
            </a:endParaRPr>
          </a:p>
        </p:txBody>
      </p:sp>
      <p:pic>
        <p:nvPicPr>
          <p:cNvPr id="453" name="Google Shape;453;p80" descr="packages"/>
          <p:cNvPicPr preferRelativeResize="0"/>
          <p:nvPr/>
        </p:nvPicPr>
        <p:blipFill rotWithShape="1">
          <a:blip r:embed="rId4">
            <a:alphaModFix/>
          </a:blip>
          <a:srcRect/>
          <a:stretch/>
        </p:blipFill>
        <p:spPr>
          <a:xfrm>
            <a:off x="3155400" y="1674720"/>
            <a:ext cx="6081120" cy="4303800"/>
          </a:xfrm>
          <a:prstGeom prst="rect">
            <a:avLst/>
          </a:prstGeom>
          <a:noFill/>
          <a:ln>
            <a:noFill/>
          </a:ln>
        </p:spPr>
      </p:pic>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81"/>
          <p:cNvSpPr/>
          <p:nvPr/>
        </p:nvSpPr>
        <p:spPr>
          <a:xfrm>
            <a:off x="1055520" y="397440"/>
            <a:ext cx="104493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Advantage of Java Package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 Java package is used to categorize the classes and interfaces so that they can be easily maintained.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2) Java package provides access protection.</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3) Java package removes naming collision.</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2"/>
          <p:cNvSpPr/>
          <p:nvPr/>
        </p:nvSpPr>
        <p:spPr>
          <a:xfrm>
            <a:off x="3048120" y="2551680"/>
            <a:ext cx="6095520" cy="1919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package mypack;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class Simple{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System.out.println("Welcome to NIIT");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44040" y="255960"/>
            <a:ext cx="1065060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Types of Polymorphism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Java supports two types of polymorphism and they are as follows: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Arial"/>
              <a:buChar char="•"/>
            </a:pPr>
            <a:r>
              <a:rPr lang="en-US" sz="1800" b="0" i="0" u="none" strike="noStrike" cap="none">
                <a:solidFill>
                  <a:srgbClr val="4A4A4A"/>
                </a:solidFill>
                <a:latin typeface="Open Sans"/>
                <a:ea typeface="Open Sans"/>
                <a:cs typeface="Open Sans"/>
                <a:sym typeface="Open Sans"/>
              </a:rPr>
              <a:t>Static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Arial"/>
              <a:buChar char="•"/>
            </a:pPr>
            <a:r>
              <a:rPr lang="en-US" sz="1800" b="0" i="0" u="none" strike="noStrike" cap="none">
                <a:solidFill>
                  <a:srgbClr val="4A4A4A"/>
                </a:solidFill>
                <a:latin typeface="Open Sans"/>
                <a:ea typeface="Open Sans"/>
                <a:cs typeface="Open Sans"/>
                <a:sym typeface="Open Sans"/>
              </a:rPr>
              <a:t>Dynamic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Static Polymorphism</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A polymorphism that is resolved during compile time is known as static polymorphism. Method overloading is an example of compile time polymorphism.</a:t>
            </a:r>
            <a:endParaRPr sz="1800" b="0" i="0" u="none" strike="noStrike" cap="none">
              <a:latin typeface="Arial"/>
              <a:ea typeface="Arial"/>
              <a:cs typeface="Arial"/>
              <a:sym typeface="Arial"/>
            </a:endParaRPr>
          </a:p>
        </p:txBody>
      </p:sp>
      <p:sp>
        <p:nvSpPr>
          <p:cNvPr id="127" name="Google Shape;127;p19"/>
          <p:cNvSpPr/>
          <p:nvPr/>
        </p:nvSpPr>
        <p:spPr>
          <a:xfrm>
            <a:off x="644040" y="2944800"/>
            <a:ext cx="10650600" cy="9133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Example</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Method Overloading</a:t>
            </a:r>
            <a:r>
              <a:rPr lang="en-US" sz="1800" b="0" i="0" u="none" strike="noStrike" cap="none">
                <a:solidFill>
                  <a:srgbClr val="4A4A4A"/>
                </a:solidFill>
                <a:latin typeface="Open Sans"/>
                <a:ea typeface="Open Sans"/>
                <a:cs typeface="Open Sans"/>
                <a:sym typeface="Open Sans"/>
              </a:rPr>
              <a:t> is a feature that allows a class to have two or more </a:t>
            </a:r>
            <a:r>
              <a:rPr lang="en-US" sz="1800" b="1" i="0" u="none" strike="noStrike" cap="none">
                <a:solidFill>
                  <a:srgbClr val="4A4A4A"/>
                </a:solidFill>
                <a:latin typeface="Open Sans"/>
                <a:ea typeface="Open Sans"/>
                <a:cs typeface="Open Sans"/>
                <a:sym typeface="Open Sans"/>
              </a:rPr>
              <a:t>method</a:t>
            </a:r>
            <a:r>
              <a:rPr lang="en-US" sz="1800" b="0" i="0" u="none" strike="noStrike" cap="none">
                <a:solidFill>
                  <a:srgbClr val="4A4A4A"/>
                </a:solidFill>
                <a:latin typeface="Open Sans"/>
                <a:ea typeface="Open Sans"/>
                <a:cs typeface="Open Sans"/>
                <a:sym typeface="Open Sans"/>
              </a:rPr>
              <a:t> to have the same name, but with different parameter lists.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83"/>
          <p:cNvSpPr/>
          <p:nvPr/>
        </p:nvSpPr>
        <p:spPr>
          <a:xfrm>
            <a:off x="1710360" y="978480"/>
            <a:ext cx="99032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How to compile java package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If you are not using any IDE, you need to follow the syntax given below:</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javac -d directory javafilename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 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javac -d . Simple.java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4"/>
          <p:cNvSpPr/>
          <p:nvPr/>
        </p:nvSpPr>
        <p:spPr>
          <a:xfrm>
            <a:off x="2120040" y="1397520"/>
            <a:ext cx="7460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How to run java package program</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need to use fully qualified name e.g. mypack.Simple etc to run the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To Compile: javac -d . Simple.java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To Run: java mypack.Simple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5"/>
          <p:cNvSpPr/>
          <p:nvPr/>
        </p:nvSpPr>
        <p:spPr>
          <a:xfrm>
            <a:off x="591480" y="873000"/>
            <a:ext cx="102171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How to access package from another package?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three ways to access the package from outside the package.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import package.*;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import package.classname;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fully qualified name.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6"/>
          <p:cNvSpPr/>
          <p:nvPr/>
        </p:nvSpPr>
        <p:spPr>
          <a:xfrm>
            <a:off x="1009440" y="378360"/>
            <a:ext cx="24840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1) Using packagename.*</a:t>
            </a:r>
            <a:endParaRPr sz="1800" b="0" i="0" u="none" strike="noStrike" cap="none">
              <a:latin typeface="Arial"/>
              <a:ea typeface="Arial"/>
              <a:cs typeface="Arial"/>
              <a:sym typeface="Arial"/>
            </a:endParaRPr>
          </a:p>
        </p:txBody>
      </p:sp>
      <p:sp>
        <p:nvSpPr>
          <p:cNvPr id="484" name="Google Shape;484;p86"/>
          <p:cNvSpPr/>
          <p:nvPr/>
        </p:nvSpPr>
        <p:spPr>
          <a:xfrm>
            <a:off x="999720" y="957240"/>
            <a:ext cx="609552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//save by A.java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package</a:t>
            </a:r>
            <a:r>
              <a:rPr lang="en-US" sz="2000" b="0" i="0" u="none" strike="noStrike" cap="none">
                <a:solidFill>
                  <a:srgbClr val="000000"/>
                </a:solidFill>
                <a:latin typeface="Calibri"/>
                <a:ea typeface="Calibri"/>
                <a:cs typeface="Calibri"/>
                <a:sym typeface="Calibri"/>
              </a:rPr>
              <a:t> 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class</a:t>
            </a:r>
            <a:r>
              <a:rPr lang="en-US" sz="2000" b="0" i="0" u="none" strike="noStrike" cap="none">
                <a:solidFill>
                  <a:srgbClr val="000000"/>
                </a:solidFill>
                <a:latin typeface="Calibri"/>
                <a:ea typeface="Calibri"/>
                <a:cs typeface="Calibri"/>
                <a:sym typeface="Calibri"/>
              </a:rPr>
              <a:t> 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msg(){System.out.println("Hello");}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p:txBody>
      </p:sp>
      <p:sp>
        <p:nvSpPr>
          <p:cNvPr id="485" name="Google Shape;485;p86"/>
          <p:cNvSpPr/>
          <p:nvPr/>
        </p:nvSpPr>
        <p:spPr>
          <a:xfrm>
            <a:off x="999720" y="3062520"/>
            <a:ext cx="6095520" cy="3139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//save by B.java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package</a:t>
            </a:r>
            <a:r>
              <a:rPr lang="en-US" sz="2000" b="0" i="0" u="none" strike="noStrike" cap="none">
                <a:solidFill>
                  <a:srgbClr val="000000"/>
                </a:solidFill>
                <a:latin typeface="Calibri"/>
                <a:ea typeface="Calibri"/>
                <a:cs typeface="Calibri"/>
                <a:sym typeface="Calibri"/>
              </a:rPr>
              <a:t> mypack;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import</a:t>
            </a:r>
            <a:r>
              <a:rPr lang="en-US" sz="2000" b="0" i="0" u="none" strike="noStrike" cap="none">
                <a:solidFill>
                  <a:srgbClr val="000000"/>
                </a:solidFill>
                <a:latin typeface="Calibri"/>
                <a:ea typeface="Calibri"/>
                <a:cs typeface="Calibri"/>
                <a:sym typeface="Calibri"/>
              </a:rPr>
              <a:t> 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class</a:t>
            </a:r>
            <a:r>
              <a:rPr lang="en-US" sz="2000" b="0" i="0" u="none" strike="noStrike" cap="none">
                <a:solidFill>
                  <a:srgbClr val="000000"/>
                </a:solidFill>
                <a:latin typeface="Calibri"/>
                <a:ea typeface="Calibri"/>
                <a:cs typeface="Calibri"/>
                <a:sym typeface="Calibri"/>
              </a:rPr>
              <a:t> B{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static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 obj = </a:t>
            </a:r>
            <a:r>
              <a:rPr lang="en-US" sz="2000" b="1" i="0" u="none" strike="noStrike" cap="none">
                <a:solidFill>
                  <a:srgbClr val="000000"/>
                </a:solidFill>
                <a:latin typeface="Calibri"/>
                <a:ea typeface="Calibri"/>
                <a:cs typeface="Calibri"/>
                <a:sym typeface="Calibri"/>
              </a:rPr>
              <a:t>new</a:t>
            </a:r>
            <a:r>
              <a:rPr lang="en-US" sz="2000" b="0" i="0" u="none" strike="noStrike" cap="none">
                <a:solidFill>
                  <a:srgbClr val="000000"/>
                </a:solidFill>
                <a:latin typeface="Calibri"/>
                <a:ea typeface="Calibri"/>
                <a:cs typeface="Calibri"/>
                <a:sym typeface="Calibri"/>
              </a:rPr>
              <a:t> 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obj.msg();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7"/>
          <p:cNvSpPr/>
          <p:nvPr/>
        </p:nvSpPr>
        <p:spPr>
          <a:xfrm>
            <a:off x="923400" y="241920"/>
            <a:ext cx="33541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2) Using packagename.classname</a:t>
            </a:r>
            <a:endParaRPr sz="1800" b="0" i="0" u="none" strike="noStrike" cap="none">
              <a:latin typeface="Arial"/>
              <a:ea typeface="Arial"/>
              <a:cs typeface="Arial"/>
              <a:sym typeface="Arial"/>
            </a:endParaRPr>
          </a:p>
        </p:txBody>
      </p:sp>
      <p:sp>
        <p:nvSpPr>
          <p:cNvPr id="491" name="Google Shape;491;p87"/>
          <p:cNvSpPr/>
          <p:nvPr/>
        </p:nvSpPr>
        <p:spPr>
          <a:xfrm>
            <a:off x="912240" y="85176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A.java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msg(){System.out.println("Hello");}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
        <p:nvSpPr>
          <p:cNvPr id="492" name="Google Shape;492;p87"/>
          <p:cNvSpPr/>
          <p:nvPr/>
        </p:nvSpPr>
        <p:spPr>
          <a:xfrm>
            <a:off x="912240" y="306036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B.java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mypack;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t>
            </a:r>
            <a:r>
              <a:rPr lang="en-US" sz="2400" b="0" i="0" u="none" strike="noStrike" cap="none">
                <a:solidFill>
                  <a:srgbClr val="000000"/>
                </a:solidFill>
                <a:latin typeface="Calibri"/>
                <a:ea typeface="Calibri"/>
                <a:cs typeface="Calibri"/>
                <a:sym typeface="Calibri"/>
              </a:rPr>
              <a:t> pack.A;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B{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 obj = </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obj.msg();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8"/>
          <p:cNvSpPr/>
          <p:nvPr/>
        </p:nvSpPr>
        <p:spPr>
          <a:xfrm>
            <a:off x="827280" y="228240"/>
            <a:ext cx="26485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Using fully qualified name</a:t>
            </a:r>
            <a:endParaRPr sz="1800" b="0" i="0" u="none" strike="noStrike" cap="none">
              <a:latin typeface="Arial"/>
              <a:ea typeface="Arial"/>
              <a:cs typeface="Arial"/>
              <a:sym typeface="Arial"/>
            </a:endParaRPr>
          </a:p>
        </p:txBody>
      </p:sp>
      <p:sp>
        <p:nvSpPr>
          <p:cNvPr id="498" name="Google Shape;498;p88"/>
          <p:cNvSpPr/>
          <p:nvPr/>
        </p:nvSpPr>
        <p:spPr>
          <a:xfrm>
            <a:off x="814680" y="84780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A.java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msg(){System.out.println("Hello");}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
        <p:nvSpPr>
          <p:cNvPr id="499" name="Google Shape;499;p88"/>
          <p:cNvSpPr/>
          <p:nvPr/>
        </p:nvSpPr>
        <p:spPr>
          <a:xfrm>
            <a:off x="814680" y="303336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B.java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mypack;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B{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pack.A obj = </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pack.A();//using fully qualified name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obj.msg();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9"/>
          <p:cNvSpPr/>
          <p:nvPr/>
        </p:nvSpPr>
        <p:spPr>
          <a:xfrm>
            <a:off x="2624760" y="1634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com.niitnoida.www;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Simple{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System.out.println("Hello subpackage");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graphicFrame>
        <p:nvGraphicFramePr>
          <p:cNvPr id="505" name="Google Shape;505;p89"/>
          <p:cNvGraphicFramePr/>
          <p:nvPr/>
        </p:nvGraphicFramePr>
        <p:xfrm>
          <a:off x="2333520" y="3635640"/>
          <a:ext cx="7524725" cy="731540"/>
        </p:xfrm>
        <a:graphic>
          <a:graphicData uri="http://schemas.openxmlformats.org/drawingml/2006/table">
            <a:tbl>
              <a:tblPr>
                <a:noFill/>
                <a:tableStyleId>{9028E69A-3384-48EB-A0AC-748303277276}</a:tableStyleId>
              </a:tblPr>
              <a:tblGrid>
                <a:gridCol w="7524725">
                  <a:extLst>
                    <a:ext uri="{9D8B030D-6E8A-4147-A177-3AD203B41FA5}">
                      <a16:colId xmlns:a16="http://schemas.microsoft.com/office/drawing/2014/main" val="20000"/>
                    </a:ext>
                  </a:extLst>
                </a:gridCol>
              </a:tblGrid>
              <a:tr h="228600">
                <a:tc>
                  <a:txBody>
                    <a:bodyPr/>
                    <a:lstStyle/>
                    <a:p>
                      <a:pPr marL="0" marR="0" lvl="0" indent="0" algn="l" rtl="0">
                        <a:lnSpc>
                          <a:spcPct val="100000"/>
                        </a:lnSpc>
                        <a:spcBef>
                          <a:spcPts val="0"/>
                        </a:spcBef>
                        <a:spcAft>
                          <a:spcPts val="0"/>
                        </a:spcAft>
                        <a:buClr>
                          <a:srgbClr val="000000"/>
                        </a:buClr>
                        <a:buSzPts val="1800"/>
                        <a:buFont typeface="verdana"/>
                        <a:buNone/>
                      </a:pPr>
                      <a:r>
                        <a:rPr lang="en-US" sz="1800" b="1" u="none" strike="noStrike" cap="none">
                          <a:solidFill>
                            <a:srgbClr val="000000"/>
                          </a:solidFill>
                          <a:latin typeface="verdana"/>
                          <a:ea typeface="verdana"/>
                          <a:cs typeface="verdana"/>
                          <a:sym typeface="verdana"/>
                        </a:rPr>
                        <a:t>To Compile:</a:t>
                      </a:r>
                      <a:r>
                        <a:rPr lang="en-US" sz="1800" b="0" u="none" strike="noStrike" cap="none">
                          <a:solidFill>
                            <a:srgbClr val="000000"/>
                          </a:solidFill>
                          <a:latin typeface="verdana"/>
                          <a:ea typeface="verdana"/>
                          <a:cs typeface="verdana"/>
                          <a:sym typeface="verdana"/>
                        </a:rPr>
                        <a:t> javac -d . Simple.java</a:t>
                      </a:r>
                      <a:endParaRPr sz="1800" b="0" u="none" strike="noStrike" cap="none">
                        <a:latin typeface="Arial"/>
                        <a:ea typeface="Arial"/>
                        <a:cs typeface="Arial"/>
                        <a:sym typeface="Arial"/>
                      </a:endParaRPr>
                    </a:p>
                  </a:txBody>
                  <a:tcPr marL="91450" marR="91450" marT="45725" marB="45725" anchor="ctr">
                    <a:solidFill>
                      <a:srgbClr val="FFFFFF"/>
                    </a:solidFill>
                  </a:tcPr>
                </a:tc>
                <a:extLst>
                  <a:ext uri="{0D108BD9-81ED-4DB2-BD59-A6C34878D82A}">
                    <a16:rowId xmlns:a16="http://schemas.microsoft.com/office/drawing/2014/main" val="10000"/>
                  </a:ext>
                </a:extLst>
              </a:tr>
              <a:tr h="228600">
                <a:tc>
                  <a:txBody>
                    <a:bodyPr/>
                    <a:lstStyle/>
                    <a:p>
                      <a:pPr marL="0" marR="0" lvl="0" indent="0" algn="l" rtl="0">
                        <a:lnSpc>
                          <a:spcPct val="100000"/>
                        </a:lnSpc>
                        <a:spcBef>
                          <a:spcPts val="0"/>
                        </a:spcBef>
                        <a:spcAft>
                          <a:spcPts val="0"/>
                        </a:spcAft>
                        <a:buClr>
                          <a:srgbClr val="000000"/>
                        </a:buClr>
                        <a:buSzPts val="1800"/>
                        <a:buFont typeface="verdana"/>
                        <a:buNone/>
                      </a:pPr>
                      <a:r>
                        <a:rPr lang="en-US" sz="1800" b="1" u="none" strike="noStrike" cap="none">
                          <a:solidFill>
                            <a:srgbClr val="000000"/>
                          </a:solidFill>
                          <a:latin typeface="verdana"/>
                          <a:ea typeface="verdana"/>
                          <a:cs typeface="verdana"/>
                          <a:sym typeface="verdana"/>
                        </a:rPr>
                        <a:t>To Run:</a:t>
                      </a:r>
                      <a:r>
                        <a:rPr lang="en-US" sz="1800" b="0" u="none" strike="noStrike" cap="none">
                          <a:solidFill>
                            <a:srgbClr val="000000"/>
                          </a:solidFill>
                          <a:latin typeface="verdana"/>
                          <a:ea typeface="verdana"/>
                          <a:cs typeface="verdana"/>
                          <a:sym typeface="verdana"/>
                        </a:rPr>
                        <a:t> java com.niitnoida.www.Simple</a:t>
                      </a:r>
                      <a:endParaRPr sz="1800" b="0" u="none" strike="noStrike" cap="none">
                        <a:latin typeface="Arial"/>
                        <a:ea typeface="Arial"/>
                        <a:cs typeface="Arial"/>
                        <a:sym typeface="Arial"/>
                      </a:endParaRPr>
                    </a:p>
                  </a:txBody>
                  <a:tcPr marL="91450" marR="91450" marT="45725" marB="45725" anchor="ctr">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90"/>
          <p:cNvSpPr/>
          <p:nvPr/>
        </p:nvSpPr>
        <p:spPr>
          <a:xfrm>
            <a:off x="1028160" y="612000"/>
            <a:ext cx="10640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Arrays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array is a very common type of data structure wherein all elements must be of the same data type. Once defined, the size of an array is fixed and cannot increase to accommodate more elements. The first element of an array starts with index zero.</a:t>
            </a:r>
            <a:endParaRPr sz="2400" b="0" i="0" u="none" strike="noStrike" cap="none">
              <a:latin typeface="Arial"/>
              <a:ea typeface="Arial"/>
              <a:cs typeface="Arial"/>
              <a:sym typeface="Arial"/>
            </a:endParaRPr>
          </a:p>
        </p:txBody>
      </p:sp>
      <p:pic>
        <p:nvPicPr>
          <p:cNvPr id="511" name="Google Shape;511;p90" descr="Illustration of an array as 10 boxes numbered 0 through 9; an index of 0 indicates the first element in the array"/>
          <p:cNvPicPr preferRelativeResize="0"/>
          <p:nvPr/>
        </p:nvPicPr>
        <p:blipFill rotWithShape="1">
          <a:blip r:embed="rId3">
            <a:alphaModFix/>
          </a:blip>
          <a:srcRect/>
          <a:stretch/>
        </p:blipFill>
        <p:spPr>
          <a:xfrm>
            <a:off x="2462040" y="2643840"/>
            <a:ext cx="7404840" cy="2740680"/>
          </a:xfrm>
          <a:prstGeom prst="rect">
            <a:avLst/>
          </a:prstGeom>
          <a:noFill/>
          <a:ln>
            <a:noFill/>
          </a:ln>
        </p:spPr>
      </p:pic>
    </p:spTree>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p:nvPr/>
        </p:nvSpPr>
        <p:spPr>
          <a:xfrm>
            <a:off x="1628640" y="1423080"/>
            <a:ext cx="9726120" cy="179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Each item in an array is called an </a:t>
            </a:r>
            <a:r>
              <a:rPr lang="en-US" sz="2800" b="0" i="1" u="none" strike="noStrike" cap="none">
                <a:solidFill>
                  <a:srgbClr val="000000"/>
                </a:solidFill>
                <a:latin typeface="Calibri"/>
                <a:ea typeface="Calibri"/>
                <a:cs typeface="Calibri"/>
                <a:sym typeface="Calibri"/>
              </a:rPr>
              <a:t>element</a:t>
            </a:r>
            <a:r>
              <a:rPr lang="en-US" sz="2800" b="0" i="0" u="none" strike="noStrike" cap="none">
                <a:solidFill>
                  <a:srgbClr val="000000"/>
                </a:solidFill>
                <a:latin typeface="Calibri"/>
                <a:ea typeface="Calibri"/>
                <a:cs typeface="Calibri"/>
                <a:sym typeface="Calibri"/>
              </a:rPr>
              <a:t>, and each element is accessed by its numerical </a:t>
            </a:r>
            <a:r>
              <a:rPr lang="en-US" sz="2800" b="0" i="1" u="none" strike="noStrike" cap="none">
                <a:solidFill>
                  <a:srgbClr val="000000"/>
                </a:solidFill>
                <a:latin typeface="Calibri"/>
                <a:ea typeface="Calibri"/>
                <a:cs typeface="Calibri"/>
                <a:sym typeface="Calibri"/>
              </a:rPr>
              <a:t>index</a:t>
            </a:r>
            <a:r>
              <a:rPr lang="en-US" sz="2800" b="0" i="0" u="none" strike="noStrike" cap="none">
                <a:solidFill>
                  <a:srgbClr val="000000"/>
                </a:solidFill>
                <a:latin typeface="Calibri"/>
                <a:ea typeface="Calibri"/>
                <a:cs typeface="Calibri"/>
                <a:sym typeface="Calibri"/>
              </a:rPr>
              <a:t>. As shown in the preceding illustration, numbering begins with 0. The 9th element, for example, would therefore be accessed at index 8</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2"/>
          <p:cNvSpPr/>
          <p:nvPr/>
        </p:nvSpPr>
        <p:spPr>
          <a:xfrm>
            <a:off x="682560" y="354960"/>
            <a:ext cx="1095876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ArrayDemo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declares an array of integers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anArray;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allocates memory for 5 integers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 = new int[5];</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initialize first element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anArray[0] = 100;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anArray[1] = 200;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and so forth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anArray[2] =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anArray[3] = 400;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anArray[4] = 500;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0: "+ anArray[0]);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1: " + anArray[1]);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2: " + anArray[2]);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3: " + anArray[3]);</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4: " + anArray[4]);</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1790280" y="1313640"/>
            <a:ext cx="808740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Different ways to overload the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There are two ways to overload the method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verdana"/>
                <a:ea typeface="verdana"/>
                <a:cs typeface="verdana"/>
                <a:sym typeface="verdana"/>
              </a:rPr>
              <a:t>By changing number of arguments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verdana"/>
                <a:ea typeface="verdana"/>
                <a:cs typeface="verdana"/>
                <a:sym typeface="verdana"/>
              </a:rPr>
              <a:t>By changing the data type</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93"/>
          <p:cNvSpPr/>
          <p:nvPr/>
        </p:nvSpPr>
        <p:spPr>
          <a:xfrm>
            <a:off x="932760" y="843840"/>
            <a:ext cx="1076328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Advantages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Code Optimization:</a:t>
            </a:r>
            <a:r>
              <a:rPr lang="en-US" sz="2400" b="0" i="0" u="none" strike="noStrike" cap="none">
                <a:solidFill>
                  <a:srgbClr val="000000"/>
                </a:solidFill>
                <a:latin typeface="Calibri"/>
                <a:ea typeface="Calibri"/>
                <a:cs typeface="Calibri"/>
                <a:sym typeface="Calibri"/>
              </a:rPr>
              <a:t> It makes the code optimized, we can retrieve or sort the data efficiently.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Random access:</a:t>
            </a:r>
            <a:r>
              <a:rPr lang="en-US" sz="2400" b="0" i="0" u="none" strike="noStrike" cap="none">
                <a:solidFill>
                  <a:srgbClr val="000000"/>
                </a:solidFill>
                <a:latin typeface="Calibri"/>
                <a:ea typeface="Calibri"/>
                <a:cs typeface="Calibri"/>
                <a:sym typeface="Calibri"/>
              </a:rPr>
              <a:t> We can get any data located at an index position.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Disadvantages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Size Limit:</a:t>
            </a:r>
            <a:r>
              <a:rPr lang="en-US" sz="2400" b="0" i="0" u="none" strike="noStrike" cap="none">
                <a:solidFill>
                  <a:srgbClr val="000000"/>
                </a:solidFill>
                <a:latin typeface="Calibri"/>
                <a:ea typeface="Calibri"/>
                <a:cs typeface="Calibri"/>
                <a:sym typeface="Calibri"/>
              </a:rPr>
              <a:t> We can store only the fixed size of elements in the array. It doesn't grow its size at runtime. To solve this problem, collection framework is used in Java which grows automatically.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94"/>
          <p:cNvSpPr/>
          <p:nvPr/>
        </p:nvSpPr>
        <p:spPr>
          <a:xfrm>
            <a:off x="1451160" y="855360"/>
            <a:ext cx="10026360" cy="3503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Creating, Initializing, and Accessing an Array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One way to create an array is with the new operator. The next statement in the ArrayDemo program allocates an array with enough memory for 10 integer elements and assigns the array to the anArray variable.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create an array of integers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anArray = new int[10];</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95"/>
          <p:cNvSpPr/>
          <p:nvPr/>
        </p:nvSpPr>
        <p:spPr>
          <a:xfrm>
            <a:off x="1437480" y="742320"/>
            <a:ext cx="98352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If this statement is missing, then the compiler prints an error like the following, and compilation fails: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ArrayDemo.java:4: Variable anArray may not have been initialized.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next few lines assign values to each element of the array: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anArray[0] = 100; // initialize first element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anArray[1] = 200; // initialize second element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anArray[2] = 300; // and so forth</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6"/>
          <p:cNvSpPr/>
          <p:nvPr/>
        </p:nvSpPr>
        <p:spPr>
          <a:xfrm>
            <a:off x="3048120" y="1582200"/>
            <a:ext cx="609552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Each array element is accessed by its numerical index:</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1 at index 0: " + anArray[0]);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2 at index 1: " + anArray[1]);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3 at index 2: " + anArray[2]);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Alternatively, you can use the shortcut syntax to create and initialize an 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anArray =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100, 200, 300,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400, 500, 600,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700, 800, 900, 1000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7"/>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Testarray1{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arr[]={33,3,4,5};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//printing array using for-each loop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i:arr)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8"/>
          <p:cNvSpPr/>
          <p:nvPr/>
        </p:nvSpPr>
        <p:spPr>
          <a:xfrm>
            <a:off x="1546920" y="333360"/>
            <a:ext cx="60955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Passing Array to a Method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We can pass the java array to method so that we can reuse the same logic on any array.</a:t>
            </a:r>
            <a:endParaRPr sz="2400" b="0" i="0" u="none" strike="noStrike" cap="none">
              <a:latin typeface="Arial"/>
              <a:ea typeface="Arial"/>
              <a:cs typeface="Arial"/>
              <a:sym typeface="Arial"/>
            </a:endParaRPr>
          </a:p>
        </p:txBody>
      </p:sp>
      <p:sp>
        <p:nvSpPr>
          <p:cNvPr id="552" name="Google Shape;552;p98"/>
          <p:cNvSpPr/>
          <p:nvPr/>
        </p:nvSpPr>
        <p:spPr>
          <a:xfrm>
            <a:off x="2406600" y="1837440"/>
            <a:ext cx="6095520" cy="4969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Testarray2{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a method which receives an array as a parameter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static void min(int arr[]){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min=arr[0];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i=1;i&lt;arr.length;i++)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if(min&gt;arr[i])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min=arr[i];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System.out.println(min);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a[]={33,3,4,5};//declaring and initializing an array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min(a);//passing array to method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9"/>
          <p:cNvSpPr/>
          <p:nvPr/>
        </p:nvSpPr>
        <p:spPr>
          <a:xfrm>
            <a:off x="973440" y="329400"/>
            <a:ext cx="1047672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ArrayIndexOutOfBoundsException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Java Virtual Machine (JVM) throws an ArrayIndexOutOfBoundsException if length of the array in negative, equal to the array size or greater than the array size while traversing the array</a:t>
            </a:r>
            <a:endParaRPr sz="2000" b="0" i="0" u="none" strike="noStrike" cap="none">
              <a:latin typeface="Arial"/>
              <a:ea typeface="Arial"/>
              <a:cs typeface="Arial"/>
              <a:sym typeface="Arial"/>
            </a:endParaRPr>
          </a:p>
        </p:txBody>
      </p:sp>
      <p:sp>
        <p:nvSpPr>
          <p:cNvPr id="558" name="Google Shape;558;p99"/>
          <p:cNvSpPr/>
          <p:nvPr/>
        </p:nvSpPr>
        <p:spPr>
          <a:xfrm>
            <a:off x="2006280" y="2413440"/>
            <a:ext cx="713736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class TestArrayException{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arr[]={50,60,70,80};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i=0;i&lt;=arr.length;i++){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System.out.println(arr[i]);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100"/>
          <p:cNvSpPr/>
          <p:nvPr/>
        </p:nvSpPr>
        <p:spPr>
          <a:xfrm>
            <a:off x="1847160" y="467640"/>
            <a:ext cx="95893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can also declare an array of arrays (also known as a multidimensional array) by using two or more sets of brackets, such as String[][] names. Each element, therefore, must be accessed by a corresponding number of index values.</a:t>
            </a:r>
            <a:endParaRPr sz="2400" b="0" i="0" u="none" strike="noStrike" cap="none">
              <a:latin typeface="Arial"/>
              <a:ea typeface="Arial"/>
              <a:cs typeface="Arial"/>
              <a:sym typeface="Arial"/>
            </a:endParaRPr>
          </a:p>
        </p:txBody>
      </p:sp>
      <p:sp>
        <p:nvSpPr>
          <p:cNvPr id="564" name="Google Shape;564;p100"/>
          <p:cNvSpPr/>
          <p:nvPr/>
        </p:nvSpPr>
        <p:spPr>
          <a:xfrm>
            <a:off x="2829600" y="262152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MultiDimArrayDemo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names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{"Mr. ", "Mrs. ", "Ms.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{"Smith", "Jones"}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Mr. Smith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System.out.println(names[0][0] + names[1][0]);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Ms. Jones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System.out.println(names[0][2] + names[1][1]);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01"/>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Create 2-dimensional 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twoD = new int[4][4];</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Assign three elements in it.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twoD[0][0] = 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twoD[1][1] = 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twoD[3][2] = 3;</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System.out.print(twoD[0][0] +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2"/>
          <p:cNvSpPr/>
          <p:nvPr/>
        </p:nvSpPr>
        <p:spPr>
          <a:xfrm>
            <a:off x="2638440" y="94284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Testarray3{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//declaring and initializing 2D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arr[][]={{1,2,3},{2,4,5},{4,4,5}};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//printing 2D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i=0;i&lt;3;i++){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for(int j=0;j&lt;3;j++){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System.out.print(arr[i][j]+"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p:nvPr/>
        </p:nvSpPr>
        <p:spPr>
          <a:xfrm>
            <a:off x="3048120" y="6127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Calculator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add(int x, int 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return x+y;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add(int x, int y, int 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return x+y+z;</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Test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Calculator obj = new Calculator();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System.out.println(obj.add(100, 200));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System.out.println(obj.add(100, 200,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103"/>
          <p:cNvSpPr/>
          <p:nvPr/>
        </p:nvSpPr>
        <p:spPr>
          <a:xfrm>
            <a:off x="905400" y="559440"/>
            <a:ext cx="110908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Copying Arrays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System class has an arraycopy method that you can use to efficiently copy data from one array into another: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arraycopy(Object src, int srcPos, Object dest, int destPos, int length)</a:t>
            </a:r>
            <a:endParaRPr sz="2400" b="0" i="0" u="none" strike="noStrike" cap="none">
              <a:latin typeface="Arial"/>
              <a:ea typeface="Arial"/>
              <a:cs typeface="Arial"/>
              <a:sym typeface="Arial"/>
            </a:endParaRPr>
          </a:p>
        </p:txBody>
      </p:sp>
      <p:sp>
        <p:nvSpPr>
          <p:cNvPr id="580" name="Google Shape;580;p103"/>
          <p:cNvSpPr/>
          <p:nvPr/>
        </p:nvSpPr>
        <p:spPr>
          <a:xfrm>
            <a:off x="2870640" y="2789280"/>
            <a:ext cx="840204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ArrayCopyDemo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char[] copyFrom = { 'd', 'e', 'c', 'a', 'f', 'f', 'e’, 'i', 'n', 'a', 't', 'e', 'd'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char[] copyTo = new char[7];</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System.arraycopy(copyFrom, 2, copyTo, 0, 7);</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System.out.println(new String(copyTo));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04"/>
          <p:cNvSpPr/>
          <p:nvPr/>
        </p:nvSpPr>
        <p:spPr>
          <a:xfrm>
            <a:off x="1626120" y="269280"/>
            <a:ext cx="29822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Addition of 2 Matrices in Java</a:t>
            </a:r>
            <a:endParaRPr sz="1800" b="0" i="0" u="none" strike="noStrike" cap="none">
              <a:latin typeface="Arial"/>
              <a:ea typeface="Arial"/>
              <a:cs typeface="Arial"/>
              <a:sym typeface="Arial"/>
            </a:endParaRPr>
          </a:p>
        </p:txBody>
      </p:sp>
      <p:sp>
        <p:nvSpPr>
          <p:cNvPr id="586" name="Google Shape;586;p104"/>
          <p:cNvSpPr/>
          <p:nvPr/>
        </p:nvSpPr>
        <p:spPr>
          <a:xfrm>
            <a:off x="2584080" y="806040"/>
            <a:ext cx="8306640" cy="557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Testarray5{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two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a[][]={{1,3,4},{3,4,5}};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b[][]={{1,3,4},{3,4,5}};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another matrix to store the sum of two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c[][]=new int[2][3];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//adding and printing addition of 2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i=0;i&lt;2;i++){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j=0;j&lt;3;j++){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c[i][j]=a[i][j]+b[i][j];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System.out.print(c[i][j]+"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System.out.println();//new line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05"/>
          <p:cNvSpPr/>
          <p:nvPr/>
        </p:nvSpPr>
        <p:spPr>
          <a:xfrm>
            <a:off x="1487520" y="197280"/>
            <a:ext cx="979884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MatrixMultiplicationExample{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two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a[][]={{1,1,1},{2,2,2},{3,3,3}};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b[][]={{1,1,1},{2,2,2},{3,3,3}};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another matrix to store the multiplication of two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c[][]=new int[3][3];  //3 rows and 3 columns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//multiplying and printing multiplication of 2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i=0;i&lt;3;i++){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j=0;j&lt;3;j++){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c[i][j]=0;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k=0;k&lt;3;k++)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c[i][j]+=a[i][k]*b[k][j];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}//end of k loop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System.out.print(c[i][j]+" ");  //printing matrix element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}//end of j loop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System.out.println();//new line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6"/>
          <p:cNvSpPr/>
          <p:nvPr/>
        </p:nvSpPr>
        <p:spPr>
          <a:xfrm>
            <a:off x="1023480" y="604080"/>
            <a:ext cx="9866880" cy="1370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Calibri"/>
              <a:buNone/>
            </a:pPr>
            <a:r>
              <a:rPr lang="en-US" sz="3600" b="1" i="0" u="none" strike="noStrike" cap="none">
                <a:solidFill>
                  <a:srgbClr val="000000"/>
                </a:solidFill>
                <a:latin typeface="Calibri"/>
                <a:ea typeface="Calibri"/>
                <a:cs typeface="Calibri"/>
                <a:sym typeface="Calibri"/>
              </a:rPr>
              <a:t>String</a:t>
            </a:r>
            <a:r>
              <a:rPr lang="en-US" sz="2400" b="0" i="0" u="none" strike="noStrike" cap="none">
                <a:solidFill>
                  <a:srgbClr val="000000"/>
                </a:solidFill>
                <a:latin typeface="Calibri"/>
                <a:ea typeface="Calibri"/>
                <a:cs typeface="Calibri"/>
                <a:sym typeface="Calibri"/>
              </a:rPr>
              <a:t> is a sequence of characters, for e.g. “Hello” is a string of 5 characters. In java, string is an immutable object which means it is constant and can cannot be changed once it has been created. </a:t>
            </a:r>
            <a:endParaRPr sz="2400" b="0" i="0" u="none" strike="noStrike" cap="none">
              <a:latin typeface="Arial"/>
              <a:ea typeface="Arial"/>
              <a:cs typeface="Arial"/>
              <a:sym typeface="Arial"/>
            </a:endParaRPr>
          </a:p>
        </p:txBody>
      </p:sp>
      <p:sp>
        <p:nvSpPr>
          <p:cNvPr id="597" name="Google Shape;597;p106"/>
          <p:cNvSpPr/>
          <p:nvPr/>
        </p:nvSpPr>
        <p:spPr>
          <a:xfrm>
            <a:off x="1023480" y="2551680"/>
            <a:ext cx="100443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a:t>
            </a:r>
            <a:r>
              <a:rPr lang="en-US" sz="2400" b="0" i="0" u="none" strike="noStrike" cap="none">
                <a:solidFill>
                  <a:srgbClr val="000000"/>
                </a:solidFill>
                <a:latin typeface="Calibri"/>
                <a:ea typeface="Calibri"/>
                <a:cs typeface="Calibri"/>
                <a:sym typeface="Calibri"/>
              </a:rPr>
              <a:t> class provides a lot of methods to perform operations on string such as compare(), concat(), equals(), split(), length(), replace(), compareTo(), intern(), substring() etc.</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java.lang.String class implements </a:t>
            </a:r>
            <a:r>
              <a:rPr lang="en-US" sz="2400" b="0" i="1" u="none" strike="noStrike" cap="none">
                <a:solidFill>
                  <a:srgbClr val="000000"/>
                </a:solidFill>
                <a:latin typeface="Calibri"/>
                <a:ea typeface="Calibri"/>
                <a:cs typeface="Calibri"/>
                <a:sym typeface="Calibri"/>
              </a:rPr>
              <a:t>Serializable</a:t>
            </a:r>
            <a:r>
              <a:rPr lang="en-US" sz="2400" b="0" i="0" u="none" strike="noStrike" cap="none">
                <a:solidFill>
                  <a:srgbClr val="000000"/>
                </a:solidFill>
                <a:latin typeface="Calibri"/>
                <a:ea typeface="Calibri"/>
                <a:cs typeface="Calibri"/>
                <a:sym typeface="Calibri"/>
              </a:rPr>
              <a:t>, </a:t>
            </a:r>
            <a:r>
              <a:rPr lang="en-US" sz="2400" b="0" i="1" u="none" strike="noStrike" cap="none">
                <a:solidFill>
                  <a:srgbClr val="000000"/>
                </a:solidFill>
                <a:latin typeface="Calibri"/>
                <a:ea typeface="Calibri"/>
                <a:cs typeface="Calibri"/>
                <a:sym typeface="Calibri"/>
              </a:rPr>
              <a:t>Comparable</a:t>
            </a:r>
            <a:r>
              <a:rPr lang="en-US" sz="2400" b="0" i="0" u="none" strike="noStrike" cap="none">
                <a:solidFill>
                  <a:srgbClr val="000000"/>
                </a:solidFill>
                <a:latin typeface="Calibri"/>
                <a:ea typeface="Calibri"/>
                <a:cs typeface="Calibri"/>
                <a:sym typeface="Calibri"/>
              </a:rPr>
              <a:t> and </a:t>
            </a:r>
            <a:r>
              <a:rPr lang="en-US" sz="2400" b="0" i="1" u="none" strike="noStrike" cap="none">
                <a:solidFill>
                  <a:srgbClr val="000000"/>
                </a:solidFill>
                <a:latin typeface="Calibri"/>
                <a:ea typeface="Calibri"/>
                <a:cs typeface="Calibri"/>
                <a:sym typeface="Calibri"/>
              </a:rPr>
              <a:t>CharSequence</a:t>
            </a:r>
            <a:r>
              <a:rPr lang="en-US" sz="2400" b="0" i="0" u="none" strike="noStrike" cap="none">
                <a:solidFill>
                  <a:srgbClr val="000000"/>
                </a:solidFill>
                <a:latin typeface="Calibri"/>
                <a:ea typeface="Calibri"/>
                <a:cs typeface="Calibri"/>
                <a:sym typeface="Calibri"/>
              </a:rPr>
              <a:t> interfaces.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107" descr="String in Java"/>
          <p:cNvPicPr preferRelativeResize="0"/>
          <p:nvPr/>
        </p:nvPicPr>
        <p:blipFill rotWithShape="1">
          <a:blip r:embed="rId3">
            <a:alphaModFix/>
          </a:blip>
          <a:srcRect/>
          <a:stretch/>
        </p:blipFill>
        <p:spPr>
          <a:xfrm>
            <a:off x="2380320" y="985320"/>
            <a:ext cx="7131960" cy="4367520"/>
          </a:xfrm>
          <a:prstGeom prst="rect">
            <a:avLst/>
          </a:prstGeom>
          <a:noFill/>
          <a:ln>
            <a:noFill/>
          </a:ln>
        </p:spPr>
      </p:pic>
    </p:spTree>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8"/>
          <p:cNvSpPr/>
          <p:nvPr/>
        </p:nvSpPr>
        <p:spPr>
          <a:xfrm>
            <a:off x="1396800" y="602280"/>
            <a:ext cx="102582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CharSequence Interface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CharSequence interface is used to represent the sequence of characters. String, StringBuffer and StringBuilder classes implement it. It means, we can create strings in java by using these three classes.</a:t>
            </a:r>
            <a:endParaRPr sz="2400" b="0" i="0" u="none" strike="noStrike" cap="none">
              <a:latin typeface="Arial"/>
              <a:ea typeface="Arial"/>
              <a:cs typeface="Arial"/>
              <a:sym typeface="Arial"/>
            </a:endParaRPr>
          </a:p>
        </p:txBody>
      </p:sp>
      <p:pic>
        <p:nvPicPr>
          <p:cNvPr id="608" name="Google Shape;608;p108" descr="CharSequence in Java"/>
          <p:cNvPicPr preferRelativeResize="0"/>
          <p:nvPr/>
        </p:nvPicPr>
        <p:blipFill rotWithShape="1">
          <a:blip r:embed="rId3">
            <a:alphaModFix/>
          </a:blip>
          <a:srcRect/>
          <a:stretch/>
        </p:blipFill>
        <p:spPr>
          <a:xfrm>
            <a:off x="2434680" y="2071440"/>
            <a:ext cx="6408720" cy="4045680"/>
          </a:xfrm>
          <a:prstGeom prst="rect">
            <a:avLst/>
          </a:prstGeom>
          <a:noFill/>
          <a:ln>
            <a:noFill/>
          </a:ln>
        </p:spPr>
      </p:pic>
    </p:spTree>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9"/>
          <p:cNvSpPr/>
          <p:nvPr/>
        </p:nvSpPr>
        <p:spPr>
          <a:xfrm>
            <a:off x="1869840" y="2337480"/>
            <a:ext cx="84340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Java String is immutable which means it cannot be changed. Whenever we change any string, a new instance is created. For mutable strings, you can use StringBuffer and StringBuilder classes.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10"/>
          <p:cNvSpPr/>
          <p:nvPr/>
        </p:nvSpPr>
        <p:spPr>
          <a:xfrm>
            <a:off x="1860480" y="742680"/>
            <a:ext cx="60955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two ways to create String object:</a:t>
            </a:r>
            <a:endParaRPr sz="2400" b="0" i="0" u="none" strike="noStrike" cap="none">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By string literal</a:t>
            </a:r>
            <a:endParaRPr sz="2400" b="0" i="0" u="none" strike="noStrike" cap="none">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By new keyword</a:t>
            </a:r>
            <a:endParaRPr sz="2400" b="0" i="0" u="none" strike="noStrike" cap="none">
              <a:latin typeface="Arial"/>
              <a:ea typeface="Arial"/>
              <a:cs typeface="Arial"/>
              <a:sym typeface="Arial"/>
            </a:endParaRPr>
          </a:p>
        </p:txBody>
      </p:sp>
      <p:sp>
        <p:nvSpPr>
          <p:cNvPr id="619" name="Google Shape;619;p110"/>
          <p:cNvSpPr/>
          <p:nvPr/>
        </p:nvSpPr>
        <p:spPr>
          <a:xfrm>
            <a:off x="1697040" y="3288960"/>
            <a:ext cx="8702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literal</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java, Strings can be created like this: Assigning a String literal to a String instance: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str1 = “NIIT";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str2 = “NIIT";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111" descr="String Pool in Java, string pool, java string pool"/>
          <p:cNvPicPr preferRelativeResize="0"/>
          <p:nvPr/>
        </p:nvPicPr>
        <p:blipFill rotWithShape="1">
          <a:blip r:embed="rId3">
            <a:alphaModFix/>
          </a:blip>
          <a:srcRect/>
          <a:stretch/>
        </p:blipFill>
        <p:spPr>
          <a:xfrm>
            <a:off x="2325600" y="1403280"/>
            <a:ext cx="7445880" cy="4119840"/>
          </a:xfrm>
          <a:prstGeom prst="rect">
            <a:avLst/>
          </a:prstGeom>
          <a:noFill/>
          <a:ln>
            <a:noFill/>
          </a:ln>
        </p:spPr>
      </p:pic>
    </p:spTree>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12"/>
          <p:cNvSpPr/>
          <p:nvPr/>
        </p:nvSpPr>
        <p:spPr>
          <a:xfrm>
            <a:off x="1178280" y="722880"/>
            <a:ext cx="10503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if the object already exist in the memory it does not create a new Object rather it assigns the same old object to the new instance, that means even though we have two string instances above(str1 and str2) compiler only created on string object (having the value “NIIT”) and assigned the same to both the instances.</a:t>
            </a:r>
            <a:endParaRPr sz="2800" b="0" i="0" u="none" strike="noStrike" cap="none">
              <a:latin typeface="Arial"/>
              <a:ea typeface="Arial"/>
              <a:cs typeface="Arial"/>
              <a:sym typeface="Arial"/>
            </a:endParaRPr>
          </a:p>
        </p:txBody>
      </p:sp>
      <p:sp>
        <p:nvSpPr>
          <p:cNvPr id="630" name="Google Shape;630;p112"/>
          <p:cNvSpPr/>
          <p:nvPr/>
        </p:nvSpPr>
        <p:spPr>
          <a:xfrm>
            <a:off x="1178280" y="3429000"/>
            <a:ext cx="10503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For example there are 10 string instances that have same value, it means that in memory there is only one object having the value and all the 10 string instances would be pointing to the same object.</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What if we want to have two different object with the same string? For that we would need to create strings using </a:t>
            </a:r>
            <a:r>
              <a:rPr lang="en-US" sz="2800" b="1" i="0" u="none" strike="noStrike" cap="none">
                <a:solidFill>
                  <a:srgbClr val="000000"/>
                </a:solidFill>
                <a:latin typeface="Calibri"/>
                <a:ea typeface="Calibri"/>
                <a:cs typeface="Calibri"/>
                <a:sym typeface="Calibri"/>
              </a:rPr>
              <a:t>new keyword</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14</TotalTime>
  <Words>13810</Words>
  <Application>Microsoft Office PowerPoint</Application>
  <PresentationFormat>Widescreen</PresentationFormat>
  <Paragraphs>1667</Paragraphs>
  <Slides>179</Slides>
  <Notes>178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179</vt:i4>
      </vt:variant>
    </vt:vector>
  </HeadingPairs>
  <TitlesOfParts>
    <vt:vector size="190" baseType="lpstr">
      <vt:lpstr>Calibri</vt:lpstr>
      <vt:lpstr>Open Sans</vt:lpstr>
      <vt:lpstr>Arial</vt:lpstr>
      <vt:lpstr>Tahoma</vt:lpstr>
      <vt:lpstr>verdana</vt:lpstr>
      <vt:lpstr>times new roman</vt:lpstr>
      <vt:lpstr>Source Sans Pro</vt:lpstr>
      <vt:lpstr>Tw Cen MT</vt:lpstr>
      <vt:lpstr>times new roman</vt:lpstr>
      <vt:lpstr>Roboto</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jekoba8770@24rumen.com</cp:lastModifiedBy>
  <cp:revision>6</cp:revision>
  <dcterms:modified xsi:type="dcterms:W3CDTF">2023-02-15T07:54:39Z</dcterms:modified>
</cp:coreProperties>
</file>