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2" r:id="rId3"/>
    <p:sldId id="267" r:id="rId4"/>
    <p:sldId id="263" r:id="rId5"/>
    <p:sldId id="266" r:id="rId6"/>
    <p:sldId id="268" r:id="rId7"/>
    <p:sldId id="270" r:id="rId8"/>
    <p:sldId id="27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dtmag.com/articles/2019/12/11/java-top-language.aspx" TargetMode="External"/><Relationship Id="rId2" Type="http://schemas.openxmlformats.org/officeDocument/2006/relationships/hyperlink" Target="https://blog.newrelic.com/technology/state-of-java/"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Core java Value Added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institute , Noida 62</a:t>
            </a:r>
          </a:p>
        </p:txBody>
      </p:sp>
    </p:spTree>
    <p:extLst>
      <p:ext uri="{BB962C8B-B14F-4D97-AF65-F5344CB8AC3E}">
        <p14:creationId xmlns:p14="http://schemas.microsoft.com/office/powerpoint/2010/main" val="148770071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What is java ?</a:t>
            </a:r>
            <a:endParaRPr lang="en-IN" dirty="0"/>
          </a:p>
        </p:txBody>
      </p:sp>
      <p:sp>
        <p:nvSpPr>
          <p:cNvPr id="3" name="Content Placeholder 2">
            <a:extLst>
              <a:ext uri="{FF2B5EF4-FFF2-40B4-BE49-F238E27FC236}">
                <a16:creationId xmlns:a16="http://schemas.microsoft.com/office/drawing/2014/main" id="{8BFBFF8C-AB05-F85D-320A-9A05FD9E4A6F}"/>
              </a:ext>
            </a:extLst>
          </p:cNvPr>
          <p:cNvSpPr txBox="1">
            <a:spLocks/>
          </p:cNvSpPr>
          <p:nvPr/>
        </p:nvSpPr>
        <p:spPr>
          <a:xfrm>
            <a:off x="581192" y="2041236"/>
            <a:ext cx="11241353" cy="44981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t>Java is a Highly Secured and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pPr algn="just"/>
            <a:r>
              <a:rPr lang="en-US" b="1" dirty="0"/>
              <a:t>How to program in Java</a:t>
            </a:r>
          </a:p>
          <a:p>
            <a:pPr algn="just"/>
            <a:r>
              <a:rPr lang="en-US" dirty="0"/>
              <a:t>To begin programming in Java, you need to install a Java Edition on your system. There are three main Java editions: </a:t>
            </a:r>
          </a:p>
          <a:p>
            <a:pPr algn="just">
              <a:buFont typeface="+mj-lt"/>
              <a:buAutoNum type="arabicPeriod"/>
            </a:pPr>
            <a:r>
              <a:rPr lang="en-US" dirty="0"/>
              <a:t>Java Standard Edition (Java SE)</a:t>
            </a:r>
          </a:p>
          <a:p>
            <a:pPr algn="just">
              <a:buFont typeface="+mj-lt"/>
              <a:buAutoNum type="arabicPeriod"/>
            </a:pPr>
            <a:r>
              <a:rPr lang="en-US" dirty="0"/>
              <a:t>Java Enterprise Edition (Java EE)</a:t>
            </a:r>
          </a:p>
          <a:p>
            <a:pPr algn="just">
              <a:buFont typeface="+mj-lt"/>
              <a:buAutoNum type="arabicPeriod"/>
            </a:pPr>
            <a:r>
              <a:rPr lang="en-US" dirty="0"/>
              <a:t>Java Micro Edition (Java ME)</a:t>
            </a:r>
          </a:p>
          <a:p>
            <a:pPr algn="just"/>
            <a:r>
              <a:rPr lang="en-US" b="1" dirty="0"/>
              <a:t>What is Java SE?</a:t>
            </a:r>
          </a:p>
          <a:p>
            <a:pPr algn="just"/>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8903755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882F-BCE3-5D5B-1B79-F4E030BB7DE0}"/>
              </a:ext>
            </a:extLst>
          </p:cNvPr>
          <p:cNvSpPr>
            <a:spLocks noGrp="1"/>
          </p:cNvSpPr>
          <p:nvPr>
            <p:ph type="title"/>
          </p:nvPr>
        </p:nvSpPr>
        <p:spPr/>
        <p:txBody>
          <a:bodyPr/>
          <a:lstStyle/>
          <a:p>
            <a:r>
              <a:rPr lang="en-US" dirty="0"/>
              <a:t>Why java ?</a:t>
            </a:r>
            <a:endParaRPr lang="en-IN" dirty="0"/>
          </a:p>
        </p:txBody>
      </p:sp>
      <p:sp>
        <p:nvSpPr>
          <p:cNvPr id="3" name="TextBox 2">
            <a:extLst>
              <a:ext uri="{FF2B5EF4-FFF2-40B4-BE49-F238E27FC236}">
                <a16:creationId xmlns:a16="http://schemas.microsoft.com/office/drawing/2014/main" id="{D5B6BD3E-DD6F-E76F-6601-07B74DF21F97}"/>
              </a:ext>
            </a:extLst>
          </p:cNvPr>
          <p:cNvSpPr txBox="1"/>
          <p:nvPr/>
        </p:nvSpPr>
        <p:spPr>
          <a:xfrm>
            <a:off x="729672" y="2235201"/>
            <a:ext cx="10575637" cy="4154984"/>
          </a:xfrm>
          <a:prstGeom prst="rect">
            <a:avLst/>
          </a:prstGeom>
          <a:noFill/>
        </p:spPr>
        <p:txBody>
          <a:bodyPr wrap="square" rtlCol="0">
            <a:spAutoFit/>
          </a:bodyPr>
          <a:lstStyle/>
          <a:p>
            <a:pPr algn="just"/>
            <a:r>
              <a:rPr lang="en-US" sz="2400" dirty="0"/>
              <a:t>Do you have entrepreneurial </a:t>
            </a:r>
            <a:r>
              <a:rPr lang="en-US" sz="2400" dirty="0" err="1"/>
              <a:t>aspirations?It</a:t>
            </a:r>
            <a:r>
              <a:rPr lang="en-US" sz="2400" dirty="0"/>
              <a:t> is highly worth considering Java from the start. Young companies may be tempted to use trendy new languages, only to realize later they need the scalability and performance of Java as the business grows.</a:t>
            </a:r>
          </a:p>
          <a:p>
            <a:pPr algn="just"/>
            <a:endParaRPr lang="en-US" sz="2400" dirty="0"/>
          </a:p>
          <a:p>
            <a:pPr algn="just"/>
            <a:r>
              <a:rPr lang="en-US" sz="2400" dirty="0"/>
              <a:t>Java is everywhere. From android applications and web server tools to enterprise software, Java has, in a way, formed the backbone of the internet revolution.</a:t>
            </a:r>
          </a:p>
          <a:p>
            <a:pPr algn="just"/>
            <a:endParaRPr lang="en-US" sz="2400" dirty="0"/>
          </a:p>
          <a:p>
            <a:pPr algn="just"/>
            <a:r>
              <a:rPr lang="en-US" sz="2400" dirty="0"/>
              <a:t>It is hence both wise and lucrative to look for a career in Java as a software developer. The strong community, enterprise support, and growing popularity among programmers show that Java is set to stay the first choice for most businesses. Hence, java career opportunities are not fading anytime soon.</a:t>
            </a:r>
          </a:p>
        </p:txBody>
      </p:sp>
    </p:spTree>
    <p:extLst>
      <p:ext uri="{BB962C8B-B14F-4D97-AF65-F5344CB8AC3E}">
        <p14:creationId xmlns:p14="http://schemas.microsoft.com/office/powerpoint/2010/main" val="1027697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Features of java</a:t>
            </a:r>
            <a:endParaRPr lang="en-IN" dirty="0"/>
          </a:p>
        </p:txBody>
      </p:sp>
      <p:pic>
        <p:nvPicPr>
          <p:cNvPr id="4" name="Picture 3">
            <a:extLst>
              <a:ext uri="{FF2B5EF4-FFF2-40B4-BE49-F238E27FC236}">
                <a16:creationId xmlns:a16="http://schemas.microsoft.com/office/drawing/2014/main" id="{C70801D5-5026-9886-DFD8-4E1BE12DB6C4}"/>
              </a:ext>
            </a:extLst>
          </p:cNvPr>
          <p:cNvPicPr>
            <a:picLocks noChangeAspect="1"/>
          </p:cNvPicPr>
          <p:nvPr/>
        </p:nvPicPr>
        <p:blipFill>
          <a:blip r:embed="rId2"/>
          <a:stretch>
            <a:fillRect/>
          </a:stretch>
        </p:blipFill>
        <p:spPr>
          <a:xfrm>
            <a:off x="1089892" y="1932511"/>
            <a:ext cx="9794030" cy="4680726"/>
          </a:xfrm>
          <a:prstGeom prst="rect">
            <a:avLst/>
          </a:prstGeom>
        </p:spPr>
      </p:pic>
    </p:spTree>
    <p:extLst>
      <p:ext uri="{BB962C8B-B14F-4D97-AF65-F5344CB8AC3E}">
        <p14:creationId xmlns:p14="http://schemas.microsoft.com/office/powerpoint/2010/main" val="306237237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87DE-E82F-5750-12EC-BCC3F2502EBC}"/>
              </a:ext>
            </a:extLst>
          </p:cNvPr>
          <p:cNvPicPr>
            <a:picLocks noChangeAspect="1"/>
          </p:cNvPicPr>
          <p:nvPr/>
        </p:nvPicPr>
        <p:blipFill>
          <a:blip r:embed="rId2"/>
          <a:stretch>
            <a:fillRect/>
          </a:stretch>
        </p:blipFill>
        <p:spPr>
          <a:xfrm>
            <a:off x="1487055" y="1330036"/>
            <a:ext cx="9107054" cy="5527964"/>
          </a:xfrm>
          <a:prstGeom prst="rect">
            <a:avLst/>
          </a:prstGeom>
        </p:spPr>
      </p:pic>
      <p:sp>
        <p:nvSpPr>
          <p:cNvPr id="4" name="Rectangle 3">
            <a:extLst>
              <a:ext uri="{FF2B5EF4-FFF2-40B4-BE49-F238E27FC236}">
                <a16:creationId xmlns:a16="http://schemas.microsoft.com/office/drawing/2014/main" id="{4DFB7665-C147-28C0-9A58-CD41024A0EAC}"/>
              </a:ext>
            </a:extLst>
          </p:cNvPr>
          <p:cNvSpPr/>
          <p:nvPr/>
        </p:nvSpPr>
        <p:spPr>
          <a:xfrm>
            <a:off x="443345" y="563418"/>
            <a:ext cx="11296073" cy="76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6E7448C-B4AC-89C4-5022-F2C8754D91D7}"/>
              </a:ext>
            </a:extLst>
          </p:cNvPr>
          <p:cNvSpPr txBox="1"/>
          <p:nvPr/>
        </p:nvSpPr>
        <p:spPr>
          <a:xfrm>
            <a:off x="508000" y="563418"/>
            <a:ext cx="11157527" cy="707886"/>
          </a:xfrm>
          <a:prstGeom prst="rect">
            <a:avLst/>
          </a:prstGeom>
          <a:noFill/>
        </p:spPr>
        <p:txBody>
          <a:bodyPr wrap="square" rtlCol="0">
            <a:spAutoFit/>
          </a:bodyPr>
          <a:lstStyle/>
          <a:p>
            <a:pPr algn="ctr"/>
            <a:r>
              <a:rPr lang="en-US" sz="4000" b="1" dirty="0">
                <a:solidFill>
                  <a:schemeClr val="bg1"/>
                </a:solidFill>
              </a:rPr>
              <a:t>Career in Java</a:t>
            </a:r>
            <a:endParaRPr lang="en-IN" sz="4000" b="1" dirty="0">
              <a:solidFill>
                <a:schemeClr val="bg1"/>
              </a:solidFill>
            </a:endParaRPr>
          </a:p>
        </p:txBody>
      </p:sp>
    </p:spTree>
    <p:extLst>
      <p:ext uri="{BB962C8B-B14F-4D97-AF65-F5344CB8AC3E}">
        <p14:creationId xmlns:p14="http://schemas.microsoft.com/office/powerpoint/2010/main" val="9506469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3866-E630-79F8-8F1A-DBC1C7698DD4}"/>
              </a:ext>
            </a:extLst>
          </p:cNvPr>
          <p:cNvSpPr>
            <a:spLocks noGrp="1"/>
          </p:cNvSpPr>
          <p:nvPr>
            <p:ph type="title"/>
          </p:nvPr>
        </p:nvSpPr>
        <p:spPr/>
        <p:txBody>
          <a:bodyPr>
            <a:normAutofit/>
          </a:bodyPr>
          <a:lstStyle/>
          <a:p>
            <a:pPr algn="ctr"/>
            <a:r>
              <a:rPr lang="en-US" sz="2400" b="1" dirty="0"/>
              <a:t>Java: Growing popularity and current market trend</a:t>
            </a:r>
            <a:endParaRPr lang="en-IN" sz="2400" dirty="0"/>
          </a:p>
        </p:txBody>
      </p:sp>
      <p:sp>
        <p:nvSpPr>
          <p:cNvPr id="3" name="TextBox 2">
            <a:extLst>
              <a:ext uri="{FF2B5EF4-FFF2-40B4-BE49-F238E27FC236}">
                <a16:creationId xmlns:a16="http://schemas.microsoft.com/office/drawing/2014/main" id="{3F4A1CFB-E067-3133-5641-6B73D489C08F}"/>
              </a:ext>
            </a:extLst>
          </p:cNvPr>
          <p:cNvSpPr txBox="1"/>
          <p:nvPr/>
        </p:nvSpPr>
        <p:spPr>
          <a:xfrm>
            <a:off x="443345" y="2225964"/>
            <a:ext cx="11296073" cy="3785652"/>
          </a:xfrm>
          <a:prstGeom prst="rect">
            <a:avLst/>
          </a:prstGeom>
          <a:noFill/>
        </p:spPr>
        <p:txBody>
          <a:bodyPr wrap="square" rtlCol="0">
            <a:spAutoFit/>
          </a:bodyPr>
          <a:lstStyle/>
          <a:p>
            <a:r>
              <a:rPr lang="en-US" sz="2400" dirty="0"/>
              <a:t>Java is one of the old programming languages that have done well to deliver with the changing demands of the market. According to </a:t>
            </a:r>
            <a:r>
              <a:rPr lang="en-US" sz="2400" dirty="0">
                <a:hlinkClick r:id="rId2"/>
              </a:rPr>
              <a:t>newrelic.com</a:t>
            </a:r>
            <a:r>
              <a:rPr lang="en-US" sz="2400" dirty="0"/>
              <a:t>, Java 8 is currently the most accepted version of Java in the market, with Oracle being the dominant vendor and maintainer of the Java language as well as the Java Virtual Machine (JVM), since the acquisition of Sun Microsystems in 2010.</a:t>
            </a:r>
          </a:p>
          <a:p>
            <a:endParaRPr lang="en-US" sz="2400" dirty="0"/>
          </a:p>
          <a:p>
            <a:r>
              <a:rPr lang="en-US" sz="2400" dirty="0"/>
              <a:t>Even after being declared the </a:t>
            </a:r>
            <a:r>
              <a:rPr lang="en-US" sz="2400" dirty="0">
                <a:hlinkClick r:id="rId3"/>
              </a:rPr>
              <a:t>most popular programming language of 2019</a:t>
            </a:r>
            <a:r>
              <a:rPr lang="en-US" sz="2400" dirty="0"/>
              <a:t>, some say that Java is losing its charm to trending languages like python. But even the most contradicting arguments from trusted sources give the following reports.</a:t>
            </a:r>
          </a:p>
          <a:p>
            <a:endParaRPr lang="en-IN" sz="2400" dirty="0"/>
          </a:p>
        </p:txBody>
      </p:sp>
    </p:spTree>
    <p:extLst>
      <p:ext uri="{BB962C8B-B14F-4D97-AF65-F5344CB8AC3E}">
        <p14:creationId xmlns:p14="http://schemas.microsoft.com/office/powerpoint/2010/main" val="17054319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36954-1FAE-23F3-7DE7-06082EE15328}"/>
              </a:ext>
            </a:extLst>
          </p:cNvPr>
          <p:cNvSpPr txBox="1"/>
          <p:nvPr/>
        </p:nvSpPr>
        <p:spPr>
          <a:xfrm>
            <a:off x="434109" y="766619"/>
            <a:ext cx="11351491" cy="1200329"/>
          </a:xfrm>
          <a:prstGeom prst="rect">
            <a:avLst/>
          </a:prstGeom>
          <a:noFill/>
        </p:spPr>
        <p:txBody>
          <a:bodyPr wrap="square" rtlCol="0">
            <a:spAutoFit/>
          </a:bodyPr>
          <a:lstStyle/>
          <a:p>
            <a:r>
              <a:rPr lang="en-US" dirty="0"/>
              <a:t>Even this gives us the impression that Java is not a language that is going away anytime soon. </a:t>
            </a:r>
            <a:r>
              <a:rPr lang="en-US" b="0" dirty="0">
                <a:effectLst/>
              </a:rPr>
              <a:t>As it is safe, portable,  comes with a higher level of concurrency tools, is maintainable and serves a purpose in various important industries.</a:t>
            </a:r>
            <a:endParaRPr lang="en-US" dirty="0"/>
          </a:p>
          <a:p>
            <a:r>
              <a:rPr lang="en-US" dirty="0"/>
              <a:t>Moreover, to get a better idea of the popularity of java as a programming language, let us look at the trends of its </a:t>
            </a:r>
            <a:r>
              <a:rPr lang="en-US" dirty="0" err="1"/>
              <a:t>Tiobe</a:t>
            </a:r>
            <a:r>
              <a:rPr lang="en-US" dirty="0"/>
              <a:t> index. </a:t>
            </a:r>
            <a:endParaRPr lang="en-IN" dirty="0"/>
          </a:p>
        </p:txBody>
      </p:sp>
      <p:pic>
        <p:nvPicPr>
          <p:cNvPr id="4" name="Picture 3">
            <a:extLst>
              <a:ext uri="{FF2B5EF4-FFF2-40B4-BE49-F238E27FC236}">
                <a16:creationId xmlns:a16="http://schemas.microsoft.com/office/drawing/2014/main" id="{34E29156-B6B7-377E-71F8-C838A4E35679}"/>
              </a:ext>
            </a:extLst>
          </p:cNvPr>
          <p:cNvPicPr>
            <a:picLocks noChangeAspect="1"/>
          </p:cNvPicPr>
          <p:nvPr/>
        </p:nvPicPr>
        <p:blipFill>
          <a:blip r:embed="rId2"/>
          <a:stretch>
            <a:fillRect/>
          </a:stretch>
        </p:blipFill>
        <p:spPr>
          <a:xfrm>
            <a:off x="1881910" y="1880032"/>
            <a:ext cx="8686800" cy="4391025"/>
          </a:xfrm>
          <a:prstGeom prst="rect">
            <a:avLst/>
          </a:prstGeom>
        </p:spPr>
      </p:pic>
    </p:spTree>
    <p:extLst>
      <p:ext uri="{BB962C8B-B14F-4D97-AF65-F5344CB8AC3E}">
        <p14:creationId xmlns:p14="http://schemas.microsoft.com/office/powerpoint/2010/main" val="18762432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19883-9B10-1247-27F9-E729D110F0F7}"/>
              </a:ext>
            </a:extLst>
          </p:cNvPr>
          <p:cNvSpPr txBox="1"/>
          <p:nvPr/>
        </p:nvSpPr>
        <p:spPr>
          <a:xfrm>
            <a:off x="480291" y="1930401"/>
            <a:ext cx="11231418" cy="2031325"/>
          </a:xfrm>
          <a:prstGeom prst="rect">
            <a:avLst/>
          </a:prstGeom>
          <a:noFill/>
        </p:spPr>
        <p:txBody>
          <a:bodyPr wrap="square" rtlCol="0">
            <a:spAutoFit/>
          </a:bodyPr>
          <a:lstStyle/>
          <a:p>
            <a:r>
              <a:rPr lang="en-US" dirty="0" err="1"/>
              <a:t>Tiobe</a:t>
            </a:r>
            <a:r>
              <a:rPr lang="en-US" dirty="0"/>
              <a:t> index is a measure of the popularity of the programming language that is measured after considering factors like market share, number of job postings, open-source projects, etc.</a:t>
            </a:r>
          </a:p>
          <a:p>
            <a:endParaRPr lang="en-US" dirty="0"/>
          </a:p>
          <a:p>
            <a:r>
              <a:rPr lang="en-US" dirty="0"/>
              <a:t>Some might still say that Java is losing its popularity, but if you compare this with the stats of trending programming languages like Python and </a:t>
            </a:r>
            <a:r>
              <a:rPr lang="en-US" dirty="0" err="1"/>
              <a:t>Javascript</a:t>
            </a:r>
            <a:r>
              <a:rPr lang="en-US" dirty="0"/>
              <a:t> you will see that in their period of existence they have achieved a maximum </a:t>
            </a:r>
            <a:r>
              <a:rPr lang="en-US" dirty="0" err="1"/>
              <a:t>Tiobe</a:t>
            </a:r>
            <a:r>
              <a:rPr lang="en-US" dirty="0"/>
              <a:t> index of 10 and 4 respectively, which is way less than Java’s current ranking.</a:t>
            </a:r>
          </a:p>
          <a:p>
            <a:endParaRPr lang="en-IN" dirty="0"/>
          </a:p>
        </p:txBody>
      </p:sp>
    </p:spTree>
    <p:extLst>
      <p:ext uri="{BB962C8B-B14F-4D97-AF65-F5344CB8AC3E}">
        <p14:creationId xmlns:p14="http://schemas.microsoft.com/office/powerpoint/2010/main" val="21089755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74182" y="3505095"/>
            <a:ext cx="3203669" cy="2629006"/>
          </a:xfrm>
        </p:spPr>
        <p:txBody>
          <a:bodyPr>
            <a:normAutofit/>
          </a:bodyPr>
          <a:lstStyle/>
          <a:p>
            <a:r>
              <a:rPr lang="en-US" dirty="0">
                <a:solidFill>
                  <a:schemeClr val="bg2"/>
                </a:solidFill>
              </a:rPr>
              <a:t>amantiwari8861@gmail.com</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transition spd="slow">
    <p:wipe/>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44</TotalTime>
  <Words>627</Words>
  <Application>Microsoft Office PowerPoint</Application>
  <PresentationFormat>Widescreen</PresentationFormat>
  <Paragraphs>32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Core java Value Added</vt:lpstr>
      <vt:lpstr>What is java ?</vt:lpstr>
      <vt:lpstr>Why java ?</vt:lpstr>
      <vt:lpstr>Features of java</vt:lpstr>
      <vt:lpstr>PowerPoint Presentation</vt:lpstr>
      <vt:lpstr>Java: Growing popularity and current market trend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Scope</dc:title>
  <dc:creator>aman tiwari</dc:creator>
  <cp:lastModifiedBy>AMAN TIWARI</cp:lastModifiedBy>
  <cp:revision>4</cp:revision>
  <dcterms:created xsi:type="dcterms:W3CDTF">2023-03-19T12:21:55Z</dcterms:created>
  <dcterms:modified xsi:type="dcterms:W3CDTF">2024-07-06T08:37:58Z</dcterms:modified>
</cp:coreProperties>
</file>