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76"/>
  </p:notesMasterIdLst>
  <p:handoutMasterIdLst>
    <p:handoutMasterId r:id="rId77"/>
  </p:handoutMasterIdLst>
  <p:sldIdLst>
    <p:sldId id="256" r:id="rId2"/>
    <p:sldId id="262" r:id="rId3"/>
    <p:sldId id="263" r:id="rId4"/>
    <p:sldId id="334" r:id="rId5"/>
    <p:sldId id="337" r:id="rId6"/>
    <p:sldId id="265" r:id="rId7"/>
    <p:sldId id="261" r:id="rId8"/>
    <p:sldId id="335" r:id="rId9"/>
    <p:sldId id="271" r:id="rId10"/>
    <p:sldId id="268" r:id="rId11"/>
    <p:sldId id="264" r:id="rId12"/>
    <p:sldId id="269" r:id="rId13"/>
    <p:sldId id="272" r:id="rId14"/>
    <p:sldId id="273" r:id="rId15"/>
    <p:sldId id="274" r:id="rId16"/>
    <p:sldId id="277" r:id="rId17"/>
    <p:sldId id="266" r:id="rId18"/>
    <p:sldId id="270" r:id="rId19"/>
    <p:sldId id="278" r:id="rId20"/>
    <p:sldId id="279" r:id="rId21"/>
    <p:sldId id="280" r:id="rId22"/>
    <p:sldId id="281" r:id="rId23"/>
    <p:sldId id="282" r:id="rId24"/>
    <p:sldId id="283" r:id="rId25"/>
    <p:sldId id="284" r:id="rId26"/>
    <p:sldId id="285" r:id="rId27"/>
    <p:sldId id="286" r:id="rId28"/>
    <p:sldId id="287" r:id="rId29"/>
    <p:sldId id="288" r:id="rId30"/>
    <p:sldId id="289" r:id="rId31"/>
    <p:sldId id="290" r:id="rId32"/>
    <p:sldId id="291" r:id="rId33"/>
    <p:sldId id="292" r:id="rId34"/>
    <p:sldId id="293" r:id="rId35"/>
    <p:sldId id="300" r:id="rId36"/>
    <p:sldId id="294" r:id="rId37"/>
    <p:sldId id="295" r:id="rId38"/>
    <p:sldId id="296" r:id="rId39"/>
    <p:sldId id="297" r:id="rId40"/>
    <p:sldId id="298" r:id="rId41"/>
    <p:sldId id="299" r:id="rId42"/>
    <p:sldId id="301" r:id="rId43"/>
    <p:sldId id="304" r:id="rId44"/>
    <p:sldId id="302" r:id="rId45"/>
    <p:sldId id="303" r:id="rId46"/>
    <p:sldId id="305" r:id="rId47"/>
    <p:sldId id="306" r:id="rId48"/>
    <p:sldId id="307" r:id="rId49"/>
    <p:sldId id="311" r:id="rId50"/>
    <p:sldId id="315" r:id="rId51"/>
    <p:sldId id="308" r:id="rId52"/>
    <p:sldId id="312" r:id="rId53"/>
    <p:sldId id="313" r:id="rId54"/>
    <p:sldId id="314" r:id="rId55"/>
    <p:sldId id="309" r:id="rId56"/>
    <p:sldId id="310" r:id="rId57"/>
    <p:sldId id="316" r:id="rId58"/>
    <p:sldId id="317" r:id="rId59"/>
    <p:sldId id="319" r:id="rId60"/>
    <p:sldId id="318" r:id="rId61"/>
    <p:sldId id="320" r:id="rId62"/>
    <p:sldId id="321" r:id="rId63"/>
    <p:sldId id="322" r:id="rId64"/>
    <p:sldId id="323" r:id="rId65"/>
    <p:sldId id="324" r:id="rId66"/>
    <p:sldId id="325" r:id="rId67"/>
    <p:sldId id="326" r:id="rId68"/>
    <p:sldId id="327" r:id="rId69"/>
    <p:sldId id="328" r:id="rId70"/>
    <p:sldId id="329" r:id="rId71"/>
    <p:sldId id="330" r:id="rId72"/>
    <p:sldId id="331" r:id="rId73"/>
    <p:sldId id="332" r:id="rId74"/>
    <p:sldId id="260" r:id="rId7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48" autoAdjust="0"/>
  </p:normalViewPr>
  <p:slideViewPr>
    <p:cSldViewPr snapToGrid="0">
      <p:cViewPr>
        <p:scale>
          <a:sx n="66" d="100"/>
          <a:sy n="66" d="100"/>
        </p:scale>
        <p:origin x="269" y="365"/>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F869721-F543-4A6C-BF9D-65D7CC540427}" type="datetimeFigureOut">
              <a:rPr lang="en-US" smtClean="0"/>
              <a:t>11/6/2024</a:t>
            </a:fld>
            <a:endParaRPr lang="en-US" dirty="0"/>
          </a:p>
        </p:txBody>
      </p:sp>
      <p:sp>
        <p:nvSpPr>
          <p:cNvPr id="4" name="Footer Placeholder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90168E-626C-4E60-93C0-A00D25609468}" type="slidenum">
              <a:rPr lang="en-US" smtClean="0"/>
              <a:t>‹#›</a:t>
            </a:fld>
            <a:endParaRPr lang="en-US" dirty="0"/>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2326A-4C88-4AFB-AA5B-5919D81DFF5B}" type="datetimeFigureOut">
              <a:rPr lang="en-US" smtClean="0"/>
              <a:t>11/6/2024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B3AB32-59DF-41F1-9618-EDFBF5049629}" type="slidenum">
              <a:rPr lang="en-US" smtClean="0"/>
              <a:t>‹#›</a:t>
            </a:fld>
            <a:endParaRPr lang="en-US" dirty="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1</a:t>
            </a:fld>
            <a:endParaRPr lang="en-US" dirty="0"/>
          </a:p>
        </p:txBody>
      </p:sp>
    </p:spTree>
    <p:extLst>
      <p:ext uri="{BB962C8B-B14F-4D97-AF65-F5344CB8AC3E}">
        <p14:creationId xmlns:p14="http://schemas.microsoft.com/office/powerpoint/2010/main" val="139004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6B3AB32-59DF-41F1-9618-EDFBF5049629}" type="slidenum">
              <a:rPr lang="en-US" smtClean="0"/>
              <a:t>74</a:t>
            </a:fld>
            <a:endParaRPr lang="en-US" dirty="0"/>
          </a:p>
        </p:txBody>
      </p:sp>
    </p:spTree>
    <p:extLst>
      <p:ext uri="{BB962C8B-B14F-4D97-AF65-F5344CB8AC3E}">
        <p14:creationId xmlns:p14="http://schemas.microsoft.com/office/powerpoint/2010/main" val="10467141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smtClean="0"/>
              <a:pPr/>
              <a:t>11/6/2024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11/6/2024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smtClean="0"/>
              <a:pPr/>
              <a:t>11/6/2024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www.oracle.com/technetwork/java/javase/downloads/index.html"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javatpoint.com/inheritance-in-java" TargetMode="External"/><Relationship Id="rId2" Type="http://schemas.openxmlformats.org/officeDocument/2006/relationships/hyperlink" Target="https://www.javatpoint.com/java-oops-concepts" TargetMode="External"/><Relationship Id="rId1" Type="http://schemas.openxmlformats.org/officeDocument/2006/relationships/slideLayout" Target="../slideLayouts/slideLayout7.xml"/><Relationship Id="rId6" Type="http://schemas.openxmlformats.org/officeDocument/2006/relationships/hyperlink" Target="https://www.javatpoint.com/encapsulation" TargetMode="External"/><Relationship Id="rId5" Type="http://schemas.openxmlformats.org/officeDocument/2006/relationships/hyperlink" Target="https://www.javatpoint.com/abstract-class-in-java" TargetMode="External"/><Relationship Id="rId4" Type="http://schemas.openxmlformats.org/officeDocument/2006/relationships/hyperlink" Target="https://www.javatpoint.com/runtime-polymorphism-in-java"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Digital Connections">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u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tangle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2" name="Rectangle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a:noAutofit/>
          </a:bodyPr>
          <a:lstStyle/>
          <a:p>
            <a:r>
              <a:rPr lang="en-US" sz="6000" dirty="0">
                <a:solidFill>
                  <a:schemeClr val="bg1"/>
                </a:solidFill>
              </a:rPr>
              <a:t>Java Slides part-I</a:t>
            </a:r>
          </a:p>
        </p:txBody>
      </p:sp>
      <p:sp>
        <p:nvSpPr>
          <p:cNvPr id="3" name="Subtitle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a:normAutofit/>
          </a:bodyPr>
          <a:lstStyle/>
          <a:p>
            <a:r>
              <a:rPr lang="en-US" dirty="0">
                <a:solidFill>
                  <a:srgbClr val="7CEBFF"/>
                </a:solidFill>
              </a:rPr>
              <a:t>By </a:t>
            </a:r>
            <a:r>
              <a:rPr lang="en-US">
                <a:solidFill>
                  <a:srgbClr val="7CEBFF"/>
                </a:solidFill>
              </a:rPr>
              <a:t>Aman Tiwari</a:t>
            </a:r>
            <a:endParaRPr lang="en-US"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AB53B-7433-6149-F0D2-B9626DACFEEE}"/>
              </a:ext>
            </a:extLst>
          </p:cNvPr>
          <p:cNvSpPr txBox="1"/>
          <p:nvPr/>
        </p:nvSpPr>
        <p:spPr>
          <a:xfrm>
            <a:off x="471055" y="951345"/>
            <a:ext cx="11249890" cy="5632311"/>
          </a:xfrm>
          <a:prstGeom prst="rect">
            <a:avLst/>
          </a:prstGeom>
          <a:noFill/>
        </p:spPr>
        <p:txBody>
          <a:bodyPr wrap="square" rtlCol="0">
            <a:spAutoFit/>
          </a:bodyPr>
          <a:lstStyle/>
          <a:p>
            <a:r>
              <a:rPr lang="en-US" dirty="0"/>
              <a:t>A Java program requires a Java development kit (JDK) for library support and development tools. </a:t>
            </a:r>
          </a:p>
          <a:p>
            <a:r>
              <a:rPr lang="en-IN" b="1" dirty="0"/>
              <a:t>Java compiler (javac.exe): </a:t>
            </a:r>
            <a:r>
              <a:rPr lang="en-IN" dirty="0"/>
              <a:t>A Java compiler is a program that converts source files into the respective byte code. The byte code is platform-independent. </a:t>
            </a:r>
          </a:p>
          <a:p>
            <a:r>
              <a:rPr lang="en-IN" b="1" dirty="0"/>
              <a:t>Java launcher (java.exe): </a:t>
            </a:r>
            <a:r>
              <a:rPr lang="en-IN" dirty="0"/>
              <a:t>Java launcher launches the Java application.</a:t>
            </a:r>
          </a:p>
          <a:p>
            <a:r>
              <a:rPr lang="en-IN" dirty="0"/>
              <a:t>Java standard packages and runtime libraries contain the necessary code for executing Java applications.</a:t>
            </a:r>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r>
              <a:rPr lang="en-IN" b="1" dirty="0"/>
              <a:t>Note:</a:t>
            </a:r>
            <a:r>
              <a:rPr lang="en-IN" dirty="0"/>
              <a:t> Previously, JDK came with a separate implementation for JRE (Java Runtime Environment). Now, starting from Java 11, Adopt OpenJDK does not come with separate JRE implementation; JDK will include JRE implementation. We will be using Adopt OpenJDK in this course.</a:t>
            </a:r>
          </a:p>
          <a:p>
            <a:endParaRPr lang="en-IN" dirty="0"/>
          </a:p>
        </p:txBody>
      </p:sp>
      <p:pic>
        <p:nvPicPr>
          <p:cNvPr id="6" name="Picture 5">
            <a:extLst>
              <a:ext uri="{FF2B5EF4-FFF2-40B4-BE49-F238E27FC236}">
                <a16:creationId xmlns:a16="http://schemas.microsoft.com/office/drawing/2014/main" id="{745025F3-9E9D-FEBF-9EDF-1A9F07049464}"/>
              </a:ext>
            </a:extLst>
          </p:cNvPr>
          <p:cNvPicPr>
            <a:picLocks noChangeAspect="1"/>
          </p:cNvPicPr>
          <p:nvPr/>
        </p:nvPicPr>
        <p:blipFill>
          <a:blip r:embed="rId2"/>
          <a:stretch>
            <a:fillRect/>
          </a:stretch>
        </p:blipFill>
        <p:spPr>
          <a:xfrm>
            <a:off x="637801" y="2462922"/>
            <a:ext cx="9937341" cy="2774096"/>
          </a:xfrm>
          <a:prstGeom prst="rect">
            <a:avLst/>
          </a:prstGeom>
        </p:spPr>
      </p:pic>
      <p:sp>
        <p:nvSpPr>
          <p:cNvPr id="3" name="TextBox 2">
            <a:extLst>
              <a:ext uri="{FF2B5EF4-FFF2-40B4-BE49-F238E27FC236}">
                <a16:creationId xmlns:a16="http://schemas.microsoft.com/office/drawing/2014/main" id="{E08ADF1F-A353-63DE-2BB6-E3BC85989DBE}"/>
              </a:ext>
            </a:extLst>
          </p:cNvPr>
          <p:cNvSpPr txBox="1"/>
          <p:nvPr/>
        </p:nvSpPr>
        <p:spPr>
          <a:xfrm>
            <a:off x="9964346" y="2358147"/>
            <a:ext cx="904875" cy="369332"/>
          </a:xfrm>
          <a:prstGeom prst="rect">
            <a:avLst/>
          </a:prstGeom>
          <a:solidFill>
            <a:srgbClr val="DAE3F3"/>
          </a:solidFill>
        </p:spPr>
        <p:txBody>
          <a:bodyPr wrap="square" rtlCol="0">
            <a:spAutoFit/>
          </a:bodyPr>
          <a:lstStyle/>
          <a:p>
            <a:pPr algn="ctr"/>
            <a:r>
              <a:rPr lang="en-US" dirty="0"/>
              <a:t>JDK</a:t>
            </a:r>
            <a:endParaRPr lang="en-IN" dirty="0"/>
          </a:p>
        </p:txBody>
      </p:sp>
      <p:sp>
        <p:nvSpPr>
          <p:cNvPr id="4" name="TextBox 3">
            <a:extLst>
              <a:ext uri="{FF2B5EF4-FFF2-40B4-BE49-F238E27FC236}">
                <a16:creationId xmlns:a16="http://schemas.microsoft.com/office/drawing/2014/main" id="{5579EB61-5685-AEF6-A9EB-F335872C9ECD}"/>
              </a:ext>
            </a:extLst>
          </p:cNvPr>
          <p:cNvSpPr txBox="1"/>
          <p:nvPr/>
        </p:nvSpPr>
        <p:spPr>
          <a:xfrm>
            <a:off x="9719066" y="2938939"/>
            <a:ext cx="697717" cy="369332"/>
          </a:xfrm>
          <a:prstGeom prst="rect">
            <a:avLst/>
          </a:prstGeom>
          <a:solidFill>
            <a:schemeClr val="bg1"/>
          </a:solidFill>
        </p:spPr>
        <p:txBody>
          <a:bodyPr wrap="square" rtlCol="0">
            <a:spAutoFit/>
          </a:bodyPr>
          <a:lstStyle/>
          <a:p>
            <a:pPr algn="ctr"/>
            <a:r>
              <a:rPr lang="en-US" dirty="0"/>
              <a:t>JRE</a:t>
            </a:r>
            <a:endParaRPr lang="en-IN" dirty="0"/>
          </a:p>
        </p:txBody>
      </p:sp>
    </p:spTree>
    <p:extLst>
      <p:ext uri="{BB962C8B-B14F-4D97-AF65-F5344CB8AC3E}">
        <p14:creationId xmlns:p14="http://schemas.microsoft.com/office/powerpoint/2010/main" val="833599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Architecture</a:t>
            </a:r>
            <a:endParaRPr lang="en-IN" dirty="0"/>
          </a:p>
        </p:txBody>
      </p:sp>
      <p:pic>
        <p:nvPicPr>
          <p:cNvPr id="7" name="Content Placeholder 6">
            <a:extLst>
              <a:ext uri="{FF2B5EF4-FFF2-40B4-BE49-F238E27FC236}">
                <a16:creationId xmlns:a16="http://schemas.microsoft.com/office/drawing/2014/main" id="{F1ABC91C-0F9B-DC2A-2B05-8CE9E4209947}"/>
              </a:ext>
            </a:extLst>
          </p:cNvPr>
          <p:cNvPicPr>
            <a:picLocks noGrp="1" noChangeAspect="1"/>
          </p:cNvPicPr>
          <p:nvPr>
            <p:ph idx="1"/>
          </p:nvPr>
        </p:nvPicPr>
        <p:blipFill>
          <a:blip r:embed="rId2"/>
          <a:stretch>
            <a:fillRect/>
          </a:stretch>
        </p:blipFill>
        <p:spPr>
          <a:xfrm>
            <a:off x="1182254" y="1921165"/>
            <a:ext cx="9531928" cy="4768042"/>
          </a:xfrm>
        </p:spPr>
      </p:pic>
    </p:spTree>
    <p:extLst>
      <p:ext uri="{BB962C8B-B14F-4D97-AF65-F5344CB8AC3E}">
        <p14:creationId xmlns:p14="http://schemas.microsoft.com/office/powerpoint/2010/main" val="2403973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C9DF1F-2E39-5872-C1B5-2E3681488B04}"/>
              </a:ext>
            </a:extLst>
          </p:cNvPr>
          <p:cNvSpPr txBox="1"/>
          <p:nvPr/>
        </p:nvSpPr>
        <p:spPr>
          <a:xfrm>
            <a:off x="517236" y="1136073"/>
            <a:ext cx="11194473" cy="4459234"/>
          </a:xfrm>
          <a:prstGeom prst="rect">
            <a:avLst/>
          </a:prstGeom>
          <a:noFill/>
        </p:spPr>
        <p:txBody>
          <a:bodyPr wrap="square" rtlCol="0">
            <a:spAutoFit/>
          </a:bodyPr>
          <a:lstStyle/>
          <a:p>
            <a:pPr>
              <a:lnSpc>
                <a:spcPct val="150000"/>
              </a:lnSpc>
            </a:pPr>
            <a:r>
              <a:rPr lang="en-US" sz="2400" b="1" dirty="0"/>
              <a:t>Source code: </a:t>
            </a:r>
            <a:r>
              <a:rPr lang="en-US" sz="2400" dirty="0"/>
              <a:t>Program written in Java language</a:t>
            </a:r>
          </a:p>
          <a:p>
            <a:pPr>
              <a:lnSpc>
                <a:spcPct val="150000"/>
              </a:lnSpc>
            </a:pPr>
            <a:r>
              <a:rPr lang="en-US" sz="2400" b="1" dirty="0"/>
              <a:t>Byte code:</a:t>
            </a:r>
            <a:r>
              <a:rPr lang="en-US" sz="2400" dirty="0"/>
              <a:t> A .class file is generated after the Java code is compiled</a:t>
            </a:r>
          </a:p>
          <a:p>
            <a:pPr>
              <a:lnSpc>
                <a:spcPct val="150000"/>
              </a:lnSpc>
            </a:pPr>
            <a:r>
              <a:rPr lang="en-US" sz="2400" b="1" dirty="0" err="1"/>
              <a:t>ClassLoader</a:t>
            </a:r>
            <a:r>
              <a:rPr lang="en-US" sz="2400" b="1" dirty="0"/>
              <a:t>: </a:t>
            </a:r>
            <a:r>
              <a:rPr lang="en-US" sz="2400" dirty="0"/>
              <a:t>Loads all the class files needed for execution</a:t>
            </a:r>
          </a:p>
          <a:p>
            <a:pPr>
              <a:lnSpc>
                <a:spcPct val="150000"/>
              </a:lnSpc>
            </a:pPr>
            <a:r>
              <a:rPr lang="en-US" sz="2400" b="1" dirty="0"/>
              <a:t>Byte code verifier:</a:t>
            </a:r>
            <a:r>
              <a:rPr lang="en-US" sz="2400" dirty="0"/>
              <a:t> Checks code for fragments for  illegal code</a:t>
            </a:r>
          </a:p>
          <a:p>
            <a:pPr>
              <a:lnSpc>
                <a:spcPct val="150000"/>
              </a:lnSpc>
            </a:pPr>
            <a:r>
              <a:rPr lang="en-US" sz="2400" b="1" dirty="0"/>
              <a:t>Interpreter: </a:t>
            </a:r>
            <a:r>
              <a:rPr lang="en-US" sz="2400" dirty="0"/>
              <a:t>Converts byte code instruction to machine code</a:t>
            </a:r>
          </a:p>
          <a:p>
            <a:pPr>
              <a:lnSpc>
                <a:spcPct val="150000"/>
              </a:lnSpc>
            </a:pPr>
            <a:r>
              <a:rPr lang="en-US" sz="2400" b="1" dirty="0"/>
              <a:t>Compiler: </a:t>
            </a:r>
            <a:r>
              <a:rPr lang="en-US" sz="2400" dirty="0"/>
              <a:t>Compiles reusable byte code instructions to machine code</a:t>
            </a:r>
          </a:p>
          <a:p>
            <a:pPr>
              <a:lnSpc>
                <a:spcPct val="150000"/>
              </a:lnSpc>
            </a:pPr>
            <a:r>
              <a:rPr lang="en-US" sz="2400" b="1" dirty="0"/>
              <a:t>Runtime: </a:t>
            </a:r>
            <a:r>
              <a:rPr lang="en-US" sz="2400" dirty="0"/>
              <a:t>The overall execution of the program is assisted by Runtime.</a:t>
            </a:r>
          </a:p>
          <a:p>
            <a:pPr>
              <a:lnSpc>
                <a:spcPct val="150000"/>
              </a:lnSpc>
            </a:pPr>
            <a:r>
              <a:rPr lang="en-IN" sz="2400" b="1" dirty="0"/>
              <a:t>JIT : </a:t>
            </a:r>
            <a:r>
              <a:rPr lang="en-IN" sz="2400" dirty="0"/>
              <a:t>just in time compilation</a:t>
            </a:r>
          </a:p>
        </p:txBody>
      </p:sp>
    </p:spTree>
    <p:extLst>
      <p:ext uri="{BB962C8B-B14F-4D97-AF65-F5344CB8AC3E}">
        <p14:creationId xmlns:p14="http://schemas.microsoft.com/office/powerpoint/2010/main" val="37491242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47F29D1-5B01-5B30-AFFE-0B54E0E1DC06}"/>
              </a:ext>
            </a:extLst>
          </p:cNvPr>
          <p:cNvSpPr txBox="1"/>
          <p:nvPr/>
        </p:nvSpPr>
        <p:spPr>
          <a:xfrm>
            <a:off x="475673" y="858982"/>
            <a:ext cx="11240654" cy="5632311"/>
          </a:xfrm>
          <a:prstGeom prst="rect">
            <a:avLst/>
          </a:prstGeom>
          <a:noFill/>
        </p:spPr>
        <p:txBody>
          <a:bodyPr wrap="square">
            <a:spAutoFit/>
          </a:bodyPr>
          <a:lstStyle/>
          <a:p>
            <a:r>
              <a:rPr lang="en-US" sz="2000" b="1" dirty="0"/>
              <a:t>First Java Program | Hello World Example</a:t>
            </a:r>
            <a:endParaRPr lang="en-US" sz="2000" dirty="0"/>
          </a:p>
          <a:p>
            <a:r>
              <a:rPr lang="en-US" sz="2000" dirty="0"/>
              <a:t>The requirement for Java Hello World Example</a:t>
            </a:r>
          </a:p>
          <a:p>
            <a:pPr marL="457200" indent="-457200">
              <a:buFont typeface="+mj-lt"/>
              <a:buAutoNum type="arabicPeriod"/>
            </a:pPr>
            <a:r>
              <a:rPr lang="en-US" sz="2000" dirty="0"/>
              <a:t>For executing any java program, you need to Install the JDK if you don't have installed it, </a:t>
            </a:r>
          </a:p>
          <a:p>
            <a:pPr marL="457200" indent="-457200">
              <a:buFont typeface="+mj-lt"/>
              <a:buAutoNum type="arabicPeriod"/>
            </a:pPr>
            <a:r>
              <a:rPr lang="en-US" sz="2000" dirty="0">
                <a:hlinkClick r:id="rId2"/>
              </a:rPr>
              <a:t>download the JDK</a:t>
            </a:r>
            <a:r>
              <a:rPr lang="en-US" sz="2000" dirty="0"/>
              <a:t> and install it.</a:t>
            </a:r>
          </a:p>
          <a:p>
            <a:pPr marL="457200" indent="-457200">
              <a:buFont typeface="+mj-lt"/>
              <a:buAutoNum type="arabicPeriod"/>
            </a:pPr>
            <a:r>
              <a:rPr lang="en-US" sz="2000" dirty="0"/>
              <a:t>Set path of the </a:t>
            </a:r>
            <a:r>
              <a:rPr lang="en-US" sz="2000" dirty="0" err="1"/>
              <a:t>jdk</a:t>
            </a:r>
            <a:r>
              <a:rPr lang="en-US" sz="2000" dirty="0"/>
              <a:t>/bin directory  (only in below JDK 11).</a:t>
            </a:r>
          </a:p>
          <a:p>
            <a:pPr marL="457200" indent="-457200">
              <a:buFont typeface="+mj-lt"/>
              <a:buAutoNum type="arabicPeriod"/>
            </a:pPr>
            <a:r>
              <a:rPr lang="en-US" sz="2000" dirty="0"/>
              <a:t>Create the java program</a:t>
            </a:r>
          </a:p>
          <a:p>
            <a:pPr marL="457200" indent="-457200">
              <a:buFont typeface="+mj-lt"/>
              <a:buAutoNum type="arabicPeriod"/>
            </a:pPr>
            <a:endParaRPr lang="en-US" sz="2000" dirty="0"/>
          </a:p>
          <a:p>
            <a:r>
              <a:rPr lang="en-US" sz="2000" dirty="0"/>
              <a:t>Let's create the hello world program in java (make a file Simple.java):</a:t>
            </a:r>
          </a:p>
          <a:p>
            <a:pPr marL="0" indent="0">
              <a:buNone/>
            </a:pPr>
            <a:endParaRPr lang="en-US" sz="2000" dirty="0"/>
          </a:p>
          <a:p>
            <a:pPr marL="0" indent="0">
              <a:buNone/>
            </a:pPr>
            <a:r>
              <a:rPr lang="en-US" sz="2000" b="1" dirty="0"/>
              <a:t>class</a:t>
            </a:r>
            <a:r>
              <a:rPr lang="en-US" sz="2000" dirty="0"/>
              <a:t> Simple</a:t>
            </a:r>
          </a:p>
          <a:p>
            <a:pPr marL="0" indent="0">
              <a:buNone/>
            </a:pPr>
            <a:r>
              <a:rPr lang="en-US" sz="2000" dirty="0"/>
              <a:t>{  </a:t>
            </a:r>
          </a:p>
          <a:p>
            <a:pPr marL="0" indent="0">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args[ ]){  </a:t>
            </a:r>
          </a:p>
          <a:p>
            <a:pPr marL="0" indent="0">
              <a:buNone/>
            </a:pPr>
            <a:r>
              <a:rPr lang="en-US" sz="2000" dirty="0"/>
              <a:t>     </a:t>
            </a:r>
            <a:r>
              <a:rPr lang="en-US" sz="2000" dirty="0" err="1"/>
              <a:t>System.out.println</a:t>
            </a:r>
            <a:r>
              <a:rPr lang="en-US" sz="2000" dirty="0"/>
              <a:t>("Hello Everyone");  </a:t>
            </a:r>
          </a:p>
          <a:p>
            <a:pPr marL="0" indent="0">
              <a:buNone/>
            </a:pPr>
            <a:r>
              <a:rPr lang="en-US" sz="2000" dirty="0"/>
              <a:t>    }  </a:t>
            </a:r>
          </a:p>
          <a:p>
            <a:pPr marL="0" indent="0">
              <a:buNone/>
            </a:pPr>
            <a:r>
              <a:rPr lang="en-US" sz="2000" dirty="0"/>
              <a:t>}  </a:t>
            </a:r>
            <a:endParaRPr lang="en-US" sz="2000" b="1" dirty="0"/>
          </a:p>
          <a:p>
            <a:r>
              <a:rPr lang="en-US" sz="2000" dirty="0"/>
              <a:t>save this file as Simple.java</a:t>
            </a:r>
          </a:p>
          <a:p>
            <a:pPr marL="0" indent="0">
              <a:buNone/>
            </a:pPr>
            <a:r>
              <a:rPr lang="en-US" sz="2000" dirty="0"/>
              <a:t> TO COMPILE 			</a:t>
            </a:r>
            <a:r>
              <a:rPr lang="en-US" sz="2000" b="1" dirty="0" err="1"/>
              <a:t>javac</a:t>
            </a:r>
            <a:r>
              <a:rPr lang="en-US" sz="2000" b="1" dirty="0"/>
              <a:t> Simple.java</a:t>
            </a:r>
          </a:p>
          <a:p>
            <a:pPr marL="0" indent="0">
              <a:buNone/>
            </a:pPr>
            <a:r>
              <a:rPr lang="en-US" sz="2000" dirty="0"/>
              <a:t>TO EXECUTE/RUN          </a:t>
            </a:r>
            <a:r>
              <a:rPr lang="en-US" sz="2000" b="1" dirty="0"/>
              <a:t>java Simple </a:t>
            </a:r>
          </a:p>
        </p:txBody>
      </p:sp>
    </p:spTree>
    <p:extLst>
      <p:ext uri="{BB962C8B-B14F-4D97-AF65-F5344CB8AC3E}">
        <p14:creationId xmlns:p14="http://schemas.microsoft.com/office/powerpoint/2010/main" val="3290964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D746F5-CA20-E87C-ACCD-7A753EFE39B5}"/>
              </a:ext>
            </a:extLst>
          </p:cNvPr>
          <p:cNvSpPr txBox="1"/>
          <p:nvPr/>
        </p:nvSpPr>
        <p:spPr>
          <a:xfrm>
            <a:off x="471055" y="831273"/>
            <a:ext cx="11268363" cy="4893647"/>
          </a:xfrm>
          <a:prstGeom prst="rect">
            <a:avLst/>
          </a:prstGeom>
          <a:noFill/>
        </p:spPr>
        <p:txBody>
          <a:bodyPr wrap="square">
            <a:spAutoFit/>
          </a:bodyPr>
          <a:lstStyle/>
          <a:p>
            <a:r>
              <a:rPr lang="en-US" sz="2400" b="1" dirty="0"/>
              <a:t>Parameters used in First Java Program</a:t>
            </a:r>
          </a:p>
          <a:p>
            <a:r>
              <a:rPr lang="en-US" sz="2400" dirty="0"/>
              <a:t>Let's see what is the meaning of </a:t>
            </a:r>
            <a:r>
              <a:rPr lang="en-US" sz="2400" b="1" dirty="0"/>
              <a:t>class, public, static, void, main, String[ ], </a:t>
            </a:r>
            <a:r>
              <a:rPr lang="en-US" sz="2400" b="1" dirty="0" err="1"/>
              <a:t>System.out.println</a:t>
            </a:r>
            <a:r>
              <a:rPr lang="en-US" sz="2400" b="1" dirty="0"/>
              <a:t>().</a:t>
            </a:r>
          </a:p>
          <a:p>
            <a:r>
              <a:rPr lang="en-US" sz="2400" b="1" dirty="0"/>
              <a:t>class</a:t>
            </a:r>
            <a:r>
              <a:rPr lang="en-US" sz="2400" dirty="0"/>
              <a:t> keyword is used to declare a class in java.</a:t>
            </a:r>
          </a:p>
          <a:p>
            <a:r>
              <a:rPr lang="en-US" sz="2400" b="1" dirty="0"/>
              <a:t>public</a:t>
            </a:r>
            <a:r>
              <a:rPr lang="en-US" sz="2400" dirty="0"/>
              <a:t> keyword is an access modifier which represents visibility. It means it is visible to all.</a:t>
            </a:r>
          </a:p>
          <a:p>
            <a:r>
              <a:rPr lang="en-US" sz="2400" b="1" dirty="0"/>
              <a:t>static</a:t>
            </a:r>
            <a:r>
              <a:rPr lang="en-US" sz="2400" dirty="0"/>
              <a:t> is a keyword. If we declare any method as static, it is known as the static method. The core advantage of the static method is that there is no need to create an object to invoke the static method. The main method is executed by the JVM, so it doesn't require to create an object to invoke the main method. So it saves memory.</a:t>
            </a:r>
          </a:p>
          <a:p>
            <a:r>
              <a:rPr lang="en-US" sz="2400" b="1" dirty="0"/>
              <a:t>void</a:t>
            </a:r>
            <a:r>
              <a:rPr lang="en-US" sz="2400" dirty="0"/>
              <a:t> is the return type of the method. It means it doesn't return any value.</a:t>
            </a:r>
          </a:p>
          <a:p>
            <a:r>
              <a:rPr lang="en-US" sz="2400" b="1" dirty="0"/>
              <a:t>main</a:t>
            </a:r>
            <a:r>
              <a:rPr lang="en-US" sz="2400" dirty="0"/>
              <a:t> represents the starting point of the program.</a:t>
            </a:r>
          </a:p>
          <a:p>
            <a:r>
              <a:rPr lang="en-US" sz="2400" b="1" dirty="0"/>
              <a:t>String[ ] </a:t>
            </a:r>
            <a:r>
              <a:rPr lang="en-US" sz="2400" b="1" dirty="0" err="1"/>
              <a:t>args</a:t>
            </a:r>
            <a:r>
              <a:rPr lang="en-US" sz="2400" dirty="0"/>
              <a:t> is used for command line argument. We will learn it later.</a:t>
            </a:r>
          </a:p>
        </p:txBody>
      </p:sp>
    </p:spTree>
    <p:extLst>
      <p:ext uri="{BB962C8B-B14F-4D97-AF65-F5344CB8AC3E}">
        <p14:creationId xmlns:p14="http://schemas.microsoft.com/office/powerpoint/2010/main" val="3504021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20CC0F5-F711-01DA-85AF-69E7ECD25557}"/>
              </a:ext>
            </a:extLst>
          </p:cNvPr>
          <p:cNvSpPr txBox="1">
            <a:spLocks/>
          </p:cNvSpPr>
          <p:nvPr/>
        </p:nvSpPr>
        <p:spPr>
          <a:xfrm>
            <a:off x="1343457" y="750185"/>
            <a:ext cx="8946541" cy="58584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System.out.println()</a:t>
            </a:r>
            <a:r>
              <a:rPr lang="en-US"/>
              <a:t> is used to print statement. Here, System is a class, out is the object of PrintStream class, println() is the method of PrintStream class. </a:t>
            </a:r>
          </a:p>
          <a:p>
            <a:pPr marL="0" indent="0">
              <a:buFont typeface="Wingdings 2" panose="05020102010507070707" pitchFamily="18" charset="2"/>
              <a:buNone/>
            </a:pPr>
            <a:endParaRPr lang="en-US"/>
          </a:p>
          <a:p>
            <a:r>
              <a:rPr lang="en-US"/>
              <a:t>How many ways can we write a Java program</a:t>
            </a:r>
          </a:p>
          <a:p>
            <a:r>
              <a:rPr lang="en-US"/>
              <a:t>Valid java main method signature</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static</a:t>
            </a:r>
            <a:r>
              <a:rPr lang="en-US"/>
              <a:t> </a:t>
            </a:r>
            <a:r>
              <a:rPr lang="en-US" b="1"/>
              <a:t>public</a:t>
            </a:r>
            <a:r>
              <a:rPr lang="en-US"/>
              <a:t> </a:t>
            </a:r>
            <a:r>
              <a:rPr lang="en-US" b="1"/>
              <a:t>void</a:t>
            </a:r>
            <a:r>
              <a:rPr lang="en-US"/>
              <a:t> main(String[] args)  </a:t>
            </a:r>
          </a:p>
          <a:p>
            <a:pPr marL="457200" indent="-457200">
              <a:buFont typeface="+mj-lt"/>
              <a:buAutoNum type="arabicPeriod"/>
            </a:pPr>
            <a:r>
              <a:rPr lang="en-US" b="1"/>
              <a:t>public</a:t>
            </a:r>
            <a:r>
              <a:rPr lang="en-US"/>
              <a:t> </a:t>
            </a:r>
            <a:r>
              <a:rPr lang="en-US" b="1"/>
              <a:t>static</a:t>
            </a:r>
            <a:r>
              <a:rPr lang="en-US"/>
              <a:t> </a:t>
            </a:r>
            <a:r>
              <a:rPr lang="en-US" b="1"/>
              <a:t>final</a:t>
            </a:r>
            <a:r>
              <a:rPr lang="en-US"/>
              <a:t> </a:t>
            </a:r>
            <a:r>
              <a:rPr lang="en-US" b="1"/>
              <a:t>void</a:t>
            </a:r>
            <a:r>
              <a:rPr lang="en-US"/>
              <a:t> main(String[] args)  </a:t>
            </a:r>
          </a:p>
          <a:p>
            <a:pPr marL="457200" indent="-457200">
              <a:buFont typeface="+mj-lt"/>
              <a:buAutoNum type="arabicPeriod"/>
            </a:pPr>
            <a:r>
              <a:rPr lang="en-US" b="1"/>
              <a:t>final</a:t>
            </a:r>
            <a:r>
              <a:rPr lang="en-US"/>
              <a:t> </a:t>
            </a:r>
            <a:r>
              <a:rPr lang="en-US" b="1"/>
              <a:t>public</a:t>
            </a:r>
            <a:r>
              <a:rPr lang="en-US"/>
              <a:t> </a:t>
            </a:r>
            <a:r>
              <a:rPr lang="en-US" b="1"/>
              <a:t>static</a:t>
            </a:r>
            <a:r>
              <a:rPr lang="en-US"/>
              <a:t> </a:t>
            </a:r>
            <a:r>
              <a:rPr lang="en-US" b="1"/>
              <a:t>void</a:t>
            </a:r>
            <a:r>
              <a:rPr lang="en-US"/>
              <a:t> main(String[] args)  </a:t>
            </a:r>
          </a:p>
          <a:p>
            <a:pPr marL="457200" indent="-457200">
              <a:buFont typeface="+mj-lt"/>
              <a:buAutoNum type="arabicPeriod"/>
            </a:pPr>
            <a:r>
              <a:rPr lang="en-US" b="1"/>
              <a:t>final</a:t>
            </a:r>
            <a:r>
              <a:rPr lang="en-US"/>
              <a:t> </a:t>
            </a:r>
            <a:r>
              <a:rPr lang="en-US" b="1"/>
              <a:t>strictfp</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19403394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59FF335-98A7-5809-4566-8D9F54ABB2C4}"/>
              </a:ext>
            </a:extLst>
          </p:cNvPr>
          <p:cNvSpPr txBox="1">
            <a:spLocks/>
          </p:cNvSpPr>
          <p:nvPr/>
        </p:nvSpPr>
        <p:spPr>
          <a:xfrm>
            <a:off x="1024538" y="1386169"/>
            <a:ext cx="11029615" cy="367830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Invalid java main method signature</a:t>
            </a:r>
          </a:p>
          <a:p>
            <a:pPr marL="457200" indent="-457200">
              <a:buFont typeface="+mj-lt"/>
              <a:buAutoNum type="arabicPeriod"/>
            </a:pPr>
            <a:r>
              <a:rPr lang="en-US" b="1"/>
              <a:t>public</a:t>
            </a:r>
            <a:r>
              <a:rPr lang="en-US"/>
              <a:t> </a:t>
            </a:r>
            <a:r>
              <a:rPr lang="en-US" b="1"/>
              <a:t>void</a:t>
            </a:r>
            <a:r>
              <a:rPr lang="en-US"/>
              <a:t> main(String[] args)  </a:t>
            </a:r>
          </a:p>
          <a:p>
            <a:pPr marL="457200" indent="-457200">
              <a:buFont typeface="+mj-lt"/>
              <a:buAutoNum type="arabicPeriod"/>
            </a:pPr>
            <a:r>
              <a:rPr lang="en-US" b="1"/>
              <a:t>static</a:t>
            </a:r>
            <a:r>
              <a:rPr lang="en-US"/>
              <a:t> </a:t>
            </a:r>
            <a:r>
              <a:rPr lang="en-US" b="1"/>
              <a:t>void</a:t>
            </a:r>
            <a:r>
              <a:rPr lang="en-US"/>
              <a:t> main(String[] args)  </a:t>
            </a:r>
          </a:p>
          <a:p>
            <a:pPr marL="457200" indent="-457200">
              <a:buFont typeface="+mj-lt"/>
              <a:buAutoNum type="arabicPeriod"/>
            </a:pPr>
            <a:r>
              <a:rPr lang="en-US" b="1"/>
              <a:t>public</a:t>
            </a:r>
            <a:r>
              <a:rPr lang="en-US"/>
              <a:t> </a:t>
            </a:r>
            <a:r>
              <a:rPr lang="en-US" b="1"/>
              <a:t>void</a:t>
            </a:r>
            <a:r>
              <a:rPr lang="en-US"/>
              <a:t> </a:t>
            </a:r>
            <a:r>
              <a:rPr lang="en-US" b="1"/>
              <a:t>static</a:t>
            </a:r>
            <a:r>
              <a:rPr lang="en-US"/>
              <a:t> main(String[] args)  </a:t>
            </a:r>
          </a:p>
          <a:p>
            <a:pPr marL="457200" indent="-457200">
              <a:buFont typeface="+mj-lt"/>
              <a:buAutoNum type="arabicPeriod"/>
            </a:pPr>
            <a:r>
              <a:rPr lang="en-US" b="1"/>
              <a:t>abstract</a:t>
            </a:r>
            <a:r>
              <a:rPr lang="en-US"/>
              <a:t> </a:t>
            </a:r>
            <a:r>
              <a:rPr lang="en-US" b="1"/>
              <a:t>public</a:t>
            </a:r>
            <a:r>
              <a:rPr lang="en-US"/>
              <a:t> </a:t>
            </a:r>
            <a:r>
              <a:rPr lang="en-US" b="1"/>
              <a:t>static</a:t>
            </a:r>
            <a:r>
              <a:rPr lang="en-US"/>
              <a:t> </a:t>
            </a:r>
            <a:r>
              <a:rPr lang="en-US" b="1"/>
              <a:t>void</a:t>
            </a:r>
            <a:r>
              <a:rPr lang="en-US"/>
              <a:t> main(String[] args)  </a:t>
            </a:r>
          </a:p>
          <a:p>
            <a:endParaRPr lang="en-US" dirty="0"/>
          </a:p>
        </p:txBody>
      </p:sp>
    </p:spTree>
    <p:extLst>
      <p:ext uri="{BB962C8B-B14F-4D97-AF65-F5344CB8AC3E}">
        <p14:creationId xmlns:p14="http://schemas.microsoft.com/office/powerpoint/2010/main" val="384829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Java Keywords and data type</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581192" y="2180496"/>
            <a:ext cx="11029615" cy="4432740"/>
          </a:xfrm>
        </p:spPr>
        <p:txBody>
          <a:bodyPr/>
          <a:lstStyle/>
          <a:p>
            <a:r>
              <a:rPr lang="en-US" dirty="0"/>
              <a:t>In programs, data values are stored in memory locations identified by names (identifiers). Such named memory locations are called </a:t>
            </a:r>
            <a:r>
              <a:rPr lang="en-US" i="1" dirty="0"/>
              <a:t>variables</a:t>
            </a:r>
            <a:r>
              <a:rPr lang="en-US" dirty="0"/>
              <a:t>.</a:t>
            </a:r>
          </a:p>
          <a:p>
            <a:endParaRPr lang="en-US" dirty="0"/>
          </a:p>
          <a:p>
            <a:endParaRPr lang="en-US" dirty="0"/>
          </a:p>
          <a:p>
            <a:endParaRPr lang="en-US" dirty="0"/>
          </a:p>
          <a:p>
            <a:endParaRPr lang="en-US" dirty="0"/>
          </a:p>
          <a:p>
            <a:r>
              <a:rPr lang="en-US" dirty="0"/>
              <a:t>Notice how variables are declared using types, identifiers, and assigned values:</a:t>
            </a:r>
          </a:p>
          <a:p>
            <a:r>
              <a:rPr lang="en-US" dirty="0">
                <a:effectLst/>
              </a:rPr>
              <a:t>As you have seen, a program is composed of several components, blocks, and words.</a:t>
            </a:r>
          </a:p>
          <a:p>
            <a:r>
              <a:rPr lang="en-US" dirty="0">
                <a:effectLst/>
              </a:rPr>
              <a:t>Some of these words are reserved and have a special meaning in Java, e.g. class, public, void, for, int, static. These words are called </a:t>
            </a:r>
            <a:r>
              <a:rPr lang="en-US" i="1" dirty="0">
                <a:effectLst/>
              </a:rPr>
              <a:t>keywords</a:t>
            </a:r>
            <a:r>
              <a:rPr lang="en-US" dirty="0">
                <a:effectLst/>
              </a:rPr>
              <a:t>. There are 50 keywords in Java 8.</a:t>
            </a:r>
          </a:p>
        </p:txBody>
      </p:sp>
      <p:pic>
        <p:nvPicPr>
          <p:cNvPr id="5" name="Picture 4">
            <a:extLst>
              <a:ext uri="{FF2B5EF4-FFF2-40B4-BE49-F238E27FC236}">
                <a16:creationId xmlns:a16="http://schemas.microsoft.com/office/drawing/2014/main" id="{405FDCB5-1724-C56C-D473-81596816390F}"/>
              </a:ext>
            </a:extLst>
          </p:cNvPr>
          <p:cNvPicPr>
            <a:picLocks noChangeAspect="1"/>
          </p:cNvPicPr>
          <p:nvPr/>
        </p:nvPicPr>
        <p:blipFill rotWithShape="1">
          <a:blip r:embed="rId2"/>
          <a:srcRect r="45282" b="18154"/>
          <a:stretch/>
        </p:blipFill>
        <p:spPr>
          <a:xfrm>
            <a:off x="3953611" y="3124653"/>
            <a:ext cx="2142388" cy="1465820"/>
          </a:xfrm>
          <a:prstGeom prst="rect">
            <a:avLst/>
          </a:prstGeom>
        </p:spPr>
      </p:pic>
    </p:spTree>
    <p:extLst>
      <p:ext uri="{BB962C8B-B14F-4D97-AF65-F5344CB8AC3E}">
        <p14:creationId xmlns:p14="http://schemas.microsoft.com/office/powerpoint/2010/main" val="11217135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2BD460-1370-640D-8449-4A87DD68EB35}"/>
              </a:ext>
            </a:extLst>
          </p:cNvPr>
          <p:cNvSpPr txBox="1"/>
          <p:nvPr/>
        </p:nvSpPr>
        <p:spPr>
          <a:xfrm>
            <a:off x="1145309" y="932873"/>
            <a:ext cx="10160000" cy="4893647"/>
          </a:xfrm>
          <a:prstGeom prst="rect">
            <a:avLst/>
          </a:prstGeom>
          <a:noFill/>
        </p:spPr>
        <p:txBody>
          <a:bodyPr wrap="square">
            <a:spAutoFit/>
          </a:bodyPr>
          <a:lstStyle/>
          <a:p>
            <a:r>
              <a:rPr lang="en-US" sz="2400" dirty="0">
                <a:effectLst/>
              </a:rPr>
              <a:t>Rules for Naming a Identifier ( Variable )</a:t>
            </a:r>
          </a:p>
          <a:p>
            <a:pPr>
              <a:buFont typeface="+mj-lt"/>
              <a:buAutoNum type="arabicPeriod"/>
            </a:pPr>
            <a:endParaRPr lang="en-US" sz="2400" dirty="0"/>
          </a:p>
          <a:p>
            <a:pPr>
              <a:buFont typeface="+mj-lt"/>
              <a:buAutoNum type="arabicPeriod"/>
            </a:pPr>
            <a:r>
              <a:rPr lang="en-US" sz="2400" dirty="0">
                <a:effectLst/>
              </a:rPr>
              <a:t>case sensitive</a:t>
            </a:r>
          </a:p>
          <a:p>
            <a:pPr>
              <a:buFont typeface="+mj-lt"/>
              <a:buAutoNum type="arabicPeriod"/>
            </a:pPr>
            <a:r>
              <a:rPr lang="en-US" sz="2400" dirty="0">
                <a:effectLst/>
              </a:rPr>
              <a:t>should not start with a number</a:t>
            </a:r>
          </a:p>
          <a:p>
            <a:pPr>
              <a:buFont typeface="+mj-lt"/>
              <a:buAutoNum type="arabicPeriod"/>
            </a:pPr>
            <a:r>
              <a:rPr lang="en-US" sz="2400" dirty="0">
                <a:effectLst/>
              </a:rPr>
              <a:t>should start with a letter, $ or _</a:t>
            </a:r>
          </a:p>
          <a:p>
            <a:pPr>
              <a:buFont typeface="+mj-lt"/>
              <a:buAutoNum type="arabicPeriod"/>
            </a:pPr>
            <a:r>
              <a:rPr lang="en-US" sz="2400" dirty="0">
                <a:effectLst/>
              </a:rPr>
              <a:t>should not have spaces</a:t>
            </a:r>
          </a:p>
          <a:p>
            <a:pPr>
              <a:buFont typeface="+mj-lt"/>
              <a:buAutoNum type="arabicPeriod"/>
            </a:pPr>
            <a:r>
              <a:rPr lang="en-US" sz="2400" dirty="0">
                <a:effectLst/>
              </a:rPr>
              <a:t>should not be a Java keyword or a literal</a:t>
            </a:r>
          </a:p>
          <a:p>
            <a:pPr>
              <a:buFont typeface="+mj-lt"/>
              <a:buAutoNum type="arabicPeriod"/>
            </a:pPr>
            <a:r>
              <a:rPr lang="en-US" sz="2400" dirty="0">
                <a:effectLst/>
              </a:rPr>
              <a:t>no restriction on the length</a:t>
            </a:r>
          </a:p>
          <a:p>
            <a:r>
              <a:rPr lang="en-US" sz="2400" dirty="0">
                <a:effectLst/>
              </a:rPr>
              <a:t>Note: The identifier should not have the </a:t>
            </a:r>
            <a:r>
              <a:rPr lang="en-US" sz="2400" b="1" dirty="0">
                <a:effectLst/>
              </a:rPr>
              <a:t>only _</a:t>
            </a:r>
            <a:r>
              <a:rPr lang="en-US" sz="2400" dirty="0">
                <a:effectLst/>
              </a:rPr>
              <a:t> in its name. </a:t>
            </a:r>
          </a:p>
          <a:p>
            <a:r>
              <a:rPr lang="en-US" sz="2400" b="1" dirty="0">
                <a:effectLst/>
              </a:rPr>
              <a:t>Example :</a:t>
            </a:r>
            <a:endParaRPr lang="en-US" sz="2400" dirty="0">
              <a:effectLst/>
            </a:endParaRPr>
          </a:p>
          <a:p>
            <a:r>
              <a:rPr lang="en-US" sz="2400" b="1" dirty="0">
                <a:effectLst/>
              </a:rPr>
              <a:t>Valid Identifiers:</a:t>
            </a:r>
            <a:r>
              <a:rPr lang="en-US" sz="2400" dirty="0">
                <a:effectLst/>
              </a:rPr>
              <a:t> </a:t>
            </a:r>
            <a:r>
              <a:rPr lang="en-US" sz="2400" dirty="0" err="1">
                <a:effectLst/>
              </a:rPr>
              <a:t>CustomerName</a:t>
            </a:r>
            <a:r>
              <a:rPr lang="en-US" sz="2400" dirty="0">
                <a:effectLst/>
              </a:rPr>
              <a:t>, </a:t>
            </a:r>
            <a:r>
              <a:rPr lang="en-US" sz="2400" dirty="0" err="1">
                <a:effectLst/>
              </a:rPr>
              <a:t>grade_in_first_attempt</a:t>
            </a:r>
            <a:r>
              <a:rPr lang="en-US" sz="2400" dirty="0">
                <a:effectLst/>
              </a:rPr>
              <a:t>, marksScoredIn3rdAttempt</a:t>
            </a:r>
          </a:p>
          <a:p>
            <a:r>
              <a:rPr lang="en-US" sz="2400" b="1" dirty="0">
                <a:effectLst/>
              </a:rPr>
              <a:t>Invalid Identifiers:</a:t>
            </a:r>
            <a:r>
              <a:rPr lang="en-US" sz="2400" dirty="0">
                <a:effectLst/>
              </a:rPr>
              <a:t> model number, 1ofAKind, double</a:t>
            </a:r>
          </a:p>
        </p:txBody>
      </p:sp>
    </p:spTree>
    <p:extLst>
      <p:ext uri="{BB962C8B-B14F-4D97-AF65-F5344CB8AC3E}">
        <p14:creationId xmlns:p14="http://schemas.microsoft.com/office/powerpoint/2010/main" val="5796251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9C80DEF-51F8-4534-1EA7-A9C4F1F1E7FC}"/>
              </a:ext>
            </a:extLst>
          </p:cNvPr>
          <p:cNvSpPr txBox="1"/>
          <p:nvPr/>
        </p:nvSpPr>
        <p:spPr>
          <a:xfrm>
            <a:off x="1579419" y="1403927"/>
            <a:ext cx="8589818" cy="3108543"/>
          </a:xfrm>
          <a:prstGeom prst="rect">
            <a:avLst/>
          </a:prstGeom>
          <a:noFill/>
        </p:spPr>
        <p:txBody>
          <a:bodyPr wrap="square">
            <a:spAutoFit/>
          </a:bodyPr>
          <a:lstStyle/>
          <a:p>
            <a:pPr marL="0" indent="0">
              <a:buNone/>
            </a:pPr>
            <a:r>
              <a:rPr lang="en-US" sz="2800" b="1" dirty="0"/>
              <a:t>Types of Variables</a:t>
            </a:r>
          </a:p>
          <a:p>
            <a:r>
              <a:rPr lang="en-US" sz="2800" dirty="0"/>
              <a:t>There are three types of variables in java:</a:t>
            </a:r>
          </a:p>
          <a:p>
            <a:pPr marL="457200" indent="-457200">
              <a:buFont typeface="+mj-lt"/>
              <a:buAutoNum type="arabicPeriod"/>
            </a:pPr>
            <a:r>
              <a:rPr lang="en-US" sz="2800" dirty="0"/>
              <a:t>local variable</a:t>
            </a:r>
          </a:p>
          <a:p>
            <a:pPr marL="457200" indent="-457200">
              <a:buFont typeface="+mj-lt"/>
              <a:buAutoNum type="arabicPeriod"/>
            </a:pPr>
            <a:r>
              <a:rPr lang="en-US" sz="2800" dirty="0"/>
              <a:t>instance variable</a:t>
            </a:r>
          </a:p>
          <a:p>
            <a:pPr marL="457200" indent="-457200">
              <a:buFont typeface="+mj-lt"/>
              <a:buAutoNum type="arabicPeriod"/>
            </a:pPr>
            <a:r>
              <a:rPr lang="en-US" sz="2800" dirty="0"/>
              <a:t>static variable</a:t>
            </a:r>
          </a:p>
          <a:p>
            <a:pPr marL="457200" indent="-457200">
              <a:buFont typeface="+mj-lt"/>
              <a:buAutoNum type="arabicPeriod"/>
            </a:pPr>
            <a:endParaRPr lang="en-US" sz="2800" dirty="0"/>
          </a:p>
          <a:p>
            <a:r>
              <a:rPr lang="en-US" sz="2800" dirty="0"/>
              <a:t>We will study about them in later chapters</a:t>
            </a:r>
          </a:p>
        </p:txBody>
      </p:sp>
    </p:spTree>
    <p:extLst>
      <p:ext uri="{BB962C8B-B14F-4D97-AF65-F5344CB8AC3E}">
        <p14:creationId xmlns:p14="http://schemas.microsoft.com/office/powerpoint/2010/main" val="38524365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A3BD4-305C-044C-4876-5C9616722C10}"/>
              </a:ext>
            </a:extLst>
          </p:cNvPr>
          <p:cNvSpPr>
            <a:spLocks noGrp="1"/>
          </p:cNvSpPr>
          <p:nvPr>
            <p:ph type="title"/>
          </p:nvPr>
        </p:nvSpPr>
        <p:spPr/>
        <p:txBody>
          <a:bodyPr/>
          <a:lstStyle/>
          <a:p>
            <a:r>
              <a:rPr lang="en-IN" b="1" dirty="0"/>
              <a:t>What is Java?</a:t>
            </a:r>
            <a:endParaRPr lang="en-IN" dirty="0"/>
          </a:p>
        </p:txBody>
      </p:sp>
      <p:sp>
        <p:nvSpPr>
          <p:cNvPr id="3" name="Content Placeholder 2">
            <a:extLst>
              <a:ext uri="{FF2B5EF4-FFF2-40B4-BE49-F238E27FC236}">
                <a16:creationId xmlns:a16="http://schemas.microsoft.com/office/drawing/2014/main" id="{440F696C-C3CF-39E2-9275-85BEC0C3CA04}"/>
              </a:ext>
            </a:extLst>
          </p:cNvPr>
          <p:cNvSpPr>
            <a:spLocks noGrp="1"/>
          </p:cNvSpPr>
          <p:nvPr>
            <p:ph idx="1"/>
          </p:nvPr>
        </p:nvSpPr>
        <p:spPr>
          <a:xfrm>
            <a:off x="581192" y="2041236"/>
            <a:ext cx="11029615" cy="4498109"/>
          </a:xfrm>
        </p:spPr>
        <p:txBody>
          <a:bodyPr>
            <a:normAutofit fontScale="92500" lnSpcReduction="10000"/>
          </a:bodyPr>
          <a:lstStyle/>
          <a:p>
            <a:r>
              <a:rPr lang="en-US" dirty="0"/>
              <a:t>Java is a widely-used High level programming language for coding. It has been a popular choice among developers for over two decades, with millions of Java applications in use today. Java is a multi-platform(</a:t>
            </a:r>
            <a:r>
              <a:rPr lang="en-US" dirty="0" err="1"/>
              <a:t>hardware+OS</a:t>
            </a:r>
            <a:r>
              <a:rPr lang="en-US" dirty="0"/>
              <a:t>), object-oriented, and network-centric language that can be used as a platform in itself. It is a fast, Highly secure, reliable programming language for coding everything from mobile apps and enterprise software to big data applications and server-side technologies.</a:t>
            </a:r>
          </a:p>
          <a:p>
            <a:r>
              <a:rPr lang="en-US" b="1" dirty="0"/>
              <a:t>How to program in Java</a:t>
            </a:r>
          </a:p>
          <a:p>
            <a:r>
              <a:rPr lang="en-US" dirty="0"/>
              <a:t>To begin programming in Java, you need to install a Java Edition on your system. There are three main Java editions: </a:t>
            </a:r>
          </a:p>
          <a:p>
            <a:pPr>
              <a:buFont typeface="+mj-lt"/>
              <a:buAutoNum type="arabicPeriod"/>
            </a:pPr>
            <a:r>
              <a:rPr lang="en-US" dirty="0"/>
              <a:t>Java Standard Edition (Java SE)</a:t>
            </a:r>
          </a:p>
          <a:p>
            <a:pPr>
              <a:buFont typeface="+mj-lt"/>
              <a:buAutoNum type="arabicPeriod"/>
            </a:pPr>
            <a:r>
              <a:rPr lang="en-US" dirty="0"/>
              <a:t>Java Enterprise Edition (Java EE)</a:t>
            </a:r>
          </a:p>
          <a:p>
            <a:pPr>
              <a:buFont typeface="+mj-lt"/>
              <a:buAutoNum type="arabicPeriod"/>
            </a:pPr>
            <a:r>
              <a:rPr lang="en-US" dirty="0"/>
              <a:t>Java Micro Edition (Java ME)</a:t>
            </a:r>
          </a:p>
          <a:p>
            <a:r>
              <a:rPr lang="en-US" b="1" dirty="0"/>
              <a:t>What is Java SE?</a:t>
            </a:r>
          </a:p>
          <a:p>
            <a:r>
              <a:rPr lang="en-US" dirty="0"/>
              <a:t>Java Standard Edition is the core Java programming platform. It contains all of the libraries and APIs that any programmer needs for java development. Open Java Development Kit(OpenJDK) is the free and open source implementation of Java SE.</a:t>
            </a:r>
          </a:p>
        </p:txBody>
      </p:sp>
    </p:spTree>
    <p:extLst>
      <p:ext uri="{BB962C8B-B14F-4D97-AF65-F5344CB8AC3E}">
        <p14:creationId xmlns:p14="http://schemas.microsoft.com/office/powerpoint/2010/main" val="35233667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27C5DFA-21EB-9163-29AD-11287A5AF86E}"/>
              </a:ext>
            </a:extLst>
          </p:cNvPr>
          <p:cNvSpPr txBox="1">
            <a:spLocks/>
          </p:cNvSpPr>
          <p:nvPr/>
        </p:nvSpPr>
        <p:spPr>
          <a:xfrm>
            <a:off x="1103312" y="995680"/>
            <a:ext cx="10123488" cy="547624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800" b="1" dirty="0"/>
              <a:t>Java Variable Example: Add Two Numbers</a:t>
            </a:r>
            <a:endParaRPr lang="en-US" sz="2800" dirty="0"/>
          </a:p>
          <a:p>
            <a:pPr marL="400050" lvl="1" indent="0">
              <a:buFont typeface="Wingdings 2" panose="05020102010507070707" pitchFamily="18" charset="2"/>
              <a:buNone/>
            </a:pPr>
            <a:r>
              <a:rPr lang="en-US" sz="2400" b="1" dirty="0"/>
              <a:t>public class Simple</a:t>
            </a:r>
          </a:p>
          <a:p>
            <a:pPr marL="400050" lvl="1" indent="0">
              <a:buFont typeface="Wingdings 2" panose="05020102010507070707" pitchFamily="18" charset="2"/>
              <a:buNone/>
            </a:pPr>
            <a:r>
              <a:rPr lang="en-US" sz="2400" b="1" dirty="0"/>
              <a:t>{</a:t>
            </a:r>
          </a:p>
          <a:p>
            <a:pPr marL="670050" lvl="2" indent="0">
              <a:buNone/>
            </a:pPr>
            <a:r>
              <a:rPr lang="en-US" sz="2200" b="1" dirty="0"/>
              <a:t>public static void main(String[] args)</a:t>
            </a:r>
          </a:p>
          <a:p>
            <a:pPr marL="670050" lvl="2" indent="0">
              <a:buNone/>
            </a:pPr>
            <a:r>
              <a:rPr lang="en-US" sz="2200" b="1" dirty="0"/>
              <a:t>{ </a:t>
            </a:r>
          </a:p>
          <a:p>
            <a:pPr marL="1372050" lvl="4" indent="0">
              <a:buNone/>
            </a:pPr>
            <a:r>
              <a:rPr lang="en-US" sz="2000" b="1" dirty="0"/>
              <a:t>int a=10;</a:t>
            </a:r>
          </a:p>
          <a:p>
            <a:pPr marL="1372050" lvl="4" indent="0">
              <a:buNone/>
            </a:pPr>
            <a:r>
              <a:rPr lang="en-US" sz="2000" b="1" dirty="0"/>
              <a:t>int b=10;</a:t>
            </a:r>
          </a:p>
          <a:p>
            <a:pPr marL="1372050" lvl="4" indent="0">
              <a:buNone/>
            </a:pPr>
            <a:r>
              <a:rPr lang="en-US" sz="2000" b="1" dirty="0"/>
              <a:t>int c=</a:t>
            </a:r>
            <a:r>
              <a:rPr lang="en-US" sz="2000" b="1" dirty="0" err="1"/>
              <a:t>a+b</a:t>
            </a:r>
            <a:r>
              <a:rPr lang="en-US" sz="2000" b="1" dirty="0"/>
              <a:t>;</a:t>
            </a:r>
          </a:p>
          <a:p>
            <a:pPr marL="1372050" lvl="4" indent="0">
              <a:buNone/>
            </a:pPr>
            <a:r>
              <a:rPr lang="en-US" sz="2000" b="1" dirty="0" err="1"/>
              <a:t>System.out.println</a:t>
            </a:r>
            <a:r>
              <a:rPr lang="en-US" sz="2000" b="1" dirty="0"/>
              <a:t>(c);</a:t>
            </a:r>
          </a:p>
          <a:p>
            <a:pPr marL="670050" lvl="2" indent="0">
              <a:buNone/>
            </a:pPr>
            <a:r>
              <a:rPr lang="en-US" sz="2200" b="1" dirty="0"/>
              <a:t>}</a:t>
            </a:r>
          </a:p>
          <a:p>
            <a:pPr marL="400050" lvl="1" indent="0">
              <a:buFont typeface="Wingdings 2" panose="05020102010507070707" pitchFamily="18" charset="2"/>
              <a:buNone/>
            </a:pPr>
            <a:r>
              <a:rPr lang="en-US" sz="2400" b="1" dirty="0"/>
              <a:t>}</a:t>
            </a:r>
            <a:endParaRPr lang="en-US" sz="2400" dirty="0"/>
          </a:p>
        </p:txBody>
      </p:sp>
    </p:spTree>
    <p:extLst>
      <p:ext uri="{BB962C8B-B14F-4D97-AF65-F5344CB8AC3E}">
        <p14:creationId xmlns:p14="http://schemas.microsoft.com/office/powerpoint/2010/main" val="2989199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EF20CD6-A299-6DA9-78E2-6DBE5FA9ABE6}"/>
              </a:ext>
            </a:extLst>
          </p:cNvPr>
          <p:cNvSpPr txBox="1">
            <a:spLocks/>
          </p:cNvSpPr>
          <p:nvPr/>
        </p:nvSpPr>
        <p:spPr>
          <a:xfrm>
            <a:off x="1103312" y="764771"/>
            <a:ext cx="8946541" cy="5483628"/>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Data Types in Java</a:t>
            </a:r>
          </a:p>
          <a:p>
            <a:r>
              <a:rPr lang="en-US"/>
              <a:t>Data types specify the different sizes and values that can be stored in the variable. There are two types of data types in Java:</a:t>
            </a:r>
          </a:p>
          <a:p>
            <a:pPr marL="0" indent="0">
              <a:buFont typeface="Wingdings 2" panose="05020102010507070707" pitchFamily="18" charset="2"/>
              <a:buNone/>
            </a:pPr>
            <a:r>
              <a:rPr lang="en-US" b="1"/>
              <a:t>1. Primitive data types:</a:t>
            </a:r>
            <a:r>
              <a:rPr lang="en-US"/>
              <a:t> The primitive data types include boolean, char, byte, short, int, long, float and double.</a:t>
            </a:r>
          </a:p>
          <a:p>
            <a:r>
              <a:rPr lang="en-US"/>
              <a:t>There are 8 types of primitive data types:</a:t>
            </a:r>
          </a:p>
          <a:p>
            <a:pPr marL="457200" indent="-457200">
              <a:buFont typeface="+mj-lt"/>
              <a:buAutoNum type="arabicPeriod"/>
            </a:pPr>
            <a:r>
              <a:rPr lang="en-US"/>
              <a:t>boolean data type</a:t>
            </a:r>
          </a:p>
          <a:p>
            <a:pPr marL="457200" indent="-457200">
              <a:buFont typeface="+mj-lt"/>
              <a:buAutoNum type="arabicPeriod"/>
            </a:pPr>
            <a:r>
              <a:rPr lang="en-US"/>
              <a:t>byte data type</a:t>
            </a:r>
          </a:p>
          <a:p>
            <a:pPr marL="457200" indent="-457200">
              <a:buFont typeface="+mj-lt"/>
              <a:buAutoNum type="arabicPeriod"/>
            </a:pPr>
            <a:r>
              <a:rPr lang="en-US"/>
              <a:t>char data type</a:t>
            </a:r>
          </a:p>
          <a:p>
            <a:pPr marL="457200" indent="-457200">
              <a:buFont typeface="+mj-lt"/>
              <a:buAutoNum type="arabicPeriod"/>
            </a:pPr>
            <a:r>
              <a:rPr lang="en-US"/>
              <a:t>short data type</a:t>
            </a:r>
          </a:p>
          <a:p>
            <a:pPr marL="457200" indent="-457200">
              <a:buFont typeface="+mj-lt"/>
              <a:buAutoNum type="arabicPeriod"/>
            </a:pPr>
            <a:r>
              <a:rPr lang="en-US"/>
              <a:t>int data type</a:t>
            </a:r>
          </a:p>
          <a:p>
            <a:pPr marL="457200" indent="-457200">
              <a:buFont typeface="+mj-lt"/>
              <a:buAutoNum type="arabicPeriod"/>
            </a:pPr>
            <a:r>
              <a:rPr lang="en-US"/>
              <a:t>long data type</a:t>
            </a:r>
          </a:p>
          <a:p>
            <a:pPr marL="457200" indent="-457200">
              <a:buFont typeface="+mj-lt"/>
              <a:buAutoNum type="arabicPeriod"/>
            </a:pPr>
            <a:r>
              <a:rPr lang="en-US"/>
              <a:t>float data type</a:t>
            </a:r>
          </a:p>
          <a:p>
            <a:pPr marL="457200" indent="-457200">
              <a:buFont typeface="+mj-lt"/>
              <a:buAutoNum type="arabicPeriod"/>
            </a:pPr>
            <a:r>
              <a:rPr lang="en-US"/>
              <a:t>double data type</a:t>
            </a:r>
            <a:endParaRPr lang="en-US" dirty="0"/>
          </a:p>
        </p:txBody>
      </p:sp>
    </p:spTree>
    <p:extLst>
      <p:ext uri="{BB962C8B-B14F-4D97-AF65-F5344CB8AC3E}">
        <p14:creationId xmlns:p14="http://schemas.microsoft.com/office/powerpoint/2010/main" val="9855247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17488F5-18AE-C4F3-56C1-4C95A55C17A5}"/>
              </a:ext>
            </a:extLst>
          </p:cNvPr>
          <p:cNvSpPr txBox="1">
            <a:spLocks/>
          </p:cNvSpPr>
          <p:nvPr/>
        </p:nvSpPr>
        <p:spPr>
          <a:xfrm>
            <a:off x="1103312" y="798022"/>
            <a:ext cx="8946541" cy="57524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2. Non-primitive data types:</a:t>
            </a:r>
            <a:r>
              <a:rPr lang="en-US"/>
              <a:t> The non-primitive data types include Classes, Interfaces, and Arrays.</a:t>
            </a:r>
          </a:p>
          <a:p>
            <a:pPr marL="0" indent="0">
              <a:buFont typeface="Wingdings 2" panose="05020102010507070707" pitchFamily="18" charset="2"/>
              <a:buNone/>
            </a:pPr>
            <a:endParaRPr lang="en-US" dirty="0"/>
          </a:p>
        </p:txBody>
      </p:sp>
      <p:pic>
        <p:nvPicPr>
          <p:cNvPr id="3" name="Picture 2">
            <a:extLst>
              <a:ext uri="{FF2B5EF4-FFF2-40B4-BE49-F238E27FC236}">
                <a16:creationId xmlns:a16="http://schemas.microsoft.com/office/drawing/2014/main" id="{5E07B595-7E6B-F122-2837-A89D9A9586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555" y="1505543"/>
            <a:ext cx="8888889" cy="4609945"/>
          </a:xfrm>
          <a:prstGeom prst="rect">
            <a:avLst/>
          </a:prstGeom>
        </p:spPr>
      </p:pic>
    </p:spTree>
    <p:extLst>
      <p:ext uri="{BB962C8B-B14F-4D97-AF65-F5344CB8AC3E}">
        <p14:creationId xmlns:p14="http://schemas.microsoft.com/office/powerpoint/2010/main" val="41188706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D0E6F15-59A4-DFC1-1526-96CACD4E44FD}"/>
              </a:ext>
            </a:extLst>
          </p:cNvPr>
          <p:cNvSpPr txBox="1">
            <a:spLocks/>
          </p:cNvSpPr>
          <p:nvPr/>
        </p:nvSpPr>
        <p:spPr>
          <a:xfrm>
            <a:off x="1103312" y="731520"/>
            <a:ext cx="8946541" cy="551687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Operators in java :</a:t>
            </a:r>
          </a:p>
          <a:p>
            <a:r>
              <a:rPr lang="en-US" b="1"/>
              <a:t>Operator</a:t>
            </a:r>
            <a:r>
              <a:rPr lang="en-US"/>
              <a:t> in java is a symbol that is used to perform operations. For example: +, -, *, / etc.</a:t>
            </a:r>
          </a:p>
          <a:p>
            <a:r>
              <a:rPr lang="en-US"/>
              <a:t>There are many types of operators in java which are given below:</a:t>
            </a:r>
          </a:p>
          <a:p>
            <a:pPr marL="0" indent="0">
              <a:buFont typeface="Wingdings 2" panose="05020102010507070707" pitchFamily="18" charset="2"/>
              <a:buNone/>
            </a:pPr>
            <a:endParaRPr lang="en-US"/>
          </a:p>
          <a:p>
            <a:pPr marL="457200" indent="-457200">
              <a:buFont typeface="+mj-lt"/>
              <a:buAutoNum type="arabicPeriod"/>
            </a:pPr>
            <a:r>
              <a:rPr lang="en-US"/>
              <a:t>Unary Operator,</a:t>
            </a:r>
          </a:p>
          <a:p>
            <a:pPr marL="457200" indent="-457200">
              <a:buFont typeface="+mj-lt"/>
              <a:buAutoNum type="arabicPeriod"/>
            </a:pPr>
            <a:r>
              <a:rPr lang="en-US"/>
              <a:t>Arithmetic Operator,</a:t>
            </a:r>
          </a:p>
          <a:p>
            <a:pPr marL="457200" indent="-457200">
              <a:buFont typeface="+mj-lt"/>
              <a:buAutoNum type="arabicPeriod"/>
            </a:pPr>
            <a:r>
              <a:rPr lang="en-US"/>
              <a:t>Shift Operator,</a:t>
            </a:r>
          </a:p>
          <a:p>
            <a:pPr marL="457200" indent="-457200">
              <a:buFont typeface="+mj-lt"/>
              <a:buAutoNum type="arabicPeriod"/>
            </a:pPr>
            <a:r>
              <a:rPr lang="en-US"/>
              <a:t>Relational Operator,</a:t>
            </a:r>
          </a:p>
          <a:p>
            <a:pPr marL="457200" indent="-457200">
              <a:buFont typeface="+mj-lt"/>
              <a:buAutoNum type="arabicPeriod"/>
            </a:pPr>
            <a:r>
              <a:rPr lang="en-US"/>
              <a:t>Bitwise Operator,</a:t>
            </a:r>
          </a:p>
          <a:p>
            <a:pPr marL="457200" indent="-457200">
              <a:buFont typeface="+mj-lt"/>
              <a:buAutoNum type="arabicPeriod"/>
            </a:pPr>
            <a:r>
              <a:rPr lang="en-US"/>
              <a:t>Logical Operator,</a:t>
            </a:r>
          </a:p>
          <a:p>
            <a:pPr marL="457200" indent="-457200">
              <a:buFont typeface="+mj-lt"/>
              <a:buAutoNum type="arabicPeriod"/>
            </a:pPr>
            <a:r>
              <a:rPr lang="en-US"/>
              <a:t>Ternary Operator and</a:t>
            </a:r>
          </a:p>
          <a:p>
            <a:pPr marL="457200" indent="-457200">
              <a:buFont typeface="+mj-lt"/>
              <a:buAutoNum type="arabicPeriod"/>
            </a:pPr>
            <a:r>
              <a:rPr lang="en-US"/>
              <a:t>Assignment Operator.</a:t>
            </a:r>
          </a:p>
          <a:p>
            <a:pPr marL="0" indent="0">
              <a:buFont typeface="Wingdings 2" panose="05020102010507070707" pitchFamily="18" charset="2"/>
              <a:buNone/>
            </a:pPr>
            <a:endParaRPr lang="en-US" b="1" u="sng"/>
          </a:p>
          <a:p>
            <a:pPr marL="0" indent="0">
              <a:buFont typeface="Wingdings 2" panose="05020102010507070707" pitchFamily="18" charset="2"/>
              <a:buNone/>
            </a:pPr>
            <a:endParaRPr lang="en-US" b="1" u="sng" dirty="0"/>
          </a:p>
        </p:txBody>
      </p:sp>
    </p:spTree>
    <p:extLst>
      <p:ext uri="{BB962C8B-B14F-4D97-AF65-F5344CB8AC3E}">
        <p14:creationId xmlns:p14="http://schemas.microsoft.com/office/powerpoint/2010/main" val="25966926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3">
            <a:extLst>
              <a:ext uri="{FF2B5EF4-FFF2-40B4-BE49-F238E27FC236}">
                <a16:creationId xmlns:a16="http://schemas.microsoft.com/office/drawing/2014/main" id="{D309CDD1-6B43-1806-3616-D24F417C6138}"/>
              </a:ext>
            </a:extLst>
          </p:cNvPr>
          <p:cNvGraphicFramePr>
            <a:graphicFrameLocks/>
          </p:cNvGraphicFramePr>
          <p:nvPr>
            <p:extLst>
              <p:ext uri="{D42A27DB-BD31-4B8C-83A1-F6EECF244321}">
                <p14:modId xmlns:p14="http://schemas.microsoft.com/office/powerpoint/2010/main" val="2165293472"/>
              </p:ext>
            </p:extLst>
          </p:nvPr>
        </p:nvGraphicFramePr>
        <p:xfrm>
          <a:off x="745904" y="666189"/>
          <a:ext cx="10367682" cy="6058849"/>
        </p:xfrm>
        <a:graphic>
          <a:graphicData uri="http://schemas.openxmlformats.org/drawingml/2006/table">
            <a:tbl>
              <a:tblPr/>
              <a:tblGrid>
                <a:gridCol w="3455894">
                  <a:extLst>
                    <a:ext uri="{9D8B030D-6E8A-4147-A177-3AD203B41FA5}">
                      <a16:colId xmlns:a16="http://schemas.microsoft.com/office/drawing/2014/main" val="20000"/>
                    </a:ext>
                  </a:extLst>
                </a:gridCol>
                <a:gridCol w="3455894">
                  <a:extLst>
                    <a:ext uri="{9D8B030D-6E8A-4147-A177-3AD203B41FA5}">
                      <a16:colId xmlns:a16="http://schemas.microsoft.com/office/drawing/2014/main" val="20001"/>
                    </a:ext>
                  </a:extLst>
                </a:gridCol>
                <a:gridCol w="3455894">
                  <a:extLst>
                    <a:ext uri="{9D8B030D-6E8A-4147-A177-3AD203B41FA5}">
                      <a16:colId xmlns:a16="http://schemas.microsoft.com/office/drawing/2014/main" val="20002"/>
                    </a:ext>
                  </a:extLst>
                </a:gridCol>
              </a:tblGrid>
              <a:tr h="414672">
                <a:tc>
                  <a:txBody>
                    <a:bodyPr/>
                    <a:lstStyle/>
                    <a:p>
                      <a:pPr algn="l" fontAlgn="t"/>
                      <a:r>
                        <a:rPr lang="en-US" sz="1500">
                          <a:solidFill>
                            <a:srgbClr val="000000"/>
                          </a:solidFill>
                          <a:effectLst/>
                          <a:latin typeface="times new roman" panose="02020603050405020304" pitchFamily="18" charset="0"/>
                        </a:rPr>
                        <a:t>Operator Type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dirty="0">
                          <a:solidFill>
                            <a:srgbClr val="000000"/>
                          </a:solidFill>
                          <a:effectLst/>
                          <a:latin typeface="times new roman" panose="02020603050405020304" pitchFamily="18" charset="0"/>
                        </a:rPr>
                        <a:t>Category</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l" fontAlgn="t"/>
                      <a:r>
                        <a:rPr lang="en-US" sz="1500">
                          <a:solidFill>
                            <a:srgbClr val="000000"/>
                          </a:solidFill>
                          <a:effectLst/>
                          <a:latin typeface="times new roman" panose="02020603050405020304" pitchFamily="18" charset="0"/>
                        </a:rPr>
                        <a:t>Precedence</a:t>
                      </a:r>
                    </a:p>
                  </a:txBody>
                  <a:tcPr marL="96663" marR="96663" marT="96663" marB="96663">
                    <a:lnL w="9525" cap="flat" cmpd="sng" algn="ctr">
                      <a:solidFill>
                        <a:srgbClr val="F03243"/>
                      </a:solidFill>
                      <a:prstDash val="solid"/>
                      <a:round/>
                      <a:headEnd type="none" w="med" len="med"/>
                      <a:tailEnd type="none" w="med" len="med"/>
                    </a:lnL>
                    <a:lnR w="9525" cap="flat" cmpd="sng" algn="ctr">
                      <a:solidFill>
                        <a:srgbClr val="F03243"/>
                      </a:solidFill>
                      <a:prstDash val="solid"/>
                      <a:round/>
                      <a:headEnd type="none" w="med" len="med"/>
                      <a:tailEnd type="none" w="med" len="med"/>
                    </a:lnR>
                    <a:lnT w="9525" cap="flat" cmpd="sng" algn="ctr">
                      <a:solidFill>
                        <a:srgbClr val="F03243"/>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351338">
                <a:tc rowSpan="2">
                  <a:txBody>
                    <a:bodyPr/>
                    <a:lstStyle/>
                    <a:p>
                      <a:pPr algn="l" fontAlgn="t"/>
                      <a:r>
                        <a:rPr lang="en-US" sz="1500" dirty="0">
                          <a:solidFill>
                            <a:srgbClr val="000000"/>
                          </a:solidFill>
                          <a:effectLst/>
                          <a:latin typeface="verdana" panose="020B0604030504040204" pitchFamily="34" charset="0"/>
                        </a:rPr>
                        <a:t>Unary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postfix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 </a:t>
                      </a:r>
                      <a:r>
                        <a:rPr lang="en-US" sz="1500" i="1">
                          <a:solidFill>
                            <a:srgbClr val="000000"/>
                          </a:solidFill>
                          <a:effectLst/>
                          <a:latin typeface="verdana" panose="020B0604030504040204" pitchFamily="34" charset="0"/>
                        </a:rPr>
                        <a:t>expr</a:t>
                      </a:r>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502638">
                <a:tc vMerge="1">
                  <a:txBody>
                    <a:bodyPr/>
                    <a:lstStyle/>
                    <a:p>
                      <a:endParaRPr lang="en-US"/>
                    </a:p>
                  </a:txBody>
                  <a:tcPr/>
                </a:tc>
                <a:tc>
                  <a:txBody>
                    <a:bodyPr/>
                    <a:lstStyle/>
                    <a:p>
                      <a:pPr algn="l" fontAlgn="t"/>
                      <a:r>
                        <a:rPr lang="en-US" sz="1500" dirty="0">
                          <a:solidFill>
                            <a:srgbClr val="000000"/>
                          </a:solidFill>
                          <a:effectLst/>
                          <a:latin typeface="verdana" panose="020B0604030504040204" pitchFamily="34" charset="0"/>
                        </a:rPr>
                        <a:t>prefix</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a:t>
                      </a:r>
                      <a:r>
                        <a:rPr lang="en-US" sz="1500" i="1" dirty="0">
                          <a:solidFill>
                            <a:srgbClr val="000000"/>
                          </a:solidFill>
                          <a:effectLst/>
                          <a:latin typeface="verdana" panose="020B0604030504040204" pitchFamily="34" charset="0"/>
                        </a:rPr>
                        <a:t>expr</a:t>
                      </a:r>
                      <a:r>
                        <a:rPr lang="en-US" sz="1500" dirty="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351338">
                <a:tc rowSpan="2">
                  <a:txBody>
                    <a:bodyPr/>
                    <a:lstStyle/>
                    <a:p>
                      <a:pPr algn="l" fontAlgn="t"/>
                      <a:r>
                        <a:rPr lang="en-US" sz="1500">
                          <a:solidFill>
                            <a:srgbClr val="000000"/>
                          </a:solidFill>
                          <a:effectLst/>
                          <a:latin typeface="verdana" panose="020B0604030504040204" pitchFamily="34" charset="0"/>
                        </a:rPr>
                        <a:t>Arithmetic</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multiplicative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additive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4"/>
                  </a:ext>
                </a:extLst>
              </a:tr>
              <a:tr h="351338">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shift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502638">
                <a:tc rowSpan="2">
                  <a:txBody>
                    <a:bodyPr/>
                    <a:lstStyle/>
                    <a:p>
                      <a:pPr algn="l" fontAlgn="t"/>
                      <a:r>
                        <a:rPr lang="en-US" sz="1500">
                          <a:solidFill>
                            <a:srgbClr val="000000"/>
                          </a:solidFill>
                          <a:effectLst/>
                          <a:latin typeface="verdana" panose="020B0604030504040204" pitchFamily="34" charset="0"/>
                        </a:rPr>
                        <a:t>Relational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comparison</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&lt; &gt; &lt;= &gt;= instanceof</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6"/>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equality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351338">
                <a:tc rowSpan="3">
                  <a:txBody>
                    <a:bodyPr/>
                    <a:lstStyle/>
                    <a:p>
                      <a:pPr algn="l" fontAlgn="t"/>
                      <a:r>
                        <a:rPr lang="en-US" sz="1500">
                          <a:solidFill>
                            <a:srgbClr val="000000"/>
                          </a:solidFill>
                          <a:effectLst/>
                          <a:latin typeface="verdana" panose="020B0604030504040204" pitchFamily="34" charset="0"/>
                        </a:rPr>
                        <a:t>Bitwise</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bitwise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8"/>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exclusive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9"/>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bitwise inclusive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0"/>
                  </a:ext>
                </a:extLst>
              </a:tr>
              <a:tr h="351338">
                <a:tc rowSpan="2">
                  <a:txBody>
                    <a:bodyPr/>
                    <a:lstStyle/>
                    <a:p>
                      <a:pPr algn="l" fontAlgn="t"/>
                      <a:r>
                        <a:rPr lang="en-US" sz="1500">
                          <a:solidFill>
                            <a:srgbClr val="000000"/>
                          </a:solidFill>
                          <a:effectLst/>
                          <a:latin typeface="verdana" panose="020B0604030504040204" pitchFamily="34" charset="0"/>
                        </a:rPr>
                        <a:t>Logical</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logical AND</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&amp;&amp;</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1"/>
                  </a:ext>
                </a:extLst>
              </a:tr>
              <a:tr h="351338">
                <a:tc vMerge="1">
                  <a:txBody>
                    <a:bodyPr/>
                    <a:lstStyle/>
                    <a:p>
                      <a:endParaRPr lang="en-US"/>
                    </a:p>
                  </a:txBody>
                  <a:tcPr/>
                </a:tc>
                <a:tc>
                  <a:txBody>
                    <a:bodyPr/>
                    <a:lstStyle/>
                    <a:p>
                      <a:pPr algn="l" fontAlgn="t"/>
                      <a:r>
                        <a:rPr lang="en-US" sz="1500">
                          <a:solidFill>
                            <a:srgbClr val="000000"/>
                          </a:solidFill>
                          <a:effectLst/>
                          <a:latin typeface="verdana" panose="020B0604030504040204" pitchFamily="34" charset="0"/>
                        </a:rPr>
                        <a:t>logical OR</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2"/>
                  </a:ext>
                </a:extLst>
              </a:tr>
              <a:tr h="351338">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ternary</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sz="1500">
                          <a:solidFill>
                            <a:srgbClr val="000000"/>
                          </a:solidFill>
                          <a:effectLst/>
                          <a:latin typeface="verdana" panose="020B0604030504040204" pitchFamily="34" charset="0"/>
                        </a:rPr>
                        <a:t>? :</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13"/>
                  </a:ext>
                </a:extLst>
              </a:tr>
              <a:tr h="699323">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a:solidFill>
                            <a:srgbClr val="000000"/>
                          </a:solidFill>
                          <a:effectLst/>
                          <a:latin typeface="verdana" panose="020B0604030504040204" pitchFamily="34" charset="0"/>
                        </a:rPr>
                        <a:t>assignment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sz="1500" dirty="0">
                          <a:solidFill>
                            <a:srgbClr val="000000"/>
                          </a:solidFill>
                          <a:effectLst/>
                          <a:latin typeface="verdana" panose="020B0604030504040204" pitchFamily="34" charset="0"/>
                        </a:rPr>
                        <a:t>= += -= *= /= %= &amp;= ^= |= &lt;&lt;= &gt;&gt;= &gt;&gt;&gt;=</a:t>
                      </a:r>
                    </a:p>
                  </a:txBody>
                  <a:tcPr marL="64442" marR="64442" marT="64442" marB="64442">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26016873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B94ACDA-F9D9-18E5-477C-15ADD0F3B51A}"/>
              </a:ext>
            </a:extLst>
          </p:cNvPr>
          <p:cNvSpPr txBox="1">
            <a:spLocks/>
          </p:cNvSpPr>
          <p:nvPr/>
        </p:nvSpPr>
        <p:spPr>
          <a:xfrm>
            <a:off x="1103312" y="831272"/>
            <a:ext cx="8946541" cy="5878809"/>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Unary Operator</a:t>
            </a:r>
          </a:p>
          <a:p>
            <a:r>
              <a:rPr lang="en-US"/>
              <a:t>The Java unary operators require only one operand. Unary operators are used to perform various operations i.e.:</a:t>
            </a:r>
          </a:p>
          <a:p>
            <a:r>
              <a:rPr lang="en-US"/>
              <a:t>incrementing/decrementing a value by one</a:t>
            </a:r>
          </a:p>
          <a:p>
            <a:r>
              <a:rPr lang="en-US"/>
              <a:t>negating an expression</a:t>
            </a:r>
          </a:p>
          <a:p>
            <a:pPr marL="0" indent="0">
              <a:buFont typeface="Wingdings 2" panose="05020102010507070707" pitchFamily="18" charset="2"/>
              <a:buNone/>
            </a:pPr>
            <a:r>
              <a:rPr lang="en-US"/>
              <a:t>inverting the value of a Boolean</a:t>
            </a:r>
          </a:p>
          <a:p>
            <a:pPr marL="0" indent="0">
              <a:buFont typeface="Wingdings 2" panose="05020102010507070707" pitchFamily="18" charset="2"/>
              <a:buNone/>
            </a:pPr>
            <a:r>
              <a:rPr lang="en-US" b="1"/>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x=10;  </a:t>
            </a:r>
          </a:p>
          <a:p>
            <a:pPr marL="0" indent="0">
              <a:buFont typeface="Wingdings 2" panose="05020102010507070707" pitchFamily="18" charset="2"/>
              <a:buNone/>
            </a:pPr>
            <a:r>
              <a:rPr lang="en-US" b="1"/>
              <a:t>System.out.println(x++);//10 (11)  </a:t>
            </a:r>
          </a:p>
          <a:p>
            <a:pPr marL="0" indent="0">
              <a:buFont typeface="Wingdings 2" panose="05020102010507070707" pitchFamily="18" charset="2"/>
              <a:buNone/>
            </a:pPr>
            <a:r>
              <a:rPr lang="en-US" b="1"/>
              <a:t>System.out.println(++x);//12  </a:t>
            </a:r>
          </a:p>
          <a:p>
            <a:pPr marL="0" indent="0">
              <a:buFont typeface="Wingdings 2" panose="05020102010507070707" pitchFamily="18" charset="2"/>
              <a:buNone/>
            </a:pPr>
            <a:r>
              <a:rPr lang="en-US" b="1"/>
              <a:t>System.out.println(x--);//12 (11)  </a:t>
            </a:r>
          </a:p>
          <a:p>
            <a:pPr marL="0" indent="0">
              <a:buFont typeface="Wingdings 2" panose="05020102010507070707" pitchFamily="18" charset="2"/>
              <a:buNone/>
            </a:pPr>
            <a:r>
              <a:rPr lang="en-US" b="1"/>
              <a:t>System.out.println(--x);//10  </a:t>
            </a:r>
          </a:p>
          <a:p>
            <a:pPr marL="0" indent="0">
              <a:buFont typeface="Wingdings 2" panose="05020102010507070707" pitchFamily="18" charset="2"/>
              <a:buNone/>
            </a:pPr>
            <a:r>
              <a:rPr lang="en-US" b="1"/>
              <a:t>}}</a:t>
            </a:r>
            <a:endParaRPr lang="en-US"/>
          </a:p>
          <a:p>
            <a:endParaRPr lang="en-US" dirty="0"/>
          </a:p>
        </p:txBody>
      </p:sp>
    </p:spTree>
    <p:extLst>
      <p:ext uri="{BB962C8B-B14F-4D97-AF65-F5344CB8AC3E}">
        <p14:creationId xmlns:p14="http://schemas.microsoft.com/office/powerpoint/2010/main" val="37604162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CF3C6A-F7F5-C1CE-ED4F-BE3A7046FEAE}"/>
              </a:ext>
            </a:extLst>
          </p:cNvPr>
          <p:cNvSpPr txBox="1">
            <a:spLocks/>
          </p:cNvSpPr>
          <p:nvPr/>
        </p:nvSpPr>
        <p:spPr>
          <a:xfrm>
            <a:off x="363072" y="161366"/>
            <a:ext cx="10502152" cy="60870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b="1" u="sng"/>
          </a:p>
          <a:p>
            <a:endParaRPr lang="en-US" b="1" u="sng"/>
          </a:p>
          <a:p>
            <a:r>
              <a:rPr lang="en-US" b="1" u="sng"/>
              <a:t>Java Unary Operator Example 2: ++ and –-</a:t>
            </a:r>
          </a:p>
          <a:p>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System.out.println(a++ + ++a);//10+12=22  </a:t>
            </a:r>
          </a:p>
          <a:p>
            <a:pPr marL="0" indent="0">
              <a:buFont typeface="Wingdings 2" panose="05020102010507070707" pitchFamily="18" charset="2"/>
              <a:buNone/>
            </a:pPr>
            <a:r>
              <a:rPr lang="en-US" b="1"/>
              <a:t>System.out.println(b++ + b++);//10+11=21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pPr marL="0" indent="0">
              <a:buFont typeface="Wingdings 2" panose="05020102010507070707" pitchFamily="18" charset="2"/>
              <a:buNone/>
            </a:pPr>
            <a:endParaRPr lang="en-US" b="1" u="sng"/>
          </a:p>
          <a:p>
            <a:endParaRPr lang="en-US" b="1" u="sng" dirty="0"/>
          </a:p>
        </p:txBody>
      </p:sp>
    </p:spTree>
    <p:extLst>
      <p:ext uri="{BB962C8B-B14F-4D97-AF65-F5344CB8AC3E}">
        <p14:creationId xmlns:p14="http://schemas.microsoft.com/office/powerpoint/2010/main" val="7281207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FF4EF67-6C6A-9C40-1BA4-B50E7EE256D0}"/>
              </a:ext>
            </a:extLst>
          </p:cNvPr>
          <p:cNvSpPr txBox="1">
            <a:spLocks/>
          </p:cNvSpPr>
          <p:nvPr/>
        </p:nvSpPr>
        <p:spPr>
          <a:xfrm>
            <a:off x="1103312" y="897774"/>
            <a:ext cx="9909829" cy="5350625"/>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Unary Operator Example: ~ and !</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b=-10;  </a:t>
            </a:r>
          </a:p>
          <a:p>
            <a:pPr marL="0" indent="0">
              <a:buFont typeface="Wingdings 2" panose="05020102010507070707" pitchFamily="18" charset="2"/>
              <a:buNone/>
            </a:pPr>
            <a:r>
              <a:rPr lang="en-US" b="1"/>
              <a:t>boolean c=true;  </a:t>
            </a:r>
          </a:p>
          <a:p>
            <a:pPr marL="0" indent="0">
              <a:buFont typeface="Wingdings 2" panose="05020102010507070707" pitchFamily="18" charset="2"/>
              <a:buNone/>
            </a:pPr>
            <a:r>
              <a:rPr lang="en-US" b="1"/>
              <a:t>boolean d=false;  </a:t>
            </a:r>
          </a:p>
          <a:p>
            <a:pPr marL="0" indent="0">
              <a:buFont typeface="Wingdings 2" panose="05020102010507070707" pitchFamily="18" charset="2"/>
              <a:buNone/>
            </a:pPr>
            <a:r>
              <a:rPr lang="en-US" b="1"/>
              <a:t>System.out.println(~a);//-11 (minus of total positive value which starts from 0)  </a:t>
            </a:r>
          </a:p>
          <a:p>
            <a:pPr marL="0" indent="0">
              <a:buFont typeface="Wingdings 2" panose="05020102010507070707" pitchFamily="18" charset="2"/>
              <a:buNone/>
            </a:pPr>
            <a:r>
              <a:rPr lang="en-US" b="1"/>
              <a:t>System.out.println(~b);//9 (positive of total minus, positive starts from 0)  </a:t>
            </a:r>
          </a:p>
          <a:p>
            <a:pPr marL="0" indent="0">
              <a:buFont typeface="Wingdings 2" panose="05020102010507070707" pitchFamily="18" charset="2"/>
              <a:buNone/>
            </a:pPr>
            <a:r>
              <a:rPr lang="en-US" b="1"/>
              <a:t>System.out.println(!c);//false (opposite of boolean value)  </a:t>
            </a:r>
          </a:p>
          <a:p>
            <a:pPr marL="0" indent="0">
              <a:buFont typeface="Wingdings 2" panose="05020102010507070707" pitchFamily="18" charset="2"/>
              <a:buNone/>
            </a:pPr>
            <a:r>
              <a:rPr lang="en-US" b="1"/>
              <a:t>System.out.println(!d);//true  </a:t>
            </a:r>
          </a:p>
          <a:p>
            <a:pPr marL="0" indent="0">
              <a:buFont typeface="Wingdings 2" panose="05020102010507070707" pitchFamily="18" charset="2"/>
              <a:buNone/>
            </a:pPr>
            <a:r>
              <a:rPr lang="en-US" b="1"/>
              <a:t>}</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3150300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5DA9C48-45F4-9A8E-6646-E6BB63E4F9FC}"/>
              </a:ext>
            </a:extLst>
          </p:cNvPr>
          <p:cNvSpPr txBox="1">
            <a:spLocks/>
          </p:cNvSpPr>
          <p:nvPr/>
        </p:nvSpPr>
        <p:spPr>
          <a:xfrm>
            <a:off x="1103312" y="798022"/>
            <a:ext cx="8946541" cy="5450378"/>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Operators</a:t>
            </a:r>
          </a:p>
          <a:p>
            <a:r>
              <a:rPr lang="en-US" dirty="0"/>
              <a:t>Java arithmetic operators are used to perform addition, subtraction, multiplication, and division. They act as basic mathematical operations.</a:t>
            </a:r>
          </a:p>
          <a:p>
            <a:r>
              <a:rPr lang="en-US" b="1" u="sng" dirty="0"/>
              <a:t>Java Arithmetic Operator Example</a:t>
            </a:r>
          </a:p>
          <a:p>
            <a:pPr marL="0" indent="0">
              <a:buFont typeface="Wingdings 2" panose="05020102010507070707" pitchFamily="18" charset="2"/>
              <a:buNone/>
            </a:pPr>
            <a:endParaRPr lang="en-US" dirty="0"/>
          </a:p>
          <a:p>
            <a:pPr marL="0" indent="0">
              <a:buFont typeface="Wingdings 2" panose="05020102010507070707" pitchFamily="18" charset="2"/>
              <a:buNone/>
            </a:pPr>
            <a:r>
              <a:rPr lang="en-US" dirty="0"/>
              <a:t>public class </a:t>
            </a:r>
            <a:r>
              <a:rPr lang="en-US" dirty="0" err="1"/>
              <a:t>OperatorExample</a:t>
            </a:r>
            <a:r>
              <a:rPr lang="en-US" dirty="0"/>
              <a:t>{  </a:t>
            </a:r>
          </a:p>
          <a:p>
            <a:pPr marL="0" indent="0">
              <a:buFont typeface="Wingdings 2" panose="05020102010507070707" pitchFamily="18" charset="2"/>
              <a:buNone/>
            </a:pPr>
            <a:r>
              <a:rPr lang="en-US" dirty="0"/>
              <a:t>public static void main(String </a:t>
            </a:r>
            <a:r>
              <a:rPr lang="en-US" dirty="0" err="1"/>
              <a:t>args</a:t>
            </a:r>
            <a:r>
              <a:rPr lang="en-US" dirty="0"/>
              <a:t>[]){  </a:t>
            </a:r>
          </a:p>
          <a:p>
            <a:pPr marL="0" indent="0">
              <a:buFont typeface="Wingdings 2" panose="05020102010507070707" pitchFamily="18" charset="2"/>
              <a:buNone/>
            </a:pPr>
            <a:r>
              <a:rPr lang="en-US" dirty="0"/>
              <a:t>int a=10;  </a:t>
            </a:r>
          </a:p>
          <a:p>
            <a:pPr marL="0" indent="0">
              <a:buFont typeface="Wingdings 2" panose="05020102010507070707" pitchFamily="18" charset="2"/>
              <a:buNone/>
            </a:pPr>
            <a:r>
              <a:rPr lang="en-US" dirty="0"/>
              <a:t>int b=5;  </a:t>
            </a:r>
          </a:p>
          <a:p>
            <a:pPr marL="0" indent="0">
              <a:buFont typeface="Wingdings 2" panose="05020102010507070707" pitchFamily="18" charset="2"/>
              <a:buNone/>
            </a:pPr>
            <a:r>
              <a:rPr lang="en-US" dirty="0" err="1"/>
              <a:t>System.out.println</a:t>
            </a:r>
            <a:r>
              <a:rPr lang="en-US" dirty="0"/>
              <a:t>(</a:t>
            </a:r>
            <a:r>
              <a:rPr lang="en-US" dirty="0" err="1"/>
              <a:t>a+b</a:t>
            </a:r>
            <a:r>
              <a:rPr lang="en-US" dirty="0"/>
              <a:t>);//15  </a:t>
            </a:r>
          </a:p>
          <a:p>
            <a:pPr marL="0" indent="0">
              <a:buFont typeface="Wingdings 2" panose="05020102010507070707" pitchFamily="18" charset="2"/>
              <a:buNone/>
            </a:pPr>
            <a:r>
              <a:rPr lang="en-US" dirty="0" err="1"/>
              <a:t>System.out.println</a:t>
            </a:r>
            <a:r>
              <a:rPr lang="en-US" dirty="0"/>
              <a:t>(a-b);//5  </a:t>
            </a:r>
          </a:p>
          <a:p>
            <a:pPr marL="0" indent="0">
              <a:buFont typeface="Wingdings 2" panose="05020102010507070707" pitchFamily="18" charset="2"/>
              <a:buNone/>
            </a:pPr>
            <a:r>
              <a:rPr lang="en-US" dirty="0" err="1"/>
              <a:t>System.out.println</a:t>
            </a:r>
            <a:r>
              <a:rPr lang="en-US" dirty="0"/>
              <a:t>(a*b);//50  </a:t>
            </a:r>
          </a:p>
          <a:p>
            <a:pPr marL="0" indent="0">
              <a:buFont typeface="Wingdings 2" panose="05020102010507070707" pitchFamily="18" charset="2"/>
              <a:buNone/>
            </a:pPr>
            <a:r>
              <a:rPr lang="en-US" dirty="0" err="1"/>
              <a:t>System.out.println</a:t>
            </a:r>
            <a:r>
              <a:rPr lang="en-US" dirty="0"/>
              <a:t>(a/b);//2  </a:t>
            </a:r>
          </a:p>
          <a:p>
            <a:pPr marL="0" indent="0">
              <a:buFont typeface="Wingdings 2" panose="05020102010507070707" pitchFamily="18" charset="2"/>
              <a:buNone/>
            </a:pPr>
            <a:r>
              <a:rPr lang="en-US" dirty="0" err="1"/>
              <a:t>System.out.println</a:t>
            </a:r>
            <a:r>
              <a:rPr lang="en-US" dirty="0"/>
              <a:t>(</a:t>
            </a:r>
            <a:r>
              <a:rPr lang="en-US" dirty="0" err="1"/>
              <a:t>a%b</a:t>
            </a:r>
            <a:r>
              <a:rPr lang="en-US" dirty="0"/>
              <a:t>);//0  </a:t>
            </a:r>
          </a:p>
          <a:p>
            <a:pPr marL="0" indent="0">
              <a:buFont typeface="Wingdings 2" panose="05020102010507070707" pitchFamily="18" charset="2"/>
              <a:buNone/>
            </a:pPr>
            <a:r>
              <a:rPr lang="en-US" dirty="0"/>
              <a:t>}}</a:t>
            </a:r>
          </a:p>
          <a:p>
            <a:endParaRPr lang="en-US" dirty="0"/>
          </a:p>
        </p:txBody>
      </p:sp>
    </p:spTree>
    <p:extLst>
      <p:ext uri="{BB962C8B-B14F-4D97-AF65-F5344CB8AC3E}">
        <p14:creationId xmlns:p14="http://schemas.microsoft.com/office/powerpoint/2010/main" val="37323709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CE16CD0-1964-8864-3C2F-F980A59D1A53}"/>
              </a:ext>
            </a:extLst>
          </p:cNvPr>
          <p:cNvSpPr txBox="1">
            <a:spLocks/>
          </p:cNvSpPr>
          <p:nvPr/>
        </p:nvSpPr>
        <p:spPr>
          <a:xfrm>
            <a:off x="1103312" y="681644"/>
            <a:ext cx="8946541" cy="6014991"/>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Java Arithmetic Operator Example: Expression</a:t>
            </a:r>
          </a:p>
          <a:p>
            <a:pPr marL="0" indent="0">
              <a:buFont typeface="Wingdings 2" panose="05020102010507070707" pitchFamily="18" charset="2"/>
              <a:buNone/>
            </a:pPr>
            <a:endParaRPr lang="en-US" b="1" u="sng" dirty="0"/>
          </a:p>
          <a:p>
            <a:pPr marL="0" indent="0">
              <a:buFont typeface="Wingdings 2" panose="05020102010507070707" pitchFamily="18" charset="2"/>
              <a:buNone/>
            </a:pPr>
            <a:r>
              <a:rPr lang="en-US" b="1" dirty="0"/>
              <a:t>class</a:t>
            </a:r>
            <a:r>
              <a:rPr lang="en-US" dirty="0"/>
              <a:t> </a:t>
            </a:r>
            <a:r>
              <a:rPr lang="en-US" dirty="0" err="1"/>
              <a:t>OperatorExample</a:t>
            </a:r>
            <a:r>
              <a:rPr lang="en-US" dirty="0"/>
              <a:t>{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err="1"/>
              <a:t>System.out.println</a:t>
            </a:r>
            <a:r>
              <a:rPr lang="en-US" dirty="0"/>
              <a:t>(10*10/5+3-1*4/2);  //21</a:t>
            </a:r>
          </a:p>
          <a:p>
            <a:pPr marL="0" indent="0">
              <a:buFont typeface="Wingdings 2" panose="05020102010507070707" pitchFamily="18" charset="2"/>
              <a:buNone/>
            </a:pPr>
            <a:r>
              <a:rPr lang="en-US" dirty="0"/>
              <a:t>}}  </a:t>
            </a:r>
          </a:p>
          <a:p>
            <a:pPr marL="0" indent="0">
              <a:buFont typeface="Wingdings 2" panose="05020102010507070707" pitchFamily="18" charset="2"/>
              <a:buNone/>
            </a:pPr>
            <a:endParaRPr lang="en-US" dirty="0"/>
          </a:p>
          <a:p>
            <a:r>
              <a:rPr lang="en-US" b="1" u="sng" dirty="0"/>
              <a:t>Java Left Shift Operator</a:t>
            </a:r>
          </a:p>
          <a:p>
            <a:r>
              <a:rPr lang="en-US" dirty="0"/>
              <a:t>The Java left shift operator &lt;&lt; is used to shift all of the bits in a value to the left side of a specified number of times.</a:t>
            </a:r>
          </a:p>
          <a:p>
            <a:pPr marL="0" indent="0">
              <a:buFont typeface="Wingdings 2" panose="05020102010507070707" pitchFamily="18" charset="2"/>
              <a:buNone/>
            </a:pPr>
            <a:r>
              <a:rPr lang="en-US" b="1" dirty="0"/>
              <a:t>public class </a:t>
            </a:r>
            <a:r>
              <a:rPr lang="en-US" b="1" dirty="0" err="1"/>
              <a:t>OperatorExample</a:t>
            </a:r>
            <a:r>
              <a:rPr lang="en-US" b="1" dirty="0"/>
              <a:t>{  </a:t>
            </a:r>
          </a:p>
          <a:p>
            <a:pPr marL="0" indent="0">
              <a:buFont typeface="Wingdings 2" panose="05020102010507070707" pitchFamily="18" charset="2"/>
              <a:buNone/>
            </a:pPr>
            <a:r>
              <a:rPr lang="en-US" b="1" dirty="0"/>
              <a:t>public static void main(String </a:t>
            </a:r>
            <a:r>
              <a:rPr lang="en-US" b="1" dirty="0" err="1"/>
              <a:t>args</a:t>
            </a:r>
            <a:r>
              <a:rPr lang="en-US" b="1" dirty="0"/>
              <a:t>[]){  </a:t>
            </a:r>
          </a:p>
          <a:p>
            <a:pPr marL="0" indent="0">
              <a:buFont typeface="Wingdings 2" panose="05020102010507070707" pitchFamily="18" charset="2"/>
              <a:buNone/>
            </a:pPr>
            <a:r>
              <a:rPr lang="en-US" b="1" dirty="0" err="1"/>
              <a:t>System.out.println</a:t>
            </a:r>
            <a:r>
              <a:rPr lang="en-US" b="1" dirty="0"/>
              <a:t>(10&lt;&lt;2);//10*2^2=10*4=40  </a:t>
            </a:r>
          </a:p>
          <a:p>
            <a:pPr marL="0" indent="0">
              <a:buFont typeface="Wingdings 2" panose="05020102010507070707" pitchFamily="18" charset="2"/>
              <a:buNone/>
            </a:pPr>
            <a:r>
              <a:rPr lang="en-US" b="1" dirty="0" err="1"/>
              <a:t>System.out.println</a:t>
            </a:r>
            <a:r>
              <a:rPr lang="en-US" b="1" dirty="0"/>
              <a:t>(10&lt;&lt;3);//10*2^3=10*8=80  </a:t>
            </a:r>
          </a:p>
          <a:p>
            <a:pPr marL="0" indent="0">
              <a:buFont typeface="Wingdings 2" panose="05020102010507070707" pitchFamily="18" charset="2"/>
              <a:buNone/>
            </a:pPr>
            <a:r>
              <a:rPr lang="en-US" b="1" dirty="0" err="1"/>
              <a:t>System.out.println</a:t>
            </a:r>
            <a:r>
              <a:rPr lang="en-US" b="1" dirty="0"/>
              <a:t>(20&lt;&lt;2);//20*2^2=20*4=80  </a:t>
            </a:r>
          </a:p>
          <a:p>
            <a:pPr marL="0" indent="0">
              <a:buFont typeface="Wingdings 2" panose="05020102010507070707" pitchFamily="18" charset="2"/>
              <a:buNone/>
            </a:pPr>
            <a:r>
              <a:rPr lang="en-US" b="1" dirty="0" err="1"/>
              <a:t>System.out.println</a:t>
            </a:r>
            <a:r>
              <a:rPr lang="en-US" b="1" dirty="0"/>
              <a:t>(15&lt;&lt;4);//15*2^4=15*16=240  </a:t>
            </a:r>
          </a:p>
          <a:p>
            <a:pPr marL="0" indent="0">
              <a:buFont typeface="Wingdings 2" panose="05020102010507070707" pitchFamily="18" charset="2"/>
              <a:buNone/>
            </a:pPr>
            <a:r>
              <a:rPr lang="en-US" b="1" dirty="0"/>
              <a:t>}}</a:t>
            </a:r>
            <a:endParaRPr lang="en-US" dirty="0"/>
          </a:p>
          <a:p>
            <a:endParaRPr lang="en-US" dirty="0"/>
          </a:p>
        </p:txBody>
      </p:sp>
    </p:spTree>
    <p:extLst>
      <p:ext uri="{BB962C8B-B14F-4D97-AF65-F5344CB8AC3E}">
        <p14:creationId xmlns:p14="http://schemas.microsoft.com/office/powerpoint/2010/main" val="35904891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Application</a:t>
            </a:r>
            <a:endParaRPr lang="en-IN" dirty="0"/>
          </a:p>
        </p:txBody>
      </p:sp>
      <p:sp>
        <p:nvSpPr>
          <p:cNvPr id="3" name="Content Placeholder 2">
            <a:extLst>
              <a:ext uri="{FF2B5EF4-FFF2-40B4-BE49-F238E27FC236}">
                <a16:creationId xmlns:a16="http://schemas.microsoft.com/office/drawing/2014/main" id="{D8762AC5-17E5-4DE2-7DE4-8821AE6CDF1D}"/>
              </a:ext>
            </a:extLst>
          </p:cNvPr>
          <p:cNvSpPr>
            <a:spLocks noGrp="1"/>
          </p:cNvSpPr>
          <p:nvPr>
            <p:ph idx="1"/>
          </p:nvPr>
        </p:nvSpPr>
        <p:spPr>
          <a:xfrm>
            <a:off x="581192" y="2180496"/>
            <a:ext cx="11029615" cy="3975348"/>
          </a:xfrm>
        </p:spPr>
        <p:txBody>
          <a:bodyPr>
            <a:normAutofit fontScale="92500" lnSpcReduction="20000"/>
          </a:bodyPr>
          <a:lstStyle/>
          <a:p>
            <a:r>
              <a:rPr lang="en-US" dirty="0"/>
              <a:t>According to Sun Micro System, 3 billion devices run Java. There are many devices where Java is currently used. Some of them are as follows:</a:t>
            </a:r>
          </a:p>
          <a:p>
            <a:pPr marL="514350" indent="-514350">
              <a:buFont typeface="+mj-lt"/>
              <a:buAutoNum type="arabicPeriod"/>
            </a:pPr>
            <a:r>
              <a:rPr lang="en-US" dirty="0"/>
              <a:t>Desktop Applications such as acrobat reader, media player, antivirus, etc.</a:t>
            </a:r>
          </a:p>
          <a:p>
            <a:pPr marL="514350" indent="-514350">
              <a:buFont typeface="+mj-lt"/>
              <a:buAutoNum type="arabicPeriod"/>
            </a:pPr>
            <a:r>
              <a:rPr lang="en-US" dirty="0"/>
              <a:t>Web Applications such as irctc.co.in, javatpoint.com, etc.</a:t>
            </a:r>
          </a:p>
          <a:p>
            <a:pPr marL="514350" indent="-514350">
              <a:buFont typeface="+mj-lt"/>
              <a:buAutoNum type="arabicPeriod"/>
            </a:pPr>
            <a:r>
              <a:rPr lang="en-US" dirty="0"/>
              <a:t>Enterprise Applications such as banking applications.</a:t>
            </a:r>
          </a:p>
          <a:p>
            <a:pPr marL="514350" indent="-514350">
              <a:buFont typeface="+mj-lt"/>
              <a:buAutoNum type="arabicPeriod"/>
            </a:pPr>
            <a:r>
              <a:rPr lang="en-US" dirty="0"/>
              <a:t>Mobile Apps</a:t>
            </a:r>
          </a:p>
          <a:p>
            <a:pPr marL="514350" indent="-514350">
              <a:buFont typeface="+mj-lt"/>
              <a:buAutoNum type="arabicPeriod"/>
            </a:pPr>
            <a:r>
              <a:rPr lang="en-US" dirty="0"/>
              <a:t>Embedded System</a:t>
            </a:r>
          </a:p>
          <a:p>
            <a:pPr marL="514350" indent="-514350">
              <a:buFont typeface="+mj-lt"/>
              <a:buAutoNum type="arabicPeriod"/>
            </a:pPr>
            <a:r>
              <a:rPr lang="en-US" dirty="0"/>
              <a:t>Smart Card</a:t>
            </a:r>
          </a:p>
          <a:p>
            <a:pPr marL="514350" indent="-514350">
              <a:buFont typeface="+mj-lt"/>
              <a:buAutoNum type="arabicPeriod"/>
            </a:pPr>
            <a:r>
              <a:rPr lang="en-US" dirty="0"/>
              <a:t>Robotics</a:t>
            </a:r>
          </a:p>
          <a:p>
            <a:pPr marL="514350" indent="-514350">
              <a:buFont typeface="+mj-lt"/>
              <a:buAutoNum type="arabicPeriod"/>
            </a:pPr>
            <a:r>
              <a:rPr lang="en-US" dirty="0"/>
              <a:t>Games</a:t>
            </a:r>
          </a:p>
          <a:p>
            <a:pPr marL="514350" indent="-514350">
              <a:buFont typeface="+mj-lt"/>
              <a:buAutoNum type="arabicPeriod"/>
            </a:pPr>
            <a:r>
              <a:rPr lang="en-US" dirty="0"/>
              <a:t>Testing</a:t>
            </a:r>
          </a:p>
          <a:p>
            <a:pPr marL="514350" indent="-514350">
              <a:buFont typeface="+mj-lt"/>
              <a:buAutoNum type="arabicPeriod"/>
            </a:pPr>
            <a:r>
              <a:rPr lang="en-US" dirty="0"/>
              <a:t>Big data </a:t>
            </a:r>
            <a:r>
              <a:rPr lang="en-US" dirty="0" err="1"/>
              <a:t>etc</a:t>
            </a:r>
            <a:endParaRPr lang="en-US" dirty="0"/>
          </a:p>
        </p:txBody>
      </p:sp>
    </p:spTree>
    <p:extLst>
      <p:ext uri="{BB962C8B-B14F-4D97-AF65-F5344CB8AC3E}">
        <p14:creationId xmlns:p14="http://schemas.microsoft.com/office/powerpoint/2010/main" val="41997552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949E2F0F-9C37-3655-E67D-708C0C055BD1}"/>
              </a:ext>
            </a:extLst>
          </p:cNvPr>
          <p:cNvSpPr txBox="1">
            <a:spLocks/>
          </p:cNvSpPr>
          <p:nvPr/>
        </p:nvSpPr>
        <p:spPr>
          <a:xfrm>
            <a:off x="523702" y="929986"/>
            <a:ext cx="9592653" cy="5734050"/>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Right Shift Operator</a:t>
            </a:r>
          </a:p>
          <a:p>
            <a:r>
              <a:rPr lang="en-US"/>
              <a:t>The Java right shift operator &gt;&gt; is used to move left operands value to right by the number of bits specified by the right operand.</a:t>
            </a:r>
          </a:p>
          <a:p>
            <a:r>
              <a:rPr lang="en-US"/>
              <a:t>Java Right Shift Operator Example</a:t>
            </a:r>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System.out.println(10&gt;&gt;2);//10/2^2=10/4=2  </a:t>
            </a:r>
          </a:p>
          <a:p>
            <a:pPr marL="0" indent="0">
              <a:buFont typeface="Wingdings 2" panose="05020102010507070707" pitchFamily="18" charset="2"/>
              <a:buNone/>
            </a:pPr>
            <a:r>
              <a:rPr lang="en-US" b="1"/>
              <a:t>System.out.println(20&gt;&gt;2);//20/2^2=20/4=5  </a:t>
            </a:r>
          </a:p>
          <a:p>
            <a:pPr marL="0" indent="0">
              <a:buFont typeface="Wingdings 2" panose="05020102010507070707" pitchFamily="18" charset="2"/>
              <a:buNone/>
            </a:pPr>
            <a:r>
              <a:rPr lang="en-US" b="1"/>
              <a:t>System.out.println(20&gt;&gt;3);//20/2^3=20/8=2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2809821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B3B28E6-FFD9-9635-679E-049E5D9FBF98}"/>
              </a:ext>
            </a:extLst>
          </p:cNvPr>
          <p:cNvSpPr txBox="1">
            <a:spLocks/>
          </p:cNvSpPr>
          <p:nvPr/>
        </p:nvSpPr>
        <p:spPr>
          <a:xfrm>
            <a:off x="1103312" y="1097280"/>
            <a:ext cx="9355138" cy="5632132"/>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AND Operator Example: Logical &amp;&amp; and Bitwise &amp;</a:t>
            </a:r>
          </a:p>
          <a:p>
            <a:r>
              <a:rPr lang="en-US"/>
              <a:t>The logical &amp;&amp; operator doesn't check second condition if first condition is false. It checks second condition only if first one is true.</a:t>
            </a:r>
          </a:p>
          <a:p>
            <a:r>
              <a:rPr lang="en-US"/>
              <a:t>The bitwise &amp; operator always checks both conditions whether first condition is true or false.</a:t>
            </a:r>
          </a:p>
          <a:p>
            <a:pPr marL="0" indent="0">
              <a:buFont typeface="Wingdings 2" panose="05020102010507070707" pitchFamily="18" charset="2"/>
              <a:buNone/>
            </a:pPr>
            <a:r>
              <a:rPr lang="en-US"/>
              <a:t>public class OperatorExample{  </a:t>
            </a:r>
          </a:p>
          <a:p>
            <a:pPr marL="0" indent="0">
              <a:buFont typeface="Wingdings 2" panose="05020102010507070707" pitchFamily="18" charset="2"/>
              <a:buNone/>
            </a:pPr>
            <a:r>
              <a:rPr lang="en-US"/>
              <a:t>public static void main(String args[]){  </a:t>
            </a:r>
          </a:p>
          <a:p>
            <a:pPr marL="0" indent="0">
              <a:buFont typeface="Wingdings 2" panose="05020102010507070707" pitchFamily="18" charset="2"/>
              <a:buNone/>
            </a:pPr>
            <a:r>
              <a:rPr lang="en-US"/>
              <a:t>int a=10;  </a:t>
            </a:r>
          </a:p>
          <a:p>
            <a:pPr marL="0" indent="0">
              <a:buFont typeface="Wingdings 2" panose="05020102010507070707" pitchFamily="18" charset="2"/>
              <a:buNone/>
            </a:pPr>
            <a:r>
              <a:rPr lang="en-US"/>
              <a:t>int b=5;  </a:t>
            </a:r>
          </a:p>
          <a:p>
            <a:pPr marL="0" indent="0">
              <a:buFont typeface="Wingdings 2" panose="05020102010507070707" pitchFamily="18" charset="2"/>
              <a:buNone/>
            </a:pPr>
            <a:r>
              <a:rPr lang="en-US"/>
              <a:t>int c=20;  </a:t>
            </a:r>
          </a:p>
          <a:p>
            <a:pPr marL="0" indent="0">
              <a:buFont typeface="Wingdings 2" panose="05020102010507070707" pitchFamily="18" charset="2"/>
              <a:buNone/>
            </a:pPr>
            <a:r>
              <a:rPr lang="en-US"/>
              <a:t>System.out.println(a&lt;b&amp;&amp;a&lt;c);//false &amp;&amp; true = false  </a:t>
            </a:r>
          </a:p>
          <a:p>
            <a:pPr marL="0" indent="0">
              <a:buFont typeface="Wingdings 2" panose="05020102010507070707" pitchFamily="18" charset="2"/>
              <a:buNone/>
            </a:pPr>
            <a:r>
              <a:rPr lang="en-US"/>
              <a:t>System.out.println(a&lt;b&amp;a&lt;c);//false &amp; true = false  </a:t>
            </a:r>
          </a:p>
          <a:p>
            <a:pPr marL="0" indent="0">
              <a:buFont typeface="Wingdings 2" panose="05020102010507070707" pitchFamily="18" charset="2"/>
              <a:buNone/>
            </a:pPr>
            <a:r>
              <a:rPr lang="en-US"/>
              <a:t>}}  </a:t>
            </a:r>
          </a:p>
          <a:p>
            <a:endParaRPr lang="en-US"/>
          </a:p>
          <a:p>
            <a:endParaRPr lang="en-US" dirty="0"/>
          </a:p>
        </p:txBody>
      </p:sp>
    </p:spTree>
    <p:extLst>
      <p:ext uri="{BB962C8B-B14F-4D97-AF65-F5344CB8AC3E}">
        <p14:creationId xmlns:p14="http://schemas.microsoft.com/office/powerpoint/2010/main" val="3716079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43A009F-FC55-334C-5FE5-7522A26AF8A9}"/>
              </a:ext>
            </a:extLst>
          </p:cNvPr>
          <p:cNvSpPr txBox="1">
            <a:spLocks/>
          </p:cNvSpPr>
          <p:nvPr/>
        </p:nvSpPr>
        <p:spPr>
          <a:xfrm>
            <a:off x="1103312" y="881148"/>
            <a:ext cx="8946541" cy="5367251"/>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AND Operator Example: Logical &amp;&amp; vs Bitwise &amp;</a:t>
            </a:r>
          </a:p>
          <a:p>
            <a:pPr marL="0" indent="0">
              <a:buFont typeface="Wingdings 2" panose="05020102010507070707" pitchFamily="18" charset="2"/>
              <a:buNone/>
            </a:pPr>
            <a:endParaRPr lang="en-US" b="1" u="sng"/>
          </a:p>
          <a:p>
            <a:pPr marL="0" indent="0">
              <a:buFont typeface="Wingdings 2" panose="05020102010507070707" pitchFamily="18" charset="2"/>
              <a:buNone/>
            </a:pPr>
            <a:r>
              <a:rPr lang="en-US" b="1"/>
              <a:t>public 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a=10;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c=20;  </a:t>
            </a:r>
          </a:p>
          <a:p>
            <a:pPr marL="0" indent="0">
              <a:buFont typeface="Wingdings 2" panose="05020102010507070707" pitchFamily="18" charset="2"/>
              <a:buNone/>
            </a:pPr>
            <a:r>
              <a:rPr lang="en-US" b="1"/>
              <a:t>System.out.println(a&lt;b&amp;&amp;a++&lt;c);//false &amp;&amp; true = false  </a:t>
            </a:r>
          </a:p>
          <a:p>
            <a:pPr marL="0" indent="0">
              <a:buFont typeface="Wingdings 2" panose="05020102010507070707" pitchFamily="18" charset="2"/>
              <a:buNone/>
            </a:pPr>
            <a:r>
              <a:rPr lang="en-US" b="1"/>
              <a:t>System.out.println(a);//10 because second condition is not checked  </a:t>
            </a:r>
          </a:p>
          <a:p>
            <a:pPr marL="0" indent="0">
              <a:buFont typeface="Wingdings 2" panose="05020102010507070707" pitchFamily="18" charset="2"/>
              <a:buNone/>
            </a:pPr>
            <a:r>
              <a:rPr lang="en-US" b="1"/>
              <a:t>System.out.println(a&lt;b&amp;a++&lt;c);//false &amp;&amp; true = false  </a:t>
            </a:r>
          </a:p>
          <a:p>
            <a:pPr marL="0" indent="0">
              <a:buFont typeface="Wingdings 2" panose="05020102010507070707" pitchFamily="18" charset="2"/>
              <a:buNone/>
            </a:pPr>
            <a:r>
              <a:rPr lang="en-US" b="1"/>
              <a:t>System.out.println(a);//11 because second condition is checked  </a:t>
            </a:r>
          </a:p>
          <a:p>
            <a:pPr marL="0" indent="0">
              <a:buFont typeface="Wingdings 2" panose="05020102010507070707" pitchFamily="18" charset="2"/>
              <a:buNone/>
            </a:pPr>
            <a:r>
              <a:rPr lang="en-US" b="1"/>
              <a:t>}} </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42410045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8A8219A-B50E-1EB3-A4DE-161D2A96C557}"/>
              </a:ext>
            </a:extLst>
          </p:cNvPr>
          <p:cNvSpPr txBox="1">
            <a:spLocks/>
          </p:cNvSpPr>
          <p:nvPr/>
        </p:nvSpPr>
        <p:spPr>
          <a:xfrm>
            <a:off x="432262" y="731520"/>
            <a:ext cx="11338560" cy="6032350"/>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dirty="0"/>
              <a:t>Java OR Operator Example: Logical || and Bitwise |</a:t>
            </a:r>
          </a:p>
          <a:p>
            <a:r>
              <a:rPr lang="en-US" dirty="0"/>
              <a:t>The logical || operator doesn't check second condition if first condition is true. It checks second condition only if first one is false.</a:t>
            </a:r>
          </a:p>
          <a:p>
            <a:r>
              <a:rPr lang="en-US" dirty="0"/>
              <a:t>The bitwise | operator always checks both conditions whether first condition is true or false.</a:t>
            </a:r>
          </a:p>
          <a:p>
            <a:pPr marL="0" indent="0" algn="just">
              <a:buFont typeface="Wingdings 2" panose="05020102010507070707" pitchFamily="18" charset="2"/>
              <a:buNone/>
            </a:pPr>
            <a:r>
              <a:rPr lang="en-US" dirty="0"/>
              <a:t>public class </a:t>
            </a:r>
            <a:r>
              <a:rPr lang="en-US" dirty="0" err="1"/>
              <a:t>OperatorExample</a:t>
            </a:r>
            <a:r>
              <a:rPr lang="en-US" dirty="0"/>
              <a:t>{  </a:t>
            </a:r>
          </a:p>
          <a:p>
            <a:pPr marL="0" indent="0" algn="just">
              <a:buFont typeface="Wingdings 2" panose="05020102010507070707" pitchFamily="18" charset="2"/>
              <a:buNone/>
            </a:pPr>
            <a:r>
              <a:rPr lang="en-US" dirty="0"/>
              <a:t>public static void main(String </a:t>
            </a:r>
            <a:r>
              <a:rPr lang="en-US" dirty="0" err="1"/>
              <a:t>args</a:t>
            </a:r>
            <a:r>
              <a:rPr lang="en-US" dirty="0"/>
              <a:t>[]){  </a:t>
            </a:r>
          </a:p>
          <a:p>
            <a:pPr marL="0" indent="0" algn="just">
              <a:buFont typeface="Wingdings 2" panose="05020102010507070707" pitchFamily="18" charset="2"/>
              <a:buNone/>
            </a:pPr>
            <a:r>
              <a:rPr lang="en-US" dirty="0"/>
              <a:t>int a=10;  </a:t>
            </a:r>
          </a:p>
          <a:p>
            <a:pPr marL="0" indent="0" algn="just">
              <a:buFont typeface="Wingdings 2" panose="05020102010507070707" pitchFamily="18" charset="2"/>
              <a:buNone/>
            </a:pPr>
            <a:r>
              <a:rPr lang="en-US" dirty="0"/>
              <a:t>int b=5;  </a:t>
            </a:r>
          </a:p>
          <a:p>
            <a:pPr marL="0" indent="0" algn="just">
              <a:buFont typeface="Wingdings 2" panose="05020102010507070707" pitchFamily="18" charset="2"/>
              <a:buNone/>
            </a:pPr>
            <a:r>
              <a:rPr lang="en-US" dirty="0"/>
              <a:t>int c=20;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a:t>//|| vs |  </a:t>
            </a:r>
          </a:p>
          <a:p>
            <a:pPr marL="0" indent="0" algn="just">
              <a:buFont typeface="Wingdings 2" panose="05020102010507070707" pitchFamily="18" charset="2"/>
              <a:buNone/>
            </a:pPr>
            <a:r>
              <a:rPr lang="en-US" dirty="0" err="1"/>
              <a:t>System.out.println</a:t>
            </a:r>
            <a:r>
              <a:rPr lang="en-US" dirty="0"/>
              <a:t>(a&gt;b||a++&lt;c);//true || true = true  </a:t>
            </a:r>
          </a:p>
          <a:p>
            <a:pPr marL="0" indent="0" algn="just">
              <a:buFont typeface="Wingdings 2" panose="05020102010507070707" pitchFamily="18" charset="2"/>
              <a:buNone/>
            </a:pPr>
            <a:r>
              <a:rPr lang="en-US" dirty="0" err="1"/>
              <a:t>System.out.println</a:t>
            </a:r>
            <a:r>
              <a:rPr lang="en-US" dirty="0"/>
              <a:t>(a);//10 because second condition is not checked  </a:t>
            </a:r>
          </a:p>
          <a:p>
            <a:pPr marL="0" indent="0" algn="just">
              <a:buFont typeface="Wingdings 2" panose="05020102010507070707" pitchFamily="18" charset="2"/>
              <a:buNone/>
            </a:pPr>
            <a:r>
              <a:rPr lang="en-US" dirty="0" err="1"/>
              <a:t>System.out.println</a:t>
            </a:r>
            <a:r>
              <a:rPr lang="en-US" dirty="0"/>
              <a:t>(a&gt;</a:t>
            </a:r>
            <a:r>
              <a:rPr lang="en-US" dirty="0" err="1"/>
              <a:t>b|a</a:t>
            </a:r>
            <a:r>
              <a:rPr lang="en-US" dirty="0"/>
              <a:t>++&lt;c);//true | true = true  </a:t>
            </a:r>
          </a:p>
          <a:p>
            <a:pPr marL="0" indent="0" algn="just">
              <a:buFont typeface="Wingdings 2" panose="05020102010507070707" pitchFamily="18" charset="2"/>
              <a:buNone/>
            </a:pPr>
            <a:r>
              <a:rPr lang="en-US" dirty="0" err="1"/>
              <a:t>System.out.println</a:t>
            </a:r>
            <a:r>
              <a:rPr lang="en-US" dirty="0"/>
              <a:t>(a);//11 because second condition is checked  </a:t>
            </a:r>
          </a:p>
          <a:p>
            <a:pPr marL="0" indent="0" algn="just">
              <a:buFont typeface="Wingdings 2" panose="05020102010507070707" pitchFamily="18" charset="2"/>
              <a:buNone/>
            </a:pPr>
            <a:r>
              <a:rPr lang="en-US" dirty="0"/>
              <a:t>}}   </a:t>
            </a:r>
          </a:p>
        </p:txBody>
      </p:sp>
    </p:spTree>
    <p:extLst>
      <p:ext uri="{BB962C8B-B14F-4D97-AF65-F5344CB8AC3E}">
        <p14:creationId xmlns:p14="http://schemas.microsoft.com/office/powerpoint/2010/main" val="59687579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A74C8A7-3566-67A1-B50C-D4DBE09504C4}"/>
              </a:ext>
            </a:extLst>
          </p:cNvPr>
          <p:cNvSpPr txBox="1">
            <a:spLocks/>
          </p:cNvSpPr>
          <p:nvPr/>
        </p:nvSpPr>
        <p:spPr>
          <a:xfrm>
            <a:off x="1103312" y="1047404"/>
            <a:ext cx="8946541" cy="5200996"/>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Java Ternary Operator</a:t>
            </a:r>
          </a:p>
          <a:p>
            <a:r>
              <a:rPr lang="en-US"/>
              <a:t>Java Ternary operator is used as one liner replacement for if-then-else statement and used a lot in java programming. it is the only conditional operator which takes three operands.</a:t>
            </a:r>
          </a:p>
          <a:p>
            <a:r>
              <a:rPr lang="en-US" b="1" u="sng"/>
              <a:t>Java Ternary Operator Example</a:t>
            </a:r>
          </a:p>
          <a:p>
            <a:pPr marL="0" indent="0">
              <a:buFont typeface="Wingdings 2" panose="05020102010507070707" pitchFamily="18" charset="2"/>
              <a:buNone/>
            </a:pPr>
            <a:r>
              <a:rPr lang="en-US" b="1"/>
              <a:t>class OperatorExample{  </a:t>
            </a:r>
          </a:p>
          <a:p>
            <a:pPr marL="0" indent="0">
              <a:buFont typeface="Wingdings 2" panose="05020102010507070707" pitchFamily="18" charset="2"/>
              <a:buNone/>
            </a:pPr>
            <a:r>
              <a:rPr lang="en-US" b="1"/>
              <a:t>public static void main(String args[]){  </a:t>
            </a:r>
          </a:p>
          <a:p>
            <a:pPr marL="0" indent="0">
              <a:buFont typeface="Wingdings 2" panose="05020102010507070707" pitchFamily="18" charset="2"/>
              <a:buNone/>
            </a:pPr>
            <a:r>
              <a:rPr lang="en-US" b="1"/>
              <a:t>int a=2;  </a:t>
            </a:r>
          </a:p>
          <a:p>
            <a:pPr marL="0" indent="0">
              <a:buFont typeface="Wingdings 2" panose="05020102010507070707" pitchFamily="18" charset="2"/>
              <a:buNone/>
            </a:pPr>
            <a:r>
              <a:rPr lang="en-US" b="1"/>
              <a:t>int b=5;  </a:t>
            </a:r>
          </a:p>
          <a:p>
            <a:pPr marL="0" indent="0">
              <a:buFont typeface="Wingdings 2" panose="05020102010507070707" pitchFamily="18" charset="2"/>
              <a:buNone/>
            </a:pPr>
            <a:r>
              <a:rPr lang="en-US" b="1"/>
              <a:t>int min=(a&lt;b)?a:b;  </a:t>
            </a:r>
          </a:p>
          <a:p>
            <a:pPr marL="0" indent="0">
              <a:buFont typeface="Wingdings 2" panose="05020102010507070707" pitchFamily="18" charset="2"/>
              <a:buNone/>
            </a:pPr>
            <a:r>
              <a:rPr lang="en-US" b="1"/>
              <a:t>System.out.println(min);  </a:t>
            </a:r>
          </a:p>
          <a:p>
            <a:pPr marL="0" indent="0">
              <a:buFont typeface="Wingdings 2" panose="05020102010507070707" pitchFamily="18" charset="2"/>
              <a:buNone/>
            </a:pPr>
            <a:r>
              <a:rPr lang="en-US" b="1"/>
              <a:t>}} </a:t>
            </a:r>
            <a:r>
              <a:rPr lang="en-US"/>
              <a:t>  </a:t>
            </a:r>
          </a:p>
          <a:p>
            <a:endParaRPr lang="en-US" dirty="0"/>
          </a:p>
        </p:txBody>
      </p:sp>
    </p:spTree>
    <p:extLst>
      <p:ext uri="{BB962C8B-B14F-4D97-AF65-F5344CB8AC3E}">
        <p14:creationId xmlns:p14="http://schemas.microsoft.com/office/powerpoint/2010/main" val="19672636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30322" y="2094808"/>
            <a:ext cx="10331356" cy="4184651"/>
          </a:xfrm>
        </p:spPr>
        <p:txBody>
          <a:bodyPr>
            <a:normAutofit/>
          </a:bodyPr>
          <a:lstStyle/>
          <a:p>
            <a:r>
              <a:rPr lang="en-US" b="1" dirty="0"/>
              <a:t>If-else Statement</a:t>
            </a:r>
          </a:p>
          <a:p>
            <a:pPr marL="0" indent="0">
              <a:buNone/>
            </a:pPr>
            <a:r>
              <a:rPr lang="en-US" dirty="0"/>
              <a:t>The Java </a:t>
            </a:r>
            <a:r>
              <a:rPr lang="en-US" i="1" dirty="0"/>
              <a:t>if statement</a:t>
            </a:r>
            <a:r>
              <a:rPr lang="en-US" dirty="0"/>
              <a:t> is used to test the condition. It checks </a:t>
            </a:r>
            <a:r>
              <a:rPr lang="en-US" dirty="0" err="1"/>
              <a:t>boolean</a:t>
            </a:r>
            <a:r>
              <a:rPr lang="en-US" dirty="0"/>
              <a:t> condition: </a:t>
            </a:r>
            <a:r>
              <a:rPr lang="en-US" i="1" dirty="0"/>
              <a:t>true</a:t>
            </a:r>
            <a:r>
              <a:rPr lang="en-US" dirty="0"/>
              <a:t> or </a:t>
            </a:r>
            <a:r>
              <a:rPr lang="en-US" i="1" dirty="0"/>
              <a:t>false</a:t>
            </a:r>
            <a:r>
              <a:rPr lang="en-US" dirty="0"/>
              <a:t>. There are various types of if statement in java.</a:t>
            </a:r>
          </a:p>
          <a:p>
            <a:pPr marL="457200" indent="-457200">
              <a:buFont typeface="+mj-lt"/>
              <a:buAutoNum type="arabicPeriod"/>
            </a:pPr>
            <a:r>
              <a:rPr lang="en-US" dirty="0"/>
              <a:t>if statement</a:t>
            </a:r>
          </a:p>
          <a:p>
            <a:pPr marL="457200" indent="-457200">
              <a:buFont typeface="+mj-lt"/>
              <a:buAutoNum type="arabicPeriod"/>
            </a:pPr>
            <a:r>
              <a:rPr lang="en-US" dirty="0"/>
              <a:t>if-else statement</a:t>
            </a:r>
          </a:p>
          <a:p>
            <a:pPr marL="457200" indent="-457200">
              <a:buFont typeface="+mj-lt"/>
              <a:buAutoNum type="arabicPeriod"/>
            </a:pPr>
            <a:r>
              <a:rPr lang="en-US" dirty="0"/>
              <a:t>if-else-if ladder</a:t>
            </a:r>
          </a:p>
          <a:p>
            <a:pPr marL="457200" indent="-457200">
              <a:buFont typeface="+mj-lt"/>
              <a:buAutoNum type="arabicPeriod"/>
            </a:pPr>
            <a:r>
              <a:rPr lang="en-US" dirty="0"/>
              <a:t>nested if statement</a:t>
            </a:r>
          </a:p>
        </p:txBody>
      </p:sp>
      <p:sp>
        <p:nvSpPr>
          <p:cNvPr id="2" name="TextBox 1">
            <a:extLst>
              <a:ext uri="{FF2B5EF4-FFF2-40B4-BE49-F238E27FC236}">
                <a16:creationId xmlns:a16="http://schemas.microsoft.com/office/drawing/2014/main" id="{A849B3A6-BD65-72BB-177D-B02756F2E45D}"/>
              </a:ext>
            </a:extLst>
          </p:cNvPr>
          <p:cNvSpPr txBox="1"/>
          <p:nvPr/>
        </p:nvSpPr>
        <p:spPr>
          <a:xfrm>
            <a:off x="930322" y="1064029"/>
            <a:ext cx="9277707" cy="646331"/>
          </a:xfrm>
          <a:prstGeom prst="rect">
            <a:avLst/>
          </a:prstGeom>
          <a:noFill/>
        </p:spPr>
        <p:txBody>
          <a:bodyPr wrap="square" rtlCol="0">
            <a:spAutoFit/>
          </a:bodyPr>
          <a:lstStyle/>
          <a:p>
            <a:r>
              <a:rPr lang="en-US" sz="3600" dirty="0">
                <a:solidFill>
                  <a:schemeClr val="bg1"/>
                </a:solidFill>
              </a:rPr>
              <a:t>Conditional Statements</a:t>
            </a:r>
            <a:endParaRPr lang="en-IN" sz="3600" dirty="0">
              <a:solidFill>
                <a:schemeClr val="bg1"/>
              </a:solidFill>
            </a:endParaRPr>
          </a:p>
        </p:txBody>
      </p:sp>
    </p:spTree>
    <p:extLst>
      <p:ext uri="{BB962C8B-B14F-4D97-AF65-F5344CB8AC3E}">
        <p14:creationId xmlns:p14="http://schemas.microsoft.com/office/powerpoint/2010/main" val="62869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680E77B-6691-D070-8CE5-949DF50D7AA4}"/>
              </a:ext>
            </a:extLst>
          </p:cNvPr>
          <p:cNvSpPr txBox="1"/>
          <p:nvPr/>
        </p:nvSpPr>
        <p:spPr>
          <a:xfrm>
            <a:off x="482138" y="897775"/>
            <a:ext cx="8657705" cy="5016758"/>
          </a:xfrm>
          <a:prstGeom prst="rect">
            <a:avLst/>
          </a:prstGeom>
          <a:noFill/>
        </p:spPr>
        <p:txBody>
          <a:bodyPr wrap="square">
            <a:spAutoFit/>
          </a:bodyPr>
          <a:lstStyle/>
          <a:p>
            <a:pPr marL="0" indent="0">
              <a:buNone/>
            </a:pPr>
            <a:r>
              <a:rPr lang="en-US" sz="3200" dirty="0"/>
              <a:t>public class </a:t>
            </a:r>
            <a:r>
              <a:rPr lang="en-US" sz="3200" dirty="0" err="1"/>
              <a:t>IfExample</a:t>
            </a:r>
            <a:r>
              <a:rPr lang="en-US" sz="3200" dirty="0"/>
              <a:t> {  </a:t>
            </a:r>
          </a:p>
          <a:p>
            <a:pPr marL="0" indent="0">
              <a:buNone/>
            </a:pPr>
            <a:r>
              <a:rPr lang="en-US" sz="3200" dirty="0"/>
              <a:t>public static void main(String[] </a:t>
            </a:r>
            <a:r>
              <a:rPr lang="en-US" sz="3200" dirty="0" err="1"/>
              <a:t>args</a:t>
            </a:r>
            <a:r>
              <a:rPr lang="en-US" sz="3200" dirty="0"/>
              <a:t>) {  </a:t>
            </a:r>
          </a:p>
          <a:p>
            <a:pPr marL="0" indent="0">
              <a:buNone/>
            </a:pPr>
            <a:r>
              <a:rPr lang="en-US" sz="3200" dirty="0"/>
              <a:t>    //defining an 'age' variable  </a:t>
            </a:r>
          </a:p>
          <a:p>
            <a:pPr marL="0" indent="0">
              <a:buNone/>
            </a:pPr>
            <a:r>
              <a:rPr lang="en-US" sz="3200" dirty="0"/>
              <a:t>    int age=20;  </a:t>
            </a:r>
          </a:p>
          <a:p>
            <a:pPr marL="0" indent="0">
              <a:buNone/>
            </a:pPr>
            <a:r>
              <a:rPr lang="en-US" sz="3200" dirty="0"/>
              <a:t>    //checking the age  </a:t>
            </a:r>
          </a:p>
          <a:p>
            <a:pPr marL="0" indent="0">
              <a:buNone/>
            </a:pPr>
            <a:r>
              <a:rPr lang="en-US" sz="3200" dirty="0"/>
              <a:t>    if(age&gt;18){  </a:t>
            </a:r>
          </a:p>
          <a:p>
            <a:pPr marL="0" indent="0">
              <a:buNone/>
            </a:pPr>
            <a:r>
              <a:rPr lang="en-US" sz="3200" dirty="0"/>
              <a:t>        </a:t>
            </a:r>
            <a:r>
              <a:rPr lang="en-US" sz="3200" dirty="0" err="1"/>
              <a:t>System.out.print</a:t>
            </a:r>
            <a:r>
              <a:rPr lang="en-US" sz="3200" dirty="0"/>
              <a:t>("Age is greater than 18");  </a:t>
            </a:r>
          </a:p>
          <a:p>
            <a:pPr marL="0" indent="0">
              <a:buNone/>
            </a:pPr>
            <a:r>
              <a:rPr lang="en-US" sz="3200" dirty="0"/>
              <a:t>    }  </a:t>
            </a:r>
          </a:p>
          <a:p>
            <a:pPr marL="0" indent="0">
              <a:buNone/>
            </a:pPr>
            <a:r>
              <a:rPr lang="en-US" sz="3200" dirty="0"/>
              <a:t>}  </a:t>
            </a:r>
          </a:p>
          <a:p>
            <a:pPr marL="0" indent="0">
              <a:buNone/>
            </a:pPr>
            <a:r>
              <a:rPr lang="en-US" sz="3200" dirty="0"/>
              <a:t>}</a:t>
            </a:r>
          </a:p>
        </p:txBody>
      </p:sp>
    </p:spTree>
    <p:extLst>
      <p:ext uri="{BB962C8B-B14F-4D97-AF65-F5344CB8AC3E}">
        <p14:creationId xmlns:p14="http://schemas.microsoft.com/office/powerpoint/2010/main" val="9372629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6D33C1C-1BA2-3BB2-A17D-2A4B9FAD1881}"/>
              </a:ext>
            </a:extLst>
          </p:cNvPr>
          <p:cNvSpPr txBox="1">
            <a:spLocks/>
          </p:cNvSpPr>
          <p:nvPr/>
        </p:nvSpPr>
        <p:spPr>
          <a:xfrm>
            <a:off x="937477" y="897775"/>
            <a:ext cx="9927023" cy="5384662"/>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if-else Statement</a:t>
            </a:r>
          </a:p>
          <a:p>
            <a:r>
              <a:rPr lang="en-US"/>
              <a:t>The Java if-else statement also tests the condition. It executes the </a:t>
            </a:r>
            <a:r>
              <a:rPr lang="en-US" i="1"/>
              <a:t>if block</a:t>
            </a:r>
            <a:r>
              <a:rPr lang="en-US"/>
              <a:t> if condition is true otherwise </a:t>
            </a:r>
            <a:r>
              <a:rPr lang="en-US" i="1"/>
              <a:t>else block</a:t>
            </a:r>
            <a:r>
              <a:rPr lang="en-US"/>
              <a:t> is executed.</a:t>
            </a:r>
          </a:p>
          <a:p>
            <a:pPr marL="0" indent="0">
              <a:buFont typeface="Wingdings 2" panose="05020102010507070707" pitchFamily="18" charset="2"/>
              <a:buNone/>
            </a:pPr>
            <a:endParaRPr lang="en-US" b="1"/>
          </a:p>
          <a:p>
            <a:pPr marL="0" indent="0">
              <a:buFont typeface="Wingdings 2" panose="05020102010507070707" pitchFamily="18" charset="2"/>
              <a:buNone/>
            </a:pPr>
            <a:r>
              <a:rPr lang="en-US" b="1"/>
              <a:t>public class IfElseExample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//defining a variable  </a:t>
            </a:r>
          </a:p>
          <a:p>
            <a:pPr marL="0" indent="0">
              <a:buFont typeface="Wingdings 2" panose="05020102010507070707" pitchFamily="18" charset="2"/>
              <a:buNone/>
            </a:pPr>
            <a:r>
              <a:rPr lang="en-US" b="1"/>
              <a:t>    int number=13;  </a:t>
            </a:r>
          </a:p>
          <a:p>
            <a:pPr marL="0" indent="0">
              <a:buFont typeface="Wingdings 2" panose="05020102010507070707" pitchFamily="18" charset="2"/>
              <a:buNone/>
            </a:pPr>
            <a:r>
              <a:rPr lang="en-US" b="1"/>
              <a:t>    //Check if the number is divisible by 2 or not  </a:t>
            </a:r>
          </a:p>
          <a:p>
            <a:pPr marL="0" indent="0">
              <a:buFont typeface="Wingdings 2" panose="05020102010507070707" pitchFamily="18" charset="2"/>
              <a:buNone/>
            </a:pPr>
            <a:r>
              <a:rPr lang="en-US" b="1"/>
              <a:t>    if(number%2==0){  </a:t>
            </a:r>
          </a:p>
          <a:p>
            <a:pPr marL="0" indent="0">
              <a:buFont typeface="Wingdings 2" panose="05020102010507070707" pitchFamily="18" charset="2"/>
              <a:buNone/>
            </a:pPr>
            <a:r>
              <a:rPr lang="en-US" b="1"/>
              <a:t>        System.out.println("even number");  </a:t>
            </a:r>
          </a:p>
          <a:p>
            <a:pPr marL="0" indent="0">
              <a:buFont typeface="Wingdings 2" panose="05020102010507070707" pitchFamily="18" charset="2"/>
              <a:buNone/>
            </a:pPr>
            <a:r>
              <a:rPr lang="en-US" b="1"/>
              <a:t>    }else{  </a:t>
            </a:r>
          </a:p>
          <a:p>
            <a:pPr marL="0" indent="0">
              <a:buFont typeface="Wingdings 2" panose="05020102010507070707" pitchFamily="18" charset="2"/>
              <a:buNone/>
            </a:pPr>
            <a:r>
              <a:rPr lang="en-US" b="1"/>
              <a:t>        System.out.println("odd number");  </a:t>
            </a:r>
          </a:p>
          <a:p>
            <a:pPr marL="0" indent="0">
              <a:buFont typeface="Wingdings 2" panose="05020102010507070707" pitchFamily="18" charset="2"/>
              <a:buNone/>
            </a:pPr>
            <a:r>
              <a:rPr lang="en-US" b="1"/>
              <a:t>    } }} </a:t>
            </a:r>
            <a:r>
              <a:rPr lang="en-US"/>
              <a:t>  </a:t>
            </a:r>
          </a:p>
          <a:p>
            <a:endParaRPr lang="en-US" dirty="0"/>
          </a:p>
        </p:txBody>
      </p:sp>
    </p:spTree>
    <p:extLst>
      <p:ext uri="{BB962C8B-B14F-4D97-AF65-F5344CB8AC3E}">
        <p14:creationId xmlns:p14="http://schemas.microsoft.com/office/powerpoint/2010/main" val="2736264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C55FFC7-8DD6-6AE7-5E98-D00C009C3867}"/>
              </a:ext>
            </a:extLst>
          </p:cNvPr>
          <p:cNvSpPr txBox="1"/>
          <p:nvPr/>
        </p:nvSpPr>
        <p:spPr>
          <a:xfrm>
            <a:off x="818803" y="667015"/>
            <a:ext cx="9887989" cy="5909310"/>
          </a:xfrm>
          <a:prstGeom prst="rect">
            <a:avLst/>
          </a:prstGeom>
          <a:noFill/>
        </p:spPr>
        <p:txBody>
          <a:bodyPr wrap="square">
            <a:spAutoFit/>
          </a:bodyPr>
          <a:lstStyle/>
          <a:p>
            <a:pPr marL="0" indent="0">
              <a:buNone/>
            </a:pPr>
            <a:r>
              <a:rPr lang="en-US" dirty="0"/>
              <a:t>public class </a:t>
            </a:r>
            <a:r>
              <a:rPr lang="en-US" dirty="0" err="1"/>
              <a:t>IfElseIfExample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int marks=65;  </a:t>
            </a:r>
          </a:p>
          <a:p>
            <a:pPr marL="0" indent="0">
              <a:buNone/>
            </a:pPr>
            <a:r>
              <a:rPr lang="en-US" dirty="0"/>
              <a:t>      </a:t>
            </a:r>
          </a:p>
          <a:p>
            <a:pPr marL="0" indent="0">
              <a:buNone/>
            </a:pPr>
            <a:r>
              <a:rPr lang="en-US" dirty="0"/>
              <a:t>    if(marks&lt;50){  </a:t>
            </a:r>
          </a:p>
          <a:p>
            <a:pPr marL="0" indent="0">
              <a:buNone/>
            </a:pPr>
            <a:r>
              <a:rPr lang="en-US" dirty="0"/>
              <a:t>        </a:t>
            </a:r>
            <a:r>
              <a:rPr lang="en-US" dirty="0" err="1"/>
              <a:t>System.out.println</a:t>
            </a:r>
            <a:r>
              <a:rPr lang="en-US" dirty="0"/>
              <a:t>("fail");  </a:t>
            </a:r>
          </a:p>
          <a:p>
            <a:pPr marL="0" indent="0">
              <a:buNone/>
            </a:pPr>
            <a:r>
              <a:rPr lang="en-US" dirty="0"/>
              <a:t>    }  </a:t>
            </a:r>
          </a:p>
          <a:p>
            <a:pPr marL="0" indent="0">
              <a:buNone/>
            </a:pPr>
            <a:r>
              <a:rPr lang="en-US" dirty="0"/>
              <a:t>    else if(marks&gt;=50 &amp;&amp; marks&lt;60){  </a:t>
            </a:r>
          </a:p>
          <a:p>
            <a:pPr marL="0" indent="0">
              <a:buNone/>
            </a:pPr>
            <a:r>
              <a:rPr lang="en-US" dirty="0"/>
              <a:t>        </a:t>
            </a:r>
            <a:r>
              <a:rPr lang="en-US" dirty="0" err="1"/>
              <a:t>System.out.println</a:t>
            </a:r>
            <a:r>
              <a:rPr lang="en-US" dirty="0"/>
              <a:t>("D grade");  </a:t>
            </a:r>
          </a:p>
          <a:p>
            <a:pPr marL="0" indent="0">
              <a:buNone/>
            </a:pPr>
            <a:r>
              <a:rPr lang="en-US" dirty="0"/>
              <a:t>    }  </a:t>
            </a:r>
          </a:p>
          <a:p>
            <a:pPr marL="0" indent="0">
              <a:buNone/>
            </a:pPr>
            <a:r>
              <a:rPr lang="en-US" dirty="0"/>
              <a:t>    else if(marks&gt;=60 &amp;&amp; marks&lt;70){  </a:t>
            </a:r>
          </a:p>
          <a:p>
            <a:pPr marL="0" indent="0">
              <a:buNone/>
            </a:pPr>
            <a:r>
              <a:rPr lang="en-US" dirty="0"/>
              <a:t>        </a:t>
            </a:r>
            <a:r>
              <a:rPr lang="en-US" dirty="0" err="1"/>
              <a:t>System.out.println</a:t>
            </a:r>
            <a:r>
              <a:rPr lang="en-US" dirty="0"/>
              <a:t>("C grade");  </a:t>
            </a:r>
          </a:p>
          <a:p>
            <a:pPr marL="0" indent="0">
              <a:buNone/>
            </a:pPr>
            <a:r>
              <a:rPr lang="en-US" dirty="0"/>
              <a:t>    }  </a:t>
            </a:r>
          </a:p>
          <a:p>
            <a:pPr marL="0" indent="0">
              <a:buNone/>
            </a:pPr>
            <a:r>
              <a:rPr lang="en-US" dirty="0"/>
              <a:t>    else if(marks&gt;=70 &amp;&amp; marks&lt;80){  </a:t>
            </a:r>
          </a:p>
          <a:p>
            <a:pPr marL="0" indent="0">
              <a:buNone/>
            </a:pPr>
            <a:r>
              <a:rPr lang="en-US" dirty="0"/>
              <a:t>        </a:t>
            </a:r>
            <a:r>
              <a:rPr lang="en-US" dirty="0" err="1"/>
              <a:t>System.out.println</a:t>
            </a:r>
            <a:r>
              <a:rPr lang="en-US" dirty="0"/>
              <a:t>("B grade");  </a:t>
            </a:r>
          </a:p>
          <a:p>
            <a:pPr marL="0" indent="0">
              <a:buNone/>
            </a:pPr>
            <a:r>
              <a:rPr lang="en-US" dirty="0"/>
              <a:t>    }  </a:t>
            </a:r>
          </a:p>
          <a:p>
            <a:pPr marL="0" indent="0">
              <a:buNone/>
            </a:pPr>
            <a:r>
              <a:rPr lang="en-US" dirty="0"/>
              <a:t>    else if(marks&gt;=80 &amp;&amp; marks&lt;90){  </a:t>
            </a:r>
          </a:p>
          <a:p>
            <a:pPr marL="0" indent="0">
              <a:buNone/>
            </a:pPr>
            <a:r>
              <a:rPr lang="en-US" dirty="0"/>
              <a:t>        </a:t>
            </a:r>
            <a:r>
              <a:rPr lang="en-US" dirty="0" err="1"/>
              <a:t>System.out.println</a:t>
            </a:r>
            <a:r>
              <a:rPr lang="en-US" dirty="0"/>
              <a:t>("A grade");  </a:t>
            </a:r>
          </a:p>
          <a:p>
            <a:pPr marL="0" indent="0">
              <a:buNone/>
            </a:pPr>
            <a:r>
              <a:rPr lang="en-US" dirty="0"/>
              <a:t>    } else{  </a:t>
            </a:r>
          </a:p>
          <a:p>
            <a:pPr marL="0" indent="0">
              <a:buNone/>
            </a:pPr>
            <a:r>
              <a:rPr lang="en-US" dirty="0"/>
              <a:t>        </a:t>
            </a:r>
            <a:r>
              <a:rPr lang="en-US" dirty="0" err="1"/>
              <a:t>System.out.println</a:t>
            </a:r>
            <a:r>
              <a:rPr lang="en-US" dirty="0"/>
              <a:t>("Invalid!");  </a:t>
            </a:r>
          </a:p>
          <a:p>
            <a:pPr marL="0" indent="0">
              <a:buNone/>
            </a:pPr>
            <a:r>
              <a:rPr lang="en-US" dirty="0"/>
              <a:t>    }  }}</a:t>
            </a:r>
          </a:p>
        </p:txBody>
      </p:sp>
    </p:spTree>
    <p:extLst>
      <p:ext uri="{BB962C8B-B14F-4D97-AF65-F5344CB8AC3E}">
        <p14:creationId xmlns:p14="http://schemas.microsoft.com/office/powerpoint/2010/main" val="25979208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02581D4-BBF9-944A-773A-1FD2C45004E5}"/>
              </a:ext>
            </a:extLst>
          </p:cNvPr>
          <p:cNvSpPr txBox="1">
            <a:spLocks/>
          </p:cNvSpPr>
          <p:nvPr/>
        </p:nvSpPr>
        <p:spPr>
          <a:xfrm>
            <a:off x="359392" y="798517"/>
            <a:ext cx="11832608" cy="62916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Nested if statement</a:t>
            </a:r>
          </a:p>
          <a:p>
            <a:pPr marL="0" indent="0">
              <a:buFont typeface="Wingdings 2" panose="05020102010507070707" pitchFamily="18" charset="2"/>
              <a:buNone/>
            </a:pPr>
            <a:r>
              <a:rPr lang="en-US" dirty="0"/>
              <a:t>The nested if statement represents the </a:t>
            </a:r>
            <a:r>
              <a:rPr lang="en-US" i="1" dirty="0"/>
              <a:t>if block within another if block</a:t>
            </a:r>
            <a:r>
              <a:rPr lang="en-US" dirty="0"/>
              <a:t>. Here, the inner if block condition executes only when outer if block condition is true.</a:t>
            </a:r>
          </a:p>
          <a:p>
            <a:pPr marL="400050" lvl="1" indent="0">
              <a:buFont typeface="Wingdings 2" panose="05020102010507070707" pitchFamily="18" charset="2"/>
              <a:buNone/>
            </a:pPr>
            <a:r>
              <a:rPr lang="en-US" dirty="0"/>
              <a:t>public class </a:t>
            </a:r>
            <a:r>
              <a:rPr lang="en-US" dirty="0" err="1"/>
              <a:t>JavaNestedIfExample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//Creating two variables for age and weight  </a:t>
            </a:r>
          </a:p>
          <a:p>
            <a:pPr marL="400050" lvl="1" indent="0">
              <a:buFont typeface="Wingdings 2" panose="05020102010507070707" pitchFamily="18" charset="2"/>
              <a:buNone/>
            </a:pPr>
            <a:r>
              <a:rPr lang="en-US" dirty="0"/>
              <a:t>    int age=20;  </a:t>
            </a:r>
          </a:p>
          <a:p>
            <a:pPr marL="400050" lvl="1" indent="0">
              <a:buFont typeface="Wingdings 2" panose="05020102010507070707" pitchFamily="18" charset="2"/>
              <a:buNone/>
            </a:pPr>
            <a:r>
              <a:rPr lang="en-US" dirty="0"/>
              <a:t>    int weight=80;    </a:t>
            </a:r>
          </a:p>
          <a:p>
            <a:pPr marL="400050" lvl="1" indent="0">
              <a:buFont typeface="Wingdings 2" panose="05020102010507070707" pitchFamily="18" charset="2"/>
              <a:buNone/>
            </a:pPr>
            <a:r>
              <a:rPr lang="en-US" dirty="0"/>
              <a:t>    //applying condition on age and weight  </a:t>
            </a:r>
          </a:p>
          <a:p>
            <a:pPr marL="400050" lvl="1" indent="0">
              <a:buFont typeface="Wingdings 2" panose="05020102010507070707" pitchFamily="18" charset="2"/>
              <a:buNone/>
            </a:pPr>
            <a:r>
              <a:rPr lang="en-US" dirty="0"/>
              <a:t>    if(age&gt;=18){    </a:t>
            </a:r>
          </a:p>
          <a:p>
            <a:pPr marL="400050" lvl="1" indent="0">
              <a:buFont typeface="Wingdings 2" panose="05020102010507070707" pitchFamily="18" charset="2"/>
              <a:buNone/>
            </a:pPr>
            <a:r>
              <a:rPr lang="en-US" dirty="0"/>
              <a:t>        if(weight&gt;50){  </a:t>
            </a:r>
          </a:p>
          <a:p>
            <a:pPr marL="400050" lvl="1" indent="0">
              <a:buFont typeface="Wingdings 2" panose="05020102010507070707" pitchFamily="18" charset="2"/>
              <a:buNone/>
            </a:pPr>
            <a:r>
              <a:rPr lang="en-US" dirty="0"/>
              <a:t>            </a:t>
            </a:r>
            <a:r>
              <a:rPr lang="en-US" dirty="0" err="1"/>
              <a:t>System.out.println</a:t>
            </a:r>
            <a:r>
              <a:rPr lang="en-US" dirty="0"/>
              <a:t>("You are eligible to donate blood");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2637060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E76DCDB-D8EC-514A-63B2-EBA11298FB92}"/>
              </a:ext>
            </a:extLst>
          </p:cNvPr>
          <p:cNvPicPr>
            <a:picLocks noChangeAspect="1"/>
          </p:cNvPicPr>
          <p:nvPr/>
        </p:nvPicPr>
        <p:blipFill>
          <a:blip r:embed="rId2"/>
          <a:stretch>
            <a:fillRect/>
          </a:stretch>
        </p:blipFill>
        <p:spPr>
          <a:xfrm>
            <a:off x="1127761" y="590647"/>
            <a:ext cx="10048240" cy="6099815"/>
          </a:xfrm>
          <a:prstGeom prst="rect">
            <a:avLst/>
          </a:prstGeom>
        </p:spPr>
      </p:pic>
      <p:pic>
        <p:nvPicPr>
          <p:cNvPr id="4" name="Picture 3">
            <a:extLst>
              <a:ext uri="{FF2B5EF4-FFF2-40B4-BE49-F238E27FC236}">
                <a16:creationId xmlns:a16="http://schemas.microsoft.com/office/drawing/2014/main" id="{B2306973-5DA7-7B71-8796-E8DD101CA686}"/>
              </a:ext>
            </a:extLst>
          </p:cNvPr>
          <p:cNvPicPr>
            <a:picLocks noChangeAspect="1"/>
          </p:cNvPicPr>
          <p:nvPr/>
        </p:nvPicPr>
        <p:blipFill>
          <a:blip r:embed="rId3"/>
          <a:stretch>
            <a:fillRect/>
          </a:stretch>
        </p:blipFill>
        <p:spPr>
          <a:xfrm>
            <a:off x="1907019" y="2352225"/>
            <a:ext cx="661845" cy="594175"/>
          </a:xfrm>
          <a:prstGeom prst="rect">
            <a:avLst/>
          </a:prstGeom>
          <a:ln>
            <a:noFill/>
          </a:ln>
        </p:spPr>
      </p:pic>
    </p:spTree>
    <p:extLst>
      <p:ext uri="{BB962C8B-B14F-4D97-AF65-F5344CB8AC3E}">
        <p14:creationId xmlns:p14="http://schemas.microsoft.com/office/powerpoint/2010/main" val="25308772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380D7DC-DB5B-DFAD-76B7-0A9C23FE77CB}"/>
              </a:ext>
            </a:extLst>
          </p:cNvPr>
          <p:cNvSpPr txBox="1">
            <a:spLocks/>
          </p:cNvSpPr>
          <p:nvPr/>
        </p:nvSpPr>
        <p:spPr>
          <a:xfrm>
            <a:off x="122830" y="881149"/>
            <a:ext cx="11614245" cy="56970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Switch Statement</a:t>
            </a:r>
          </a:p>
          <a:p>
            <a:r>
              <a:rPr lang="en-US"/>
              <a:t>The Java </a:t>
            </a:r>
            <a:r>
              <a:rPr lang="en-US" i="1"/>
              <a:t>switch statement</a:t>
            </a:r>
            <a:r>
              <a:rPr lang="en-US"/>
              <a:t> executes one statement from multiple conditions. It is like if-else-if ladder statement. The switch statement works with byte, short, int, long, enum types, String and some wrapper types like Byte, Short, Int, and Long. Since Java 7, you can use strings in the switch statement</a:t>
            </a:r>
          </a:p>
          <a:p>
            <a:r>
              <a:rPr lang="en-US"/>
              <a:t>In other words, the switch statement tests the equality of a variable against multiple values.</a:t>
            </a:r>
          </a:p>
          <a:p>
            <a:endParaRPr lang="en-US"/>
          </a:p>
          <a:p>
            <a:r>
              <a:rPr lang="en-US" b="1"/>
              <a:t>Points to Remember</a:t>
            </a:r>
          </a:p>
          <a:p>
            <a:pPr marL="457200" indent="-457200">
              <a:buFont typeface="+mj-lt"/>
              <a:buAutoNum type="arabicPeriod"/>
            </a:pPr>
            <a:r>
              <a:rPr lang="en-US"/>
              <a:t>There can be </a:t>
            </a:r>
            <a:r>
              <a:rPr lang="en-US" i="1"/>
              <a:t>one or N number of case values</a:t>
            </a:r>
            <a:r>
              <a:rPr lang="en-US"/>
              <a:t> for a switch expression.</a:t>
            </a:r>
          </a:p>
          <a:p>
            <a:pPr marL="457200" indent="-457200">
              <a:buFont typeface="+mj-lt"/>
              <a:buAutoNum type="arabicPeriod"/>
            </a:pPr>
            <a:r>
              <a:rPr lang="en-US"/>
              <a:t>The case value must be of switch expression type only. The case value must be </a:t>
            </a:r>
            <a:r>
              <a:rPr lang="en-US" i="1"/>
              <a:t>literal or constant</a:t>
            </a:r>
            <a:r>
              <a:rPr lang="en-US"/>
              <a:t>. It doesn't allow variables.</a:t>
            </a:r>
          </a:p>
          <a:p>
            <a:pPr marL="457200" indent="-457200">
              <a:buFont typeface="+mj-lt"/>
              <a:buAutoNum type="arabicPeriod"/>
            </a:pPr>
            <a:r>
              <a:rPr lang="en-US"/>
              <a:t>The case values must be </a:t>
            </a:r>
            <a:r>
              <a:rPr lang="en-US" i="1"/>
              <a:t>unique</a:t>
            </a:r>
            <a:r>
              <a:rPr lang="en-US"/>
              <a:t>. In case of duplicate value, it renders compile-time error.</a:t>
            </a:r>
          </a:p>
          <a:p>
            <a:pPr marL="457200" indent="-457200">
              <a:buFont typeface="+mj-lt"/>
              <a:buAutoNum type="arabicPeriod"/>
            </a:pPr>
            <a:r>
              <a:rPr lang="en-US"/>
              <a:t>The Java switch expression must be of </a:t>
            </a:r>
            <a:r>
              <a:rPr lang="en-US" i="1"/>
              <a:t>byte, short, int, long (with its Wrapper type), enums and string</a:t>
            </a:r>
            <a:r>
              <a:rPr lang="en-US"/>
              <a:t>.</a:t>
            </a:r>
          </a:p>
          <a:p>
            <a:pPr marL="457200" indent="-457200">
              <a:buFont typeface="+mj-lt"/>
              <a:buAutoNum type="arabicPeriod"/>
            </a:pPr>
            <a:r>
              <a:rPr lang="en-US"/>
              <a:t>Each case statement can have a </a:t>
            </a:r>
            <a:r>
              <a:rPr lang="en-US" i="1"/>
              <a:t>break statement</a:t>
            </a:r>
            <a:r>
              <a:rPr lang="en-US"/>
              <a:t> which is optional. When control reaches to the break statement, it jumps the control after the switch expression. If a break statement is not found, it executes the next case.</a:t>
            </a:r>
          </a:p>
          <a:p>
            <a:endParaRPr lang="en-US" dirty="0"/>
          </a:p>
        </p:txBody>
      </p:sp>
    </p:spTree>
    <p:extLst>
      <p:ext uri="{BB962C8B-B14F-4D97-AF65-F5344CB8AC3E}">
        <p14:creationId xmlns:p14="http://schemas.microsoft.com/office/powerpoint/2010/main" val="2458705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B069BA9-09A1-808D-4F07-7F2C49CE62A1}"/>
              </a:ext>
            </a:extLst>
          </p:cNvPr>
          <p:cNvSpPr txBox="1">
            <a:spLocks/>
          </p:cNvSpPr>
          <p:nvPr/>
        </p:nvSpPr>
        <p:spPr>
          <a:xfrm>
            <a:off x="122830" y="681644"/>
            <a:ext cx="11600597" cy="601940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00050" lvl="1" indent="0">
              <a:buFont typeface="Wingdings 2" panose="05020102010507070707" pitchFamily="18" charset="2"/>
              <a:buNone/>
            </a:pPr>
            <a:r>
              <a:rPr lang="en-US" dirty="0"/>
              <a:t>public class </a:t>
            </a:r>
            <a:r>
              <a:rPr lang="en-US" dirty="0" err="1"/>
              <a:t>SwitchExample</a:t>
            </a:r>
            <a:r>
              <a:rPr lang="en-US" dirty="0"/>
              <a:t> {  </a:t>
            </a:r>
          </a:p>
          <a:p>
            <a:pPr marL="400050" lvl="1" indent="0">
              <a:buFont typeface="Wingdings 2" panose="05020102010507070707" pitchFamily="18" charset="2"/>
              <a:buNone/>
            </a:pPr>
            <a:r>
              <a:rPr lang="en-US" dirty="0"/>
              <a:t>public static void main(String[] </a:t>
            </a:r>
            <a:r>
              <a:rPr lang="en-US" dirty="0" err="1"/>
              <a:t>args</a:t>
            </a:r>
            <a:r>
              <a:rPr lang="en-US" dirty="0"/>
              <a:t>) {  </a:t>
            </a:r>
          </a:p>
          <a:p>
            <a:pPr marL="400050" lvl="1" indent="0">
              <a:buFont typeface="Wingdings 2" panose="05020102010507070707" pitchFamily="18" charset="2"/>
              <a:buNone/>
            </a:pPr>
            <a:r>
              <a:rPr lang="en-US" dirty="0"/>
              <a:t>    //Declaring a variable for switch expression  </a:t>
            </a:r>
          </a:p>
          <a:p>
            <a:pPr marL="400050" lvl="1" indent="0">
              <a:buFont typeface="Wingdings 2" panose="05020102010507070707" pitchFamily="18" charset="2"/>
              <a:buNone/>
            </a:pPr>
            <a:r>
              <a:rPr lang="en-US" dirty="0"/>
              <a:t>    int number=20;  </a:t>
            </a:r>
          </a:p>
          <a:p>
            <a:pPr marL="400050" lvl="1" indent="0">
              <a:buFont typeface="Wingdings 2" panose="05020102010507070707" pitchFamily="18" charset="2"/>
              <a:buNone/>
            </a:pPr>
            <a:r>
              <a:rPr lang="en-US" dirty="0"/>
              <a:t>    //Switch expression  </a:t>
            </a:r>
          </a:p>
          <a:p>
            <a:pPr marL="400050" lvl="1" indent="0">
              <a:buFont typeface="Wingdings 2" panose="05020102010507070707" pitchFamily="18" charset="2"/>
              <a:buNone/>
            </a:pPr>
            <a:r>
              <a:rPr lang="en-US" dirty="0"/>
              <a:t>    switch(number){  </a:t>
            </a:r>
          </a:p>
          <a:p>
            <a:pPr marL="400050" lvl="1" indent="0">
              <a:buFont typeface="Wingdings 2" panose="05020102010507070707" pitchFamily="18" charset="2"/>
              <a:buNone/>
            </a:pPr>
            <a:r>
              <a:rPr lang="en-US" dirty="0"/>
              <a:t>    //Case statements  </a:t>
            </a:r>
          </a:p>
          <a:p>
            <a:pPr marL="400050" lvl="1" indent="0">
              <a:buFont typeface="Wingdings 2" panose="05020102010507070707" pitchFamily="18" charset="2"/>
              <a:buNone/>
            </a:pPr>
            <a:r>
              <a:rPr lang="en-US" dirty="0"/>
              <a:t>    case 10: </a:t>
            </a:r>
            <a:r>
              <a:rPr lang="en-US" dirty="0" err="1"/>
              <a:t>System.out.println</a:t>
            </a:r>
            <a:r>
              <a:rPr lang="en-US" dirty="0"/>
              <a:t>("10");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20: </a:t>
            </a:r>
            <a:r>
              <a:rPr lang="en-US" dirty="0" err="1"/>
              <a:t>System.out.println</a:t>
            </a:r>
            <a:r>
              <a:rPr lang="en-US" dirty="0"/>
              <a:t>("20");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case 30: </a:t>
            </a:r>
            <a:r>
              <a:rPr lang="en-US" dirty="0" err="1"/>
              <a:t>System.out.println</a:t>
            </a:r>
            <a:r>
              <a:rPr lang="en-US" dirty="0"/>
              <a:t>("30");  </a:t>
            </a:r>
          </a:p>
          <a:p>
            <a:pPr marL="400050" lvl="1" indent="0">
              <a:buFont typeface="Wingdings 2" panose="05020102010507070707" pitchFamily="18" charset="2"/>
              <a:buNone/>
            </a:pPr>
            <a:r>
              <a:rPr lang="en-US" dirty="0"/>
              <a:t>    break;  </a:t>
            </a:r>
          </a:p>
          <a:p>
            <a:pPr marL="400050" lvl="1" indent="0">
              <a:buFont typeface="Wingdings 2" panose="05020102010507070707" pitchFamily="18" charset="2"/>
              <a:buNone/>
            </a:pPr>
            <a:r>
              <a:rPr lang="en-US" dirty="0"/>
              <a:t>    //Default case statement  </a:t>
            </a:r>
          </a:p>
          <a:p>
            <a:pPr marL="400050" lvl="1" indent="0">
              <a:buFont typeface="Wingdings 2" panose="05020102010507070707" pitchFamily="18" charset="2"/>
              <a:buNone/>
            </a:pPr>
            <a:r>
              <a:rPr lang="en-US" dirty="0"/>
              <a:t>    </a:t>
            </a:r>
            <a:r>
              <a:rPr lang="en-US" dirty="0" err="1"/>
              <a:t>default:System.out.println</a:t>
            </a:r>
            <a:r>
              <a:rPr lang="en-US" dirty="0"/>
              <a:t>("Not in 10, 20 or 30");  </a:t>
            </a:r>
          </a:p>
          <a:p>
            <a:pPr marL="400050" lvl="1" indent="0">
              <a:buFont typeface="Wingdings 2" panose="05020102010507070707" pitchFamily="18" charset="2"/>
              <a:buNone/>
            </a:pPr>
            <a:r>
              <a:rPr lang="en-US" dirty="0"/>
              <a:t>    }  </a:t>
            </a:r>
          </a:p>
          <a:p>
            <a:pPr marL="400050" lvl="1" indent="0">
              <a:buFont typeface="Wingdings 2" panose="05020102010507070707" pitchFamily="18" charset="2"/>
              <a:buNone/>
            </a:pPr>
            <a:r>
              <a:rPr lang="en-US" dirty="0"/>
              <a:t>}  }</a:t>
            </a:r>
          </a:p>
        </p:txBody>
      </p:sp>
    </p:spTree>
    <p:extLst>
      <p:ext uri="{BB962C8B-B14F-4D97-AF65-F5344CB8AC3E}">
        <p14:creationId xmlns:p14="http://schemas.microsoft.com/office/powerpoint/2010/main" val="3222852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D1504ED-99F8-3F99-6B28-0E2C3EB1034B}"/>
              </a:ext>
            </a:extLst>
          </p:cNvPr>
          <p:cNvSpPr txBox="1">
            <a:spLocks/>
          </p:cNvSpPr>
          <p:nvPr/>
        </p:nvSpPr>
        <p:spPr>
          <a:xfrm>
            <a:off x="128588" y="631767"/>
            <a:ext cx="9921265" cy="602620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dirty="0"/>
              <a:t>Java Switch Statement is fall-through</a:t>
            </a:r>
          </a:p>
          <a:p>
            <a:r>
              <a:rPr lang="en-US" dirty="0"/>
              <a:t>The Java switch statement is fall-through. It means it executes all statements after the first match if a break statement is not present.</a:t>
            </a:r>
          </a:p>
          <a:p>
            <a:endParaRPr lang="en-US" dirty="0"/>
          </a:p>
          <a:p>
            <a:pPr marL="400050" lvl="1" indent="0">
              <a:buFont typeface="Wingdings 2" panose="05020102010507070707" pitchFamily="18" charset="2"/>
              <a:buNone/>
            </a:pPr>
            <a:r>
              <a:rPr lang="en-US" b="1" dirty="0"/>
              <a:t>public class SwitchExample2 {  </a:t>
            </a:r>
          </a:p>
          <a:p>
            <a:pPr marL="400050" lvl="1" indent="0">
              <a:buFont typeface="Wingdings 2" panose="05020102010507070707" pitchFamily="18" charset="2"/>
              <a:buNone/>
            </a:pPr>
            <a:r>
              <a:rPr lang="en-US" b="1" dirty="0"/>
              <a:t>public static void main(String[] </a:t>
            </a:r>
            <a:r>
              <a:rPr lang="en-US" b="1" dirty="0" err="1"/>
              <a:t>args</a:t>
            </a:r>
            <a:r>
              <a:rPr lang="en-US" b="1" dirty="0"/>
              <a:t>) {  </a:t>
            </a:r>
          </a:p>
          <a:p>
            <a:pPr marL="400050" lvl="1" indent="0">
              <a:buFont typeface="Wingdings 2" panose="05020102010507070707" pitchFamily="18" charset="2"/>
              <a:buNone/>
            </a:pPr>
            <a:r>
              <a:rPr lang="en-US" b="1" dirty="0"/>
              <a:t>    int number=20;  </a:t>
            </a:r>
          </a:p>
          <a:p>
            <a:pPr marL="400050" lvl="1" indent="0">
              <a:buFont typeface="Wingdings 2" panose="05020102010507070707" pitchFamily="18" charset="2"/>
              <a:buNone/>
            </a:pPr>
            <a:r>
              <a:rPr lang="en-US" b="1" dirty="0"/>
              <a:t>    //switch expression with int value  </a:t>
            </a:r>
          </a:p>
          <a:p>
            <a:pPr marL="400050" lvl="1" indent="0">
              <a:buFont typeface="Wingdings 2" panose="05020102010507070707" pitchFamily="18" charset="2"/>
              <a:buNone/>
            </a:pPr>
            <a:r>
              <a:rPr lang="en-US" b="1" dirty="0"/>
              <a:t>    switch(number){  </a:t>
            </a:r>
          </a:p>
          <a:p>
            <a:pPr marL="400050" lvl="1" indent="0">
              <a:buFont typeface="Wingdings 2" panose="05020102010507070707" pitchFamily="18" charset="2"/>
              <a:buNone/>
            </a:pPr>
            <a:r>
              <a:rPr lang="en-US" b="1" dirty="0"/>
              <a:t>    //switch cases without break statements  </a:t>
            </a:r>
          </a:p>
          <a:p>
            <a:pPr marL="400050" lvl="1" indent="0">
              <a:buFont typeface="Wingdings 2" panose="05020102010507070707" pitchFamily="18" charset="2"/>
              <a:buNone/>
            </a:pPr>
            <a:r>
              <a:rPr lang="en-US" b="1" dirty="0"/>
              <a:t>    case 10: </a:t>
            </a:r>
            <a:r>
              <a:rPr lang="en-US" b="1" dirty="0" err="1"/>
              <a:t>System.out.println</a:t>
            </a:r>
            <a:r>
              <a:rPr lang="en-US" b="1" dirty="0"/>
              <a:t>("10");  </a:t>
            </a:r>
          </a:p>
          <a:p>
            <a:pPr marL="400050" lvl="1" indent="0">
              <a:buFont typeface="Wingdings 2" panose="05020102010507070707" pitchFamily="18" charset="2"/>
              <a:buNone/>
            </a:pPr>
            <a:r>
              <a:rPr lang="en-US" b="1" dirty="0"/>
              <a:t>    case 20: </a:t>
            </a:r>
            <a:r>
              <a:rPr lang="en-US" b="1" dirty="0" err="1"/>
              <a:t>System.out.println</a:t>
            </a:r>
            <a:r>
              <a:rPr lang="en-US" b="1" dirty="0"/>
              <a:t>("20");  </a:t>
            </a:r>
          </a:p>
          <a:p>
            <a:pPr marL="400050" lvl="1" indent="0">
              <a:buFont typeface="Wingdings 2" panose="05020102010507070707" pitchFamily="18" charset="2"/>
              <a:buNone/>
            </a:pPr>
            <a:r>
              <a:rPr lang="en-US" b="1" dirty="0"/>
              <a:t>    case 30: </a:t>
            </a:r>
            <a:r>
              <a:rPr lang="en-US" b="1" dirty="0" err="1"/>
              <a:t>System.out.println</a:t>
            </a:r>
            <a:r>
              <a:rPr lang="en-US" b="1" dirty="0"/>
              <a:t>("30");  </a:t>
            </a:r>
          </a:p>
          <a:p>
            <a:pPr marL="400050" lvl="1" indent="0">
              <a:buFont typeface="Wingdings 2" panose="05020102010507070707" pitchFamily="18" charset="2"/>
              <a:buNone/>
            </a:pPr>
            <a:r>
              <a:rPr lang="en-US" b="1" dirty="0"/>
              <a:t>    </a:t>
            </a:r>
            <a:r>
              <a:rPr lang="en-US" b="1" dirty="0" err="1"/>
              <a:t>default:System.out.println</a:t>
            </a:r>
            <a:r>
              <a:rPr lang="en-US" b="1" dirty="0"/>
              <a:t>("Not in 10, 20 or 30");  </a:t>
            </a:r>
          </a:p>
          <a:p>
            <a:pPr marL="400050" lvl="1" indent="0">
              <a:buFont typeface="Wingdings 2" panose="05020102010507070707" pitchFamily="18" charset="2"/>
              <a:buNone/>
            </a:pPr>
            <a:r>
              <a:rPr lang="en-US" b="1" dirty="0"/>
              <a:t>    }  </a:t>
            </a:r>
          </a:p>
          <a:p>
            <a:pPr marL="400050" lvl="1" indent="0">
              <a:buFont typeface="Wingdings 2" panose="05020102010507070707" pitchFamily="18" charset="2"/>
              <a:buNone/>
            </a:pPr>
            <a:r>
              <a:rPr lang="en-US" b="1" dirty="0"/>
              <a:t>}  }</a:t>
            </a:r>
            <a:r>
              <a:rPr lang="en-US" dirty="0"/>
              <a:t>  </a:t>
            </a:r>
          </a:p>
          <a:p>
            <a:endParaRPr lang="en-US" dirty="0"/>
          </a:p>
        </p:txBody>
      </p:sp>
    </p:spTree>
    <p:extLst>
      <p:ext uri="{BB962C8B-B14F-4D97-AF65-F5344CB8AC3E}">
        <p14:creationId xmlns:p14="http://schemas.microsoft.com/office/powerpoint/2010/main" val="371419461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94778-50C3-B221-7B5B-8E0357F8A888}"/>
              </a:ext>
            </a:extLst>
          </p:cNvPr>
          <p:cNvSpPr>
            <a:spLocks noGrp="1"/>
          </p:cNvSpPr>
          <p:nvPr>
            <p:ph type="title"/>
          </p:nvPr>
        </p:nvSpPr>
        <p:spPr/>
        <p:txBody>
          <a:bodyPr/>
          <a:lstStyle/>
          <a:p>
            <a:r>
              <a:rPr lang="en-US" dirty="0"/>
              <a:t>Loops in java</a:t>
            </a:r>
            <a:endParaRPr lang="en-IN" dirty="0"/>
          </a:p>
        </p:txBody>
      </p:sp>
      <p:sp>
        <p:nvSpPr>
          <p:cNvPr id="3" name="Content Placeholder 2">
            <a:extLst>
              <a:ext uri="{FF2B5EF4-FFF2-40B4-BE49-F238E27FC236}">
                <a16:creationId xmlns:a16="http://schemas.microsoft.com/office/drawing/2014/main" id="{AF0C6BA0-13B4-775A-10EF-9728FE3F4EA1}"/>
              </a:ext>
            </a:extLst>
          </p:cNvPr>
          <p:cNvSpPr>
            <a:spLocks noGrp="1"/>
          </p:cNvSpPr>
          <p:nvPr>
            <p:ph idx="1"/>
          </p:nvPr>
        </p:nvSpPr>
        <p:spPr>
          <a:xfrm>
            <a:off x="581192" y="2180496"/>
            <a:ext cx="11029615" cy="4220304"/>
          </a:xfrm>
        </p:spPr>
        <p:txBody>
          <a:bodyPr>
            <a:normAutofit fontScale="92500" lnSpcReduction="10000"/>
          </a:bodyPr>
          <a:lstStyle/>
          <a:p>
            <a:r>
              <a:rPr lang="en-US" dirty="0"/>
              <a:t>In programming languages, loops are used to execute a set of instructions/functions repeatedly when some conditions become true. There are three types of loops in java.</a:t>
            </a:r>
          </a:p>
          <a:p>
            <a:pPr marL="457200" indent="-457200">
              <a:buFont typeface="+mj-lt"/>
              <a:buAutoNum type="arabicPeriod"/>
            </a:pPr>
            <a:r>
              <a:rPr lang="en-US" b="1" dirty="0"/>
              <a:t>for loop</a:t>
            </a:r>
          </a:p>
          <a:p>
            <a:r>
              <a:rPr lang="en-US" dirty="0"/>
              <a:t>The Java for loop is a control flow statement that iterates a part of the programs multiple times. If the number of iteration is fixed, it is recommended to use for loop.</a:t>
            </a:r>
            <a:r>
              <a:rPr lang="en-US" b="1" dirty="0"/>
              <a:t> </a:t>
            </a:r>
          </a:p>
          <a:p>
            <a:endParaRPr lang="en-US" b="1" dirty="0"/>
          </a:p>
          <a:p>
            <a:pPr marL="0" indent="0">
              <a:buNone/>
            </a:pPr>
            <a:r>
              <a:rPr lang="en-US" dirty="0"/>
              <a:t>public class </a:t>
            </a:r>
            <a:r>
              <a:rPr lang="en-US" dirty="0" err="1"/>
              <a:t>ForExample</a:t>
            </a:r>
            <a:r>
              <a:rPr lang="en-US" dirty="0"/>
              <a:t> {  </a:t>
            </a:r>
          </a:p>
          <a:p>
            <a:pPr marL="0" indent="0">
              <a:buNone/>
            </a:pPr>
            <a:r>
              <a:rPr lang="en-US" dirty="0"/>
              <a:t>public static void main(String[] </a:t>
            </a:r>
            <a:r>
              <a:rPr lang="en-US" dirty="0" err="1"/>
              <a:t>args</a:t>
            </a:r>
            <a:r>
              <a:rPr lang="en-US" dirty="0"/>
              <a:t>) {  </a:t>
            </a:r>
          </a:p>
          <a:p>
            <a:pPr marL="0" indent="0">
              <a:buNone/>
            </a:pPr>
            <a:r>
              <a:rPr lang="en-US" dirty="0"/>
              <a:t>    //Code of Java for loop  </a:t>
            </a:r>
          </a:p>
          <a:p>
            <a:pPr marL="0" indent="0">
              <a:buNone/>
            </a:pPr>
            <a:r>
              <a:rPr lang="en-US" dirty="0"/>
              <a:t>    for(int </a:t>
            </a:r>
            <a:r>
              <a:rPr lang="en-US" dirty="0" err="1"/>
              <a:t>i</a:t>
            </a:r>
            <a:r>
              <a:rPr lang="en-US" dirty="0"/>
              <a:t>=1;i&lt;=10;i++){  </a:t>
            </a:r>
          </a:p>
          <a:p>
            <a:pPr marL="0" indent="0">
              <a:buNone/>
            </a:pPr>
            <a:r>
              <a:rPr lang="en-US" dirty="0"/>
              <a:t>        </a:t>
            </a:r>
            <a:r>
              <a:rPr lang="en-US" dirty="0" err="1"/>
              <a:t>System.out.println</a:t>
            </a:r>
            <a:r>
              <a:rPr lang="en-US" dirty="0"/>
              <a:t>(</a:t>
            </a:r>
            <a:r>
              <a:rPr lang="en-US" dirty="0" err="1"/>
              <a:t>i</a:t>
            </a:r>
            <a:r>
              <a:rPr lang="en-US" dirty="0"/>
              <a:t>);  </a:t>
            </a:r>
          </a:p>
          <a:p>
            <a:pPr marL="0" indent="0">
              <a:buNone/>
            </a:pPr>
            <a:r>
              <a:rPr lang="en-US" dirty="0"/>
              <a:t>    }} } </a:t>
            </a:r>
          </a:p>
        </p:txBody>
      </p:sp>
    </p:spTree>
    <p:extLst>
      <p:ext uri="{BB962C8B-B14F-4D97-AF65-F5344CB8AC3E}">
        <p14:creationId xmlns:p14="http://schemas.microsoft.com/office/powerpoint/2010/main" val="42905591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233EC32-29E2-3C98-9491-82837D71A696}"/>
              </a:ext>
            </a:extLst>
          </p:cNvPr>
          <p:cNvSpPr txBox="1">
            <a:spLocks/>
          </p:cNvSpPr>
          <p:nvPr/>
        </p:nvSpPr>
        <p:spPr>
          <a:xfrm>
            <a:off x="997527" y="714895"/>
            <a:ext cx="10461047" cy="572876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Java Infinitive For Loop</a:t>
            </a:r>
          </a:p>
          <a:p>
            <a:r>
              <a:rPr lang="en-US"/>
              <a:t>If you use two semicolons ;; in the for loop, it will be infinitive for loop.</a:t>
            </a:r>
          </a:p>
          <a:p>
            <a:r>
              <a:rPr lang="en-US" b="1"/>
              <a:t>Syntax:</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ForExample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//Using no condition in for loop  </a:t>
            </a:r>
          </a:p>
          <a:p>
            <a:pPr marL="0" indent="0">
              <a:buFont typeface="Wingdings 2" panose="05020102010507070707" pitchFamily="18" charset="2"/>
              <a:buNone/>
            </a:pPr>
            <a:r>
              <a:rPr lang="en-US"/>
              <a:t>    </a:t>
            </a:r>
            <a:r>
              <a:rPr lang="en-US" b="1"/>
              <a:t>for</a:t>
            </a:r>
            <a:r>
              <a:rPr lang="en-US"/>
              <a:t>(;;){  </a:t>
            </a:r>
          </a:p>
          <a:p>
            <a:pPr marL="0" indent="0">
              <a:buFont typeface="Wingdings 2" panose="05020102010507070707" pitchFamily="18" charset="2"/>
              <a:buNone/>
            </a:pPr>
            <a:r>
              <a:rPr lang="en-US"/>
              <a:t>        System.out.println("infinitive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a:p>
          <a:p>
            <a:pPr marL="0" indent="0">
              <a:buFont typeface="Wingdings 2" panose="05020102010507070707" pitchFamily="18" charset="2"/>
              <a:buNone/>
            </a:pPr>
            <a:r>
              <a:rPr lang="en-US"/>
              <a:t>press ctrl+c to exit from the program</a:t>
            </a:r>
            <a:endParaRPr lang="en-US" dirty="0"/>
          </a:p>
        </p:txBody>
      </p:sp>
    </p:spTree>
    <p:extLst>
      <p:ext uri="{BB962C8B-B14F-4D97-AF65-F5344CB8AC3E}">
        <p14:creationId xmlns:p14="http://schemas.microsoft.com/office/powerpoint/2010/main" val="4118453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650DF2F-1208-B0E1-CEF7-9EC810047A37}"/>
              </a:ext>
            </a:extLst>
          </p:cNvPr>
          <p:cNvSpPr txBox="1">
            <a:spLocks/>
          </p:cNvSpPr>
          <p:nvPr/>
        </p:nvSpPr>
        <p:spPr>
          <a:xfrm>
            <a:off x="413819" y="914400"/>
            <a:ext cx="9835540" cy="545037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457200" indent="-457200">
              <a:buFont typeface="+mj-lt"/>
              <a:buAutoNum type="arabicPeriod"/>
            </a:pPr>
            <a:r>
              <a:rPr lang="en-US" b="1"/>
              <a:t>while loop</a:t>
            </a:r>
          </a:p>
          <a:p>
            <a:pPr marL="0" indent="0">
              <a:buFont typeface="Wingdings 2" panose="05020102010507070707" pitchFamily="18" charset="2"/>
              <a:buNone/>
            </a:pPr>
            <a:r>
              <a:rPr lang="en-US"/>
              <a:t>The Java while loop is a control flow statement that executes a part of the programs repeatedly on the basis of given boolean condition. If the number of iteration is not fixed, it is recommended to use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WhileExample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int i=1;  </a:t>
            </a:r>
          </a:p>
          <a:p>
            <a:pPr marL="0" indent="0">
              <a:buFont typeface="Wingdings 2" panose="05020102010507070707" pitchFamily="18" charset="2"/>
              <a:buNone/>
            </a:pPr>
            <a:r>
              <a:rPr lang="en-US"/>
              <a:t>    while(i&lt;=10){  </a:t>
            </a:r>
          </a:p>
          <a:p>
            <a:pPr marL="0" indent="0">
              <a:buFont typeface="Wingdings 2" panose="05020102010507070707" pitchFamily="18" charset="2"/>
              <a:buNone/>
            </a:pPr>
            <a:r>
              <a:rPr lang="en-US"/>
              <a:t>        System.out.println(i);  </a:t>
            </a:r>
          </a:p>
          <a:p>
            <a:pPr marL="0" indent="0">
              <a:buFont typeface="Wingdings 2" panose="05020102010507070707" pitchFamily="18" charset="2"/>
              <a:buNone/>
            </a:pPr>
            <a:r>
              <a:rPr lang="en-US"/>
              <a:t>    i++;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b="1" dirty="0"/>
          </a:p>
        </p:txBody>
      </p:sp>
    </p:spTree>
    <p:extLst>
      <p:ext uri="{BB962C8B-B14F-4D97-AF65-F5344CB8AC3E}">
        <p14:creationId xmlns:p14="http://schemas.microsoft.com/office/powerpoint/2010/main" val="2235728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BDC336E-21C0-E55E-970E-3EEC333F3102}"/>
              </a:ext>
            </a:extLst>
          </p:cNvPr>
          <p:cNvSpPr txBox="1">
            <a:spLocks/>
          </p:cNvSpPr>
          <p:nvPr/>
        </p:nvSpPr>
        <p:spPr>
          <a:xfrm>
            <a:off x="643978" y="1080654"/>
            <a:ext cx="10658475" cy="530663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Infinitive While Loop</a:t>
            </a:r>
          </a:p>
          <a:p>
            <a:pPr marL="0" indent="0">
              <a:buFont typeface="Wingdings 2" panose="05020102010507070707" pitchFamily="18" charset="2"/>
              <a:buNone/>
            </a:pPr>
            <a:r>
              <a:rPr lang="en-US"/>
              <a:t>If you pass </a:t>
            </a:r>
            <a:r>
              <a:rPr lang="en-US" b="1"/>
              <a:t>true</a:t>
            </a:r>
            <a:r>
              <a:rPr lang="en-US"/>
              <a:t> in the while loop, it will be infinitive while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public</a:t>
            </a:r>
            <a:r>
              <a:rPr lang="en-US"/>
              <a:t> </a:t>
            </a:r>
            <a:r>
              <a:rPr lang="en-US" b="1"/>
              <a:t>class</a:t>
            </a:r>
            <a:r>
              <a:rPr lang="en-US"/>
              <a:t> 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System.out.println("infinitive while loop");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236228315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D2AD24F-4AAA-FA53-74A4-F395C894EED5}"/>
              </a:ext>
            </a:extLst>
          </p:cNvPr>
          <p:cNvSpPr txBox="1">
            <a:spLocks/>
          </p:cNvSpPr>
          <p:nvPr/>
        </p:nvSpPr>
        <p:spPr>
          <a:xfrm>
            <a:off x="431006" y="909983"/>
            <a:ext cx="11329987" cy="594801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do-while loop</a:t>
            </a:r>
          </a:p>
          <a:p>
            <a:r>
              <a:rPr lang="en-US"/>
              <a:t>The Java do while loop is a control flow statement that executes a part of the programs at least once anIf the number of iteration is not fixed and you must have to execute the loop at least once, it is recommended to use the do-while loop.d the further execution depends upon the given boolean condition.</a:t>
            </a:r>
          </a:p>
          <a:p>
            <a:endParaRPr lang="en-US"/>
          </a:p>
          <a:p>
            <a:pPr marL="0" indent="0">
              <a:buFont typeface="Wingdings 2" panose="05020102010507070707" pitchFamily="18" charset="2"/>
              <a:buNone/>
            </a:pPr>
            <a:r>
              <a:rPr lang="en-US" b="1"/>
              <a:t>public class DoWhileExample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int i=1;  </a:t>
            </a:r>
          </a:p>
          <a:p>
            <a:pPr marL="0" indent="0">
              <a:buFont typeface="Wingdings 2" panose="05020102010507070707" pitchFamily="18" charset="2"/>
              <a:buNone/>
            </a:pPr>
            <a:r>
              <a:rPr lang="en-US" b="1"/>
              <a:t>    do{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i++;  </a:t>
            </a:r>
          </a:p>
          <a:p>
            <a:pPr marL="0" indent="0">
              <a:buFont typeface="Wingdings 2" panose="05020102010507070707" pitchFamily="18" charset="2"/>
              <a:buNone/>
            </a:pPr>
            <a:r>
              <a:rPr lang="en-US" b="1"/>
              <a:t>    }while(i&lt;=10);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r>
              <a:rPr lang="en-US"/>
              <a:t>  </a:t>
            </a:r>
          </a:p>
          <a:p>
            <a:endParaRPr lang="en-US" dirty="0"/>
          </a:p>
        </p:txBody>
      </p:sp>
    </p:spTree>
    <p:extLst>
      <p:ext uri="{BB962C8B-B14F-4D97-AF65-F5344CB8AC3E}">
        <p14:creationId xmlns:p14="http://schemas.microsoft.com/office/powerpoint/2010/main" val="536180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9F86807-3166-1DED-1D58-16A1C5799716}"/>
              </a:ext>
            </a:extLst>
          </p:cNvPr>
          <p:cNvSpPr txBox="1">
            <a:spLocks/>
          </p:cNvSpPr>
          <p:nvPr/>
        </p:nvSpPr>
        <p:spPr>
          <a:xfrm>
            <a:off x="500062" y="1064029"/>
            <a:ext cx="10392753" cy="534153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Infinitive do-while Loop</a:t>
            </a:r>
          </a:p>
          <a:p>
            <a:r>
              <a:rPr lang="en-US"/>
              <a:t>If you pass </a:t>
            </a:r>
            <a:r>
              <a:rPr lang="en-US" b="1"/>
              <a:t>true</a:t>
            </a:r>
            <a:r>
              <a:rPr lang="en-US"/>
              <a:t> in the do-while loop, it will be infinitive do-while loop.</a:t>
            </a:r>
          </a:p>
          <a:p>
            <a:endParaRPr lang="en-US"/>
          </a:p>
          <a:p>
            <a:endParaRPr lang="en-US"/>
          </a:p>
          <a:p>
            <a:pPr marL="0" indent="0">
              <a:buFont typeface="Wingdings 2" panose="05020102010507070707" pitchFamily="18" charset="2"/>
              <a:buNone/>
            </a:pPr>
            <a:r>
              <a:rPr lang="en-US" b="1"/>
              <a:t>public</a:t>
            </a:r>
            <a:r>
              <a:rPr lang="en-US"/>
              <a:t> </a:t>
            </a:r>
            <a:r>
              <a:rPr lang="en-US" b="1"/>
              <a:t>class</a:t>
            </a:r>
            <a:r>
              <a:rPr lang="en-US"/>
              <a:t> DoWhileExample2 {  </a:t>
            </a:r>
          </a:p>
          <a:p>
            <a:pPr marL="0" indent="0">
              <a:buFont typeface="Wingdings 2" panose="05020102010507070707" pitchFamily="18" charset="2"/>
              <a:buNone/>
            </a:pPr>
            <a:r>
              <a:rPr lang="en-US" b="1"/>
              <a:t>public</a:t>
            </a:r>
            <a:r>
              <a:rPr lang="en-US"/>
              <a:t> </a:t>
            </a:r>
            <a:r>
              <a:rPr lang="en-US" b="1"/>
              <a:t>static</a:t>
            </a:r>
            <a:r>
              <a:rPr lang="en-US"/>
              <a:t> </a:t>
            </a:r>
            <a:r>
              <a:rPr lang="en-US" b="1"/>
              <a:t>void</a:t>
            </a:r>
            <a:r>
              <a:rPr lang="en-US"/>
              <a:t> main(String[] args) {  </a:t>
            </a:r>
          </a:p>
          <a:p>
            <a:pPr marL="0" indent="0">
              <a:buFont typeface="Wingdings 2" panose="05020102010507070707" pitchFamily="18" charset="2"/>
              <a:buNone/>
            </a:pPr>
            <a:r>
              <a:rPr lang="en-US"/>
              <a:t>    </a:t>
            </a:r>
            <a:r>
              <a:rPr lang="en-US" b="1"/>
              <a:t>do</a:t>
            </a:r>
            <a:r>
              <a:rPr lang="en-US"/>
              <a:t>{  </a:t>
            </a:r>
          </a:p>
          <a:p>
            <a:pPr marL="0" indent="0">
              <a:buFont typeface="Wingdings 2" panose="05020102010507070707" pitchFamily="18" charset="2"/>
              <a:buNone/>
            </a:pPr>
            <a:r>
              <a:rPr lang="en-US"/>
              <a:t>        System.out.println("infinitive do while loop");  </a:t>
            </a:r>
          </a:p>
          <a:p>
            <a:pPr marL="0" indent="0">
              <a:buFont typeface="Wingdings 2" panose="05020102010507070707" pitchFamily="18" charset="2"/>
              <a:buNone/>
            </a:pPr>
            <a:r>
              <a:rPr lang="en-US"/>
              <a:t>    }</a:t>
            </a:r>
            <a:r>
              <a:rPr lang="en-US" b="1"/>
              <a:t>while</a:t>
            </a:r>
            <a:r>
              <a:rPr lang="en-US"/>
              <a:t>(</a:t>
            </a:r>
            <a:r>
              <a:rPr lang="en-US" b="1"/>
              <a:t>true</a:t>
            </a:r>
            <a:r>
              <a:rPr lang="en-US"/>
              <a:t>);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  </a:t>
            </a:r>
          </a:p>
          <a:p>
            <a:endParaRPr lang="en-US" dirty="0"/>
          </a:p>
        </p:txBody>
      </p:sp>
    </p:spTree>
    <p:extLst>
      <p:ext uri="{BB962C8B-B14F-4D97-AF65-F5344CB8AC3E}">
        <p14:creationId xmlns:p14="http://schemas.microsoft.com/office/powerpoint/2010/main" val="873520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A868BA20-6CCB-A4F5-BBB4-199CFA4A118B}"/>
              </a:ext>
            </a:extLst>
          </p:cNvPr>
          <p:cNvSpPr txBox="1">
            <a:spLocks/>
          </p:cNvSpPr>
          <p:nvPr/>
        </p:nvSpPr>
        <p:spPr>
          <a:xfrm>
            <a:off x="257176" y="864524"/>
            <a:ext cx="9792678" cy="5383875"/>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Break Statement</a:t>
            </a:r>
          </a:p>
          <a:p>
            <a:r>
              <a:rPr lang="en-US"/>
              <a:t>When a break statement is encountered inside a loop, the loop is immediately terminated and the program control resumes at the next statement following the loop.</a:t>
            </a:r>
          </a:p>
          <a:p>
            <a:r>
              <a:rPr lang="en-US"/>
              <a:t>The Java </a:t>
            </a:r>
            <a:r>
              <a:rPr lang="en-US" i="1"/>
              <a:t>break</a:t>
            </a:r>
            <a:r>
              <a:rPr lang="en-US"/>
              <a:t> is used to break loop or switch statement. It breaks the current flow of the program at specified condition. In case of inner loop, it breaks only inner loop.</a:t>
            </a:r>
          </a:p>
          <a:p>
            <a:r>
              <a:rPr lang="en-US"/>
              <a:t>We can use Java break statement in all types of loops such as for loop, while loop and do-while loop.</a:t>
            </a:r>
          </a:p>
          <a:p>
            <a:endParaRPr lang="en-US"/>
          </a:p>
          <a:p>
            <a:pPr marL="0" indent="0">
              <a:buFont typeface="Wingdings 2" panose="05020102010507070707" pitchFamily="18" charset="2"/>
              <a:buNone/>
            </a:pPr>
            <a:r>
              <a:rPr lang="en-US" b="1"/>
              <a:t>Syntax:</a:t>
            </a:r>
            <a:endParaRPr lang="en-US"/>
          </a:p>
          <a:p>
            <a:pPr marL="0" indent="0">
              <a:buFont typeface="Wingdings 2" panose="05020102010507070707" pitchFamily="18" charset="2"/>
              <a:buNone/>
            </a:pPr>
            <a:r>
              <a:rPr lang="en-US"/>
              <a:t>jump-statement;    </a:t>
            </a:r>
          </a:p>
          <a:p>
            <a:pPr marL="0" indent="0">
              <a:buFont typeface="Wingdings 2" panose="05020102010507070707" pitchFamily="18" charset="2"/>
              <a:buNone/>
            </a:pPr>
            <a:r>
              <a:rPr lang="en-US" b="1"/>
              <a:t>break</a:t>
            </a:r>
            <a:r>
              <a:rPr lang="en-US"/>
              <a:t>; </a:t>
            </a:r>
          </a:p>
          <a:p>
            <a:endParaRPr lang="en-US" dirty="0"/>
          </a:p>
        </p:txBody>
      </p:sp>
    </p:spTree>
    <p:extLst>
      <p:ext uri="{BB962C8B-B14F-4D97-AF65-F5344CB8AC3E}">
        <p14:creationId xmlns:p14="http://schemas.microsoft.com/office/powerpoint/2010/main" val="3772914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EA74B-E5C8-641A-6C33-CEF8540FD7E8}"/>
              </a:ext>
            </a:extLst>
          </p:cNvPr>
          <p:cNvSpPr>
            <a:spLocks noGrp="1"/>
          </p:cNvSpPr>
          <p:nvPr>
            <p:ph type="title"/>
          </p:nvPr>
        </p:nvSpPr>
        <p:spPr/>
        <p:txBody>
          <a:bodyPr/>
          <a:lstStyle/>
          <a:p>
            <a:r>
              <a:rPr lang="en-US" b="1" dirty="0"/>
              <a:t>Top Applications Build using Java</a:t>
            </a:r>
            <a:endParaRPr lang="en-IN" dirty="0"/>
          </a:p>
        </p:txBody>
      </p:sp>
      <p:pic>
        <p:nvPicPr>
          <p:cNvPr id="7" name="Picture 6">
            <a:extLst>
              <a:ext uri="{FF2B5EF4-FFF2-40B4-BE49-F238E27FC236}">
                <a16:creationId xmlns:a16="http://schemas.microsoft.com/office/drawing/2014/main" id="{1F024796-980F-7641-8AC7-024C42ED42EB}"/>
              </a:ext>
            </a:extLst>
          </p:cNvPr>
          <p:cNvPicPr>
            <a:picLocks noChangeAspect="1"/>
          </p:cNvPicPr>
          <p:nvPr/>
        </p:nvPicPr>
        <p:blipFill>
          <a:blip r:embed="rId2"/>
          <a:stretch>
            <a:fillRect/>
          </a:stretch>
        </p:blipFill>
        <p:spPr>
          <a:xfrm>
            <a:off x="1122141" y="2534555"/>
            <a:ext cx="9947718" cy="3429659"/>
          </a:xfrm>
          <a:prstGeom prst="rect">
            <a:avLst/>
          </a:prstGeom>
        </p:spPr>
      </p:pic>
    </p:spTree>
    <p:extLst>
      <p:ext uri="{BB962C8B-B14F-4D97-AF65-F5344CB8AC3E}">
        <p14:creationId xmlns:p14="http://schemas.microsoft.com/office/powerpoint/2010/main" val="19831426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7F3D9A89-2259-B300-911D-A119CAD2FCD5}"/>
              </a:ext>
            </a:extLst>
          </p:cNvPr>
          <p:cNvSpPr txBox="1">
            <a:spLocks/>
          </p:cNvSpPr>
          <p:nvPr/>
        </p:nvSpPr>
        <p:spPr>
          <a:xfrm>
            <a:off x="257176" y="914400"/>
            <a:ext cx="10444162" cy="5943600"/>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BreakExample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//using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//breaking the loop  </a:t>
            </a:r>
          </a:p>
          <a:p>
            <a:pPr marL="0" indent="0">
              <a:buFont typeface="Wingdings 2" panose="05020102010507070707" pitchFamily="18" charset="2"/>
              <a:buNone/>
            </a:pPr>
            <a:r>
              <a:rPr lang="en-US" b="1"/>
              <a:t>            break;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20161188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53B57FE-4C63-68F7-4D4D-CCE4521FC7D1}"/>
              </a:ext>
            </a:extLst>
          </p:cNvPr>
          <p:cNvSpPr txBox="1">
            <a:spLocks/>
          </p:cNvSpPr>
          <p:nvPr/>
        </p:nvSpPr>
        <p:spPr>
          <a:xfrm>
            <a:off x="438150" y="764771"/>
            <a:ext cx="11315700" cy="6093229"/>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with Inner Loop</a:t>
            </a:r>
          </a:p>
          <a:p>
            <a:pPr marL="0" indent="0">
              <a:buFont typeface="Wingdings 2" panose="05020102010507070707" pitchFamily="18" charset="2"/>
              <a:buNone/>
            </a:pPr>
            <a:r>
              <a:rPr lang="en-US" dirty="0"/>
              <a:t>It breaks inner loop only if you use break statement inside the inner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illustrate the use of break statement    </a:t>
            </a:r>
          </a:p>
          <a:p>
            <a:pPr marL="0" indent="0">
              <a:buFont typeface="Wingdings 2" panose="05020102010507070707" pitchFamily="18" charset="2"/>
              <a:buNone/>
            </a:pPr>
            <a:r>
              <a:rPr lang="en-US" dirty="0"/>
              <a:t>//inside an inner loop   </a:t>
            </a:r>
          </a:p>
          <a:p>
            <a:pPr marL="0" indent="0">
              <a:buFont typeface="Wingdings 2" panose="05020102010507070707" pitchFamily="18" charset="2"/>
              <a:buNone/>
            </a:pPr>
            <a:r>
              <a:rPr lang="en-US" dirty="0"/>
              <a:t>public class BreakExample2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//outer loop   </a:t>
            </a:r>
          </a:p>
          <a:p>
            <a:pPr marL="0" indent="0">
              <a:buFont typeface="Wingdings 2" panose="05020102010507070707" pitchFamily="18" charset="2"/>
              <a:buNone/>
            </a:pPr>
            <a:r>
              <a:rPr lang="en-US" dirty="0"/>
              <a:t>            for(int </a:t>
            </a:r>
            <a:r>
              <a:rPr lang="en-US" dirty="0" err="1"/>
              <a:t>i</a:t>
            </a:r>
            <a:r>
              <a:rPr lang="en-US" dirty="0"/>
              <a:t>=1;i&lt;=3;i++){    </a:t>
            </a:r>
          </a:p>
          <a:p>
            <a:pPr marL="0" indent="0">
              <a:buFont typeface="Wingdings 2" panose="05020102010507070707" pitchFamily="18" charset="2"/>
              <a:buNone/>
            </a:pPr>
            <a:r>
              <a:rPr lang="en-US" dirty="0"/>
              <a:t>                    //inner loop  </a:t>
            </a:r>
          </a:p>
          <a:p>
            <a:pPr marL="0" indent="0">
              <a:buFont typeface="Wingdings 2" panose="05020102010507070707" pitchFamily="18" charset="2"/>
              <a:buNone/>
            </a:pPr>
            <a:r>
              <a:rPr lang="en-US" dirty="0"/>
              <a:t>                    for(int j=1;j&lt;=3;j++){    </a:t>
            </a:r>
          </a:p>
          <a:p>
            <a:pPr marL="0" indent="0">
              <a:buFont typeface="Wingdings 2" panose="05020102010507070707" pitchFamily="18" charset="2"/>
              <a:buNone/>
            </a:pPr>
            <a:r>
              <a:rPr lang="en-US" dirty="0"/>
              <a:t>                        if(</a:t>
            </a:r>
            <a:r>
              <a:rPr lang="en-US" dirty="0" err="1"/>
              <a:t>i</a:t>
            </a:r>
            <a:r>
              <a:rPr lang="en-US" dirty="0"/>
              <a:t>==2&amp;&amp;j==2){    </a:t>
            </a:r>
          </a:p>
          <a:p>
            <a:pPr marL="0" indent="0">
              <a:buFont typeface="Wingdings 2" panose="05020102010507070707" pitchFamily="18" charset="2"/>
              <a:buNone/>
            </a:pPr>
            <a:r>
              <a:rPr lang="en-US" dirty="0"/>
              <a:t>                            //using break statement inside the inner loop  </a:t>
            </a:r>
          </a:p>
          <a:p>
            <a:pPr marL="0" indent="0">
              <a:buFont typeface="Wingdings 2" panose="05020102010507070707" pitchFamily="18" charset="2"/>
              <a:buNone/>
            </a:pPr>
            <a:r>
              <a:rPr lang="en-US" dirty="0"/>
              <a:t>                            break;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"+j);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40476279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48BD8E-3FF7-C3E0-A38C-4CB2C2B1E46C}"/>
              </a:ext>
            </a:extLst>
          </p:cNvPr>
          <p:cNvSpPr txBox="1">
            <a:spLocks/>
          </p:cNvSpPr>
          <p:nvPr/>
        </p:nvSpPr>
        <p:spPr>
          <a:xfrm>
            <a:off x="514350" y="798022"/>
            <a:ext cx="11144250" cy="6059978"/>
          </a:xfrm>
          <a:prstGeom prst="rect">
            <a:avLst/>
          </a:prstGeom>
        </p:spPr>
        <p:txBody>
          <a:bodyPr>
            <a:normAutofit fontScale="92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while loop.  </a:t>
            </a:r>
          </a:p>
          <a:p>
            <a:pPr marL="0" indent="0">
              <a:buFont typeface="Wingdings 2" panose="05020102010507070707" pitchFamily="18" charset="2"/>
              <a:buNone/>
            </a:pPr>
            <a:r>
              <a:rPr lang="en-US" dirty="0"/>
              <a:t>public class </a:t>
            </a:r>
            <a:r>
              <a:rPr lang="en-US" dirty="0" err="1"/>
              <a:t>BreakWhileExample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//while loop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53287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86D97FE-78B7-4AA5-61FB-3DD9E5645376}"/>
              </a:ext>
            </a:extLst>
          </p:cNvPr>
          <p:cNvSpPr txBox="1">
            <a:spLocks/>
          </p:cNvSpPr>
          <p:nvPr/>
        </p:nvSpPr>
        <p:spPr>
          <a:xfrm>
            <a:off x="352425" y="831273"/>
            <a:ext cx="11487150" cy="5879176"/>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Break Statement in do-while loop</a:t>
            </a:r>
          </a:p>
          <a:p>
            <a:pPr marL="0" indent="0">
              <a:buFont typeface="Wingdings 2" panose="05020102010507070707" pitchFamily="18" charset="2"/>
              <a:buNone/>
            </a:pPr>
            <a:r>
              <a:rPr lang="en-US" b="1" dirty="0"/>
              <a:t>Example:</a:t>
            </a:r>
            <a:endParaRPr lang="en-US" dirty="0"/>
          </a:p>
          <a:p>
            <a:pPr marL="0" indent="0">
              <a:buFont typeface="Wingdings 2" panose="05020102010507070707" pitchFamily="18" charset="2"/>
              <a:buNone/>
            </a:pPr>
            <a:r>
              <a:rPr lang="en-US" dirty="0"/>
              <a:t>//Java Program to demonstrate the use of break statement  </a:t>
            </a:r>
          </a:p>
          <a:p>
            <a:pPr marL="0" indent="0">
              <a:buFont typeface="Wingdings 2" panose="05020102010507070707" pitchFamily="18" charset="2"/>
              <a:buNone/>
            </a:pPr>
            <a:r>
              <a:rPr lang="en-US" dirty="0"/>
              <a:t>//inside the Java do-while loop.  </a:t>
            </a:r>
          </a:p>
          <a:p>
            <a:pPr marL="0" indent="0">
              <a:buFont typeface="Wingdings 2" panose="05020102010507070707" pitchFamily="18" charset="2"/>
              <a:buNone/>
            </a:pPr>
            <a:r>
              <a:rPr lang="en-US" dirty="0"/>
              <a:t>public class </a:t>
            </a:r>
            <a:r>
              <a:rPr lang="en-US" dirty="0" err="1"/>
              <a:t>BreakDoWhileExample</a:t>
            </a:r>
            <a:r>
              <a:rPr lang="en-US" dirty="0"/>
              <a:t> {  </a:t>
            </a:r>
          </a:p>
          <a:p>
            <a:pPr marL="0" indent="0">
              <a:buFont typeface="Wingdings 2" panose="05020102010507070707" pitchFamily="18" charset="2"/>
              <a:buNone/>
            </a:pPr>
            <a:r>
              <a:rPr lang="en-US" dirty="0"/>
              <a:t>public static void main(String[] </a:t>
            </a:r>
            <a:r>
              <a:rPr lang="en-US" dirty="0" err="1"/>
              <a:t>args</a:t>
            </a:r>
            <a:r>
              <a:rPr lang="en-US" dirty="0"/>
              <a:t>) {  </a:t>
            </a:r>
          </a:p>
          <a:p>
            <a:pPr marL="0" indent="0">
              <a:buFont typeface="Wingdings 2" panose="05020102010507070707" pitchFamily="18" charset="2"/>
              <a:buNone/>
            </a:pPr>
            <a:r>
              <a:rPr lang="en-US" dirty="0"/>
              <a:t>    //declaring variable  </a:t>
            </a:r>
          </a:p>
          <a:p>
            <a:pPr marL="0" indent="0">
              <a:buFont typeface="Wingdings 2" panose="05020102010507070707" pitchFamily="18" charset="2"/>
              <a:buNone/>
            </a:pPr>
            <a:r>
              <a:rPr lang="en-US" dirty="0"/>
              <a:t>    int </a:t>
            </a:r>
            <a:r>
              <a:rPr lang="en-US" dirty="0" err="1"/>
              <a:t>i</a:t>
            </a:r>
            <a:r>
              <a:rPr lang="en-US" dirty="0"/>
              <a:t>=1;  </a:t>
            </a:r>
          </a:p>
          <a:p>
            <a:pPr marL="0" indent="0">
              <a:buFont typeface="Wingdings 2" panose="05020102010507070707" pitchFamily="18" charset="2"/>
              <a:buNone/>
            </a:pPr>
            <a:r>
              <a:rPr lang="en-US" dirty="0"/>
              <a:t>    //do-while loop  </a:t>
            </a:r>
          </a:p>
          <a:p>
            <a:pPr marL="0" indent="0">
              <a:buFont typeface="Wingdings 2" panose="05020102010507070707" pitchFamily="18" charset="2"/>
              <a:buNone/>
            </a:pPr>
            <a:r>
              <a:rPr lang="en-US" dirty="0"/>
              <a:t>    do{  </a:t>
            </a:r>
          </a:p>
          <a:p>
            <a:pPr marL="0" indent="0">
              <a:buFont typeface="Wingdings 2" panose="05020102010507070707" pitchFamily="18" charset="2"/>
              <a:buNone/>
            </a:pPr>
            <a:r>
              <a:rPr lang="en-US" dirty="0"/>
              <a:t>        if(</a:t>
            </a:r>
            <a:r>
              <a:rPr lang="en-US" dirty="0" err="1"/>
              <a:t>i</a:t>
            </a:r>
            <a:r>
              <a:rPr lang="en-US" dirty="0"/>
              <a:t>==5){  </a:t>
            </a:r>
          </a:p>
          <a:p>
            <a:pPr marL="0" indent="0">
              <a:buFont typeface="Wingdings 2" panose="05020102010507070707" pitchFamily="18" charset="2"/>
              <a:buNone/>
            </a:pPr>
            <a:r>
              <a:rPr lang="en-US" dirty="0"/>
              <a:t>           //using break statement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break;//it will break the loop  </a:t>
            </a:r>
          </a:p>
          <a:p>
            <a:pPr marL="0" indent="0">
              <a:buFont typeface="Wingdings 2" panose="05020102010507070707" pitchFamily="18" charset="2"/>
              <a:buNone/>
            </a:pPr>
            <a:r>
              <a:rPr lang="en-US" dirty="0"/>
              <a:t>        }  </a:t>
            </a:r>
          </a:p>
          <a:p>
            <a:pPr marL="0" indent="0">
              <a:buFont typeface="Wingdings 2" panose="05020102010507070707" pitchFamily="18" charset="2"/>
              <a:buNone/>
            </a:pPr>
            <a:r>
              <a:rPr lang="en-US" dirty="0"/>
              <a:t>        </a:t>
            </a:r>
            <a:r>
              <a:rPr lang="en-US" dirty="0" err="1"/>
              <a:t>System.out.println</a:t>
            </a:r>
            <a:r>
              <a:rPr lang="en-US" dirty="0"/>
              <a:t>(</a:t>
            </a:r>
            <a:r>
              <a:rPr lang="en-US" dirty="0" err="1"/>
              <a:t>i</a:t>
            </a:r>
            <a:r>
              <a:rPr lang="en-US" dirty="0"/>
              <a:t>);  </a:t>
            </a:r>
          </a:p>
          <a:p>
            <a:pPr marL="0" indent="0">
              <a:buFont typeface="Wingdings 2" panose="05020102010507070707" pitchFamily="18" charset="2"/>
              <a:buNone/>
            </a:pPr>
            <a:r>
              <a:rPr lang="en-US" dirty="0"/>
              <a:t>        </a:t>
            </a:r>
            <a:r>
              <a:rPr lang="en-US" dirty="0" err="1"/>
              <a:t>i</a:t>
            </a:r>
            <a:r>
              <a:rPr lang="en-US" dirty="0"/>
              <a:t>++;  </a:t>
            </a:r>
          </a:p>
          <a:p>
            <a:pPr marL="0" indent="0">
              <a:buFont typeface="Wingdings 2" panose="05020102010507070707" pitchFamily="18" charset="2"/>
              <a:buNone/>
            </a:pPr>
            <a:r>
              <a:rPr lang="en-US" dirty="0"/>
              <a:t>    }while(</a:t>
            </a:r>
            <a:r>
              <a:rPr lang="en-US" dirty="0" err="1"/>
              <a:t>i</a:t>
            </a:r>
            <a:r>
              <a:rPr lang="en-US" dirty="0"/>
              <a:t>&lt;=10);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407087843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07CDDF50-A1AF-1C85-5411-0015806F83CC}"/>
              </a:ext>
            </a:extLst>
          </p:cNvPr>
          <p:cNvSpPr txBox="1">
            <a:spLocks/>
          </p:cNvSpPr>
          <p:nvPr/>
        </p:nvSpPr>
        <p:spPr>
          <a:xfrm>
            <a:off x="718532" y="945573"/>
            <a:ext cx="9564078" cy="613409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 Statement</a:t>
            </a:r>
          </a:p>
          <a:p>
            <a:pPr marL="0" indent="0">
              <a:buFont typeface="Wingdings 2" panose="05020102010507070707" pitchFamily="18" charset="2"/>
              <a:buNone/>
            </a:pPr>
            <a:r>
              <a:rPr lang="en-US"/>
              <a:t>The continue statement is used in loop control structure when you need to jump to the next iteration of the loop immediately. It can be used with for loop or while loop.</a:t>
            </a:r>
          </a:p>
          <a:p>
            <a:pPr marL="0" indent="0">
              <a:buFont typeface="Wingdings 2" panose="05020102010507070707" pitchFamily="18" charset="2"/>
              <a:buNone/>
            </a:pPr>
            <a:r>
              <a:rPr lang="en-US"/>
              <a:t>The Java </a:t>
            </a:r>
            <a:r>
              <a:rPr lang="en-US" i="1"/>
              <a:t>continue statement</a:t>
            </a:r>
            <a:r>
              <a:rPr lang="en-US"/>
              <a:t> is used to continue the loop. It continues the current flow of the program and skips the remaining code at the specified condition. In case of an inner loop, it continues the inner loop only.</a:t>
            </a:r>
          </a:p>
          <a:p>
            <a:pPr marL="0" indent="0">
              <a:buFont typeface="Wingdings 2" panose="05020102010507070707" pitchFamily="18" charset="2"/>
              <a:buNone/>
            </a:pPr>
            <a:endParaRPr lang="en-US"/>
          </a:p>
          <a:p>
            <a:r>
              <a:rPr lang="en-US"/>
              <a:t>We can use Java continue statement in all types of loops such as for loop, while loop and do-while loop.</a:t>
            </a:r>
          </a:p>
          <a:p>
            <a:r>
              <a:rPr lang="en-US" b="1"/>
              <a:t>Syntax:</a:t>
            </a:r>
            <a:endParaRPr lang="en-US"/>
          </a:p>
          <a:p>
            <a:r>
              <a:rPr lang="en-US"/>
              <a:t>jump-statement;    </a:t>
            </a:r>
          </a:p>
          <a:p>
            <a:r>
              <a:rPr lang="en-US" b="1"/>
              <a:t>continue</a:t>
            </a:r>
            <a:r>
              <a:rPr lang="en-US"/>
              <a:t>;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8225410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7BD0EB5-BC58-2508-DFD4-9C1166E75FBD}"/>
              </a:ext>
            </a:extLst>
          </p:cNvPr>
          <p:cNvSpPr txBox="1">
            <a:spLocks/>
          </p:cNvSpPr>
          <p:nvPr/>
        </p:nvSpPr>
        <p:spPr>
          <a:xfrm>
            <a:off x="614363" y="997526"/>
            <a:ext cx="9764103" cy="586047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public class ContinueExample {  </a:t>
            </a:r>
          </a:p>
          <a:p>
            <a:pPr marL="0" indent="0">
              <a:buFont typeface="Wingdings 2" panose="05020102010507070707" pitchFamily="18" charset="2"/>
              <a:buNone/>
            </a:pPr>
            <a:r>
              <a:rPr lang="en-US" b="1"/>
              <a:t>public static void main(String[] args) {  </a:t>
            </a:r>
          </a:p>
          <a:p>
            <a:pPr marL="0" indent="0">
              <a:buFont typeface="Wingdings 2" panose="05020102010507070707" pitchFamily="18" charset="2"/>
              <a:buNone/>
            </a:pPr>
            <a:r>
              <a:rPr lang="en-US" b="1"/>
              <a:t>    //for loop  </a:t>
            </a:r>
          </a:p>
          <a:p>
            <a:pPr marL="0" indent="0">
              <a:buFont typeface="Wingdings 2" panose="05020102010507070707" pitchFamily="18" charset="2"/>
              <a:buNone/>
            </a:pPr>
            <a:r>
              <a:rPr lang="en-US" b="1"/>
              <a:t>    for(int i=1;i&lt;=10;i++){  </a:t>
            </a:r>
          </a:p>
          <a:p>
            <a:pPr marL="0" indent="0">
              <a:buFont typeface="Wingdings 2" panose="05020102010507070707" pitchFamily="18" charset="2"/>
              <a:buNone/>
            </a:pPr>
            <a:r>
              <a:rPr lang="en-US" b="1"/>
              <a:t>        if(i==5){  </a:t>
            </a:r>
          </a:p>
          <a:p>
            <a:pPr marL="0" indent="0">
              <a:buFont typeface="Wingdings 2" panose="05020102010507070707" pitchFamily="18" charset="2"/>
              <a:buNone/>
            </a:pPr>
            <a:r>
              <a:rPr lang="en-US" b="1"/>
              <a:t>            //using continue statement  </a:t>
            </a:r>
          </a:p>
          <a:p>
            <a:pPr marL="0" indent="0">
              <a:buFont typeface="Wingdings 2" panose="05020102010507070707" pitchFamily="18" charset="2"/>
              <a:buNone/>
            </a:pPr>
            <a:r>
              <a:rPr lang="en-US" b="1"/>
              <a:t>            continue;//it will skip the rest statement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System.out.println(i);  </a:t>
            </a:r>
          </a:p>
          <a:p>
            <a:pPr marL="0" indent="0">
              <a:buFont typeface="Wingdings 2" panose="05020102010507070707" pitchFamily="18" charset="2"/>
              <a:buNone/>
            </a:pPr>
            <a:r>
              <a:rPr lang="en-US" b="1"/>
              <a:t>    }  </a:t>
            </a:r>
          </a:p>
          <a:p>
            <a:pPr marL="0" indent="0">
              <a:buFont typeface="Wingdings 2" panose="05020102010507070707" pitchFamily="18" charset="2"/>
              <a:buNone/>
            </a:pPr>
            <a:r>
              <a:rPr lang="en-US" b="1"/>
              <a:t>}  </a:t>
            </a:r>
          </a:p>
          <a:p>
            <a:pPr marL="0" indent="0">
              <a:buFont typeface="Wingdings 2" panose="05020102010507070707" pitchFamily="18" charset="2"/>
              <a:buNone/>
            </a:pPr>
            <a:r>
              <a:rPr lang="en-US" b="1"/>
              <a:t>}</a:t>
            </a:r>
            <a:endParaRPr lang="en-US" dirty="0"/>
          </a:p>
        </p:txBody>
      </p:sp>
    </p:spTree>
    <p:extLst>
      <p:ext uri="{BB962C8B-B14F-4D97-AF65-F5344CB8AC3E}">
        <p14:creationId xmlns:p14="http://schemas.microsoft.com/office/powerpoint/2010/main" val="172088429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7825766-D5BB-A759-2C14-E9DCF17E6BEF}"/>
              </a:ext>
            </a:extLst>
          </p:cNvPr>
          <p:cNvSpPr txBox="1">
            <a:spLocks/>
          </p:cNvSpPr>
          <p:nvPr/>
        </p:nvSpPr>
        <p:spPr>
          <a:xfrm>
            <a:off x="628650" y="648392"/>
            <a:ext cx="9592653" cy="6157219"/>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Continue</a:t>
            </a:r>
            <a:r>
              <a:rPr lang="en-US"/>
              <a:t> Statement with Inner Loop</a:t>
            </a:r>
          </a:p>
          <a:p>
            <a:pPr marL="0" indent="0">
              <a:buFont typeface="Wingdings 2" panose="05020102010507070707" pitchFamily="18" charset="2"/>
              <a:buNone/>
            </a:pPr>
            <a:r>
              <a:rPr lang="en-US"/>
              <a:t>It continues inner loop only if you use the continue statement inside the inner loop.</a:t>
            </a:r>
          </a:p>
          <a:p>
            <a:pPr marL="0" indent="0">
              <a:buFont typeface="Wingdings 2" panose="05020102010507070707" pitchFamily="18" charset="2"/>
              <a:buNone/>
            </a:pPr>
            <a:endParaRPr lang="en-US"/>
          </a:p>
          <a:p>
            <a:pPr marL="0" indent="0">
              <a:buFont typeface="Wingdings 2" panose="05020102010507070707" pitchFamily="18" charset="2"/>
              <a:buNone/>
            </a:pPr>
            <a:r>
              <a:rPr lang="en-US"/>
              <a:t>public class ContinueExample2 {  </a:t>
            </a:r>
          </a:p>
          <a:p>
            <a:pPr marL="0" indent="0">
              <a:buFont typeface="Wingdings 2" panose="05020102010507070707" pitchFamily="18" charset="2"/>
              <a:buNone/>
            </a:pPr>
            <a:r>
              <a:rPr lang="en-US"/>
              <a:t>public static void main(String[] args) {  </a:t>
            </a:r>
          </a:p>
          <a:p>
            <a:pPr marL="0" indent="0">
              <a:buFont typeface="Wingdings 2" panose="05020102010507070707" pitchFamily="18" charset="2"/>
              <a:buNone/>
            </a:pPr>
            <a:r>
              <a:rPr lang="en-US"/>
              <a:t>            //outer loop  </a:t>
            </a:r>
          </a:p>
          <a:p>
            <a:pPr marL="0" indent="0">
              <a:buFont typeface="Wingdings 2" panose="05020102010507070707" pitchFamily="18" charset="2"/>
              <a:buNone/>
            </a:pPr>
            <a:r>
              <a:rPr lang="en-US"/>
              <a:t>            for(int i=1;i&lt;=3;i++){    </a:t>
            </a:r>
          </a:p>
          <a:p>
            <a:pPr marL="0" indent="0">
              <a:buFont typeface="Wingdings 2" panose="05020102010507070707" pitchFamily="18" charset="2"/>
              <a:buNone/>
            </a:pPr>
            <a:r>
              <a:rPr lang="en-US"/>
              <a:t>                    //inner loop  </a:t>
            </a:r>
          </a:p>
          <a:p>
            <a:pPr marL="0" indent="0">
              <a:buFont typeface="Wingdings 2" panose="05020102010507070707" pitchFamily="18" charset="2"/>
              <a:buNone/>
            </a:pPr>
            <a:r>
              <a:rPr lang="en-US"/>
              <a:t>                    for(int j=1;j&lt;=3;j++){    </a:t>
            </a:r>
          </a:p>
          <a:p>
            <a:pPr marL="0" indent="0">
              <a:buFont typeface="Wingdings 2" panose="05020102010507070707" pitchFamily="18" charset="2"/>
              <a:buNone/>
            </a:pPr>
            <a:r>
              <a:rPr lang="en-US"/>
              <a:t>                        if(i==2&amp;&amp;j==2){    </a:t>
            </a:r>
          </a:p>
          <a:p>
            <a:pPr marL="0" indent="0">
              <a:buFont typeface="Wingdings 2" panose="05020102010507070707" pitchFamily="18" charset="2"/>
              <a:buNone/>
            </a:pPr>
            <a:r>
              <a:rPr lang="en-US"/>
              <a:t>                            //using continue statement inside inner loop  </a:t>
            </a:r>
          </a:p>
          <a:p>
            <a:pPr marL="0" indent="0">
              <a:buFont typeface="Wingdings 2" panose="05020102010507070707" pitchFamily="18" charset="2"/>
              <a:buNone/>
            </a:pPr>
            <a:r>
              <a:rPr lang="en-US"/>
              <a:t>                            continue;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System.out.println(i+" "+j);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26463754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C6D1596-D564-B84E-55FE-C1B8D445FD9A}"/>
              </a:ext>
            </a:extLst>
          </p:cNvPr>
          <p:cNvSpPr txBox="1">
            <a:spLocks/>
          </p:cNvSpPr>
          <p:nvPr/>
        </p:nvSpPr>
        <p:spPr>
          <a:xfrm>
            <a:off x="200025" y="781396"/>
            <a:ext cx="10264166" cy="6076604"/>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Types of Java Comments</a:t>
            </a:r>
          </a:p>
          <a:p>
            <a:r>
              <a:rPr lang="en-US"/>
              <a:t>There are 3 types of comments in java.</a:t>
            </a:r>
          </a:p>
          <a:p>
            <a:endParaRPr lang="en-US"/>
          </a:p>
          <a:p>
            <a:pPr marL="457200" indent="-457200">
              <a:buFont typeface="+mj-lt"/>
              <a:buAutoNum type="arabicPeriod"/>
            </a:pPr>
            <a:r>
              <a:rPr lang="en-US" b="1"/>
              <a:t>Single Line Comment </a:t>
            </a:r>
          </a:p>
          <a:p>
            <a:pPr marL="0" indent="0">
              <a:buFont typeface="Wingdings 2" panose="05020102010507070707" pitchFamily="18" charset="2"/>
              <a:buNone/>
            </a:pPr>
            <a:r>
              <a:rPr lang="en-US"/>
              <a:t>//This is single line comment  </a:t>
            </a:r>
          </a:p>
          <a:p>
            <a:pPr marL="457200" indent="-457200">
              <a:buFont typeface="+mj-lt"/>
              <a:buAutoNum type="arabicPeriod"/>
            </a:pPr>
            <a:r>
              <a:rPr lang="en-US" b="1"/>
              <a:t>Multi Line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multi line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r>
              <a:rPr lang="en-US" b="1"/>
              <a:t>Documentation Comment</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a:t>documentation  </a:t>
            </a:r>
          </a:p>
          <a:p>
            <a:pPr marL="0" indent="0">
              <a:buFont typeface="Wingdings 2" panose="05020102010507070707" pitchFamily="18" charset="2"/>
              <a:buNone/>
            </a:pPr>
            <a:r>
              <a:rPr lang="en-US"/>
              <a:t>comment </a:t>
            </a:r>
          </a:p>
          <a:p>
            <a:pPr marL="0" indent="0">
              <a:buFont typeface="Wingdings 2" panose="05020102010507070707" pitchFamily="18" charset="2"/>
              <a:buNone/>
            </a:pPr>
            <a:r>
              <a:rPr lang="en-US"/>
              <a:t>*/  </a:t>
            </a:r>
          </a:p>
          <a:p>
            <a:pPr marL="457200" indent="-457200">
              <a:buFont typeface="+mj-lt"/>
              <a:buAutoNum type="arabicPeriod"/>
            </a:pPr>
            <a:endParaRPr lang="en-US" b="1"/>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6941839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BB198487-3FD0-8A04-D985-F4693A7FC79B}"/>
              </a:ext>
            </a:extLst>
          </p:cNvPr>
          <p:cNvSpPr txBox="1">
            <a:spLocks/>
          </p:cNvSpPr>
          <p:nvPr/>
        </p:nvSpPr>
        <p:spPr>
          <a:xfrm>
            <a:off x="557214" y="1113905"/>
            <a:ext cx="9906978" cy="5648844"/>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a:t>Java Naming conventions</a:t>
            </a:r>
          </a:p>
          <a:p>
            <a:pPr marL="0" indent="0">
              <a:buFont typeface="Wingdings 2" panose="05020102010507070707" pitchFamily="18" charset="2"/>
              <a:buNone/>
            </a:pPr>
            <a:r>
              <a:rPr lang="en-US"/>
              <a:t>Java naming convention is a rule to follow as you decide what to name your identifiers such as class, package, variable, constant, method, etc</a:t>
            </a:r>
          </a:p>
          <a:p>
            <a:pPr marL="0" indent="0">
              <a:buFont typeface="Wingdings 2" panose="05020102010507070707" pitchFamily="18" charset="2"/>
              <a:buNone/>
            </a:pPr>
            <a:endParaRPr lang="en-US"/>
          </a:p>
          <a:p>
            <a:pPr marL="0" indent="0">
              <a:buFont typeface="Wingdings 2" panose="05020102010507070707" pitchFamily="18" charset="2"/>
              <a:buNone/>
            </a:pPr>
            <a:r>
              <a:rPr lang="en-US" b="1"/>
              <a:t>Advantage of naming conventions in java</a:t>
            </a:r>
          </a:p>
          <a:p>
            <a:pPr marL="0" indent="0">
              <a:buFont typeface="Wingdings 2" panose="05020102010507070707" pitchFamily="18" charset="2"/>
              <a:buNone/>
            </a:pPr>
            <a:endParaRPr lang="en-US" b="1"/>
          </a:p>
          <a:p>
            <a:pPr marL="0" indent="0">
              <a:buFont typeface="Wingdings 2" panose="05020102010507070707" pitchFamily="18" charset="2"/>
              <a:buNone/>
            </a:pPr>
            <a:endParaRPr lang="en-US" b="1"/>
          </a:p>
          <a:p>
            <a:r>
              <a:rPr lang="en-US"/>
              <a:t>The following are the key rules that must be followed by every identifier:</a:t>
            </a:r>
          </a:p>
          <a:p>
            <a:r>
              <a:rPr lang="en-US"/>
              <a:t>The name must not contain any white spaces.</a:t>
            </a:r>
          </a:p>
          <a:p>
            <a:r>
              <a:rPr lang="en-US"/>
              <a:t>The name should not start with special characters like &amp; (ampersand), $ (dollar), _ (underscore).</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6862426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29D808C9-48A4-09B1-7EAF-06E3E2994F9B}"/>
              </a:ext>
            </a:extLst>
          </p:cNvPr>
          <p:cNvSpPr txBox="1">
            <a:spLocks/>
          </p:cNvSpPr>
          <p:nvPr/>
        </p:nvSpPr>
        <p:spPr>
          <a:xfrm>
            <a:off x="514350" y="748144"/>
            <a:ext cx="9635515" cy="5943167"/>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u="sng"/>
              <a:t>What is a class in Java</a:t>
            </a:r>
          </a:p>
          <a:p>
            <a:r>
              <a:rPr lang="en-US"/>
              <a:t>A class is a group of objects which have common properties. It is a template or blueprint from which objects are created. It is a logical entity. It can't be physical.</a:t>
            </a:r>
          </a:p>
          <a:p>
            <a:r>
              <a:rPr lang="en-US"/>
              <a:t>A class in Java can contain:</a:t>
            </a:r>
          </a:p>
          <a:p>
            <a:r>
              <a:rPr lang="en-US" b="1"/>
              <a:t>Fields</a:t>
            </a:r>
            <a:endParaRPr lang="en-US"/>
          </a:p>
          <a:p>
            <a:r>
              <a:rPr lang="en-US" b="1"/>
              <a:t>Methods</a:t>
            </a:r>
            <a:endParaRPr lang="en-US"/>
          </a:p>
          <a:p>
            <a:r>
              <a:rPr lang="en-US" b="1"/>
              <a:t>Constructors</a:t>
            </a:r>
            <a:endParaRPr lang="en-US"/>
          </a:p>
          <a:p>
            <a:r>
              <a:rPr lang="en-US" b="1"/>
              <a:t>Blocks</a:t>
            </a:r>
            <a:endParaRPr lang="en-US"/>
          </a:p>
          <a:p>
            <a:r>
              <a:rPr lang="en-US" b="1"/>
              <a:t>Nested class and interface</a:t>
            </a:r>
            <a:endParaRPr lang="en-US"/>
          </a:p>
          <a:p>
            <a:endParaRPr lang="en-US"/>
          </a:p>
          <a:p>
            <a:pPr marL="0" indent="0">
              <a:buFont typeface="Wingdings 2" panose="05020102010507070707" pitchFamily="18" charset="2"/>
              <a:buNone/>
            </a:pPr>
            <a:r>
              <a:rPr lang="en-US" b="1" u="sng"/>
              <a:t>Method in Java</a:t>
            </a:r>
          </a:p>
          <a:p>
            <a:r>
              <a:rPr lang="en-US"/>
              <a:t>In Java, a method is like a function which is used to expose the behavior of an object.</a:t>
            </a:r>
          </a:p>
          <a:p>
            <a:r>
              <a:rPr lang="en-US"/>
              <a:t>Advantage of Method</a:t>
            </a:r>
          </a:p>
          <a:p>
            <a:pPr marL="457200" indent="-457200">
              <a:buFont typeface="+mj-lt"/>
              <a:buAutoNum type="arabicPeriod"/>
            </a:pPr>
            <a:r>
              <a:rPr lang="en-US"/>
              <a:t>Code Reusability</a:t>
            </a:r>
          </a:p>
          <a:p>
            <a:pPr marL="457200" indent="-457200">
              <a:buFont typeface="+mj-lt"/>
              <a:buAutoNum type="arabicPeriod"/>
            </a:pPr>
            <a:r>
              <a:rPr lang="en-US"/>
              <a:t>Code Optimization</a:t>
            </a:r>
          </a:p>
          <a:p>
            <a:endParaRPr lang="en-US" dirty="0"/>
          </a:p>
        </p:txBody>
      </p:sp>
    </p:spTree>
    <p:extLst>
      <p:ext uri="{BB962C8B-B14F-4D97-AF65-F5344CB8AC3E}">
        <p14:creationId xmlns:p14="http://schemas.microsoft.com/office/powerpoint/2010/main" val="30865469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A2F40-D9D0-8D97-1E8D-860121D575A4}"/>
              </a:ext>
            </a:extLst>
          </p:cNvPr>
          <p:cNvSpPr>
            <a:spLocks noGrp="1"/>
          </p:cNvSpPr>
          <p:nvPr>
            <p:ph type="title"/>
          </p:nvPr>
        </p:nvSpPr>
        <p:spPr/>
        <p:txBody>
          <a:bodyPr/>
          <a:lstStyle/>
          <a:p>
            <a:r>
              <a:rPr lang="en-US" dirty="0"/>
              <a:t>Features of java</a:t>
            </a:r>
            <a:endParaRPr lang="en-IN" dirty="0"/>
          </a:p>
        </p:txBody>
      </p:sp>
      <p:sp>
        <p:nvSpPr>
          <p:cNvPr id="3" name="Content Placeholder 2">
            <a:extLst>
              <a:ext uri="{FF2B5EF4-FFF2-40B4-BE49-F238E27FC236}">
                <a16:creationId xmlns:a16="http://schemas.microsoft.com/office/drawing/2014/main" id="{4CCC1381-536E-74C5-9E48-5953191BE702}"/>
              </a:ext>
            </a:extLst>
          </p:cNvPr>
          <p:cNvSpPr>
            <a:spLocks noGrp="1"/>
          </p:cNvSpPr>
          <p:nvPr>
            <p:ph idx="1"/>
          </p:nvPr>
        </p:nvSpPr>
        <p:spPr>
          <a:xfrm>
            <a:off x="406400" y="1715956"/>
            <a:ext cx="11333018" cy="2191963"/>
          </a:xfrm>
        </p:spPr>
        <p:txBody>
          <a:bodyPr/>
          <a:lstStyle/>
          <a:p>
            <a:pPr marL="0" indent="0">
              <a:buNone/>
            </a:pPr>
            <a:r>
              <a:rPr lang="en-US" dirty="0"/>
              <a:t>If a program written on a particular platform can run on other platforms without any recompilation, it is known as platform </a:t>
            </a:r>
            <a:r>
              <a:rPr lang="en-US" dirty="0" err="1"/>
              <a:t>independence.Since</a:t>
            </a:r>
            <a:r>
              <a:rPr lang="en-US" dirty="0"/>
              <a:t> Java is platform-independent, any program written using Java on Windows will execute without any recompilation on any other </a:t>
            </a:r>
            <a:r>
              <a:rPr lang="en-US" dirty="0" err="1"/>
              <a:t>platform.To</a:t>
            </a:r>
            <a:r>
              <a:rPr lang="en-US" dirty="0"/>
              <a:t> see what platform independence actually is and how it matters, let us compare Java to a platform-dependent language like C.   </a:t>
            </a:r>
          </a:p>
          <a:p>
            <a:pPr marL="0" indent="0">
              <a:buNone/>
            </a:pPr>
            <a:endParaRPr lang="en-IN" dirty="0"/>
          </a:p>
        </p:txBody>
      </p:sp>
      <p:pic>
        <p:nvPicPr>
          <p:cNvPr id="5" name="Picture 4">
            <a:extLst>
              <a:ext uri="{FF2B5EF4-FFF2-40B4-BE49-F238E27FC236}">
                <a16:creationId xmlns:a16="http://schemas.microsoft.com/office/drawing/2014/main" id="{AA87E9BD-CF86-A269-2C19-14459C451633}"/>
              </a:ext>
            </a:extLst>
          </p:cNvPr>
          <p:cNvPicPr>
            <a:picLocks noChangeAspect="1"/>
          </p:cNvPicPr>
          <p:nvPr/>
        </p:nvPicPr>
        <p:blipFill>
          <a:blip r:embed="rId2"/>
          <a:stretch>
            <a:fillRect/>
          </a:stretch>
        </p:blipFill>
        <p:spPr>
          <a:xfrm>
            <a:off x="1442264" y="3351183"/>
            <a:ext cx="9011908" cy="3061459"/>
          </a:xfrm>
          <a:prstGeom prst="rect">
            <a:avLst/>
          </a:prstGeom>
        </p:spPr>
      </p:pic>
    </p:spTree>
    <p:extLst>
      <p:ext uri="{BB962C8B-B14F-4D97-AF65-F5344CB8AC3E}">
        <p14:creationId xmlns:p14="http://schemas.microsoft.com/office/powerpoint/2010/main" val="26172235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494B85A-C7FE-BEE0-CA13-956201553651}"/>
              </a:ext>
            </a:extLst>
          </p:cNvPr>
          <p:cNvSpPr txBox="1">
            <a:spLocks/>
          </p:cNvSpPr>
          <p:nvPr/>
        </p:nvSpPr>
        <p:spPr>
          <a:xfrm>
            <a:off x="818285" y="1467196"/>
            <a:ext cx="9764103" cy="3923607"/>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Class</a:t>
            </a:r>
          </a:p>
          <a:p>
            <a:pPr marL="0" indent="0">
              <a:buFont typeface="Wingdings 2" panose="05020102010507070707" pitchFamily="18" charset="2"/>
              <a:buNone/>
            </a:pPr>
            <a:r>
              <a:rPr lang="en-US" dirty="0"/>
              <a:t>It should start with the uppercase letter.</a:t>
            </a:r>
          </a:p>
          <a:p>
            <a:pPr marL="0" indent="0">
              <a:buFont typeface="Wingdings 2" panose="05020102010507070707" pitchFamily="18" charset="2"/>
              <a:buNone/>
            </a:pPr>
            <a:r>
              <a:rPr lang="en-US" dirty="0"/>
              <a:t>It should be a noun such as Color, Button, System, Thread, etc.</a:t>
            </a:r>
          </a:p>
          <a:p>
            <a:pPr marL="0" indent="0">
              <a:buFont typeface="Wingdings 2" panose="05020102010507070707" pitchFamily="18" charset="2"/>
              <a:buNone/>
            </a:pPr>
            <a:r>
              <a:rPr lang="en-US" dirty="0"/>
              <a:t>Use appropriate words, instead of acronyms.</a:t>
            </a:r>
          </a:p>
          <a:p>
            <a:pPr marL="0" indent="0">
              <a:buFont typeface="Wingdings 2" panose="05020102010507070707" pitchFamily="18" charset="2"/>
              <a:buNone/>
            </a:pPr>
            <a:r>
              <a:rPr lang="en-US" b="1" dirty="0"/>
              <a:t>Example: -</a:t>
            </a:r>
            <a:endParaRPr lang="en-US" dirty="0"/>
          </a:p>
          <a:p>
            <a:pPr marL="0" indent="0">
              <a:buFont typeface="Wingdings 2" panose="05020102010507070707" pitchFamily="18" charset="2"/>
              <a:buNone/>
            </a:pPr>
            <a:r>
              <a:rPr lang="en-US" b="1" dirty="0"/>
              <a:t>public</a:t>
            </a:r>
            <a:r>
              <a:rPr lang="en-US" dirty="0"/>
              <a:t> </a:t>
            </a:r>
            <a:r>
              <a:rPr lang="en-US" b="1" dirty="0"/>
              <a:t>class</a:t>
            </a:r>
            <a:r>
              <a:rPr lang="en-US" dirty="0"/>
              <a:t> Employee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dirty="0"/>
              <a:t>//code snippet  </a:t>
            </a:r>
          </a:p>
          <a:p>
            <a:pPr marL="0" indent="0">
              <a:buFont typeface="Wingdings 2" panose="05020102010507070707" pitchFamily="18" charset="2"/>
              <a:buNone/>
            </a:pPr>
            <a:r>
              <a:rPr lang="en-US" dirty="0"/>
              <a:t>}  </a:t>
            </a:r>
          </a:p>
        </p:txBody>
      </p:sp>
    </p:spTree>
    <p:extLst>
      <p:ext uri="{BB962C8B-B14F-4D97-AF65-F5344CB8AC3E}">
        <p14:creationId xmlns:p14="http://schemas.microsoft.com/office/powerpoint/2010/main" val="376622509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3C48FBC0-C3CA-6F46-71FF-4247F5525920}"/>
              </a:ext>
            </a:extLst>
          </p:cNvPr>
          <p:cNvSpPr txBox="1">
            <a:spLocks/>
          </p:cNvSpPr>
          <p:nvPr/>
        </p:nvSpPr>
        <p:spPr>
          <a:xfrm>
            <a:off x="485775" y="964276"/>
            <a:ext cx="9749815" cy="5998498"/>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What is an object in Java</a:t>
            </a:r>
          </a:p>
          <a:p>
            <a:pPr marL="0" indent="0">
              <a:buFont typeface="Wingdings 2" panose="05020102010507070707" pitchFamily="18" charset="2"/>
              <a:buNone/>
            </a:pPr>
            <a:endParaRPr lang="en-US" b="1" u="sng"/>
          </a:p>
          <a:p>
            <a:r>
              <a:rPr lang="en-US"/>
              <a:t>An object has three characteristics:</a:t>
            </a:r>
          </a:p>
          <a:p>
            <a:r>
              <a:rPr lang="en-US" b="1"/>
              <a:t>State:</a:t>
            </a:r>
            <a:r>
              <a:rPr lang="en-US"/>
              <a:t>represents the data (value) of an object.</a:t>
            </a:r>
          </a:p>
          <a:p>
            <a:r>
              <a:rPr lang="en-US" b="1"/>
              <a:t>Behavior:</a:t>
            </a:r>
            <a:r>
              <a:rPr lang="en-US"/>
              <a:t> represents the behavior (functionality) of an object such as deposit, withdraw, etc.</a:t>
            </a:r>
          </a:p>
          <a:p>
            <a:r>
              <a:rPr lang="en-US" b="1"/>
              <a:t>Identity:</a:t>
            </a:r>
            <a:r>
              <a:rPr lang="en-US"/>
              <a:t> An object identity is typically implemented via a unique ID. The value of the ID is not visible to the external user. However, it is used internally by the JVM to identify each object uniquely.</a:t>
            </a:r>
          </a:p>
          <a:p>
            <a:endParaRPr lang="en-US"/>
          </a:p>
          <a:p>
            <a:r>
              <a:rPr lang="en-US" b="1"/>
              <a:t>Object Definitions:</a:t>
            </a:r>
            <a:endParaRPr lang="en-US"/>
          </a:p>
          <a:p>
            <a:r>
              <a:rPr lang="en-US"/>
              <a:t>An object is </a:t>
            </a:r>
            <a:r>
              <a:rPr lang="en-US" i="1"/>
              <a:t>a real-world entity</a:t>
            </a:r>
            <a:r>
              <a:rPr lang="en-US"/>
              <a:t>.</a:t>
            </a:r>
          </a:p>
          <a:p>
            <a:r>
              <a:rPr lang="en-US"/>
              <a:t>An object is </a:t>
            </a:r>
            <a:r>
              <a:rPr lang="en-US" i="1"/>
              <a:t>a runtime entity</a:t>
            </a:r>
            <a:r>
              <a:rPr lang="en-US"/>
              <a:t>.</a:t>
            </a:r>
          </a:p>
          <a:p>
            <a:r>
              <a:rPr lang="en-US"/>
              <a:t>The object is </a:t>
            </a:r>
            <a:r>
              <a:rPr lang="en-US" i="1"/>
              <a:t>an entity which has state and behavior</a:t>
            </a:r>
            <a:r>
              <a:rPr lang="en-US"/>
              <a:t>.</a:t>
            </a:r>
          </a:p>
          <a:p>
            <a:r>
              <a:rPr lang="en-US"/>
              <a:t>The object is </a:t>
            </a:r>
            <a:r>
              <a:rPr lang="en-US" i="1"/>
              <a:t>an instance of a class</a:t>
            </a:r>
            <a:r>
              <a:rPr lang="en-US"/>
              <a:t>.</a:t>
            </a:r>
          </a:p>
          <a:p>
            <a:endParaRPr lang="en-US" dirty="0"/>
          </a:p>
        </p:txBody>
      </p:sp>
    </p:spTree>
    <p:extLst>
      <p:ext uri="{BB962C8B-B14F-4D97-AF65-F5344CB8AC3E}">
        <p14:creationId xmlns:p14="http://schemas.microsoft.com/office/powerpoint/2010/main" val="6005929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F2ADED0F-FBD7-20D0-8848-AD654691B534}"/>
              </a:ext>
            </a:extLst>
          </p:cNvPr>
          <p:cNvSpPr txBox="1">
            <a:spLocks/>
          </p:cNvSpPr>
          <p:nvPr/>
        </p:nvSpPr>
        <p:spPr>
          <a:xfrm>
            <a:off x="585788" y="1429789"/>
            <a:ext cx="9764103" cy="5428211"/>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new keyword in Java</a:t>
            </a:r>
          </a:p>
          <a:p>
            <a:pPr marL="0" indent="0">
              <a:buFont typeface="Wingdings 2" panose="05020102010507070707" pitchFamily="18" charset="2"/>
              <a:buNone/>
            </a:pPr>
            <a:r>
              <a:rPr lang="en-US"/>
              <a:t>The new keyword is used to allocate memory at runtime. All objects get memory in Heap memory area.</a:t>
            </a:r>
          </a:p>
          <a:p>
            <a:pPr marL="0" indent="0">
              <a:buFont typeface="Wingdings 2" panose="05020102010507070707" pitchFamily="18" charset="2"/>
              <a:buNone/>
            </a:pPr>
            <a:endParaRPr lang="en-US"/>
          </a:p>
          <a:p>
            <a:r>
              <a:rPr lang="en-US"/>
              <a:t> we created a Student class which has two data members id and name. We are creating the object of the Student class by new keyword and printing the object's value.</a:t>
            </a:r>
          </a:p>
          <a:p>
            <a:r>
              <a:rPr lang="en-US"/>
              <a:t>Here, we are creating a main() method inside the class.</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3666168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00A04A0-6DDD-017D-2B0E-FA92F4BA3E5A}"/>
              </a:ext>
            </a:extLst>
          </p:cNvPr>
          <p:cNvSpPr txBox="1">
            <a:spLocks/>
          </p:cNvSpPr>
          <p:nvPr/>
        </p:nvSpPr>
        <p:spPr>
          <a:xfrm>
            <a:off x="628650" y="714894"/>
            <a:ext cx="9635515" cy="6090717"/>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dirty="0"/>
              <a:t>Object and Class Example: main within the class</a:t>
            </a:r>
          </a:p>
          <a:p>
            <a:r>
              <a:rPr lang="en-US" dirty="0"/>
              <a:t>In this example, we have created a Student class which has two data members id and name. We are creating the object of the Student class by new keyword and printing the object's value.</a:t>
            </a:r>
          </a:p>
          <a:p>
            <a:r>
              <a:rPr lang="en-US" dirty="0"/>
              <a:t>public class Student{  </a:t>
            </a:r>
          </a:p>
          <a:p>
            <a:r>
              <a:rPr lang="en-US" dirty="0"/>
              <a:t> //defining fields  </a:t>
            </a:r>
          </a:p>
          <a:p>
            <a:r>
              <a:rPr lang="en-US" dirty="0"/>
              <a:t> int id;//field or data member or instance variable  </a:t>
            </a:r>
          </a:p>
          <a:p>
            <a:r>
              <a:rPr lang="en-US" dirty="0"/>
              <a:t> String name;  </a:t>
            </a:r>
          </a:p>
          <a:p>
            <a:r>
              <a:rPr lang="en-US" dirty="0"/>
              <a:t> //creating main method inside the Student class  </a:t>
            </a:r>
          </a:p>
          <a:p>
            <a:r>
              <a:rPr lang="en-US" dirty="0"/>
              <a:t> public static void main(String </a:t>
            </a:r>
            <a:r>
              <a:rPr lang="en-US" dirty="0" err="1"/>
              <a:t>args</a:t>
            </a:r>
            <a:r>
              <a:rPr lang="en-US" dirty="0"/>
              <a:t>[]){  </a:t>
            </a:r>
          </a:p>
          <a:p>
            <a:r>
              <a:rPr lang="en-US" dirty="0"/>
              <a:t>  //Creating an object or instance  </a:t>
            </a:r>
          </a:p>
          <a:p>
            <a:r>
              <a:rPr lang="en-US" dirty="0"/>
              <a:t>  Student s1=new Student();//creating an object of Student  </a:t>
            </a:r>
          </a:p>
          <a:p>
            <a:r>
              <a:rPr lang="en-US" dirty="0"/>
              <a:t>  //Printing values of the object  </a:t>
            </a:r>
          </a:p>
          <a:p>
            <a:r>
              <a:rPr lang="en-US" dirty="0"/>
              <a:t>  </a:t>
            </a:r>
            <a:r>
              <a:rPr lang="en-US" dirty="0" err="1"/>
              <a:t>System.out.println</a:t>
            </a:r>
            <a:r>
              <a:rPr lang="en-US" dirty="0"/>
              <a:t>(s1.id);//accessing member through reference variable  </a:t>
            </a:r>
          </a:p>
          <a:p>
            <a:r>
              <a:rPr lang="en-US" dirty="0"/>
              <a:t>  </a:t>
            </a:r>
            <a:r>
              <a:rPr lang="en-US" dirty="0" err="1"/>
              <a:t>System.out.println</a:t>
            </a:r>
            <a:r>
              <a:rPr lang="en-US" dirty="0"/>
              <a:t>(s1.name);  </a:t>
            </a:r>
          </a:p>
          <a:p>
            <a:r>
              <a:rPr lang="en-US" dirty="0"/>
              <a:t> }  }</a:t>
            </a:r>
          </a:p>
        </p:txBody>
      </p:sp>
    </p:spTree>
    <p:extLst>
      <p:ext uri="{BB962C8B-B14F-4D97-AF65-F5344CB8AC3E}">
        <p14:creationId xmlns:p14="http://schemas.microsoft.com/office/powerpoint/2010/main" val="397707617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690A1F10-2934-4622-CFF9-DC46B6D328EB}"/>
              </a:ext>
            </a:extLst>
          </p:cNvPr>
          <p:cNvSpPr txBox="1">
            <a:spLocks/>
          </p:cNvSpPr>
          <p:nvPr/>
        </p:nvSpPr>
        <p:spPr>
          <a:xfrm>
            <a:off x="328613" y="881149"/>
            <a:ext cx="10058399" cy="5848264"/>
          </a:xfrm>
          <a:prstGeom prst="rect">
            <a:avLst/>
          </a:prstGeom>
        </p:spPr>
        <p:txBody>
          <a:bodyPr>
            <a:normAutofit fontScale="92500"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3 Ways to initialize object</a:t>
            </a:r>
          </a:p>
          <a:p>
            <a:pPr marL="0" indent="0">
              <a:buFont typeface="Wingdings 2" panose="05020102010507070707" pitchFamily="18" charset="2"/>
              <a:buNone/>
            </a:pPr>
            <a:r>
              <a:rPr lang="en-US" dirty="0"/>
              <a:t>There are 3 ways to initialize object in java.</a:t>
            </a:r>
          </a:p>
          <a:p>
            <a:pPr marL="457200" indent="-457200">
              <a:buFont typeface="+mj-lt"/>
              <a:buAutoNum type="arabicPeriod"/>
            </a:pPr>
            <a:r>
              <a:rPr lang="en-US" dirty="0"/>
              <a:t>By reference variable</a:t>
            </a:r>
          </a:p>
          <a:p>
            <a:pPr marL="457200" indent="-457200">
              <a:buFont typeface="+mj-lt"/>
              <a:buAutoNum type="arabicPeriod"/>
            </a:pPr>
            <a:r>
              <a:rPr lang="en-US" dirty="0"/>
              <a:t>By method</a:t>
            </a:r>
          </a:p>
          <a:p>
            <a:pPr marL="457200" indent="-457200">
              <a:buFont typeface="+mj-lt"/>
              <a:buAutoNum type="arabicPeriod"/>
            </a:pPr>
            <a:r>
              <a:rPr lang="en-US" dirty="0"/>
              <a:t>By constructor</a:t>
            </a:r>
          </a:p>
          <a:p>
            <a:r>
              <a:rPr lang="en-US" dirty="0"/>
              <a:t>Initialization through reference</a:t>
            </a:r>
          </a:p>
          <a:p>
            <a:pPr marL="0" indent="0">
              <a:buFont typeface="Wingdings 2" panose="05020102010507070707" pitchFamily="18" charset="2"/>
              <a:buNone/>
            </a:pPr>
            <a:r>
              <a:rPr lang="en-US" b="1" dirty="0"/>
              <a:t>class</a:t>
            </a:r>
            <a:r>
              <a:rPr lang="en-US" dirty="0"/>
              <a:t> Student{  </a:t>
            </a:r>
          </a:p>
          <a:p>
            <a:pPr marL="0" indent="0">
              <a:buFont typeface="Wingdings 2" panose="05020102010507070707" pitchFamily="18" charset="2"/>
              <a:buNone/>
            </a:pPr>
            <a:r>
              <a:rPr lang="en-US" dirty="0"/>
              <a:t> </a:t>
            </a:r>
            <a:r>
              <a:rPr lang="en-US" b="1" dirty="0"/>
              <a:t>int</a:t>
            </a:r>
            <a:r>
              <a:rPr lang="en-US" dirty="0"/>
              <a:t> id;  </a:t>
            </a:r>
          </a:p>
          <a:p>
            <a:pPr marL="0" indent="0">
              <a:buFont typeface="Wingdings 2" panose="05020102010507070707" pitchFamily="18" charset="2"/>
              <a:buNone/>
            </a:pPr>
            <a:r>
              <a:rPr lang="en-US" dirty="0"/>
              <a:t> String name;  }  </a:t>
            </a:r>
          </a:p>
          <a:p>
            <a:pPr marL="0" indent="0">
              <a:buFont typeface="Wingdings 2" panose="05020102010507070707" pitchFamily="18" charset="2"/>
              <a:buNone/>
            </a:pPr>
            <a:r>
              <a:rPr lang="en-US" b="1" dirty="0"/>
              <a:t>class</a:t>
            </a:r>
            <a:r>
              <a:rPr lang="en-US" dirty="0"/>
              <a:t> TestStudent2{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Student s1=</a:t>
            </a:r>
            <a:r>
              <a:rPr lang="en-US" b="1" dirty="0"/>
              <a:t>new</a:t>
            </a:r>
            <a:r>
              <a:rPr lang="en-US" dirty="0"/>
              <a:t> Student();  </a:t>
            </a:r>
          </a:p>
          <a:p>
            <a:pPr marL="0" indent="0">
              <a:buFont typeface="Wingdings 2" panose="05020102010507070707" pitchFamily="18" charset="2"/>
              <a:buNone/>
            </a:pPr>
            <a:r>
              <a:rPr lang="en-US" dirty="0"/>
              <a:t>  s1.id=101;  </a:t>
            </a:r>
          </a:p>
          <a:p>
            <a:pPr marL="0" indent="0">
              <a:buFont typeface="Wingdings 2" panose="05020102010507070707" pitchFamily="18" charset="2"/>
              <a:buNone/>
            </a:pPr>
            <a:r>
              <a:rPr lang="en-US" dirty="0"/>
              <a:t>  s1.name=“Aman Tiwari";  </a:t>
            </a:r>
          </a:p>
          <a:p>
            <a:pPr marL="0" indent="0">
              <a:buFont typeface="Wingdings 2" panose="05020102010507070707" pitchFamily="18" charset="2"/>
              <a:buNone/>
            </a:pPr>
            <a:r>
              <a:rPr lang="en-US" dirty="0"/>
              <a:t>  </a:t>
            </a:r>
            <a:r>
              <a:rPr lang="en-US" dirty="0" err="1"/>
              <a:t>System.out.println</a:t>
            </a:r>
            <a:r>
              <a:rPr lang="en-US" dirty="0"/>
              <a:t>(s1.id+" "+s1.name);//printing members with a white space  </a:t>
            </a:r>
          </a:p>
          <a:p>
            <a:pPr marL="0" indent="0">
              <a:buFont typeface="Wingdings 2" panose="05020102010507070707" pitchFamily="18" charset="2"/>
              <a:buNone/>
            </a:pPr>
            <a:r>
              <a:rPr lang="en-US" dirty="0"/>
              <a:t> }  } </a:t>
            </a:r>
          </a:p>
        </p:txBody>
      </p:sp>
    </p:spTree>
    <p:extLst>
      <p:ext uri="{BB962C8B-B14F-4D97-AF65-F5344CB8AC3E}">
        <p14:creationId xmlns:p14="http://schemas.microsoft.com/office/powerpoint/2010/main" val="11792571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7AE9062-4858-8674-3474-2AA3E769436D}"/>
              </a:ext>
            </a:extLst>
          </p:cNvPr>
          <p:cNvSpPr txBox="1">
            <a:spLocks/>
          </p:cNvSpPr>
          <p:nvPr/>
        </p:nvSpPr>
        <p:spPr>
          <a:xfrm>
            <a:off x="542925" y="748144"/>
            <a:ext cx="9929813" cy="6109855"/>
          </a:xfrm>
          <a:prstGeom prst="rect">
            <a:avLst/>
          </a:prstGeom>
        </p:spPr>
        <p:txBody>
          <a:bodyPr>
            <a:normAutofit fontScale="850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a:t>We can also create multiple objects and store information in it through reference variable</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id;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TestStudent3{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//Creating objects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//Initializing objects  </a:t>
            </a:r>
          </a:p>
          <a:p>
            <a:pPr marL="0" indent="0">
              <a:buFont typeface="Wingdings 2" panose="05020102010507070707" pitchFamily="18" charset="2"/>
              <a:buNone/>
            </a:pPr>
            <a:r>
              <a:rPr lang="en-US"/>
              <a:t>  s1.id=101;  </a:t>
            </a:r>
          </a:p>
          <a:p>
            <a:pPr marL="0" indent="0">
              <a:buFont typeface="Wingdings 2" panose="05020102010507070707" pitchFamily="18" charset="2"/>
              <a:buNone/>
            </a:pPr>
            <a:r>
              <a:rPr lang="en-US"/>
              <a:t>  s1.name="Sonoo";  </a:t>
            </a:r>
          </a:p>
          <a:p>
            <a:pPr marL="0" indent="0">
              <a:buFont typeface="Wingdings 2" panose="05020102010507070707" pitchFamily="18" charset="2"/>
              <a:buNone/>
            </a:pPr>
            <a:r>
              <a:rPr lang="en-US"/>
              <a:t>  s2.id=102;  </a:t>
            </a:r>
          </a:p>
          <a:p>
            <a:pPr marL="0" indent="0">
              <a:buFont typeface="Wingdings 2" panose="05020102010507070707" pitchFamily="18" charset="2"/>
              <a:buNone/>
            </a:pPr>
            <a:r>
              <a:rPr lang="en-US"/>
              <a:t>  s2.name="Amit";  </a:t>
            </a:r>
          </a:p>
          <a:p>
            <a:pPr marL="0" indent="0">
              <a:buFont typeface="Wingdings 2" panose="05020102010507070707" pitchFamily="18" charset="2"/>
              <a:buNone/>
            </a:pPr>
            <a:r>
              <a:rPr lang="en-US"/>
              <a:t>  //Printing data  </a:t>
            </a:r>
          </a:p>
          <a:p>
            <a:pPr marL="0" indent="0">
              <a:buFont typeface="Wingdings 2" panose="05020102010507070707" pitchFamily="18" charset="2"/>
              <a:buNone/>
            </a:pPr>
            <a:r>
              <a:rPr lang="en-US"/>
              <a:t>  System.out.println(s1.id+" "+s1.name);  </a:t>
            </a:r>
          </a:p>
          <a:p>
            <a:pPr marL="0" indent="0">
              <a:buFont typeface="Wingdings 2" panose="05020102010507070707" pitchFamily="18" charset="2"/>
              <a:buNone/>
            </a:pPr>
            <a:r>
              <a:rPr lang="en-US"/>
              <a:t>  System.out.println(s2.id+" "+s2.name);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0548971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E35EFDB5-3CC6-9474-28C7-4B675ECE4CB3}"/>
              </a:ext>
            </a:extLst>
          </p:cNvPr>
          <p:cNvSpPr txBox="1">
            <a:spLocks/>
          </p:cNvSpPr>
          <p:nvPr/>
        </p:nvSpPr>
        <p:spPr>
          <a:xfrm>
            <a:off x="585788" y="714895"/>
            <a:ext cx="9764103" cy="6062142"/>
          </a:xfrm>
          <a:prstGeom prst="rect">
            <a:avLst/>
          </a:prstGeom>
        </p:spPr>
        <p:txBody>
          <a:bodyPr>
            <a:normAutofit fontScale="77500" lnSpcReduction="2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a:t>Initialization through method</a:t>
            </a:r>
          </a:p>
          <a:p>
            <a:r>
              <a:rPr lang="en-US"/>
              <a:t>In this example, we are creating the two objects of Student class and initializing the value to these objects by invoking the insertRecord method.</a:t>
            </a:r>
          </a:p>
          <a:p>
            <a:pPr marL="0" indent="0">
              <a:buFont typeface="Wingdings 2" panose="05020102010507070707" pitchFamily="18" charset="2"/>
              <a:buNone/>
            </a:pPr>
            <a:r>
              <a:rPr lang="en-US" b="1"/>
              <a:t>class</a:t>
            </a:r>
            <a:r>
              <a:rPr lang="en-US"/>
              <a:t> Student{  </a:t>
            </a:r>
          </a:p>
          <a:p>
            <a:pPr marL="0" indent="0">
              <a:buFont typeface="Wingdings 2" panose="05020102010507070707" pitchFamily="18" charset="2"/>
              <a:buNone/>
            </a:pPr>
            <a:r>
              <a:rPr lang="en-US"/>
              <a:t> </a:t>
            </a:r>
            <a:r>
              <a:rPr lang="en-US" b="1"/>
              <a:t>int</a:t>
            </a:r>
            <a:r>
              <a:rPr lang="en-US"/>
              <a:t> rollno;  </a:t>
            </a:r>
          </a:p>
          <a:p>
            <a:pPr marL="0" indent="0">
              <a:buFont typeface="Wingdings 2" panose="05020102010507070707" pitchFamily="18" charset="2"/>
              <a:buNone/>
            </a:pPr>
            <a:r>
              <a:rPr lang="en-US"/>
              <a:t> String name;  </a:t>
            </a:r>
          </a:p>
          <a:p>
            <a:pPr marL="0" indent="0">
              <a:buFont typeface="Wingdings 2" panose="05020102010507070707" pitchFamily="18" charset="2"/>
              <a:buNone/>
            </a:pPr>
            <a:r>
              <a:rPr lang="en-US"/>
              <a:t> </a:t>
            </a:r>
            <a:r>
              <a:rPr lang="en-US" b="1"/>
              <a:t>void</a:t>
            </a:r>
            <a:r>
              <a:rPr lang="en-US"/>
              <a:t> insertRecord(</a:t>
            </a:r>
            <a:r>
              <a:rPr lang="en-US" b="1"/>
              <a:t>int</a:t>
            </a:r>
            <a:r>
              <a:rPr lang="en-US"/>
              <a:t> r, String n){  </a:t>
            </a:r>
          </a:p>
          <a:p>
            <a:pPr marL="0" indent="0">
              <a:buFont typeface="Wingdings 2" panose="05020102010507070707" pitchFamily="18" charset="2"/>
              <a:buNone/>
            </a:pPr>
            <a:r>
              <a:rPr lang="en-US"/>
              <a:t>  rollno=r;  </a:t>
            </a:r>
          </a:p>
          <a:p>
            <a:pPr marL="0" indent="0">
              <a:buFont typeface="Wingdings 2" panose="05020102010507070707" pitchFamily="18" charset="2"/>
              <a:buNone/>
            </a:pPr>
            <a:r>
              <a:rPr lang="en-US"/>
              <a:t>  name=n;  </a:t>
            </a:r>
          </a:p>
          <a:p>
            <a:pPr marL="0" indent="0">
              <a:buFont typeface="Wingdings 2" panose="05020102010507070707" pitchFamily="18" charset="2"/>
              <a:buNone/>
            </a:pPr>
            <a:r>
              <a:rPr lang="en-US"/>
              <a:t> }  </a:t>
            </a:r>
          </a:p>
          <a:p>
            <a:pPr marL="0" indent="0">
              <a:buFont typeface="Wingdings 2" panose="05020102010507070707" pitchFamily="18" charset="2"/>
              <a:buNone/>
            </a:pPr>
            <a:r>
              <a:rPr lang="en-US"/>
              <a:t> </a:t>
            </a:r>
            <a:r>
              <a:rPr lang="en-US" b="1"/>
              <a:t>void</a:t>
            </a:r>
            <a:r>
              <a:rPr lang="en-US"/>
              <a:t> displayInformation(){System.out.println(rollno+" "+name);}  </a:t>
            </a:r>
          </a:p>
          <a:p>
            <a:pPr marL="0" indent="0">
              <a:buFont typeface="Wingdings 2" panose="05020102010507070707" pitchFamily="18" charset="2"/>
              <a:buNone/>
            </a:pPr>
            <a:r>
              <a:rPr lang="en-US"/>
              <a:t>}  </a:t>
            </a:r>
          </a:p>
          <a:p>
            <a:pPr marL="0" indent="0">
              <a:buFont typeface="Wingdings 2" panose="05020102010507070707" pitchFamily="18" charset="2"/>
              <a:buNone/>
            </a:pPr>
            <a:r>
              <a:rPr lang="en-US" b="1"/>
              <a:t>class</a:t>
            </a:r>
            <a:r>
              <a:rPr lang="en-US"/>
              <a:t> TestStudent4{  </a:t>
            </a:r>
          </a:p>
          <a:p>
            <a:pPr marL="0" indent="0">
              <a:buFont typeface="Wingdings 2" panose="05020102010507070707" pitchFamily="18" charset="2"/>
              <a:buNone/>
            </a:pPr>
            <a:r>
              <a:rPr lang="en-US"/>
              <a:t> </a:t>
            </a:r>
            <a:r>
              <a:rPr lang="en-US" b="1"/>
              <a:t>public</a:t>
            </a:r>
            <a:r>
              <a:rPr lang="en-US"/>
              <a:t> </a:t>
            </a:r>
            <a:r>
              <a:rPr lang="en-US" b="1"/>
              <a:t>static</a:t>
            </a:r>
            <a:r>
              <a:rPr lang="en-US"/>
              <a:t> </a:t>
            </a:r>
            <a:r>
              <a:rPr lang="en-US" b="1"/>
              <a:t>void</a:t>
            </a:r>
            <a:r>
              <a:rPr lang="en-US"/>
              <a:t> main(String args[]){  </a:t>
            </a:r>
          </a:p>
          <a:p>
            <a:pPr marL="0" indent="0">
              <a:buFont typeface="Wingdings 2" panose="05020102010507070707" pitchFamily="18" charset="2"/>
              <a:buNone/>
            </a:pPr>
            <a:r>
              <a:rPr lang="en-US"/>
              <a:t>  Student s1=</a:t>
            </a:r>
            <a:r>
              <a:rPr lang="en-US" b="1"/>
              <a:t>new</a:t>
            </a:r>
            <a:r>
              <a:rPr lang="en-US"/>
              <a:t> Student();  </a:t>
            </a:r>
          </a:p>
          <a:p>
            <a:pPr marL="0" indent="0">
              <a:buFont typeface="Wingdings 2" panose="05020102010507070707" pitchFamily="18" charset="2"/>
              <a:buNone/>
            </a:pPr>
            <a:r>
              <a:rPr lang="en-US"/>
              <a:t>  Student s2=</a:t>
            </a:r>
            <a:r>
              <a:rPr lang="en-US" b="1"/>
              <a:t>new</a:t>
            </a:r>
            <a:r>
              <a:rPr lang="en-US"/>
              <a:t> Student();  </a:t>
            </a:r>
          </a:p>
          <a:p>
            <a:pPr marL="0" indent="0">
              <a:buFont typeface="Wingdings 2" panose="05020102010507070707" pitchFamily="18" charset="2"/>
              <a:buNone/>
            </a:pPr>
            <a:r>
              <a:rPr lang="en-US"/>
              <a:t>  s1.insertRecord(111,"Karan");  </a:t>
            </a:r>
          </a:p>
          <a:p>
            <a:pPr marL="0" indent="0">
              <a:buFont typeface="Wingdings 2" panose="05020102010507070707" pitchFamily="18" charset="2"/>
              <a:buNone/>
            </a:pPr>
            <a:r>
              <a:rPr lang="en-US"/>
              <a:t>  s2.insertRecord(222,"Aryan");  </a:t>
            </a:r>
          </a:p>
          <a:p>
            <a:pPr marL="0" indent="0">
              <a:buFont typeface="Wingdings 2" panose="05020102010507070707" pitchFamily="18" charset="2"/>
              <a:buNone/>
            </a:pPr>
            <a:r>
              <a:rPr lang="en-US"/>
              <a:t>  s1.displayInformation();  </a:t>
            </a:r>
          </a:p>
          <a:p>
            <a:pPr marL="0" indent="0">
              <a:buFont typeface="Wingdings 2" panose="05020102010507070707" pitchFamily="18" charset="2"/>
              <a:buNone/>
            </a:pPr>
            <a:r>
              <a:rPr lang="en-US"/>
              <a:t>  s2.displayInformation();  </a:t>
            </a:r>
          </a:p>
          <a:p>
            <a:pPr marL="0" indent="0">
              <a:buFont typeface="Wingdings 2" panose="05020102010507070707" pitchFamily="18" charset="2"/>
              <a:buNone/>
            </a:pPr>
            <a:r>
              <a:rPr lang="en-US"/>
              <a:t> }  }  </a:t>
            </a:r>
          </a:p>
          <a:p>
            <a:endParaRPr lang="en-US" dirty="0"/>
          </a:p>
        </p:txBody>
      </p:sp>
    </p:spTree>
    <p:extLst>
      <p:ext uri="{BB962C8B-B14F-4D97-AF65-F5344CB8AC3E}">
        <p14:creationId xmlns:p14="http://schemas.microsoft.com/office/powerpoint/2010/main" val="662567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87D755CC-31CB-A401-C7FD-0B8F9B3267BF}"/>
              </a:ext>
            </a:extLst>
          </p:cNvPr>
          <p:cNvSpPr txBox="1">
            <a:spLocks/>
          </p:cNvSpPr>
          <p:nvPr/>
        </p:nvSpPr>
        <p:spPr>
          <a:xfrm>
            <a:off x="428626" y="681644"/>
            <a:ext cx="9849828" cy="6366855"/>
          </a:xfrm>
          <a:prstGeom prst="rect">
            <a:avLst/>
          </a:prstGeom>
        </p:spPr>
        <p:txBody>
          <a:bodyPr>
            <a:normAutofit lnSpcReduction="10000"/>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Initialization through a constructor</a:t>
            </a:r>
          </a:p>
          <a:p>
            <a:pPr marL="0" indent="0">
              <a:buFont typeface="Wingdings 2" panose="05020102010507070707" pitchFamily="18" charset="2"/>
              <a:buNone/>
            </a:pPr>
            <a:r>
              <a:rPr lang="en-US" b="1" dirty="0"/>
              <a:t>class</a:t>
            </a:r>
            <a:r>
              <a:rPr lang="en-US" dirty="0"/>
              <a:t> Employee{  </a:t>
            </a:r>
          </a:p>
          <a:p>
            <a:pPr marL="0" indent="0">
              <a:buFont typeface="Wingdings 2" panose="05020102010507070707" pitchFamily="18" charset="2"/>
              <a:buNone/>
            </a:pPr>
            <a:r>
              <a:rPr lang="en-US" dirty="0"/>
              <a:t>    </a:t>
            </a:r>
            <a:r>
              <a:rPr lang="en-US" b="1" dirty="0"/>
              <a:t>int</a:t>
            </a:r>
            <a:r>
              <a:rPr lang="en-US" dirty="0"/>
              <a:t> id;   String name;   </a:t>
            </a:r>
            <a:r>
              <a:rPr lang="en-US" b="1" dirty="0"/>
              <a:t>float</a:t>
            </a:r>
            <a:r>
              <a:rPr lang="en-US" dirty="0"/>
              <a:t> salary;  </a:t>
            </a:r>
          </a:p>
          <a:p>
            <a:pPr marL="0" indent="0">
              <a:buFont typeface="Wingdings 2" panose="05020102010507070707" pitchFamily="18" charset="2"/>
              <a:buNone/>
            </a:pPr>
            <a:r>
              <a:rPr lang="en-US" dirty="0"/>
              <a:t>    </a:t>
            </a:r>
            <a:r>
              <a:rPr lang="en-US" b="1" dirty="0"/>
              <a:t>void</a:t>
            </a:r>
            <a:r>
              <a:rPr lang="en-US" dirty="0"/>
              <a:t> insert(</a:t>
            </a:r>
            <a:r>
              <a:rPr lang="en-US" b="1" dirty="0"/>
              <a:t>int</a:t>
            </a:r>
            <a:r>
              <a:rPr lang="en-US" dirty="0"/>
              <a:t> </a:t>
            </a:r>
            <a:r>
              <a:rPr lang="en-US" dirty="0" err="1"/>
              <a:t>i</a:t>
            </a:r>
            <a:r>
              <a:rPr lang="en-US" dirty="0"/>
              <a:t>, String n, </a:t>
            </a:r>
            <a:r>
              <a:rPr lang="en-US" b="1" dirty="0"/>
              <a:t>float</a:t>
            </a:r>
            <a:r>
              <a:rPr lang="en-US" dirty="0"/>
              <a:t> s) {     id=</a:t>
            </a:r>
            <a:r>
              <a:rPr lang="en-US" dirty="0" err="1"/>
              <a:t>i</a:t>
            </a:r>
            <a:r>
              <a:rPr lang="en-US" dirty="0"/>
              <a:t>;     name=n;    salary=s;     }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"+salary);}  </a:t>
            </a:r>
          </a:p>
          <a:p>
            <a:pPr marL="0" indent="0">
              <a:buFont typeface="Wingdings 2" panose="05020102010507070707" pitchFamily="18" charset="2"/>
              <a:buNone/>
            </a:pPr>
            <a:r>
              <a:rPr lang="en-US" dirty="0"/>
              <a:t>}  </a:t>
            </a:r>
          </a:p>
          <a:p>
            <a:pPr marL="0" indent="0">
              <a:buFont typeface="Wingdings 2" panose="05020102010507070707" pitchFamily="18" charset="2"/>
              <a:buNone/>
            </a:pPr>
            <a:r>
              <a:rPr lang="en-US" b="1" dirty="0"/>
              <a:t>public</a:t>
            </a:r>
            <a:r>
              <a:rPr lang="en-US" dirty="0"/>
              <a:t> </a:t>
            </a:r>
            <a:r>
              <a:rPr lang="en-US" b="1" dirty="0"/>
              <a:t>class</a:t>
            </a:r>
            <a:r>
              <a:rPr lang="en-US" dirty="0"/>
              <a:t> </a:t>
            </a:r>
            <a:r>
              <a:rPr lang="en-US" dirty="0" err="1"/>
              <a:t>TestEmployee</a:t>
            </a:r>
            <a:r>
              <a:rPr lang="en-US" dirty="0"/>
              <a:t> {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marL="0" indent="0">
              <a:buFont typeface="Wingdings 2" panose="05020102010507070707" pitchFamily="18" charset="2"/>
              <a:buNone/>
            </a:pPr>
            <a:r>
              <a:rPr lang="en-US" dirty="0"/>
              <a:t>    Employee e1=</a:t>
            </a:r>
            <a:r>
              <a:rPr lang="en-US" b="1" dirty="0"/>
              <a:t>new</a:t>
            </a:r>
            <a:r>
              <a:rPr lang="en-US" dirty="0"/>
              <a:t> Employee();  </a:t>
            </a:r>
          </a:p>
          <a:p>
            <a:pPr marL="0" indent="0">
              <a:buFont typeface="Wingdings 2" panose="05020102010507070707" pitchFamily="18" charset="2"/>
              <a:buNone/>
            </a:pPr>
            <a:r>
              <a:rPr lang="en-US" dirty="0"/>
              <a:t>    Employee e2=</a:t>
            </a:r>
            <a:r>
              <a:rPr lang="en-US" b="1" dirty="0"/>
              <a:t>new</a:t>
            </a:r>
            <a:r>
              <a:rPr lang="en-US" dirty="0"/>
              <a:t> Employee();  </a:t>
            </a:r>
          </a:p>
          <a:p>
            <a:pPr marL="0" indent="0">
              <a:buFont typeface="Wingdings 2" panose="05020102010507070707" pitchFamily="18" charset="2"/>
              <a:buNone/>
            </a:pPr>
            <a:r>
              <a:rPr lang="en-US" dirty="0"/>
              <a:t>    Employee e3=</a:t>
            </a:r>
            <a:r>
              <a:rPr lang="en-US" b="1" dirty="0"/>
              <a:t>new</a:t>
            </a:r>
            <a:r>
              <a:rPr lang="en-US" dirty="0"/>
              <a:t> Employee();  </a:t>
            </a:r>
          </a:p>
          <a:p>
            <a:pPr marL="0" indent="0">
              <a:buFont typeface="Wingdings 2" panose="05020102010507070707" pitchFamily="18" charset="2"/>
              <a:buNone/>
            </a:pPr>
            <a:r>
              <a:rPr lang="en-US" dirty="0"/>
              <a:t>    e1.insert(101,"ajeet",45000);  </a:t>
            </a:r>
          </a:p>
          <a:p>
            <a:pPr marL="0" indent="0">
              <a:buFont typeface="Wingdings 2" panose="05020102010507070707" pitchFamily="18" charset="2"/>
              <a:buNone/>
            </a:pPr>
            <a:r>
              <a:rPr lang="en-US" dirty="0"/>
              <a:t>    e2.insert(102,"irfan",25000);  </a:t>
            </a:r>
          </a:p>
          <a:p>
            <a:pPr marL="0" indent="0">
              <a:buFont typeface="Wingdings 2" panose="05020102010507070707" pitchFamily="18" charset="2"/>
              <a:buNone/>
            </a:pPr>
            <a:r>
              <a:rPr lang="en-US" dirty="0"/>
              <a:t>    e3.insert(103,"nakul",55000);  </a:t>
            </a:r>
          </a:p>
          <a:p>
            <a:pPr marL="0" indent="0">
              <a:buFont typeface="Wingdings 2" panose="05020102010507070707" pitchFamily="18" charset="2"/>
              <a:buNone/>
            </a:pPr>
            <a:r>
              <a:rPr lang="en-US" dirty="0"/>
              <a:t>    e1.display();    e2.display();     e3.display();  </a:t>
            </a:r>
          </a:p>
          <a:p>
            <a:pPr marL="0" indent="0">
              <a:buFont typeface="Wingdings 2" panose="05020102010507070707" pitchFamily="18" charset="2"/>
              <a:buNone/>
            </a:pPr>
            <a:r>
              <a:rPr lang="en-US" dirty="0"/>
              <a:t>}  }  </a:t>
            </a:r>
          </a:p>
          <a:p>
            <a:endParaRPr lang="en-US" dirty="0"/>
          </a:p>
        </p:txBody>
      </p:sp>
    </p:spTree>
    <p:extLst>
      <p:ext uri="{BB962C8B-B14F-4D97-AF65-F5344CB8AC3E}">
        <p14:creationId xmlns:p14="http://schemas.microsoft.com/office/powerpoint/2010/main" val="156130623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74F1BB1-CE7F-1B03-99D3-65925C50DB1B}"/>
              </a:ext>
            </a:extLst>
          </p:cNvPr>
          <p:cNvSpPr txBox="1">
            <a:spLocks/>
          </p:cNvSpPr>
          <p:nvPr/>
        </p:nvSpPr>
        <p:spPr>
          <a:xfrm>
            <a:off x="457202" y="881149"/>
            <a:ext cx="9835540" cy="5867313"/>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Constructors in Java</a:t>
            </a:r>
          </a:p>
          <a:p>
            <a:r>
              <a:rPr lang="en-US"/>
              <a:t>In Java, a constructor is a block of codes similar to the method. It is called when an instance of the object is created, and memory is allocated for the object.</a:t>
            </a:r>
          </a:p>
          <a:p>
            <a:endParaRPr lang="en-US"/>
          </a:p>
          <a:p>
            <a:r>
              <a:rPr lang="en-US" b="1" u="sng"/>
              <a:t>When is a constructor called</a:t>
            </a:r>
          </a:p>
          <a:p>
            <a:r>
              <a:rPr lang="en-US"/>
              <a:t>Every time an object is created using new() keyword, at least one constructor is called. It calls a default constructor.</a:t>
            </a:r>
          </a:p>
          <a:p>
            <a:endParaRPr lang="en-US"/>
          </a:p>
          <a:p>
            <a:pPr marL="0" indent="0">
              <a:buFont typeface="Wingdings 2" panose="05020102010507070707" pitchFamily="18" charset="2"/>
              <a:buNone/>
            </a:pPr>
            <a:r>
              <a:rPr lang="en-US" b="1" u="sng"/>
              <a:t>Rules for creating Java constructor</a:t>
            </a:r>
          </a:p>
          <a:p>
            <a:r>
              <a:rPr lang="en-US"/>
              <a:t>There are two rules defined for the constructor.</a:t>
            </a:r>
          </a:p>
          <a:p>
            <a:pPr marL="457200" indent="-457200">
              <a:buFont typeface="+mj-lt"/>
              <a:buAutoNum type="arabicPeriod"/>
            </a:pPr>
            <a:r>
              <a:rPr lang="en-US"/>
              <a:t>Constructor name must be the same as its class name</a:t>
            </a:r>
          </a:p>
          <a:p>
            <a:pPr marL="457200" indent="-457200">
              <a:buFont typeface="+mj-lt"/>
              <a:buAutoNum type="arabicPeriod"/>
            </a:pPr>
            <a:r>
              <a:rPr lang="en-US"/>
              <a:t>A Constructor must have no explicit return type</a:t>
            </a:r>
          </a:p>
          <a:p>
            <a:pPr marL="457200" indent="-457200">
              <a:buFont typeface="+mj-lt"/>
              <a:buAutoNum type="arabicPeriod"/>
            </a:pPr>
            <a:r>
              <a:rPr lang="en-US"/>
              <a:t>A Java constructor cannot be abstract, static, final, and synchronized</a:t>
            </a:r>
          </a:p>
          <a:p>
            <a:endParaRPr lang="en-US" dirty="0"/>
          </a:p>
        </p:txBody>
      </p:sp>
    </p:spTree>
    <p:extLst>
      <p:ext uri="{BB962C8B-B14F-4D97-AF65-F5344CB8AC3E}">
        <p14:creationId xmlns:p14="http://schemas.microsoft.com/office/powerpoint/2010/main" val="351662901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49155385-FB11-5AF3-1004-E75D09E89A3B}"/>
              </a:ext>
            </a:extLst>
          </p:cNvPr>
          <p:cNvSpPr txBox="1">
            <a:spLocks/>
          </p:cNvSpPr>
          <p:nvPr/>
        </p:nvSpPr>
        <p:spPr>
          <a:xfrm>
            <a:off x="571501" y="681644"/>
            <a:ext cx="9792678" cy="6176356"/>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dirty="0"/>
              <a:t>Types of Java constructors</a:t>
            </a:r>
          </a:p>
          <a:p>
            <a:r>
              <a:rPr lang="en-US" dirty="0"/>
              <a:t>There are two types of constructors in Java:</a:t>
            </a:r>
          </a:p>
          <a:p>
            <a:pPr marL="457200" indent="-457200">
              <a:buFont typeface="+mj-lt"/>
              <a:buAutoNum type="arabicPeriod"/>
            </a:pPr>
            <a:r>
              <a:rPr lang="en-US" dirty="0"/>
              <a:t>Default constructor (no-</a:t>
            </a:r>
            <a:r>
              <a:rPr lang="en-US" dirty="0" err="1"/>
              <a:t>arg</a:t>
            </a:r>
            <a:r>
              <a:rPr lang="en-US" dirty="0"/>
              <a:t> constructor)</a:t>
            </a:r>
          </a:p>
          <a:p>
            <a:pPr marL="457200" indent="-457200">
              <a:buFont typeface="+mj-lt"/>
              <a:buAutoNum type="arabicPeriod"/>
            </a:pPr>
            <a:r>
              <a:rPr lang="en-US" dirty="0"/>
              <a:t>Parameterized constructor</a:t>
            </a:r>
          </a:p>
          <a:p>
            <a:pPr marL="457200" indent="-457200">
              <a:buFont typeface="+mj-lt"/>
              <a:buAutoNum type="arabicPeriod"/>
            </a:pPr>
            <a:endParaRPr lang="en-US" dirty="0"/>
          </a:p>
          <a:p>
            <a:pPr marL="0" indent="0">
              <a:buFont typeface="Wingdings 2" panose="05020102010507070707" pitchFamily="18" charset="2"/>
              <a:buNone/>
            </a:pPr>
            <a:r>
              <a:rPr lang="en-US" b="1" dirty="0"/>
              <a:t>Example of </a:t>
            </a:r>
            <a:r>
              <a:rPr lang="en-US" b="1" u="sng" dirty="0"/>
              <a:t>default constructor</a:t>
            </a:r>
          </a:p>
          <a:p>
            <a:pPr marL="0" indent="0">
              <a:buFont typeface="Wingdings 2" panose="05020102010507070707" pitchFamily="18" charset="2"/>
              <a:buNone/>
            </a:pPr>
            <a:r>
              <a:rPr lang="en-US" dirty="0"/>
              <a:t>we are creating the no-</a:t>
            </a:r>
            <a:r>
              <a:rPr lang="en-US" dirty="0" err="1"/>
              <a:t>arg</a:t>
            </a:r>
            <a:r>
              <a:rPr lang="en-US" dirty="0"/>
              <a:t> constructor in the Bike class.</a:t>
            </a:r>
          </a:p>
          <a:p>
            <a:pPr marL="0" indent="0">
              <a:buFont typeface="Wingdings 2" panose="05020102010507070707" pitchFamily="18" charset="2"/>
              <a:buNone/>
            </a:pPr>
            <a:r>
              <a:rPr lang="en-US" b="1" dirty="0"/>
              <a:t>class</a:t>
            </a:r>
            <a:r>
              <a:rPr lang="en-US" dirty="0"/>
              <a:t> Bike1{  </a:t>
            </a:r>
          </a:p>
          <a:p>
            <a:pPr marL="0" indent="0">
              <a:buFont typeface="Wingdings 2" panose="05020102010507070707" pitchFamily="18" charset="2"/>
              <a:buNone/>
            </a:pPr>
            <a:r>
              <a:rPr lang="en-US" dirty="0"/>
              <a:t>//creating a default constructor  </a:t>
            </a:r>
          </a:p>
          <a:p>
            <a:pPr marL="0" indent="0">
              <a:buFont typeface="Wingdings 2" panose="05020102010507070707" pitchFamily="18" charset="2"/>
              <a:buNone/>
            </a:pPr>
            <a:r>
              <a:rPr lang="en-US" dirty="0"/>
              <a:t>Bike1(){</a:t>
            </a:r>
            <a:r>
              <a:rPr lang="en-US" dirty="0" err="1"/>
              <a:t>System.out.println</a:t>
            </a:r>
            <a:r>
              <a:rPr lang="en-US" dirty="0"/>
              <a:t>("Bike is created");}  </a:t>
            </a:r>
          </a:p>
          <a:p>
            <a:pPr marL="0" indent="0">
              <a:buFont typeface="Wingdings 2" panose="05020102010507070707" pitchFamily="18" charset="2"/>
              <a:buNone/>
            </a:pPr>
            <a:r>
              <a:rPr lang="en-US" dirty="0"/>
              <a:t>//main method  </a:t>
            </a:r>
          </a:p>
          <a:p>
            <a:pPr marL="0" indent="0">
              <a:buFont typeface="Wingdings 2" panose="05020102010507070707" pitchFamily="18" charset="2"/>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//calling a default constructor  </a:t>
            </a:r>
          </a:p>
          <a:p>
            <a:pPr marL="0" indent="0">
              <a:buFont typeface="Wingdings 2" panose="05020102010507070707" pitchFamily="18" charset="2"/>
              <a:buNone/>
            </a:pPr>
            <a:r>
              <a:rPr lang="en-US" dirty="0"/>
              <a:t>Bike1 b=</a:t>
            </a:r>
            <a:r>
              <a:rPr lang="en-US" b="1" dirty="0"/>
              <a:t>new</a:t>
            </a:r>
            <a:r>
              <a:rPr lang="en-US" dirty="0"/>
              <a:t> Bike1();  </a:t>
            </a:r>
          </a:p>
          <a:p>
            <a:pPr marL="0" indent="0">
              <a:buFont typeface="Wingdings 2" panose="05020102010507070707" pitchFamily="18" charset="2"/>
              <a:buNone/>
            </a:pPr>
            <a:r>
              <a:rPr lang="en-US" dirty="0"/>
              <a:t>}  }  </a:t>
            </a:r>
          </a:p>
        </p:txBody>
      </p:sp>
    </p:spTree>
    <p:extLst>
      <p:ext uri="{BB962C8B-B14F-4D97-AF65-F5344CB8AC3E}">
        <p14:creationId xmlns:p14="http://schemas.microsoft.com/office/powerpoint/2010/main" val="1442010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3280C6-4626-D37F-FC40-3998529883E2}"/>
              </a:ext>
            </a:extLst>
          </p:cNvPr>
          <p:cNvSpPr txBox="1"/>
          <p:nvPr/>
        </p:nvSpPr>
        <p:spPr>
          <a:xfrm>
            <a:off x="655782" y="808335"/>
            <a:ext cx="10520218" cy="646331"/>
          </a:xfrm>
          <a:prstGeom prst="rect">
            <a:avLst/>
          </a:prstGeom>
          <a:noFill/>
        </p:spPr>
        <p:txBody>
          <a:bodyPr wrap="square">
            <a:spAutoFit/>
          </a:bodyPr>
          <a:lstStyle/>
          <a:p>
            <a:r>
              <a:rPr lang="en-US" dirty="0"/>
              <a:t>Java is platform-independent whereas JVM is platform dependent. Let us see how Java code executes in different platforms.</a:t>
            </a:r>
            <a:endParaRPr lang="en-IN" dirty="0"/>
          </a:p>
        </p:txBody>
      </p:sp>
      <p:pic>
        <p:nvPicPr>
          <p:cNvPr id="5" name="Picture 4">
            <a:extLst>
              <a:ext uri="{FF2B5EF4-FFF2-40B4-BE49-F238E27FC236}">
                <a16:creationId xmlns:a16="http://schemas.microsoft.com/office/drawing/2014/main" id="{DB748824-6307-5B6D-6CAD-A09B3971B3AF}"/>
              </a:ext>
            </a:extLst>
          </p:cNvPr>
          <p:cNvPicPr>
            <a:picLocks noChangeAspect="1"/>
          </p:cNvPicPr>
          <p:nvPr/>
        </p:nvPicPr>
        <p:blipFill>
          <a:blip r:embed="rId2"/>
          <a:stretch>
            <a:fillRect/>
          </a:stretch>
        </p:blipFill>
        <p:spPr>
          <a:xfrm>
            <a:off x="1880599" y="1454666"/>
            <a:ext cx="8430802" cy="5163271"/>
          </a:xfrm>
          <a:prstGeom prst="rect">
            <a:avLst/>
          </a:prstGeom>
        </p:spPr>
      </p:pic>
      <p:sp>
        <p:nvSpPr>
          <p:cNvPr id="2" name="Rectangle 1">
            <a:extLst>
              <a:ext uri="{FF2B5EF4-FFF2-40B4-BE49-F238E27FC236}">
                <a16:creationId xmlns:a16="http://schemas.microsoft.com/office/drawing/2014/main" id="{4A245F98-B26E-8014-A5B0-7E916A313981}"/>
              </a:ext>
            </a:extLst>
          </p:cNvPr>
          <p:cNvSpPr/>
          <p:nvPr/>
        </p:nvSpPr>
        <p:spPr>
          <a:xfrm>
            <a:off x="7618190" y="4793672"/>
            <a:ext cx="886691" cy="387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JRE</a:t>
            </a:r>
            <a:endParaRPr lang="en-IN" dirty="0">
              <a:solidFill>
                <a:schemeClr val="tx1"/>
              </a:solidFill>
            </a:endParaRPr>
          </a:p>
        </p:txBody>
      </p:sp>
    </p:spTree>
    <p:extLst>
      <p:ext uri="{BB962C8B-B14F-4D97-AF65-F5344CB8AC3E}">
        <p14:creationId xmlns:p14="http://schemas.microsoft.com/office/powerpoint/2010/main" val="268114110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D39D156B-2BDA-4AAD-C980-E5E04096FDAC}"/>
              </a:ext>
            </a:extLst>
          </p:cNvPr>
          <p:cNvSpPr txBox="1">
            <a:spLocks/>
          </p:cNvSpPr>
          <p:nvPr/>
        </p:nvSpPr>
        <p:spPr>
          <a:xfrm>
            <a:off x="600076" y="1479664"/>
            <a:ext cx="9749815" cy="5311659"/>
          </a:xfrm>
          <a:prstGeom prst="rect">
            <a:avLst/>
          </a:prstGeom>
        </p:spPr>
        <p:txBody>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b="1" u="sng"/>
              <a:t>Parameterized Constructor</a:t>
            </a:r>
          </a:p>
          <a:p>
            <a:r>
              <a:rPr lang="en-US"/>
              <a:t>A constructor which has a specific number of parameters is called a parameterized constructor.</a:t>
            </a:r>
          </a:p>
          <a:p>
            <a:r>
              <a:rPr lang="en-US"/>
              <a:t>Why use the parameterized constructor?</a:t>
            </a:r>
          </a:p>
          <a:p>
            <a:r>
              <a:rPr lang="en-US"/>
              <a:t>The parameterized constructor is used to provide different values to the distinct objects. However, you can provide the same values also.</a:t>
            </a:r>
          </a:p>
          <a:p>
            <a:endParaRPr lang="en-US" dirty="0"/>
          </a:p>
        </p:txBody>
      </p:sp>
    </p:spTree>
    <p:extLst>
      <p:ext uri="{BB962C8B-B14F-4D97-AF65-F5344CB8AC3E}">
        <p14:creationId xmlns:p14="http://schemas.microsoft.com/office/powerpoint/2010/main" val="24550345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5ADA67DE-EE85-5638-1500-590E6FA82AA6}"/>
              </a:ext>
            </a:extLst>
          </p:cNvPr>
          <p:cNvSpPr txBox="1">
            <a:spLocks/>
          </p:cNvSpPr>
          <p:nvPr/>
        </p:nvSpPr>
        <p:spPr>
          <a:xfrm>
            <a:off x="671513" y="980902"/>
            <a:ext cx="9921265" cy="6096172"/>
          </a:xfrm>
          <a:prstGeom prst="rect">
            <a:avLst/>
          </a:prstGeom>
        </p:spPr>
        <p:txBody>
          <a:bodyP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Font typeface="Wingdings 2" panose="05020102010507070707" pitchFamily="18" charset="2"/>
              <a:buNone/>
            </a:pPr>
            <a:r>
              <a:rPr lang="en-US" b="1" dirty="0"/>
              <a:t>class</a:t>
            </a:r>
            <a:r>
              <a:rPr lang="en-US" dirty="0"/>
              <a:t> Student4{  </a:t>
            </a:r>
          </a:p>
          <a:p>
            <a:pPr marL="0" indent="0">
              <a:buFont typeface="Wingdings 2" panose="05020102010507070707" pitchFamily="18" charset="2"/>
              <a:buNone/>
            </a:pPr>
            <a:r>
              <a:rPr lang="en-US" dirty="0"/>
              <a:t>    </a:t>
            </a:r>
            <a:r>
              <a:rPr lang="en-US" b="1" dirty="0"/>
              <a:t>int</a:t>
            </a:r>
            <a:r>
              <a:rPr lang="en-US" dirty="0"/>
              <a:t> id;     String name;  </a:t>
            </a:r>
          </a:p>
          <a:p>
            <a:pPr marL="0" indent="0">
              <a:buFont typeface="Wingdings 2" panose="05020102010507070707" pitchFamily="18" charset="2"/>
              <a:buNone/>
            </a:pPr>
            <a:r>
              <a:rPr lang="en-US" dirty="0"/>
              <a:t>    //creating a parameterized constructor  </a:t>
            </a:r>
          </a:p>
          <a:p>
            <a:pPr marL="0" indent="0">
              <a:buFont typeface="Wingdings 2" panose="05020102010507070707" pitchFamily="18" charset="2"/>
              <a:buNone/>
            </a:pPr>
            <a:r>
              <a:rPr lang="en-US" dirty="0"/>
              <a:t>    Student4(</a:t>
            </a:r>
            <a:r>
              <a:rPr lang="en-US" b="1" dirty="0"/>
              <a:t>int</a:t>
            </a:r>
            <a:r>
              <a:rPr lang="en-US" dirty="0"/>
              <a:t> </a:t>
            </a:r>
            <a:r>
              <a:rPr lang="en-US" dirty="0" err="1"/>
              <a:t>i,String</a:t>
            </a:r>
            <a:r>
              <a:rPr lang="en-US" dirty="0"/>
              <a:t> n){   id = </a:t>
            </a:r>
            <a:r>
              <a:rPr lang="en-US" dirty="0" err="1"/>
              <a:t>i</a:t>
            </a:r>
            <a:r>
              <a:rPr lang="en-US" dirty="0"/>
              <a:t>;     name = n;      }  </a:t>
            </a:r>
          </a:p>
          <a:p>
            <a:pPr marL="0" indent="0">
              <a:buFont typeface="Wingdings 2" panose="05020102010507070707" pitchFamily="18" charset="2"/>
              <a:buNone/>
            </a:pPr>
            <a:r>
              <a:rPr lang="en-US" dirty="0"/>
              <a:t>    //method to display the values  </a:t>
            </a:r>
          </a:p>
          <a:p>
            <a:pPr marL="0" indent="0">
              <a:buFont typeface="Wingdings 2" panose="05020102010507070707" pitchFamily="18" charset="2"/>
              <a:buNone/>
            </a:pPr>
            <a:r>
              <a:rPr lang="en-US" dirty="0"/>
              <a:t>    </a:t>
            </a:r>
            <a:r>
              <a:rPr lang="en-US" b="1" dirty="0"/>
              <a:t>void</a:t>
            </a:r>
            <a:r>
              <a:rPr lang="en-US" dirty="0"/>
              <a:t> display(){</a:t>
            </a:r>
            <a:r>
              <a:rPr lang="en-US" dirty="0" err="1"/>
              <a:t>System.out.println</a:t>
            </a:r>
            <a:r>
              <a:rPr lang="en-US" dirty="0"/>
              <a:t>(id+" "+name);}  </a:t>
            </a:r>
          </a:p>
          <a:p>
            <a:pPr marL="0" indent="0">
              <a:buFont typeface="Wingdings 2" panose="05020102010507070707" pitchFamily="18" charset="2"/>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marL="0" indent="0">
              <a:buFont typeface="Wingdings 2" panose="05020102010507070707" pitchFamily="18" charset="2"/>
              <a:buNone/>
            </a:pPr>
            <a:r>
              <a:rPr lang="en-US" dirty="0"/>
              <a:t>    //creating objects and passing values  </a:t>
            </a:r>
          </a:p>
          <a:p>
            <a:pPr marL="0" indent="0">
              <a:buFont typeface="Wingdings 2" panose="05020102010507070707" pitchFamily="18" charset="2"/>
              <a:buNone/>
            </a:pPr>
            <a:r>
              <a:rPr lang="en-US" dirty="0"/>
              <a:t>    Student4 s1 = </a:t>
            </a:r>
            <a:r>
              <a:rPr lang="en-US" b="1" dirty="0"/>
              <a:t>new</a:t>
            </a:r>
            <a:r>
              <a:rPr lang="en-US" dirty="0"/>
              <a:t> Student4(111,"Karan");  </a:t>
            </a:r>
          </a:p>
          <a:p>
            <a:pPr marL="0" indent="0">
              <a:buFont typeface="Wingdings 2" panose="05020102010507070707" pitchFamily="18" charset="2"/>
              <a:buNone/>
            </a:pPr>
            <a:r>
              <a:rPr lang="en-US" dirty="0"/>
              <a:t>    Student4 s2 = </a:t>
            </a:r>
            <a:r>
              <a:rPr lang="en-US" b="1" dirty="0"/>
              <a:t>new</a:t>
            </a:r>
            <a:r>
              <a:rPr lang="en-US" dirty="0"/>
              <a:t> Student4(222,"Aryan");  </a:t>
            </a:r>
          </a:p>
          <a:p>
            <a:pPr marL="0" indent="0">
              <a:buFont typeface="Wingdings 2" panose="05020102010507070707" pitchFamily="18" charset="2"/>
              <a:buNone/>
            </a:pPr>
            <a:r>
              <a:rPr lang="en-US" dirty="0"/>
              <a:t>    //calling method to display the values of object  </a:t>
            </a:r>
          </a:p>
          <a:p>
            <a:pPr marL="0" indent="0">
              <a:buFont typeface="Wingdings 2" panose="05020102010507070707" pitchFamily="18" charset="2"/>
              <a:buNone/>
            </a:pPr>
            <a:r>
              <a:rPr lang="en-US" dirty="0"/>
              <a:t>    s1.display();  </a:t>
            </a:r>
          </a:p>
          <a:p>
            <a:pPr marL="0" indent="0">
              <a:buFont typeface="Wingdings 2" panose="05020102010507070707" pitchFamily="18" charset="2"/>
              <a:buNone/>
            </a:pPr>
            <a:r>
              <a:rPr lang="en-US" dirty="0"/>
              <a:t>    s2.display();  </a:t>
            </a:r>
          </a:p>
          <a:p>
            <a:pPr marL="0" indent="0">
              <a:buFont typeface="Wingdings 2" panose="05020102010507070707" pitchFamily="18" charset="2"/>
              <a:buNone/>
            </a:pPr>
            <a:r>
              <a:rPr lang="en-US" dirty="0"/>
              <a:t>   }  }  </a:t>
            </a:r>
          </a:p>
          <a:p>
            <a:pPr marL="0" indent="0">
              <a:buFont typeface="Wingdings 2" panose="05020102010507070707" pitchFamily="18" charset="2"/>
              <a:buNone/>
            </a:pPr>
            <a:endParaRPr lang="en-US" dirty="0"/>
          </a:p>
        </p:txBody>
      </p:sp>
    </p:spTree>
    <p:extLst>
      <p:ext uri="{BB962C8B-B14F-4D97-AF65-F5344CB8AC3E}">
        <p14:creationId xmlns:p14="http://schemas.microsoft.com/office/powerpoint/2010/main" val="148645805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4041042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8906329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9F11E2-8BA5-4C5C-AE7C-361E5EA011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00E1DA-EC7C-40FC-95E3-11FDCD2E42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723899"/>
            <a:ext cx="3703320" cy="5666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nvGrpSpPr>
          <p:cNvPr id="14" name="Group 13">
            <a:extLst>
              <a:ext uri="{FF2B5EF4-FFF2-40B4-BE49-F238E27FC236}">
                <a16:creationId xmlns:a16="http://schemas.microsoft.com/office/drawing/2014/main" id="{9A421166-2996-41A7-B094-AE5316F347D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5" name="Rectangle 14">
              <a:extLst>
                <a:ext uri="{FF2B5EF4-FFF2-40B4-BE49-F238E27FC236}">
                  <a16:creationId xmlns:a16="http://schemas.microsoft.com/office/drawing/2014/main" id="{FDBB1B92-A3EB-43E4-8FAB-D20E8ED14C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Rectangle 15">
              <a:extLst>
                <a:ext uri="{FF2B5EF4-FFF2-40B4-BE49-F238E27FC236}">
                  <a16:creationId xmlns:a16="http://schemas.microsoft.com/office/drawing/2014/main" id="{3F3972F4-FE7E-48EA-AAD8-9BE5750A66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16">
              <a:extLst>
                <a:ext uri="{FF2B5EF4-FFF2-40B4-BE49-F238E27FC236}">
                  <a16:creationId xmlns:a16="http://schemas.microsoft.com/office/drawing/2014/main" id="{221614E5-870B-4D5E-A43B-8FF7E53234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0F87E73C-2B1A-4602-BFBE-CFE1E55D9B38}"/>
              </a:ext>
            </a:extLst>
          </p:cNvPr>
          <p:cNvSpPr>
            <a:spLocks noGrp="1"/>
          </p:cNvSpPr>
          <p:nvPr>
            <p:ph type="ctrTitle"/>
          </p:nvPr>
        </p:nvSpPr>
        <p:spPr>
          <a:xfrm>
            <a:off x="8296275" y="1419226"/>
            <a:ext cx="3081576" cy="1746762"/>
          </a:xfrm>
        </p:spPr>
        <p:txBody>
          <a:bodyPr>
            <a:normAutofit/>
          </a:bodyPr>
          <a:lstStyle/>
          <a:p>
            <a:r>
              <a:rPr lang="en-US" dirty="0">
                <a:solidFill>
                  <a:srgbClr val="FFFFFF"/>
                </a:solidFill>
              </a:rPr>
              <a:t>Thank You</a:t>
            </a:r>
          </a:p>
        </p:txBody>
      </p:sp>
      <p:sp>
        <p:nvSpPr>
          <p:cNvPr id="3" name="Subtitle 2">
            <a:extLst>
              <a:ext uri="{FF2B5EF4-FFF2-40B4-BE49-F238E27FC236}">
                <a16:creationId xmlns:a16="http://schemas.microsoft.com/office/drawing/2014/main" id="{A9CB511D-EA45-4336-847C-1252667143B5}"/>
              </a:ext>
            </a:extLst>
          </p:cNvPr>
          <p:cNvSpPr>
            <a:spLocks noGrp="1"/>
          </p:cNvSpPr>
          <p:nvPr>
            <p:ph type="subTitle" idx="1"/>
          </p:nvPr>
        </p:nvSpPr>
        <p:spPr>
          <a:xfrm>
            <a:off x="8151389" y="3429000"/>
            <a:ext cx="3484836" cy="2629006"/>
          </a:xfrm>
        </p:spPr>
        <p:txBody>
          <a:bodyPr>
            <a:normAutofit/>
          </a:bodyPr>
          <a:lstStyle/>
          <a:p>
            <a:r>
              <a:rPr lang="en-US" dirty="0">
                <a:solidFill>
                  <a:schemeClr val="bg2"/>
                </a:solidFill>
              </a:rPr>
              <a:t>amantiwari8861@gmail.com</a:t>
            </a:r>
          </a:p>
          <a:p>
            <a:endParaRPr lang="en-US" dirty="0">
              <a:solidFill>
                <a:schemeClr val="bg2"/>
              </a:solidFill>
            </a:endParaRPr>
          </a:p>
          <a:p>
            <a:endParaRPr lang="en-US" dirty="0">
              <a:solidFill>
                <a:schemeClr val="bg2"/>
              </a:solidFill>
            </a:endParaRPr>
          </a:p>
        </p:txBody>
      </p:sp>
      <p:pic>
        <p:nvPicPr>
          <p:cNvPr id="5" name="Picture 4" descr="Digital Numbers">
            <a:extLst>
              <a:ext uri="{FF2B5EF4-FFF2-40B4-BE49-F238E27FC236}">
                <a16:creationId xmlns:a16="http://schemas.microsoft.com/office/drawing/2014/main" id="{A21EA617-6D48-425F-97A8-7FEC82C8F401}"/>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189" r="9642" b="1"/>
          <a:stretch/>
        </p:blipFill>
        <p:spPr>
          <a:xfrm>
            <a:off x="446534" y="723899"/>
            <a:ext cx="7498616" cy="5676901"/>
          </a:xfrm>
          <a:prstGeom prst="rect">
            <a:avLst/>
          </a:prstGeom>
        </p:spPr>
      </p:pic>
    </p:spTree>
    <p:extLst>
      <p:ext uri="{BB962C8B-B14F-4D97-AF65-F5344CB8AC3E}">
        <p14:creationId xmlns:p14="http://schemas.microsoft.com/office/powerpoint/2010/main" val="3501347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3203097-50FB-8F11-F2CD-2027471EE139}"/>
              </a:ext>
            </a:extLst>
          </p:cNvPr>
          <p:cNvPicPr>
            <a:picLocks noChangeAspect="1"/>
          </p:cNvPicPr>
          <p:nvPr/>
        </p:nvPicPr>
        <p:blipFill>
          <a:blip r:embed="rId2"/>
          <a:stretch>
            <a:fillRect/>
          </a:stretch>
        </p:blipFill>
        <p:spPr>
          <a:xfrm>
            <a:off x="1524365" y="1276704"/>
            <a:ext cx="9998942" cy="4778656"/>
          </a:xfrm>
          <a:prstGeom prst="rect">
            <a:avLst/>
          </a:prstGeom>
        </p:spPr>
      </p:pic>
    </p:spTree>
    <p:extLst>
      <p:ext uri="{BB962C8B-B14F-4D97-AF65-F5344CB8AC3E}">
        <p14:creationId xmlns:p14="http://schemas.microsoft.com/office/powerpoint/2010/main" val="3684299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2704EB-FEF1-AC2D-85A1-6F194E413B6B}"/>
              </a:ext>
            </a:extLst>
          </p:cNvPr>
          <p:cNvSpPr txBox="1"/>
          <p:nvPr/>
        </p:nvSpPr>
        <p:spPr>
          <a:xfrm>
            <a:off x="498764" y="822036"/>
            <a:ext cx="11194471" cy="5262979"/>
          </a:xfrm>
          <a:prstGeom prst="rect">
            <a:avLst/>
          </a:prstGeom>
          <a:noFill/>
        </p:spPr>
        <p:txBody>
          <a:bodyPr wrap="square">
            <a:spAutoFit/>
          </a:bodyPr>
          <a:lstStyle/>
          <a:p>
            <a:r>
              <a:rPr lang="en-US" sz="2400" b="1" dirty="0"/>
              <a:t>Object-oriented</a:t>
            </a:r>
          </a:p>
          <a:p>
            <a:pPr marL="0" indent="0">
              <a:buNone/>
            </a:pPr>
            <a:r>
              <a:rPr lang="en-US" sz="2400" dirty="0"/>
              <a:t>Java is an </a:t>
            </a:r>
            <a:r>
              <a:rPr lang="en-US" sz="2400" dirty="0">
                <a:hlinkClick r:id="rId2">
                  <a:extLst>
                    <a:ext uri="{A12FA001-AC4F-418D-AE19-62706E023703}">
                      <ahyp:hlinkClr xmlns:ahyp="http://schemas.microsoft.com/office/drawing/2018/hyperlinkcolor" val="tx"/>
                    </a:ext>
                  </a:extLst>
                </a:hlinkClick>
              </a:rPr>
              <a:t>object-oriented</a:t>
            </a:r>
            <a:r>
              <a:rPr lang="en-US" sz="2400" dirty="0"/>
              <a:t> programming language. Everything in Java is an object. Object-oriented means we organize our software as a combination of different types of objects that incorporates both data and behavior.</a:t>
            </a:r>
          </a:p>
          <a:p>
            <a:pPr marL="0" indent="0">
              <a:buNone/>
            </a:pPr>
            <a:r>
              <a:rPr lang="en-US" sz="2400" dirty="0"/>
              <a:t>Object-oriented programming (OOPs) is a software </a:t>
            </a:r>
            <a:r>
              <a:rPr lang="en-US" sz="2400" dirty="0" err="1"/>
              <a:t>developement</a:t>
            </a:r>
            <a:r>
              <a:rPr lang="en-US" sz="2400" dirty="0"/>
              <a:t> methodology that simplifies software development and maintenance by providing some rules.</a:t>
            </a:r>
          </a:p>
          <a:p>
            <a:endParaRPr lang="en-US" sz="2400" dirty="0"/>
          </a:p>
          <a:p>
            <a:r>
              <a:rPr lang="en-US" sz="2400" dirty="0"/>
              <a:t>Basic concepts of OOPs are:</a:t>
            </a:r>
          </a:p>
          <a:p>
            <a:pPr marL="457200" indent="-457200">
              <a:buFont typeface="+mj-lt"/>
              <a:buAutoNum type="arabicPeriod"/>
            </a:pPr>
            <a:r>
              <a:rPr lang="en-US" sz="2400" dirty="0"/>
              <a:t>Class</a:t>
            </a:r>
          </a:p>
          <a:p>
            <a:pPr marL="457200" indent="-457200">
              <a:buFont typeface="+mj-lt"/>
              <a:buAutoNum type="arabicPeriod"/>
            </a:pPr>
            <a:r>
              <a:rPr lang="en-US" sz="2400" dirty="0"/>
              <a:t>Object</a:t>
            </a:r>
            <a:endParaRPr lang="en-US" sz="2400" dirty="0">
              <a:hlinkClick r:id="rId3">
                <a:extLst>
                  <a:ext uri="{A12FA001-AC4F-418D-AE19-62706E023703}">
                    <ahyp:hlinkClr xmlns:ahyp="http://schemas.microsoft.com/office/drawing/2018/hyperlinkcolor" val="tx"/>
                  </a:ext>
                </a:extLst>
              </a:hlinkClick>
            </a:endParaRPr>
          </a:p>
          <a:p>
            <a:pPr marL="457200" indent="-457200">
              <a:buFont typeface="+mj-lt"/>
              <a:buAutoNum type="arabicPeriod"/>
            </a:pPr>
            <a:r>
              <a:rPr lang="en-US" sz="2400" dirty="0">
                <a:hlinkClick r:id="rId3">
                  <a:extLst>
                    <a:ext uri="{A12FA001-AC4F-418D-AE19-62706E023703}">
                      <ahyp:hlinkClr xmlns:ahyp="http://schemas.microsoft.com/office/drawing/2018/hyperlinkcolor" val="tx"/>
                    </a:ext>
                  </a:extLst>
                </a:hlinkClick>
              </a:rPr>
              <a:t>Inheritance</a:t>
            </a:r>
            <a:endParaRPr lang="en-US" sz="2400" dirty="0"/>
          </a:p>
          <a:p>
            <a:pPr marL="457200" indent="-457200">
              <a:buFont typeface="+mj-lt"/>
              <a:buAutoNum type="arabicPeriod"/>
            </a:pPr>
            <a:r>
              <a:rPr lang="en-US" sz="2400" dirty="0">
                <a:hlinkClick r:id="rId4">
                  <a:extLst>
                    <a:ext uri="{A12FA001-AC4F-418D-AE19-62706E023703}">
                      <ahyp:hlinkClr xmlns:ahyp="http://schemas.microsoft.com/office/drawing/2018/hyperlinkcolor" val="tx"/>
                    </a:ext>
                  </a:extLst>
                </a:hlinkClick>
              </a:rPr>
              <a:t>Polymorphism</a:t>
            </a:r>
            <a:endParaRPr lang="en-US" sz="2400" dirty="0"/>
          </a:p>
          <a:p>
            <a:pPr marL="457200" indent="-457200">
              <a:buFont typeface="+mj-lt"/>
              <a:buAutoNum type="arabicPeriod"/>
            </a:pPr>
            <a:r>
              <a:rPr lang="en-US" sz="2400" dirty="0">
                <a:hlinkClick r:id="rId5">
                  <a:extLst>
                    <a:ext uri="{A12FA001-AC4F-418D-AE19-62706E023703}">
                      <ahyp:hlinkClr xmlns:ahyp="http://schemas.microsoft.com/office/drawing/2018/hyperlinkcolor" val="tx"/>
                    </a:ext>
                  </a:extLst>
                </a:hlinkClick>
              </a:rPr>
              <a:t>Abstraction</a:t>
            </a:r>
            <a:endParaRPr lang="en-US" sz="2400" dirty="0"/>
          </a:p>
          <a:p>
            <a:pPr marL="457200" indent="-457200">
              <a:buFont typeface="+mj-lt"/>
              <a:buAutoNum type="arabicPeriod"/>
            </a:pPr>
            <a:r>
              <a:rPr lang="en-US" sz="2400" dirty="0">
                <a:hlinkClick r:id="rId6">
                  <a:extLst>
                    <a:ext uri="{A12FA001-AC4F-418D-AE19-62706E023703}">
                      <ahyp:hlinkClr xmlns:ahyp="http://schemas.microsoft.com/office/drawing/2018/hyperlinkcolor" val="tx"/>
                    </a:ext>
                  </a:extLst>
                </a:hlinkClick>
              </a:rPr>
              <a:t>Encapsulation</a:t>
            </a:r>
            <a:endParaRPr lang="en-US" sz="2400" dirty="0"/>
          </a:p>
        </p:txBody>
      </p:sp>
    </p:spTree>
    <p:extLst>
      <p:ext uri="{BB962C8B-B14F-4D97-AF65-F5344CB8AC3E}">
        <p14:creationId xmlns:p14="http://schemas.microsoft.com/office/powerpoint/2010/main" val="1534813979"/>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tf56390039_win32_fixed.potx" id="{A1D6ED5A-9B8A-4433-BA99-139C56DB1BDE}" vid="{3B3EDB20-B381-4B6C-99AC-7C5CDA2B40F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Tech design</Template>
  <TotalTime>526</TotalTime>
  <Words>6305</Words>
  <Application>Microsoft Office PowerPoint</Application>
  <PresentationFormat>Widescreen</PresentationFormat>
  <Paragraphs>822</Paragraphs>
  <Slides>74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74</vt:i4>
      </vt:variant>
    </vt:vector>
  </HeadingPairs>
  <TitlesOfParts>
    <vt:vector size="80" baseType="lpstr">
      <vt:lpstr>Calibri</vt:lpstr>
      <vt:lpstr>Gill Sans MT</vt:lpstr>
      <vt:lpstr>times new roman</vt:lpstr>
      <vt:lpstr>verdana</vt:lpstr>
      <vt:lpstr>Wingdings 2</vt:lpstr>
      <vt:lpstr>Dividend</vt:lpstr>
      <vt:lpstr>Java Slides part-I</vt:lpstr>
      <vt:lpstr>What is Java?</vt:lpstr>
      <vt:lpstr>Application</vt:lpstr>
      <vt:lpstr>PowerPoint Presentation</vt:lpstr>
      <vt:lpstr>Top Applications Build using Java</vt:lpstr>
      <vt:lpstr>Features of java</vt:lpstr>
      <vt:lpstr>PowerPoint Presentation</vt:lpstr>
      <vt:lpstr>PowerPoint Presentation</vt:lpstr>
      <vt:lpstr>PowerPoint Presentation</vt:lpstr>
      <vt:lpstr>PowerPoint Presentation</vt:lpstr>
      <vt:lpstr>JAVA  Architecture</vt:lpstr>
      <vt:lpstr>PowerPoint Presentation</vt:lpstr>
      <vt:lpstr>PowerPoint Presentation</vt:lpstr>
      <vt:lpstr>PowerPoint Presentation</vt:lpstr>
      <vt:lpstr>PowerPoint Presentation</vt:lpstr>
      <vt:lpstr>PowerPoint Presentation</vt:lpstr>
      <vt:lpstr>Java Keywords and data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Loops in java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Slides</dc:title>
  <dc:creator>Aman Tiwari(amantiwari8861@gmail.com)</dc:creator>
  <cp:keywords>https://github.com/amantiwari8861/</cp:keywords>
  <cp:lastModifiedBy>AMAN TIWARI</cp:lastModifiedBy>
  <cp:revision>47</cp:revision>
  <dcterms:created xsi:type="dcterms:W3CDTF">2022-11-13T19:21:18Z</dcterms:created>
  <dcterms:modified xsi:type="dcterms:W3CDTF">2024-11-06T10:58:14Z</dcterms:modified>
</cp:coreProperties>
</file>