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59" r:id="rId9"/>
    <p:sldId id="279" r:id="rId10"/>
    <p:sldId id="280" r:id="rId11"/>
    <p:sldId id="281" r:id="rId12"/>
    <p:sldId id="282" r:id="rId13"/>
    <p:sldId id="283" r:id="rId14"/>
    <p:sldId id="284" r:id="rId15"/>
    <p:sldId id="278" r:id="rId16"/>
    <p:sldId id="257" r:id="rId17"/>
    <p:sldId id="258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85" r:id="rId31"/>
    <p:sldId id="288" r:id="rId32"/>
    <p:sldId id="289" r:id="rId33"/>
    <p:sldId id="286" r:id="rId34"/>
    <p:sldId id="299" r:id="rId35"/>
    <p:sldId id="29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0" r:id="rId44"/>
    <p:sldId id="287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20" r:id="rId60"/>
    <p:sldId id="316" r:id="rId61"/>
    <p:sldId id="317" r:id="rId62"/>
    <p:sldId id="318" r:id="rId63"/>
    <p:sldId id="319" r:id="rId6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56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09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54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48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24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90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01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402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5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688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41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16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3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4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16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89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35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A4B13D-00CA-4217-B7F3-E914CADB1538}" type="datetimeFigureOut">
              <a:rPr lang="hu-HU" smtClean="0"/>
              <a:t>2016. 12. 25.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776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THREADS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Life cycle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846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Downloading images</a:t>
            </a:r>
          </a:p>
          <a:p>
            <a:r>
              <a:rPr lang="hu-HU" dirty="0" smtClean="0"/>
              <a:t>   from  the web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IO</a:t>
            </a:r>
            <a:r>
              <a:rPr lang="hu-HU" dirty="0" smtClean="0"/>
              <a:t> operations: copying files</a:t>
            </a:r>
          </a:p>
          <a:p>
            <a:r>
              <a:rPr lang="hu-HU" dirty="0" smtClean="0"/>
              <a:t>  and parse the content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Doing heavy calculations</a:t>
            </a:r>
          </a:p>
          <a:p>
            <a:r>
              <a:rPr lang="hu-HU" dirty="0"/>
              <a:t>	</a:t>
            </a:r>
            <a:r>
              <a:rPr lang="hu-HU" dirty="0" smtClean="0"/>
              <a:t>For example: simulations, numerical methods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49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Downloading images</a:t>
            </a:r>
          </a:p>
          <a:p>
            <a:r>
              <a:rPr lang="hu-HU" dirty="0" smtClean="0"/>
              <a:t>   from  the web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IO</a:t>
            </a:r>
            <a:r>
              <a:rPr lang="hu-HU" dirty="0" smtClean="0"/>
              <a:t> operations: copying files</a:t>
            </a:r>
          </a:p>
          <a:p>
            <a:r>
              <a:rPr lang="hu-HU" dirty="0" smtClean="0"/>
              <a:t>  and parse the content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Doing heavy calculations</a:t>
            </a:r>
          </a:p>
          <a:p>
            <a:r>
              <a:rPr lang="hu-HU" dirty="0"/>
              <a:t>	</a:t>
            </a:r>
            <a:r>
              <a:rPr lang="hu-HU" dirty="0" smtClean="0"/>
              <a:t>For example: simulations, numerical methods</a:t>
            </a:r>
            <a:endParaRPr lang="hu-HU" dirty="0"/>
          </a:p>
        </p:txBody>
      </p:sp>
      <p:sp>
        <p:nvSpPr>
          <p:cNvPr id="2" name="Right Brace 1"/>
          <p:cNvSpPr/>
          <p:nvPr/>
        </p:nvSpPr>
        <p:spPr>
          <a:xfrm>
            <a:off x="5832389" y="1515762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6431729" y="19901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THREAD #1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738551" y="297369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7337891" y="344805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THREAD #2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8209005" y="444363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8808345" y="491799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THREAD #3</a:t>
            </a:r>
            <a:endParaRPr lang="hu-HU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MULTITHREADING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DISADVANTAGES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709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Disadvantages 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Of course there are some costs involved in multithreading</a:t>
            </a:r>
          </a:p>
          <a:p>
            <a:r>
              <a:rPr lang="hu-HU" dirty="0" smtClean="0"/>
              <a:t>Multithreading is not always better !!!</a:t>
            </a:r>
          </a:p>
          <a:p>
            <a:r>
              <a:rPr lang="hu-HU" dirty="0" smtClean="0"/>
              <a:t>Threads manupulate data located on the same memory area </a:t>
            </a:r>
            <a:r>
              <a:rPr lang="hu-HU" dirty="0" smtClean="0">
                <a:sym typeface="Wingdings" panose="05000000000000000000" pitchFamily="2" charset="2"/>
              </a:rPr>
              <a:t> we have to take it into consideration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Difficult to design multithreaded software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Hard  to detect errors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EXPENSIVE OPERATION</a:t>
            </a:r>
            <a:r>
              <a:rPr lang="hu-HU" dirty="0" smtClean="0">
                <a:sym typeface="Wingdings" panose="05000000000000000000" pitchFamily="2" charset="2"/>
              </a:rPr>
              <a:t>: switcing between threads is exspensive !!!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~ CPU save local data, pointers ... of the current thread 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+ loads the data of the other thread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029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1" y="420130"/>
            <a:ext cx="9268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Rule of thumb</a:t>
            </a:r>
            <a:r>
              <a:rPr lang="hu-HU" dirty="0" smtClean="0"/>
              <a:t>: for small problems it is unnecessary to use multithreading,</a:t>
            </a:r>
          </a:p>
          <a:p>
            <a:r>
              <a:rPr lang="hu-HU" dirty="0"/>
              <a:t>	</a:t>
            </a:r>
            <a:r>
              <a:rPr lang="hu-HU" dirty="0" smtClean="0"/>
              <a:t>	it may be slower than single threaded applications</a:t>
            </a:r>
          </a:p>
          <a:p>
            <a:r>
              <a:rPr lang="hu-HU" dirty="0"/>
              <a:t>	</a:t>
            </a:r>
            <a:r>
              <a:rPr lang="hu-HU" dirty="0" smtClean="0"/>
              <a:t>		~ multithreaded sorting is slower for small number of items</a:t>
            </a:r>
          </a:p>
          <a:p>
            <a:endParaRPr lang="hu-HU" dirty="0"/>
          </a:p>
          <a:p>
            <a:endParaRPr lang="hu-H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00865" y="2067697"/>
            <a:ext cx="0" cy="31056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54876" y="4868562"/>
            <a:ext cx="621956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406345" y="1974029"/>
            <a:ext cx="4316627" cy="2589734"/>
          </a:xfrm>
          <a:custGeom>
            <a:avLst/>
            <a:gdLst>
              <a:gd name="connsiteX0" fmla="*/ 0 w 4316627"/>
              <a:gd name="connsiteY0" fmla="*/ 1631092 h 2589734"/>
              <a:gd name="connsiteX1" fmla="*/ 1326292 w 4316627"/>
              <a:gd name="connsiteY1" fmla="*/ 2520778 h 2589734"/>
              <a:gd name="connsiteX2" fmla="*/ 4316627 w 4316627"/>
              <a:gd name="connsiteY2" fmla="*/ 0 h 25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6627" h="2589734">
                <a:moveTo>
                  <a:pt x="0" y="1631092"/>
                </a:moveTo>
                <a:cubicBezTo>
                  <a:pt x="303427" y="2211859"/>
                  <a:pt x="606854" y="2792627"/>
                  <a:pt x="1326292" y="2520778"/>
                </a:cubicBezTo>
                <a:cubicBezTo>
                  <a:pt x="2045730" y="2248929"/>
                  <a:pt x="3181178" y="1124464"/>
                  <a:pt x="4316627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814487" y="468389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#threads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928876" y="167510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unning time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35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MULTITHREADING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DEADLOCK AND LIVELOCK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253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200"/>
          </a:xfrm>
        </p:spPr>
        <p:txBody>
          <a:bodyPr/>
          <a:lstStyle/>
          <a:p>
            <a:r>
              <a:rPr lang="hu-HU" b="1" u="sng" dirty="0" smtClean="0"/>
              <a:t>Deadlock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25770"/>
            <a:ext cx="8946541" cy="4522630"/>
          </a:xfrm>
        </p:spPr>
        <p:txBody>
          <a:bodyPr/>
          <a:lstStyle/>
          <a:p>
            <a:r>
              <a:rPr lang="hu-HU" dirty="0"/>
              <a:t>D</a:t>
            </a:r>
            <a:r>
              <a:rPr lang="en-US" dirty="0" err="1" smtClean="0"/>
              <a:t>eadlock</a:t>
            </a:r>
            <a:r>
              <a:rPr lang="en-US" dirty="0"/>
              <a:t> is a situation in which two or more competing actions are each waiting for the other to finish, and thus neither ever </a:t>
            </a:r>
            <a:r>
              <a:rPr lang="en-US" dirty="0" smtClean="0"/>
              <a:t>does</a:t>
            </a:r>
            <a:endParaRPr lang="hu-HU" dirty="0" smtClean="0"/>
          </a:p>
          <a:p>
            <a:r>
              <a:rPr lang="hu-HU" dirty="0" smtClean="0"/>
              <a:t>Databases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/>
              <a:t>deadlock happens when two processes each within its own transaction updates two rows of information but in the opposite order. For example, process </a:t>
            </a:r>
            <a:r>
              <a:rPr lang="en-US" b="1" dirty="0"/>
              <a:t>A</a:t>
            </a:r>
            <a:r>
              <a:rPr lang="en-US" dirty="0"/>
              <a:t> updates row </a:t>
            </a:r>
            <a:r>
              <a:rPr lang="en-US" b="1" dirty="0"/>
              <a:t>1</a:t>
            </a:r>
            <a:r>
              <a:rPr lang="en-US" dirty="0"/>
              <a:t> then row </a:t>
            </a:r>
            <a:r>
              <a:rPr lang="en-US" b="1" dirty="0"/>
              <a:t>2</a:t>
            </a:r>
            <a:r>
              <a:rPr lang="en-US" dirty="0"/>
              <a:t> in the </a:t>
            </a:r>
            <a:r>
              <a:rPr lang="en-US" dirty="0" smtClean="0"/>
              <a:t>exact </a:t>
            </a:r>
            <a:r>
              <a:rPr lang="en-US" dirty="0"/>
              <a:t>timeframe that process </a:t>
            </a:r>
            <a:r>
              <a:rPr lang="en-US" b="1" dirty="0"/>
              <a:t>B </a:t>
            </a:r>
            <a:r>
              <a:rPr lang="en-US" dirty="0"/>
              <a:t>updates row </a:t>
            </a:r>
            <a:r>
              <a:rPr lang="en-US" b="1" dirty="0"/>
              <a:t>2</a:t>
            </a:r>
            <a:r>
              <a:rPr lang="en-US" dirty="0"/>
              <a:t> then row </a:t>
            </a:r>
            <a:r>
              <a:rPr lang="en-US" b="1" dirty="0" smtClean="0"/>
              <a:t>1</a:t>
            </a:r>
            <a:r>
              <a:rPr lang="hu-HU" dirty="0" smtClean="0"/>
              <a:t> !!!</a:t>
            </a:r>
          </a:p>
          <a:p>
            <a:r>
              <a:rPr lang="hu-HU" dirty="0" smtClean="0"/>
              <a:t>O</a:t>
            </a:r>
            <a:r>
              <a:rPr lang="en-US" dirty="0" err="1" smtClean="0"/>
              <a:t>perating</a:t>
            </a:r>
            <a:r>
              <a:rPr lang="en-US" dirty="0" smtClean="0"/>
              <a:t> system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 deadlock is a situation which occurs when a process or thread enters a waiting state because a </a:t>
            </a:r>
            <a:r>
              <a:rPr lang="en-US" dirty="0" smtClean="0"/>
              <a:t>resource</a:t>
            </a:r>
            <a:r>
              <a:rPr lang="hu-HU" dirty="0" smtClean="0"/>
              <a:t> </a:t>
            </a:r>
            <a:r>
              <a:rPr lang="en-US" dirty="0" smtClean="0"/>
              <a:t>requested </a:t>
            </a:r>
            <a:r>
              <a:rPr lang="en-US" dirty="0"/>
              <a:t>is being held by another waiting process, which in turn is waiting for another resource held by another waiting process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22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Livelock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often acts in response to the action of another </a:t>
            </a:r>
            <a:r>
              <a:rPr lang="en-US" dirty="0" smtClean="0"/>
              <a:t>thread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en-US" dirty="0"/>
              <a:t>If the other thread's action is also a response to the action of another </a:t>
            </a:r>
            <a:r>
              <a:rPr lang="en-US" dirty="0" smtClean="0"/>
              <a:t>thread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 </a:t>
            </a:r>
            <a:r>
              <a:rPr lang="hu-HU" dirty="0" smtClean="0"/>
              <a:t>livelock !!!</a:t>
            </a:r>
          </a:p>
          <a:p>
            <a:r>
              <a:rPr lang="hu-HU" dirty="0" smtClean="0"/>
              <a:t>L</a:t>
            </a:r>
            <a:r>
              <a:rPr lang="en-US" dirty="0" err="1" smtClean="0"/>
              <a:t>ivelocked</a:t>
            </a:r>
            <a:r>
              <a:rPr lang="en-US" dirty="0" smtClean="0"/>
              <a:t> </a:t>
            </a:r>
            <a:r>
              <a:rPr lang="en-US" dirty="0"/>
              <a:t>threads are unable to make further progress. However, the threads are not blocked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are simply too busy responding to each other to resume </a:t>
            </a:r>
            <a:r>
              <a:rPr lang="en-US" dirty="0" smtClean="0"/>
              <a:t>work</a:t>
            </a:r>
            <a:endParaRPr lang="hu-HU" dirty="0" smtClean="0"/>
          </a:p>
          <a:p>
            <a:r>
              <a:rPr lang="hu-HU" dirty="0" smtClean="0"/>
              <a:t>Like </a:t>
            </a:r>
            <a:r>
              <a:rPr lang="en-US" dirty="0" smtClean="0"/>
              <a:t>two </a:t>
            </a:r>
            <a:r>
              <a:rPr lang="en-US" dirty="0"/>
              <a:t>people attempting to pass each other in </a:t>
            </a:r>
            <a:r>
              <a:rPr lang="en-US" dirty="0" smtClean="0"/>
              <a:t>a</a:t>
            </a:r>
            <a:r>
              <a:rPr lang="hu-HU" dirty="0" smtClean="0"/>
              <a:t> narrow</a:t>
            </a:r>
            <a:r>
              <a:rPr lang="en-US" dirty="0" smtClean="0"/>
              <a:t> </a:t>
            </a:r>
            <a:r>
              <a:rPr lang="en-US" dirty="0"/>
              <a:t>corridor: </a:t>
            </a:r>
            <a:r>
              <a:rPr lang="hu-HU" b="1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moves </a:t>
            </a:r>
            <a:r>
              <a:rPr lang="en-US" dirty="0"/>
              <a:t>to his left to let </a:t>
            </a:r>
            <a:r>
              <a:rPr lang="hu-HU" b="1" dirty="0" smtClean="0"/>
              <a:t>B</a:t>
            </a:r>
            <a:r>
              <a:rPr lang="hu-HU" dirty="0" smtClean="0"/>
              <a:t> </a:t>
            </a:r>
            <a:r>
              <a:rPr lang="en-US" dirty="0" smtClean="0"/>
              <a:t>pass</a:t>
            </a:r>
            <a:r>
              <a:rPr lang="en-US" dirty="0"/>
              <a:t>, while </a:t>
            </a:r>
            <a:r>
              <a:rPr lang="hu-HU" b="1" dirty="0" smtClean="0"/>
              <a:t>B</a:t>
            </a:r>
            <a:r>
              <a:rPr lang="hu-HU" dirty="0" smtClean="0"/>
              <a:t> </a:t>
            </a:r>
            <a:r>
              <a:rPr lang="en-US" dirty="0" smtClean="0"/>
              <a:t>moves </a:t>
            </a:r>
            <a:r>
              <a:rPr lang="en-US" dirty="0"/>
              <a:t>to his right to let </a:t>
            </a:r>
            <a:r>
              <a:rPr lang="hu-HU" b="1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pass</a:t>
            </a:r>
            <a:r>
              <a:rPr lang="hu-HU" dirty="0" smtClean="0"/>
              <a:t>. T</a:t>
            </a:r>
            <a:r>
              <a:rPr lang="en-US" dirty="0" smtClean="0"/>
              <a:t>hey </a:t>
            </a:r>
            <a:r>
              <a:rPr lang="en-US" dirty="0"/>
              <a:t>are still blocking each other, </a:t>
            </a:r>
            <a:r>
              <a:rPr lang="hu-HU" b="1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moves </a:t>
            </a:r>
            <a:r>
              <a:rPr lang="en-US" dirty="0"/>
              <a:t>to his right, while </a:t>
            </a:r>
            <a:r>
              <a:rPr lang="hu-HU" b="1" dirty="0" smtClean="0"/>
              <a:t>B</a:t>
            </a:r>
            <a:r>
              <a:rPr lang="hu-HU" dirty="0" smtClean="0"/>
              <a:t> </a:t>
            </a:r>
            <a:r>
              <a:rPr lang="en-US" dirty="0" smtClean="0"/>
              <a:t>moves </a:t>
            </a:r>
            <a:r>
              <a:rPr lang="en-US" dirty="0"/>
              <a:t>to his </a:t>
            </a:r>
            <a:r>
              <a:rPr lang="en-US" dirty="0" smtClean="0"/>
              <a:t>left</a:t>
            </a:r>
            <a:r>
              <a:rPr lang="hu-HU" dirty="0" smtClean="0"/>
              <a:t> ... </a:t>
            </a:r>
            <a:r>
              <a:rPr lang="hu-HU" dirty="0"/>
              <a:t>s</a:t>
            </a:r>
            <a:r>
              <a:rPr lang="hu-HU" dirty="0" smtClean="0"/>
              <a:t>till not good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64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40740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Parallel </a:t>
            </a:r>
            <a:r>
              <a:rPr lang="hu-HU" b="1" i="1" u="sng" dirty="0" smtClean="0"/>
              <a:t>versus</a:t>
            </a:r>
            <a:r>
              <a:rPr lang="hu-HU" b="1" u="sng" dirty="0" smtClean="0"/>
              <a:t> multithreading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267485" y="1575302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267485" y="2111316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957995" y="1430447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hread #1</a:t>
            </a:r>
          </a:p>
          <a:p>
            <a:endParaRPr lang="hu-HU" dirty="0"/>
          </a:p>
          <a:p>
            <a:r>
              <a:rPr lang="hu-HU" dirty="0"/>
              <a:t>t</a:t>
            </a:r>
            <a:r>
              <a:rPr lang="hu-HU" dirty="0" smtClean="0"/>
              <a:t>hread #2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739081" y="247345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„parallel execution”</a:t>
            </a:r>
            <a:endParaRPr lang="hu-HU" dirty="0"/>
          </a:p>
        </p:txBody>
      </p:sp>
      <p:sp>
        <p:nvSpPr>
          <p:cNvPr id="9" name="Rectangle 8"/>
          <p:cNvSpPr/>
          <p:nvPr/>
        </p:nvSpPr>
        <p:spPr>
          <a:xfrm>
            <a:off x="1267485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428772" y="4072549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hread #1</a:t>
            </a:r>
          </a:p>
          <a:p>
            <a:endParaRPr lang="hu-HU" dirty="0"/>
          </a:p>
          <a:p>
            <a:r>
              <a:rPr lang="hu-HU" dirty="0"/>
              <a:t>t</a:t>
            </a:r>
            <a:r>
              <a:rPr lang="hu-HU" dirty="0" smtClean="0"/>
              <a:t>hread #2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39081" y="5034077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„multithreaded </a:t>
            </a:r>
            <a:r>
              <a:rPr lang="hu-HU" smtClean="0"/>
              <a:t>execution”   (with time-slicing)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1946494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2625503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3304512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395183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63084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5309852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988861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63166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31067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6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Threads</a:t>
            </a:r>
            <a:r>
              <a:rPr lang="hu-HU" dirty="0" smtClean="0"/>
              <a:t>: there are various stages </a:t>
            </a:r>
            <a:r>
              <a:rPr lang="hu-HU" dirty="0" smtClean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it dies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8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990" y="23889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Volatile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245708" y="1062681"/>
            <a:ext cx="1318054" cy="27514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FF00"/>
                </a:solidFill>
              </a:rPr>
              <a:t>MAIN MEMORY</a:t>
            </a:r>
          </a:p>
          <a:p>
            <a:pPr algn="ctr"/>
            <a:r>
              <a:rPr lang="hu-HU" b="1" dirty="0" smtClean="0">
                <a:solidFill>
                  <a:srgbClr val="FFFF00"/>
                </a:solidFill>
              </a:rPr>
              <a:t>(RAM)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1026" y="1062681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231026" y="2875005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7229363" y="13475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thread 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9363" y="315989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thread 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6662" y="1226236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CPU 1</a:t>
            </a:r>
            <a:endParaRPr lang="hu-HU" b="1" dirty="0"/>
          </a:p>
        </p:txBody>
      </p:sp>
      <p:sp>
        <p:nvSpPr>
          <p:cNvPr id="11" name="Rectangle 10"/>
          <p:cNvSpPr/>
          <p:nvPr/>
        </p:nvSpPr>
        <p:spPr>
          <a:xfrm>
            <a:off x="5296930" y="1226235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C000"/>
                </a:solidFill>
              </a:rPr>
              <a:t>cache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47914" y="3042680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CPU 2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5318182" y="3042679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C000"/>
                </a:solidFill>
              </a:rPr>
              <a:t>cache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5405" y="4099010"/>
            <a:ext cx="7738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read of a volatile variable will be read from the </a:t>
            </a:r>
            <a:r>
              <a:rPr lang="hu-HU" b="1" dirty="0" smtClean="0"/>
              <a:t>RAM</a:t>
            </a:r>
            <a:r>
              <a:rPr lang="hu-HU" dirty="0" smtClean="0"/>
              <a:t> so from </a:t>
            </a:r>
          </a:p>
          <a:p>
            <a:r>
              <a:rPr lang="hu-HU" dirty="0"/>
              <a:t>	</a:t>
            </a:r>
            <a:r>
              <a:rPr lang="hu-HU" dirty="0" smtClean="0"/>
              <a:t>the main memory  </a:t>
            </a:r>
          </a:p>
          <a:p>
            <a:r>
              <a:rPr lang="hu-HU" dirty="0"/>
              <a:t>	</a:t>
            </a:r>
            <a:r>
              <a:rPr lang="hu-HU" dirty="0" smtClean="0"/>
              <a:t>	// not from cache, usually variables are cached</a:t>
            </a:r>
          </a:p>
          <a:p>
            <a:r>
              <a:rPr lang="hu-HU" dirty="0"/>
              <a:t>	</a:t>
            </a:r>
            <a:r>
              <a:rPr lang="hu-HU" dirty="0" smtClean="0"/>
              <a:t>		for performance reasons</a:t>
            </a:r>
          </a:p>
          <a:p>
            <a:endParaRPr lang="hu-HU" dirty="0"/>
          </a:p>
          <a:p>
            <a:r>
              <a:rPr lang="hu-HU" dirty="0" smtClean="0"/>
              <a:t>Caches are faster </a:t>
            </a:r>
            <a:r>
              <a:rPr lang="hu-HU" dirty="0" smtClean="0">
                <a:sym typeface="Wingdings" panose="05000000000000000000" pitchFamily="2" charset="2"/>
              </a:rPr>
              <a:t> do not use </a:t>
            </a:r>
            <a:r>
              <a:rPr lang="hu-HU" b="1" i="1" dirty="0" smtClean="0">
                <a:sym typeface="Wingdings" panose="05000000000000000000" pitchFamily="2" charset="2"/>
              </a:rPr>
              <a:t>volatile</a:t>
            </a:r>
            <a:r>
              <a:rPr lang="hu-HU" dirty="0" smtClean="0">
                <a:sym typeface="Wingdings" panose="05000000000000000000" pitchFamily="2" charset="2"/>
              </a:rPr>
              <a:t> keyword if not necessary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( + it prevents instruction reordering which is a performance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boost technique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62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2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Volatile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thread 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thread 2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tx2"/>
                </a:solidFill>
              </a:rPr>
              <a:t>ounter = 0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Volatile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thread 1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thread 2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tx2"/>
                </a:solidFill>
              </a:rPr>
              <a:t>ounter = 0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Volatile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thread 1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thread 2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tx2"/>
                </a:solidFill>
              </a:rPr>
              <a:t>ounter = 0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ounter = counter + 1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29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Volatile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thread 1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thread 2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tx2"/>
                </a:solidFill>
              </a:rPr>
              <a:t>ounter = 0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ounter = counter + 1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70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Volatile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thread 1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thread 2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tx2"/>
                </a:solidFill>
              </a:rPr>
              <a:t>ounter = 0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ounter = counter + 1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2113090" y="417726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ounter = counter + 1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79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Volatile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thread 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thread 2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tx2"/>
                </a:solidFill>
              </a:rPr>
              <a:t>ounter = 1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3090" y="417726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ounter = counter + 1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37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Volatile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thread 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thread 2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tx2"/>
                </a:solidFill>
              </a:rPr>
              <a:t>ounter = 1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Volatile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thread 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thread 2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tx2"/>
                </a:solidFill>
              </a:rPr>
              <a:t>ounter = 1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8270" y="4604951"/>
            <a:ext cx="8281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Counter remained 1 instead of 2</a:t>
            </a:r>
          </a:p>
          <a:p>
            <a:r>
              <a:rPr lang="hu-HU" dirty="0"/>
              <a:t>	</a:t>
            </a:r>
            <a:r>
              <a:rPr lang="hu-HU" dirty="0" smtClean="0"/>
              <a:t>~ we should make sure the threads are going to wait</a:t>
            </a:r>
          </a:p>
          <a:p>
            <a:r>
              <a:rPr lang="hu-HU" dirty="0"/>
              <a:t>	</a:t>
            </a:r>
            <a:r>
              <a:rPr lang="hu-HU" dirty="0" smtClean="0"/>
              <a:t>	for each other to finish the given task on the variables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17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Threads</a:t>
            </a:r>
            <a:r>
              <a:rPr lang="hu-HU" dirty="0" smtClean="0"/>
              <a:t>: there are various stages </a:t>
            </a:r>
            <a:r>
              <a:rPr lang="hu-HU" dirty="0" smtClean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runnable</a:t>
            </a:r>
            <a:endParaRPr lang="hu-HU" b="1" dirty="0"/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new</a:t>
            </a:r>
            <a:endParaRPr lang="hu-HU" b="1" dirty="0"/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running</a:t>
            </a:r>
            <a:endParaRPr lang="hu-HU" b="1" dirty="0"/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waiting</a:t>
            </a:r>
            <a:endParaRPr lang="hu-HU" b="1" dirty="0"/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dead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247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2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105665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99396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0476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hread #1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945395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thread #2</a:t>
            </a:r>
            <a:endParaRPr lang="hu-HU" dirty="0"/>
          </a:p>
        </p:txBody>
      </p:sp>
      <p:sp>
        <p:nvSpPr>
          <p:cNvPr id="9" name="Rectangle 8"/>
          <p:cNvSpPr/>
          <p:nvPr/>
        </p:nvSpPr>
        <p:spPr>
          <a:xfrm>
            <a:off x="4100379" y="2789193"/>
            <a:ext cx="2504303" cy="11121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551670" y="241986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EXCHANGER</a:t>
            </a:r>
            <a:endParaRPr lang="hu-HU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6637" y="3122825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16637" y="3682314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46550" y="3152343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07414" y="3690552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3798" y="293815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>
                <a:solidFill>
                  <a:srgbClr val="FFC000"/>
                </a:solidFill>
              </a:rPr>
              <a:t>object1</a:t>
            </a:r>
            <a:endParaRPr lang="hu-HU" b="1" i="1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3863" y="345645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>
                <a:solidFill>
                  <a:srgbClr val="FFC000"/>
                </a:solidFill>
              </a:rPr>
              <a:t>object2</a:t>
            </a:r>
            <a:endParaRPr lang="hu-HU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3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MULTITHREADING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STUDENT LIBRARY SIMULATION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293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9892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404066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33784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214552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766488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347256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94038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7521148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3083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b0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11606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b1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8825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b2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6902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b3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2257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b4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0334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b5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0380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b6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2114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b7</a:t>
            </a:r>
            <a:endParaRPr lang="hu-HU" b="1" dirty="0"/>
          </a:p>
        </p:txBody>
      </p:sp>
      <p:sp>
        <p:nvSpPr>
          <p:cNvPr id="20" name="Oval 19"/>
          <p:cNvSpPr/>
          <p:nvPr/>
        </p:nvSpPr>
        <p:spPr>
          <a:xfrm>
            <a:off x="3021226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33784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46342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58900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MULTITHREADING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DINING PHILOSOPHERS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88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Dining philosopher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was formulated by Dijkstra in 1965</a:t>
            </a:r>
          </a:p>
          <a:p>
            <a:r>
              <a:rPr lang="hu-HU" dirty="0" smtClean="0"/>
              <a:t>5 philopshers are present at a table + 5 forks / chopsticks</a:t>
            </a:r>
          </a:p>
          <a:p>
            <a:r>
              <a:rPr lang="hu-HU" dirty="0" smtClean="0"/>
              <a:t>They can eat or think</a:t>
            </a:r>
          </a:p>
          <a:p>
            <a:r>
              <a:rPr lang="hu-HU" dirty="0" smtClean="0"/>
              <a:t>Philosophers can eat when they have both left and right chopsticks</a:t>
            </a:r>
          </a:p>
          <a:p>
            <a:r>
              <a:rPr lang="hu-HU" dirty="0" smtClean="0"/>
              <a:t>A chopstick can be hold by one philosopher at a given time </a:t>
            </a:r>
          </a:p>
          <a:p>
            <a:r>
              <a:rPr lang="hu-HU" dirty="0" smtClean="0"/>
              <a:t>The problem: how to create a concurrent algorithm such that no philosopher will starve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9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34249" y="1779374"/>
            <a:ext cx="3393989" cy="33939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350740" y="2718487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629017" y="97618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8093676" y="261551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473779" y="486650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14568" y="504052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714484" y="2015182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906398" y="291773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664411" y="4045551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015813" y="426230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84871" y="2974633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15813" y="2364259"/>
            <a:ext cx="510747" cy="510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27604" y="3729165"/>
            <a:ext cx="686315" cy="28909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308124" y="2373270"/>
            <a:ext cx="490924" cy="5017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586" y="3659401"/>
            <a:ext cx="844122" cy="1352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7287" y="4190679"/>
            <a:ext cx="134379" cy="7258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34249" y="1779374"/>
            <a:ext cx="3393989" cy="33939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350740" y="2718487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629017" y="97618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8093676" y="261551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473779" y="486650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14568" y="504052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714484" y="2015182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906398" y="291773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664411" y="4045551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015813" y="426230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84871" y="2974633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15813" y="2364259"/>
            <a:ext cx="510747" cy="510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27604" y="3729165"/>
            <a:ext cx="686315" cy="28909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308124" y="2373270"/>
            <a:ext cx="490924" cy="5017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586" y="3659401"/>
            <a:ext cx="844122" cy="1352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7287" y="4190679"/>
            <a:ext cx="134379" cy="7258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80740" y="25484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p0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4950" y="6310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p1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11747" y="2214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p2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44953" y="49886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p3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37364" y="55334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p4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532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34249" y="1779374"/>
            <a:ext cx="3393989" cy="33939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350740" y="2718487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629017" y="97618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8093676" y="261551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473779" y="486650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14568" y="504052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714484" y="2015182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906398" y="291773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664411" y="4045551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015813" y="426230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84871" y="2974633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15813" y="2364259"/>
            <a:ext cx="510747" cy="510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27604" y="3729165"/>
            <a:ext cx="686315" cy="28909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308124" y="2373270"/>
            <a:ext cx="490924" cy="5017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586" y="3659401"/>
            <a:ext cx="844122" cy="1352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7287" y="4190679"/>
            <a:ext cx="134379" cy="7258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80740" y="25484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p0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4950" y="6310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p1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11747" y="2214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p2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44953" y="49886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p3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37364" y="55334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p4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60975" y="191392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</a:t>
            </a:r>
            <a:r>
              <a:rPr lang="hu-HU" b="1" dirty="0" smtClean="0"/>
              <a:t>0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26231" y="17945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8238" y="36890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7287" y="51962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c3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918301" y="40060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69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Threads</a:t>
            </a:r>
            <a:r>
              <a:rPr lang="hu-HU" dirty="0" smtClean="0"/>
              <a:t>: there are various stages </a:t>
            </a:r>
            <a:r>
              <a:rPr lang="hu-HU" dirty="0" smtClean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runnable</a:t>
            </a:r>
            <a:endParaRPr lang="hu-HU" b="1" dirty="0"/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FF00"/>
                </a:solidFill>
              </a:rPr>
              <a:t>new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running</a:t>
            </a:r>
            <a:endParaRPr lang="hu-HU" b="1" dirty="0"/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waiting</a:t>
            </a:r>
            <a:endParaRPr lang="hu-HU" b="1" dirty="0"/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dead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</a:t>
            </a:r>
            <a:r>
              <a:rPr lang="hu-HU" dirty="0" smtClean="0"/>
              <a:t> </a:t>
            </a:r>
            <a:r>
              <a:rPr lang="hu-HU" b="1" dirty="0" smtClean="0"/>
              <a:t>NEW</a:t>
            </a:r>
            <a:r>
              <a:rPr lang="hu-HU" dirty="0" smtClean="0"/>
              <a:t>  when we instantiate a thread </a:t>
            </a:r>
          </a:p>
          <a:p>
            <a:r>
              <a:rPr lang="hu-HU" dirty="0"/>
              <a:t>	</a:t>
            </a:r>
            <a:r>
              <a:rPr lang="hu-HU" dirty="0" smtClean="0"/>
              <a:t>It is in this state until we start it</a:t>
            </a:r>
          </a:p>
          <a:p>
            <a:r>
              <a:rPr lang="hu-HU" dirty="0"/>
              <a:t>		</a:t>
            </a:r>
            <a:r>
              <a:rPr lang="hu-HU" dirty="0" smtClean="0"/>
              <a:t>~ </a:t>
            </a:r>
            <a:r>
              <a:rPr lang="hu-HU" b="1" dirty="0" smtClean="0"/>
              <a:t>start() 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2.)</a:t>
            </a:r>
            <a:r>
              <a:rPr lang="hu-HU" dirty="0" smtClean="0"/>
              <a:t> </a:t>
            </a:r>
            <a:r>
              <a:rPr lang="hu-HU" b="1" dirty="0" smtClean="0"/>
              <a:t>RUNNABLE </a:t>
            </a:r>
            <a:r>
              <a:rPr lang="hu-HU" dirty="0" smtClean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 smtClean="0"/>
              <a:t>The thread is executing its task in this state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</a:t>
            </a:r>
            <a:r>
              <a:rPr lang="hu-HU" b="1" dirty="0" smtClean="0">
                <a:solidFill>
                  <a:srgbClr val="FFFF00"/>
                </a:solidFill>
              </a:rPr>
              <a:t>.)</a:t>
            </a:r>
            <a:r>
              <a:rPr lang="hu-HU" dirty="0" smtClean="0"/>
              <a:t> </a:t>
            </a:r>
            <a:r>
              <a:rPr lang="hu-HU" b="1" dirty="0" smtClean="0"/>
              <a:t>WAITING </a:t>
            </a:r>
            <a:r>
              <a:rPr lang="hu-HU" dirty="0" smtClean="0"/>
              <a:t>when a thread is waiting: for example</a:t>
            </a:r>
          </a:p>
          <a:p>
            <a:r>
              <a:rPr lang="hu-HU" dirty="0"/>
              <a:t>	</a:t>
            </a:r>
            <a:r>
              <a:rPr lang="hu-HU" dirty="0" smtClean="0"/>
              <a:t>	for another thread to finish its task</a:t>
            </a:r>
          </a:p>
          <a:p>
            <a:r>
              <a:rPr lang="hu-HU" dirty="0"/>
              <a:t>	</a:t>
            </a:r>
            <a:r>
              <a:rPr lang="hu-HU" dirty="0" smtClean="0"/>
              <a:t>		When other thread signals </a:t>
            </a:r>
            <a:r>
              <a:rPr lang="hu-HU" dirty="0" smtClean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~ </a:t>
            </a:r>
            <a:r>
              <a:rPr lang="hu-HU" b="1" dirty="0" smtClean="0">
                <a:sym typeface="Wingdings" panose="05000000000000000000" pitchFamily="2" charset="2"/>
              </a:rPr>
              <a:t>wait()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b="1" dirty="0" smtClean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4.)</a:t>
            </a:r>
            <a:r>
              <a:rPr lang="hu-HU" dirty="0" smtClean="0"/>
              <a:t> </a:t>
            </a:r>
            <a:r>
              <a:rPr lang="hu-HU" b="1" dirty="0" smtClean="0"/>
              <a:t>DEAD </a:t>
            </a:r>
            <a:r>
              <a:rPr lang="hu-HU" dirty="0" smtClean="0"/>
              <a:t>after the thread finishes its task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2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34249" y="1779374"/>
            <a:ext cx="3393989" cy="33939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350740" y="2718487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629017" y="97618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8093676" y="261551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473779" y="486650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14568" y="5040529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714484" y="2015182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906398" y="291773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664411" y="4045551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015813" y="426230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84871" y="2974633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15813" y="2364259"/>
            <a:ext cx="510747" cy="510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27604" y="3729165"/>
            <a:ext cx="686315" cy="28909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308124" y="2373270"/>
            <a:ext cx="490924" cy="5017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586" y="3659401"/>
            <a:ext cx="844122" cy="1352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7287" y="4190679"/>
            <a:ext cx="134379" cy="7258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80740" y="25484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p0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4950" y="6310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p1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11747" y="2214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p2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44953" y="49886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p3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37364" y="55334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p4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60975" y="191392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</a:t>
            </a:r>
            <a:r>
              <a:rPr lang="hu-HU" b="1" dirty="0" smtClean="0"/>
              <a:t>0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26231" y="17945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8238" y="36890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7287" y="51962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c3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918301" y="40060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97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34249" y="1779374"/>
            <a:ext cx="3393989" cy="33939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350740" y="2718487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629017" y="97618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8093676" y="261551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473779" y="486650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14568" y="5040529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714484" y="2015182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906398" y="291773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664411" y="4045551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015813" y="426230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84871" y="2974633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15813" y="2364259"/>
            <a:ext cx="510747" cy="510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27604" y="3729165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308124" y="2373270"/>
            <a:ext cx="490924" cy="5017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586" y="3659401"/>
            <a:ext cx="844122" cy="1352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7287" y="4190679"/>
            <a:ext cx="134379" cy="7258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80740" y="25484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p0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4950" y="6310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p1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11747" y="2214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p2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44953" y="49886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p3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37364" y="55334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p4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60975" y="191392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</a:t>
            </a:r>
            <a:r>
              <a:rPr lang="hu-HU" b="1" dirty="0" smtClean="0"/>
              <a:t>0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26231" y="17945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8238" y="36890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7287" y="51962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c3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918301" y="40060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124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34249" y="1779374"/>
            <a:ext cx="3393989" cy="33939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350740" y="2718487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629017" y="97618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8093676" y="261551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473779" y="4866504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14568" y="5040529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714484" y="2015182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906398" y="291773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664411" y="4045551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015813" y="4262309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84871" y="2974633"/>
            <a:ext cx="433517" cy="43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15813" y="2364259"/>
            <a:ext cx="510747" cy="510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27604" y="3729165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308124" y="2373270"/>
            <a:ext cx="490924" cy="5017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586" y="3659401"/>
            <a:ext cx="844122" cy="1352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7287" y="4190679"/>
            <a:ext cx="134379" cy="7258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80740" y="25484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p0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4950" y="6310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p1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11747" y="2214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p2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44953" y="49886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p3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37364" y="55334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p4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60975" y="191392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</a:t>
            </a:r>
            <a:r>
              <a:rPr lang="hu-HU" b="1" dirty="0" smtClean="0"/>
              <a:t>0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26231" y="17945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8238" y="36890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7287" y="51962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c3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918301" y="40060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19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MULTITHREADING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Locks and synchronization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7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3211" y="856735"/>
            <a:ext cx="7649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reentrant lock has the same basic behavior as we have seen for </a:t>
            </a:r>
          </a:p>
          <a:p>
            <a:r>
              <a:rPr lang="hu-HU" dirty="0"/>
              <a:t>	</a:t>
            </a:r>
            <a:r>
              <a:rPr lang="hu-HU" dirty="0" smtClean="0"/>
              <a:t>synchronized blocks</a:t>
            </a:r>
          </a:p>
          <a:p>
            <a:r>
              <a:rPr lang="hu-HU" dirty="0"/>
              <a:t>	</a:t>
            </a:r>
            <a:r>
              <a:rPr lang="hu-HU" dirty="0" smtClean="0"/>
              <a:t>	~ of course there are some extended features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479589" y="2454876"/>
            <a:ext cx="619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make a lock fair: prevent thread starvation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Synchronized blocks are unfair by default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9589" y="3323968"/>
            <a:ext cx="623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check whether the given lock is held or not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9589" y="4094206"/>
            <a:ext cx="664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get the list of threads waiting for the given lock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9589" y="4864444"/>
            <a:ext cx="6234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Synchronized blocks are nicer: we do not need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try-catch-finally block</a:t>
            </a:r>
          </a:p>
        </p:txBody>
      </p:sp>
    </p:spTree>
    <p:extLst>
      <p:ext uri="{BB962C8B-B14F-4D97-AF65-F5344CB8AC3E}">
        <p14:creationId xmlns:p14="http://schemas.microsoft.com/office/powerpoint/2010/main" val="2166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MULTITHREADING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Parallel sum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793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= total + nums[i]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= total + nums[i]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= total + nums[i]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Threads</a:t>
            </a:r>
            <a:r>
              <a:rPr lang="hu-HU" dirty="0" smtClean="0"/>
              <a:t>: there are various stages </a:t>
            </a:r>
            <a:r>
              <a:rPr lang="hu-HU" dirty="0" smtClean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FF00"/>
                </a:solidFill>
              </a:rPr>
              <a:t>runnable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new</a:t>
            </a:r>
            <a:endParaRPr lang="hu-HU" b="1" dirty="0"/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running</a:t>
            </a:r>
            <a:endParaRPr lang="hu-HU" b="1" dirty="0"/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waiting</a:t>
            </a:r>
            <a:endParaRPr lang="hu-HU" b="1" dirty="0"/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dead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</a:t>
            </a:r>
            <a:r>
              <a:rPr lang="hu-HU" dirty="0" smtClean="0"/>
              <a:t> </a:t>
            </a:r>
            <a:r>
              <a:rPr lang="hu-HU" b="1" dirty="0" smtClean="0"/>
              <a:t>NEW</a:t>
            </a:r>
            <a:r>
              <a:rPr lang="hu-HU" dirty="0" smtClean="0"/>
              <a:t>  when we instantiate a thread </a:t>
            </a:r>
          </a:p>
          <a:p>
            <a:r>
              <a:rPr lang="hu-HU" dirty="0"/>
              <a:t>	</a:t>
            </a:r>
            <a:r>
              <a:rPr lang="hu-HU" dirty="0" smtClean="0"/>
              <a:t>It is in this state until we start it</a:t>
            </a:r>
          </a:p>
          <a:p>
            <a:r>
              <a:rPr lang="hu-HU" dirty="0"/>
              <a:t>		</a:t>
            </a:r>
            <a:r>
              <a:rPr lang="hu-HU" dirty="0" smtClean="0"/>
              <a:t>~ </a:t>
            </a:r>
            <a:r>
              <a:rPr lang="hu-HU" b="1" dirty="0" smtClean="0"/>
              <a:t>start() 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2.)</a:t>
            </a:r>
            <a:r>
              <a:rPr lang="hu-HU" dirty="0" smtClean="0"/>
              <a:t> </a:t>
            </a:r>
            <a:r>
              <a:rPr lang="hu-HU" b="1" dirty="0" smtClean="0"/>
              <a:t>RUNNABLE </a:t>
            </a:r>
            <a:r>
              <a:rPr lang="hu-HU" dirty="0" smtClean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 smtClean="0"/>
              <a:t>The thread is executing its task in this state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</a:t>
            </a:r>
            <a:r>
              <a:rPr lang="hu-HU" b="1" dirty="0" smtClean="0">
                <a:solidFill>
                  <a:srgbClr val="FFFF00"/>
                </a:solidFill>
              </a:rPr>
              <a:t>.)</a:t>
            </a:r>
            <a:r>
              <a:rPr lang="hu-HU" dirty="0" smtClean="0"/>
              <a:t> </a:t>
            </a:r>
            <a:r>
              <a:rPr lang="hu-HU" b="1" dirty="0" smtClean="0"/>
              <a:t>WAITING </a:t>
            </a:r>
            <a:r>
              <a:rPr lang="hu-HU" dirty="0" smtClean="0"/>
              <a:t>when a thread is waiting: for example</a:t>
            </a:r>
          </a:p>
          <a:p>
            <a:r>
              <a:rPr lang="hu-HU" dirty="0"/>
              <a:t>	</a:t>
            </a:r>
            <a:r>
              <a:rPr lang="hu-HU" dirty="0" smtClean="0"/>
              <a:t>	for another thread to finish its task</a:t>
            </a:r>
          </a:p>
          <a:p>
            <a:r>
              <a:rPr lang="hu-HU" dirty="0"/>
              <a:t>	</a:t>
            </a:r>
            <a:r>
              <a:rPr lang="hu-HU" dirty="0" smtClean="0"/>
              <a:t>		When other thread signals </a:t>
            </a:r>
            <a:r>
              <a:rPr lang="hu-HU" dirty="0" smtClean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~ </a:t>
            </a:r>
            <a:r>
              <a:rPr lang="hu-HU" b="1" dirty="0" smtClean="0">
                <a:sym typeface="Wingdings" panose="05000000000000000000" pitchFamily="2" charset="2"/>
              </a:rPr>
              <a:t>wait()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b="1" dirty="0" smtClean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4.)</a:t>
            </a:r>
            <a:r>
              <a:rPr lang="hu-HU" dirty="0" smtClean="0"/>
              <a:t> </a:t>
            </a:r>
            <a:r>
              <a:rPr lang="hu-HU" b="1" dirty="0" smtClean="0"/>
              <a:t>DEAD </a:t>
            </a:r>
            <a:r>
              <a:rPr lang="hu-HU" dirty="0" smtClean="0"/>
              <a:t>after the thread finishes its task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7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= total + nums[i]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= total + nums[i]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= total + nums[i]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= total + nums[i]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= total + nums[i]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= total + nums[i]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741" y="65078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Parallel sum </a:t>
            </a:r>
            <a:r>
              <a:rPr lang="hu-HU" dirty="0" smtClean="0">
                <a:sym typeface="Wingdings" panose="05000000000000000000" pitchFamily="2" charset="2"/>
              </a:rPr>
              <a:t> with multiple processors or multicore processor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we can assign a task to every processor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~ parallel computing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51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741" y="65078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Parallel sum </a:t>
            </a:r>
            <a:r>
              <a:rPr lang="hu-HU" dirty="0" smtClean="0">
                <a:sym typeface="Wingdings" panose="05000000000000000000" pitchFamily="2" charset="2"/>
              </a:rPr>
              <a:t> with multiple processors or multicore processor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we can assign a task to every processor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~ parallel computing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632886" y="4085968"/>
            <a:ext cx="4992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thread #1			thread #2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11144" y="4703805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um1 = 16			sum2 = 40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9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MULTITHREADING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FORK-join framework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735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08" y="2718486"/>
            <a:ext cx="672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>
                <a:solidFill>
                  <a:srgbClr val="FFFF00"/>
                </a:solidFill>
              </a:rPr>
              <a:t>What is fork-join framework?</a:t>
            </a:r>
          </a:p>
          <a:p>
            <a:endParaRPr lang="hu-HU" dirty="0"/>
          </a:p>
          <a:p>
            <a:r>
              <a:rPr lang="hu-HU" dirty="0" smtClean="0"/>
              <a:t>	Concrete implementation for parallel execution !!!</a:t>
            </a:r>
          </a:p>
        </p:txBody>
      </p:sp>
    </p:spTree>
    <p:extLst>
      <p:ext uri="{BB962C8B-B14F-4D97-AF65-F5344CB8AC3E}">
        <p14:creationId xmlns:p14="http://schemas.microsoft.com/office/powerpoint/2010/main" val="4935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Threads</a:t>
            </a:r>
            <a:r>
              <a:rPr lang="hu-HU" dirty="0" smtClean="0"/>
              <a:t>: there are various stages </a:t>
            </a:r>
            <a:r>
              <a:rPr lang="hu-HU" dirty="0" smtClean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runnable</a:t>
            </a:r>
            <a:endParaRPr lang="hu-HU" b="1" dirty="0"/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new</a:t>
            </a:r>
            <a:endParaRPr lang="hu-HU" b="1" dirty="0"/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running</a:t>
            </a:r>
            <a:endParaRPr lang="hu-HU" b="1" dirty="0"/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FF00"/>
                </a:solidFill>
              </a:rPr>
              <a:t>waiting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dead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</a:t>
            </a:r>
            <a:r>
              <a:rPr lang="hu-HU" dirty="0" smtClean="0"/>
              <a:t> </a:t>
            </a:r>
            <a:r>
              <a:rPr lang="hu-HU" b="1" dirty="0" smtClean="0"/>
              <a:t>NEW</a:t>
            </a:r>
            <a:r>
              <a:rPr lang="hu-HU" dirty="0" smtClean="0"/>
              <a:t>  when we instantiate a thread </a:t>
            </a:r>
          </a:p>
          <a:p>
            <a:r>
              <a:rPr lang="hu-HU" dirty="0"/>
              <a:t>	</a:t>
            </a:r>
            <a:r>
              <a:rPr lang="hu-HU" dirty="0" smtClean="0"/>
              <a:t>It is in this state until we start it</a:t>
            </a:r>
          </a:p>
          <a:p>
            <a:r>
              <a:rPr lang="hu-HU" dirty="0"/>
              <a:t>		</a:t>
            </a:r>
            <a:r>
              <a:rPr lang="hu-HU" dirty="0" smtClean="0"/>
              <a:t>~ </a:t>
            </a:r>
            <a:r>
              <a:rPr lang="hu-HU" b="1" dirty="0" smtClean="0"/>
              <a:t>start() 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2.)</a:t>
            </a:r>
            <a:r>
              <a:rPr lang="hu-HU" dirty="0" smtClean="0"/>
              <a:t> </a:t>
            </a:r>
            <a:r>
              <a:rPr lang="hu-HU" b="1" dirty="0" smtClean="0"/>
              <a:t>RUNNABLE </a:t>
            </a:r>
            <a:r>
              <a:rPr lang="hu-HU" dirty="0" smtClean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 smtClean="0"/>
              <a:t>The thread is executing its task in this state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</a:t>
            </a:r>
            <a:r>
              <a:rPr lang="hu-HU" b="1" dirty="0" smtClean="0">
                <a:solidFill>
                  <a:srgbClr val="FFFF00"/>
                </a:solidFill>
              </a:rPr>
              <a:t>.)</a:t>
            </a:r>
            <a:r>
              <a:rPr lang="hu-HU" dirty="0" smtClean="0"/>
              <a:t> </a:t>
            </a:r>
            <a:r>
              <a:rPr lang="hu-HU" b="1" dirty="0" smtClean="0"/>
              <a:t>WAITING </a:t>
            </a:r>
            <a:r>
              <a:rPr lang="hu-HU" dirty="0" smtClean="0"/>
              <a:t>when a thread is waiting: for example</a:t>
            </a:r>
          </a:p>
          <a:p>
            <a:r>
              <a:rPr lang="hu-HU" dirty="0"/>
              <a:t>	</a:t>
            </a:r>
            <a:r>
              <a:rPr lang="hu-HU" dirty="0" smtClean="0"/>
              <a:t>	for another thread to finish its task</a:t>
            </a:r>
          </a:p>
          <a:p>
            <a:r>
              <a:rPr lang="hu-HU" dirty="0"/>
              <a:t>	</a:t>
            </a:r>
            <a:r>
              <a:rPr lang="hu-HU" dirty="0" smtClean="0"/>
              <a:t>		When other thread signals </a:t>
            </a:r>
            <a:r>
              <a:rPr lang="hu-HU" dirty="0" smtClean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~ </a:t>
            </a:r>
            <a:r>
              <a:rPr lang="hu-HU" b="1" dirty="0" smtClean="0">
                <a:sym typeface="Wingdings" panose="05000000000000000000" pitchFamily="2" charset="2"/>
              </a:rPr>
              <a:t>wait()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b="1" dirty="0" smtClean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4.)</a:t>
            </a:r>
            <a:r>
              <a:rPr lang="hu-HU" dirty="0" smtClean="0"/>
              <a:t> </a:t>
            </a:r>
            <a:r>
              <a:rPr lang="hu-HU" b="1" dirty="0" smtClean="0"/>
              <a:t>DEAD </a:t>
            </a:r>
            <a:r>
              <a:rPr lang="hu-HU" dirty="0" smtClean="0"/>
              <a:t>after the thread finishes its task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6104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Fork-join framework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4582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This framework helps to make an algorithm parallel</a:t>
            </a:r>
          </a:p>
          <a:p>
            <a:r>
              <a:rPr lang="hu-HU" dirty="0" smtClean="0"/>
              <a:t>We do not have to bother about low level synchronizations or locks </a:t>
            </a:r>
          </a:p>
          <a:p>
            <a:r>
              <a:rPr lang="hu-HU" dirty="0" smtClean="0"/>
              <a:t>Divide and conquer algorithms !!!</a:t>
            </a:r>
          </a:p>
          <a:p>
            <a:r>
              <a:rPr lang="hu-HU" dirty="0" smtClean="0"/>
              <a:t>A larger task </a:t>
            </a:r>
            <a:r>
              <a:rPr lang="hu-HU" dirty="0" smtClean="0">
                <a:sym typeface="Wingdings" panose="05000000000000000000" pitchFamily="2" charset="2"/>
              </a:rPr>
              <a:t> it can be divided into smaller ones + the subsolutions can be combined !!!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IMPORTANT</a:t>
            </a:r>
            <a:r>
              <a:rPr lang="hu-HU" dirty="0" smtClean="0">
                <a:sym typeface="Wingdings" panose="05000000000000000000" pitchFamily="2" charset="2"/>
              </a:rPr>
              <a:t> subtasks have to be independent in order to be executed in parallel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So the main concept fork-join framework breaks the task into smalles subtasks until these subtasks are simple enough to solve without further breakups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For example: parallel merge sort, parallel maximum finding</a:t>
            </a:r>
          </a:p>
        </p:txBody>
      </p:sp>
    </p:spTree>
    <p:extLst>
      <p:ext uri="{BB962C8B-B14F-4D97-AF65-F5344CB8AC3E}">
        <p14:creationId xmlns:p14="http://schemas.microsoft.com/office/powerpoint/2010/main" val="2407852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25" y="568411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RecursiveTask&lt;T&gt;     </a:t>
            </a:r>
            <a:r>
              <a:rPr lang="hu-HU" dirty="0" smtClean="0">
                <a:solidFill>
                  <a:schemeClr val="tx2"/>
                </a:solidFill>
              </a:rPr>
              <a:t>it will return a T type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919" y="1025948"/>
            <a:ext cx="8100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 the tasks we want to execute in parallel is a subclass of this class</a:t>
            </a:r>
          </a:p>
          <a:p>
            <a:r>
              <a:rPr lang="hu-HU" dirty="0"/>
              <a:t>	</a:t>
            </a:r>
            <a:r>
              <a:rPr lang="hu-HU" dirty="0" smtClean="0"/>
              <a:t>We have to override the computer method that will return the </a:t>
            </a:r>
          </a:p>
          <a:p>
            <a:r>
              <a:rPr lang="hu-HU" dirty="0"/>
              <a:t>	</a:t>
            </a:r>
            <a:r>
              <a:rPr lang="hu-HU" dirty="0" smtClean="0"/>
              <a:t>	solution of the subproblem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5" y="259080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ForkJoinPool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919" y="3175687"/>
            <a:ext cx="9663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 it is a thread pool for executing fork-join tasks</a:t>
            </a:r>
          </a:p>
          <a:p>
            <a:endParaRPr lang="hu-HU" dirty="0"/>
          </a:p>
          <a:p>
            <a:r>
              <a:rPr lang="hu-HU" b="1" i="1" dirty="0" smtClean="0"/>
              <a:t>work-stealing</a:t>
            </a:r>
            <a:r>
              <a:rPr lang="hu-HU" dirty="0" smtClean="0"/>
              <a:t> a task is not equivalent to a thread !!!</a:t>
            </a:r>
          </a:p>
          <a:p>
            <a:r>
              <a:rPr lang="hu-HU" b="1" i="1" dirty="0"/>
              <a:t>	</a:t>
            </a:r>
            <a:r>
              <a:rPr lang="hu-HU" dirty="0" smtClean="0"/>
              <a:t>Tasks are lightweight threads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so fork-join will be efficient even when</a:t>
            </a:r>
          </a:p>
          <a:p>
            <a:r>
              <a:rPr lang="hu-HU" b="1" i="1" dirty="0"/>
              <a:t>	</a:t>
            </a:r>
            <a:r>
              <a:rPr lang="hu-HU" dirty="0" smtClean="0"/>
              <a:t>there are a huge number of tasks</a:t>
            </a:r>
          </a:p>
          <a:p>
            <a:endParaRPr lang="hu-HU" dirty="0"/>
          </a:p>
          <a:p>
            <a:r>
              <a:rPr lang="hu-HU" dirty="0" smtClean="0"/>
              <a:t>So ForkJoinPool creates a fix number of threads </a:t>
            </a:r>
            <a:r>
              <a:rPr lang="hu-HU" dirty="0" smtClean="0">
                <a:sym typeface="Wingdings" panose="05000000000000000000" pitchFamily="2" charset="2"/>
              </a:rPr>
              <a:t> usually the number of CPU cores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These threads are executing the tasks but if a thread has no task: it can „steal” a task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from more busy threads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tasks are distributed to all threads in the thread pool !!!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3125" y="2085373"/>
            <a:ext cx="643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RecursiveAction  </a:t>
            </a:r>
            <a:r>
              <a:rPr lang="hu-HU" dirty="0" smtClean="0">
                <a:solidFill>
                  <a:schemeClr val="tx2"/>
                </a:solidFill>
              </a:rPr>
              <a:t>it is a task, but without any return value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95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ork </a:t>
            </a:r>
            <a:r>
              <a:rPr lang="hu-HU" dirty="0" smtClean="0">
                <a:sym typeface="Wingdings" panose="05000000000000000000" pitchFamily="2" charset="2"/>
              </a:rPr>
              <a:t> split the given task into smaller subtasks that can be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executed in a parallel manner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3725839" y="4210164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5111002" y="4210164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62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8784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</a:t>
            </a:r>
            <a:r>
              <a:rPr lang="hu-HU" dirty="0" smtClean="0"/>
              <a:t>oin </a:t>
            </a:r>
            <a:r>
              <a:rPr lang="hu-HU" dirty="0" smtClean="0">
                <a:sym typeface="Wingdings" panose="05000000000000000000" pitchFamily="2" charset="2"/>
              </a:rPr>
              <a:t> the splitted tasks are being executed and after all of them are finished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they are merged into one result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7" idx="7"/>
            <a:endCxn id="6" idx="3"/>
          </p:cNvCxnSpPr>
          <p:nvPr/>
        </p:nvCxnSpPr>
        <p:spPr>
          <a:xfrm flipV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6" idx="5"/>
          </p:cNvCxnSpPr>
          <p:nvPr/>
        </p:nvCxnSpPr>
        <p:spPr>
          <a:xfrm flipH="1" flipV="1"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task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8" idx="7"/>
            <a:endCxn id="7" idx="3"/>
          </p:cNvCxnSpPr>
          <p:nvPr/>
        </p:nvCxnSpPr>
        <p:spPr>
          <a:xfrm flipV="1">
            <a:off x="3725839" y="4201899"/>
            <a:ext cx="733113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  <a:endCxn id="7" idx="5"/>
          </p:cNvCxnSpPr>
          <p:nvPr/>
        </p:nvCxnSpPr>
        <p:spPr>
          <a:xfrm flipH="1" flipV="1">
            <a:off x="5118034" y="4201899"/>
            <a:ext cx="742557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9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Threads</a:t>
            </a:r>
            <a:r>
              <a:rPr lang="hu-HU" dirty="0" smtClean="0"/>
              <a:t>: there are various stages </a:t>
            </a:r>
            <a:r>
              <a:rPr lang="hu-HU" dirty="0" smtClean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runnable</a:t>
            </a:r>
            <a:endParaRPr lang="hu-HU" b="1" dirty="0"/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new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running</a:t>
            </a:r>
            <a:endParaRPr lang="hu-HU" b="1" dirty="0"/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waiting</a:t>
            </a:r>
            <a:endParaRPr lang="hu-HU" b="1" dirty="0"/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FF00"/>
                </a:solidFill>
              </a:rPr>
              <a:t>dead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</a:t>
            </a:r>
            <a:r>
              <a:rPr lang="hu-HU" dirty="0" smtClean="0"/>
              <a:t> </a:t>
            </a:r>
            <a:r>
              <a:rPr lang="hu-HU" b="1" dirty="0" smtClean="0"/>
              <a:t>NEW</a:t>
            </a:r>
            <a:r>
              <a:rPr lang="hu-HU" dirty="0" smtClean="0"/>
              <a:t>  when we instantiate a thread </a:t>
            </a:r>
          </a:p>
          <a:p>
            <a:r>
              <a:rPr lang="hu-HU" dirty="0"/>
              <a:t>	</a:t>
            </a:r>
            <a:r>
              <a:rPr lang="hu-HU" dirty="0" smtClean="0"/>
              <a:t>It is in this state until we start it</a:t>
            </a:r>
          </a:p>
          <a:p>
            <a:r>
              <a:rPr lang="hu-HU" dirty="0"/>
              <a:t>		</a:t>
            </a:r>
            <a:r>
              <a:rPr lang="hu-HU" dirty="0" smtClean="0"/>
              <a:t>~ </a:t>
            </a:r>
            <a:r>
              <a:rPr lang="hu-HU" b="1" dirty="0" smtClean="0"/>
              <a:t>start() 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2.)</a:t>
            </a:r>
            <a:r>
              <a:rPr lang="hu-HU" dirty="0" smtClean="0"/>
              <a:t> </a:t>
            </a:r>
            <a:r>
              <a:rPr lang="hu-HU" b="1" dirty="0" smtClean="0"/>
              <a:t>RUNNABLE </a:t>
            </a:r>
            <a:r>
              <a:rPr lang="hu-HU" dirty="0" smtClean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 smtClean="0"/>
              <a:t>The thread is executing its task in this state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</a:t>
            </a:r>
            <a:r>
              <a:rPr lang="hu-HU" b="1" dirty="0" smtClean="0">
                <a:solidFill>
                  <a:srgbClr val="FFFF00"/>
                </a:solidFill>
              </a:rPr>
              <a:t>.)</a:t>
            </a:r>
            <a:r>
              <a:rPr lang="hu-HU" dirty="0" smtClean="0"/>
              <a:t> </a:t>
            </a:r>
            <a:r>
              <a:rPr lang="hu-HU" b="1" dirty="0" smtClean="0"/>
              <a:t>WAITING </a:t>
            </a:r>
            <a:r>
              <a:rPr lang="hu-HU" dirty="0" smtClean="0"/>
              <a:t>when a thread is waiting: for example</a:t>
            </a:r>
          </a:p>
          <a:p>
            <a:r>
              <a:rPr lang="hu-HU" dirty="0"/>
              <a:t>	</a:t>
            </a:r>
            <a:r>
              <a:rPr lang="hu-HU" dirty="0" smtClean="0"/>
              <a:t>	for another thread to finish its task</a:t>
            </a:r>
          </a:p>
          <a:p>
            <a:r>
              <a:rPr lang="hu-HU" dirty="0"/>
              <a:t>	</a:t>
            </a:r>
            <a:r>
              <a:rPr lang="hu-HU" dirty="0" smtClean="0"/>
              <a:t>		When other thread signals </a:t>
            </a:r>
            <a:r>
              <a:rPr lang="hu-HU" dirty="0" smtClean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~ </a:t>
            </a:r>
            <a:r>
              <a:rPr lang="hu-HU" b="1" dirty="0" smtClean="0">
                <a:sym typeface="Wingdings" panose="05000000000000000000" pitchFamily="2" charset="2"/>
              </a:rPr>
              <a:t>wait()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b="1" dirty="0" smtClean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4.)</a:t>
            </a:r>
            <a:r>
              <a:rPr lang="hu-HU" dirty="0" smtClean="0"/>
              <a:t> </a:t>
            </a:r>
            <a:r>
              <a:rPr lang="hu-HU" b="1" dirty="0" smtClean="0"/>
              <a:t>DEAD </a:t>
            </a:r>
            <a:r>
              <a:rPr lang="hu-HU" dirty="0" smtClean="0"/>
              <a:t>after the thread finishes its task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37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MULTITHREADING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ADVANTAGES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202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Advantages 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can design more responsive softwares </a:t>
            </a:r>
            <a:r>
              <a:rPr lang="hu-HU" dirty="0" smtClean="0">
                <a:sym typeface="Wingdings" panose="05000000000000000000" pitchFamily="2" charset="2"/>
              </a:rPr>
              <a:t> d</a:t>
            </a:r>
            <a:r>
              <a:rPr lang="hu-HU" dirty="0" smtClean="0"/>
              <a:t>o several things at the same time</a:t>
            </a:r>
          </a:p>
          <a:p>
            <a:r>
              <a:rPr lang="hu-HU" dirty="0" smtClean="0"/>
              <a:t>We can achieve better resource utilization</a:t>
            </a:r>
          </a:p>
          <a:p>
            <a:r>
              <a:rPr lang="hu-HU" dirty="0" smtClean="0"/>
              <a:t>We can improve performance !!!</a:t>
            </a:r>
          </a:p>
        </p:txBody>
      </p:sp>
    </p:spTree>
    <p:extLst>
      <p:ext uri="{BB962C8B-B14F-4D97-AF65-F5344CB8AC3E}">
        <p14:creationId xmlns:p14="http://schemas.microsoft.com/office/powerpoint/2010/main" val="15606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22482</TotalTime>
  <Words>1275</Words>
  <Application>Microsoft Office PowerPoint</Application>
  <PresentationFormat>Widescreen</PresentationFormat>
  <Paragraphs>453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Century Gothic</vt:lpstr>
      <vt:lpstr>Wingdings</vt:lpstr>
      <vt:lpstr>Wingdings 3</vt:lpstr>
      <vt:lpstr>Ion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Advantages </vt:lpstr>
      <vt:lpstr>PowerPoint Presentation</vt:lpstr>
      <vt:lpstr>PowerPoint Presentation</vt:lpstr>
      <vt:lpstr>MULTITHREADING</vt:lpstr>
      <vt:lpstr>Disadvantages </vt:lpstr>
      <vt:lpstr>PowerPoint Presentation</vt:lpstr>
      <vt:lpstr>MULTITHREADING</vt:lpstr>
      <vt:lpstr>Deadlock</vt:lpstr>
      <vt:lpstr>Livelock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PowerPoint Presentation</vt:lpstr>
      <vt:lpstr>MULTITHREADING</vt:lpstr>
      <vt:lpstr>Dining philosopher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PowerPoint Presentation</vt:lpstr>
      <vt:lpstr>MULTITHREADING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PowerPoint Presentation</vt:lpstr>
      <vt:lpstr>Fork-join framework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48</cp:revision>
  <dcterms:created xsi:type="dcterms:W3CDTF">2015-05-22T08:57:36Z</dcterms:created>
  <dcterms:modified xsi:type="dcterms:W3CDTF">2016-12-28T22:14:27Z</dcterms:modified>
</cp:coreProperties>
</file>