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168.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169.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slides/_rels/slide95.xml.rels" ContentType="application/vnd.openxmlformats-package.relationships+xml"/>
  <Override PartName="/ppt/slides/_rels/slide96.xml.rels" ContentType="application/vnd.openxmlformats-package.relationships+xml"/>
  <Override PartName="/ppt/slides/_rels/slide97.xml.rels" ContentType="application/vnd.openxmlformats-package.relationships+xml"/>
  <Override PartName="/ppt/slides/_rels/slide98.xml.rels" ContentType="application/vnd.openxmlformats-package.relationships+xml"/>
  <Override PartName="/ppt/slides/_rels/slide99.xml.rels" ContentType="application/vnd.openxmlformats-package.relationships+xml"/>
  <Override PartName="/ppt/slides/_rels/slide100.xml.rels" ContentType="application/vnd.openxmlformats-package.relationships+xml"/>
  <Override PartName="/ppt/slides/_rels/slide101.xml.rels" ContentType="application/vnd.openxmlformats-package.relationships+xml"/>
  <Override PartName="/ppt/slides/_rels/slide102.xml.rels" ContentType="application/vnd.openxmlformats-package.relationships+xml"/>
  <Override PartName="/ppt/slides/_rels/slide103.xml.rels" ContentType="application/vnd.openxmlformats-package.relationships+xml"/>
  <Override PartName="/ppt/slides/_rels/slide104.xml.rels" ContentType="application/vnd.openxmlformats-package.relationships+xml"/>
  <Override PartName="/ppt/slides/_rels/slide105.xml.rels" ContentType="application/vnd.openxmlformats-package.relationships+xml"/>
  <Override PartName="/ppt/slides/_rels/slide106.xml.rels" ContentType="application/vnd.openxmlformats-package.relationships+xml"/>
  <Override PartName="/ppt/slides/_rels/slide107.xml.rels" ContentType="application/vnd.openxmlformats-package.relationships+xml"/>
  <Override PartName="/ppt/slides/_rels/slide108.xml.rels" ContentType="application/vnd.openxmlformats-package.relationships+xml"/>
  <Override PartName="/ppt/slides/_rels/slide109.xml.rels" ContentType="application/vnd.openxmlformats-package.relationships+xml"/>
  <Override PartName="/ppt/slides/_rels/slide110.xml.rels" ContentType="application/vnd.openxmlformats-package.relationships+xml"/>
  <Override PartName="/ppt/slides/_rels/slide111.xml.rels" ContentType="application/vnd.openxmlformats-package.relationships+xml"/>
  <Override PartName="/ppt/slides/_rels/slide112.xml.rels" ContentType="application/vnd.openxmlformats-package.relationships+xml"/>
  <Override PartName="/ppt/slides/_rels/slide113.xml.rels" ContentType="application/vnd.openxmlformats-package.relationships+xml"/>
  <Override PartName="/ppt/slides/_rels/slide114.xml.rels" ContentType="application/vnd.openxmlformats-package.relationships+xml"/>
  <Override PartName="/ppt/slides/_rels/slide115.xml.rels" ContentType="application/vnd.openxmlformats-package.relationships+xml"/>
  <Override PartName="/ppt/slides/_rels/slide116.xml.rels" ContentType="application/vnd.openxmlformats-package.relationships+xml"/>
  <Override PartName="/ppt/slides/_rels/slide117.xml.rels" ContentType="application/vnd.openxmlformats-package.relationships+xml"/>
  <Override PartName="/ppt/slides/_rels/slide118.xml.rels" ContentType="application/vnd.openxmlformats-package.relationships+xml"/>
  <Override PartName="/ppt/slides/_rels/slide119.xml.rels" ContentType="application/vnd.openxmlformats-package.relationships+xml"/>
  <Override PartName="/ppt/slides/_rels/slide120.xml.rels" ContentType="application/vnd.openxmlformats-package.relationships+xml"/>
  <Override PartName="/ppt/slides/_rels/slide121.xml.rels" ContentType="application/vnd.openxmlformats-package.relationships+xml"/>
  <Override PartName="/ppt/slides/_rels/slide122.xml.rels" ContentType="application/vnd.openxmlformats-package.relationships+xml"/>
  <Override PartName="/ppt/slides/_rels/slide123.xml.rels" ContentType="application/vnd.openxmlformats-package.relationships+xml"/>
  <Override PartName="/ppt/slides/_rels/slide124.xml.rels" ContentType="application/vnd.openxmlformats-package.relationships+xml"/>
  <Override PartName="/ppt/slides/_rels/slide125.xml.rels" ContentType="application/vnd.openxmlformats-package.relationships+xml"/>
  <Override PartName="/ppt/slides/_rels/slide126.xml.rels" ContentType="application/vnd.openxmlformats-package.relationships+xml"/>
  <Override PartName="/ppt/slides/_rels/slide127.xml.rels" ContentType="application/vnd.openxmlformats-package.relationships+xml"/>
  <Override PartName="/ppt/slides/_rels/slide128.xml.rels" ContentType="application/vnd.openxmlformats-package.relationships+xml"/>
  <Override PartName="/ppt/slides/_rels/slide129.xml.rels" ContentType="application/vnd.openxmlformats-package.relationships+xml"/>
  <Override PartName="/ppt/slides/_rels/slide130.xml.rels" ContentType="application/vnd.openxmlformats-package.relationships+xml"/>
  <Override PartName="/ppt/slides/_rels/slide131.xml.rels" ContentType="application/vnd.openxmlformats-package.relationships+xml"/>
  <Override PartName="/ppt/slides/_rels/slide132.xml.rels" ContentType="application/vnd.openxmlformats-package.relationships+xml"/>
  <Override PartName="/ppt/slides/_rels/slide133.xml.rels" ContentType="application/vnd.openxmlformats-package.relationships+xml"/>
  <Override PartName="/ppt/slides/_rels/slide134.xml.rels" ContentType="application/vnd.openxmlformats-package.relationships+xml"/>
  <Override PartName="/ppt/slides/_rels/slide135.xml.rels" ContentType="application/vnd.openxmlformats-package.relationships+xml"/>
  <Override PartName="/ppt/slides/_rels/slide136.xml.rels" ContentType="application/vnd.openxmlformats-package.relationships+xml"/>
  <Override PartName="/ppt/slides/_rels/slide137.xml.rels" ContentType="application/vnd.openxmlformats-package.relationships+xml"/>
  <Override PartName="/ppt/slides/_rels/slide138.xml.rels" ContentType="application/vnd.openxmlformats-package.relationships+xml"/>
  <Override PartName="/ppt/slides/_rels/slide139.xml.rels" ContentType="application/vnd.openxmlformats-package.relationships+xml"/>
  <Override PartName="/ppt/slides/_rels/slide140.xml.rels" ContentType="application/vnd.openxmlformats-package.relationships+xml"/>
  <Override PartName="/ppt/slides/_rels/slide141.xml.rels" ContentType="application/vnd.openxmlformats-package.relationships+xml"/>
  <Override PartName="/ppt/slides/_rels/slide142.xml.rels" ContentType="application/vnd.openxmlformats-package.relationships+xml"/>
  <Override PartName="/ppt/slides/_rels/slide143.xml.rels" ContentType="application/vnd.openxmlformats-package.relationships+xml"/>
  <Override PartName="/ppt/slides/_rels/slide144.xml.rels" ContentType="application/vnd.openxmlformats-package.relationships+xml"/>
  <Override PartName="/ppt/slides/_rels/slide145.xml.rels" ContentType="application/vnd.openxmlformats-package.relationships+xml"/>
  <Override PartName="/ppt/slides/_rels/slide146.xml.rels" ContentType="application/vnd.openxmlformats-package.relationships+xml"/>
  <Override PartName="/ppt/slides/_rels/slide147.xml.rels" ContentType="application/vnd.openxmlformats-package.relationships+xml"/>
  <Override PartName="/ppt/slides/_rels/slide148.xml.rels" ContentType="application/vnd.openxmlformats-package.relationships+xml"/>
  <Override PartName="/ppt/slides/_rels/slide149.xml.rels" ContentType="application/vnd.openxmlformats-package.relationships+xml"/>
  <Override PartName="/ppt/slides/_rels/slide150.xml.rels" ContentType="application/vnd.openxmlformats-package.relationships+xml"/>
  <Override PartName="/ppt/slides/_rels/slide151.xml.rels" ContentType="application/vnd.openxmlformats-package.relationships+xml"/>
  <Override PartName="/ppt/slides/_rels/slide152.xml.rels" ContentType="application/vnd.openxmlformats-package.relationships+xml"/>
  <Override PartName="/ppt/slides/_rels/slide153.xml.rels" ContentType="application/vnd.openxmlformats-package.relationships+xml"/>
  <Override PartName="/ppt/slides/_rels/slide154.xml.rels" ContentType="application/vnd.openxmlformats-package.relationships+xml"/>
  <Override PartName="/ppt/slides/_rels/slide155.xml.rels" ContentType="application/vnd.openxmlformats-package.relationships+xml"/>
  <Override PartName="/ppt/slides/_rels/slide156.xml.rels" ContentType="application/vnd.openxmlformats-package.relationships+xml"/>
  <Override PartName="/ppt/slides/_rels/slide157.xml.rels" ContentType="application/vnd.openxmlformats-package.relationships+xml"/>
  <Override PartName="/ppt/slides/_rels/slide158.xml.rels" ContentType="application/vnd.openxmlformats-package.relationships+xml"/>
  <Override PartName="/ppt/slides/_rels/slide159.xml.rels" ContentType="application/vnd.openxmlformats-package.relationships+xml"/>
  <Override PartName="/ppt/slides/_rels/slide160.xml.rels" ContentType="application/vnd.openxmlformats-package.relationships+xml"/>
  <Override PartName="/ppt/slides/_rels/slide161.xml.rels" ContentType="application/vnd.openxmlformats-package.relationships+xml"/>
  <Override PartName="/ppt/slides/_rels/slide162.xml.rels" ContentType="application/vnd.openxmlformats-package.relationships+xml"/>
  <Override PartName="/ppt/slides/_rels/slide163.xml.rels" ContentType="application/vnd.openxmlformats-package.relationships+xml"/>
  <Override PartName="/ppt/slides/_rels/slide164.xml.rels" ContentType="application/vnd.openxmlformats-package.relationships+xml"/>
  <Override PartName="/ppt/slides/_rels/slide165.xml.rels" ContentType="application/vnd.openxmlformats-package.relationships+xml"/>
  <Override PartName="/ppt/slides/_rels/slide166.xml.rels" ContentType="application/vnd.openxmlformats-package.relationships+xml"/>
  <Override PartName="/ppt/slides/_rels/slide167.xml.rels" ContentType="application/vnd.openxmlformats-package.relationships+xml"/>
  <Override PartName="/ppt/slides/_rels/slide170.xml.rels" ContentType="application/vnd.openxmlformats-package.relationships+xml"/>
  <Override PartName="/ppt/slides/_rels/slide171.xml.rels" ContentType="application/vnd.openxmlformats-package.relationships+xml"/>
  <Override PartName="/ppt/slides/_rels/slide172.xml.rels" ContentType="application/vnd.openxmlformats-package.relationships+xml"/>
  <Override PartName="/ppt/slides/_rels/slide173.xml.rels" ContentType="application/vnd.openxmlformats-package.relationships+xml"/>
  <Override PartName="/ppt/slides/_rels/slide174.xml.rels" ContentType="application/vnd.openxmlformats-package.relationships+xml"/>
  <Override PartName="/ppt/slides/_rels/slide175.xml.rels" ContentType="application/vnd.openxmlformats-package.relationships+xml"/>
  <Override PartName="/ppt/slides/_rels/slide176.xml.rels" ContentType="application/vnd.openxmlformats-package.relationships+xml"/>
  <Override PartName="/ppt/slides/_rels/slide177.xml.rels" ContentType="application/vnd.openxmlformats-package.relationships+xml"/>
  <Override PartName="/ppt/slides/_rels/slide178.xml.rels" ContentType="application/vnd.openxmlformats-package.relationships+xml"/>
  <Override PartName="/ppt/slides/_rels/slide179.xml.rels" ContentType="application/vnd.openxmlformats-package.relationships+xml"/>
  <Override PartName="/ppt/slides/_rels/slide180.xml.rels" ContentType="application/vnd.openxmlformats-package.relationships+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presProps.xml" ContentType="application/vnd.openxmlformats-officedocument.presentationml.presProps+xml"/>
  <Override PartName="/ppt/media/image1.png" ContentType="image/png"/>
  <Override PartName="/ppt/media/image4.gif" ContentType="image/gif"/>
  <Override PartName="/ppt/media/image2.png" ContentType="image/png"/>
  <Override PartName="/ppt/media/image3.jpeg" ContentType="image/jpeg"/>
  <Override PartName="/ppt/media/image5.png" ContentType="image/png"/>
  <Override PartName="/ppt/media/image6.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1F5F714-41A1-4017-8EA7-7459B567258C}"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6D2C636-511D-4726-B5D2-CE540012AAC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D3B8E0B-8429-421C-A51F-AADA3D11C6B7}"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7D79195-989E-4D37-BE32-D10D53016C8F}"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0A1B66C-39DD-4CCC-9E66-884DC367EA3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D8EE820-57F6-4DB5-BBEE-D09C67C3423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668BC98-D138-4A98-9A6B-712F5E88886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933B96A-8C54-4413-A655-8310C302F274}"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133C155-018C-492A-ACBD-81AEADF80219}"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6AA931D-A050-453E-AE76-5357467942A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0FC4D11-E77F-422A-8F60-8C9A91C33563}"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24FA03B-222C-4E6D-A9DA-F0F3B1EBA8CE}"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1" name="PlaceHolder 2"/>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2" name="PlaceHolder 3"/>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B9CC70B9-3611-4DA3-B664-0A6ACF83D1ED}" type="slidenum">
              <a:rPr b="0" lang="en-US" sz="1200" spc="-1" strike="noStrike">
                <a:solidFill>
                  <a:srgbClr val="8b8b8b"/>
                </a:solidFill>
                <a:latin typeface="Calibri"/>
              </a:rPr>
              <a:t>&lt;number&gt;</a:t>
            </a:fld>
            <a:endParaRPr b="0" lang="en-IN" sz="12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9.xml.rels><?xml version="1.0" encoding="UTF-8"?>
<Relationships xmlns="http://schemas.openxmlformats.org/package/2006/relationships"><Relationship Id="rId1" Type="http://schemas.openxmlformats.org/officeDocument/2006/relationships/hyperlink" Target="https://www.geeksforgeeks.org/stringbuffer-reverse-method-in-java/" TargetMode="External"/><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9.xml.rels><?xml version="1.0" encoding="UTF-8"?>
<Relationships xmlns="http://schemas.openxmlformats.org/package/2006/relationships"><Relationship Id="rId1" Type="http://schemas.openxmlformats.org/officeDocument/2006/relationships/hyperlink" Target="https://docs.oracle.com/javase/tutorial/essential/exceptions/definition.html" TargetMode="External"/><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hyperlink" Target="https://www.geeksforgeeks.org/access-and-non-access-modifiers-in-java/" TargetMode="External"/><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hyperlink" Target="https://beginnersbook.com/2013/03/constructors-in-java/" TargetMode="External"/><Relationship Id="rId2" Type="http://schemas.openxmlformats.org/officeDocument/2006/relationships/hyperlink" Target="https://beginnersbook.com/2013/05/java-interface/" TargetMode="External"/><Relationship Id="rId3" Type="http://schemas.openxmlformats.org/officeDocument/2006/relationships/hyperlink" Target="https://beginnersbook.com/2013/04/java-finally-block/" TargetMode="External"/><Relationship Id="rId4" Type="http://schemas.openxmlformats.org/officeDocument/2006/relationships/hyperlink" Target="https://beginnersbook.com/2013/04/java-garbage-collection/" TargetMode="External"/><Relationship Id="rId5"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hyperlink" Target="https://www.geeksforgeeks.org/java/" TargetMode="External"/><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image" Target="../media/image4.gif"/><Relationship Id="rId2"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9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Rectangle 3"/>
          <p:cNvSpPr/>
          <p:nvPr/>
        </p:nvSpPr>
        <p:spPr>
          <a:xfrm>
            <a:off x="807120" y="204480"/>
            <a:ext cx="11066760" cy="2010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erdana"/>
              </a:rPr>
              <a:t>Aggregation or Composition in Java</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verdana"/>
              </a:rPr>
              <a:t>If a class have an entity reference, it is known as Aggregation. Aggregation represents HAS-A relationship.</a:t>
            </a:r>
            <a:endParaRPr b="0" lang="en-IN" sz="1800" spc="-1" strike="noStrike">
              <a:latin typeface="Arial"/>
            </a:endParaRPr>
          </a:p>
          <a:p>
            <a:pPr>
              <a:lnSpc>
                <a:spcPct val="100000"/>
              </a:lnSpc>
              <a:buNone/>
            </a:pPr>
            <a:r>
              <a:rPr b="0" lang="en-US" sz="1800" spc="-1" strike="noStrike">
                <a:solidFill>
                  <a:srgbClr val="000000"/>
                </a:solidFill>
                <a:latin typeface="verdana"/>
              </a:rPr>
              <a:t>Consider a situation, Employee object contains many informations such as id, name, emailId etc. It contains one more object named address, which contains its own informations such as city, state, country, zipcode etc. as given below.</a:t>
            </a:r>
            <a:endParaRPr b="0" lang="en-IN" sz="1800" spc="-1" strike="noStrike">
              <a:latin typeface="Arial"/>
            </a:endParaRPr>
          </a:p>
        </p:txBody>
      </p:sp>
    </p:spTree>
  </p:cSld>
  <p:transition spd="slow">
    <p:cover dir="d"/>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Rectangle 1"/>
          <p:cNvSpPr/>
          <p:nvPr/>
        </p:nvSpPr>
        <p:spPr>
          <a:xfrm>
            <a:off x="605160" y="439560"/>
            <a:ext cx="1103688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erdana"/>
              </a:rPr>
              <a:t>Why Method Overloading is not possible by changing the return type of method only?</a:t>
            </a:r>
            <a:endParaRPr b="0" lang="en-IN" sz="1800" spc="-1" strike="noStrike">
              <a:latin typeface="Arial"/>
            </a:endParaRPr>
          </a:p>
          <a:p>
            <a:pPr>
              <a:lnSpc>
                <a:spcPct val="100000"/>
              </a:lnSpc>
              <a:buNone/>
            </a:pPr>
            <a:r>
              <a:rPr b="0" lang="en-US" sz="1800" spc="-1" strike="noStrike">
                <a:solidFill>
                  <a:srgbClr val="000000"/>
                </a:solidFill>
                <a:latin typeface="verdana"/>
              </a:rPr>
              <a:t>In java, method overloading is not possible by changing the return type of the method only because of ambiguity. Let's see how ambiguity may occur:</a:t>
            </a:r>
            <a:endParaRPr b="0" lang="en-IN" sz="1800" spc="-1" strike="noStrike">
              <a:latin typeface="Arial"/>
            </a:endParaRPr>
          </a:p>
        </p:txBody>
      </p:sp>
      <p:sp>
        <p:nvSpPr>
          <p:cNvPr id="53" name="Rectangle 2"/>
          <p:cNvSpPr/>
          <p:nvPr/>
        </p:nvSpPr>
        <p:spPr>
          <a:xfrm>
            <a:off x="3048120" y="2274840"/>
            <a:ext cx="609552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Adder{  </a:t>
            </a:r>
            <a:endParaRPr b="0" lang="en-IN" sz="1800" spc="-1" strike="noStrike">
              <a:latin typeface="Arial"/>
            </a:endParaRPr>
          </a:p>
          <a:p>
            <a:pPr>
              <a:lnSpc>
                <a:spcPct val="100000"/>
              </a:lnSpc>
              <a:buNone/>
            </a:pPr>
            <a:r>
              <a:rPr b="0" lang="en-US" sz="1800" spc="-1" strike="noStrike">
                <a:solidFill>
                  <a:srgbClr val="000000"/>
                </a:solidFill>
                <a:latin typeface="Calibri"/>
              </a:rPr>
              <a:t>static int add(int a,int b){return a+b;}  </a:t>
            </a:r>
            <a:endParaRPr b="0" lang="en-IN" sz="1800" spc="-1" strike="noStrike">
              <a:latin typeface="Arial"/>
            </a:endParaRPr>
          </a:p>
          <a:p>
            <a:pPr>
              <a:lnSpc>
                <a:spcPct val="100000"/>
              </a:lnSpc>
              <a:buNone/>
            </a:pPr>
            <a:r>
              <a:rPr b="0" lang="en-US" sz="1800" spc="-1" strike="noStrike">
                <a:solidFill>
                  <a:srgbClr val="000000"/>
                </a:solidFill>
                <a:latin typeface="Calibri"/>
              </a:rPr>
              <a:t>static double add(int a,int b){return a+b;}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TestOverloading3{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System.out.println(Adder.add(11,11));//ambiguity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Rectangle 1"/>
          <p:cNvSpPr/>
          <p:nvPr/>
        </p:nvSpPr>
        <p:spPr>
          <a:xfrm>
            <a:off x="2147400" y="1533960"/>
            <a:ext cx="9043560" cy="3016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There are two ways to create a String object:</a:t>
            </a:r>
            <a:endParaRPr b="0" lang="en-IN" sz="2400" spc="-1" strike="noStrike">
              <a:latin typeface="Arial"/>
            </a:endParaRPr>
          </a:p>
          <a:p>
            <a:pPr>
              <a:lnSpc>
                <a:spcPct val="100000"/>
              </a:lnSpc>
              <a:buNone/>
            </a:pPr>
            <a:r>
              <a:rPr b="1" lang="en-US" sz="2400" spc="-1" strike="noStrike">
                <a:solidFill>
                  <a:srgbClr val="000000"/>
                </a:solidFill>
                <a:latin typeface="Calibri"/>
              </a:rPr>
              <a:t>By string literal</a:t>
            </a:r>
            <a:r>
              <a:rPr b="0" lang="en-US" sz="2400" spc="-1" strike="noStrike">
                <a:solidFill>
                  <a:srgbClr val="000000"/>
                </a:solidFill>
                <a:latin typeface="Calibri"/>
              </a:rPr>
              <a:t> : Java String literal is created by using double quotes.</a:t>
            </a:r>
            <a:br/>
            <a:r>
              <a:rPr b="0" lang="en-US" sz="2400" spc="-1" strike="noStrike">
                <a:solidFill>
                  <a:srgbClr val="000000"/>
                </a:solidFill>
                <a:latin typeface="Calibri"/>
              </a:rPr>
              <a:t>For Example: String s=“Welcome”;  </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US" sz="2400" spc="-1" strike="noStrike">
                <a:solidFill>
                  <a:srgbClr val="000000"/>
                </a:solidFill>
                <a:latin typeface="Calibri"/>
              </a:rPr>
              <a:t>By new keyword</a:t>
            </a:r>
            <a:r>
              <a:rPr b="0" lang="en-US" sz="2400" spc="-1" strike="noStrike">
                <a:solidFill>
                  <a:srgbClr val="000000"/>
                </a:solidFill>
                <a:latin typeface="Calibri"/>
              </a:rPr>
              <a:t> : Java String is created by using a keyword “new”.</a:t>
            </a:r>
            <a:br/>
            <a:r>
              <a:rPr b="0" lang="en-US" sz="2400" spc="-1" strike="noStrike">
                <a:solidFill>
                  <a:srgbClr val="000000"/>
                </a:solidFill>
                <a:latin typeface="Calibri"/>
              </a:rPr>
              <a:t>For example: String s=new String(“Welcome”);  </a:t>
            </a:r>
            <a:br/>
            <a:r>
              <a:rPr b="0" lang="en-US" sz="2400" spc="-1" strike="noStrike">
                <a:solidFill>
                  <a:srgbClr val="000000"/>
                </a:solidFill>
                <a:latin typeface="Calibri"/>
              </a:rPr>
              <a:t>It creates two objects (in String pool and in heap) and one reference variable where the variable ‘s’ will refer to the object in the heap.</a:t>
            </a:r>
            <a:endParaRPr b="0" lang="en-IN" sz="2400" spc="-1" strike="noStrike">
              <a:latin typeface="Arial"/>
            </a:endParaRPr>
          </a:p>
        </p:txBody>
      </p:sp>
    </p:spTree>
  </p:cSld>
  <p:transition spd="slow">
    <p:cover dir="d"/>
  </p:transition>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Rectangle 2"/>
          <p:cNvSpPr/>
          <p:nvPr/>
        </p:nvSpPr>
        <p:spPr>
          <a:xfrm>
            <a:off x="1410120" y="728640"/>
            <a:ext cx="10176480" cy="3747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Using New Keyword</a:t>
            </a:r>
            <a:endParaRPr b="0" lang="en-IN" sz="2400" spc="-1" strike="noStrike">
              <a:latin typeface="Arial"/>
            </a:endParaRPr>
          </a:p>
          <a:p>
            <a:pPr>
              <a:lnSpc>
                <a:spcPct val="100000"/>
              </a:lnSpc>
              <a:buNone/>
            </a:pPr>
            <a:r>
              <a:rPr b="0" lang="en-US" sz="2400" spc="-1" strike="noStrike">
                <a:solidFill>
                  <a:srgbClr val="000000"/>
                </a:solidFill>
                <a:latin typeface="Calibri"/>
              </a:rPr>
              <a:t>As we saw above that when we tried to assign the same string object to two different literals, compiler only created one object and made both of the literals to point the same object. To overcome that approach we can create strings like this: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String str1 = new String(“NIIT");</a:t>
            </a:r>
            <a:endParaRPr b="0" lang="en-IN" sz="2400" spc="-1" strike="noStrike">
              <a:latin typeface="Arial"/>
            </a:endParaRPr>
          </a:p>
          <a:p>
            <a:pPr>
              <a:lnSpc>
                <a:spcPct val="100000"/>
              </a:lnSpc>
              <a:buNone/>
            </a:pPr>
            <a:r>
              <a:rPr b="0" lang="en-US" sz="2400" spc="-1" strike="noStrike">
                <a:solidFill>
                  <a:srgbClr val="000000"/>
                </a:solidFill>
                <a:latin typeface="Calibri"/>
              </a:rPr>
              <a:t>String str2 = new String(“NIIT");</a:t>
            </a:r>
            <a:endParaRPr b="0" lang="en-IN" sz="2400" spc="-1" strike="noStrike">
              <a:latin typeface="Arial"/>
            </a:endParaRPr>
          </a:p>
          <a:p>
            <a:pPr>
              <a:lnSpc>
                <a:spcPct val="100000"/>
              </a:lnSpc>
              <a:buNone/>
            </a:pPr>
            <a:r>
              <a:rPr b="0" lang="en-US" sz="2400" spc="-1" strike="noStrike">
                <a:solidFill>
                  <a:srgbClr val="000000"/>
                </a:solidFill>
                <a:latin typeface="Calibri"/>
              </a:rPr>
              <a:t>In this case compiler would create two different object in memory having the same string.</a:t>
            </a:r>
            <a:endParaRPr b="0" lang="en-IN" sz="2400" spc="-1" strike="noStrike">
              <a:latin typeface="Arial"/>
            </a:endParaRPr>
          </a:p>
        </p:txBody>
      </p:sp>
    </p:spTree>
  </p:cSld>
  <p:transition spd="slow">
    <p:cover dir="d"/>
  </p:transition>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Rectangle 1"/>
          <p:cNvSpPr/>
          <p:nvPr/>
        </p:nvSpPr>
        <p:spPr>
          <a:xfrm>
            <a:off x="1119240" y="180000"/>
            <a:ext cx="8174520" cy="5576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public class Example{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//creating a string by java string literal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 str = “NIIT NOIDA";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char arrch[]={'h','e','l','l','o'};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//converting char array arrch[] to string str2</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 str2 = new String(arrch); </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 str3 = new String("Java String Example");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System.out.println(str);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System.out.println(str2);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System.out.println(str3);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Rectangle 1"/>
          <p:cNvSpPr/>
          <p:nvPr/>
        </p:nvSpPr>
        <p:spPr>
          <a:xfrm>
            <a:off x="1819800" y="561240"/>
            <a:ext cx="922104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Immutable String in Java</a:t>
            </a:r>
            <a:endParaRPr b="0" lang="en-IN" sz="2400" spc="-1" strike="noStrike">
              <a:latin typeface="Arial"/>
            </a:endParaRPr>
          </a:p>
          <a:p>
            <a:pPr>
              <a:lnSpc>
                <a:spcPct val="100000"/>
              </a:lnSpc>
              <a:buNone/>
            </a:pPr>
            <a:r>
              <a:rPr b="0" lang="en-US" sz="2400" spc="-1" strike="noStrike">
                <a:solidFill>
                  <a:srgbClr val="000000"/>
                </a:solidFill>
                <a:latin typeface="Calibri"/>
              </a:rPr>
              <a:t>In java, </a:t>
            </a:r>
            <a:r>
              <a:rPr b="1" lang="en-US" sz="2400" spc="-1" strike="noStrike">
                <a:solidFill>
                  <a:srgbClr val="000000"/>
                </a:solidFill>
                <a:latin typeface="Calibri"/>
              </a:rPr>
              <a:t>string objects are immutable</a:t>
            </a:r>
            <a:r>
              <a:rPr b="0" lang="en-US" sz="2400" spc="-1" strike="noStrike">
                <a:solidFill>
                  <a:srgbClr val="000000"/>
                </a:solidFill>
                <a:latin typeface="Calibri"/>
              </a:rPr>
              <a:t>. Immutable simply means unmodifiable or unchangeable.</a:t>
            </a:r>
            <a:endParaRPr b="0" lang="en-IN" sz="2400" spc="-1" strike="noStrike">
              <a:latin typeface="Arial"/>
            </a:endParaRPr>
          </a:p>
          <a:p>
            <a:pPr>
              <a:lnSpc>
                <a:spcPct val="100000"/>
              </a:lnSpc>
              <a:buNone/>
            </a:pPr>
            <a:r>
              <a:rPr b="0" lang="en-US" sz="2400" spc="-1" strike="noStrike">
                <a:solidFill>
                  <a:srgbClr val="000000"/>
                </a:solidFill>
                <a:latin typeface="Calibri"/>
              </a:rPr>
              <a:t>Once string object is created its data or state can't be changed but a new string object is created</a:t>
            </a:r>
            <a:endParaRPr b="0" lang="en-IN" sz="2400" spc="-1" strike="noStrike">
              <a:latin typeface="Arial"/>
            </a:endParaRPr>
          </a:p>
        </p:txBody>
      </p:sp>
      <p:sp>
        <p:nvSpPr>
          <p:cNvPr id="185" name="Rectangle 2"/>
          <p:cNvSpPr/>
          <p:nvPr/>
        </p:nvSpPr>
        <p:spPr>
          <a:xfrm>
            <a:off x="1614960" y="2950920"/>
            <a:ext cx="889344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Testimmutable{{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 s="NIIT";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s.concat("NOIDA");//concat() method appends the string at the end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System.out.println(s);</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1"/>
          <p:cNvSpPr/>
          <p:nvPr/>
        </p:nvSpPr>
        <p:spPr>
          <a:xfrm>
            <a:off x="586800" y="629640"/>
            <a:ext cx="1117728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As you can see in the above figure that two objects are created but s reference variable still refers to “NIIT" not to “NIIT NOIDA".</a:t>
            </a:r>
            <a:endParaRPr b="0" lang="en-IN" sz="2400" spc="-1" strike="noStrike">
              <a:latin typeface="Arial"/>
            </a:endParaRPr>
          </a:p>
          <a:p>
            <a:pPr>
              <a:lnSpc>
                <a:spcPct val="100000"/>
              </a:lnSpc>
              <a:buNone/>
            </a:pPr>
            <a:r>
              <a:rPr b="0" lang="en-US" sz="2400" spc="-1" strike="noStrike">
                <a:solidFill>
                  <a:srgbClr val="000000"/>
                </a:solidFill>
                <a:latin typeface="Calibri"/>
              </a:rPr>
              <a:t>But if we explicitely assign it to the reference variable, it will refer to " NIIT NOIDA " object</a:t>
            </a:r>
            <a:endParaRPr b="0" lang="en-IN" sz="2400" spc="-1" strike="noStrike">
              <a:latin typeface="Arial"/>
            </a:endParaRPr>
          </a:p>
        </p:txBody>
      </p:sp>
      <p:sp>
        <p:nvSpPr>
          <p:cNvPr id="187" name="Rectangle 2"/>
          <p:cNvSpPr/>
          <p:nvPr/>
        </p:nvSpPr>
        <p:spPr>
          <a:xfrm>
            <a:off x="1091880" y="2709720"/>
            <a:ext cx="966240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Testimmutable{{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 s="NIIT";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s=s.concat("NOIDA");//concat() method appends the string at the end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System.out.println(s);// NIITNOIDA</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Rectangle 1"/>
          <p:cNvSpPr/>
          <p:nvPr/>
        </p:nvSpPr>
        <p:spPr>
          <a:xfrm>
            <a:off x="3048120" y="1582200"/>
            <a:ext cx="6095520" cy="3656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TestString</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aaryaa[])</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String s1=new String("mukesh");</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s1.concat("kumar");</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String s2=s1.concat("aaryaa");</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s2.concat("naryan");</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System.out.println(s1);</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r>
              <a:rPr b="0" lang="en-US" sz="1800" spc="-1" strike="noStrike">
                <a:solidFill>
                  <a:srgbClr val="000000"/>
                </a:solidFill>
                <a:latin typeface="Calibri"/>
              </a:rPr>
              <a:t>System.out.println(s2);</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p:txBody>
      </p:sp>
    </p:spTree>
  </p:cSld>
  <p:transition spd="slow">
    <p:cover dir="d"/>
  </p:transition>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1"/>
          <p:cNvSpPr/>
          <p:nvPr/>
        </p:nvSpPr>
        <p:spPr>
          <a:xfrm>
            <a:off x="1760400" y="37080"/>
            <a:ext cx="7383240" cy="6493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class TestString</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public static void main(String aaryaa[])</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String s1=new String("You can't change");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String s2=new String("You can't change");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System.out.println(s1==s2); //false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String s3="You can't change";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System.out.println(s1==s3);//false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String s4="You can't change";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System.out.println(s3==s4);</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String s5="You can't "+"change";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System.out.println(s4==s5);</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String s6="You can't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String s7=s6+"change";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System.out.println(s4==s7);</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final String s8="You can't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String s9=s8+"change";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System.out.println(s4==s9);</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 </a:t>
            </a:r>
            <a:endParaRPr b="0" lang="en-IN" sz="2000" spc="-1" strike="noStrike">
              <a:latin typeface="Arial"/>
            </a:endParaRPr>
          </a:p>
        </p:txBody>
      </p:sp>
    </p:spTree>
  </p:cSld>
  <p:transition spd="slow">
    <p:cover dir="d"/>
  </p:transition>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Rectangle 4"/>
          <p:cNvSpPr/>
          <p:nvPr/>
        </p:nvSpPr>
        <p:spPr>
          <a:xfrm>
            <a:off x="3048120" y="2413440"/>
            <a:ext cx="609552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Testimmutablestring1{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 s=“mukesh";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s.concat(" kumar");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 </a:t>
            </a:r>
            <a:endParaRPr b="0" lang="en-IN" sz="2400" spc="-1" strike="noStrike">
              <a:latin typeface="Arial"/>
            </a:endParaRPr>
          </a:p>
        </p:txBody>
      </p:sp>
    </p:spTree>
  </p:cSld>
  <p:transition spd="slow">
    <p:cover dir="d"/>
  </p:transition>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Rectangle 1"/>
          <p:cNvSpPr/>
          <p:nvPr/>
        </p:nvSpPr>
        <p:spPr>
          <a:xfrm>
            <a:off x="3048120" y="2413440"/>
            <a:ext cx="609552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Testimmutablestring1{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 s=“mukesh";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s=s.concat(" kumar");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 </a:t>
            </a:r>
            <a:endParaRPr b="0" lang="en-IN" sz="2400" spc="-1" strike="noStrike">
              <a:latin typeface="Arial"/>
            </a:endParaRPr>
          </a:p>
        </p:txBody>
      </p:sp>
    </p:spTree>
  </p:cSld>
  <p:transition spd="slow">
    <p:cover dir="d"/>
  </p:transition>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1"/>
          <p:cNvSpPr/>
          <p:nvPr/>
        </p:nvSpPr>
        <p:spPr>
          <a:xfrm>
            <a:off x="2256480" y="344880"/>
            <a:ext cx="832032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Java String Methods</a:t>
            </a:r>
            <a:endParaRPr b="0" lang="en-IN" sz="1800" spc="-1" strike="noStrike">
              <a:latin typeface="Arial"/>
            </a:endParaRPr>
          </a:p>
          <a:p>
            <a:pPr>
              <a:lnSpc>
                <a:spcPct val="100000"/>
              </a:lnSpc>
              <a:buNone/>
            </a:pPr>
            <a:r>
              <a:rPr b="1" lang="en-US" sz="1800" spc="-1" strike="noStrike">
                <a:solidFill>
                  <a:srgbClr val="000000"/>
                </a:solidFill>
                <a:latin typeface="Calibri"/>
              </a:rPr>
              <a:t>Java String length()</a:t>
            </a:r>
            <a:r>
              <a:rPr b="0" lang="en-US" sz="1800" spc="-1" strike="noStrike">
                <a:solidFill>
                  <a:srgbClr val="000000"/>
                </a:solidFill>
                <a:latin typeface="Calibri"/>
              </a:rPr>
              <a:t>: The Java String length() method tells the length of the string. It returns count of total number of characters present in the String</a:t>
            </a:r>
            <a:endParaRPr b="0" lang="en-IN" sz="1800" spc="-1" strike="noStrike">
              <a:latin typeface="Arial"/>
            </a:endParaRPr>
          </a:p>
        </p:txBody>
      </p:sp>
      <p:sp>
        <p:nvSpPr>
          <p:cNvPr id="193" name="Rectangle 2"/>
          <p:cNvSpPr/>
          <p:nvPr/>
        </p:nvSpPr>
        <p:spPr>
          <a:xfrm>
            <a:off x="3048120" y="2413440"/>
            <a:ext cx="849780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Length{</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s1="hello"; </a:t>
            </a:r>
            <a:endParaRPr b="0" lang="en-IN" sz="2400" spc="-1" strike="noStrike">
              <a:latin typeface="Arial"/>
            </a:endParaRPr>
          </a:p>
          <a:p>
            <a:pPr>
              <a:lnSpc>
                <a:spcPct val="100000"/>
              </a:lnSpc>
              <a:buNone/>
            </a:pPr>
            <a:r>
              <a:rPr b="0" lang="en-US" sz="2400" spc="-1" strike="noStrike">
                <a:solidFill>
                  <a:srgbClr val="000000"/>
                </a:solidFill>
                <a:latin typeface="Calibri"/>
              </a:rPr>
              <a:t>String s2="whatsup";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System.out.println("string length is: "+s1.length());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System.out.println("string length is: "+s2.length());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Rectangle 1"/>
          <p:cNvSpPr/>
          <p:nvPr/>
        </p:nvSpPr>
        <p:spPr>
          <a:xfrm>
            <a:off x="1657080" y="294840"/>
            <a:ext cx="1007532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erdana"/>
              </a:rPr>
              <a:t>Can we overload java main() method?</a:t>
            </a:r>
            <a:endParaRPr b="0" lang="en-IN" sz="1800" spc="-1" strike="noStrike">
              <a:latin typeface="Arial"/>
            </a:endParaRPr>
          </a:p>
          <a:p>
            <a:pPr>
              <a:lnSpc>
                <a:spcPct val="100000"/>
              </a:lnSpc>
              <a:buNone/>
            </a:pPr>
            <a:r>
              <a:rPr b="0" lang="en-US" sz="1800" spc="-1" strike="noStrike">
                <a:solidFill>
                  <a:srgbClr val="000000"/>
                </a:solidFill>
                <a:latin typeface="verdana"/>
              </a:rPr>
              <a:t>Yes, by method overloading. You can have any number of main methods in a class by method overloading. But JVM calls main() method which receives string array as arguments only</a:t>
            </a:r>
            <a:endParaRPr b="0" lang="en-IN" sz="1800" spc="-1" strike="noStrike">
              <a:latin typeface="Arial"/>
            </a:endParaRPr>
          </a:p>
        </p:txBody>
      </p:sp>
      <p:sp>
        <p:nvSpPr>
          <p:cNvPr id="55" name="Rectangle 2"/>
          <p:cNvSpPr/>
          <p:nvPr/>
        </p:nvSpPr>
        <p:spPr>
          <a:xfrm>
            <a:off x="3048120" y="2274840"/>
            <a:ext cx="609552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TestOverloading4{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args){System.out.println("main with String[]");}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args){System.out.println("main with String");}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main(){System.out.println("main without args");}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p:txBody>
      </p:sp>
    </p:spTree>
  </p:cSld>
  <p:transition spd="slow">
    <p:cover dir="d"/>
  </p:transition>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Rectangle 1"/>
          <p:cNvSpPr/>
          <p:nvPr/>
        </p:nvSpPr>
        <p:spPr>
          <a:xfrm>
            <a:off x="969120" y="440640"/>
            <a:ext cx="993528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 compareTo()</a:t>
            </a:r>
            <a:r>
              <a:rPr b="0" lang="en-US" sz="2400" spc="-1" strike="noStrike">
                <a:solidFill>
                  <a:srgbClr val="000000"/>
                </a:solidFill>
                <a:latin typeface="Calibri"/>
              </a:rPr>
              <a:t>: The Java String compareTo() method compares the given string with current string. It is a method of</a:t>
            </a:r>
            <a:r>
              <a:rPr b="0" i="1" lang="en-US" sz="2400" spc="-1" strike="noStrike">
                <a:solidFill>
                  <a:srgbClr val="000000"/>
                </a:solidFill>
                <a:latin typeface="Calibri"/>
              </a:rPr>
              <a:t> ‘Comparable’</a:t>
            </a:r>
            <a:r>
              <a:rPr b="0" lang="en-US" sz="2400" spc="-1" strike="noStrike">
                <a:solidFill>
                  <a:srgbClr val="000000"/>
                </a:solidFill>
                <a:latin typeface="Calibri"/>
              </a:rPr>
              <a:t> interface which is implemented by String class. </a:t>
            </a:r>
            <a:endParaRPr b="0" lang="en-IN" sz="2400" spc="-1" strike="noStrike">
              <a:latin typeface="Arial"/>
            </a:endParaRPr>
          </a:p>
        </p:txBody>
      </p:sp>
      <p:sp>
        <p:nvSpPr>
          <p:cNvPr id="195" name="Rectangle 2"/>
          <p:cNvSpPr/>
          <p:nvPr/>
        </p:nvSpPr>
        <p:spPr>
          <a:xfrm>
            <a:off x="2888640" y="2707560"/>
            <a:ext cx="6095520" cy="3747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CompareTo {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s1="hello";</a:t>
            </a:r>
            <a:endParaRPr b="0" lang="en-IN" sz="2400" spc="-1" strike="noStrike">
              <a:latin typeface="Arial"/>
            </a:endParaRPr>
          </a:p>
          <a:p>
            <a:pPr>
              <a:lnSpc>
                <a:spcPct val="100000"/>
              </a:lnSpc>
              <a:buNone/>
            </a:pPr>
            <a:r>
              <a:rPr b="0" lang="en-US" sz="2400" spc="-1" strike="noStrike">
                <a:solidFill>
                  <a:srgbClr val="000000"/>
                </a:solidFill>
                <a:latin typeface="Calibri"/>
              </a:rPr>
              <a:t>String s2="hello"; </a:t>
            </a:r>
            <a:endParaRPr b="0" lang="en-IN" sz="2400" spc="-1" strike="noStrike">
              <a:latin typeface="Arial"/>
            </a:endParaRPr>
          </a:p>
          <a:p>
            <a:pPr>
              <a:lnSpc>
                <a:spcPct val="100000"/>
              </a:lnSpc>
              <a:buNone/>
            </a:pPr>
            <a:r>
              <a:rPr b="0" lang="en-US" sz="2400" spc="-1" strike="noStrike">
                <a:solidFill>
                  <a:srgbClr val="000000"/>
                </a:solidFill>
                <a:latin typeface="Calibri"/>
              </a:rPr>
              <a:t>String s3="hemlo"; </a:t>
            </a:r>
            <a:endParaRPr b="0" lang="en-IN" sz="2400" spc="-1" strike="noStrike">
              <a:latin typeface="Arial"/>
            </a:endParaRPr>
          </a:p>
          <a:p>
            <a:pPr>
              <a:lnSpc>
                <a:spcPct val="100000"/>
              </a:lnSpc>
              <a:buNone/>
            </a:pPr>
            <a:r>
              <a:rPr b="0" lang="en-US" sz="2400" spc="-1" strike="noStrike">
                <a:solidFill>
                  <a:srgbClr val="000000"/>
                </a:solidFill>
                <a:latin typeface="Calibri"/>
              </a:rPr>
              <a:t>String s4="flag";</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System.out.println(s1.compareTo(s2));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System.out.println(s1.compareTo(s3));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System.out.println(s1.compareTo(s4));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Rectangle 1"/>
          <p:cNvSpPr/>
          <p:nvPr/>
        </p:nvSpPr>
        <p:spPr>
          <a:xfrm>
            <a:off x="2515680" y="1734840"/>
            <a:ext cx="8388360" cy="2223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This program shows the comparison between the various string. It is noticed that  </a:t>
            </a:r>
            <a:br/>
            <a:r>
              <a:rPr b="0" lang="en-US" sz="2800" spc="-1" strike="noStrike">
                <a:solidFill>
                  <a:srgbClr val="000000"/>
                </a:solidFill>
                <a:latin typeface="Calibri"/>
              </a:rPr>
              <a:t>if s1 &gt; s2, it returns a positive number  </a:t>
            </a:r>
            <a:br/>
            <a:r>
              <a:rPr b="0" lang="en-US" sz="2800" spc="-1" strike="noStrike">
                <a:solidFill>
                  <a:srgbClr val="000000"/>
                </a:solidFill>
                <a:latin typeface="Calibri"/>
              </a:rPr>
              <a:t>if s1 &lt; s2, it returns a negative number </a:t>
            </a:r>
            <a:br/>
            <a:r>
              <a:rPr b="0" lang="en-US" sz="2800" spc="-1" strike="noStrike">
                <a:solidFill>
                  <a:srgbClr val="000000"/>
                </a:solidFill>
                <a:latin typeface="Calibri"/>
              </a:rPr>
              <a:t>if s1 == s2, it returns 0</a:t>
            </a:r>
            <a:endParaRPr b="0" lang="en-IN" sz="2800" spc="-1" strike="noStrike">
              <a:latin typeface="Arial"/>
            </a:endParaRPr>
          </a:p>
        </p:txBody>
      </p:sp>
    </p:spTree>
  </p:cSld>
  <p:transition spd="slow">
    <p:cover dir="d"/>
  </p:transition>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Rectangle 1"/>
          <p:cNvSpPr/>
          <p:nvPr/>
        </p:nvSpPr>
        <p:spPr>
          <a:xfrm>
            <a:off x="2488320" y="453960"/>
            <a:ext cx="933012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 concat() : </a:t>
            </a:r>
            <a:r>
              <a:rPr b="0" lang="en-US" sz="2400" spc="-1" strike="noStrike">
                <a:solidFill>
                  <a:srgbClr val="000000"/>
                </a:solidFill>
                <a:latin typeface="Calibri"/>
              </a:rPr>
              <a:t>The Java String concat() method combines a specific string at the end of another string and ultimately returns a combined string. It is like appending another string. </a:t>
            </a:r>
            <a:endParaRPr b="0" lang="en-IN" sz="2400" spc="-1" strike="noStrike">
              <a:latin typeface="Arial"/>
            </a:endParaRPr>
          </a:p>
        </p:txBody>
      </p:sp>
      <p:sp>
        <p:nvSpPr>
          <p:cNvPr id="198" name="Rectangle 2"/>
          <p:cNvSpPr/>
          <p:nvPr/>
        </p:nvSpPr>
        <p:spPr>
          <a:xfrm>
            <a:off x="3048120" y="2551680"/>
            <a:ext cx="609552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ConcatExample{</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a:t>
            </a:r>
            <a:endParaRPr b="0" lang="en-IN" sz="2400" spc="-1" strike="noStrike">
              <a:latin typeface="Arial"/>
            </a:endParaRPr>
          </a:p>
          <a:p>
            <a:pPr>
              <a:lnSpc>
                <a:spcPct val="100000"/>
              </a:lnSpc>
              <a:buNone/>
            </a:pPr>
            <a:r>
              <a:rPr b="0" lang="en-US" sz="2400" spc="-1" strike="noStrike">
                <a:solidFill>
                  <a:srgbClr val="000000"/>
                </a:solidFill>
                <a:latin typeface="Calibri"/>
              </a:rPr>
              <a:t>String s1="hello";</a:t>
            </a:r>
            <a:endParaRPr b="0" lang="en-IN" sz="2400" spc="-1" strike="noStrike">
              <a:latin typeface="Arial"/>
            </a:endParaRPr>
          </a:p>
          <a:p>
            <a:pPr>
              <a:lnSpc>
                <a:spcPct val="100000"/>
              </a:lnSpc>
              <a:buNone/>
            </a:pPr>
            <a:r>
              <a:rPr b="0" lang="en-US" sz="2400" spc="-1" strike="noStrike">
                <a:solidFill>
                  <a:srgbClr val="000000"/>
                </a:solidFill>
                <a:latin typeface="Calibri"/>
              </a:rPr>
              <a:t>s1=s1.concat("how are you");</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Rectangle 1"/>
          <p:cNvSpPr/>
          <p:nvPr/>
        </p:nvSpPr>
        <p:spPr>
          <a:xfrm>
            <a:off x="2160720" y="333360"/>
            <a:ext cx="9098280" cy="821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 IsEmpty()</a:t>
            </a:r>
            <a:r>
              <a:rPr b="0" lang="en-US" sz="2400" spc="-1" strike="noStrike">
                <a:solidFill>
                  <a:srgbClr val="000000"/>
                </a:solidFill>
                <a:latin typeface="Calibri"/>
              </a:rPr>
              <a:t> : This method checks whether the String contains anything or not. If the java String is Empty, it returns true else false.</a:t>
            </a:r>
            <a:endParaRPr b="0" lang="en-IN" sz="2400" spc="-1" strike="noStrike">
              <a:latin typeface="Arial"/>
            </a:endParaRPr>
          </a:p>
        </p:txBody>
      </p:sp>
      <p:sp>
        <p:nvSpPr>
          <p:cNvPr id="200" name="Rectangle 2"/>
          <p:cNvSpPr/>
          <p:nvPr/>
        </p:nvSpPr>
        <p:spPr>
          <a:xfrm>
            <a:off x="3048120" y="2413440"/>
            <a:ext cx="740592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IsEmptyExample{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s1=""; </a:t>
            </a:r>
            <a:endParaRPr b="0" lang="en-IN" sz="2400" spc="-1" strike="noStrike">
              <a:latin typeface="Arial"/>
            </a:endParaRPr>
          </a:p>
          <a:p>
            <a:pPr>
              <a:lnSpc>
                <a:spcPct val="100000"/>
              </a:lnSpc>
              <a:buNone/>
            </a:pPr>
            <a:r>
              <a:rPr b="0" lang="en-US" sz="2400" spc="-1" strike="noStrike">
                <a:solidFill>
                  <a:srgbClr val="000000"/>
                </a:solidFill>
                <a:latin typeface="Calibri"/>
              </a:rPr>
              <a:t>String s2="hello";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System.out.println(s1.isEmpty());</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System.out.println(s2.isEmpty());</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Rectangle 1"/>
          <p:cNvSpPr/>
          <p:nvPr/>
        </p:nvSpPr>
        <p:spPr>
          <a:xfrm>
            <a:off x="969120" y="249480"/>
            <a:ext cx="1079496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 Trim()</a:t>
            </a:r>
            <a:r>
              <a:rPr b="0" lang="en-US" sz="2400" spc="-1" strike="noStrike">
                <a:solidFill>
                  <a:srgbClr val="000000"/>
                </a:solidFill>
                <a:latin typeface="Calibri"/>
              </a:rPr>
              <a:t> : The java string trim() method removes the leading and trailing spaces. It checks the unicode value of space character (‘u0020’) before and after the string. If it exists, then removes the spaces and return the omitted string</a:t>
            </a:r>
            <a:endParaRPr b="0" lang="en-IN" sz="2400" spc="-1" strike="noStrike">
              <a:latin typeface="Arial"/>
            </a:endParaRPr>
          </a:p>
        </p:txBody>
      </p:sp>
      <p:sp>
        <p:nvSpPr>
          <p:cNvPr id="202" name="Rectangle 2"/>
          <p:cNvSpPr/>
          <p:nvPr/>
        </p:nvSpPr>
        <p:spPr>
          <a:xfrm>
            <a:off x="3048120" y="2551680"/>
            <a:ext cx="609552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StringTrimExample{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s1="  hello   ";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System.out.println(s1+"how are you");</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System.out.println(s1.trim()+"how are you");</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Rectangle 1"/>
          <p:cNvSpPr/>
          <p:nvPr/>
        </p:nvSpPr>
        <p:spPr>
          <a:xfrm>
            <a:off x="1806120" y="280800"/>
            <a:ext cx="9098280" cy="821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 toLowerCase()</a:t>
            </a:r>
            <a:r>
              <a:rPr b="0" lang="en-US" sz="2400" spc="-1" strike="noStrike">
                <a:solidFill>
                  <a:srgbClr val="000000"/>
                </a:solidFill>
                <a:latin typeface="Calibri"/>
              </a:rPr>
              <a:t> : The java string toLowerCase() method converts all the characters of the String to lower case</a:t>
            </a:r>
            <a:endParaRPr b="0" lang="en-IN" sz="2400" spc="-1" strike="noStrike">
              <a:latin typeface="Arial"/>
            </a:endParaRPr>
          </a:p>
        </p:txBody>
      </p:sp>
      <p:sp>
        <p:nvSpPr>
          <p:cNvPr id="204" name="Rectangle 3"/>
          <p:cNvSpPr/>
          <p:nvPr/>
        </p:nvSpPr>
        <p:spPr>
          <a:xfrm>
            <a:off x="3048120" y="2551680"/>
            <a:ext cx="711936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StringLowerExample{</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a:t>
            </a:r>
            <a:endParaRPr b="0" lang="en-IN" sz="2400" spc="-1" strike="noStrike">
              <a:latin typeface="Arial"/>
            </a:endParaRPr>
          </a:p>
          <a:p>
            <a:pPr>
              <a:lnSpc>
                <a:spcPct val="100000"/>
              </a:lnSpc>
              <a:buNone/>
            </a:pPr>
            <a:r>
              <a:rPr b="0" lang="en-US" sz="2400" spc="-1" strike="noStrike">
                <a:solidFill>
                  <a:srgbClr val="000000"/>
                </a:solidFill>
                <a:latin typeface="Calibri"/>
              </a:rPr>
              <a:t>String s1="HELLO HOW Are You?”;</a:t>
            </a:r>
            <a:endParaRPr b="0" lang="en-IN" sz="2400" spc="-1" strike="noStrike">
              <a:latin typeface="Arial"/>
            </a:endParaRPr>
          </a:p>
          <a:p>
            <a:pPr>
              <a:lnSpc>
                <a:spcPct val="100000"/>
              </a:lnSpc>
              <a:buNone/>
            </a:pPr>
            <a:r>
              <a:rPr b="0" lang="en-US" sz="2400" spc="-1" strike="noStrike">
                <a:solidFill>
                  <a:srgbClr val="000000"/>
                </a:solidFill>
                <a:latin typeface="Calibri"/>
              </a:rPr>
              <a:t>String s1lower=s1.toLowerCase();</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System.out.println(s1lower);}</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Rectangle 1"/>
          <p:cNvSpPr/>
          <p:nvPr/>
        </p:nvSpPr>
        <p:spPr>
          <a:xfrm>
            <a:off x="300240" y="280800"/>
            <a:ext cx="11668320" cy="821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 toUpperCase()</a:t>
            </a:r>
            <a:r>
              <a:rPr b="0" lang="en-US" sz="2400" spc="-1" strike="noStrike">
                <a:solidFill>
                  <a:srgbClr val="000000"/>
                </a:solidFill>
                <a:latin typeface="Calibri"/>
              </a:rPr>
              <a:t> : The Java String toUpperCase() method converts all the characters of the String to upper case</a:t>
            </a:r>
            <a:endParaRPr b="0" lang="en-IN" sz="2400" spc="-1" strike="noStrike">
              <a:latin typeface="Arial"/>
            </a:endParaRPr>
          </a:p>
        </p:txBody>
      </p:sp>
      <p:sp>
        <p:nvSpPr>
          <p:cNvPr id="206" name="Rectangle 2"/>
          <p:cNvSpPr/>
          <p:nvPr/>
        </p:nvSpPr>
        <p:spPr>
          <a:xfrm>
            <a:off x="3048120" y="2551680"/>
            <a:ext cx="609552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StringUpperExample{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s1="hello how are you";  </a:t>
            </a:r>
            <a:endParaRPr b="0" lang="en-IN" sz="2400" spc="-1" strike="noStrike">
              <a:latin typeface="Arial"/>
            </a:endParaRPr>
          </a:p>
          <a:p>
            <a:pPr>
              <a:lnSpc>
                <a:spcPct val="100000"/>
              </a:lnSpc>
              <a:buNone/>
            </a:pPr>
            <a:r>
              <a:rPr b="0" lang="en-US" sz="2400" spc="-1" strike="noStrike">
                <a:solidFill>
                  <a:srgbClr val="000000"/>
                </a:solidFill>
                <a:latin typeface="Calibri"/>
              </a:rPr>
              <a:t>String s1upper=s1.toUpperCase();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System.out.println(s1upper);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Rectangle 1"/>
          <p:cNvSpPr/>
          <p:nvPr/>
        </p:nvSpPr>
        <p:spPr>
          <a:xfrm>
            <a:off x="1560240" y="167400"/>
            <a:ext cx="10394640" cy="1005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Calibri"/>
              </a:rPr>
              <a:t>Java String replace()</a:t>
            </a:r>
            <a:r>
              <a:rPr b="0" lang="en-US" sz="2000" spc="-1" strike="noStrike">
                <a:solidFill>
                  <a:srgbClr val="000000"/>
                </a:solidFill>
                <a:latin typeface="Calibri"/>
              </a:rPr>
              <a:t>: The Java String replace() method returns a string, replacing all the old characters or CharSequence to new characters. There are 2 ways to replace methods in a Java String. </a:t>
            </a:r>
            <a:endParaRPr b="0" lang="en-IN" sz="2000" spc="-1" strike="noStrike">
              <a:latin typeface="Arial"/>
            </a:endParaRPr>
          </a:p>
        </p:txBody>
      </p:sp>
      <p:sp>
        <p:nvSpPr>
          <p:cNvPr id="208" name="Rectangle 2"/>
          <p:cNvSpPr/>
          <p:nvPr/>
        </p:nvSpPr>
        <p:spPr>
          <a:xfrm>
            <a:off x="1560240" y="2690280"/>
            <a:ext cx="758340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ReplaceExample1{</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s1="hello how are you"; </a:t>
            </a:r>
            <a:endParaRPr b="0" lang="en-IN" sz="2400" spc="-1" strike="noStrike">
              <a:latin typeface="Arial"/>
            </a:endParaRPr>
          </a:p>
          <a:p>
            <a:pPr>
              <a:lnSpc>
                <a:spcPct val="100000"/>
              </a:lnSpc>
              <a:buNone/>
            </a:pPr>
            <a:r>
              <a:rPr b="0" lang="en-US" sz="2400" spc="-1" strike="noStrike">
                <a:solidFill>
                  <a:srgbClr val="000000"/>
                </a:solidFill>
                <a:latin typeface="Calibri"/>
              </a:rPr>
              <a:t>String replaceString=s1.replace('h','t');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System.out.println(replaceString); }}</a:t>
            </a:r>
            <a:endParaRPr b="0" lang="en-IN" sz="2400" spc="-1" strike="noStrike">
              <a:latin typeface="Arial"/>
            </a:endParaRPr>
          </a:p>
        </p:txBody>
      </p:sp>
    </p:spTree>
  </p:cSld>
  <p:transition spd="slow">
    <p:cover dir="d"/>
  </p:transition>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Rectangle 1"/>
          <p:cNvSpPr/>
          <p:nvPr/>
        </p:nvSpPr>
        <p:spPr>
          <a:xfrm>
            <a:off x="2297520" y="321840"/>
            <a:ext cx="8866080" cy="821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 replace(CharSequence target, CharSequence replacement) method</a:t>
            </a:r>
            <a:endParaRPr b="0" lang="en-IN" sz="2400" spc="-1" strike="noStrike">
              <a:latin typeface="Arial"/>
            </a:endParaRPr>
          </a:p>
        </p:txBody>
      </p:sp>
      <p:sp>
        <p:nvSpPr>
          <p:cNvPr id="210" name="Rectangle 3"/>
          <p:cNvSpPr/>
          <p:nvPr/>
        </p:nvSpPr>
        <p:spPr>
          <a:xfrm>
            <a:off x="3048120" y="2551680"/>
            <a:ext cx="609552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ReplaceExample2{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s1="Hey, welcome to noida"; </a:t>
            </a:r>
            <a:endParaRPr b="0" lang="en-IN" sz="2400" spc="-1" strike="noStrike">
              <a:latin typeface="Arial"/>
            </a:endParaRPr>
          </a:p>
          <a:p>
            <a:pPr>
              <a:lnSpc>
                <a:spcPct val="100000"/>
              </a:lnSpc>
              <a:buNone/>
            </a:pPr>
            <a:r>
              <a:rPr b="0" lang="en-US" sz="2400" spc="-1" strike="noStrike">
                <a:solidFill>
                  <a:srgbClr val="000000"/>
                </a:solidFill>
                <a:latin typeface="Calibri"/>
              </a:rPr>
              <a:t>String replaceString=s1.replace("noida","delhi");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System.out.println(replaceString);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Rectangle 1"/>
          <p:cNvSpPr/>
          <p:nvPr/>
        </p:nvSpPr>
        <p:spPr>
          <a:xfrm>
            <a:off x="887040" y="317520"/>
            <a:ext cx="1083600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 contains()</a:t>
            </a:r>
            <a:r>
              <a:rPr b="0" lang="en-US" sz="2400" spc="-1" strike="noStrike">
                <a:solidFill>
                  <a:srgbClr val="000000"/>
                </a:solidFill>
                <a:latin typeface="Calibri"/>
              </a:rPr>
              <a:t> :The java string contains() method searches the sequence of characters in the string. If the sequences of characters are found, then it returns true otherwise returns false.</a:t>
            </a:r>
            <a:endParaRPr b="0" lang="en-IN" sz="2400" spc="-1" strike="noStrike">
              <a:latin typeface="Arial"/>
            </a:endParaRPr>
          </a:p>
        </p:txBody>
      </p:sp>
      <p:sp>
        <p:nvSpPr>
          <p:cNvPr id="212" name="Rectangle 2"/>
          <p:cNvSpPr/>
          <p:nvPr/>
        </p:nvSpPr>
        <p:spPr>
          <a:xfrm>
            <a:off x="1242000" y="2413440"/>
            <a:ext cx="983952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ContainsExample{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name=" hello how are you doing";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System.out.println(name.contains(“I am Aman"));</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System.out.println(name.contains("hello”);</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System.out.println(name.contains("fine”)}}</a:t>
            </a:r>
            <a:endParaRPr b="0" lang="en-IN" sz="2400" spc="-1" strike="noStrike">
              <a:latin typeface="Arial"/>
            </a:endParaRPr>
          </a:p>
        </p:txBody>
      </p:sp>
    </p:spTree>
  </p:cSld>
  <p:transition spd="slow">
    <p:cover dir="d"/>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Picture 2" descr="Java Method Overloading with Type Promotion"/>
          <p:cNvPicPr/>
          <p:nvPr/>
        </p:nvPicPr>
        <p:blipFill>
          <a:blip r:embed="rId1"/>
          <a:stretch/>
        </p:blipFill>
        <p:spPr>
          <a:xfrm>
            <a:off x="2705760" y="582840"/>
            <a:ext cx="7197840" cy="5398200"/>
          </a:xfrm>
          <a:prstGeom prst="rect">
            <a:avLst/>
          </a:prstGeom>
          <a:ln w="0">
            <a:noFill/>
          </a:ln>
        </p:spPr>
      </p:pic>
    </p:spTree>
  </p:cSld>
  <p:transition spd="slow">
    <p:cover dir="d"/>
  </p:transition>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Rectangle 1"/>
          <p:cNvSpPr/>
          <p:nvPr/>
        </p:nvSpPr>
        <p:spPr>
          <a:xfrm>
            <a:off x="1451160" y="235800"/>
            <a:ext cx="9971640" cy="1005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Calibri"/>
              </a:rPr>
              <a:t>Java String equals()</a:t>
            </a:r>
            <a:r>
              <a:rPr b="0" lang="en-US" sz="2000" spc="-1" strike="noStrike">
                <a:solidFill>
                  <a:srgbClr val="000000"/>
                </a:solidFill>
                <a:latin typeface="Calibri"/>
              </a:rPr>
              <a:t> : The Java String equals() method compares the two given strings on the basis of content of the string i.e Java String representation. If all the characters are matched, it returns true else it will return false</a:t>
            </a:r>
            <a:endParaRPr b="0" lang="en-IN" sz="2000" spc="-1" strike="noStrike">
              <a:latin typeface="Arial"/>
            </a:endParaRPr>
          </a:p>
        </p:txBody>
      </p:sp>
      <p:sp>
        <p:nvSpPr>
          <p:cNvPr id="214" name="Rectangle 2"/>
          <p:cNvSpPr/>
          <p:nvPr/>
        </p:nvSpPr>
        <p:spPr>
          <a:xfrm>
            <a:off x="1337400" y="2136240"/>
            <a:ext cx="780624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EqualsExample{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s1="hello"; </a:t>
            </a:r>
            <a:endParaRPr b="0" lang="en-IN" sz="2400" spc="-1" strike="noStrike">
              <a:latin typeface="Arial"/>
            </a:endParaRPr>
          </a:p>
          <a:p>
            <a:pPr>
              <a:lnSpc>
                <a:spcPct val="100000"/>
              </a:lnSpc>
              <a:buNone/>
            </a:pPr>
            <a:r>
              <a:rPr b="0" lang="en-US" sz="2400" spc="-1" strike="noStrike">
                <a:solidFill>
                  <a:srgbClr val="000000"/>
                </a:solidFill>
                <a:latin typeface="Calibri"/>
              </a:rPr>
              <a:t>String s2="hello"; </a:t>
            </a:r>
            <a:endParaRPr b="0" lang="en-IN" sz="2400" spc="-1" strike="noStrike">
              <a:latin typeface="Arial"/>
            </a:endParaRPr>
          </a:p>
          <a:p>
            <a:pPr>
              <a:lnSpc>
                <a:spcPct val="100000"/>
              </a:lnSpc>
              <a:buNone/>
            </a:pPr>
            <a:r>
              <a:rPr b="0" lang="en-US" sz="2400" spc="-1" strike="noStrike">
                <a:solidFill>
                  <a:srgbClr val="000000"/>
                </a:solidFill>
                <a:latin typeface="Calibri"/>
              </a:rPr>
              <a:t>String s3="hi";</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System.out.println(s1.equalsIgnoreCase(s2));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System.out.println(s1.equalsIgnoreCase(s3));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Rectangle 1"/>
          <p:cNvSpPr/>
          <p:nvPr/>
        </p:nvSpPr>
        <p:spPr>
          <a:xfrm>
            <a:off x="1860480" y="344880"/>
            <a:ext cx="958932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a:t>
            </a:r>
            <a:r>
              <a:rPr b="0" lang="en-US" sz="2400" spc="-1" strike="noStrike">
                <a:solidFill>
                  <a:srgbClr val="000000"/>
                </a:solidFill>
                <a:latin typeface="Calibri"/>
              </a:rPr>
              <a:t> </a:t>
            </a:r>
            <a:r>
              <a:rPr b="1" lang="en-US" sz="2400" spc="-1" strike="noStrike">
                <a:solidFill>
                  <a:srgbClr val="000000"/>
                </a:solidFill>
                <a:latin typeface="Calibri"/>
              </a:rPr>
              <a:t>String equalsIgnoreCase(): </a:t>
            </a:r>
            <a:r>
              <a:rPr b="0" lang="en-US" sz="2400" spc="-1" strike="noStrike">
                <a:solidFill>
                  <a:srgbClr val="000000"/>
                </a:solidFill>
                <a:latin typeface="Calibri"/>
              </a:rPr>
              <a:t>This method compares two string on the basis of content but it does not check the case like equals() method. In this method, if the characters match, it returns true else false.</a:t>
            </a:r>
            <a:endParaRPr b="0" lang="en-IN" sz="2400" spc="-1" strike="noStrike">
              <a:latin typeface="Arial"/>
            </a:endParaRPr>
          </a:p>
        </p:txBody>
      </p:sp>
      <p:sp>
        <p:nvSpPr>
          <p:cNvPr id="216" name="Rectangle 3"/>
          <p:cNvSpPr/>
          <p:nvPr/>
        </p:nvSpPr>
        <p:spPr>
          <a:xfrm>
            <a:off x="996120" y="2274840"/>
            <a:ext cx="8147520" cy="3016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EqualsIgnoreCaseExample{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s1="hello"; </a:t>
            </a:r>
            <a:endParaRPr b="0" lang="en-IN" sz="2400" spc="-1" strike="noStrike">
              <a:latin typeface="Arial"/>
            </a:endParaRPr>
          </a:p>
          <a:p>
            <a:pPr>
              <a:lnSpc>
                <a:spcPct val="100000"/>
              </a:lnSpc>
              <a:buNone/>
            </a:pPr>
            <a:r>
              <a:rPr b="0" lang="en-US" sz="2400" spc="-1" strike="noStrike">
                <a:solidFill>
                  <a:srgbClr val="000000"/>
                </a:solidFill>
                <a:latin typeface="Calibri"/>
              </a:rPr>
              <a:t>String s2="HELLO"; </a:t>
            </a:r>
            <a:endParaRPr b="0" lang="en-IN" sz="2400" spc="-1" strike="noStrike">
              <a:latin typeface="Arial"/>
            </a:endParaRPr>
          </a:p>
          <a:p>
            <a:pPr>
              <a:lnSpc>
                <a:spcPct val="100000"/>
              </a:lnSpc>
              <a:buNone/>
            </a:pPr>
            <a:r>
              <a:rPr b="0" lang="en-US" sz="2400" spc="-1" strike="noStrike">
                <a:solidFill>
                  <a:srgbClr val="000000"/>
                </a:solidFill>
                <a:latin typeface="Calibri"/>
              </a:rPr>
              <a:t>String s3="hi";</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System.out.println(s1.equalsIgnoreCase(s2));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System.out.println(s1.equalsIgnoreCase(s3));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Rectangle 1"/>
          <p:cNvSpPr/>
          <p:nvPr/>
        </p:nvSpPr>
        <p:spPr>
          <a:xfrm>
            <a:off x="1405800" y="453960"/>
            <a:ext cx="1042668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 toCharArray(): </a:t>
            </a:r>
            <a:r>
              <a:rPr b="0" lang="en-US" sz="2400" spc="-1" strike="noStrike">
                <a:solidFill>
                  <a:srgbClr val="000000"/>
                </a:solidFill>
                <a:latin typeface="Calibri"/>
              </a:rPr>
              <a:t>This method converts the string into a character array i.e first it will calculate the length of the given Java String including spaces and then create an array of char type with the same content</a:t>
            </a:r>
            <a:endParaRPr b="0" lang="en-IN" sz="2400" spc="-1" strike="noStrike">
              <a:latin typeface="Arial"/>
            </a:endParaRPr>
          </a:p>
        </p:txBody>
      </p:sp>
      <p:sp>
        <p:nvSpPr>
          <p:cNvPr id="218" name="Rectangle 2"/>
          <p:cNvSpPr/>
          <p:nvPr/>
        </p:nvSpPr>
        <p:spPr>
          <a:xfrm>
            <a:off x="3048120" y="2413440"/>
            <a:ext cx="6095520" cy="3076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class StringToCharArrayExample{</a:t>
            </a:r>
            <a:endParaRPr b="0" lang="en-IN" sz="2800" spc="-1" strike="noStrike">
              <a:latin typeface="Arial"/>
            </a:endParaRPr>
          </a:p>
          <a:p>
            <a:pPr>
              <a:lnSpc>
                <a:spcPct val="100000"/>
              </a:lnSpc>
              <a:buNone/>
            </a:pPr>
            <a:r>
              <a:rPr b="0" lang="en-US" sz="2800" spc="-1" strike="noStrike">
                <a:solidFill>
                  <a:srgbClr val="000000"/>
                </a:solidFill>
                <a:latin typeface="Calibri"/>
              </a:rPr>
              <a:t>public static void main(String args[]){</a:t>
            </a:r>
            <a:endParaRPr b="0" lang="en-IN" sz="2800" spc="-1" strike="noStrike">
              <a:latin typeface="Arial"/>
            </a:endParaRPr>
          </a:p>
          <a:p>
            <a:pPr>
              <a:lnSpc>
                <a:spcPct val="100000"/>
              </a:lnSpc>
              <a:buNone/>
            </a:pPr>
            <a:r>
              <a:rPr b="0" lang="en-US" sz="2800" spc="-1" strike="noStrike">
                <a:solidFill>
                  <a:srgbClr val="000000"/>
                </a:solidFill>
                <a:latin typeface="Calibri"/>
              </a:rPr>
              <a:t>String s1="Welcome to NIIT";</a:t>
            </a:r>
            <a:endParaRPr b="0" lang="en-IN" sz="2800" spc="-1" strike="noStrike">
              <a:latin typeface="Arial"/>
            </a:endParaRPr>
          </a:p>
          <a:p>
            <a:pPr>
              <a:lnSpc>
                <a:spcPct val="100000"/>
              </a:lnSpc>
              <a:buNone/>
            </a:pPr>
            <a:r>
              <a:rPr b="0" lang="en-US" sz="2800" spc="-1" strike="noStrike">
                <a:solidFill>
                  <a:srgbClr val="000000"/>
                </a:solidFill>
                <a:latin typeface="Calibri"/>
              </a:rPr>
              <a:t>char[] ch=s1.toCharArray();</a:t>
            </a:r>
            <a:endParaRPr b="0" lang="en-IN" sz="2800" spc="-1" strike="noStrike">
              <a:latin typeface="Arial"/>
            </a:endParaRPr>
          </a:p>
          <a:p>
            <a:pPr>
              <a:lnSpc>
                <a:spcPct val="100000"/>
              </a:lnSpc>
              <a:buNone/>
            </a:pPr>
            <a:r>
              <a:rPr b="0" lang="en-US" sz="2800" spc="-1" strike="noStrike">
                <a:solidFill>
                  <a:srgbClr val="000000"/>
                </a:solidFill>
                <a:latin typeface="Calibri"/>
              </a:rPr>
              <a:t>for(int i=0;i&lt;ch.length;i++){</a:t>
            </a:r>
            <a:endParaRPr b="0" lang="en-IN" sz="2800" spc="-1" strike="noStrike">
              <a:latin typeface="Arial"/>
            </a:endParaRPr>
          </a:p>
          <a:p>
            <a:pPr>
              <a:lnSpc>
                <a:spcPct val="100000"/>
              </a:lnSpc>
              <a:buNone/>
            </a:pPr>
            <a:r>
              <a:rPr b="0" lang="en-US" sz="2800" spc="-1" strike="noStrike">
                <a:solidFill>
                  <a:srgbClr val="000000"/>
                </a:solidFill>
                <a:latin typeface="Calibri"/>
              </a:rPr>
              <a:t>System.out.print(ch[i]);</a:t>
            </a:r>
            <a:endParaRPr b="0" lang="en-IN" sz="2800" spc="-1" strike="noStrike">
              <a:latin typeface="Arial"/>
            </a:endParaRPr>
          </a:p>
          <a:p>
            <a:pPr>
              <a:lnSpc>
                <a:spcPct val="100000"/>
              </a:lnSpc>
              <a:buNone/>
            </a:pPr>
            <a:r>
              <a:rPr b="0" lang="en-US" sz="2800" spc="-1" strike="noStrike">
                <a:solidFill>
                  <a:srgbClr val="000000"/>
                </a:solidFill>
                <a:latin typeface="Calibri"/>
              </a:rPr>
              <a:t>}}}</a:t>
            </a:r>
            <a:endParaRPr b="0" lang="en-IN" sz="2800" spc="-1" strike="noStrike">
              <a:latin typeface="Arial"/>
            </a:endParaRPr>
          </a:p>
        </p:txBody>
      </p:sp>
    </p:spTree>
  </p:cSld>
  <p:transition spd="slow">
    <p:cover dir="d"/>
  </p:transition>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1"/>
          <p:cNvSpPr/>
          <p:nvPr/>
        </p:nvSpPr>
        <p:spPr>
          <a:xfrm>
            <a:off x="2720520" y="401400"/>
            <a:ext cx="609552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Java String.getBytes()</a:t>
            </a:r>
            <a:r>
              <a:rPr b="0" lang="en-US" sz="1800" spc="-1" strike="noStrike">
                <a:solidFill>
                  <a:srgbClr val="000000"/>
                </a:solidFill>
                <a:latin typeface="Calibri"/>
              </a:rPr>
              <a:t> : The Java string getBytes() method returns the sequence of bytes or you can say the byte array of the string.</a:t>
            </a:r>
            <a:endParaRPr b="0" lang="en-IN" sz="1800" spc="-1" strike="noStrike">
              <a:latin typeface="Arial"/>
            </a:endParaRPr>
          </a:p>
        </p:txBody>
      </p:sp>
      <p:sp>
        <p:nvSpPr>
          <p:cNvPr id="220" name="Rectangle 3"/>
          <p:cNvSpPr/>
          <p:nvPr/>
        </p:nvSpPr>
        <p:spPr>
          <a:xfrm>
            <a:off x="3048120" y="2274840"/>
            <a:ext cx="6095520" cy="252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class StringGetBytesExample {</a:t>
            </a:r>
            <a:endParaRPr b="0" lang="en-IN" sz="2000" spc="-1" strike="noStrike">
              <a:latin typeface="Arial"/>
            </a:endParaRPr>
          </a:p>
          <a:p>
            <a:pPr>
              <a:lnSpc>
                <a:spcPct val="100000"/>
              </a:lnSpc>
              <a:buNone/>
            </a:pPr>
            <a:r>
              <a:rPr b="0" lang="en-US" sz="2000" spc="-1" strike="noStrike">
                <a:solidFill>
                  <a:srgbClr val="000000"/>
                </a:solidFill>
                <a:latin typeface="Calibri"/>
              </a:rPr>
              <a:t>public static void main(String args[]){ </a:t>
            </a:r>
            <a:endParaRPr b="0" lang="en-IN" sz="2000" spc="-1" strike="noStrike">
              <a:latin typeface="Arial"/>
            </a:endParaRPr>
          </a:p>
          <a:p>
            <a:pPr>
              <a:lnSpc>
                <a:spcPct val="100000"/>
              </a:lnSpc>
              <a:buNone/>
            </a:pPr>
            <a:r>
              <a:rPr b="0" lang="en-US" sz="2000" spc="-1" strike="noStrike">
                <a:solidFill>
                  <a:srgbClr val="000000"/>
                </a:solidFill>
                <a:latin typeface="Calibri"/>
              </a:rPr>
              <a:t>String s1="ABC";</a:t>
            </a:r>
            <a:endParaRPr b="0" lang="en-IN" sz="2000" spc="-1" strike="noStrike">
              <a:latin typeface="Arial"/>
            </a:endParaRPr>
          </a:p>
          <a:p>
            <a:pPr>
              <a:lnSpc>
                <a:spcPct val="100000"/>
              </a:lnSpc>
              <a:buNone/>
            </a:pPr>
            <a:r>
              <a:rPr b="0" lang="en-US" sz="2000" spc="-1" strike="noStrike">
                <a:solidFill>
                  <a:srgbClr val="000000"/>
                </a:solidFill>
                <a:latin typeface="Calibri"/>
              </a:rPr>
              <a:t>byte[] b=s1.getBytes(); </a:t>
            </a:r>
            <a:endParaRPr b="0" lang="en-IN" sz="2000" spc="-1" strike="noStrike">
              <a:latin typeface="Arial"/>
            </a:endParaRPr>
          </a:p>
          <a:p>
            <a:pPr>
              <a:lnSpc>
                <a:spcPct val="100000"/>
              </a:lnSpc>
              <a:buNone/>
            </a:pPr>
            <a:r>
              <a:rPr b="0" lang="en-US" sz="2000" spc="-1" strike="noStrike">
                <a:solidFill>
                  <a:srgbClr val="000000"/>
                </a:solidFill>
                <a:latin typeface="Calibri"/>
              </a:rPr>
              <a:t>for(int i=0;i&lt;b.length;i++){ </a:t>
            </a:r>
            <a:endParaRPr b="0" lang="en-IN" sz="2000" spc="-1" strike="noStrike">
              <a:latin typeface="Arial"/>
            </a:endParaRPr>
          </a:p>
          <a:p>
            <a:pPr>
              <a:lnSpc>
                <a:spcPct val="100000"/>
              </a:lnSpc>
              <a:buNone/>
            </a:pPr>
            <a:r>
              <a:rPr b="0" lang="en-US" sz="2000" spc="-1" strike="noStrike">
                <a:solidFill>
                  <a:srgbClr val="000000"/>
                </a:solidFill>
                <a:latin typeface="Calibri"/>
              </a:rPr>
              <a:t>System.out.println(b[i]);</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p:txBody>
      </p:sp>
    </p:spTree>
  </p:cSld>
  <p:transition spd="slow">
    <p:cover dir="d"/>
  </p:transition>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Rectangle 1"/>
          <p:cNvSpPr/>
          <p:nvPr/>
        </p:nvSpPr>
        <p:spPr>
          <a:xfrm>
            <a:off x="2584080" y="456120"/>
            <a:ext cx="609552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Java String endsWith()</a:t>
            </a:r>
            <a:r>
              <a:rPr b="0" lang="en-US" sz="1800" spc="-1" strike="noStrike">
                <a:solidFill>
                  <a:srgbClr val="000000"/>
                </a:solidFill>
                <a:latin typeface="Calibri"/>
              </a:rPr>
              <a:t> : The Java String endsWith() method checks if this string ends with the given suffix. If it returns with the given suffix, it will return true else returns false</a:t>
            </a:r>
            <a:endParaRPr b="0" lang="en-IN" sz="1800" spc="-1" strike="noStrike">
              <a:latin typeface="Arial"/>
            </a:endParaRPr>
          </a:p>
        </p:txBody>
      </p:sp>
      <p:sp>
        <p:nvSpPr>
          <p:cNvPr id="222" name="Rectangle 2"/>
          <p:cNvSpPr/>
          <p:nvPr/>
        </p:nvSpPr>
        <p:spPr>
          <a:xfrm>
            <a:off x="3048120" y="2413440"/>
            <a:ext cx="7610400" cy="2224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class EndsWithExample{ </a:t>
            </a:r>
            <a:endParaRPr b="0" lang="en-IN" sz="2000" spc="-1" strike="noStrike">
              <a:latin typeface="Arial"/>
            </a:endParaRPr>
          </a:p>
          <a:p>
            <a:pPr>
              <a:lnSpc>
                <a:spcPct val="100000"/>
              </a:lnSpc>
              <a:buNone/>
            </a:pPr>
            <a:r>
              <a:rPr b="0" lang="en-US" sz="2000" spc="-1" strike="noStrike">
                <a:solidFill>
                  <a:srgbClr val="000000"/>
                </a:solidFill>
                <a:latin typeface="Calibri"/>
              </a:rPr>
              <a:t>public static void main(String args[]) {</a:t>
            </a:r>
            <a:endParaRPr b="0" lang="en-IN" sz="2000" spc="-1" strike="noStrike">
              <a:latin typeface="Arial"/>
            </a:endParaRPr>
          </a:p>
          <a:p>
            <a:pPr>
              <a:lnSpc>
                <a:spcPct val="100000"/>
              </a:lnSpc>
              <a:buNone/>
            </a:pPr>
            <a:r>
              <a:rPr b="0" lang="en-US" sz="2000" spc="-1" strike="noStrike">
                <a:solidFill>
                  <a:srgbClr val="000000"/>
                </a:solidFill>
                <a:latin typeface="Calibri"/>
              </a:rPr>
              <a:t>String s1="hello how are you”; </a:t>
            </a:r>
            <a:endParaRPr b="0" lang="en-IN" sz="2000" spc="-1" strike="noStrike">
              <a:latin typeface="Arial"/>
            </a:endParaRPr>
          </a:p>
          <a:p>
            <a:pPr>
              <a:lnSpc>
                <a:spcPct val="100000"/>
              </a:lnSpc>
              <a:buNone/>
            </a:pPr>
            <a:r>
              <a:rPr b="0" lang="en-US" sz="2000" spc="-1" strike="noStrike">
                <a:solidFill>
                  <a:srgbClr val="000000"/>
                </a:solidFill>
                <a:latin typeface="Calibri"/>
              </a:rPr>
              <a:t>System.out.println(s1.endsWith("u"));       // returns </a:t>
            </a:r>
            <a:endParaRPr b="0" lang="en-IN" sz="2000" spc="-1" strike="noStrike">
              <a:latin typeface="Arial"/>
            </a:endParaRPr>
          </a:p>
          <a:p>
            <a:pPr>
              <a:lnSpc>
                <a:spcPct val="100000"/>
              </a:lnSpc>
              <a:buNone/>
            </a:pPr>
            <a:r>
              <a:rPr b="0" lang="en-US" sz="2000" spc="-1" strike="noStrike">
                <a:solidFill>
                  <a:srgbClr val="000000"/>
                </a:solidFill>
                <a:latin typeface="Calibri"/>
              </a:rPr>
              <a:t>System.out.println(s1.endsWith("you"));     // returns   </a:t>
            </a:r>
            <a:endParaRPr b="0" lang="en-IN" sz="2000" spc="-1" strike="noStrike">
              <a:latin typeface="Arial"/>
            </a:endParaRPr>
          </a:p>
          <a:p>
            <a:pPr>
              <a:lnSpc>
                <a:spcPct val="100000"/>
              </a:lnSpc>
              <a:buNone/>
            </a:pPr>
            <a:r>
              <a:rPr b="0" lang="en-US" sz="2000" spc="-1" strike="noStrike">
                <a:solidFill>
                  <a:srgbClr val="000000"/>
                </a:solidFill>
                <a:latin typeface="Calibri"/>
              </a:rPr>
              <a:t>System.out.println(s1.endsWith("how"));     // returns</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p:txBody>
      </p:sp>
    </p:spTree>
  </p:cSld>
  <p:transition spd="slow">
    <p:cover dir="d"/>
  </p:transition>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Rectangle 2"/>
          <p:cNvSpPr/>
          <p:nvPr/>
        </p:nvSpPr>
        <p:spPr>
          <a:xfrm>
            <a:off x="2160720" y="237960"/>
            <a:ext cx="874332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Java String intern()</a:t>
            </a:r>
            <a:endParaRPr b="0" lang="en-IN" sz="1800" spc="-1" strike="noStrike">
              <a:latin typeface="Arial"/>
            </a:endParaRPr>
          </a:p>
          <a:p>
            <a:pPr>
              <a:lnSpc>
                <a:spcPct val="100000"/>
              </a:lnSpc>
              <a:buNone/>
            </a:pPr>
            <a:r>
              <a:rPr b="0" lang="en-US" sz="1800" spc="-1" strike="noStrike">
                <a:solidFill>
                  <a:srgbClr val="000000"/>
                </a:solidFill>
                <a:latin typeface="Calibri"/>
              </a:rPr>
              <a:t>The </a:t>
            </a:r>
            <a:r>
              <a:rPr b="1" lang="en-US" sz="1800" spc="-1" strike="noStrike">
                <a:solidFill>
                  <a:srgbClr val="000000"/>
                </a:solidFill>
                <a:latin typeface="Calibri"/>
              </a:rPr>
              <a:t>java string intern()</a:t>
            </a:r>
            <a:r>
              <a:rPr b="0" lang="en-US" sz="1800" spc="-1" strike="noStrike">
                <a:solidFill>
                  <a:srgbClr val="000000"/>
                </a:solidFill>
                <a:latin typeface="Calibri"/>
              </a:rPr>
              <a:t> method returns the interned string. It returns the canonical representation of string.</a:t>
            </a:r>
            <a:endParaRPr b="0" lang="en-IN" sz="1800" spc="-1" strike="noStrike">
              <a:latin typeface="Arial"/>
            </a:endParaRPr>
          </a:p>
        </p:txBody>
      </p:sp>
      <p:sp>
        <p:nvSpPr>
          <p:cNvPr id="224" name="Rectangle 3"/>
          <p:cNvSpPr/>
          <p:nvPr/>
        </p:nvSpPr>
        <p:spPr>
          <a:xfrm>
            <a:off x="3048120" y="1859400"/>
            <a:ext cx="8893440" cy="252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class InternExample{  </a:t>
            </a:r>
            <a:endParaRPr b="0" lang="en-IN" sz="2000" spc="-1" strike="noStrike">
              <a:latin typeface="Arial"/>
            </a:endParaRPr>
          </a:p>
          <a:p>
            <a:pPr>
              <a:lnSpc>
                <a:spcPct val="100000"/>
              </a:lnSpc>
              <a:buNone/>
            </a:pPr>
            <a:r>
              <a:rPr b="0" lang="en-US" sz="2000" spc="-1" strike="noStrike">
                <a:solidFill>
                  <a:srgbClr val="000000"/>
                </a:solidFill>
                <a:latin typeface="Calibri"/>
              </a:rPr>
              <a:t>public static void main(String args[]){  </a:t>
            </a:r>
            <a:endParaRPr b="0" lang="en-IN" sz="2000" spc="-1" strike="noStrike">
              <a:latin typeface="Arial"/>
            </a:endParaRPr>
          </a:p>
          <a:p>
            <a:pPr>
              <a:lnSpc>
                <a:spcPct val="100000"/>
              </a:lnSpc>
              <a:buNone/>
            </a:pPr>
            <a:r>
              <a:rPr b="0" lang="en-US" sz="2000" spc="-1" strike="noStrike">
                <a:solidFill>
                  <a:srgbClr val="000000"/>
                </a:solidFill>
                <a:latin typeface="Calibri"/>
              </a:rPr>
              <a:t>String s1=new String("hello");  </a:t>
            </a:r>
            <a:endParaRPr b="0" lang="en-IN" sz="2000" spc="-1" strike="noStrike">
              <a:latin typeface="Arial"/>
            </a:endParaRPr>
          </a:p>
          <a:p>
            <a:pPr>
              <a:lnSpc>
                <a:spcPct val="100000"/>
              </a:lnSpc>
              <a:buNone/>
            </a:pPr>
            <a:r>
              <a:rPr b="0" lang="en-US" sz="2000" spc="-1" strike="noStrike">
                <a:solidFill>
                  <a:srgbClr val="000000"/>
                </a:solidFill>
                <a:latin typeface="Calibri"/>
              </a:rPr>
              <a:t>String s2="hello";  </a:t>
            </a:r>
            <a:endParaRPr b="0" lang="en-IN" sz="2000" spc="-1" strike="noStrike">
              <a:latin typeface="Arial"/>
            </a:endParaRPr>
          </a:p>
          <a:p>
            <a:pPr>
              <a:lnSpc>
                <a:spcPct val="100000"/>
              </a:lnSpc>
              <a:buNone/>
            </a:pPr>
            <a:r>
              <a:rPr b="0" lang="en-US" sz="2000" spc="-1" strike="noStrike">
                <a:solidFill>
                  <a:srgbClr val="000000"/>
                </a:solidFill>
                <a:latin typeface="Calibri"/>
              </a:rPr>
              <a:t>String s3=s1.intern(); </a:t>
            </a:r>
            <a:endParaRPr b="0" lang="en-IN" sz="2000" spc="-1" strike="noStrike">
              <a:latin typeface="Arial"/>
            </a:endParaRPr>
          </a:p>
          <a:p>
            <a:pPr>
              <a:lnSpc>
                <a:spcPct val="100000"/>
              </a:lnSpc>
              <a:buNone/>
            </a:pPr>
            <a:r>
              <a:rPr b="0" lang="en-US" sz="2000" spc="-1" strike="noStrike">
                <a:solidFill>
                  <a:srgbClr val="000000"/>
                </a:solidFill>
                <a:latin typeface="Calibri"/>
              </a:rPr>
              <a:t>System.out.println(s1==s2);</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System.out.println(s2==s3);</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p:txBody>
      </p:sp>
    </p:spTree>
  </p:cSld>
  <p:transition spd="slow">
    <p:cover dir="d"/>
  </p:transition>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1"/>
          <p:cNvSpPr/>
          <p:nvPr/>
        </p:nvSpPr>
        <p:spPr>
          <a:xfrm>
            <a:off x="2297520" y="276840"/>
            <a:ext cx="909828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Java String join()</a:t>
            </a:r>
            <a:endParaRPr b="0" lang="en-IN" sz="1800" spc="-1" strike="noStrike">
              <a:latin typeface="Arial"/>
            </a:endParaRPr>
          </a:p>
          <a:p>
            <a:pPr>
              <a:lnSpc>
                <a:spcPct val="100000"/>
              </a:lnSpc>
              <a:buNone/>
            </a:pPr>
            <a:r>
              <a:rPr b="0" lang="en-US" sz="1800" spc="-1" strike="noStrike">
                <a:solidFill>
                  <a:srgbClr val="000000"/>
                </a:solidFill>
                <a:latin typeface="Calibri"/>
              </a:rPr>
              <a:t>The </a:t>
            </a:r>
            <a:r>
              <a:rPr b="1" lang="en-US" sz="1800" spc="-1" strike="noStrike">
                <a:solidFill>
                  <a:srgbClr val="000000"/>
                </a:solidFill>
                <a:latin typeface="Calibri"/>
              </a:rPr>
              <a:t>java string join()</a:t>
            </a:r>
            <a:r>
              <a:rPr b="0" lang="en-US" sz="1800" spc="-1" strike="noStrike">
                <a:solidFill>
                  <a:srgbClr val="000000"/>
                </a:solidFill>
                <a:latin typeface="Calibri"/>
              </a:rPr>
              <a:t> method returns a string joined with given delimiter. In string join method, delimiter is copied for each elements.</a:t>
            </a:r>
            <a:endParaRPr b="0" lang="en-IN" sz="1800" spc="-1" strike="noStrike">
              <a:latin typeface="Arial"/>
            </a:endParaRPr>
          </a:p>
        </p:txBody>
      </p:sp>
      <p:sp>
        <p:nvSpPr>
          <p:cNvPr id="226" name="Rectangle 2"/>
          <p:cNvSpPr/>
          <p:nvPr/>
        </p:nvSpPr>
        <p:spPr>
          <a:xfrm>
            <a:off x="3048120" y="2690280"/>
            <a:ext cx="875700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StringJoinExample{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joinString1=String.join("-",“I",“am",“Aman");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System.out.println(joinString1);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Rectangle 1"/>
          <p:cNvSpPr/>
          <p:nvPr/>
        </p:nvSpPr>
        <p:spPr>
          <a:xfrm>
            <a:off x="2406600" y="194760"/>
            <a:ext cx="905724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Java String lastIndexOf()</a:t>
            </a:r>
            <a:endParaRPr b="0" lang="en-IN" sz="1800" spc="-1" strike="noStrike">
              <a:latin typeface="Arial"/>
            </a:endParaRPr>
          </a:p>
          <a:p>
            <a:pPr>
              <a:lnSpc>
                <a:spcPct val="100000"/>
              </a:lnSpc>
              <a:buNone/>
            </a:pPr>
            <a:r>
              <a:rPr b="0" lang="en-US" sz="1800" spc="-1" strike="noStrike">
                <a:solidFill>
                  <a:srgbClr val="000000"/>
                </a:solidFill>
                <a:latin typeface="Calibri"/>
              </a:rPr>
              <a:t>The </a:t>
            </a:r>
            <a:r>
              <a:rPr b="1" lang="en-US" sz="1800" spc="-1" strike="noStrike">
                <a:solidFill>
                  <a:srgbClr val="000000"/>
                </a:solidFill>
                <a:latin typeface="Calibri"/>
              </a:rPr>
              <a:t>java string lastIndexOf()</a:t>
            </a:r>
            <a:r>
              <a:rPr b="0" lang="en-US" sz="1800" spc="-1" strike="noStrike">
                <a:solidFill>
                  <a:srgbClr val="000000"/>
                </a:solidFill>
                <a:latin typeface="Calibri"/>
              </a:rPr>
              <a:t> method returns last index of the given character value or substring. If it is not found, it returns -1. The index counter starts from zero</a:t>
            </a:r>
            <a:endParaRPr b="0" lang="en-IN" sz="1800" spc="-1" strike="noStrike">
              <a:latin typeface="Arial"/>
            </a:endParaRPr>
          </a:p>
        </p:txBody>
      </p:sp>
      <p:sp>
        <p:nvSpPr>
          <p:cNvPr id="228" name="Rectangle 2"/>
          <p:cNvSpPr/>
          <p:nvPr/>
        </p:nvSpPr>
        <p:spPr>
          <a:xfrm>
            <a:off x="3048120" y="2274840"/>
            <a:ext cx="8142840" cy="264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class LastIndexOfExample{  </a:t>
            </a:r>
            <a:endParaRPr b="0" lang="en-IN" sz="2800" spc="-1" strike="noStrike">
              <a:latin typeface="Arial"/>
            </a:endParaRPr>
          </a:p>
          <a:p>
            <a:pPr>
              <a:lnSpc>
                <a:spcPct val="100000"/>
              </a:lnSpc>
              <a:buNone/>
            </a:pPr>
            <a:r>
              <a:rPr b="0" lang="en-US" sz="2800" spc="-1" strike="noStrike">
                <a:solidFill>
                  <a:srgbClr val="000000"/>
                </a:solidFill>
                <a:latin typeface="Calibri"/>
              </a:rPr>
              <a:t>public static void main(String args[]){  </a:t>
            </a:r>
            <a:endParaRPr b="0" lang="en-IN" sz="2800" spc="-1" strike="noStrike">
              <a:latin typeface="Arial"/>
            </a:endParaRPr>
          </a:p>
          <a:p>
            <a:pPr>
              <a:lnSpc>
                <a:spcPct val="100000"/>
              </a:lnSpc>
              <a:buNone/>
            </a:pPr>
            <a:r>
              <a:rPr b="0" lang="en-US" sz="2800" spc="-1" strike="noStrike">
                <a:solidFill>
                  <a:srgbClr val="000000"/>
                </a:solidFill>
                <a:latin typeface="Calibri"/>
              </a:rPr>
              <a:t>String s1=“I am java developer";</a:t>
            </a:r>
            <a:endParaRPr b="0" lang="en-IN" sz="2800" spc="-1" strike="noStrike">
              <a:latin typeface="Arial"/>
            </a:endParaRPr>
          </a:p>
          <a:p>
            <a:pPr>
              <a:lnSpc>
                <a:spcPct val="100000"/>
              </a:lnSpc>
              <a:buNone/>
            </a:pPr>
            <a:r>
              <a:rPr b="0" lang="en-US" sz="2800" spc="-1" strike="noStrike">
                <a:solidFill>
                  <a:srgbClr val="000000"/>
                </a:solidFill>
                <a:latin typeface="Calibri"/>
              </a:rPr>
              <a:t>int index1=s1.lastIndexOf(‘d');</a:t>
            </a:r>
            <a:endParaRPr b="0" lang="en-IN" sz="2800" spc="-1" strike="noStrike">
              <a:latin typeface="Arial"/>
            </a:endParaRPr>
          </a:p>
          <a:p>
            <a:pPr>
              <a:lnSpc>
                <a:spcPct val="100000"/>
              </a:lnSpc>
              <a:buNone/>
            </a:pPr>
            <a:r>
              <a:rPr b="0" lang="en-US" sz="2800" spc="-1" strike="noStrike">
                <a:solidFill>
                  <a:srgbClr val="000000"/>
                </a:solidFill>
                <a:latin typeface="Calibri"/>
              </a:rPr>
              <a:t>System.out.println(index1);</a:t>
            </a:r>
            <a:endParaRPr b="0" lang="en-IN" sz="2800" spc="-1" strike="noStrike">
              <a:latin typeface="Arial"/>
            </a:endParaRPr>
          </a:p>
          <a:p>
            <a:pPr>
              <a:lnSpc>
                <a:spcPct val="100000"/>
              </a:lnSpc>
              <a:buNone/>
            </a:pPr>
            <a:r>
              <a:rPr b="0" lang="en-US" sz="2800" spc="-1" strike="noStrike">
                <a:solidFill>
                  <a:srgbClr val="000000"/>
                </a:solidFill>
                <a:latin typeface="Calibri"/>
              </a:rPr>
              <a:t>}}</a:t>
            </a:r>
            <a:endParaRPr b="0" lang="en-IN" sz="2800" spc="-1" strike="noStrike">
              <a:latin typeface="Arial"/>
            </a:endParaRPr>
          </a:p>
        </p:txBody>
      </p:sp>
    </p:spTree>
  </p:cSld>
  <p:transition spd="slow">
    <p:cover dir="d"/>
  </p:transition>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Rectangle 1"/>
          <p:cNvSpPr/>
          <p:nvPr/>
        </p:nvSpPr>
        <p:spPr>
          <a:xfrm>
            <a:off x="3048120" y="2413440"/>
            <a:ext cx="6095520" cy="3076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class LastIndexOfExample2 {  </a:t>
            </a:r>
            <a:endParaRPr b="0" lang="en-IN" sz="2800" spc="-1" strike="noStrike">
              <a:latin typeface="Arial"/>
            </a:endParaRPr>
          </a:p>
          <a:p>
            <a:pPr>
              <a:lnSpc>
                <a:spcPct val="100000"/>
              </a:lnSpc>
              <a:buNone/>
            </a:pPr>
            <a:r>
              <a:rPr b="0" lang="en-US" sz="2800" spc="-1" strike="noStrike">
                <a:solidFill>
                  <a:srgbClr val="000000"/>
                </a:solidFill>
                <a:latin typeface="Calibri"/>
              </a:rPr>
              <a:t>    </a:t>
            </a:r>
            <a:r>
              <a:rPr b="0" lang="en-US" sz="2800" spc="-1" strike="noStrike">
                <a:solidFill>
                  <a:srgbClr val="000000"/>
                </a:solidFill>
                <a:latin typeface="Calibri"/>
              </a:rPr>
              <a:t>public static void main(String[] args) {  </a:t>
            </a:r>
            <a:endParaRPr b="0" lang="en-IN" sz="2800" spc="-1" strike="noStrike">
              <a:latin typeface="Arial"/>
            </a:endParaRPr>
          </a:p>
          <a:p>
            <a:pPr>
              <a:lnSpc>
                <a:spcPct val="100000"/>
              </a:lnSpc>
              <a:buNone/>
            </a:pPr>
            <a:r>
              <a:rPr b="0" lang="en-US" sz="2800" spc="-1" strike="noStrike">
                <a:solidFill>
                  <a:srgbClr val="000000"/>
                </a:solidFill>
                <a:latin typeface="Calibri"/>
              </a:rPr>
              <a:t>        </a:t>
            </a:r>
            <a:r>
              <a:rPr b="0" lang="en-US" sz="2800" spc="-1" strike="noStrike">
                <a:solidFill>
                  <a:srgbClr val="000000"/>
                </a:solidFill>
                <a:latin typeface="Calibri"/>
              </a:rPr>
              <a:t>String str = " I am java developer ";  </a:t>
            </a:r>
            <a:endParaRPr b="0" lang="en-IN" sz="2800" spc="-1" strike="noStrike">
              <a:latin typeface="Arial"/>
            </a:endParaRPr>
          </a:p>
          <a:p>
            <a:pPr>
              <a:lnSpc>
                <a:spcPct val="100000"/>
              </a:lnSpc>
              <a:buNone/>
            </a:pPr>
            <a:r>
              <a:rPr b="0" lang="en-US" sz="2800" spc="-1" strike="noStrike">
                <a:solidFill>
                  <a:srgbClr val="000000"/>
                </a:solidFill>
                <a:latin typeface="Calibri"/>
              </a:rPr>
              <a:t>        </a:t>
            </a:r>
            <a:r>
              <a:rPr b="0" lang="en-US" sz="2800" spc="-1" strike="noStrike">
                <a:solidFill>
                  <a:srgbClr val="000000"/>
                </a:solidFill>
                <a:latin typeface="Calibri"/>
              </a:rPr>
              <a:t>int index = str.lastIndexOf(‘d',5);  </a:t>
            </a:r>
            <a:endParaRPr b="0" lang="en-IN" sz="2800" spc="-1" strike="noStrike">
              <a:latin typeface="Arial"/>
            </a:endParaRPr>
          </a:p>
          <a:p>
            <a:pPr>
              <a:lnSpc>
                <a:spcPct val="100000"/>
              </a:lnSpc>
              <a:buNone/>
            </a:pPr>
            <a:r>
              <a:rPr b="0" lang="en-US" sz="2800" spc="-1" strike="noStrike">
                <a:solidFill>
                  <a:srgbClr val="000000"/>
                </a:solidFill>
                <a:latin typeface="Calibri"/>
              </a:rPr>
              <a:t>        </a:t>
            </a:r>
            <a:r>
              <a:rPr b="0" lang="en-US" sz="2800" spc="-1" strike="noStrike">
                <a:solidFill>
                  <a:srgbClr val="000000"/>
                </a:solidFill>
                <a:latin typeface="Calibri"/>
              </a:rPr>
              <a:t>System.out.println(index);        </a:t>
            </a:r>
            <a:endParaRPr b="0" lang="en-IN" sz="2800" spc="-1" strike="noStrike">
              <a:latin typeface="Arial"/>
            </a:endParaRPr>
          </a:p>
          <a:p>
            <a:pPr>
              <a:lnSpc>
                <a:spcPct val="100000"/>
              </a:lnSpc>
              <a:buNone/>
            </a:pPr>
            <a:r>
              <a:rPr b="0" lang="en-US" sz="2800" spc="-1" strike="noStrike">
                <a:solidFill>
                  <a:srgbClr val="000000"/>
                </a:solidFill>
                <a:latin typeface="Calibri"/>
              </a:rPr>
              <a:t>    </a:t>
            </a:r>
            <a:r>
              <a:rPr b="0" lang="en-US" sz="2800" spc="-1" strike="noStrike">
                <a:solidFill>
                  <a:srgbClr val="000000"/>
                </a:solidFill>
                <a:latin typeface="Calibri"/>
              </a:rPr>
              <a:t>}  </a:t>
            </a:r>
            <a:endParaRPr b="0" lang="en-IN" sz="2800" spc="-1" strike="noStrike">
              <a:latin typeface="Arial"/>
            </a:endParaRPr>
          </a:p>
          <a:p>
            <a:pPr>
              <a:lnSpc>
                <a:spcPct val="100000"/>
              </a:lnSpc>
              <a:buNone/>
            </a:pPr>
            <a:r>
              <a:rPr b="0" lang="en-US" sz="2800" spc="-1" strike="noStrike">
                <a:solidFill>
                  <a:srgbClr val="000000"/>
                </a:solidFill>
                <a:latin typeface="Calibri"/>
              </a:rPr>
              <a:t>}</a:t>
            </a:r>
            <a:endParaRPr b="0" lang="en-IN" sz="2800" spc="-1" strike="noStrike">
              <a:latin typeface="Arial"/>
            </a:endParaRPr>
          </a:p>
        </p:txBody>
      </p:sp>
    </p:spTree>
  </p:cSld>
  <p:transition spd="slow">
    <p:cover dir="d"/>
  </p:transition>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Rectangle 1"/>
          <p:cNvSpPr/>
          <p:nvPr/>
        </p:nvSpPr>
        <p:spPr>
          <a:xfrm>
            <a:off x="3048120" y="2413440"/>
            <a:ext cx="6095520" cy="3502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class LastIndexOfExample3 {  </a:t>
            </a:r>
            <a:endParaRPr b="0" lang="en-IN" sz="2800" spc="-1" strike="noStrike">
              <a:latin typeface="Arial"/>
            </a:endParaRPr>
          </a:p>
          <a:p>
            <a:pPr>
              <a:lnSpc>
                <a:spcPct val="100000"/>
              </a:lnSpc>
              <a:buNone/>
            </a:pPr>
            <a:r>
              <a:rPr b="0" lang="en-US" sz="2800" spc="-1" strike="noStrike">
                <a:solidFill>
                  <a:srgbClr val="000000"/>
                </a:solidFill>
                <a:latin typeface="Calibri"/>
              </a:rPr>
              <a:t>    </a:t>
            </a:r>
            <a:r>
              <a:rPr b="0" lang="en-US" sz="2800" spc="-1" strike="noStrike">
                <a:solidFill>
                  <a:srgbClr val="000000"/>
                </a:solidFill>
                <a:latin typeface="Calibri"/>
              </a:rPr>
              <a:t>public static void main(String[] args) {           </a:t>
            </a:r>
            <a:endParaRPr b="0" lang="en-IN" sz="2800" spc="-1" strike="noStrike">
              <a:latin typeface="Arial"/>
            </a:endParaRPr>
          </a:p>
          <a:p>
            <a:pPr>
              <a:lnSpc>
                <a:spcPct val="100000"/>
              </a:lnSpc>
              <a:buNone/>
            </a:pPr>
            <a:r>
              <a:rPr b="0" lang="en-US" sz="2800" spc="-1" strike="noStrike">
                <a:solidFill>
                  <a:srgbClr val="000000"/>
                </a:solidFill>
                <a:latin typeface="Calibri"/>
              </a:rPr>
              <a:t>        </a:t>
            </a:r>
            <a:r>
              <a:rPr b="0" lang="en-US" sz="2800" spc="-1" strike="noStrike">
                <a:solidFill>
                  <a:srgbClr val="000000"/>
                </a:solidFill>
                <a:latin typeface="Calibri"/>
              </a:rPr>
              <a:t>String str = " I am java developer ";  </a:t>
            </a:r>
            <a:endParaRPr b="0" lang="en-IN" sz="2800" spc="-1" strike="noStrike">
              <a:latin typeface="Arial"/>
            </a:endParaRPr>
          </a:p>
          <a:p>
            <a:pPr>
              <a:lnSpc>
                <a:spcPct val="100000"/>
              </a:lnSpc>
              <a:buNone/>
            </a:pPr>
            <a:r>
              <a:rPr b="0" lang="en-US" sz="2800" spc="-1" strike="noStrike">
                <a:solidFill>
                  <a:srgbClr val="000000"/>
                </a:solidFill>
                <a:latin typeface="Calibri"/>
              </a:rPr>
              <a:t>        </a:t>
            </a:r>
            <a:r>
              <a:rPr b="0" lang="en-US" sz="2800" spc="-1" strike="noStrike">
                <a:solidFill>
                  <a:srgbClr val="000000"/>
                </a:solidFill>
                <a:latin typeface="Calibri"/>
              </a:rPr>
              <a:t>int index = str.lastIndexOf(“java");  </a:t>
            </a:r>
            <a:endParaRPr b="0" lang="en-IN" sz="2800" spc="-1" strike="noStrike">
              <a:latin typeface="Arial"/>
            </a:endParaRPr>
          </a:p>
          <a:p>
            <a:pPr>
              <a:lnSpc>
                <a:spcPct val="100000"/>
              </a:lnSpc>
              <a:buNone/>
            </a:pPr>
            <a:r>
              <a:rPr b="0" lang="en-US" sz="2800" spc="-1" strike="noStrike">
                <a:solidFill>
                  <a:srgbClr val="000000"/>
                </a:solidFill>
                <a:latin typeface="Calibri"/>
              </a:rPr>
              <a:t>        </a:t>
            </a:r>
            <a:r>
              <a:rPr b="0" lang="en-US" sz="2800" spc="-1" strike="noStrike">
                <a:solidFill>
                  <a:srgbClr val="000000"/>
                </a:solidFill>
                <a:latin typeface="Calibri"/>
              </a:rPr>
              <a:t>System.out.println(index);        </a:t>
            </a:r>
            <a:endParaRPr b="0" lang="en-IN" sz="2800" spc="-1" strike="noStrike">
              <a:latin typeface="Arial"/>
            </a:endParaRPr>
          </a:p>
          <a:p>
            <a:pPr>
              <a:lnSpc>
                <a:spcPct val="100000"/>
              </a:lnSpc>
              <a:buNone/>
            </a:pPr>
            <a:r>
              <a:rPr b="0" lang="en-US" sz="2800" spc="-1" strike="noStrike">
                <a:solidFill>
                  <a:srgbClr val="000000"/>
                </a:solidFill>
                <a:latin typeface="Calibri"/>
              </a:rPr>
              <a:t>    </a:t>
            </a:r>
            <a:r>
              <a:rPr b="0" lang="en-US" sz="2800" spc="-1" strike="noStrike">
                <a:solidFill>
                  <a:srgbClr val="000000"/>
                </a:solidFill>
                <a:latin typeface="Calibri"/>
              </a:rPr>
              <a:t>}  </a:t>
            </a:r>
            <a:endParaRPr b="0" lang="en-IN" sz="2800" spc="-1" strike="noStrike">
              <a:latin typeface="Arial"/>
            </a:endParaRPr>
          </a:p>
          <a:p>
            <a:pPr>
              <a:lnSpc>
                <a:spcPct val="100000"/>
              </a:lnSpc>
              <a:buNone/>
            </a:pPr>
            <a:r>
              <a:rPr b="0" lang="en-US" sz="2800" spc="-1" strike="noStrike">
                <a:solidFill>
                  <a:srgbClr val="000000"/>
                </a:solidFill>
                <a:latin typeface="Calibri"/>
              </a:rPr>
              <a:t>}</a:t>
            </a:r>
            <a:endParaRPr b="0" lang="en-IN" sz="2800" spc="-1" strike="noStrike">
              <a:latin typeface="Arial"/>
            </a:endParaRPr>
          </a:p>
        </p:txBody>
      </p:sp>
    </p:spTree>
  </p:cSld>
  <p:transition spd="slow">
    <p:cover dir="d"/>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Rectangle 1"/>
          <p:cNvSpPr/>
          <p:nvPr/>
        </p:nvSpPr>
        <p:spPr>
          <a:xfrm>
            <a:off x="3048120" y="1720800"/>
            <a:ext cx="609552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OverloadingCalculation1{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sum(int a,long b){System.out.println(a+b);}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sum(int a,int b,int c){System.out.println(a+b+c);}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OverloadingCalculation1 obj=new OverloadingCalculation1();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obj.sum(20,20);//now second int literal will be promoted to long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obj.sum(20,20,20);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Rectangle 1"/>
          <p:cNvSpPr/>
          <p:nvPr/>
        </p:nvSpPr>
        <p:spPr>
          <a:xfrm>
            <a:off x="2761560" y="292320"/>
            <a:ext cx="609552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Java String split()</a:t>
            </a:r>
            <a:endParaRPr b="0" lang="en-IN" sz="1800" spc="-1" strike="noStrike">
              <a:latin typeface="Arial"/>
            </a:endParaRPr>
          </a:p>
          <a:p>
            <a:pPr>
              <a:lnSpc>
                <a:spcPct val="100000"/>
              </a:lnSpc>
              <a:buNone/>
            </a:pPr>
            <a:r>
              <a:rPr b="0" lang="en-US" sz="1800" spc="-1" strike="noStrike">
                <a:solidFill>
                  <a:srgbClr val="000000"/>
                </a:solidFill>
                <a:latin typeface="Calibri"/>
              </a:rPr>
              <a:t>The </a:t>
            </a:r>
            <a:r>
              <a:rPr b="1" lang="en-US" sz="1800" spc="-1" strike="noStrike">
                <a:solidFill>
                  <a:srgbClr val="000000"/>
                </a:solidFill>
                <a:latin typeface="Calibri"/>
              </a:rPr>
              <a:t>java string split()</a:t>
            </a:r>
            <a:r>
              <a:rPr b="0" lang="en-US" sz="1800" spc="-1" strike="noStrike">
                <a:solidFill>
                  <a:srgbClr val="000000"/>
                </a:solidFill>
                <a:latin typeface="Calibri"/>
              </a:rPr>
              <a:t> method splits this string against given regular expression and returns a char array.</a:t>
            </a:r>
            <a:endParaRPr b="0" lang="en-IN" sz="1800" spc="-1" strike="noStrike">
              <a:latin typeface="Arial"/>
            </a:endParaRPr>
          </a:p>
        </p:txBody>
      </p:sp>
      <p:sp>
        <p:nvSpPr>
          <p:cNvPr id="232" name="Rectangle 3"/>
          <p:cNvSpPr/>
          <p:nvPr/>
        </p:nvSpPr>
        <p:spPr>
          <a:xfrm>
            <a:off x="3048120" y="1998000"/>
            <a:ext cx="885240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SplitExample{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String s1=" I am java developer ";  </a:t>
            </a:r>
            <a:endParaRPr b="0" lang="en-IN" sz="2400" spc="-1" strike="noStrike">
              <a:latin typeface="Arial"/>
            </a:endParaRPr>
          </a:p>
          <a:p>
            <a:pPr>
              <a:lnSpc>
                <a:spcPct val="100000"/>
              </a:lnSpc>
              <a:buNone/>
            </a:pPr>
            <a:r>
              <a:rPr b="0" lang="en-US" sz="2400" spc="-1" strike="noStrike">
                <a:solidFill>
                  <a:srgbClr val="000000"/>
                </a:solidFill>
                <a:latin typeface="Calibri"/>
              </a:rPr>
              <a:t>String[] words=s1.split("\\s");//splits the string based on whitespace  </a:t>
            </a:r>
            <a:endParaRPr b="0" lang="en-IN" sz="2400" spc="-1" strike="noStrike">
              <a:latin typeface="Arial"/>
            </a:endParaRPr>
          </a:p>
          <a:p>
            <a:pPr>
              <a:lnSpc>
                <a:spcPct val="100000"/>
              </a:lnSpc>
              <a:buNone/>
            </a:pPr>
            <a:r>
              <a:rPr b="0" lang="en-US" sz="2400" spc="-1" strike="noStrike">
                <a:solidFill>
                  <a:srgbClr val="000000"/>
                </a:solidFill>
                <a:latin typeface="Calibri"/>
              </a:rPr>
              <a:t>//using java foreach loop to print elements of string array  </a:t>
            </a:r>
            <a:endParaRPr b="0" lang="en-IN" sz="2400" spc="-1" strike="noStrike">
              <a:latin typeface="Arial"/>
            </a:endParaRPr>
          </a:p>
          <a:p>
            <a:pPr>
              <a:lnSpc>
                <a:spcPct val="100000"/>
              </a:lnSpc>
              <a:buNone/>
            </a:pPr>
            <a:r>
              <a:rPr b="0" lang="en-US" sz="2400" spc="-1" strike="noStrike">
                <a:solidFill>
                  <a:srgbClr val="000000"/>
                </a:solidFill>
                <a:latin typeface="Calibri"/>
              </a:rPr>
              <a:t>for(String w:words){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System.out.println(w);  </a:t>
            </a:r>
            <a:endParaRPr b="0" lang="en-IN" sz="2400" spc="-1" strike="noStrike">
              <a:latin typeface="Arial"/>
            </a:endParaRPr>
          </a:p>
          <a:p>
            <a:pPr>
              <a:lnSpc>
                <a:spcPct val="100000"/>
              </a:lnSpc>
              <a:buNone/>
            </a:pP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Rectangle 1"/>
          <p:cNvSpPr/>
          <p:nvPr/>
        </p:nvSpPr>
        <p:spPr>
          <a:xfrm>
            <a:off x="2365560" y="491040"/>
            <a:ext cx="9343800" cy="1614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Java String valueOf()</a:t>
            </a:r>
            <a:endParaRPr b="0" lang="en-IN" sz="2000" spc="-1" strike="noStrike">
              <a:latin typeface="Arial"/>
            </a:endParaRPr>
          </a:p>
          <a:p>
            <a:pPr>
              <a:lnSpc>
                <a:spcPct val="100000"/>
              </a:lnSpc>
              <a:buNone/>
            </a:pPr>
            <a:r>
              <a:rPr b="0" lang="en-US" sz="2000" spc="-1" strike="noStrike">
                <a:solidFill>
                  <a:srgbClr val="000000"/>
                </a:solidFill>
                <a:latin typeface="Calibri"/>
              </a:rPr>
              <a:t>The </a:t>
            </a:r>
            <a:r>
              <a:rPr b="1" lang="en-US" sz="2000" spc="-1" strike="noStrike">
                <a:solidFill>
                  <a:srgbClr val="000000"/>
                </a:solidFill>
                <a:latin typeface="Calibri"/>
              </a:rPr>
              <a:t>java string valueOf()</a:t>
            </a:r>
            <a:r>
              <a:rPr b="0" lang="en-US" sz="2000" spc="-1" strike="noStrike">
                <a:solidFill>
                  <a:srgbClr val="000000"/>
                </a:solidFill>
                <a:latin typeface="Calibri"/>
              </a:rPr>
              <a:t> method converts different types of values into string. By the help of string valueOf() method, you can convert int to string, long to string, boolean to string, character to string, float to string, double to string, object to string and char array to string.</a:t>
            </a:r>
            <a:endParaRPr b="0" lang="en-IN" sz="2000" spc="-1" strike="noStrike">
              <a:latin typeface="Arial"/>
            </a:endParaRPr>
          </a:p>
        </p:txBody>
      </p:sp>
      <p:sp>
        <p:nvSpPr>
          <p:cNvPr id="234" name="Rectangle 2"/>
          <p:cNvSpPr/>
          <p:nvPr/>
        </p:nvSpPr>
        <p:spPr>
          <a:xfrm>
            <a:off x="3048120" y="2551680"/>
            <a:ext cx="806076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StringValueOfExample{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int value=65;  </a:t>
            </a:r>
            <a:endParaRPr b="0" lang="en-IN" sz="2400" spc="-1" strike="noStrike">
              <a:latin typeface="Arial"/>
            </a:endParaRPr>
          </a:p>
          <a:p>
            <a:pPr>
              <a:lnSpc>
                <a:spcPct val="100000"/>
              </a:lnSpc>
              <a:buNone/>
            </a:pPr>
            <a:r>
              <a:rPr b="0" lang="en-US" sz="2400" spc="-1" strike="noStrike">
                <a:solidFill>
                  <a:srgbClr val="000000"/>
                </a:solidFill>
                <a:latin typeface="Calibri"/>
              </a:rPr>
              <a:t>//String s1=String.valueOf(value);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//System.out.println(s1+55);</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System.out.println(value+55);</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Rectangle 1"/>
          <p:cNvSpPr/>
          <p:nvPr/>
        </p:nvSpPr>
        <p:spPr>
          <a:xfrm>
            <a:off x="3048120" y="1859400"/>
            <a:ext cx="6095520" cy="4113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StringValueOfExample2 {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public static void main(String[] args) {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Boolean to String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boolean bol = true;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boolean bol2 = false;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 s1 = String.valueOf(bol);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 s2 = String.valueOf(bol2);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System.out.println(s1);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System.out.println(s2);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Rectangle 1"/>
          <p:cNvSpPr/>
          <p:nvPr/>
        </p:nvSpPr>
        <p:spPr>
          <a:xfrm>
            <a:off x="941760" y="194760"/>
            <a:ext cx="1069956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StringBuffer class</a:t>
            </a:r>
            <a:endParaRPr b="0" lang="en-IN" sz="2400" spc="-1" strike="noStrike">
              <a:latin typeface="Arial"/>
            </a:endParaRPr>
          </a:p>
          <a:p>
            <a:pPr>
              <a:lnSpc>
                <a:spcPct val="100000"/>
              </a:lnSpc>
              <a:buNone/>
            </a:pPr>
            <a:r>
              <a:rPr b="0" lang="en-US" sz="2400" spc="-1" strike="noStrike">
                <a:solidFill>
                  <a:srgbClr val="000000"/>
                </a:solidFill>
                <a:latin typeface="Calibri"/>
              </a:rPr>
              <a:t>Java StringBuffer class is used to create mutable (modifiable) string. The StringBuffer class in java is same as String class except it is mutable </a:t>
            </a:r>
            <a:endParaRPr b="0" lang="en-IN" sz="2400" spc="-1" strike="noStrike">
              <a:latin typeface="Arial"/>
            </a:endParaRPr>
          </a:p>
        </p:txBody>
      </p:sp>
      <p:sp>
        <p:nvSpPr>
          <p:cNvPr id="237" name="Rectangle 3"/>
          <p:cNvSpPr/>
          <p:nvPr/>
        </p:nvSpPr>
        <p:spPr>
          <a:xfrm>
            <a:off x="177480" y="2062080"/>
            <a:ext cx="11845800" cy="411372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Calibri Light"/>
              <a:buAutoNum type="arabicPeriod"/>
            </a:pPr>
            <a:r>
              <a:rPr b="1" lang="en-US" sz="2400" spc="-1" strike="noStrike">
                <a:solidFill>
                  <a:srgbClr val="000000"/>
                </a:solidFill>
                <a:latin typeface="Calibri"/>
              </a:rPr>
              <a:t>StringBuffer( ): </a:t>
            </a:r>
            <a:r>
              <a:rPr b="0" lang="en-US" sz="2400" spc="-1" strike="noStrike">
                <a:solidFill>
                  <a:srgbClr val="000000"/>
                </a:solidFill>
                <a:latin typeface="Calibri"/>
              </a:rPr>
              <a:t>It reserves room for 16 characters without reallocation.</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StringBuffer s=new StringBuffer();</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US" sz="2400" spc="-1" strike="noStrike">
                <a:solidFill>
                  <a:srgbClr val="000000"/>
                </a:solidFill>
                <a:latin typeface="Calibri"/>
              </a:rPr>
              <a:t>2.    StringBuffer( int size)  :  </a:t>
            </a:r>
            <a:r>
              <a:rPr b="0" lang="en-US" sz="2400" spc="-1" strike="noStrike">
                <a:solidFill>
                  <a:srgbClr val="000000"/>
                </a:solidFill>
                <a:latin typeface="Calibri"/>
              </a:rPr>
              <a:t>It accepts an integer argument that explicitly sets the size of the buffer.</a:t>
            </a:r>
            <a:endParaRPr b="0" lang="en-IN" sz="2400" spc="-1" strike="noStrike">
              <a:latin typeface="Arial"/>
            </a:endParaRPr>
          </a:p>
          <a:p>
            <a:pPr>
              <a:lnSpc>
                <a:spcPct val="100000"/>
              </a:lnSpc>
              <a:buNone/>
            </a:pPr>
            <a:r>
              <a:rPr b="0" lang="en-US" sz="2400" spc="-1" strike="noStrike">
                <a:solidFill>
                  <a:srgbClr val="000000"/>
                </a:solidFill>
                <a:latin typeface="Calibri"/>
              </a:rPr>
              <a:t>StringBuffer s=new StringBuffer(20);</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3.  </a:t>
            </a:r>
            <a:r>
              <a:rPr b="1" lang="en-US" sz="2400" spc="-1" strike="noStrike">
                <a:solidFill>
                  <a:srgbClr val="000000"/>
                </a:solidFill>
                <a:latin typeface="Calibri"/>
              </a:rPr>
              <a:t>StringBuffer(String str):</a:t>
            </a:r>
            <a:r>
              <a:rPr b="0" lang="en-US" sz="2400" spc="-1" strike="noStrike">
                <a:solidFill>
                  <a:srgbClr val="000000"/>
                </a:solidFill>
                <a:latin typeface="Calibri"/>
              </a:rPr>
              <a:t> It accepts a String argument that sets the initial contents of the StringBuffer object and reserves room for 16 more characters without reallocation.</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StringBuffer s=new StringBuffer(“I love my father");</a:t>
            </a:r>
            <a:endParaRPr b="0" lang="en-IN" sz="2400" spc="-1" strike="noStrike">
              <a:latin typeface="Arial"/>
            </a:endParaRPr>
          </a:p>
        </p:txBody>
      </p:sp>
      <p:sp>
        <p:nvSpPr>
          <p:cNvPr id="238" name="Rectangle 4"/>
          <p:cNvSpPr/>
          <p:nvPr/>
        </p:nvSpPr>
        <p:spPr>
          <a:xfrm>
            <a:off x="964440" y="1593000"/>
            <a:ext cx="3370680" cy="456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Calibri"/>
              </a:rPr>
              <a:t>StringBuffer Constructors</a:t>
            </a:r>
            <a:endParaRPr b="0" lang="en-IN" sz="2400" spc="-1" strike="noStrike">
              <a:latin typeface="Arial"/>
            </a:endParaRPr>
          </a:p>
        </p:txBody>
      </p:sp>
    </p:spTree>
  </p:cSld>
  <p:transition spd="slow">
    <p:cover dir="d"/>
  </p:transition>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Rectangle 1"/>
          <p:cNvSpPr/>
          <p:nvPr/>
        </p:nvSpPr>
        <p:spPr>
          <a:xfrm>
            <a:off x="1792440" y="1871640"/>
            <a:ext cx="915264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Methods</a:t>
            </a:r>
            <a:endParaRPr b="0" lang="en-IN" sz="2400" spc="-1" strike="noStrike">
              <a:latin typeface="Arial"/>
            </a:endParaRPr>
          </a:p>
          <a:p>
            <a:pPr>
              <a:lnSpc>
                <a:spcPct val="100000"/>
              </a:lnSpc>
              <a:buNone/>
            </a:pPr>
            <a:r>
              <a:rPr b="0" lang="en-US" sz="2400" spc="-1" strike="noStrike">
                <a:solidFill>
                  <a:srgbClr val="000000"/>
                </a:solidFill>
                <a:latin typeface="Calibri"/>
              </a:rPr>
              <a:t>Some of the most used methods are:</a:t>
            </a:r>
            <a:endParaRPr b="0" lang="en-IN" sz="2400" spc="-1" strike="noStrike">
              <a:latin typeface="Arial"/>
            </a:endParaRPr>
          </a:p>
          <a:p>
            <a:pPr>
              <a:lnSpc>
                <a:spcPct val="100000"/>
              </a:lnSpc>
              <a:buNone/>
            </a:pPr>
            <a:r>
              <a:rPr b="1" lang="en-US" sz="2400" spc="-1" strike="noStrike">
                <a:solidFill>
                  <a:srgbClr val="000000"/>
                </a:solidFill>
                <a:latin typeface="Calibri"/>
              </a:rPr>
              <a:t>length( ) and capacity( ): </a:t>
            </a:r>
            <a:r>
              <a:rPr b="0" lang="en-US" sz="2400" spc="-1" strike="noStrike">
                <a:solidFill>
                  <a:srgbClr val="000000"/>
                </a:solidFill>
                <a:latin typeface="Calibri"/>
              </a:rPr>
              <a:t>The length of a StringBuffer can be found by the length( ) method, while the total allocated capacity can be found by the capacity( ) method.</a:t>
            </a:r>
            <a:endParaRPr b="0" lang="en-IN" sz="2400" spc="-1" strike="noStrike">
              <a:latin typeface="Arial"/>
            </a:endParaRPr>
          </a:p>
        </p:txBody>
      </p:sp>
      <p:sp>
        <p:nvSpPr>
          <p:cNvPr id="240" name="Rectangle 2"/>
          <p:cNvSpPr/>
          <p:nvPr/>
        </p:nvSpPr>
        <p:spPr>
          <a:xfrm>
            <a:off x="1826640" y="4581720"/>
            <a:ext cx="5247000" cy="516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800" spc="-1" strike="noStrike">
                <a:solidFill>
                  <a:srgbClr val="000000"/>
                </a:solidFill>
                <a:latin typeface="Calibri"/>
              </a:rPr>
              <a:t>(16*2)+2=34 i.e (oldcapacity*2)+2  </a:t>
            </a:r>
            <a:endParaRPr b="0" lang="en-IN" sz="2800" spc="-1" strike="noStrike">
              <a:latin typeface="Arial"/>
            </a:endParaRPr>
          </a:p>
        </p:txBody>
      </p:sp>
    </p:spTree>
  </p:cSld>
  <p:transition spd="slow">
    <p:cover dir="d"/>
  </p:transition>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Rectangle 1"/>
          <p:cNvSpPr/>
          <p:nvPr/>
        </p:nvSpPr>
        <p:spPr>
          <a:xfrm>
            <a:off x="2747880" y="915480"/>
            <a:ext cx="8920800" cy="4113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import java.io.*; </a:t>
            </a:r>
            <a:endParaRPr b="0" lang="en-IN" sz="2400" spc="-1" strike="noStrike">
              <a:latin typeface="Arial"/>
            </a:endParaRPr>
          </a:p>
          <a:p>
            <a:pPr>
              <a:lnSpc>
                <a:spcPct val="100000"/>
              </a:lnSpc>
              <a:buNone/>
            </a:pPr>
            <a:r>
              <a:rPr b="0" lang="en-US" sz="2400" spc="-1" strike="noStrike">
                <a:solidFill>
                  <a:srgbClr val="000000"/>
                </a:solidFill>
                <a:latin typeface="Calibri"/>
              </a:rPr>
              <a:t>class Test {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StringBuffer s = new StringBuffer(“Kavya");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int p = s.length();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int q = s.capacity();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System.out.println("Length of string Kavya=" + p);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System.out.println("Capacity of string Kavya=" + q);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Rectangle 2"/>
          <p:cNvSpPr/>
          <p:nvPr/>
        </p:nvSpPr>
        <p:spPr>
          <a:xfrm>
            <a:off x="573120" y="290520"/>
            <a:ext cx="1097244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append( ): </a:t>
            </a:r>
            <a:r>
              <a:rPr b="0" lang="en-US" sz="2400" spc="-1" strike="noStrike">
                <a:solidFill>
                  <a:srgbClr val="000000"/>
                </a:solidFill>
                <a:latin typeface="Calibri"/>
              </a:rPr>
              <a:t>It is used to add text at the end of the existence text. Here are a few of its forms:</a:t>
            </a:r>
            <a:endParaRPr b="0" lang="en-IN" sz="2400" spc="-1" strike="noStrike">
              <a:latin typeface="Arial"/>
            </a:endParaRPr>
          </a:p>
          <a:p>
            <a:pPr>
              <a:lnSpc>
                <a:spcPct val="100000"/>
              </a:lnSpc>
              <a:buNone/>
            </a:pPr>
            <a:r>
              <a:rPr b="0" lang="en-US" sz="2400" spc="-1" strike="noStrike">
                <a:solidFill>
                  <a:srgbClr val="000000"/>
                </a:solidFill>
                <a:latin typeface="Calibri"/>
              </a:rPr>
              <a:t>StringBuffer append(String str)</a:t>
            </a:r>
            <a:endParaRPr b="0" lang="en-IN" sz="2400" spc="-1" strike="noStrike">
              <a:latin typeface="Arial"/>
            </a:endParaRPr>
          </a:p>
          <a:p>
            <a:pPr>
              <a:lnSpc>
                <a:spcPct val="100000"/>
              </a:lnSpc>
              <a:buNone/>
            </a:pPr>
            <a:r>
              <a:rPr b="0" lang="en-US" sz="2400" spc="-1" strike="noStrike">
                <a:solidFill>
                  <a:srgbClr val="000000"/>
                </a:solidFill>
                <a:latin typeface="Calibri"/>
              </a:rPr>
              <a:t>StringBuffer append(int num)</a:t>
            </a:r>
            <a:endParaRPr b="0" lang="en-IN" sz="2400" spc="-1" strike="noStrike">
              <a:latin typeface="Arial"/>
            </a:endParaRPr>
          </a:p>
        </p:txBody>
      </p:sp>
      <p:sp>
        <p:nvSpPr>
          <p:cNvPr id="243" name="Rectangle 3"/>
          <p:cNvSpPr/>
          <p:nvPr/>
        </p:nvSpPr>
        <p:spPr>
          <a:xfrm>
            <a:off x="3143520" y="2651040"/>
            <a:ext cx="6095520" cy="310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import java.io.*; </a:t>
            </a:r>
            <a:endParaRPr b="0" lang="en-IN" sz="1800" spc="-1" strike="noStrike">
              <a:latin typeface="Arial"/>
            </a:endParaRPr>
          </a:p>
          <a:p>
            <a:pPr>
              <a:lnSpc>
                <a:spcPct val="100000"/>
              </a:lnSpc>
              <a:buNone/>
            </a:pPr>
            <a:r>
              <a:rPr b="0" lang="en-US" sz="1800" spc="-1" strike="noStrike">
                <a:solidFill>
                  <a:srgbClr val="000000"/>
                </a:solidFill>
                <a:latin typeface="Calibri"/>
              </a:rPr>
              <a:t>class Test{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StringBuffer s = new StringBuffer(“Mukesh");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s.append(“Kumar");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s.append(1);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Rectangle 1"/>
          <p:cNvSpPr/>
          <p:nvPr/>
        </p:nvSpPr>
        <p:spPr>
          <a:xfrm>
            <a:off x="1055520" y="190800"/>
            <a:ext cx="1076328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insert( ): </a:t>
            </a:r>
            <a:r>
              <a:rPr b="0" lang="en-US" sz="2400" spc="-1" strike="noStrike">
                <a:solidFill>
                  <a:srgbClr val="000000"/>
                </a:solidFill>
                <a:latin typeface="Calibri"/>
              </a:rPr>
              <a:t>It is used to insert text at the specified index position. These are a few of its forms:</a:t>
            </a:r>
            <a:endParaRPr b="0" lang="en-IN" sz="2400" spc="-1" strike="noStrike">
              <a:latin typeface="Arial"/>
            </a:endParaRPr>
          </a:p>
          <a:p>
            <a:pPr>
              <a:lnSpc>
                <a:spcPct val="100000"/>
              </a:lnSpc>
              <a:buNone/>
            </a:pPr>
            <a:r>
              <a:rPr b="0" lang="en-US" sz="2400" spc="-1" strike="noStrike">
                <a:solidFill>
                  <a:srgbClr val="000000"/>
                </a:solidFill>
                <a:latin typeface="Calibri"/>
              </a:rPr>
              <a:t>StringBuffer insert(int index, String str)</a:t>
            </a:r>
            <a:endParaRPr b="0" lang="en-IN" sz="2400" spc="-1" strike="noStrike">
              <a:latin typeface="Arial"/>
            </a:endParaRPr>
          </a:p>
          <a:p>
            <a:pPr>
              <a:lnSpc>
                <a:spcPct val="100000"/>
              </a:lnSpc>
              <a:buNone/>
            </a:pPr>
            <a:r>
              <a:rPr b="0" lang="en-US" sz="2400" spc="-1" strike="noStrike">
                <a:solidFill>
                  <a:srgbClr val="000000"/>
                </a:solidFill>
                <a:latin typeface="Calibri"/>
              </a:rPr>
              <a:t>StringBuffer insert(int index, char ch)</a:t>
            </a:r>
            <a:endParaRPr b="0" lang="en-IN" sz="2400" spc="-1" strike="noStrike">
              <a:latin typeface="Arial"/>
            </a:endParaRPr>
          </a:p>
          <a:p>
            <a:pPr>
              <a:lnSpc>
                <a:spcPct val="100000"/>
              </a:lnSpc>
              <a:buNone/>
            </a:pPr>
            <a:r>
              <a:rPr b="0" lang="en-US" sz="2400" spc="-1" strike="noStrike">
                <a:solidFill>
                  <a:srgbClr val="000000"/>
                </a:solidFill>
                <a:latin typeface="Calibri"/>
              </a:rPr>
              <a:t>Here, index specifies the index at which point the string will be inserted into the invoking StringBuffer object.</a:t>
            </a:r>
            <a:endParaRPr b="0" lang="en-IN" sz="2400" spc="-1" strike="noStrike">
              <a:latin typeface="Arial"/>
            </a:endParaRPr>
          </a:p>
        </p:txBody>
      </p:sp>
    </p:spTree>
  </p:cSld>
  <p:transition spd="slow">
    <p:cover dir="d"/>
  </p:transition>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Rectangle 1"/>
          <p:cNvSpPr/>
          <p:nvPr/>
        </p:nvSpPr>
        <p:spPr>
          <a:xfrm>
            <a:off x="1064520" y="990360"/>
            <a:ext cx="10003320" cy="4205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import java.io.*; </a:t>
            </a:r>
            <a:endParaRPr b="0" lang="en-IN" sz="1800" spc="-1" strike="noStrike">
              <a:latin typeface="Arial"/>
            </a:endParaRPr>
          </a:p>
          <a:p>
            <a:pPr>
              <a:lnSpc>
                <a:spcPct val="100000"/>
              </a:lnSpc>
              <a:buNone/>
            </a:pPr>
            <a:r>
              <a:rPr b="0" lang="en-US" sz="1800" spc="-1" strike="noStrike">
                <a:solidFill>
                  <a:srgbClr val="000000"/>
                </a:solidFill>
                <a:latin typeface="Calibri"/>
              </a:rPr>
              <a:t>class Test{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StringBuffer s = new StringBuffer(“MukeshSingh");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s.insert(7, “Kumar");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System.out.println(s);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s.insert(0, 5);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System.out.println(s);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s.insert(3, true);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System.out.println(s);</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Rectangle 1"/>
          <p:cNvSpPr/>
          <p:nvPr/>
        </p:nvSpPr>
        <p:spPr>
          <a:xfrm>
            <a:off x="782640" y="347040"/>
            <a:ext cx="10967760" cy="1370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u="sng">
                <a:solidFill>
                  <a:srgbClr val="0563c1"/>
                </a:solidFill>
                <a:uFillTx/>
                <a:latin typeface="Calibri"/>
                <a:hlinkClick r:id="rId1"/>
              </a:rPr>
              <a:t>reverse( )</a:t>
            </a:r>
            <a:r>
              <a:rPr b="1" lang="en-US" sz="2800" spc="-1" strike="noStrike">
                <a:solidFill>
                  <a:srgbClr val="000000"/>
                </a:solidFill>
                <a:latin typeface="Calibri"/>
              </a:rPr>
              <a:t>: </a:t>
            </a:r>
            <a:r>
              <a:rPr b="0" lang="en-US" sz="2800" spc="-1" strike="noStrike">
                <a:solidFill>
                  <a:srgbClr val="000000"/>
                </a:solidFill>
                <a:latin typeface="Calibri"/>
              </a:rPr>
              <a:t>It can reverse the characters within a StringBuffer object using </a:t>
            </a:r>
            <a:r>
              <a:rPr b="1" lang="en-US" sz="2800" spc="-1" strike="noStrike">
                <a:solidFill>
                  <a:srgbClr val="000000"/>
                </a:solidFill>
                <a:latin typeface="Calibri"/>
              </a:rPr>
              <a:t>reverse( ).</a:t>
            </a:r>
            <a:r>
              <a:rPr b="0" lang="en-US" sz="2800" spc="-1" strike="noStrike">
                <a:solidFill>
                  <a:srgbClr val="000000"/>
                </a:solidFill>
                <a:latin typeface="Calibri"/>
              </a:rPr>
              <a:t>This method returns the reversed object on which it was called.</a:t>
            </a:r>
            <a:r>
              <a:rPr b="1" lang="en-US" sz="2800" spc="-1" strike="noStrike">
                <a:solidFill>
                  <a:srgbClr val="000000"/>
                </a:solidFill>
                <a:latin typeface="Calibri"/>
              </a:rPr>
              <a:t> </a:t>
            </a:r>
            <a:endParaRPr b="0" lang="en-IN" sz="2800" spc="-1" strike="noStrike">
              <a:latin typeface="Arial"/>
            </a:endParaRPr>
          </a:p>
        </p:txBody>
      </p:sp>
      <p:sp>
        <p:nvSpPr>
          <p:cNvPr id="247" name="Rectangle 3"/>
          <p:cNvSpPr/>
          <p:nvPr/>
        </p:nvSpPr>
        <p:spPr>
          <a:xfrm>
            <a:off x="3048120" y="2136240"/>
            <a:ext cx="763776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import java.io.*; </a:t>
            </a:r>
            <a:endParaRPr b="0" lang="en-IN" sz="2400" spc="-1" strike="noStrike">
              <a:latin typeface="Arial"/>
            </a:endParaRPr>
          </a:p>
          <a:p>
            <a:pPr>
              <a:lnSpc>
                <a:spcPct val="100000"/>
              </a:lnSpc>
              <a:buNone/>
            </a:pPr>
            <a:r>
              <a:rPr b="0" lang="en-US" sz="2400" spc="-1" strike="noStrike">
                <a:solidFill>
                  <a:srgbClr val="000000"/>
                </a:solidFill>
                <a:latin typeface="Calibri"/>
              </a:rPr>
              <a:t>class Test{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StringBuffer s = new StringBuffer(“Mukesh");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s.reverse();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Rectangle 1"/>
          <p:cNvSpPr/>
          <p:nvPr/>
        </p:nvSpPr>
        <p:spPr>
          <a:xfrm>
            <a:off x="2094840" y="311040"/>
            <a:ext cx="887760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tahoma"/>
              </a:rPr>
              <a:t>Method Overloading with Type Promotion if matching found</a:t>
            </a:r>
            <a:endParaRPr b="0" lang="en-IN" sz="1800" spc="-1" strike="noStrike">
              <a:latin typeface="Arial"/>
            </a:endParaRPr>
          </a:p>
        </p:txBody>
      </p:sp>
      <p:sp>
        <p:nvSpPr>
          <p:cNvPr id="59" name="Rectangle 2"/>
          <p:cNvSpPr/>
          <p:nvPr/>
        </p:nvSpPr>
        <p:spPr>
          <a:xfrm>
            <a:off x="3048120" y="1859400"/>
            <a:ext cx="6095520" cy="310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OverloadingCalculation2{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sum(int a,int b){System.out.println("int arg method invoked");}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sum(long a,long b){System.out.println("long arg method invoked");}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OverloadingCalculation2 obj=new OverloadingCalculation2();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obj.sum(20,20);//now int arg sum() method gets invoked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p:txBody>
      </p:sp>
    </p:spTree>
  </p:cSld>
  <p:transition spd="slow">
    <p:cover dir="d"/>
  </p:transition>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Rectangle 1"/>
          <p:cNvSpPr/>
          <p:nvPr/>
        </p:nvSpPr>
        <p:spPr>
          <a:xfrm>
            <a:off x="859680" y="440640"/>
            <a:ext cx="1079496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StringBuilder class</a:t>
            </a:r>
            <a:endParaRPr b="0" lang="en-IN" sz="2400" spc="-1" strike="noStrike">
              <a:latin typeface="Arial"/>
            </a:endParaRPr>
          </a:p>
          <a:p>
            <a:pPr>
              <a:lnSpc>
                <a:spcPct val="100000"/>
              </a:lnSpc>
              <a:buNone/>
            </a:pPr>
            <a:r>
              <a:rPr b="0" lang="en-US" sz="2400" spc="-1" strike="noStrike">
                <a:solidFill>
                  <a:srgbClr val="000000"/>
                </a:solidFill>
                <a:latin typeface="Calibri"/>
              </a:rPr>
              <a:t>Java StringBuilder class is used to create mutable (modifiable) string. The Java StringBuilder class is same as StringBuffer class except that it is non-synchronized. It is available since JDK 1.5</a:t>
            </a:r>
            <a:endParaRPr b="0" lang="en-IN" sz="2400" spc="-1" strike="noStrike">
              <a:latin typeface="Arial"/>
            </a:endParaRPr>
          </a:p>
        </p:txBody>
      </p:sp>
      <p:sp>
        <p:nvSpPr>
          <p:cNvPr id="249" name="Rectangle 2"/>
          <p:cNvSpPr/>
          <p:nvPr/>
        </p:nvSpPr>
        <p:spPr>
          <a:xfrm>
            <a:off x="122760" y="2206440"/>
            <a:ext cx="11832120" cy="3016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Important Constructors of StringBuilder class</a:t>
            </a:r>
            <a:endParaRPr b="0" lang="en-IN" sz="2400" spc="-1" strike="noStrike">
              <a:latin typeface="Arial"/>
            </a:endParaRPr>
          </a:p>
          <a:p>
            <a:pPr>
              <a:lnSpc>
                <a:spcPct val="100000"/>
              </a:lnSpc>
              <a:buNone/>
            </a:pPr>
            <a:r>
              <a:rPr b="1" lang="en-US" sz="2400" spc="-1" strike="noStrike">
                <a:solidFill>
                  <a:srgbClr val="000000"/>
                </a:solidFill>
                <a:latin typeface="Calibri"/>
              </a:rPr>
              <a:t>Constructor</a:t>
            </a:r>
            <a:r>
              <a:rPr b="1" lang="en-US" sz="2400" spc="-1" strike="noStrike">
                <a:solidFill>
                  <a:srgbClr val="000000"/>
                </a:solidFill>
                <a:latin typeface="Calibri"/>
              </a:rPr>
              <a:t>	</a:t>
            </a:r>
            <a:r>
              <a:rPr b="0" lang="en-US" sz="2400" spc="-1" strike="noStrike">
                <a:solidFill>
                  <a:srgbClr val="000000"/>
                </a:solidFill>
                <a:latin typeface="Calibri"/>
              </a:rPr>
              <a:t>                                                   </a:t>
            </a:r>
            <a:r>
              <a:rPr b="1" lang="en-US" sz="2400" spc="-1" strike="noStrike">
                <a:solidFill>
                  <a:srgbClr val="000000"/>
                </a:solidFill>
                <a:latin typeface="Calibri"/>
              </a:rPr>
              <a:t>Description</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StringBuilder()</a:t>
            </a:r>
            <a:r>
              <a:rPr b="0" lang="en-US" sz="2400" spc="-1" strike="noStrike">
                <a:solidFill>
                  <a:srgbClr val="000000"/>
                </a:solidFill>
                <a:latin typeface="Calibri"/>
              </a:rPr>
              <a:t>	</a:t>
            </a:r>
            <a:r>
              <a:rPr b="0" lang="en-US" sz="2400" spc="-1" strike="noStrike">
                <a:solidFill>
                  <a:srgbClr val="000000"/>
                </a:solidFill>
                <a:latin typeface="Calibri"/>
              </a:rPr>
              <a:t>                          creates an empty string Builder with the initial capacity of 16.</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StringBuilder(String str)</a:t>
            </a:r>
            <a:r>
              <a:rPr b="0" lang="en-US" sz="2400" spc="-1" strike="noStrike">
                <a:solidFill>
                  <a:srgbClr val="000000"/>
                </a:solidFill>
                <a:latin typeface="Calibri"/>
              </a:rPr>
              <a:t>	</a:t>
            </a:r>
            <a:r>
              <a:rPr b="0" lang="en-US" sz="2400" spc="-1" strike="noStrike">
                <a:solidFill>
                  <a:srgbClr val="000000"/>
                </a:solidFill>
                <a:latin typeface="Calibri"/>
              </a:rPr>
              <a:t>creates a string Builder with the specified string.</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StringBuilder(int length)</a:t>
            </a:r>
            <a:r>
              <a:rPr b="0" lang="en-US" sz="2400" spc="-1" strike="noStrike">
                <a:solidFill>
                  <a:srgbClr val="000000"/>
                </a:solidFill>
                <a:latin typeface="Calibri"/>
              </a:rPr>
              <a:t>	</a:t>
            </a:r>
            <a:r>
              <a:rPr b="0" lang="en-US" sz="2400" spc="-1" strike="noStrike">
                <a:solidFill>
                  <a:srgbClr val="000000"/>
                </a:solidFill>
                <a:latin typeface="Calibri"/>
              </a:rPr>
              <a:t>creates an empty string Builder with the specified capacity as length.</a:t>
            </a:r>
            <a:endParaRPr b="0" lang="en-IN" sz="2400" spc="-1" strike="noStrike">
              <a:latin typeface="Arial"/>
            </a:endParaRPr>
          </a:p>
        </p:txBody>
      </p:sp>
    </p:spTree>
  </p:cSld>
  <p:transition spd="slow">
    <p:cover dir="d"/>
  </p:transition>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Rectangle 1"/>
          <p:cNvSpPr/>
          <p:nvPr/>
        </p:nvSpPr>
        <p:spPr>
          <a:xfrm>
            <a:off x="1037520" y="488160"/>
            <a:ext cx="4175640" cy="456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erdana"/>
              </a:rPr>
              <a:t>Java StringBuilder class</a:t>
            </a:r>
            <a:endParaRPr b="0" lang="en-IN" sz="2400" spc="-1" strike="noStrike">
              <a:latin typeface="Arial"/>
            </a:endParaRPr>
          </a:p>
        </p:txBody>
      </p:sp>
      <p:sp>
        <p:nvSpPr>
          <p:cNvPr id="251" name="Rectangle 2"/>
          <p:cNvSpPr/>
          <p:nvPr/>
        </p:nvSpPr>
        <p:spPr>
          <a:xfrm>
            <a:off x="1245600" y="1425600"/>
            <a:ext cx="10262520" cy="1614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Arial"/>
              </a:rPr>
              <a:t>StringBuilder objects are like String objects, except that they can be modified. Hence Java StringBuilder class is also used to create mutable (modifiable) string object. StringBuilder is same as StringBuffer except for one important difference. StringBuilder is not synchronized, which means it is not thread safe. At any point, the length and content of the sequence can be changed through method invocations.</a:t>
            </a:r>
            <a:endParaRPr b="0" lang="en-IN" sz="2000" spc="-1" strike="noStrike">
              <a:latin typeface="Arial"/>
            </a:endParaRPr>
          </a:p>
        </p:txBody>
      </p:sp>
      <p:sp>
        <p:nvSpPr>
          <p:cNvPr id="252" name="Rectangle 3"/>
          <p:cNvSpPr/>
          <p:nvPr/>
        </p:nvSpPr>
        <p:spPr>
          <a:xfrm>
            <a:off x="1245600" y="3986280"/>
            <a:ext cx="10262520" cy="700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Arial"/>
              </a:rPr>
              <a:t>Instances of StringBuilder are not safe for use by multiple threads. If such synchronization is required then it is recommended that StringBuffer be used.</a:t>
            </a:r>
            <a:endParaRPr b="0" lang="en-IN" sz="2000" spc="-1" strike="noStrike">
              <a:latin typeface="Arial"/>
            </a:endParaRPr>
          </a:p>
        </p:txBody>
      </p:sp>
    </p:spTree>
  </p:cSld>
  <p:transition spd="slow">
    <p:cover dir="d"/>
  </p:transition>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Rectangle 1"/>
          <p:cNvSpPr/>
          <p:nvPr/>
        </p:nvSpPr>
        <p:spPr>
          <a:xfrm>
            <a:off x="1284480" y="560880"/>
            <a:ext cx="10288800" cy="4113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7bb5"/>
                </a:solidFill>
                <a:latin typeface="roboto"/>
              </a:rPr>
              <a:t>Constructors of StringBuilder class</a:t>
            </a:r>
            <a:endParaRPr b="0" lang="en-IN" sz="2400" spc="-1" strike="noStrike">
              <a:latin typeface="Arial"/>
            </a:endParaRPr>
          </a:p>
          <a:p>
            <a:pPr>
              <a:lnSpc>
                <a:spcPct val="100000"/>
              </a:lnSpc>
              <a:buNone/>
            </a:pPr>
            <a:endParaRPr b="0" lang="en-IN" sz="2400" spc="-1" strike="noStrike">
              <a:latin typeface="Arial"/>
            </a:endParaRPr>
          </a:p>
          <a:p>
            <a:pPr indent="-216000">
              <a:lnSpc>
                <a:spcPct val="100000"/>
              </a:lnSpc>
              <a:buClr>
                <a:srgbClr val="000000"/>
              </a:buClr>
              <a:buFont typeface="Arial"/>
              <a:buChar char="•"/>
            </a:pPr>
            <a:r>
              <a:rPr b="1" lang="en-US" sz="2400" spc="-1" strike="noStrike">
                <a:solidFill>
                  <a:srgbClr val="000000"/>
                </a:solidFill>
                <a:latin typeface="Arial"/>
              </a:rPr>
              <a:t>StringBuilder ( ) :</a:t>
            </a:r>
            <a:r>
              <a:rPr b="0" lang="en-US" sz="2400" spc="-1" strike="noStrike">
                <a:solidFill>
                  <a:srgbClr val="000000"/>
                </a:solidFill>
                <a:latin typeface="Arial"/>
              </a:rPr>
              <a:t> Constructs a string builder with no characters in it and an initial capacity of 16 characters.</a:t>
            </a:r>
            <a:endParaRPr b="0" lang="en-IN" sz="2400" spc="-1" strike="noStrike">
              <a:latin typeface="Arial"/>
            </a:endParaRPr>
          </a:p>
          <a:p>
            <a:pPr>
              <a:lnSpc>
                <a:spcPct val="100000"/>
              </a:lnSpc>
              <a:buNone/>
            </a:pPr>
            <a:endParaRPr b="0" lang="en-IN" sz="2400" spc="-1" strike="noStrike">
              <a:latin typeface="Arial"/>
            </a:endParaRPr>
          </a:p>
          <a:p>
            <a:pPr indent="-216000">
              <a:lnSpc>
                <a:spcPct val="100000"/>
              </a:lnSpc>
              <a:buClr>
                <a:srgbClr val="000000"/>
              </a:buClr>
              <a:buFont typeface="Arial"/>
              <a:buChar char="•"/>
            </a:pPr>
            <a:r>
              <a:rPr b="1" lang="en-US" sz="2400" spc="-1" strike="noStrike">
                <a:solidFill>
                  <a:srgbClr val="000000"/>
                </a:solidFill>
                <a:latin typeface="Arial"/>
              </a:rPr>
              <a:t>StringBuilder ( int capacity ) :</a:t>
            </a:r>
            <a:r>
              <a:rPr b="0" lang="en-US" sz="2400" spc="-1" strike="noStrike">
                <a:solidFill>
                  <a:srgbClr val="000000"/>
                </a:solidFill>
                <a:latin typeface="Arial"/>
              </a:rPr>
              <a:t> Constructs a string builder with no characters in it and an initial capacity specified by the capacity argument.</a:t>
            </a:r>
            <a:endParaRPr b="0" lang="en-IN" sz="2400" spc="-1" strike="noStrike">
              <a:latin typeface="Arial"/>
            </a:endParaRPr>
          </a:p>
          <a:p>
            <a:pPr>
              <a:lnSpc>
                <a:spcPct val="100000"/>
              </a:lnSpc>
              <a:buNone/>
            </a:pPr>
            <a:endParaRPr b="0" lang="en-IN" sz="2400" spc="-1" strike="noStrike">
              <a:latin typeface="Arial"/>
            </a:endParaRPr>
          </a:p>
          <a:p>
            <a:pPr indent="-216000">
              <a:lnSpc>
                <a:spcPct val="100000"/>
              </a:lnSpc>
              <a:buClr>
                <a:srgbClr val="000000"/>
              </a:buClr>
              <a:buFont typeface="Arial"/>
              <a:buChar char="•"/>
            </a:pPr>
            <a:r>
              <a:rPr b="1" lang="en-US" sz="2400" spc="-1" strike="noStrike">
                <a:solidFill>
                  <a:srgbClr val="000000"/>
                </a:solidFill>
                <a:latin typeface="Arial"/>
              </a:rPr>
              <a:t>StringBuilder ( String str ) :</a:t>
            </a:r>
            <a:r>
              <a:rPr b="0" lang="en-US" sz="2400" spc="-1" strike="noStrike">
                <a:solidFill>
                  <a:srgbClr val="000000"/>
                </a:solidFill>
                <a:latin typeface="Arial"/>
              </a:rPr>
              <a:t> Constructs a string builder initialized to the contents of the specified string. The initial capacity of the string builder is 16 plus the length of the string argument.</a:t>
            </a:r>
            <a:endParaRPr b="0" lang="en-IN" sz="2400" spc="-1" strike="noStrike">
              <a:latin typeface="Arial"/>
            </a:endParaRPr>
          </a:p>
        </p:txBody>
      </p:sp>
    </p:spTree>
  </p:cSld>
  <p:transition spd="slow">
    <p:cover dir="d"/>
  </p:transition>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Rectangle 1"/>
          <p:cNvSpPr/>
          <p:nvPr/>
        </p:nvSpPr>
        <p:spPr>
          <a:xfrm>
            <a:off x="1167120" y="670680"/>
            <a:ext cx="1051092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roboto"/>
              </a:rPr>
              <a:t>Important methods of StringBuilder class</a:t>
            </a:r>
            <a:endParaRPr b="0" lang="en-IN" sz="2400" spc="-1" strike="noStrike">
              <a:latin typeface="Arial"/>
            </a:endParaRPr>
          </a:p>
          <a:p>
            <a:pPr>
              <a:lnSpc>
                <a:spcPct val="100000"/>
              </a:lnSpc>
              <a:buNone/>
            </a:pPr>
            <a:r>
              <a:rPr b="1" lang="en-US" sz="2400" spc="-1" strike="noStrike">
                <a:solidFill>
                  <a:srgbClr val="007bb5"/>
                </a:solidFill>
                <a:latin typeface="roboto"/>
              </a:rPr>
              <a:t>append()</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Arial"/>
              </a:rPr>
              <a:t>The append() method concatenates the given argument(string representation) to the end of the invoking StringBuilder object. StringBuilder class has several overloaded append() method. Few are:</a:t>
            </a:r>
            <a:endParaRPr b="0" lang="en-IN" sz="2400" spc="-1" strike="noStrike">
              <a:latin typeface="Arial"/>
            </a:endParaRPr>
          </a:p>
        </p:txBody>
      </p:sp>
      <p:sp>
        <p:nvSpPr>
          <p:cNvPr id="255" name="Rectangle 2"/>
          <p:cNvSpPr/>
          <p:nvPr/>
        </p:nvSpPr>
        <p:spPr>
          <a:xfrm>
            <a:off x="1167120" y="4156200"/>
            <a:ext cx="6095520" cy="118764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Calibri Light"/>
              <a:buAutoNum type="arabicPeriod"/>
            </a:pPr>
            <a:r>
              <a:rPr b="0" lang="en-US" sz="2400" spc="-1" strike="noStrike">
                <a:solidFill>
                  <a:srgbClr val="000000"/>
                </a:solidFill>
                <a:latin typeface="Arial"/>
              </a:rPr>
              <a:t>StringBuilder append(String str)</a:t>
            </a:r>
            <a:endParaRPr b="0" lang="en-IN" sz="2400" spc="-1" strike="noStrike">
              <a:latin typeface="Arial"/>
            </a:endParaRPr>
          </a:p>
          <a:p>
            <a:pPr marL="343080" indent="-343080">
              <a:lnSpc>
                <a:spcPct val="100000"/>
              </a:lnSpc>
              <a:buClr>
                <a:srgbClr val="000000"/>
              </a:buClr>
              <a:buFont typeface="Calibri Light"/>
              <a:buAutoNum type="arabicPeriod"/>
            </a:pPr>
            <a:r>
              <a:rPr b="0" lang="en-US" sz="2400" spc="-1" strike="noStrike">
                <a:solidFill>
                  <a:srgbClr val="000000"/>
                </a:solidFill>
                <a:latin typeface="Arial"/>
              </a:rPr>
              <a:t>StringBuilder append(int n)</a:t>
            </a:r>
            <a:endParaRPr b="0" lang="en-IN" sz="2400" spc="-1" strike="noStrike">
              <a:latin typeface="Arial"/>
            </a:endParaRPr>
          </a:p>
          <a:p>
            <a:pPr marL="343080" indent="-343080">
              <a:lnSpc>
                <a:spcPct val="100000"/>
              </a:lnSpc>
              <a:buClr>
                <a:srgbClr val="000000"/>
              </a:buClr>
              <a:buFont typeface="Calibri Light"/>
              <a:buAutoNum type="arabicPeriod"/>
            </a:pPr>
            <a:r>
              <a:rPr b="0" lang="en-US" sz="2400" spc="-1" strike="noStrike">
                <a:solidFill>
                  <a:srgbClr val="000000"/>
                </a:solidFill>
                <a:latin typeface="Arial"/>
              </a:rPr>
              <a:t>StringBuilder append(Object obj)</a:t>
            </a:r>
            <a:endParaRPr b="0" lang="en-IN" sz="2400" spc="-1" strike="noStrike">
              <a:latin typeface="Arial"/>
            </a:endParaRPr>
          </a:p>
        </p:txBody>
      </p:sp>
    </p:spTree>
  </p:cSld>
  <p:transition spd="slow">
    <p:cover dir="d"/>
  </p:transition>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Rectangle 2"/>
          <p:cNvSpPr/>
          <p:nvPr/>
        </p:nvSpPr>
        <p:spPr>
          <a:xfrm>
            <a:off x="1976760" y="1906560"/>
            <a:ext cx="911304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StringBuilder strBuilder = new StringBuilder("Core");</a:t>
            </a:r>
            <a:endParaRPr b="0" lang="en-IN" sz="2400" spc="-1" strike="noStrike">
              <a:latin typeface="Arial"/>
            </a:endParaRPr>
          </a:p>
          <a:p>
            <a:pPr>
              <a:lnSpc>
                <a:spcPct val="100000"/>
              </a:lnSpc>
              <a:buNone/>
            </a:pPr>
            <a:r>
              <a:rPr b="0" lang="en-US" sz="2400" spc="-1" strike="noStrike">
                <a:solidFill>
                  <a:srgbClr val="000000"/>
                </a:solidFill>
                <a:latin typeface="Calibri"/>
              </a:rPr>
              <a:t>strBuilder.append("Java");</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System.out.println(strBuilder);</a:t>
            </a:r>
            <a:endParaRPr b="0" lang="en-IN" sz="2400" spc="-1" strike="noStrike">
              <a:latin typeface="Arial"/>
            </a:endParaRPr>
          </a:p>
          <a:p>
            <a:pPr>
              <a:lnSpc>
                <a:spcPct val="100000"/>
              </a:lnSpc>
              <a:buNone/>
            </a:pPr>
            <a:r>
              <a:rPr b="0" lang="en-US" sz="2400" spc="-1" strike="noStrike">
                <a:solidFill>
                  <a:srgbClr val="000000"/>
                </a:solidFill>
                <a:latin typeface="Calibri"/>
              </a:rPr>
              <a:t>strBuilder.append(101);</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System.out.println(strBuilder);</a:t>
            </a:r>
            <a:endParaRPr b="0" lang="en-IN" sz="2400" spc="-1" strike="noStrike">
              <a:latin typeface="Arial"/>
            </a:endParaRPr>
          </a:p>
        </p:txBody>
      </p:sp>
    </p:spTree>
  </p:cSld>
  <p:transition spd="slow">
    <p:cover dir="d"/>
  </p:transition>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Rectangle 2"/>
          <p:cNvSpPr/>
          <p:nvPr/>
        </p:nvSpPr>
        <p:spPr>
          <a:xfrm>
            <a:off x="1532880" y="1634760"/>
            <a:ext cx="1022364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insert()</a:t>
            </a:r>
            <a:endParaRPr b="0" lang="en-IN" sz="2400" spc="-1" strike="noStrike">
              <a:latin typeface="Arial"/>
            </a:endParaRPr>
          </a:p>
          <a:p>
            <a:pPr>
              <a:lnSpc>
                <a:spcPct val="100000"/>
              </a:lnSpc>
              <a:buNone/>
            </a:pPr>
            <a:r>
              <a:rPr b="0" lang="en-US" sz="2400" spc="-1" strike="noStrike">
                <a:solidFill>
                  <a:srgbClr val="000000"/>
                </a:solidFill>
                <a:latin typeface="Calibri"/>
              </a:rPr>
              <a:t>The insert() method inserts the given argument(string representation) into the invoking StringBuilder object at the given position.</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StringBuilder  strBuilder=new StringBuilder ("Core");  </a:t>
            </a:r>
            <a:endParaRPr b="0" lang="en-IN" sz="2400" spc="-1" strike="noStrike">
              <a:latin typeface="Arial"/>
            </a:endParaRPr>
          </a:p>
          <a:p>
            <a:pPr>
              <a:lnSpc>
                <a:spcPct val="100000"/>
              </a:lnSpc>
              <a:buNone/>
            </a:pPr>
            <a:r>
              <a:rPr b="0" lang="en-US" sz="2400" spc="-1" strike="noStrike">
                <a:solidFill>
                  <a:srgbClr val="000000"/>
                </a:solidFill>
                <a:latin typeface="Calibri"/>
              </a:rPr>
              <a:t>strBuilder.insert(1,"Java");</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System.out.println(strBuilder);</a:t>
            </a:r>
            <a:endParaRPr b="0" lang="en-IN" sz="2400" spc="-1" strike="noStrike">
              <a:latin typeface="Arial"/>
            </a:endParaRPr>
          </a:p>
        </p:txBody>
      </p:sp>
    </p:spTree>
  </p:cSld>
  <p:transition spd="slow">
    <p:cover dir="d"/>
  </p:transition>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1"/>
          <p:cNvSpPr/>
          <p:nvPr/>
        </p:nvSpPr>
        <p:spPr>
          <a:xfrm>
            <a:off x="1663200" y="1041840"/>
            <a:ext cx="9204480" cy="3076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rPr>
              <a:t>replace()</a:t>
            </a:r>
            <a:endParaRPr b="0" lang="en-IN" sz="2800" spc="-1" strike="noStrike">
              <a:latin typeface="Arial"/>
            </a:endParaRPr>
          </a:p>
          <a:p>
            <a:pPr>
              <a:lnSpc>
                <a:spcPct val="100000"/>
              </a:lnSpc>
              <a:buNone/>
            </a:pPr>
            <a:r>
              <a:rPr b="0" lang="en-US" sz="2800" spc="-1" strike="noStrike">
                <a:solidFill>
                  <a:srgbClr val="000000"/>
                </a:solidFill>
                <a:latin typeface="Calibri"/>
              </a:rPr>
              <a:t>The replace() method replaces the string from specified start index to the end index.</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0" lang="en-US" sz="2800" spc="-1" strike="noStrike">
                <a:solidFill>
                  <a:srgbClr val="000000"/>
                </a:solidFill>
                <a:latin typeface="Calibri"/>
              </a:rPr>
              <a:t>StringBuilder strBuilder=new StringBuilder("Core");  </a:t>
            </a:r>
            <a:endParaRPr b="0" lang="en-IN" sz="2800" spc="-1" strike="noStrike">
              <a:latin typeface="Arial"/>
            </a:endParaRPr>
          </a:p>
          <a:p>
            <a:pPr>
              <a:lnSpc>
                <a:spcPct val="100000"/>
              </a:lnSpc>
              <a:buNone/>
            </a:pPr>
            <a:r>
              <a:rPr b="0" lang="en-US" sz="2800" spc="-1" strike="noStrike">
                <a:solidFill>
                  <a:srgbClr val="000000"/>
                </a:solidFill>
                <a:latin typeface="Calibri"/>
              </a:rPr>
              <a:t>strBuilder.replace( 2, 4, "Java");</a:t>
            </a:r>
            <a:endParaRPr b="0" lang="en-IN" sz="2800" spc="-1" strike="noStrike">
              <a:latin typeface="Arial"/>
            </a:endParaRPr>
          </a:p>
          <a:p>
            <a:pPr>
              <a:lnSpc>
                <a:spcPct val="100000"/>
              </a:lnSpc>
              <a:buNone/>
            </a:pPr>
            <a:r>
              <a:rPr b="0" lang="en-US" sz="2800" spc="-1" strike="noStrike">
                <a:solidFill>
                  <a:srgbClr val="000000"/>
                </a:solidFill>
                <a:latin typeface="Calibri"/>
              </a:rPr>
              <a:t>System.out.println(strBuilder);</a:t>
            </a:r>
            <a:endParaRPr b="0" lang="en-IN" sz="2800" spc="-1" strike="noStrike">
              <a:latin typeface="Arial"/>
            </a:endParaRPr>
          </a:p>
        </p:txBody>
      </p:sp>
    </p:spTree>
  </p:cSld>
  <p:transition spd="slow">
    <p:cover dir="d"/>
  </p:transition>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Rectangle 2"/>
          <p:cNvSpPr/>
          <p:nvPr/>
        </p:nvSpPr>
        <p:spPr>
          <a:xfrm>
            <a:off x="2003040" y="1577160"/>
            <a:ext cx="8852040" cy="2345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rPr>
              <a:t>reverse()</a:t>
            </a:r>
            <a:endParaRPr b="0" lang="en-IN" sz="2800" spc="-1" strike="noStrike">
              <a:latin typeface="Arial"/>
            </a:endParaRPr>
          </a:p>
          <a:p>
            <a:pPr>
              <a:lnSpc>
                <a:spcPct val="100000"/>
              </a:lnSpc>
              <a:buNone/>
            </a:pPr>
            <a:r>
              <a:rPr b="0" lang="en-US" sz="2400" spc="-1" strike="noStrike">
                <a:solidFill>
                  <a:srgbClr val="000000"/>
                </a:solidFill>
                <a:latin typeface="Calibri"/>
              </a:rPr>
              <a:t>This method reverses the characters within a StringBuilder object.</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StringBuilder strBuilder=new StringBuilder("Core");  </a:t>
            </a:r>
            <a:endParaRPr b="0" lang="en-IN" sz="2400" spc="-1" strike="noStrike">
              <a:latin typeface="Arial"/>
            </a:endParaRPr>
          </a:p>
          <a:p>
            <a:pPr>
              <a:lnSpc>
                <a:spcPct val="100000"/>
              </a:lnSpc>
              <a:buNone/>
            </a:pPr>
            <a:r>
              <a:rPr b="0" lang="en-US" sz="2400" spc="-1" strike="noStrike">
                <a:solidFill>
                  <a:srgbClr val="000000"/>
                </a:solidFill>
                <a:latin typeface="Calibri"/>
              </a:rPr>
              <a:t>strBuilder.reverse();</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System.out.println(strBuilder);</a:t>
            </a:r>
            <a:endParaRPr b="0" lang="en-IN" sz="2400" spc="-1" strike="noStrike">
              <a:latin typeface="Arial"/>
            </a:endParaRPr>
          </a:p>
        </p:txBody>
      </p:sp>
    </p:spTree>
  </p:cSld>
  <p:transition spd="slow">
    <p:cover dir="d"/>
  </p:transition>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60" name="Table 1"/>
          <p:cNvGraphicFramePr/>
          <p:nvPr/>
        </p:nvGraphicFramePr>
        <p:xfrm>
          <a:off x="838080" y="3266640"/>
          <a:ext cx="10515240" cy="114120"/>
        </p:xfrm>
        <a:graphic>
          <a:graphicData uri="http://schemas.openxmlformats.org/drawingml/2006/table">
            <a:tbl>
              <a:tblPr/>
              <a:tblGrid>
                <a:gridCol w="5257800"/>
                <a:gridCol w="5257800"/>
              </a:tblGrid>
              <a:tr h="363600">
                <a:tc>
                  <a:txBody>
                    <a:bodyPr lIns="237960" rIns="237960" tIns="28440" bIns="28440" anchor="ctr">
                      <a:noAutofit/>
                    </a:bodyPr>
                    <a:p>
                      <a:pPr algn="ctr">
                        <a:lnSpc>
                          <a:spcPct val="100000"/>
                        </a:lnSpc>
                        <a:buNone/>
                      </a:pPr>
                      <a:r>
                        <a:rPr b="0" lang="en-US" sz="1800" spc="-1" strike="noStrike">
                          <a:solidFill>
                            <a:srgbClr val="ffffff"/>
                          </a:solidFill>
                          <a:latin typeface="roboto"/>
                        </a:rPr>
                        <a:t>StringBuffer</a:t>
                      </a:r>
                      <a:endParaRPr b="0" lang="en-IN" sz="1800" spc="-1" strike="noStrike">
                        <a:latin typeface="Arial"/>
                      </a:endParaRPr>
                    </a:p>
                  </a:txBody>
                  <a:tcPr anchor="ctr" marL="237960" marR="237960">
                    <a:lnL w="9360">
                      <a:solidFill>
                        <a:srgbClr val="cccccc"/>
                      </a:solidFill>
                    </a:lnL>
                    <a:lnR w="9360">
                      <a:solidFill>
                        <a:srgbClr val="cccccc"/>
                      </a:solidFill>
                    </a:lnR>
                    <a:lnT w="9360">
                      <a:solidFill>
                        <a:srgbClr val="cccccc"/>
                      </a:solidFill>
                    </a:lnT>
                    <a:lnB w="9360">
                      <a:solidFill>
                        <a:srgbClr val="cccccc"/>
                      </a:solidFill>
                    </a:lnB>
                    <a:solidFill>
                      <a:srgbClr val="3498db"/>
                    </a:solidFill>
                  </a:tcPr>
                </a:tc>
                <a:tc>
                  <a:txBody>
                    <a:bodyPr lIns="237960" rIns="237960" tIns="28440" bIns="28440" anchor="ctr">
                      <a:noAutofit/>
                    </a:bodyPr>
                    <a:p>
                      <a:pPr algn="ctr">
                        <a:lnSpc>
                          <a:spcPct val="100000"/>
                        </a:lnSpc>
                        <a:buNone/>
                      </a:pPr>
                      <a:r>
                        <a:rPr b="0" lang="en-US" sz="1800" spc="-1" strike="noStrike">
                          <a:solidFill>
                            <a:srgbClr val="ffffff"/>
                          </a:solidFill>
                          <a:latin typeface="roboto"/>
                        </a:rPr>
                        <a:t>StringBuilder</a:t>
                      </a:r>
                      <a:endParaRPr b="0" lang="en-IN" sz="1800" spc="-1" strike="noStrike">
                        <a:latin typeface="Arial"/>
                      </a:endParaRPr>
                    </a:p>
                  </a:txBody>
                  <a:tcPr anchor="ctr" marL="237960" marR="237960">
                    <a:lnL w="9360">
                      <a:solidFill>
                        <a:srgbClr val="cccccc"/>
                      </a:solidFill>
                    </a:lnL>
                    <a:lnR w="9360">
                      <a:solidFill>
                        <a:srgbClr val="cccccc"/>
                      </a:solidFill>
                    </a:lnR>
                    <a:lnT w="9360">
                      <a:solidFill>
                        <a:srgbClr val="cccccc"/>
                      </a:solidFill>
                    </a:lnT>
                    <a:lnB w="9360">
                      <a:solidFill>
                        <a:srgbClr val="cccccc"/>
                      </a:solidFill>
                    </a:lnB>
                    <a:solidFill>
                      <a:srgbClr val="3498db"/>
                    </a:solidFill>
                  </a:tcPr>
                </a:tc>
              </a:tr>
              <a:tr h="517320">
                <a:tc>
                  <a:txBody>
                    <a:bodyPr lIns="237960" rIns="237960" tIns="28440" bIns="28440" anchor="ctr">
                      <a:noAutofit/>
                    </a:bodyPr>
                    <a:p>
                      <a:pPr>
                        <a:lnSpc>
                          <a:spcPct val="100000"/>
                        </a:lnSpc>
                        <a:buNone/>
                      </a:pPr>
                      <a:r>
                        <a:rPr b="0" lang="en-US" sz="1800" spc="-1" strike="noStrike">
                          <a:solidFill>
                            <a:srgbClr val="000000"/>
                          </a:solidFill>
                          <a:latin typeface="Calibri"/>
                        </a:rPr>
                        <a:t>StringBuffer is synchronized i.e. thread safe.</a:t>
                      </a:r>
                      <a:endParaRPr b="0" lang="en-IN" sz="1800" spc="-1" strike="noStrike">
                        <a:latin typeface="Arial"/>
                      </a:endParaRPr>
                    </a:p>
                  </a:txBody>
                  <a:tcPr anchor="ctr" marL="237960" marR="23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237960" rIns="237960" tIns="28440" bIns="28440" anchor="ctr">
                      <a:noAutofit/>
                    </a:bodyPr>
                    <a:p>
                      <a:pPr>
                        <a:lnSpc>
                          <a:spcPct val="100000"/>
                        </a:lnSpc>
                        <a:buNone/>
                      </a:pPr>
                      <a:r>
                        <a:rPr b="0" lang="en-US" sz="1800" spc="-1" strike="noStrike">
                          <a:solidFill>
                            <a:srgbClr val="000000"/>
                          </a:solidFill>
                          <a:latin typeface="Calibri"/>
                        </a:rPr>
                        <a:t>StringBuilder is non-synchronized i.e. not thread safe.</a:t>
                      </a:r>
                      <a:endParaRPr b="0" lang="en-IN" sz="1800" spc="-1" strike="noStrike">
                        <a:latin typeface="Arial"/>
                      </a:endParaRPr>
                    </a:p>
                  </a:txBody>
                  <a:tcPr anchor="ctr" marL="237960" marR="23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517320">
                <a:tc>
                  <a:txBody>
                    <a:bodyPr lIns="237960" rIns="237960" tIns="28440" bIns="28440" anchor="ctr">
                      <a:noAutofit/>
                    </a:bodyPr>
                    <a:p>
                      <a:pPr>
                        <a:lnSpc>
                          <a:spcPct val="100000"/>
                        </a:lnSpc>
                        <a:buNone/>
                      </a:pPr>
                      <a:r>
                        <a:rPr b="0" lang="en-US" sz="1800" spc="-1" strike="noStrike">
                          <a:solidFill>
                            <a:srgbClr val="000000"/>
                          </a:solidFill>
                          <a:latin typeface="Calibri"/>
                        </a:rPr>
                        <a:t>StringBuffer is less efficient and slower than StringBuilder as StringBuffer is synchronized.</a:t>
                      </a:r>
                      <a:endParaRPr b="0" lang="en-IN" sz="1800" spc="-1" strike="noStrike">
                        <a:latin typeface="Arial"/>
                      </a:endParaRPr>
                    </a:p>
                  </a:txBody>
                  <a:tcPr anchor="ctr" marL="237960" marR="23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237960" rIns="237960" tIns="28440" bIns="28440" anchor="ctr">
                      <a:noAutofit/>
                    </a:bodyPr>
                    <a:p>
                      <a:pPr>
                        <a:lnSpc>
                          <a:spcPct val="100000"/>
                        </a:lnSpc>
                        <a:buNone/>
                      </a:pPr>
                      <a:r>
                        <a:rPr b="0" lang="en-US" sz="1800" spc="-1" strike="noStrike">
                          <a:solidFill>
                            <a:srgbClr val="000000"/>
                          </a:solidFill>
                          <a:latin typeface="Calibri"/>
                        </a:rPr>
                        <a:t>StringBuilder is more efficient and faster than StringBuffer.</a:t>
                      </a:r>
                      <a:endParaRPr b="0" lang="en-IN" sz="1800" spc="-1" strike="noStrike">
                        <a:latin typeface="Arial"/>
                      </a:endParaRPr>
                    </a:p>
                  </a:txBody>
                  <a:tcPr anchor="ctr" marL="237960" marR="23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517320">
                <a:tc>
                  <a:txBody>
                    <a:bodyPr lIns="237960" rIns="237960" tIns="28440" bIns="28440" anchor="ctr">
                      <a:noAutofit/>
                    </a:bodyPr>
                    <a:p>
                      <a:pPr>
                        <a:lnSpc>
                          <a:spcPct val="100000"/>
                        </a:lnSpc>
                        <a:buNone/>
                      </a:pPr>
                      <a:r>
                        <a:rPr b="0" lang="en-US" sz="1800" spc="-1" strike="noStrike">
                          <a:solidFill>
                            <a:srgbClr val="000000"/>
                          </a:solidFill>
                          <a:latin typeface="Calibri"/>
                        </a:rPr>
                        <a:t>StringBuffer is old, its there in JDK from very first release.</a:t>
                      </a:r>
                      <a:endParaRPr b="0" lang="en-IN" sz="1800" spc="-1" strike="noStrike">
                        <a:latin typeface="Arial"/>
                      </a:endParaRPr>
                    </a:p>
                  </a:txBody>
                  <a:tcPr anchor="ctr" marL="237960" marR="23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lIns="237960" rIns="237960" tIns="28440" bIns="28440" anchor="ctr">
                      <a:noAutofit/>
                    </a:bodyPr>
                    <a:p>
                      <a:pPr>
                        <a:lnSpc>
                          <a:spcPct val="100000"/>
                        </a:lnSpc>
                        <a:buNone/>
                      </a:pPr>
                      <a:r>
                        <a:rPr b="0" lang="en-US" sz="1800" spc="-1" strike="noStrike">
                          <a:solidFill>
                            <a:srgbClr val="000000"/>
                          </a:solidFill>
                          <a:latin typeface="Calibri"/>
                        </a:rPr>
                        <a:t>StringBuilder is introduced much later in release of JDK 1.5</a:t>
                      </a:r>
                      <a:endParaRPr b="0" lang="en-IN" sz="1800" spc="-1" strike="noStrike">
                        <a:latin typeface="Arial"/>
                      </a:endParaRPr>
                    </a:p>
                  </a:txBody>
                  <a:tcPr anchor="ctr" marL="237960" marR="237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bl>
          </a:graphicData>
        </a:graphic>
      </p:graphicFrame>
      <p:sp>
        <p:nvSpPr>
          <p:cNvPr id="261" name="Rectangle 1"/>
          <p:cNvSpPr/>
          <p:nvPr/>
        </p:nvSpPr>
        <p:spPr>
          <a:xfrm>
            <a:off x="838080" y="879120"/>
            <a:ext cx="10515240" cy="1626480"/>
          </a:xfrm>
          <a:prstGeom prst="rect">
            <a:avLst/>
          </a:prstGeom>
          <a:solidFill>
            <a:srgbClr val="ffffff"/>
          </a:solidFill>
          <a:ln w="0">
            <a:noFill/>
          </a:ln>
        </p:spPr>
        <p:style>
          <a:lnRef idx="0"/>
          <a:fillRef idx="0"/>
          <a:effectRef idx="0"/>
          <a:fontRef idx="minor"/>
        </p:style>
        <p:txBody>
          <a:bodyPr numCol="1" spcCol="0" tIns="179280" bIns="44280" anchor="ctr">
            <a:spAutoFit/>
          </a:bodyPr>
          <a:p>
            <a:pPr>
              <a:lnSpc>
                <a:spcPct val="100000"/>
              </a:lnSpc>
              <a:buNone/>
              <a:tabLst>
                <a:tab algn="l" pos="0"/>
              </a:tabLst>
            </a:pPr>
            <a:r>
              <a:rPr b="1" lang="en-US" sz="3600" spc="-1" strike="noStrike">
                <a:solidFill>
                  <a:srgbClr val="000000"/>
                </a:solidFill>
                <a:latin typeface="roboto"/>
              </a:rPr>
              <a:t>Difference between StringBuffer and StringBuilder</a:t>
            </a:r>
            <a:br/>
            <a:endParaRPr b="0" lang="en-IN" sz="3600" spc="-1" strike="noStrike">
              <a:latin typeface="Arial"/>
            </a:endParaRPr>
          </a:p>
        </p:txBody>
      </p:sp>
    </p:spTree>
  </p:cSld>
  <p:transition spd="slow">
    <p:cover dir="d"/>
  </p:transition>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Rectangle 1"/>
          <p:cNvSpPr/>
          <p:nvPr/>
        </p:nvSpPr>
        <p:spPr>
          <a:xfrm>
            <a:off x="1611000" y="814320"/>
            <a:ext cx="10014480" cy="447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7bb5"/>
                </a:solidFill>
                <a:latin typeface="roboto"/>
              </a:rPr>
              <a:t>String, StringBuffer and StringBuilder - Which one to use ?</a:t>
            </a:r>
            <a:endParaRPr b="0" lang="en-IN" sz="2400" spc="-1" strike="noStrike">
              <a:latin typeface="Arial"/>
            </a:endParaRPr>
          </a:p>
          <a:p>
            <a:pPr>
              <a:lnSpc>
                <a:spcPct val="100000"/>
              </a:lnSpc>
              <a:buNone/>
            </a:pPr>
            <a:endParaRPr b="0" lang="en-IN" sz="2400" spc="-1" strike="noStrike">
              <a:latin typeface="Arial"/>
            </a:endParaRPr>
          </a:p>
          <a:p>
            <a:pPr indent="-216000">
              <a:lnSpc>
                <a:spcPct val="100000"/>
              </a:lnSpc>
              <a:buClr>
                <a:srgbClr val="000000"/>
              </a:buClr>
              <a:buFont typeface="Arial"/>
              <a:buChar char="•"/>
            </a:pPr>
            <a:r>
              <a:rPr b="0" lang="en-US" sz="2400" spc="-1" strike="noStrike">
                <a:solidFill>
                  <a:srgbClr val="000000"/>
                </a:solidFill>
                <a:latin typeface="Arial"/>
              </a:rPr>
              <a:t>If your string is not going to change use a String class because a String object is immutable.</a:t>
            </a:r>
            <a:endParaRPr b="0" lang="en-IN" sz="2400" spc="-1" strike="noStrike">
              <a:latin typeface="Arial"/>
            </a:endParaRPr>
          </a:p>
          <a:p>
            <a:pPr>
              <a:lnSpc>
                <a:spcPct val="100000"/>
              </a:lnSpc>
              <a:buNone/>
            </a:pPr>
            <a:endParaRPr b="0" lang="en-IN" sz="2400" spc="-1" strike="noStrike">
              <a:latin typeface="Arial"/>
            </a:endParaRPr>
          </a:p>
          <a:p>
            <a:pPr indent="-216000">
              <a:lnSpc>
                <a:spcPct val="100000"/>
              </a:lnSpc>
              <a:buClr>
                <a:srgbClr val="000000"/>
              </a:buClr>
              <a:buFont typeface="Arial"/>
              <a:buChar char="•"/>
            </a:pPr>
            <a:r>
              <a:rPr b="0" lang="en-US" sz="2400" spc="-1" strike="noStrike">
                <a:solidFill>
                  <a:srgbClr val="000000"/>
                </a:solidFill>
                <a:latin typeface="Arial"/>
              </a:rPr>
              <a:t>If your string can change (example: lots of logic and operations in the construction of the string) and will only be accessed from a single thread, using a StringBuilder is good enough.</a:t>
            </a:r>
            <a:endParaRPr b="0" lang="en-IN" sz="2400" spc="-1" strike="noStrike">
              <a:latin typeface="Arial"/>
            </a:endParaRPr>
          </a:p>
          <a:p>
            <a:pPr>
              <a:lnSpc>
                <a:spcPct val="100000"/>
              </a:lnSpc>
              <a:buNone/>
            </a:pPr>
            <a:endParaRPr b="0" lang="en-IN" sz="2400" spc="-1" strike="noStrike">
              <a:latin typeface="Arial"/>
            </a:endParaRPr>
          </a:p>
          <a:p>
            <a:pPr indent="-216000">
              <a:lnSpc>
                <a:spcPct val="100000"/>
              </a:lnSpc>
              <a:buClr>
                <a:srgbClr val="000000"/>
              </a:buClr>
              <a:buFont typeface="Arial"/>
              <a:buChar char="•"/>
            </a:pPr>
            <a:r>
              <a:rPr b="0" lang="en-US" sz="2400" spc="-1" strike="noStrike">
                <a:solidFill>
                  <a:srgbClr val="000000"/>
                </a:solidFill>
                <a:latin typeface="Arial"/>
              </a:rPr>
              <a:t>If your string can change, and will be accessed from multiple threads, use a StringBuffer because StringBuffer is synchronous so you have thread-safety.</a:t>
            </a:r>
            <a:endParaRPr b="0" lang="en-IN" sz="2400" spc="-1" strike="noStrike">
              <a:latin typeface="Arial"/>
            </a:endParaRPr>
          </a:p>
        </p:txBody>
      </p:sp>
    </p:spTree>
  </p:cSld>
  <p:transition spd="slow">
    <p:cover dir="d"/>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Rectangle 1"/>
          <p:cNvSpPr/>
          <p:nvPr/>
        </p:nvSpPr>
        <p:spPr>
          <a:xfrm>
            <a:off x="1854720" y="192240"/>
            <a:ext cx="8718480" cy="2284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1800" spc="-1" strike="noStrike">
                <a:solidFill>
                  <a:srgbClr val="4a4a4a"/>
                </a:solidFill>
                <a:latin typeface="Open Sans"/>
              </a:rPr>
              <a:t>Dynamic Polymorphism</a:t>
            </a:r>
            <a:endParaRPr b="0" lang="en-IN" sz="1800" spc="-1" strike="noStrike">
              <a:latin typeface="Arial"/>
            </a:endParaRPr>
          </a:p>
          <a:p>
            <a:pPr algn="just">
              <a:lnSpc>
                <a:spcPct val="100000"/>
              </a:lnSpc>
              <a:buNone/>
            </a:pPr>
            <a:endParaRPr b="0" lang="en-IN" sz="1800" spc="-1" strike="noStrike">
              <a:latin typeface="Arial"/>
            </a:endParaRPr>
          </a:p>
          <a:p>
            <a:pPr algn="just">
              <a:lnSpc>
                <a:spcPct val="100000"/>
              </a:lnSpc>
              <a:buNone/>
            </a:pPr>
            <a:r>
              <a:rPr b="0" lang="en-US" sz="1800" spc="-1" strike="noStrike">
                <a:solidFill>
                  <a:srgbClr val="4a4a4a"/>
                </a:solidFill>
                <a:latin typeface="Open Sans"/>
              </a:rPr>
              <a:t>Dynamic polymorphism is a process in which a call to an overridden method is resolved at runtime, that’s why it is called runtime polymorphism. Method Overriding is one of the ways to achieve Dynamic Polymorphism. In any object-oriented programming language, </a:t>
            </a:r>
            <a:r>
              <a:rPr b="1" lang="en-US" sz="1800" spc="-1" strike="noStrike">
                <a:solidFill>
                  <a:srgbClr val="4a4a4a"/>
                </a:solidFill>
                <a:latin typeface="Open Sans"/>
              </a:rPr>
              <a:t>Overriding</a:t>
            </a:r>
            <a:r>
              <a:rPr b="0" lang="en-US" sz="1800" spc="-1" strike="noStrike">
                <a:solidFill>
                  <a:srgbClr val="4a4a4a"/>
                </a:solidFill>
                <a:latin typeface="Open Sans"/>
              </a:rPr>
              <a:t> is a feature that allows a subclass or child class to provide a specific implementation of a </a:t>
            </a:r>
            <a:r>
              <a:rPr b="1" lang="en-US" sz="1800" spc="-1" strike="noStrike">
                <a:solidFill>
                  <a:srgbClr val="4a4a4a"/>
                </a:solidFill>
                <a:latin typeface="Open Sans"/>
              </a:rPr>
              <a:t>method</a:t>
            </a:r>
            <a:r>
              <a:rPr b="0" lang="en-US" sz="1800" spc="-1" strike="noStrike">
                <a:solidFill>
                  <a:srgbClr val="4a4a4a"/>
                </a:solidFill>
                <a:latin typeface="Open Sans"/>
              </a:rPr>
              <a:t> that is already provided by one of its super-classes or parent classes.</a:t>
            </a:r>
            <a:endParaRPr b="0" lang="en-IN" sz="1800" spc="-1" strike="noStrike">
              <a:latin typeface="Arial"/>
            </a:endParaRPr>
          </a:p>
        </p:txBody>
      </p:sp>
    </p:spTree>
  </p:cSld>
  <p:transition spd="slow">
    <p:cover dir="d"/>
  </p:transition>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Rectangle 1"/>
          <p:cNvSpPr/>
          <p:nvPr/>
        </p:nvSpPr>
        <p:spPr>
          <a:xfrm>
            <a:off x="457200" y="1720800"/>
            <a:ext cx="11338200" cy="3747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rPr>
              <a:t>The string tokenizer class allows an application to break a string into tokens. The set of delimiters (the characters that separate tokens) may be specified either at creation time or on a per-token basis. A token is returned by taking a substring of the string that was used to create the StringTokenizer object.</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Arial"/>
              </a:rPr>
              <a:t>The StringTokenizer methods do not distinguish among identifiers, numbers, and quoted strings, nor do they recognize and skip comments.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US" sz="2400" spc="-1" strike="noStrike">
                <a:solidFill>
                  <a:srgbClr val="000000"/>
                </a:solidFill>
                <a:latin typeface="Arial"/>
              </a:rPr>
              <a:t>Note:</a:t>
            </a:r>
            <a:r>
              <a:rPr b="0" lang="en-US" sz="2400" spc="-1" strike="noStrike">
                <a:solidFill>
                  <a:srgbClr val="000000"/>
                </a:solidFill>
                <a:latin typeface="Arial"/>
              </a:rPr>
              <a:t>The string tokenizer class is a legacy class that is retained for compatibility reasons although its use is discouraged(Deprecated) in new code.</a:t>
            </a:r>
            <a:endParaRPr b="0" lang="en-IN" sz="2400" spc="-1" strike="noStrike">
              <a:latin typeface="Arial"/>
            </a:endParaRPr>
          </a:p>
        </p:txBody>
      </p:sp>
      <p:sp>
        <p:nvSpPr>
          <p:cNvPr id="264" name="Rectangle 3"/>
          <p:cNvSpPr/>
          <p:nvPr/>
        </p:nvSpPr>
        <p:spPr>
          <a:xfrm>
            <a:off x="446760" y="566280"/>
            <a:ext cx="3305520" cy="516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000000"/>
                </a:solidFill>
                <a:latin typeface="erdana"/>
              </a:rPr>
              <a:t>StringTokenizer</a:t>
            </a:r>
            <a:endParaRPr b="0" lang="en-IN" sz="2800" spc="-1" strike="noStrike">
              <a:latin typeface="Arial"/>
            </a:endParaRPr>
          </a:p>
        </p:txBody>
      </p:sp>
    </p:spTree>
  </p:cSld>
  <p:transition spd="slow">
    <p:cover dir="d"/>
  </p:transition>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Rectangle 1"/>
          <p:cNvSpPr/>
          <p:nvPr/>
        </p:nvSpPr>
        <p:spPr>
          <a:xfrm>
            <a:off x="143640" y="291600"/>
            <a:ext cx="11677680" cy="630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roboto"/>
              </a:rPr>
              <a:t>Constructors of StringTokenizer class</a:t>
            </a:r>
            <a:endParaRPr b="0" lang="en-IN" sz="2400" spc="-1" strike="noStrike">
              <a:latin typeface="Arial"/>
            </a:endParaRPr>
          </a:p>
          <a:p>
            <a:pPr>
              <a:lnSpc>
                <a:spcPct val="100000"/>
              </a:lnSpc>
              <a:buNone/>
            </a:pPr>
            <a:endParaRPr b="0" lang="en-IN" sz="2400" spc="-1" strike="noStrike">
              <a:latin typeface="Arial"/>
            </a:endParaRPr>
          </a:p>
          <a:p>
            <a:pPr indent="-216000">
              <a:lnSpc>
                <a:spcPct val="100000"/>
              </a:lnSpc>
              <a:buClr>
                <a:srgbClr val="000000"/>
              </a:buClr>
              <a:buFont typeface="Arial"/>
              <a:buChar char="•"/>
            </a:pPr>
            <a:r>
              <a:rPr b="1" lang="en-US" sz="2400" spc="-1" strike="noStrike">
                <a:solidFill>
                  <a:srgbClr val="000000"/>
                </a:solidFill>
                <a:latin typeface="Arial"/>
              </a:rPr>
              <a:t>StringTokenizer(String str) :</a:t>
            </a:r>
            <a:r>
              <a:rPr b="0" lang="en-US" sz="2400" spc="-1" strike="noStrike">
                <a:solidFill>
                  <a:srgbClr val="000000"/>
                </a:solidFill>
                <a:latin typeface="Arial"/>
              </a:rPr>
              <a:t> Constructs a string tokenizer for the specified string. The tokenizer uses the default delimiter set, which is " \t\n\r\f": the space character, the tab character, the newline character, the carriage-return character, and the form-feed character. Delimiter characters themselves will not be treated as tokens.</a:t>
            </a:r>
            <a:endParaRPr b="0" lang="en-IN" sz="2400" spc="-1" strike="noStrike">
              <a:latin typeface="Arial"/>
            </a:endParaRPr>
          </a:p>
          <a:p>
            <a:pPr>
              <a:lnSpc>
                <a:spcPct val="100000"/>
              </a:lnSpc>
              <a:buNone/>
            </a:pPr>
            <a:endParaRPr b="0" lang="en-IN" sz="2400" spc="-1" strike="noStrike">
              <a:latin typeface="Arial"/>
            </a:endParaRPr>
          </a:p>
          <a:p>
            <a:pPr indent="-216000">
              <a:lnSpc>
                <a:spcPct val="100000"/>
              </a:lnSpc>
              <a:buClr>
                <a:srgbClr val="000000"/>
              </a:buClr>
              <a:buFont typeface="Arial"/>
              <a:buChar char="•"/>
            </a:pPr>
            <a:r>
              <a:rPr b="1" lang="en-US" sz="2400" spc="-1" strike="noStrike">
                <a:solidFill>
                  <a:srgbClr val="000000"/>
                </a:solidFill>
                <a:latin typeface="Arial"/>
              </a:rPr>
              <a:t>StringTokenizer(String str, String delim) :</a:t>
            </a:r>
            <a:r>
              <a:rPr b="0" lang="en-US" sz="2400" spc="-1" strike="noStrike">
                <a:solidFill>
                  <a:srgbClr val="000000"/>
                </a:solidFill>
                <a:latin typeface="Arial"/>
              </a:rPr>
              <a:t> Constructs a string tokenizer for the specified string. The characters in the delim argument are the delimiters for separating tokens. Delimiter characters themselves will not be treated as tokens.</a:t>
            </a:r>
            <a:endParaRPr b="0" lang="en-IN" sz="2400" spc="-1" strike="noStrike">
              <a:latin typeface="Arial"/>
            </a:endParaRPr>
          </a:p>
          <a:p>
            <a:pPr>
              <a:lnSpc>
                <a:spcPct val="100000"/>
              </a:lnSpc>
              <a:buNone/>
            </a:pPr>
            <a:endParaRPr b="0" lang="en-IN" sz="2400" spc="-1" strike="noStrike">
              <a:latin typeface="Arial"/>
            </a:endParaRPr>
          </a:p>
          <a:p>
            <a:pPr indent="-216000">
              <a:lnSpc>
                <a:spcPct val="100000"/>
              </a:lnSpc>
              <a:buClr>
                <a:srgbClr val="000000"/>
              </a:buClr>
              <a:buFont typeface="Arial"/>
              <a:buChar char="•"/>
            </a:pPr>
            <a:r>
              <a:rPr b="1" lang="en-US" sz="2400" spc="-1" strike="noStrike">
                <a:solidFill>
                  <a:srgbClr val="000000"/>
                </a:solidFill>
                <a:latin typeface="Arial"/>
              </a:rPr>
              <a:t>StringTokenizer(String str, String delim, boolean returnDelims) :</a:t>
            </a:r>
            <a:r>
              <a:rPr b="0" lang="en-US" sz="2400" spc="-1" strike="noStrike">
                <a:solidFill>
                  <a:srgbClr val="000000"/>
                </a:solidFill>
                <a:latin typeface="Arial"/>
              </a:rPr>
              <a:t> Constructs a string tokenizer for the specified string. All characters in the delim argument are the delimiters for separating tokens. If the returnDelims flag is true, then the delimiter characters are also returned as tokens. Each delimiter is returned as a string of length one. If the flag is false, the delimiter characters are skipped and only serve as separators between tokens.</a:t>
            </a:r>
            <a:endParaRPr b="0" lang="en-IN" sz="2400" spc="-1" strike="noStrike">
              <a:latin typeface="Arial"/>
            </a:endParaRPr>
          </a:p>
        </p:txBody>
      </p:sp>
    </p:spTree>
  </p:cSld>
  <p:transition spd="slow">
    <p:cover dir="d"/>
  </p:transition>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Rectangle 1"/>
          <p:cNvSpPr/>
          <p:nvPr/>
        </p:nvSpPr>
        <p:spPr>
          <a:xfrm>
            <a:off x="1193040" y="3722040"/>
            <a:ext cx="8303400" cy="2834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import java.util.StringTokenizer;  </a:t>
            </a:r>
            <a:endParaRPr b="0" lang="en-IN" sz="2000" spc="-1" strike="noStrike">
              <a:latin typeface="Arial"/>
            </a:endParaRPr>
          </a:p>
          <a:p>
            <a:pPr>
              <a:lnSpc>
                <a:spcPct val="100000"/>
              </a:lnSpc>
              <a:buNone/>
            </a:pPr>
            <a:r>
              <a:rPr b="0" lang="en-US" sz="2000" spc="-1" strike="noStrike">
                <a:solidFill>
                  <a:srgbClr val="000000"/>
                </a:solidFill>
                <a:latin typeface="Calibri"/>
              </a:rPr>
              <a:t>public class Simple{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public static void main(String args[]){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StringTokenizer st = new StringTokenizer(“NIIT NOIDA SECTOR 62"," ");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while (st.hasMoreTokens()) {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System.out.println(st.nextToken());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p:txBody>
      </p:sp>
      <p:sp>
        <p:nvSpPr>
          <p:cNvPr id="267" name="Rectangle 3"/>
          <p:cNvSpPr/>
          <p:nvPr/>
        </p:nvSpPr>
        <p:spPr>
          <a:xfrm>
            <a:off x="1193040" y="759600"/>
            <a:ext cx="1026252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Important methods of StringTokenizer class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US" sz="2400" spc="-1" strike="noStrike">
                <a:solidFill>
                  <a:srgbClr val="000000"/>
                </a:solidFill>
                <a:latin typeface="Calibri"/>
              </a:rPr>
              <a:t>hasMoreTokens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US" sz="2400" spc="-1" strike="noStrike">
                <a:solidFill>
                  <a:srgbClr val="000000"/>
                </a:solidFill>
                <a:latin typeface="Calibri"/>
              </a:rPr>
              <a:t>public boolean hasMoreTokens()</a:t>
            </a:r>
            <a:endParaRPr b="0" lang="en-IN" sz="2400" spc="-1" strike="noStrike">
              <a:latin typeface="Arial"/>
            </a:endParaRPr>
          </a:p>
        </p:txBody>
      </p:sp>
    </p:spTree>
  </p:cSld>
  <p:transition spd="slow">
    <p:cover dir="d"/>
  </p:transition>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Rectangle 1"/>
          <p:cNvSpPr/>
          <p:nvPr/>
        </p:nvSpPr>
        <p:spPr>
          <a:xfrm>
            <a:off x="1088640" y="503640"/>
            <a:ext cx="609552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nextToken</a:t>
            </a:r>
            <a:endParaRPr b="0" lang="en-IN" sz="2400" spc="-1" strike="noStrike">
              <a:latin typeface="Arial"/>
            </a:endParaRPr>
          </a:p>
          <a:p>
            <a:pPr>
              <a:lnSpc>
                <a:spcPct val="100000"/>
              </a:lnSpc>
              <a:buNone/>
            </a:pPr>
            <a:r>
              <a:rPr b="1" lang="en-US" sz="2400" spc="-1" strike="noStrike">
                <a:solidFill>
                  <a:srgbClr val="000000"/>
                </a:solidFill>
                <a:latin typeface="Calibri"/>
              </a:rPr>
              <a:t>public boolean hasMoreTokens()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US" sz="2400" spc="-1" strike="noStrike">
                <a:solidFill>
                  <a:srgbClr val="000000"/>
                </a:solidFill>
                <a:latin typeface="Calibri"/>
              </a:rPr>
              <a:t>Returns the next token from the StringTokenizer object.</a:t>
            </a:r>
            <a:endParaRPr b="0" lang="en-IN" sz="2400" spc="-1" strike="noStrike">
              <a:latin typeface="Arial"/>
            </a:endParaRPr>
          </a:p>
        </p:txBody>
      </p:sp>
      <p:sp>
        <p:nvSpPr>
          <p:cNvPr id="269" name="Rectangle 2"/>
          <p:cNvSpPr/>
          <p:nvPr/>
        </p:nvSpPr>
        <p:spPr>
          <a:xfrm>
            <a:off x="1793880" y="3523680"/>
            <a:ext cx="9413640" cy="821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StringTokenizer st = new StringTokenizer("Core Java"," ");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System.out.println("Next token is : " + st.nextToken(" ")); </a:t>
            </a:r>
            <a:endParaRPr b="0" lang="en-IN" sz="2400" spc="-1" strike="noStrike">
              <a:latin typeface="Arial"/>
            </a:endParaRPr>
          </a:p>
        </p:txBody>
      </p:sp>
    </p:spTree>
  </p:cSld>
  <p:transition spd="slow">
    <p:cover dir="d"/>
  </p:transition>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Rectangle 1"/>
          <p:cNvSpPr/>
          <p:nvPr/>
        </p:nvSpPr>
        <p:spPr>
          <a:xfrm>
            <a:off x="1005840" y="1608480"/>
            <a:ext cx="10737360" cy="3016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400" spc="-1" strike="noStrike">
                <a:solidFill>
                  <a:srgbClr val="4a4a4a"/>
                </a:solidFill>
                <a:latin typeface="Open Sans"/>
              </a:rPr>
              <a:t>Introduction to Exception Handling</a:t>
            </a:r>
            <a:endParaRPr b="0" lang="en-IN" sz="2400" spc="-1" strike="noStrike">
              <a:latin typeface="Arial"/>
            </a:endParaRPr>
          </a:p>
          <a:p>
            <a:pPr algn="just">
              <a:lnSpc>
                <a:spcPct val="100000"/>
              </a:lnSpc>
              <a:buNone/>
            </a:pPr>
            <a:r>
              <a:rPr b="0" lang="en-US" sz="2400" spc="-1" strike="noStrike">
                <a:solidFill>
                  <a:srgbClr val="4a4a4a"/>
                </a:solidFill>
                <a:latin typeface="Open Sans"/>
              </a:rPr>
              <a:t>An exception is a problem that arises during the execution of a program. It can occur for various reasons say-</a:t>
            </a:r>
            <a:endParaRPr b="0" lang="en-IN" sz="2400" spc="-1" strike="noStrike">
              <a:latin typeface="Arial"/>
            </a:endParaRPr>
          </a:p>
          <a:p>
            <a:pPr algn="just">
              <a:lnSpc>
                <a:spcPct val="100000"/>
              </a:lnSpc>
              <a:buNone/>
            </a:pPr>
            <a:endParaRPr b="0" lang="en-IN" sz="2400" spc="-1" strike="noStrike">
              <a:latin typeface="Arial"/>
            </a:endParaRPr>
          </a:p>
          <a:p>
            <a:pPr indent="-216000" algn="just">
              <a:lnSpc>
                <a:spcPct val="100000"/>
              </a:lnSpc>
              <a:buClr>
                <a:srgbClr val="4a4a4a"/>
              </a:buClr>
              <a:buFont typeface="Arial"/>
              <a:buChar char="•"/>
            </a:pPr>
            <a:r>
              <a:rPr b="0" lang="en-US" sz="2400" spc="-1" strike="noStrike">
                <a:solidFill>
                  <a:srgbClr val="4a4a4a"/>
                </a:solidFill>
                <a:latin typeface="Open Sans"/>
              </a:rPr>
              <a:t>A user has entered an invalid data</a:t>
            </a:r>
            <a:endParaRPr b="0" lang="en-IN" sz="2400" spc="-1" strike="noStrike">
              <a:latin typeface="Arial"/>
            </a:endParaRPr>
          </a:p>
          <a:p>
            <a:pPr indent="-216000" algn="just">
              <a:lnSpc>
                <a:spcPct val="100000"/>
              </a:lnSpc>
              <a:buClr>
                <a:srgbClr val="4a4a4a"/>
              </a:buClr>
              <a:buFont typeface="Arial"/>
              <a:buChar char="•"/>
            </a:pPr>
            <a:r>
              <a:rPr b="0" lang="en-US" sz="2400" spc="-1" strike="noStrike">
                <a:solidFill>
                  <a:srgbClr val="4a4a4a"/>
                </a:solidFill>
                <a:latin typeface="Open Sans"/>
              </a:rPr>
              <a:t>File not found</a:t>
            </a:r>
            <a:endParaRPr b="0" lang="en-IN" sz="2400" spc="-1" strike="noStrike">
              <a:latin typeface="Arial"/>
            </a:endParaRPr>
          </a:p>
          <a:p>
            <a:pPr indent="-216000" algn="just">
              <a:lnSpc>
                <a:spcPct val="100000"/>
              </a:lnSpc>
              <a:buClr>
                <a:srgbClr val="4a4a4a"/>
              </a:buClr>
              <a:buFont typeface="Arial"/>
              <a:buChar char="•"/>
            </a:pPr>
            <a:r>
              <a:rPr b="0" lang="en-US" sz="2400" spc="-1" strike="noStrike">
                <a:solidFill>
                  <a:srgbClr val="4a4a4a"/>
                </a:solidFill>
                <a:latin typeface="Open Sans"/>
              </a:rPr>
              <a:t>A network connection has been lost in the middle of communications</a:t>
            </a:r>
            <a:endParaRPr b="0" lang="en-IN" sz="2400" spc="-1" strike="noStrike">
              <a:latin typeface="Arial"/>
            </a:endParaRPr>
          </a:p>
          <a:p>
            <a:pPr indent="-216000" algn="just">
              <a:lnSpc>
                <a:spcPct val="100000"/>
              </a:lnSpc>
              <a:buClr>
                <a:srgbClr val="4a4a4a"/>
              </a:buClr>
              <a:buFont typeface="Arial"/>
              <a:buChar char="•"/>
            </a:pPr>
            <a:r>
              <a:rPr b="0" lang="en-US" sz="2400" spc="-1" strike="noStrike">
                <a:solidFill>
                  <a:srgbClr val="4a4a4a"/>
                </a:solidFill>
                <a:latin typeface="Open Sans"/>
              </a:rPr>
              <a:t>The JVM has run out of a memory</a:t>
            </a:r>
            <a:endParaRPr b="0" lang="en-IN" sz="2400" spc="-1" strike="noStrike">
              <a:latin typeface="Arial"/>
            </a:endParaRPr>
          </a:p>
        </p:txBody>
      </p:sp>
    </p:spTree>
  </p:cSld>
  <p:transition spd="slow">
    <p:cover dir="d"/>
  </p:transition>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1" name="Picture 2" descr="Exceptions Hierarchy - Java Exceptions Handling -Edureka"/>
          <p:cNvPicPr/>
          <p:nvPr/>
        </p:nvPicPr>
        <p:blipFill>
          <a:blip r:embed="rId1"/>
          <a:stretch/>
        </p:blipFill>
        <p:spPr>
          <a:xfrm>
            <a:off x="1523880" y="808920"/>
            <a:ext cx="8861400" cy="5464800"/>
          </a:xfrm>
          <a:prstGeom prst="rect">
            <a:avLst/>
          </a:prstGeom>
          <a:ln cap="sq" w="88900">
            <a:solidFill>
              <a:srgbClr val="ffffff"/>
            </a:solidFill>
            <a:miter/>
          </a:ln>
          <a:effectLst>
            <a:outerShdw algn="tl" blurRad="5508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Tree>
  </p:cSld>
  <p:transition spd="slow">
    <p:cover dir="d"/>
  </p:transition>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Rectangle 1"/>
          <p:cNvSpPr/>
          <p:nvPr/>
        </p:nvSpPr>
        <p:spPr>
          <a:xfrm>
            <a:off x="1143000" y="1027800"/>
            <a:ext cx="1062972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4a4a4a"/>
                </a:solidFill>
                <a:latin typeface="Open Sans"/>
              </a:rPr>
              <a:t>Basically,  an </a:t>
            </a:r>
            <a:r>
              <a:rPr b="1" lang="en-US" sz="2400" spc="-1" strike="noStrike">
                <a:solidFill>
                  <a:srgbClr val="4a4a4a"/>
                </a:solidFill>
                <a:latin typeface="Open Sans"/>
              </a:rPr>
              <a:t>Error </a:t>
            </a:r>
            <a:r>
              <a:rPr b="0" lang="en-US" sz="2400" spc="-1" strike="noStrike">
                <a:solidFill>
                  <a:srgbClr val="4a4a4a"/>
                </a:solidFill>
                <a:latin typeface="Open Sans"/>
              </a:rPr>
              <a:t>is used by the Java run-time system (JVM) to indicate errors that are associated with the run-time environment (JRE). </a:t>
            </a:r>
            <a:r>
              <a:rPr b="0" i="1" lang="en-US" sz="2400" spc="-1" strike="noStrike">
                <a:solidFill>
                  <a:srgbClr val="4a4a4a"/>
                </a:solidFill>
                <a:latin typeface="Open Sans"/>
              </a:rPr>
              <a:t>StackOverflowError is an example of such an error. Whereas </a:t>
            </a:r>
            <a:r>
              <a:rPr b="1" lang="en-US" sz="2400" spc="-1" strike="noStrike">
                <a:solidFill>
                  <a:srgbClr val="4a4a4a"/>
                </a:solidFill>
                <a:latin typeface="Open Sans"/>
              </a:rPr>
              <a:t>Exception </a:t>
            </a:r>
            <a:r>
              <a:rPr b="0" i="1" lang="en-US" sz="2400" spc="-1" strike="noStrike">
                <a:solidFill>
                  <a:srgbClr val="4a4a4a"/>
                </a:solidFill>
                <a:latin typeface="Open Sans"/>
              </a:rPr>
              <a:t>is used for exceptional conditions that user programs should catch. NullPointerException is an example of such an exception. </a:t>
            </a:r>
            <a:endParaRPr b="0" lang="en-IN" sz="2400" spc="-1" strike="noStrike">
              <a:latin typeface="Arial"/>
            </a:endParaRPr>
          </a:p>
        </p:txBody>
      </p:sp>
    </p:spTree>
  </p:cSld>
  <p:transition spd="slow">
    <p:cover dir="d"/>
  </p:transition>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cover dir="d"/>
  </p:transition>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73" name="Table 1"/>
          <p:cNvGraphicFramePr/>
          <p:nvPr/>
        </p:nvGraphicFramePr>
        <p:xfrm>
          <a:off x="1671480" y="1027080"/>
          <a:ext cx="9008640" cy="942480"/>
        </p:xfrm>
        <a:graphic>
          <a:graphicData uri="http://schemas.openxmlformats.org/drawingml/2006/table">
            <a:tbl>
              <a:tblPr/>
              <a:tblGrid>
                <a:gridCol w="4589280"/>
                <a:gridCol w="4419720"/>
              </a:tblGrid>
              <a:tr h="396720">
                <a:tc>
                  <a:txBody>
                    <a:bodyPr lIns="47520" anchor="ctr">
                      <a:noAutofit/>
                    </a:bodyPr>
                    <a:p>
                      <a:pPr algn="ctr">
                        <a:lnSpc>
                          <a:spcPct val="100000"/>
                        </a:lnSpc>
                        <a:buNone/>
                      </a:pPr>
                      <a:r>
                        <a:rPr b="1" lang="en-US" sz="2400" spc="-1" strike="noStrike">
                          <a:solidFill>
                            <a:srgbClr val="000000"/>
                          </a:solidFill>
                          <a:latin typeface="Calibri"/>
                        </a:rPr>
                        <a:t>Errors</a:t>
                      </a:r>
                      <a:endParaRPr b="0" lang="en-IN" sz="2400" spc="-1" strike="noStrike">
                        <a:latin typeface="Arial"/>
                      </a:endParaRPr>
                    </a:p>
                  </a:txBody>
                  <a:tcPr anchor="ctr" marL="47520" marR="91440">
                    <a:solidFill>
                      <a:srgbClr val="008dd9"/>
                    </a:solidFill>
                  </a:tcPr>
                </a:tc>
                <a:tc>
                  <a:txBody>
                    <a:bodyPr lIns="47520" anchor="ctr">
                      <a:noAutofit/>
                    </a:bodyPr>
                    <a:p>
                      <a:pPr algn="ctr">
                        <a:lnSpc>
                          <a:spcPct val="100000"/>
                        </a:lnSpc>
                        <a:buNone/>
                      </a:pPr>
                      <a:r>
                        <a:rPr b="1" lang="en-US" sz="2400" spc="-1" strike="noStrike">
                          <a:solidFill>
                            <a:srgbClr val="000000"/>
                          </a:solidFill>
                          <a:latin typeface="Calibri"/>
                        </a:rPr>
                        <a:t>Exceptions</a:t>
                      </a:r>
                      <a:endParaRPr b="0" lang="en-IN" sz="2400" spc="-1" strike="noStrike">
                        <a:latin typeface="Arial"/>
                      </a:endParaRPr>
                    </a:p>
                  </a:txBody>
                  <a:tcPr anchor="ctr" marL="47520" marR="91440">
                    <a:solidFill>
                      <a:srgbClr val="008dd9"/>
                    </a:solidFill>
                  </a:tcPr>
                </a:tc>
              </a:tr>
              <a:tr h="701640">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1. Impossible to recover from an error</a:t>
                      </a:r>
                      <a:endParaRPr b="0" lang="en-IN" sz="2400" spc="-1" strike="noStrike">
                        <a:latin typeface="Arial"/>
                      </a:endParaRPr>
                    </a:p>
                  </a:txBody>
                  <a:tcPr anchor="ctr" marL="47520" marR="91440">
                    <a:solidFill>
                      <a:srgbClr val="ffffff"/>
                    </a:solidFill>
                  </a:tcPr>
                </a:tc>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1. Possible to recover from exceptions</a:t>
                      </a:r>
                      <a:endParaRPr b="0" lang="en-IN" sz="2400" spc="-1" strike="noStrike">
                        <a:latin typeface="Arial"/>
                      </a:endParaRPr>
                    </a:p>
                  </a:txBody>
                  <a:tcPr anchor="ctr" marL="47520" marR="91440">
                    <a:solidFill>
                      <a:srgbClr val="ffffff"/>
                    </a:solidFill>
                  </a:tcPr>
                </a:tc>
              </a:tr>
              <a:tr h="701640">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2. Errors are of type ‘unchecked’</a:t>
                      </a:r>
                      <a:endParaRPr b="0" lang="en-IN" sz="2400" spc="-1" strike="noStrike">
                        <a:latin typeface="Arial"/>
                      </a:endParaRPr>
                    </a:p>
                  </a:txBody>
                  <a:tcPr anchor="ctr" marL="47520" marR="91440">
                    <a:solidFill>
                      <a:srgbClr val="ffffff"/>
                    </a:solidFill>
                  </a:tcPr>
                </a:tc>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2. Exceptions can be either ‘checked’ or ‘unchecked’</a:t>
                      </a:r>
                      <a:endParaRPr b="0" lang="en-IN" sz="2400" spc="-1" strike="noStrike">
                        <a:latin typeface="Arial"/>
                      </a:endParaRPr>
                    </a:p>
                  </a:txBody>
                  <a:tcPr anchor="ctr" marL="47520" marR="91440">
                    <a:solidFill>
                      <a:srgbClr val="ffffff"/>
                    </a:solidFill>
                  </a:tcPr>
                </a:tc>
              </a:tr>
              <a:tr h="701640">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3. Occur at runtime</a:t>
                      </a:r>
                      <a:endParaRPr b="0" lang="en-IN" sz="2400" spc="-1" strike="noStrike">
                        <a:latin typeface="Arial"/>
                      </a:endParaRPr>
                    </a:p>
                  </a:txBody>
                  <a:tcPr anchor="ctr" marL="47520" marR="91440">
                    <a:solidFill>
                      <a:srgbClr val="ffffff"/>
                    </a:solidFill>
                  </a:tcPr>
                </a:tc>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3. Can occur at compile time or run time</a:t>
                      </a:r>
                      <a:endParaRPr b="0" lang="en-IN" sz="2400" spc="-1" strike="noStrike">
                        <a:latin typeface="Arial"/>
                      </a:endParaRPr>
                    </a:p>
                  </a:txBody>
                  <a:tcPr anchor="ctr" marL="47520" marR="91440">
                    <a:solidFill>
                      <a:srgbClr val="ffffff"/>
                    </a:solidFill>
                  </a:tcPr>
                </a:tc>
              </a:tr>
              <a:tr h="701640">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4. Caused by the application running environment</a:t>
                      </a:r>
                      <a:endParaRPr b="0" lang="en-IN" sz="2400" spc="-1" strike="noStrike">
                        <a:latin typeface="Arial"/>
                      </a:endParaRPr>
                    </a:p>
                  </a:txBody>
                  <a:tcPr anchor="ctr" marL="47520" marR="91440">
                    <a:solidFill>
                      <a:srgbClr val="ffffff"/>
                    </a:solidFill>
                  </a:tcPr>
                </a:tc>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4. Caused by the application itself</a:t>
                      </a:r>
                      <a:endParaRPr b="0" lang="en-IN" sz="2400" spc="-1" strike="noStrike">
                        <a:latin typeface="Arial"/>
                      </a:endParaRPr>
                    </a:p>
                  </a:txBody>
                  <a:tcPr anchor="ctr" marL="47520" marR="91440">
                    <a:solidFill>
                      <a:srgbClr val="ffffff"/>
                    </a:solidFill>
                  </a:tcPr>
                </a:tc>
              </a:tr>
            </a:tbl>
          </a:graphicData>
        </a:graphic>
      </p:graphicFrame>
    </p:spTree>
  </p:cSld>
  <p:transition spd="slow">
    <p:cover dir="d"/>
  </p:transition>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Rectangle 1"/>
          <p:cNvSpPr/>
          <p:nvPr/>
        </p:nvSpPr>
        <p:spPr>
          <a:xfrm>
            <a:off x="894240" y="396720"/>
            <a:ext cx="2076840" cy="516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333333"/>
                </a:solidFill>
                <a:latin typeface="Arial"/>
              </a:rPr>
              <a:t>Exceptions</a:t>
            </a:r>
            <a:endParaRPr b="0" lang="en-IN" sz="2800" spc="-1" strike="noStrike">
              <a:latin typeface="Arial"/>
            </a:endParaRPr>
          </a:p>
        </p:txBody>
      </p:sp>
      <p:sp>
        <p:nvSpPr>
          <p:cNvPr id="275" name="Rectangle 2"/>
          <p:cNvSpPr/>
          <p:nvPr/>
        </p:nvSpPr>
        <p:spPr>
          <a:xfrm>
            <a:off x="762120" y="1595880"/>
            <a:ext cx="10811160" cy="1005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u="sng">
                <a:solidFill>
                  <a:srgbClr val="0563c1"/>
                </a:solidFill>
                <a:uFillTx/>
                <a:latin typeface="Arial"/>
                <a:hlinkClick r:id="rId1"/>
              </a:rPr>
              <a:t>What Is an Exception?</a:t>
            </a:r>
            <a:endParaRPr b="0" lang="en-IN" sz="2000" spc="-1" strike="noStrike">
              <a:latin typeface="Arial"/>
            </a:endParaRPr>
          </a:p>
          <a:p>
            <a:pPr>
              <a:lnSpc>
                <a:spcPct val="100000"/>
              </a:lnSpc>
              <a:buNone/>
            </a:pPr>
            <a:r>
              <a:rPr b="0" lang="en-US" sz="2000" spc="-1" strike="noStrike">
                <a:solidFill>
                  <a:srgbClr val="000000"/>
                </a:solidFill>
                <a:latin typeface="Arial"/>
              </a:rPr>
              <a:t>An exception is an event that occurs during the execution of a program that disrupts the normal flow of instructions.</a:t>
            </a:r>
            <a:endParaRPr b="0" lang="en-IN" sz="2000" spc="-1" strike="noStrike">
              <a:latin typeface="Arial"/>
            </a:endParaRPr>
          </a:p>
        </p:txBody>
      </p:sp>
      <p:pic>
        <p:nvPicPr>
          <p:cNvPr id="276" name="Picture 2" descr="java exception hierarchy, exception handling in java, java exception handling"/>
          <p:cNvPicPr/>
          <p:nvPr/>
        </p:nvPicPr>
        <p:blipFill>
          <a:blip r:embed="rId2"/>
          <a:stretch/>
        </p:blipFill>
        <p:spPr>
          <a:xfrm>
            <a:off x="2763000" y="2286000"/>
            <a:ext cx="8572320" cy="4133520"/>
          </a:xfrm>
          <a:prstGeom prst="rect">
            <a:avLst/>
          </a:prstGeom>
          <a:ln w="0">
            <a:noFill/>
          </a:ln>
        </p:spPr>
      </p:pic>
    </p:spTree>
  </p:cSld>
  <p:transition spd="slow">
    <p:cover dir="d"/>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Rectangle 1"/>
          <p:cNvSpPr/>
          <p:nvPr/>
        </p:nvSpPr>
        <p:spPr>
          <a:xfrm>
            <a:off x="3048120" y="1443960"/>
            <a:ext cx="6095520" cy="3930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MacBook{</a:t>
            </a:r>
            <a:endParaRPr b="0" lang="en-IN" sz="1800" spc="-1" strike="noStrike">
              <a:latin typeface="Arial"/>
            </a:endParaRPr>
          </a:p>
          <a:p>
            <a:pPr>
              <a:lnSpc>
                <a:spcPct val="100000"/>
              </a:lnSpc>
              <a:buNone/>
            </a:pPr>
            <a:r>
              <a:rPr b="0" lang="en-US" sz="1800" spc="-1" strike="noStrike">
                <a:solidFill>
                  <a:srgbClr val="000000"/>
                </a:solidFill>
                <a:latin typeface="Calibri"/>
              </a:rPr>
              <a:t>public void myMethod(){</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System.out.println("Overridden Method");</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public class iPad extends MacBook{</a:t>
            </a:r>
            <a:endParaRPr b="0" lang="en-IN" sz="1800" spc="-1" strike="noStrike">
              <a:latin typeface="Arial"/>
            </a:endParaRPr>
          </a:p>
          <a:p>
            <a:pPr>
              <a:lnSpc>
                <a:spcPct val="100000"/>
              </a:lnSpc>
              <a:buNone/>
            </a:pPr>
            <a:r>
              <a:rPr b="0" lang="en-US" sz="1800" spc="-1" strike="noStrike">
                <a:solidFill>
                  <a:srgbClr val="000000"/>
                </a:solidFill>
                <a:latin typeface="Calibri"/>
              </a:rPr>
              <a:t>public void myMethod(){</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System.out.println("Overriding Method");</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a:t>
            </a:r>
            <a:endParaRPr b="0" lang="en-IN" sz="1800" spc="-1" strike="noStrike">
              <a:latin typeface="Arial"/>
            </a:endParaRPr>
          </a:p>
          <a:p>
            <a:pPr>
              <a:lnSpc>
                <a:spcPct val="100000"/>
              </a:lnSpc>
              <a:buNone/>
            </a:pPr>
            <a:r>
              <a:rPr b="0" lang="en-US" sz="1800" spc="-1" strike="noStrike">
                <a:solidFill>
                  <a:srgbClr val="000000"/>
                </a:solidFill>
                <a:latin typeface="Calibri"/>
              </a:rPr>
              <a:t>MacBook obj = new iPad();</a:t>
            </a:r>
            <a:endParaRPr b="0" lang="en-IN" sz="1800" spc="-1" strike="noStrike">
              <a:latin typeface="Arial"/>
            </a:endParaRPr>
          </a:p>
          <a:p>
            <a:pPr>
              <a:lnSpc>
                <a:spcPct val="100000"/>
              </a:lnSpc>
              <a:buNone/>
            </a:pPr>
            <a:r>
              <a:rPr b="0" lang="en-US" sz="1800" spc="-1" strike="noStrike">
                <a:solidFill>
                  <a:srgbClr val="000000"/>
                </a:solidFill>
                <a:latin typeface="Calibri"/>
              </a:rPr>
              <a:t>obj.myMethod();</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Rectangle 2"/>
          <p:cNvSpPr/>
          <p:nvPr/>
        </p:nvSpPr>
        <p:spPr>
          <a:xfrm>
            <a:off x="417960" y="751320"/>
            <a:ext cx="11455920" cy="4905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rPr>
              <a:t>The Three Kinds of Exceptions</a:t>
            </a:r>
            <a:endParaRPr b="0" lang="en-IN" sz="2800" spc="-1" strike="noStrike">
              <a:latin typeface="Arial"/>
            </a:endParaRPr>
          </a:p>
          <a:p>
            <a:pPr>
              <a:lnSpc>
                <a:spcPct val="100000"/>
              </a:lnSpc>
              <a:buNone/>
            </a:pPr>
            <a:r>
              <a:rPr b="0" lang="en-US" sz="2800" spc="-1" strike="noStrike">
                <a:solidFill>
                  <a:srgbClr val="000000"/>
                </a:solidFill>
                <a:latin typeface="Calibri"/>
              </a:rPr>
              <a:t>The first kind of exception is the </a:t>
            </a:r>
            <a:r>
              <a:rPr b="1" lang="en-US" sz="2800" spc="-1" strike="noStrike">
                <a:solidFill>
                  <a:srgbClr val="000000"/>
                </a:solidFill>
                <a:latin typeface="Calibri"/>
              </a:rPr>
              <a:t>checked exception. </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0" lang="en-US" sz="2800" spc="-1" strike="noStrike">
                <a:solidFill>
                  <a:srgbClr val="000000"/>
                </a:solidFill>
                <a:latin typeface="Calibri"/>
              </a:rPr>
              <a:t>It is an exception that occurs at compile time, also called compile time exceptions. If some code within a method throws a checked exception, then the method must either handle the exception or it must specify the exception using </a:t>
            </a:r>
            <a:r>
              <a:rPr b="0" i="1" lang="en-US" sz="2800" spc="-1" strike="noStrike">
                <a:solidFill>
                  <a:srgbClr val="000000"/>
                </a:solidFill>
                <a:latin typeface="Calibri"/>
              </a:rPr>
              <a:t>throws </a:t>
            </a:r>
            <a:r>
              <a:rPr b="0" lang="en-US" sz="2800" spc="-1" strike="noStrike">
                <a:solidFill>
                  <a:srgbClr val="000000"/>
                </a:solidFill>
                <a:latin typeface="Calibri"/>
              </a:rPr>
              <a:t>keyword.</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0" lang="en-US" sz="2800" spc="-1" strike="noStrike">
                <a:solidFill>
                  <a:srgbClr val="000000"/>
                </a:solidFill>
                <a:latin typeface="Calibri"/>
              </a:rPr>
              <a:t>Checked exceptions are subject to the Catch or Specify Requirement. All exceptions are checked exceptions, except for those indicated by Error, RuntimeException, and their subclasses</a:t>
            </a:r>
            <a:endParaRPr b="0" lang="en-IN" sz="2800" spc="-1" strike="noStrike">
              <a:latin typeface="Arial"/>
            </a:endParaRPr>
          </a:p>
        </p:txBody>
      </p:sp>
    </p:spTree>
  </p:cSld>
  <p:transition spd="slow">
    <p:cover dir="d"/>
  </p:transition>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Rectangle 1"/>
          <p:cNvSpPr/>
          <p:nvPr/>
        </p:nvSpPr>
        <p:spPr>
          <a:xfrm>
            <a:off x="1127880" y="1378440"/>
            <a:ext cx="10680840" cy="3076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The second kind of exception is the </a:t>
            </a:r>
            <a:r>
              <a:rPr b="1" lang="en-US" sz="2800" spc="-1" strike="noStrike">
                <a:solidFill>
                  <a:srgbClr val="000000"/>
                </a:solidFill>
                <a:latin typeface="Calibri"/>
              </a:rPr>
              <a:t>error</a:t>
            </a:r>
            <a:r>
              <a:rPr b="0" lang="en-US" sz="2800" spc="-1" strike="noStrike">
                <a:solidFill>
                  <a:srgbClr val="000000"/>
                </a:solidFill>
                <a:latin typeface="Calibri"/>
              </a:rPr>
              <a:t>. </a:t>
            </a:r>
            <a:endParaRPr b="0" lang="en-IN" sz="2800" spc="-1" strike="noStrike">
              <a:latin typeface="Arial"/>
            </a:endParaRPr>
          </a:p>
          <a:p>
            <a:pPr>
              <a:lnSpc>
                <a:spcPct val="100000"/>
              </a:lnSpc>
              <a:buNone/>
            </a:pPr>
            <a:r>
              <a:rPr b="0" lang="en-US" sz="2800" spc="-1" strike="noStrike">
                <a:solidFill>
                  <a:srgbClr val="000000"/>
                </a:solidFill>
                <a:latin typeface="Calibri"/>
              </a:rPr>
              <a:t>It is an exception that occurs at the time of execution. These are also called </a:t>
            </a:r>
            <a:r>
              <a:rPr b="0" i="1" lang="en-US" sz="2800" spc="-1" strike="noStrike">
                <a:solidFill>
                  <a:srgbClr val="000000"/>
                </a:solidFill>
                <a:latin typeface="Calibri"/>
              </a:rPr>
              <a:t>Runtime Exceptions.</a:t>
            </a:r>
            <a:r>
              <a:rPr b="0" lang="en-US" sz="2800" spc="-1" strike="noStrike">
                <a:solidFill>
                  <a:srgbClr val="000000"/>
                </a:solidFill>
                <a:latin typeface="Calibri"/>
              </a:rPr>
              <a:t> In C++, all exceptions are unchecked, so it is not forced by the compiler to either handle or specify the exception. It is up to the programmers to specify or catch the exceptions.</a:t>
            </a:r>
            <a:endParaRPr b="0" lang="en-IN" sz="2800" spc="-1" strike="noStrike">
              <a:latin typeface="Arial"/>
            </a:endParaRPr>
          </a:p>
          <a:p>
            <a:pPr>
              <a:lnSpc>
                <a:spcPct val="100000"/>
              </a:lnSpc>
              <a:buNone/>
            </a:pPr>
            <a:r>
              <a:rPr b="0" lang="en-US" sz="2800" spc="-1" strike="noStrike">
                <a:solidFill>
                  <a:srgbClr val="000000"/>
                </a:solidFill>
                <a:latin typeface="Calibri"/>
              </a:rPr>
              <a:t>Errors are not subject to the Catch or Specify Requirement. Errors are those exceptions indicated by Error and its subclasses.</a:t>
            </a:r>
            <a:endParaRPr b="0" lang="en-IN" sz="2800" spc="-1" strike="noStrike">
              <a:latin typeface="Arial"/>
            </a:endParaRPr>
          </a:p>
        </p:txBody>
      </p:sp>
    </p:spTree>
  </p:cSld>
  <p:transition spd="slow">
    <p:cover dir="d"/>
  </p:transition>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79" name="Table 1"/>
          <p:cNvGraphicFramePr/>
          <p:nvPr/>
        </p:nvGraphicFramePr>
        <p:xfrm>
          <a:off x="698400" y="609480"/>
          <a:ext cx="10972440" cy="4738320"/>
        </p:xfrm>
        <a:graphic>
          <a:graphicData uri="http://schemas.openxmlformats.org/drawingml/2006/table">
            <a:tbl>
              <a:tblPr/>
              <a:tblGrid>
                <a:gridCol w="4488840"/>
                <a:gridCol w="6483600"/>
              </a:tblGrid>
              <a:tr h="261000">
                <a:tc>
                  <a:txBody>
                    <a:bodyPr lIns="30600" rIns="58680" tIns="29160" bIns="29160" anchor="ctr">
                      <a:noAutofit/>
                    </a:bodyPr>
                    <a:p>
                      <a:pPr algn="ctr">
                        <a:lnSpc>
                          <a:spcPct val="100000"/>
                        </a:lnSpc>
                        <a:buNone/>
                      </a:pPr>
                      <a:r>
                        <a:rPr b="1" lang="en-US" sz="1200" spc="-1" strike="noStrike">
                          <a:solidFill>
                            <a:srgbClr val="000000"/>
                          </a:solidFill>
                          <a:latin typeface="Calibri"/>
                        </a:rPr>
                        <a:t>Built-in Exceptions</a:t>
                      </a:r>
                      <a:endParaRPr b="0" lang="en-IN" sz="1200" spc="-1" strike="noStrike">
                        <a:latin typeface="Arial"/>
                      </a:endParaRPr>
                    </a:p>
                  </a:txBody>
                  <a:tcPr anchor="ctr" marL="30600" marR="58680">
                    <a:solidFill>
                      <a:srgbClr val="008dd9"/>
                    </a:solidFill>
                  </a:tcPr>
                </a:tc>
                <a:tc>
                  <a:txBody>
                    <a:bodyPr lIns="30600" rIns="58680" tIns="29160" bIns="29160" anchor="ctr">
                      <a:noAutofit/>
                    </a:bodyPr>
                    <a:p>
                      <a:pPr algn="ctr">
                        <a:lnSpc>
                          <a:spcPct val="100000"/>
                        </a:lnSpc>
                        <a:buNone/>
                      </a:pPr>
                      <a:r>
                        <a:rPr b="1" lang="en-US" sz="1200" spc="-1" strike="noStrike">
                          <a:solidFill>
                            <a:srgbClr val="000000"/>
                          </a:solidFill>
                          <a:latin typeface="Calibri"/>
                        </a:rPr>
                        <a:t>Description</a:t>
                      </a:r>
                      <a:endParaRPr b="0" lang="en-IN" sz="1200" spc="-1" strike="noStrike">
                        <a:latin typeface="Arial"/>
                      </a:endParaRPr>
                    </a:p>
                  </a:txBody>
                  <a:tcPr anchor="ctr" marL="30600" marR="58680">
                    <a:solidFill>
                      <a:srgbClr val="008dd9"/>
                    </a:solidFill>
                  </a:tcPr>
                </a:tc>
              </a:tr>
              <a:tr h="635400">
                <a:tc>
                  <a:txBody>
                    <a:bodyPr lIns="30600" rIns="58680" tIns="29160" bIns="29160" anchor="ctr">
                      <a:noAutofit/>
                    </a:bodyPr>
                    <a:p>
                      <a:pPr algn="ctr">
                        <a:lnSpc>
                          <a:spcPct val="100000"/>
                        </a:lnSpc>
                        <a:buNone/>
                      </a:pPr>
                      <a:r>
                        <a:rPr b="1" i="1" lang="en-US" sz="2000" spc="-1" strike="noStrike">
                          <a:solidFill>
                            <a:srgbClr val="000000"/>
                          </a:solidFill>
                          <a:latin typeface="Calibri"/>
                        </a:rPr>
                        <a:t>  </a:t>
                      </a:r>
                      <a:r>
                        <a:rPr b="1" i="1" lang="en-US" sz="2000" spc="-1" strike="noStrike">
                          <a:solidFill>
                            <a:srgbClr val="000000"/>
                          </a:solidFill>
                          <a:latin typeface="Calibri"/>
                        </a:rPr>
                        <a:t>ArithmeticException</a:t>
                      </a:r>
                      <a:endParaRPr b="0" lang="en-IN" sz="2000" spc="-1" strike="noStrike">
                        <a:latin typeface="Arial"/>
                      </a:endParaRPr>
                    </a:p>
                  </a:txBody>
                  <a:tcPr anchor="ctr" marL="30600" marR="58680">
                    <a:noFill/>
                  </a:tcPr>
                </a:tc>
                <a:tc>
                  <a:txBody>
                    <a:bodyPr lIns="183600" rIns="58680" tIns="29160" bIns="29160" anchor="ctr">
                      <a:noAutofit/>
                    </a:bodyPr>
                    <a:p>
                      <a:pPr>
                        <a:lnSpc>
                          <a:spcPct val="100000"/>
                        </a:lnSpc>
                        <a:buNone/>
                      </a:pPr>
                      <a:r>
                        <a:rPr b="0" lang="en-US" sz="2000" spc="-1" strike="noStrike">
                          <a:solidFill>
                            <a:srgbClr val="000000"/>
                          </a:solidFill>
                          <a:latin typeface="Calibri"/>
                        </a:rPr>
                        <a:t>It is thrown when an exceptional condition has occurred in an arithmetic operation.</a:t>
                      </a:r>
                      <a:endParaRPr b="0" lang="en-IN" sz="2000" spc="-1" strike="noStrike">
                        <a:latin typeface="Arial"/>
                      </a:endParaRPr>
                    </a:p>
                  </a:txBody>
                  <a:tcPr anchor="ctr" marL="183600" marR="58680">
                    <a:noFill/>
                  </a:tcPr>
                </a:tc>
              </a:tr>
              <a:tr h="1016640">
                <a:tc>
                  <a:txBody>
                    <a:bodyPr lIns="30600" rIns="58680" tIns="29160" bIns="29160" anchor="ctr">
                      <a:noAutofit/>
                    </a:bodyPr>
                    <a:p>
                      <a:pPr algn="ctr">
                        <a:lnSpc>
                          <a:spcPct val="100000"/>
                        </a:lnSpc>
                        <a:buNone/>
                      </a:pPr>
                      <a:r>
                        <a:rPr b="1" i="1" lang="en-US" sz="2000" spc="-1" strike="noStrike">
                          <a:solidFill>
                            <a:srgbClr val="000000"/>
                          </a:solidFill>
                          <a:latin typeface="Calibri"/>
                        </a:rPr>
                        <a:t> </a:t>
                      </a:r>
                      <a:r>
                        <a:rPr b="1" i="1" lang="en-US" sz="2000" spc="-1" strike="noStrike">
                          <a:solidFill>
                            <a:srgbClr val="000000"/>
                          </a:solidFill>
                          <a:latin typeface="Calibri"/>
                        </a:rPr>
                        <a:t>ArrayIndexOutOfBoundsException</a:t>
                      </a:r>
                      <a:endParaRPr b="0" lang="en-IN" sz="2000" spc="-1" strike="noStrike">
                        <a:latin typeface="Arial"/>
                      </a:endParaRPr>
                    </a:p>
                  </a:txBody>
                  <a:tcPr anchor="ctr" marL="30600" marR="58680">
                    <a:noFill/>
                  </a:tcPr>
                </a:tc>
                <a:tc>
                  <a:txBody>
                    <a:bodyPr lIns="183600" rIns="58680" tIns="29160" bIns="29160" anchor="ctr">
                      <a:noAutofit/>
                    </a:bodyPr>
                    <a:p>
                      <a:pPr>
                        <a:lnSpc>
                          <a:spcPct val="100000"/>
                        </a:lnSpc>
                        <a:buNone/>
                      </a:pPr>
                      <a:r>
                        <a:rPr b="0" lang="en-US" sz="2000" spc="-1" strike="noStrike">
                          <a:solidFill>
                            <a:srgbClr val="000000"/>
                          </a:solidFill>
                          <a:latin typeface="Calibri"/>
                        </a:rPr>
                        <a:t>It is thrown to indicate that an array has been accessed with an illegal index. The index is either negative or greater than or equal to the size of the array.</a:t>
                      </a:r>
                      <a:endParaRPr b="0" lang="en-IN" sz="2000" spc="-1" strike="noStrike">
                        <a:latin typeface="Arial"/>
                      </a:endParaRPr>
                    </a:p>
                  </a:txBody>
                  <a:tcPr anchor="ctr" marL="183600" marR="58680">
                    <a:noFill/>
                  </a:tcPr>
                </a:tc>
              </a:tr>
              <a:tr h="635400">
                <a:tc>
                  <a:txBody>
                    <a:bodyPr lIns="30600" rIns="58680" tIns="29160" bIns="29160" anchor="ctr">
                      <a:noAutofit/>
                    </a:bodyPr>
                    <a:p>
                      <a:pPr algn="ctr">
                        <a:lnSpc>
                          <a:spcPct val="100000"/>
                        </a:lnSpc>
                        <a:buNone/>
                      </a:pPr>
                      <a:r>
                        <a:rPr b="1" i="1" lang="en-US" sz="2000" spc="-1" strike="noStrike">
                          <a:solidFill>
                            <a:srgbClr val="000000"/>
                          </a:solidFill>
                          <a:latin typeface="Calibri"/>
                        </a:rPr>
                        <a:t> </a:t>
                      </a:r>
                      <a:r>
                        <a:rPr b="1" i="1" lang="en-US" sz="2000" spc="-1" strike="noStrike">
                          <a:solidFill>
                            <a:srgbClr val="000000"/>
                          </a:solidFill>
                          <a:latin typeface="Calibri"/>
                        </a:rPr>
                        <a:t>ClassNotFoundException</a:t>
                      </a:r>
                      <a:endParaRPr b="0" lang="en-IN" sz="2000" spc="-1" strike="noStrike">
                        <a:latin typeface="Arial"/>
                      </a:endParaRPr>
                    </a:p>
                  </a:txBody>
                  <a:tcPr anchor="ctr" marL="30600" marR="58680">
                    <a:noFill/>
                  </a:tcPr>
                </a:tc>
                <a:tc>
                  <a:txBody>
                    <a:bodyPr lIns="183600" rIns="58680" tIns="29160" bIns="29160" anchor="ctr">
                      <a:noAutofit/>
                    </a:bodyPr>
                    <a:p>
                      <a:pPr>
                        <a:lnSpc>
                          <a:spcPct val="100000"/>
                        </a:lnSpc>
                        <a:buNone/>
                      </a:pPr>
                      <a:r>
                        <a:rPr b="0" lang="en-US" sz="2000" spc="-1" strike="noStrike">
                          <a:solidFill>
                            <a:srgbClr val="000000"/>
                          </a:solidFill>
                          <a:latin typeface="Calibri"/>
                        </a:rPr>
                        <a:t>This exception is raised when we try to access a class whose definition is not found.</a:t>
                      </a:r>
                      <a:endParaRPr b="0" lang="en-IN" sz="2000" spc="-1" strike="noStrike">
                        <a:latin typeface="Arial"/>
                      </a:endParaRPr>
                    </a:p>
                  </a:txBody>
                  <a:tcPr anchor="ctr" marL="183600" marR="58680">
                    <a:noFill/>
                  </a:tcPr>
                </a:tc>
              </a:tr>
              <a:tr h="567720">
                <a:tc>
                  <a:txBody>
                    <a:bodyPr lIns="30600" rIns="58680" tIns="29160" bIns="29160" anchor="ctr">
                      <a:noAutofit/>
                    </a:bodyPr>
                    <a:p>
                      <a:pPr algn="ctr">
                        <a:lnSpc>
                          <a:spcPct val="100000"/>
                        </a:lnSpc>
                        <a:buNone/>
                      </a:pPr>
                      <a:r>
                        <a:rPr b="1" i="1" lang="en-US" sz="2000" spc="-1" strike="noStrike">
                          <a:solidFill>
                            <a:srgbClr val="000000"/>
                          </a:solidFill>
                          <a:latin typeface="Calibri"/>
                        </a:rPr>
                        <a:t>FileNotFoundException</a:t>
                      </a:r>
                      <a:endParaRPr b="0" lang="en-IN" sz="2000" spc="-1" strike="noStrike">
                        <a:latin typeface="Arial"/>
                      </a:endParaRPr>
                    </a:p>
                  </a:txBody>
                  <a:tcPr anchor="ctr" marL="30600" marR="58680">
                    <a:noFill/>
                  </a:tcPr>
                </a:tc>
                <a:tc>
                  <a:txBody>
                    <a:bodyPr lIns="183600" rIns="58680" tIns="29160" bIns="29160" anchor="ctr">
                      <a:noAutofit/>
                    </a:bodyPr>
                    <a:p>
                      <a:pPr>
                        <a:lnSpc>
                          <a:spcPct val="100000"/>
                        </a:lnSpc>
                        <a:buNone/>
                      </a:pPr>
                      <a:r>
                        <a:rPr b="0" lang="en-US" sz="2000" spc="-1" strike="noStrike">
                          <a:solidFill>
                            <a:srgbClr val="000000"/>
                          </a:solidFill>
                          <a:latin typeface="Calibri"/>
                        </a:rPr>
                        <a:t>An exception that is raised when a file is not accessible or does not open.</a:t>
                      </a:r>
                      <a:endParaRPr b="0" lang="en-IN" sz="2000" spc="-1" strike="noStrike">
                        <a:latin typeface="Arial"/>
                      </a:endParaRPr>
                    </a:p>
                  </a:txBody>
                  <a:tcPr anchor="ctr" marL="183600" marR="58680">
                    <a:noFill/>
                  </a:tcPr>
                </a:tc>
              </a:tr>
              <a:tr h="567720">
                <a:tc>
                  <a:txBody>
                    <a:bodyPr lIns="30600" rIns="58680" tIns="29160" bIns="29160" anchor="ctr">
                      <a:noAutofit/>
                    </a:bodyPr>
                    <a:p>
                      <a:pPr algn="ctr">
                        <a:lnSpc>
                          <a:spcPct val="100000"/>
                        </a:lnSpc>
                        <a:buNone/>
                      </a:pPr>
                      <a:r>
                        <a:rPr b="1" i="1" lang="en-US" sz="2000" spc="-1" strike="noStrike">
                          <a:solidFill>
                            <a:srgbClr val="000000"/>
                          </a:solidFill>
                          <a:latin typeface="Calibri"/>
                        </a:rPr>
                        <a:t>IOException</a:t>
                      </a:r>
                      <a:endParaRPr b="0" lang="en-IN" sz="2000" spc="-1" strike="noStrike">
                        <a:latin typeface="Arial"/>
                      </a:endParaRPr>
                    </a:p>
                  </a:txBody>
                  <a:tcPr anchor="ctr" marL="30600" marR="58680">
                    <a:noFill/>
                  </a:tcPr>
                </a:tc>
                <a:tc>
                  <a:txBody>
                    <a:bodyPr lIns="183600" rIns="58680" tIns="29160" bIns="29160" anchor="ctr">
                      <a:noAutofit/>
                    </a:bodyPr>
                    <a:p>
                      <a:pPr>
                        <a:lnSpc>
                          <a:spcPct val="100000"/>
                        </a:lnSpc>
                        <a:buNone/>
                      </a:pPr>
                      <a:r>
                        <a:rPr b="0" lang="en-US" sz="2000" spc="-1" strike="noStrike">
                          <a:solidFill>
                            <a:srgbClr val="000000"/>
                          </a:solidFill>
                          <a:latin typeface="Calibri"/>
                        </a:rPr>
                        <a:t>It is thrown when an input-output operation is failed or interrupted.</a:t>
                      </a:r>
                      <a:endParaRPr b="0" lang="en-IN" sz="2000" spc="-1" strike="noStrike">
                        <a:latin typeface="Arial"/>
                      </a:endParaRPr>
                    </a:p>
                  </a:txBody>
                  <a:tcPr anchor="ctr" marL="183600" marR="58680">
                    <a:noFill/>
                  </a:tcPr>
                </a:tc>
              </a:tr>
              <a:tr h="635400">
                <a:tc>
                  <a:txBody>
                    <a:bodyPr lIns="30600" rIns="58680" tIns="29160" bIns="29160" anchor="ctr">
                      <a:noAutofit/>
                    </a:bodyPr>
                    <a:p>
                      <a:pPr algn="ctr">
                        <a:lnSpc>
                          <a:spcPct val="100000"/>
                        </a:lnSpc>
                        <a:buNone/>
                      </a:pPr>
                      <a:r>
                        <a:rPr b="1" i="1" lang="en-US" sz="2000" spc="-1" strike="noStrike">
                          <a:solidFill>
                            <a:srgbClr val="000000"/>
                          </a:solidFill>
                          <a:latin typeface="Calibri"/>
                        </a:rPr>
                        <a:t>InterruptedException</a:t>
                      </a:r>
                      <a:endParaRPr b="0" lang="en-IN" sz="2000" spc="-1" strike="noStrike">
                        <a:latin typeface="Arial"/>
                      </a:endParaRPr>
                    </a:p>
                  </a:txBody>
                  <a:tcPr anchor="ctr" marL="30600" marR="58680">
                    <a:noFill/>
                  </a:tcPr>
                </a:tc>
                <a:tc>
                  <a:txBody>
                    <a:bodyPr lIns="183600" rIns="58680" tIns="29160" bIns="29160" anchor="ctr">
                      <a:noAutofit/>
                    </a:bodyPr>
                    <a:p>
                      <a:pPr>
                        <a:lnSpc>
                          <a:spcPct val="100000"/>
                        </a:lnSpc>
                        <a:buNone/>
                      </a:pPr>
                      <a:r>
                        <a:rPr b="0" lang="en-US" sz="2000" spc="-1" strike="noStrike">
                          <a:solidFill>
                            <a:srgbClr val="000000"/>
                          </a:solidFill>
                          <a:latin typeface="Calibri"/>
                        </a:rPr>
                        <a:t>It is thrown when a thread is waiting, sleeping, or doing some processing, and it is interrupted.</a:t>
                      </a:r>
                      <a:endParaRPr b="0" lang="en-IN" sz="2000" spc="-1" strike="noStrike">
                        <a:latin typeface="Arial"/>
                      </a:endParaRPr>
                    </a:p>
                  </a:txBody>
                  <a:tcPr anchor="ctr" marL="183600" marR="58680">
                    <a:noFill/>
                  </a:tcPr>
                </a:tc>
              </a:tr>
              <a:tr h="635400">
                <a:tc>
                  <a:txBody>
                    <a:bodyPr lIns="30600" rIns="58680" tIns="29160" bIns="29160" anchor="ctr">
                      <a:noAutofit/>
                    </a:bodyPr>
                    <a:p>
                      <a:pPr algn="ctr">
                        <a:lnSpc>
                          <a:spcPct val="100000"/>
                        </a:lnSpc>
                        <a:buNone/>
                      </a:pPr>
                      <a:r>
                        <a:rPr b="1" i="1" lang="en-US" sz="2000" spc="-1" strike="noStrike">
                          <a:solidFill>
                            <a:srgbClr val="000000"/>
                          </a:solidFill>
                          <a:latin typeface="Calibri"/>
                        </a:rPr>
                        <a:t>NoSuchFieldException</a:t>
                      </a:r>
                      <a:endParaRPr b="0" lang="en-IN" sz="2000" spc="-1" strike="noStrike">
                        <a:latin typeface="Arial"/>
                      </a:endParaRPr>
                    </a:p>
                  </a:txBody>
                  <a:tcPr anchor="ctr" marL="30600" marR="58680">
                    <a:noFill/>
                  </a:tcPr>
                </a:tc>
                <a:tc>
                  <a:txBody>
                    <a:bodyPr lIns="183600" rIns="58680" tIns="29160" bIns="29160" anchor="ctr">
                      <a:noAutofit/>
                    </a:bodyPr>
                    <a:p>
                      <a:pPr>
                        <a:lnSpc>
                          <a:spcPct val="100000"/>
                        </a:lnSpc>
                        <a:buNone/>
                      </a:pPr>
                      <a:r>
                        <a:rPr b="0" lang="en-US" sz="2000" spc="-1" strike="noStrike">
                          <a:solidFill>
                            <a:srgbClr val="000000"/>
                          </a:solidFill>
                          <a:latin typeface="Calibri"/>
                        </a:rPr>
                        <a:t>It is thrown when a class does not contain the field (or variable) specified.</a:t>
                      </a:r>
                      <a:endParaRPr b="0" lang="en-IN" sz="2000" spc="-1" strike="noStrike">
                        <a:latin typeface="Arial"/>
                      </a:endParaRPr>
                    </a:p>
                  </a:txBody>
                  <a:tcPr anchor="ctr" marL="183600" marR="58680">
                    <a:noFill/>
                  </a:tcPr>
                </a:tc>
              </a:tr>
            </a:tbl>
          </a:graphicData>
        </a:graphic>
      </p:graphicFrame>
    </p:spTree>
  </p:cSld>
  <p:transition spd="slow">
    <p:cover dir="d"/>
  </p:transition>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Rectangle 1"/>
          <p:cNvSpPr/>
          <p:nvPr/>
        </p:nvSpPr>
        <p:spPr>
          <a:xfrm>
            <a:off x="430920" y="889920"/>
            <a:ext cx="11612520" cy="4845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The third kind of exception is the </a:t>
            </a:r>
            <a:r>
              <a:rPr b="1" lang="en-US" sz="2400" spc="-1" strike="noStrike">
                <a:solidFill>
                  <a:srgbClr val="000000"/>
                </a:solidFill>
                <a:latin typeface="Calibri"/>
              </a:rPr>
              <a:t>unchecked exception</a:t>
            </a:r>
            <a:r>
              <a:rPr b="0" lang="en-US" sz="2400" spc="-1" strike="noStrike">
                <a:solidFill>
                  <a:srgbClr val="000000"/>
                </a:solidFill>
                <a:latin typeface="Calibri"/>
              </a:rPr>
              <a:t>. These are exceptional conditions that are internal to the application, and that the application usually cannot anticipate or recover from. These usually indicate programming bugs, such as logic errors or improper use of an API. For example, consider the application described previously that passes a file name to the constructor for FileReader. If a logic error causes a null to be passed to the constructor, the constructor will throw NullPointerException. The application can catch this exception, but it probably makes more sense to eliminate the bug that caused the exception to occur.</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Runtime exceptions are not subject to the Catch or Specify Requirement. Runtime exceptions are those indicated by RuntimeException and its subclasses.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US" sz="2400" spc="-1" strike="noStrike">
                <a:solidFill>
                  <a:srgbClr val="000000"/>
                </a:solidFill>
                <a:latin typeface="Calibri"/>
              </a:rPr>
              <a:t>Errors and runtime exceptions are collectively known as unchecked exceptions</a:t>
            </a: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Rectangle 1"/>
          <p:cNvSpPr/>
          <p:nvPr/>
        </p:nvSpPr>
        <p:spPr>
          <a:xfrm>
            <a:off x="2799720" y="1336680"/>
            <a:ext cx="6095520" cy="4664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class DeafaultException</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public static void main(String mak[])</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show();</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a:t>
            </a: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public static void show()</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show1();</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public static void show1()</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System.out.println("Hello");</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p:txBody>
      </p:sp>
      <p:sp>
        <p:nvSpPr>
          <p:cNvPr id="282" name="Rectangle 2"/>
          <p:cNvSpPr/>
          <p:nvPr/>
        </p:nvSpPr>
        <p:spPr>
          <a:xfrm>
            <a:off x="904320" y="344520"/>
            <a:ext cx="4712400" cy="516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rPr>
              <a:t>Default Exception</a:t>
            </a:r>
            <a:endParaRPr b="0" lang="en-IN" sz="2800" spc="-1" strike="noStrike">
              <a:latin typeface="Arial"/>
            </a:endParaRPr>
          </a:p>
        </p:txBody>
      </p:sp>
    </p:spTree>
  </p:cSld>
  <p:transition spd="slow">
    <p:cover dir="d"/>
  </p:transition>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Rectangle 1"/>
          <p:cNvSpPr/>
          <p:nvPr/>
        </p:nvSpPr>
        <p:spPr>
          <a:xfrm>
            <a:off x="4584960" y="365760"/>
            <a:ext cx="2050560" cy="54828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800" spc="-1" strike="noStrike">
                <a:solidFill>
                  <a:srgbClr val="ffffff"/>
                </a:solidFill>
                <a:latin typeface="Calibri"/>
              </a:rPr>
              <a:t>Throwable</a:t>
            </a:r>
            <a:endParaRPr b="0" lang="en-IN" sz="1800" spc="-1" strike="noStrike">
              <a:latin typeface="Arial"/>
            </a:endParaRPr>
          </a:p>
        </p:txBody>
      </p:sp>
      <p:sp>
        <p:nvSpPr>
          <p:cNvPr id="284" name="Rectangle 2"/>
          <p:cNvSpPr/>
          <p:nvPr/>
        </p:nvSpPr>
        <p:spPr>
          <a:xfrm>
            <a:off x="731520" y="1405440"/>
            <a:ext cx="216792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800" spc="-1" strike="noStrike">
                <a:solidFill>
                  <a:srgbClr val="ffffff"/>
                </a:solidFill>
                <a:latin typeface="Calibri"/>
              </a:rPr>
              <a:t>Exception</a:t>
            </a:r>
            <a:endParaRPr b="0" lang="en-IN" sz="1800" spc="-1" strike="noStrike">
              <a:latin typeface="Arial"/>
            </a:endParaRPr>
          </a:p>
        </p:txBody>
      </p:sp>
      <p:sp>
        <p:nvSpPr>
          <p:cNvPr id="285" name="Rectangle 3"/>
          <p:cNvSpPr/>
          <p:nvPr/>
        </p:nvSpPr>
        <p:spPr>
          <a:xfrm>
            <a:off x="9017640" y="3557520"/>
            <a:ext cx="216792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800" spc="-1" strike="noStrike">
                <a:solidFill>
                  <a:srgbClr val="ffffff"/>
                </a:solidFill>
                <a:latin typeface="Calibri"/>
              </a:rPr>
              <a:t>VirtualMachinError</a:t>
            </a:r>
            <a:endParaRPr b="0" lang="en-IN" sz="1800" spc="-1" strike="noStrike">
              <a:latin typeface="Arial"/>
            </a:endParaRPr>
          </a:p>
        </p:txBody>
      </p:sp>
      <p:sp>
        <p:nvSpPr>
          <p:cNvPr id="286" name="Rectangle 5"/>
          <p:cNvSpPr/>
          <p:nvPr/>
        </p:nvSpPr>
        <p:spPr>
          <a:xfrm>
            <a:off x="1443600" y="5612760"/>
            <a:ext cx="216792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RuntimeException</a:t>
            </a:r>
            <a:endParaRPr b="0" lang="en-IN" sz="1800" spc="-1" strike="noStrike">
              <a:latin typeface="Arial"/>
            </a:endParaRPr>
          </a:p>
        </p:txBody>
      </p:sp>
      <p:sp>
        <p:nvSpPr>
          <p:cNvPr id="287" name="Rectangle 6"/>
          <p:cNvSpPr/>
          <p:nvPr/>
        </p:nvSpPr>
        <p:spPr>
          <a:xfrm>
            <a:off x="1397880" y="4622040"/>
            <a:ext cx="300420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ClassNotFoundException</a:t>
            </a:r>
            <a:endParaRPr b="0" lang="en-IN" sz="1800" spc="-1" strike="noStrike">
              <a:latin typeface="Arial"/>
            </a:endParaRPr>
          </a:p>
        </p:txBody>
      </p:sp>
      <p:sp>
        <p:nvSpPr>
          <p:cNvPr id="288" name="Rectangle 7"/>
          <p:cNvSpPr/>
          <p:nvPr/>
        </p:nvSpPr>
        <p:spPr>
          <a:xfrm>
            <a:off x="9017640" y="2505960"/>
            <a:ext cx="216792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800" spc="-1" strike="noStrike">
                <a:solidFill>
                  <a:srgbClr val="ffffff"/>
                </a:solidFill>
                <a:latin typeface="Calibri"/>
              </a:rPr>
              <a:t>StackOverFlow</a:t>
            </a:r>
            <a:endParaRPr b="0" lang="en-IN" sz="1800" spc="-1" strike="noStrike">
              <a:latin typeface="Arial"/>
            </a:endParaRPr>
          </a:p>
        </p:txBody>
      </p:sp>
      <p:sp>
        <p:nvSpPr>
          <p:cNvPr id="289" name="Rectangle 8"/>
          <p:cNvSpPr/>
          <p:nvPr/>
        </p:nvSpPr>
        <p:spPr>
          <a:xfrm>
            <a:off x="9017640" y="4622040"/>
            <a:ext cx="216792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800" spc="-1" strike="noStrike">
                <a:solidFill>
                  <a:srgbClr val="ffffff"/>
                </a:solidFill>
                <a:latin typeface="Calibri"/>
              </a:rPr>
              <a:t>OutOfMemoryError</a:t>
            </a:r>
            <a:endParaRPr b="0" lang="en-IN" sz="1800" spc="-1" strike="noStrike">
              <a:latin typeface="Arial"/>
            </a:endParaRPr>
          </a:p>
        </p:txBody>
      </p:sp>
      <p:sp>
        <p:nvSpPr>
          <p:cNvPr id="290" name="Rectangle 10"/>
          <p:cNvSpPr/>
          <p:nvPr/>
        </p:nvSpPr>
        <p:spPr>
          <a:xfrm>
            <a:off x="1397880" y="2505960"/>
            <a:ext cx="216792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IOException</a:t>
            </a:r>
            <a:endParaRPr b="0" lang="en-IN" sz="1800" spc="-1" strike="noStrike">
              <a:latin typeface="Arial"/>
            </a:endParaRPr>
          </a:p>
        </p:txBody>
      </p:sp>
      <p:sp>
        <p:nvSpPr>
          <p:cNvPr id="291" name="Rectangle 12"/>
          <p:cNvSpPr/>
          <p:nvPr/>
        </p:nvSpPr>
        <p:spPr>
          <a:xfrm>
            <a:off x="1397880" y="3557520"/>
            <a:ext cx="216792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SQLException</a:t>
            </a:r>
            <a:endParaRPr b="0" lang="en-IN" sz="1800" spc="-1" strike="noStrike">
              <a:latin typeface="Arial"/>
            </a:endParaRPr>
          </a:p>
        </p:txBody>
      </p:sp>
      <p:sp>
        <p:nvSpPr>
          <p:cNvPr id="292" name="Rectangle 13"/>
          <p:cNvSpPr/>
          <p:nvPr/>
        </p:nvSpPr>
        <p:spPr>
          <a:xfrm>
            <a:off x="8233920" y="1454400"/>
            <a:ext cx="216792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800" spc="-1" strike="noStrike">
                <a:solidFill>
                  <a:srgbClr val="ffffff"/>
                </a:solidFill>
                <a:latin typeface="Calibri"/>
              </a:rPr>
              <a:t>Error</a:t>
            </a:r>
            <a:endParaRPr b="0" lang="en-IN" sz="1800" spc="-1" strike="noStrike">
              <a:latin typeface="Arial"/>
            </a:endParaRPr>
          </a:p>
        </p:txBody>
      </p:sp>
      <p:sp>
        <p:nvSpPr>
          <p:cNvPr id="293" name="Straight Connector 15"/>
          <p:cNvSpPr/>
          <p:nvPr/>
        </p:nvSpPr>
        <p:spPr>
          <a:xfrm>
            <a:off x="8464680" y="2028960"/>
            <a:ext cx="25920" cy="2880360"/>
          </a:xfrm>
          <a:prstGeom prst="line">
            <a:avLst/>
          </a:prstGeom>
          <a:ln>
            <a:solidFill>
              <a:srgbClr val="5b9bd5"/>
            </a:solidFill>
          </a:ln>
        </p:spPr>
        <p:style>
          <a:lnRef idx="1">
            <a:schemeClr val="accent1"/>
          </a:lnRef>
          <a:fillRef idx="0">
            <a:schemeClr val="accent1"/>
          </a:fillRef>
          <a:effectRef idx="0">
            <a:schemeClr val="accent1"/>
          </a:effectRef>
          <a:fontRef idx="minor"/>
        </p:style>
      </p:sp>
      <p:sp>
        <p:nvSpPr>
          <p:cNvPr id="294" name="Straight Arrow Connector 17"/>
          <p:cNvSpPr/>
          <p:nvPr/>
        </p:nvSpPr>
        <p:spPr>
          <a:xfrm>
            <a:off x="8464680" y="2793240"/>
            <a:ext cx="552600" cy="360"/>
          </a:xfrm>
          <a:custGeom>
            <a:avLst/>
            <a:gdLst/>
            <a:ahLst/>
            <a:rect l="l" t="t" r="r" b="b"/>
            <a:pathLst>
              <a:path w="21600" h="21600">
                <a:moveTo>
                  <a:pt x="0" y="0"/>
                </a:moveTo>
                <a:lnTo>
                  <a:pt x="21600" y="21600"/>
                </a:lnTo>
              </a:path>
            </a:pathLst>
          </a:custGeom>
          <a:noFill/>
          <a:ln>
            <a:solidFill>
              <a:srgbClr val="5b9bd5"/>
            </a:solidFill>
            <a:tailEnd len="med" type="triangle" w="med"/>
          </a:ln>
        </p:spPr>
        <p:style>
          <a:lnRef idx="1">
            <a:schemeClr val="accent1"/>
          </a:lnRef>
          <a:fillRef idx="0">
            <a:schemeClr val="accent1"/>
          </a:fillRef>
          <a:effectRef idx="0">
            <a:schemeClr val="accent1"/>
          </a:effectRef>
          <a:fontRef idx="minor"/>
        </p:style>
      </p:sp>
      <p:sp>
        <p:nvSpPr>
          <p:cNvPr id="295" name="Straight Arrow Connector 18"/>
          <p:cNvSpPr/>
          <p:nvPr/>
        </p:nvSpPr>
        <p:spPr>
          <a:xfrm>
            <a:off x="8464680" y="4909320"/>
            <a:ext cx="552600" cy="360"/>
          </a:xfrm>
          <a:custGeom>
            <a:avLst/>
            <a:gdLst/>
            <a:ahLst/>
            <a:rect l="l" t="t" r="r" b="b"/>
            <a:pathLst>
              <a:path w="21600" h="21600">
                <a:moveTo>
                  <a:pt x="0" y="0"/>
                </a:moveTo>
                <a:lnTo>
                  <a:pt x="21600" y="21600"/>
                </a:lnTo>
              </a:path>
            </a:pathLst>
          </a:custGeom>
          <a:noFill/>
          <a:ln>
            <a:solidFill>
              <a:srgbClr val="5b9bd5"/>
            </a:solidFill>
            <a:tailEnd len="med" type="triangle" w="med"/>
          </a:ln>
        </p:spPr>
        <p:style>
          <a:lnRef idx="1">
            <a:schemeClr val="accent1"/>
          </a:lnRef>
          <a:fillRef idx="0">
            <a:schemeClr val="accent1"/>
          </a:fillRef>
          <a:effectRef idx="0">
            <a:schemeClr val="accent1"/>
          </a:effectRef>
          <a:fontRef idx="minor"/>
        </p:style>
      </p:sp>
      <p:sp>
        <p:nvSpPr>
          <p:cNvPr id="296" name="Straight Arrow Connector 19"/>
          <p:cNvSpPr/>
          <p:nvPr/>
        </p:nvSpPr>
        <p:spPr>
          <a:xfrm>
            <a:off x="8490960" y="3821040"/>
            <a:ext cx="552600" cy="360"/>
          </a:xfrm>
          <a:custGeom>
            <a:avLst/>
            <a:gdLst/>
            <a:ahLst/>
            <a:rect l="l" t="t" r="r" b="b"/>
            <a:pathLst>
              <a:path w="21600" h="21600">
                <a:moveTo>
                  <a:pt x="0" y="0"/>
                </a:moveTo>
                <a:lnTo>
                  <a:pt x="21600" y="21600"/>
                </a:lnTo>
              </a:path>
            </a:pathLst>
          </a:custGeom>
          <a:noFill/>
          <a:ln>
            <a:solidFill>
              <a:srgbClr val="5b9bd5"/>
            </a:solidFill>
            <a:tailEnd len="med" type="triangle" w="med"/>
          </a:ln>
        </p:spPr>
        <p:style>
          <a:lnRef idx="1">
            <a:schemeClr val="accent1"/>
          </a:lnRef>
          <a:fillRef idx="0">
            <a:schemeClr val="accent1"/>
          </a:fillRef>
          <a:effectRef idx="0">
            <a:schemeClr val="accent1"/>
          </a:effectRef>
          <a:fontRef idx="minor"/>
        </p:style>
      </p:sp>
      <p:sp>
        <p:nvSpPr>
          <p:cNvPr id="297" name="Straight Connector 21"/>
          <p:cNvSpPr/>
          <p:nvPr/>
        </p:nvSpPr>
        <p:spPr>
          <a:xfrm>
            <a:off x="857520" y="1973520"/>
            <a:ext cx="26280" cy="3926520"/>
          </a:xfrm>
          <a:prstGeom prst="line">
            <a:avLst/>
          </a:prstGeom>
          <a:ln>
            <a:solidFill>
              <a:srgbClr val="5b9bd5"/>
            </a:solidFill>
          </a:ln>
        </p:spPr>
        <p:style>
          <a:lnRef idx="1">
            <a:schemeClr val="accent1"/>
          </a:lnRef>
          <a:fillRef idx="0">
            <a:schemeClr val="accent1"/>
          </a:fillRef>
          <a:effectRef idx="0">
            <a:schemeClr val="accent1"/>
          </a:effectRef>
          <a:fontRef idx="minor"/>
        </p:style>
      </p:sp>
      <p:sp>
        <p:nvSpPr>
          <p:cNvPr id="298" name="Straight Arrow Connector 22"/>
          <p:cNvSpPr/>
          <p:nvPr/>
        </p:nvSpPr>
        <p:spPr>
          <a:xfrm>
            <a:off x="844560" y="3844800"/>
            <a:ext cx="552600" cy="360"/>
          </a:xfrm>
          <a:custGeom>
            <a:avLst/>
            <a:gdLst/>
            <a:ahLst/>
            <a:rect l="l" t="t" r="r" b="b"/>
            <a:pathLst>
              <a:path w="21600" h="21600">
                <a:moveTo>
                  <a:pt x="0" y="0"/>
                </a:moveTo>
                <a:lnTo>
                  <a:pt x="21600" y="21600"/>
                </a:lnTo>
              </a:path>
            </a:pathLst>
          </a:custGeom>
          <a:noFill/>
          <a:ln>
            <a:solidFill>
              <a:srgbClr val="5b9bd5"/>
            </a:solidFill>
            <a:tailEnd len="med" type="triangle" w="med"/>
          </a:ln>
        </p:spPr>
        <p:style>
          <a:lnRef idx="1">
            <a:schemeClr val="accent1"/>
          </a:lnRef>
          <a:fillRef idx="0">
            <a:schemeClr val="accent1"/>
          </a:fillRef>
          <a:effectRef idx="0">
            <a:schemeClr val="accent1"/>
          </a:effectRef>
          <a:fontRef idx="minor"/>
        </p:style>
      </p:sp>
      <p:sp>
        <p:nvSpPr>
          <p:cNvPr id="299" name="Straight Arrow Connector 23"/>
          <p:cNvSpPr/>
          <p:nvPr/>
        </p:nvSpPr>
        <p:spPr>
          <a:xfrm>
            <a:off x="844560" y="2793240"/>
            <a:ext cx="552600" cy="360"/>
          </a:xfrm>
          <a:custGeom>
            <a:avLst/>
            <a:gdLst/>
            <a:ahLst/>
            <a:rect l="l" t="t" r="r" b="b"/>
            <a:pathLst>
              <a:path w="21600" h="21600">
                <a:moveTo>
                  <a:pt x="0" y="0"/>
                </a:moveTo>
                <a:lnTo>
                  <a:pt x="21600" y="21600"/>
                </a:lnTo>
              </a:path>
            </a:pathLst>
          </a:custGeom>
          <a:noFill/>
          <a:ln>
            <a:solidFill>
              <a:srgbClr val="5b9bd5"/>
            </a:solidFill>
            <a:tailEnd len="med" type="triangle" w="med"/>
          </a:ln>
        </p:spPr>
        <p:style>
          <a:lnRef idx="1">
            <a:schemeClr val="accent1"/>
          </a:lnRef>
          <a:fillRef idx="0">
            <a:schemeClr val="accent1"/>
          </a:fillRef>
          <a:effectRef idx="0">
            <a:schemeClr val="accent1"/>
          </a:effectRef>
          <a:fontRef idx="minor"/>
        </p:style>
      </p:sp>
      <p:sp>
        <p:nvSpPr>
          <p:cNvPr id="300" name="Straight Arrow Connector 24"/>
          <p:cNvSpPr/>
          <p:nvPr/>
        </p:nvSpPr>
        <p:spPr>
          <a:xfrm>
            <a:off x="901440" y="5900040"/>
            <a:ext cx="552600" cy="360"/>
          </a:xfrm>
          <a:custGeom>
            <a:avLst/>
            <a:gdLst/>
            <a:ahLst/>
            <a:rect l="l" t="t" r="r" b="b"/>
            <a:pathLst>
              <a:path w="21600" h="21600">
                <a:moveTo>
                  <a:pt x="0" y="0"/>
                </a:moveTo>
                <a:lnTo>
                  <a:pt x="21600" y="21600"/>
                </a:lnTo>
              </a:path>
            </a:pathLst>
          </a:custGeom>
          <a:noFill/>
          <a:ln>
            <a:solidFill>
              <a:srgbClr val="5b9bd5"/>
            </a:solidFill>
            <a:tailEnd len="med" type="triangle" w="med"/>
          </a:ln>
        </p:spPr>
        <p:style>
          <a:lnRef idx="1">
            <a:schemeClr val="accent1"/>
          </a:lnRef>
          <a:fillRef idx="0">
            <a:schemeClr val="accent1"/>
          </a:fillRef>
          <a:effectRef idx="0">
            <a:schemeClr val="accent1"/>
          </a:effectRef>
          <a:fontRef idx="minor"/>
        </p:style>
      </p:sp>
      <p:sp>
        <p:nvSpPr>
          <p:cNvPr id="301" name="Straight Arrow Connector 25"/>
          <p:cNvSpPr/>
          <p:nvPr/>
        </p:nvSpPr>
        <p:spPr>
          <a:xfrm>
            <a:off x="844560" y="4933440"/>
            <a:ext cx="552600" cy="360"/>
          </a:xfrm>
          <a:custGeom>
            <a:avLst/>
            <a:gdLst/>
            <a:ahLst/>
            <a:rect l="l" t="t" r="r" b="b"/>
            <a:pathLst>
              <a:path w="21600" h="21600">
                <a:moveTo>
                  <a:pt x="0" y="0"/>
                </a:moveTo>
                <a:lnTo>
                  <a:pt x="21600" y="21600"/>
                </a:lnTo>
              </a:path>
            </a:pathLst>
          </a:custGeom>
          <a:noFill/>
          <a:ln>
            <a:solidFill>
              <a:srgbClr val="5b9bd5"/>
            </a:solidFill>
            <a:tailEnd len="med" type="triangle" w="med"/>
          </a:ln>
        </p:spPr>
        <p:style>
          <a:lnRef idx="1">
            <a:schemeClr val="accent1"/>
          </a:lnRef>
          <a:fillRef idx="0">
            <a:schemeClr val="accent1"/>
          </a:fillRef>
          <a:effectRef idx="0">
            <a:schemeClr val="accent1"/>
          </a:effectRef>
          <a:fontRef idx="minor"/>
        </p:style>
      </p:sp>
      <p:sp>
        <p:nvSpPr>
          <p:cNvPr id="302" name="Straight Connector 27"/>
          <p:cNvSpPr/>
          <p:nvPr/>
        </p:nvSpPr>
        <p:spPr>
          <a:xfrm flipH="1">
            <a:off x="1815480" y="625680"/>
            <a:ext cx="2769480" cy="882720"/>
          </a:xfrm>
          <a:prstGeom prst="line">
            <a:avLst/>
          </a:prstGeom>
          <a:ln>
            <a:solidFill>
              <a:srgbClr val="5b9bd5"/>
            </a:solidFill>
          </a:ln>
        </p:spPr>
        <p:style>
          <a:lnRef idx="1">
            <a:schemeClr val="accent1"/>
          </a:lnRef>
          <a:fillRef idx="0">
            <a:schemeClr val="accent1"/>
          </a:fillRef>
          <a:effectRef idx="0">
            <a:schemeClr val="accent1"/>
          </a:effectRef>
          <a:fontRef idx="minor"/>
        </p:style>
      </p:sp>
      <p:sp>
        <p:nvSpPr>
          <p:cNvPr id="303" name="Straight Connector 28"/>
          <p:cNvSpPr/>
          <p:nvPr/>
        </p:nvSpPr>
        <p:spPr>
          <a:xfrm flipH="1" flipV="1">
            <a:off x="6635880" y="639720"/>
            <a:ext cx="2508120" cy="765360"/>
          </a:xfrm>
          <a:prstGeom prst="line">
            <a:avLst/>
          </a:prstGeom>
          <a:ln>
            <a:solidFill>
              <a:srgbClr val="5b9bd5"/>
            </a:solidFill>
          </a:ln>
        </p:spPr>
        <p:style>
          <a:lnRef idx="1">
            <a:schemeClr val="accent1"/>
          </a:lnRef>
          <a:fillRef idx="0">
            <a:schemeClr val="accent1"/>
          </a:fillRef>
          <a:effectRef idx="0">
            <a:schemeClr val="accent1"/>
          </a:effectRef>
          <a:fontRef idx="minor"/>
        </p:style>
      </p:sp>
    </p:spTree>
  </p:cSld>
  <p:transition spd="slow">
    <p:cover dir="d"/>
  </p:transition>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Rectangle 1"/>
          <p:cNvSpPr/>
          <p:nvPr/>
        </p:nvSpPr>
        <p:spPr>
          <a:xfrm>
            <a:off x="3298320" y="648720"/>
            <a:ext cx="2762280" cy="68328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RuntimeException</a:t>
            </a:r>
            <a:endParaRPr b="0" lang="en-IN" sz="1800" spc="-1" strike="noStrike">
              <a:latin typeface="Arial"/>
            </a:endParaRPr>
          </a:p>
        </p:txBody>
      </p:sp>
      <p:sp>
        <p:nvSpPr>
          <p:cNvPr id="305" name="Rectangle 3"/>
          <p:cNvSpPr/>
          <p:nvPr/>
        </p:nvSpPr>
        <p:spPr>
          <a:xfrm>
            <a:off x="5218560" y="4246560"/>
            <a:ext cx="295848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IndexOutOfBoundException</a:t>
            </a:r>
            <a:endParaRPr b="0" lang="en-IN" sz="1800" spc="-1" strike="noStrike">
              <a:latin typeface="Arial"/>
            </a:endParaRPr>
          </a:p>
        </p:txBody>
      </p:sp>
      <p:sp>
        <p:nvSpPr>
          <p:cNvPr id="306" name="Rectangle 4"/>
          <p:cNvSpPr/>
          <p:nvPr/>
        </p:nvSpPr>
        <p:spPr>
          <a:xfrm>
            <a:off x="5205600" y="5305680"/>
            <a:ext cx="272988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IllegelArgumentException</a:t>
            </a:r>
            <a:endParaRPr b="0" lang="en-IN" sz="1800" spc="-1" strike="noStrike">
              <a:latin typeface="Arial"/>
            </a:endParaRPr>
          </a:p>
        </p:txBody>
      </p:sp>
      <p:sp>
        <p:nvSpPr>
          <p:cNvPr id="307" name="Rectangle 5"/>
          <p:cNvSpPr/>
          <p:nvPr/>
        </p:nvSpPr>
        <p:spPr>
          <a:xfrm>
            <a:off x="5205600" y="3043800"/>
            <a:ext cx="272988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NUllPointerException</a:t>
            </a:r>
            <a:endParaRPr b="0" lang="en-IN" sz="1800" spc="-1" strike="noStrike">
              <a:latin typeface="Arial"/>
            </a:endParaRPr>
          </a:p>
        </p:txBody>
      </p:sp>
      <p:sp>
        <p:nvSpPr>
          <p:cNvPr id="308" name="Rectangle 6"/>
          <p:cNvSpPr/>
          <p:nvPr/>
        </p:nvSpPr>
        <p:spPr>
          <a:xfrm>
            <a:off x="5205600" y="2046600"/>
            <a:ext cx="268416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ArthmeticException</a:t>
            </a:r>
            <a:endParaRPr b="0" lang="en-IN" sz="1800" spc="-1" strike="noStrike">
              <a:latin typeface="Arial"/>
            </a:endParaRPr>
          </a:p>
        </p:txBody>
      </p:sp>
      <p:sp>
        <p:nvSpPr>
          <p:cNvPr id="309" name="Straight Connector 8"/>
          <p:cNvSpPr/>
          <p:nvPr/>
        </p:nvSpPr>
        <p:spPr>
          <a:xfrm>
            <a:off x="4297680" y="1332360"/>
            <a:ext cx="12960" cy="4206240"/>
          </a:xfrm>
          <a:prstGeom prst="line">
            <a:avLst/>
          </a:prstGeom>
          <a:ln>
            <a:solidFill>
              <a:srgbClr val="5b9bd5"/>
            </a:solidFill>
          </a:ln>
        </p:spPr>
        <p:style>
          <a:lnRef idx="1">
            <a:schemeClr val="accent1"/>
          </a:lnRef>
          <a:fillRef idx="0">
            <a:schemeClr val="accent1"/>
          </a:fillRef>
          <a:effectRef idx="0">
            <a:schemeClr val="accent1"/>
          </a:effectRef>
          <a:fontRef idx="minor"/>
        </p:style>
      </p:sp>
      <p:sp>
        <p:nvSpPr>
          <p:cNvPr id="310" name="Right Arrow 9"/>
          <p:cNvSpPr/>
          <p:nvPr/>
        </p:nvSpPr>
        <p:spPr>
          <a:xfrm>
            <a:off x="4297680" y="2259720"/>
            <a:ext cx="907560" cy="36108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311" name="Right Arrow 10"/>
          <p:cNvSpPr/>
          <p:nvPr/>
        </p:nvSpPr>
        <p:spPr>
          <a:xfrm>
            <a:off x="4281480" y="3113280"/>
            <a:ext cx="907560" cy="36108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312" name="Right Arrow 11"/>
          <p:cNvSpPr/>
          <p:nvPr/>
        </p:nvSpPr>
        <p:spPr>
          <a:xfrm>
            <a:off x="4310640" y="4425120"/>
            <a:ext cx="907560" cy="36108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313" name="Right Arrow 12"/>
          <p:cNvSpPr/>
          <p:nvPr/>
        </p:nvSpPr>
        <p:spPr>
          <a:xfrm>
            <a:off x="4297680" y="5388480"/>
            <a:ext cx="907560" cy="36108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314" name="Rectangle 13"/>
          <p:cNvSpPr/>
          <p:nvPr/>
        </p:nvSpPr>
        <p:spPr>
          <a:xfrm>
            <a:off x="6220080" y="6270120"/>
            <a:ext cx="272988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NumberFormateException</a:t>
            </a:r>
            <a:endParaRPr b="0" lang="en-IN" sz="1800" spc="-1" strike="noStrike">
              <a:latin typeface="Arial"/>
            </a:endParaRPr>
          </a:p>
        </p:txBody>
      </p:sp>
      <p:sp>
        <p:nvSpPr>
          <p:cNvPr id="315" name="Striped Right Arrow 14"/>
          <p:cNvSpPr/>
          <p:nvPr/>
        </p:nvSpPr>
        <p:spPr>
          <a:xfrm>
            <a:off x="5577840" y="6387840"/>
            <a:ext cx="641880" cy="352440"/>
          </a:xfrm>
          <a:prstGeom prst="striped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316" name="Straight Connector 16"/>
          <p:cNvSpPr/>
          <p:nvPr/>
        </p:nvSpPr>
        <p:spPr>
          <a:xfrm>
            <a:off x="5577840" y="5880240"/>
            <a:ext cx="360" cy="683640"/>
          </a:xfrm>
          <a:prstGeom prst="line">
            <a:avLst/>
          </a:prstGeom>
          <a:ln>
            <a:solidFill>
              <a:srgbClr val="5b9bd5"/>
            </a:solidFill>
          </a:ln>
        </p:spPr>
        <p:style>
          <a:lnRef idx="1">
            <a:schemeClr val="accent1"/>
          </a:lnRef>
          <a:fillRef idx="0">
            <a:schemeClr val="accent1"/>
          </a:fillRef>
          <a:effectRef idx="0">
            <a:schemeClr val="accent1"/>
          </a:effectRef>
          <a:fontRef idx="minor"/>
        </p:style>
      </p:sp>
    </p:spTree>
  </p:cSld>
  <p:transition spd="slow">
    <p:cover dir="d"/>
  </p:transition>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Rectangle 1"/>
          <p:cNvSpPr/>
          <p:nvPr/>
        </p:nvSpPr>
        <p:spPr>
          <a:xfrm>
            <a:off x="2184840" y="400680"/>
            <a:ext cx="295848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IndexOutOdBundsException</a:t>
            </a:r>
            <a:endParaRPr b="0" lang="en-IN" sz="1800" spc="-1" strike="noStrike">
              <a:latin typeface="Arial"/>
            </a:endParaRPr>
          </a:p>
        </p:txBody>
      </p:sp>
      <p:sp>
        <p:nvSpPr>
          <p:cNvPr id="318" name="Rectangle 3"/>
          <p:cNvSpPr/>
          <p:nvPr/>
        </p:nvSpPr>
        <p:spPr>
          <a:xfrm>
            <a:off x="4896360" y="3601080"/>
            <a:ext cx="398592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StringIndexOutOdBundException</a:t>
            </a:r>
            <a:endParaRPr b="0" lang="en-IN" sz="1800" spc="-1" strike="noStrike">
              <a:latin typeface="Arial"/>
            </a:endParaRPr>
          </a:p>
        </p:txBody>
      </p:sp>
      <p:sp>
        <p:nvSpPr>
          <p:cNvPr id="319" name="Rectangle 4"/>
          <p:cNvSpPr/>
          <p:nvPr/>
        </p:nvSpPr>
        <p:spPr>
          <a:xfrm>
            <a:off x="4896360" y="2288160"/>
            <a:ext cx="3985920" cy="57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i="1" lang="en-US" sz="1800" spc="-1" strike="noStrike">
                <a:solidFill>
                  <a:srgbClr val="ffffff"/>
                </a:solidFill>
                <a:latin typeface="Calibri"/>
              </a:rPr>
              <a:t>ArrayIndexOutOdBundException</a:t>
            </a:r>
            <a:endParaRPr b="0" lang="en-IN" sz="1800" spc="-1" strike="noStrike">
              <a:latin typeface="Arial"/>
            </a:endParaRPr>
          </a:p>
        </p:txBody>
      </p:sp>
      <p:sp>
        <p:nvSpPr>
          <p:cNvPr id="320" name="Straight Connector 6"/>
          <p:cNvSpPr/>
          <p:nvPr/>
        </p:nvSpPr>
        <p:spPr>
          <a:xfrm>
            <a:off x="3664080" y="975240"/>
            <a:ext cx="360" cy="2917440"/>
          </a:xfrm>
          <a:prstGeom prst="line">
            <a:avLst/>
          </a:prstGeom>
          <a:ln>
            <a:solidFill>
              <a:srgbClr val="5b9bd5"/>
            </a:solidFill>
          </a:ln>
        </p:spPr>
        <p:style>
          <a:lnRef idx="1">
            <a:schemeClr val="accent1"/>
          </a:lnRef>
          <a:fillRef idx="0">
            <a:schemeClr val="accent1"/>
          </a:fillRef>
          <a:effectRef idx="0">
            <a:schemeClr val="accent1"/>
          </a:effectRef>
          <a:fontRef idx="minor"/>
        </p:style>
      </p:sp>
      <p:sp>
        <p:nvSpPr>
          <p:cNvPr id="321" name="Right Arrow 7"/>
          <p:cNvSpPr/>
          <p:nvPr/>
        </p:nvSpPr>
        <p:spPr>
          <a:xfrm>
            <a:off x="3664080" y="2433960"/>
            <a:ext cx="1231920" cy="42840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322" name="Right Arrow 8"/>
          <p:cNvSpPr/>
          <p:nvPr/>
        </p:nvSpPr>
        <p:spPr>
          <a:xfrm>
            <a:off x="3664080" y="3708720"/>
            <a:ext cx="1231920" cy="42840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Tree>
  </p:cSld>
  <p:transition spd="slow">
    <p:cover dir="d"/>
  </p:transition>
</p:sld>
</file>

<file path=ppt/slides/slide1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Rectangle 1"/>
          <p:cNvSpPr/>
          <p:nvPr/>
        </p:nvSpPr>
        <p:spPr>
          <a:xfrm>
            <a:off x="2120760" y="1072080"/>
            <a:ext cx="9131040" cy="37479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400" spc="-1" strike="noStrike">
                <a:solidFill>
                  <a:srgbClr val="4a4a4a"/>
                </a:solidFill>
                <a:latin typeface="Open Sans"/>
              </a:rPr>
              <a:t>Exception Handling Methods</a:t>
            </a:r>
            <a:endParaRPr b="0" lang="en-IN" sz="2400" spc="-1" strike="noStrike">
              <a:latin typeface="Arial"/>
            </a:endParaRPr>
          </a:p>
          <a:p>
            <a:pPr algn="just">
              <a:lnSpc>
                <a:spcPct val="100000"/>
              </a:lnSpc>
              <a:buNone/>
            </a:pPr>
            <a:r>
              <a:rPr b="0" lang="en-US" sz="2400" spc="-1" strike="noStrike">
                <a:solidFill>
                  <a:srgbClr val="4a4a4a"/>
                </a:solidFill>
                <a:latin typeface="Open Sans"/>
              </a:rPr>
              <a:t>As I have already mentioned, handling an exception is very important, else it leads to system failure. But how do you handle these exceptions?</a:t>
            </a:r>
            <a:endParaRPr b="0" lang="en-IN" sz="2400" spc="-1" strike="noStrike">
              <a:latin typeface="Arial"/>
            </a:endParaRPr>
          </a:p>
          <a:p>
            <a:pPr algn="just">
              <a:lnSpc>
                <a:spcPct val="100000"/>
              </a:lnSpc>
              <a:buNone/>
            </a:pPr>
            <a:r>
              <a:rPr b="0" lang="en-US" sz="2400" spc="-1" strike="noStrike">
                <a:solidFill>
                  <a:srgbClr val="4a4a4a"/>
                </a:solidFill>
                <a:latin typeface="Open Sans"/>
              </a:rPr>
              <a:t>Java provides various methods to handle the Exceptions like:</a:t>
            </a:r>
            <a:endParaRPr b="0" lang="en-IN" sz="2400" spc="-1" strike="noStrike">
              <a:latin typeface="Arial"/>
            </a:endParaRPr>
          </a:p>
          <a:p>
            <a:pPr indent="-216000" algn="just">
              <a:lnSpc>
                <a:spcPct val="100000"/>
              </a:lnSpc>
              <a:buClr>
                <a:srgbClr val="4a4a4a"/>
              </a:buClr>
              <a:buFont typeface="Arial"/>
              <a:buChar char="•"/>
            </a:pPr>
            <a:r>
              <a:rPr b="0" lang="en-US" sz="2400" spc="-1" strike="noStrike">
                <a:solidFill>
                  <a:srgbClr val="4a4a4a"/>
                </a:solidFill>
                <a:latin typeface="Open Sans"/>
              </a:rPr>
              <a:t>try</a:t>
            </a:r>
            <a:endParaRPr b="0" lang="en-IN" sz="2400" spc="-1" strike="noStrike">
              <a:latin typeface="Arial"/>
            </a:endParaRPr>
          </a:p>
          <a:p>
            <a:pPr indent="-216000" algn="just">
              <a:lnSpc>
                <a:spcPct val="100000"/>
              </a:lnSpc>
              <a:buClr>
                <a:srgbClr val="4a4a4a"/>
              </a:buClr>
              <a:buFont typeface="Arial"/>
              <a:buChar char="•"/>
            </a:pPr>
            <a:r>
              <a:rPr b="0" lang="en-US" sz="2400" spc="-1" strike="noStrike">
                <a:solidFill>
                  <a:srgbClr val="4a4a4a"/>
                </a:solidFill>
                <a:latin typeface="Open Sans"/>
              </a:rPr>
              <a:t>catch</a:t>
            </a:r>
            <a:endParaRPr b="0" lang="en-IN" sz="2400" spc="-1" strike="noStrike">
              <a:latin typeface="Arial"/>
            </a:endParaRPr>
          </a:p>
          <a:p>
            <a:pPr indent="-216000" algn="just">
              <a:lnSpc>
                <a:spcPct val="100000"/>
              </a:lnSpc>
              <a:buClr>
                <a:srgbClr val="4a4a4a"/>
              </a:buClr>
              <a:buFont typeface="Arial"/>
              <a:buChar char="•"/>
            </a:pPr>
            <a:r>
              <a:rPr b="0" lang="en-US" sz="2400" spc="-1" strike="noStrike">
                <a:solidFill>
                  <a:srgbClr val="4a4a4a"/>
                </a:solidFill>
                <a:latin typeface="Open Sans"/>
              </a:rPr>
              <a:t>finally</a:t>
            </a:r>
            <a:endParaRPr b="0" lang="en-IN" sz="2400" spc="-1" strike="noStrike">
              <a:latin typeface="Arial"/>
            </a:endParaRPr>
          </a:p>
          <a:p>
            <a:pPr indent="-216000" algn="just">
              <a:lnSpc>
                <a:spcPct val="100000"/>
              </a:lnSpc>
              <a:buClr>
                <a:srgbClr val="4a4a4a"/>
              </a:buClr>
              <a:buFont typeface="Arial"/>
              <a:buChar char="•"/>
            </a:pPr>
            <a:r>
              <a:rPr b="0" lang="en-US" sz="2400" spc="-1" strike="noStrike">
                <a:solidFill>
                  <a:srgbClr val="4a4a4a"/>
                </a:solidFill>
                <a:latin typeface="Open Sans"/>
              </a:rPr>
              <a:t>throw</a:t>
            </a:r>
            <a:endParaRPr b="0" lang="en-IN" sz="2400" spc="-1" strike="noStrike">
              <a:latin typeface="Arial"/>
            </a:endParaRPr>
          </a:p>
          <a:p>
            <a:pPr indent="-216000" algn="just">
              <a:lnSpc>
                <a:spcPct val="100000"/>
              </a:lnSpc>
              <a:buClr>
                <a:srgbClr val="4a4a4a"/>
              </a:buClr>
              <a:buFont typeface="Arial"/>
              <a:buChar char="•"/>
            </a:pPr>
            <a:r>
              <a:rPr b="0" lang="en-US" sz="2400" spc="-1" strike="noStrike">
                <a:solidFill>
                  <a:srgbClr val="4a4a4a"/>
                </a:solidFill>
                <a:latin typeface="Open Sans"/>
              </a:rPr>
              <a:t>throws</a:t>
            </a:r>
            <a:endParaRPr b="0" lang="en-IN" sz="2400" spc="-1" strike="noStrike">
              <a:latin typeface="Arial"/>
            </a:endParaRPr>
          </a:p>
        </p:txBody>
      </p:sp>
    </p:spTree>
  </p:cSld>
  <p:transition spd="slow">
    <p:cover dir="d"/>
  </p:transition>
</p:sld>
</file>

<file path=ppt/slides/slide1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Rectangle 2"/>
          <p:cNvSpPr/>
          <p:nvPr/>
        </p:nvSpPr>
        <p:spPr>
          <a:xfrm>
            <a:off x="1820160" y="960840"/>
            <a:ext cx="908712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The try Block</a:t>
            </a:r>
            <a:endParaRPr b="0" lang="en-IN" sz="2400" spc="-1" strike="noStrike">
              <a:latin typeface="Arial"/>
            </a:endParaRPr>
          </a:p>
          <a:p>
            <a:pPr>
              <a:lnSpc>
                <a:spcPct val="100000"/>
              </a:lnSpc>
              <a:buNone/>
            </a:pPr>
            <a:r>
              <a:rPr b="0" lang="en-US" sz="2400" spc="-1" strike="noStrike">
                <a:solidFill>
                  <a:srgbClr val="000000"/>
                </a:solidFill>
                <a:latin typeface="Calibri"/>
              </a:rPr>
              <a:t>The first step in constructing an exception handler is to enclose the code that might throw an exception within a try block. In general, a try block looks like the following:</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try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code</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a:p>
            <a:pPr>
              <a:lnSpc>
                <a:spcPct val="100000"/>
              </a:lnSpc>
              <a:buNone/>
            </a:pPr>
            <a:r>
              <a:rPr b="0" lang="en-US" sz="2400" spc="-1" strike="noStrike">
                <a:solidFill>
                  <a:srgbClr val="000000"/>
                </a:solidFill>
                <a:latin typeface="Calibri"/>
              </a:rPr>
              <a:t>catch and finally blocks . . .</a:t>
            </a:r>
            <a:endParaRPr b="0" lang="en-IN" sz="2400" spc="-1" strike="noStrike">
              <a:latin typeface="Arial"/>
            </a:endParaRPr>
          </a:p>
        </p:txBody>
      </p:sp>
    </p:spTree>
  </p:cSld>
  <p:transition spd="slow">
    <p:cover dir="d"/>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Rectangle 3"/>
          <p:cNvSpPr/>
          <p:nvPr/>
        </p:nvSpPr>
        <p:spPr>
          <a:xfrm>
            <a:off x="618120" y="612720"/>
            <a:ext cx="10624680" cy="5302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When you invoke the overriding method, then the object determines which method is to be executed. Thus, this decision is made at the run time.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I have listed down few more overriding examples.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MacBook obj = new MacBook();</a:t>
            </a:r>
            <a:endParaRPr b="0" lang="en-IN" sz="1800" spc="-1" strike="noStrike">
              <a:latin typeface="Arial"/>
            </a:endParaRPr>
          </a:p>
          <a:p>
            <a:pPr>
              <a:lnSpc>
                <a:spcPct val="100000"/>
              </a:lnSpc>
              <a:buNone/>
            </a:pPr>
            <a:r>
              <a:rPr b="0" lang="en-US" sz="1800" spc="-1" strike="noStrike">
                <a:solidFill>
                  <a:srgbClr val="000000"/>
                </a:solidFill>
                <a:latin typeface="Calibri"/>
              </a:rPr>
              <a:t>obj.myMethod();</a:t>
            </a:r>
            <a:endParaRPr b="0" lang="en-IN" sz="1800" spc="-1" strike="noStrike">
              <a:latin typeface="Arial"/>
            </a:endParaRPr>
          </a:p>
          <a:p>
            <a:pPr>
              <a:lnSpc>
                <a:spcPct val="100000"/>
              </a:lnSpc>
              <a:buNone/>
            </a:pPr>
            <a:r>
              <a:rPr b="1" lang="en-US" sz="1800" spc="-1" strike="noStrike">
                <a:solidFill>
                  <a:srgbClr val="000000"/>
                </a:solidFill>
                <a:latin typeface="Calibri"/>
              </a:rPr>
              <a:t>// This would call the myMethod() of parent class MacBook</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iPad obj = new iPad();</a:t>
            </a:r>
            <a:endParaRPr b="0" lang="en-IN" sz="1800" spc="-1" strike="noStrike">
              <a:latin typeface="Arial"/>
            </a:endParaRPr>
          </a:p>
          <a:p>
            <a:pPr>
              <a:lnSpc>
                <a:spcPct val="100000"/>
              </a:lnSpc>
              <a:buNone/>
            </a:pPr>
            <a:r>
              <a:rPr b="0" lang="en-US" sz="1800" spc="-1" strike="noStrike">
                <a:solidFill>
                  <a:srgbClr val="000000"/>
                </a:solidFill>
                <a:latin typeface="Calibri"/>
              </a:rPr>
              <a:t>obj.myMethod();</a:t>
            </a:r>
            <a:endParaRPr b="0" lang="en-IN" sz="1800" spc="-1" strike="noStrike">
              <a:latin typeface="Arial"/>
            </a:endParaRPr>
          </a:p>
          <a:p>
            <a:pPr>
              <a:lnSpc>
                <a:spcPct val="100000"/>
              </a:lnSpc>
              <a:buNone/>
            </a:pPr>
            <a:r>
              <a:rPr b="1" lang="en-US" sz="1800" spc="-1" strike="noStrike">
                <a:solidFill>
                  <a:srgbClr val="000000"/>
                </a:solidFill>
                <a:latin typeface="Calibri"/>
              </a:rPr>
              <a:t>// This would call the myMethod() of child class iPad</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MacBook obj = new iPad();</a:t>
            </a:r>
            <a:endParaRPr b="0" lang="en-IN" sz="1800" spc="-1" strike="noStrike">
              <a:latin typeface="Arial"/>
            </a:endParaRPr>
          </a:p>
          <a:p>
            <a:pPr>
              <a:lnSpc>
                <a:spcPct val="100000"/>
              </a:lnSpc>
              <a:buNone/>
            </a:pPr>
            <a:r>
              <a:rPr b="0" lang="en-US" sz="1800" spc="-1" strike="noStrike">
                <a:solidFill>
                  <a:srgbClr val="000000"/>
                </a:solidFill>
                <a:latin typeface="Calibri"/>
              </a:rPr>
              <a:t>obj.myMethod();</a:t>
            </a:r>
            <a:endParaRPr b="0" lang="en-IN" sz="1800" spc="-1" strike="noStrike">
              <a:latin typeface="Arial"/>
            </a:endParaRPr>
          </a:p>
          <a:p>
            <a:pPr>
              <a:lnSpc>
                <a:spcPct val="100000"/>
              </a:lnSpc>
              <a:buNone/>
            </a:pPr>
            <a:r>
              <a:rPr b="1" lang="en-US" sz="1800" spc="-1" strike="noStrike">
                <a:solidFill>
                  <a:srgbClr val="000000"/>
                </a:solidFill>
                <a:latin typeface="Calibri"/>
              </a:rPr>
              <a:t>// This would call the myMethod() of child class iPad</a:t>
            </a:r>
            <a:endParaRPr b="0" lang="en-IN" sz="1800" spc="-1" strike="noStrike">
              <a:latin typeface="Arial"/>
            </a:endParaRPr>
          </a:p>
          <a:p>
            <a:pPr>
              <a:lnSpc>
                <a:spcPct val="100000"/>
              </a:lnSpc>
              <a:buNone/>
            </a:pPr>
            <a:r>
              <a:rPr b="0" lang="en-US" sz="1800" spc="-1" strike="noStrike">
                <a:solidFill>
                  <a:srgbClr val="000000"/>
                </a:solidFill>
                <a:latin typeface="Calibri"/>
              </a:rPr>
              <a:t>In the third example, the method of the child class is to be executed because the method that needs to be executed is determined by the type of object. Since the object belongs to the child class, the child class version of myMethod() is called.</a:t>
            </a:r>
            <a:endParaRPr b="0" lang="en-IN" sz="1800" spc="-1" strike="noStrike">
              <a:latin typeface="Arial"/>
            </a:endParaRPr>
          </a:p>
        </p:txBody>
      </p:sp>
    </p:spTree>
  </p:cSld>
  <p:transition spd="slow">
    <p:cover dir="d"/>
  </p:transition>
</p:sld>
</file>

<file path=ppt/slides/slide1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Rectangle 1"/>
          <p:cNvSpPr/>
          <p:nvPr/>
        </p:nvSpPr>
        <p:spPr>
          <a:xfrm>
            <a:off x="1507320" y="723240"/>
            <a:ext cx="3768480" cy="456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erdana"/>
              </a:rPr>
              <a:t>without exception handling</a:t>
            </a:r>
            <a:endParaRPr b="0" lang="en-IN" sz="2400" spc="-1" strike="noStrike">
              <a:latin typeface="Arial"/>
            </a:endParaRPr>
          </a:p>
        </p:txBody>
      </p:sp>
      <p:sp>
        <p:nvSpPr>
          <p:cNvPr id="326" name="Rectangle 2"/>
          <p:cNvSpPr/>
          <p:nvPr/>
        </p:nvSpPr>
        <p:spPr>
          <a:xfrm>
            <a:off x="3048120" y="1859400"/>
            <a:ext cx="6095520" cy="255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public class Try1 {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int data=200/0; //may throw exception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System.out.println(“java code");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1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Rectangle 2"/>
          <p:cNvSpPr/>
          <p:nvPr/>
        </p:nvSpPr>
        <p:spPr>
          <a:xfrm>
            <a:off x="1480320" y="1031400"/>
            <a:ext cx="1018440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The catch Blocks</a:t>
            </a:r>
            <a:endParaRPr b="0" lang="en-IN" sz="2400" spc="-1" strike="noStrike">
              <a:latin typeface="Arial"/>
            </a:endParaRPr>
          </a:p>
          <a:p>
            <a:pPr>
              <a:lnSpc>
                <a:spcPct val="100000"/>
              </a:lnSpc>
              <a:buNone/>
            </a:pPr>
            <a:r>
              <a:rPr b="0" lang="en-US" sz="2400" spc="-1" strike="noStrike">
                <a:solidFill>
                  <a:srgbClr val="000000"/>
                </a:solidFill>
                <a:latin typeface="Calibri"/>
              </a:rPr>
              <a:t>You associate exception handlers with a try block by providing one or more catch blocks directly after the try block. No code can be between the end of the try block and the beginning of the first catch block.</a:t>
            </a:r>
            <a:endParaRPr b="0" lang="en-IN" sz="2400" spc="-1" strike="noStrike">
              <a:latin typeface="Arial"/>
            </a:endParaRPr>
          </a:p>
        </p:txBody>
      </p:sp>
      <p:sp>
        <p:nvSpPr>
          <p:cNvPr id="328" name="Rectangle 3"/>
          <p:cNvSpPr/>
          <p:nvPr/>
        </p:nvSpPr>
        <p:spPr>
          <a:xfrm>
            <a:off x="3256920" y="3419280"/>
            <a:ext cx="6095520" cy="2010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try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catch (ExceptionType name)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catch (ExceptionType name)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1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Rectangle 1"/>
          <p:cNvSpPr/>
          <p:nvPr/>
        </p:nvSpPr>
        <p:spPr>
          <a:xfrm>
            <a:off x="1420920" y="657720"/>
            <a:ext cx="3581280" cy="456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610b38"/>
                </a:solidFill>
                <a:latin typeface="erdana"/>
              </a:rPr>
              <a:t>Using exception handling</a:t>
            </a:r>
            <a:endParaRPr b="0" lang="en-IN" sz="2400" spc="-1" strike="noStrike">
              <a:latin typeface="Arial"/>
            </a:endParaRPr>
          </a:p>
        </p:txBody>
      </p:sp>
      <p:sp>
        <p:nvSpPr>
          <p:cNvPr id="330" name="Rectangle 2"/>
          <p:cNvSpPr/>
          <p:nvPr/>
        </p:nvSpPr>
        <p:spPr>
          <a:xfrm>
            <a:off x="2290320" y="1652760"/>
            <a:ext cx="8525160" cy="3930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public class TryCatchExample2 {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try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int data=200/0; //may throw exception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//handling the exception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catch(ArithmeticException 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System.out.println(“java code");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1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Rectangle 1"/>
          <p:cNvSpPr/>
          <p:nvPr/>
        </p:nvSpPr>
        <p:spPr>
          <a:xfrm>
            <a:off x="1968480" y="579600"/>
            <a:ext cx="9384840" cy="639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1800" spc="-1" strike="noStrike">
                <a:solidFill>
                  <a:srgbClr val="4a4a4a"/>
                </a:solidFill>
                <a:latin typeface="Open Sans"/>
              </a:rPr>
              <a:t>Nested try block</a:t>
            </a:r>
            <a:endParaRPr b="0" lang="en-IN" sz="1800" spc="-1" strike="noStrike">
              <a:latin typeface="Arial"/>
            </a:endParaRPr>
          </a:p>
          <a:p>
            <a:pPr algn="just">
              <a:lnSpc>
                <a:spcPct val="100000"/>
              </a:lnSpc>
              <a:buNone/>
            </a:pPr>
            <a:r>
              <a:rPr b="0" lang="en-US" sz="1800" spc="-1" strike="noStrike">
                <a:solidFill>
                  <a:srgbClr val="4a4a4a"/>
                </a:solidFill>
                <a:latin typeface="Open Sans"/>
              </a:rPr>
              <a:t>try block within a try block is known as nested try block in java.</a:t>
            </a:r>
            <a:endParaRPr b="0" lang="en-IN" sz="1800" spc="-1" strike="noStrike">
              <a:latin typeface="Arial"/>
            </a:endParaRPr>
          </a:p>
        </p:txBody>
      </p:sp>
      <p:sp>
        <p:nvSpPr>
          <p:cNvPr id="332" name="Rectangle 2"/>
          <p:cNvSpPr/>
          <p:nvPr/>
        </p:nvSpPr>
        <p:spPr>
          <a:xfrm>
            <a:off x="1968480" y="1360800"/>
            <a:ext cx="9829440" cy="5578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class Exception{</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public static void main(String args[]){</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try{</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try{</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System.out.println("going to divide");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int b=59/0;</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}catch(ArithmeticException e){System.out.println(e);}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try{</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int a[]=new int[5];</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a[5]=4;</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catch(ArrayIndexOutOfBoundsException e) {System.out.println(e);}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System.out.println("other statement);</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}catch(Exception e)</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{System.out.println("Exception handeled");}</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System.out.println("casual flow");</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p:txBody>
      </p:sp>
    </p:spTree>
  </p:cSld>
  <p:transition spd="slow">
    <p:cover dir="d"/>
  </p:transition>
</p:sld>
</file>

<file path=ppt/slides/slide1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Rectangle 1"/>
          <p:cNvSpPr/>
          <p:nvPr/>
        </p:nvSpPr>
        <p:spPr>
          <a:xfrm>
            <a:off x="533520" y="351000"/>
            <a:ext cx="11556720" cy="639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1800" spc="-1" strike="noStrike">
                <a:solidFill>
                  <a:srgbClr val="4a4a4a"/>
                </a:solidFill>
                <a:latin typeface="Open Sans"/>
              </a:rPr>
              <a:t>Multi-catch block</a:t>
            </a:r>
            <a:endParaRPr b="0" lang="en-IN" sz="1800" spc="-1" strike="noStrike">
              <a:latin typeface="Arial"/>
            </a:endParaRPr>
          </a:p>
          <a:p>
            <a:pPr algn="just">
              <a:lnSpc>
                <a:spcPct val="100000"/>
              </a:lnSpc>
              <a:buNone/>
            </a:pPr>
            <a:r>
              <a:rPr b="0" lang="en-US" sz="1800" spc="-1" strike="noStrike">
                <a:solidFill>
                  <a:srgbClr val="4a4a4a"/>
                </a:solidFill>
                <a:latin typeface="Open Sans"/>
              </a:rPr>
              <a:t>If you have to perform various tasks at the occurrence of various exceptions, you can use the multi-catch block.</a:t>
            </a:r>
            <a:endParaRPr b="0" lang="en-IN" sz="1800" spc="-1" strike="noStrike">
              <a:latin typeface="Arial"/>
            </a:endParaRPr>
          </a:p>
        </p:txBody>
      </p:sp>
      <p:sp>
        <p:nvSpPr>
          <p:cNvPr id="334" name="Rectangle 2"/>
          <p:cNvSpPr/>
          <p:nvPr/>
        </p:nvSpPr>
        <p:spPr>
          <a:xfrm>
            <a:off x="1879560" y="1225800"/>
            <a:ext cx="8864280" cy="5576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SampleMultipleCatchBlock{</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public static void main(String args[]){</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try{</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int a[]=new int[5];</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a[5]=30/0;</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catch(ArithmeticException e)</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{System.out.println("task1 is completed");}</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catch(ArrayIndexOutOfBoundsException e)</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{System.out.println("task 2 completed");}</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catch(Exception e)</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{System.out.println("task 3 completed");}</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System.out.println("remaining code");</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Rectangle 1"/>
          <p:cNvSpPr/>
          <p:nvPr/>
        </p:nvSpPr>
        <p:spPr>
          <a:xfrm>
            <a:off x="1028880" y="596160"/>
            <a:ext cx="10045440" cy="16149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000" spc="-1" strike="noStrike">
                <a:solidFill>
                  <a:srgbClr val="4a4a4a"/>
                </a:solidFill>
                <a:latin typeface="Open Sans"/>
              </a:rPr>
              <a:t>finally block</a:t>
            </a:r>
            <a:endParaRPr b="0" lang="en-IN" sz="2000" spc="-1" strike="noStrike">
              <a:latin typeface="Arial"/>
            </a:endParaRPr>
          </a:p>
          <a:p>
            <a:pPr algn="just">
              <a:lnSpc>
                <a:spcPct val="100000"/>
              </a:lnSpc>
              <a:buNone/>
            </a:pPr>
            <a:r>
              <a:rPr b="0" i="1" lang="en-US" sz="2000" spc="-1" strike="noStrike">
                <a:solidFill>
                  <a:srgbClr val="4a4a4a"/>
                </a:solidFill>
                <a:latin typeface="Open Sans"/>
              </a:rPr>
              <a:t>A finally block</a:t>
            </a:r>
            <a:r>
              <a:rPr b="0" lang="en-US" sz="2000" spc="-1" strike="noStrike">
                <a:solidFill>
                  <a:srgbClr val="4a4a4a"/>
                </a:solidFill>
                <a:latin typeface="Open Sans"/>
              </a:rPr>
              <a:t> contains all the crucial statements that must be executed whether an exception occurs or not. The statements present in this block will always execute, regardless an exception occurs in the try block or not such as closing a connection, stream etc.</a:t>
            </a:r>
            <a:endParaRPr b="0" lang="en-IN" sz="2000" spc="-1" strike="noStrike">
              <a:latin typeface="Arial"/>
            </a:endParaRPr>
          </a:p>
        </p:txBody>
      </p:sp>
      <p:sp>
        <p:nvSpPr>
          <p:cNvPr id="336" name="Rectangle 2"/>
          <p:cNvSpPr/>
          <p:nvPr/>
        </p:nvSpPr>
        <p:spPr>
          <a:xfrm>
            <a:off x="2730600" y="2673360"/>
            <a:ext cx="806400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SampleFinallyBlock{</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try{</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int data=55/5;</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System.out.println(data);</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catch(NullPointerException e)</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finally {System.out.println("finally block is executed");}</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System.out.println("remaining code");</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1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Rectangle 1"/>
          <p:cNvSpPr/>
          <p:nvPr/>
        </p:nvSpPr>
        <p:spPr>
          <a:xfrm>
            <a:off x="851040" y="340920"/>
            <a:ext cx="1088352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4a4a4a"/>
                </a:solidFill>
                <a:latin typeface="Open Sans"/>
              </a:rPr>
              <a:t>You might have heard that final, finally and finalize are keywords in Java. Yes, they are, but they differ from each other in various aspects. So, let’s see how </a:t>
            </a:r>
            <a:r>
              <a:rPr b="1" i="1" lang="en-US" sz="1800" spc="-1" strike="noStrike">
                <a:solidFill>
                  <a:srgbClr val="4a4a4a"/>
                </a:solidFill>
                <a:latin typeface="Open Sans"/>
              </a:rPr>
              <a:t>final, finally and finalize</a:t>
            </a:r>
            <a:r>
              <a:rPr b="0" lang="en-US" sz="1800" spc="-1" strike="noStrike">
                <a:solidFill>
                  <a:srgbClr val="4a4a4a"/>
                </a:solidFill>
                <a:latin typeface="Open Sans"/>
              </a:rPr>
              <a:t> are different from each other with the help of below table.</a:t>
            </a:r>
            <a:endParaRPr b="0" lang="en-IN" sz="1800" spc="-1" strike="noStrike">
              <a:latin typeface="Arial"/>
            </a:endParaRPr>
          </a:p>
        </p:txBody>
      </p:sp>
      <p:graphicFrame>
        <p:nvGraphicFramePr>
          <p:cNvPr id="338" name="Table 2"/>
          <p:cNvGraphicFramePr/>
          <p:nvPr/>
        </p:nvGraphicFramePr>
        <p:xfrm>
          <a:off x="1087560" y="1708560"/>
          <a:ext cx="10050120" cy="0"/>
        </p:xfrm>
        <a:graphic>
          <a:graphicData uri="http://schemas.openxmlformats.org/drawingml/2006/table">
            <a:tbl>
              <a:tblPr/>
              <a:tblGrid>
                <a:gridCol w="3363480"/>
                <a:gridCol w="3336480"/>
                <a:gridCol w="3349800"/>
              </a:tblGrid>
              <a:tr h="0">
                <a:tc>
                  <a:txBody>
                    <a:bodyPr lIns="47520" anchor="ctr">
                      <a:noAutofit/>
                    </a:bodyPr>
                    <a:p>
                      <a:pPr algn="ctr">
                        <a:lnSpc>
                          <a:spcPct val="100000"/>
                        </a:lnSpc>
                        <a:buNone/>
                      </a:pPr>
                      <a:r>
                        <a:rPr b="1" lang="en-US" sz="2400" spc="-1" strike="noStrike">
                          <a:solidFill>
                            <a:srgbClr val="000000"/>
                          </a:solidFill>
                          <a:latin typeface="Calibri"/>
                        </a:rPr>
                        <a:t>final</a:t>
                      </a:r>
                      <a:endParaRPr b="0" lang="en-IN" sz="2400" spc="-1" strike="noStrike">
                        <a:latin typeface="Arial"/>
                      </a:endParaRPr>
                    </a:p>
                  </a:txBody>
                  <a:tcPr anchor="ctr" marL="47520" marR="91440">
                    <a:solidFill>
                      <a:srgbClr val="008dd9"/>
                    </a:solidFill>
                  </a:tcPr>
                </a:tc>
                <a:tc>
                  <a:txBody>
                    <a:bodyPr lIns="47520" anchor="ctr">
                      <a:noAutofit/>
                    </a:bodyPr>
                    <a:p>
                      <a:pPr algn="ctr">
                        <a:lnSpc>
                          <a:spcPct val="100000"/>
                        </a:lnSpc>
                        <a:buNone/>
                      </a:pPr>
                      <a:r>
                        <a:rPr b="1" lang="en-US" sz="2400" spc="-1" strike="noStrike">
                          <a:solidFill>
                            <a:srgbClr val="000000"/>
                          </a:solidFill>
                          <a:latin typeface="Calibri"/>
                        </a:rPr>
                        <a:t>finally</a:t>
                      </a:r>
                      <a:endParaRPr b="0" lang="en-IN" sz="2400" spc="-1" strike="noStrike">
                        <a:latin typeface="Arial"/>
                      </a:endParaRPr>
                    </a:p>
                  </a:txBody>
                  <a:tcPr anchor="ctr" marL="47520" marR="91440">
                    <a:solidFill>
                      <a:srgbClr val="008dd9"/>
                    </a:solidFill>
                  </a:tcPr>
                </a:tc>
                <a:tc>
                  <a:txBody>
                    <a:bodyPr lIns="47520" anchor="ctr">
                      <a:noAutofit/>
                    </a:bodyPr>
                    <a:p>
                      <a:pPr algn="ctr">
                        <a:lnSpc>
                          <a:spcPct val="100000"/>
                        </a:lnSpc>
                        <a:buNone/>
                      </a:pPr>
                      <a:r>
                        <a:rPr b="1" lang="en-US" sz="2400" spc="-1" strike="noStrike">
                          <a:solidFill>
                            <a:srgbClr val="000000"/>
                          </a:solidFill>
                          <a:latin typeface="Calibri"/>
                        </a:rPr>
                        <a:t>finalize</a:t>
                      </a:r>
                      <a:endParaRPr b="0" lang="en-IN" sz="2400" spc="-1" strike="noStrike">
                        <a:latin typeface="Arial"/>
                      </a:endParaRPr>
                    </a:p>
                  </a:txBody>
                  <a:tcPr anchor="ctr" marL="47520" marR="91440">
                    <a:solidFill>
                      <a:srgbClr val="008dd9"/>
                    </a:solidFill>
                  </a:tcPr>
                </a:tc>
              </a:tr>
              <a:tr h="0">
                <a:tc>
                  <a:txBody>
                    <a:bodyPr lIns="47520" anchor="ctr">
                      <a:noAutofit/>
                    </a:bodyPr>
                    <a:p>
                      <a:pPr algn="ctr">
                        <a:lnSpc>
                          <a:spcPct val="100000"/>
                        </a:lnSpc>
                        <a:buNone/>
                      </a:pPr>
                      <a:r>
                        <a:rPr b="0" lang="en-US" sz="2400" spc="-1" strike="noStrike">
                          <a:solidFill>
                            <a:srgbClr val="000000"/>
                          </a:solidFill>
                          <a:latin typeface="Calibri"/>
                        </a:rPr>
                        <a:t>It is a keyword.</a:t>
                      </a:r>
                      <a:endParaRPr b="0" lang="en-IN" sz="2400" spc="-1" strike="noStrike">
                        <a:latin typeface="Arial"/>
                      </a:endParaRPr>
                    </a:p>
                  </a:txBody>
                  <a:tcPr anchor="ctr" marL="47520" marR="91440">
                    <a:solidFill>
                      <a:srgbClr val="ffffff"/>
                    </a:solidFill>
                  </a:tcPr>
                </a:tc>
                <a:tc>
                  <a:txBody>
                    <a:bodyPr lIns="47520" anchor="ctr">
                      <a:noAutofit/>
                    </a:bodyPr>
                    <a:p>
                      <a:pPr algn="ctr">
                        <a:lnSpc>
                          <a:spcPct val="100000"/>
                        </a:lnSpc>
                        <a:buNone/>
                      </a:pPr>
                      <a:r>
                        <a:rPr b="0" lang="en-US" sz="2400" spc="-1" strike="noStrike">
                          <a:solidFill>
                            <a:srgbClr val="000000"/>
                          </a:solidFill>
                          <a:latin typeface="Calibri"/>
                        </a:rPr>
                        <a:t>It is a block.</a:t>
                      </a:r>
                      <a:endParaRPr b="0" lang="en-IN" sz="2400" spc="-1" strike="noStrike">
                        <a:latin typeface="Arial"/>
                      </a:endParaRPr>
                    </a:p>
                  </a:txBody>
                  <a:tcPr anchor="ctr" marL="47520" marR="91440">
                    <a:solidFill>
                      <a:srgbClr val="ffffff"/>
                    </a:solidFill>
                  </a:tcPr>
                </a:tc>
                <a:tc>
                  <a:txBody>
                    <a:bodyPr lIns="47520" anchor="ctr">
                      <a:noAutofit/>
                    </a:bodyPr>
                    <a:p>
                      <a:pPr algn="ctr">
                        <a:lnSpc>
                          <a:spcPct val="100000"/>
                        </a:lnSpc>
                        <a:buNone/>
                      </a:pPr>
                      <a:r>
                        <a:rPr b="0" lang="en-US" sz="2400" spc="-1" strike="noStrike">
                          <a:solidFill>
                            <a:srgbClr val="000000"/>
                          </a:solidFill>
                          <a:latin typeface="Calibri"/>
                        </a:rPr>
                        <a:t>It is a method.</a:t>
                      </a:r>
                      <a:endParaRPr b="0" lang="en-IN" sz="2400" spc="-1" strike="noStrike">
                        <a:latin typeface="Arial"/>
                      </a:endParaRPr>
                    </a:p>
                  </a:txBody>
                  <a:tcPr anchor="ctr" marL="47520" marR="91440">
                    <a:solidFill>
                      <a:srgbClr val="ffffff"/>
                    </a:solidFill>
                  </a:tcPr>
                </a:tc>
              </a:tr>
              <a:tr h="0">
                <a:tc>
                  <a:txBody>
                    <a:bodyPr lIns="47520" anchor="ctr">
                      <a:noAutofit/>
                    </a:bodyPr>
                    <a:p>
                      <a:pPr algn="ctr">
                        <a:lnSpc>
                          <a:spcPct val="100000"/>
                        </a:lnSpc>
                        <a:buNone/>
                      </a:pPr>
                      <a:r>
                        <a:rPr b="0" lang="en-US" sz="2400" spc="-1" strike="noStrike">
                          <a:solidFill>
                            <a:srgbClr val="000000"/>
                          </a:solidFill>
                          <a:latin typeface="Calibri"/>
                        </a:rPr>
                        <a:t>Used to apply restrictions on class, methods &amp; variables.</a:t>
                      </a:r>
                      <a:endParaRPr b="0" lang="en-IN" sz="2400" spc="-1" strike="noStrike">
                        <a:latin typeface="Arial"/>
                      </a:endParaRPr>
                    </a:p>
                  </a:txBody>
                  <a:tcPr anchor="ctr" marL="47520" marR="91440">
                    <a:solidFill>
                      <a:srgbClr val="ffffff"/>
                    </a:solidFill>
                  </a:tcPr>
                </a:tc>
                <a:tc>
                  <a:txBody>
                    <a:bodyPr lIns="47520" anchor="ctr">
                      <a:noAutofit/>
                    </a:bodyPr>
                    <a:p>
                      <a:pPr algn="ctr">
                        <a:lnSpc>
                          <a:spcPct val="100000"/>
                        </a:lnSpc>
                        <a:buNone/>
                      </a:pPr>
                      <a:r>
                        <a:rPr b="0" lang="en-US" sz="2400" spc="-1" strike="noStrike">
                          <a:solidFill>
                            <a:srgbClr val="000000"/>
                          </a:solidFill>
                          <a:latin typeface="Calibri"/>
                        </a:rPr>
                        <a:t>Used to place an important code.</a:t>
                      </a:r>
                      <a:endParaRPr b="0" lang="en-IN" sz="2400" spc="-1" strike="noStrike">
                        <a:latin typeface="Arial"/>
                      </a:endParaRPr>
                    </a:p>
                  </a:txBody>
                  <a:tcPr anchor="ctr" marL="47520" marR="91440">
                    <a:solidFill>
                      <a:srgbClr val="ffffff"/>
                    </a:solidFill>
                  </a:tcPr>
                </a:tc>
                <a:tc>
                  <a:txBody>
                    <a:bodyPr lIns="47520" anchor="ctr">
                      <a:noAutofit/>
                    </a:bodyPr>
                    <a:p>
                      <a:pPr algn="ctr">
                        <a:lnSpc>
                          <a:spcPct val="100000"/>
                        </a:lnSpc>
                        <a:buNone/>
                      </a:pPr>
                      <a:r>
                        <a:rPr b="0" lang="en-US" sz="2400" spc="-1" strike="noStrike">
                          <a:solidFill>
                            <a:srgbClr val="000000"/>
                          </a:solidFill>
                          <a:latin typeface="Calibri"/>
                        </a:rPr>
                        <a:t>Used to perform clean-up processing just before the object is garbage collected.</a:t>
                      </a:r>
                      <a:endParaRPr b="0" lang="en-IN" sz="2400" spc="-1" strike="noStrike">
                        <a:latin typeface="Arial"/>
                      </a:endParaRPr>
                    </a:p>
                  </a:txBody>
                  <a:tcPr anchor="ctr" marL="47520" marR="91440">
                    <a:solidFill>
                      <a:srgbClr val="ffffff"/>
                    </a:solidFill>
                  </a:tcPr>
                </a:tc>
              </a:tr>
              <a:tr h="0">
                <a:tc>
                  <a:txBody>
                    <a:bodyPr lIns="47520" anchor="ctr">
                      <a:noAutofit/>
                    </a:bodyPr>
                    <a:p>
                      <a:pPr algn="ctr">
                        <a:lnSpc>
                          <a:spcPct val="100000"/>
                        </a:lnSpc>
                        <a:buNone/>
                      </a:pPr>
                      <a:r>
                        <a:rPr b="0" lang="en-US" sz="2400" spc="-1" strike="noStrike">
                          <a:solidFill>
                            <a:srgbClr val="000000"/>
                          </a:solidFill>
                          <a:latin typeface="Calibri"/>
                        </a:rPr>
                        <a:t>final class can’t be inherited, method can’t be overridden &amp; the variable value can’t be changed.</a:t>
                      </a:r>
                      <a:endParaRPr b="0" lang="en-IN" sz="2400" spc="-1" strike="noStrike">
                        <a:latin typeface="Arial"/>
                      </a:endParaRPr>
                    </a:p>
                  </a:txBody>
                  <a:tcPr anchor="ctr" marL="47520" marR="91440">
                    <a:solidFill>
                      <a:srgbClr val="ffffff"/>
                    </a:solidFill>
                  </a:tcPr>
                </a:tc>
                <a:tc>
                  <a:txBody>
                    <a:bodyPr lIns="47520" anchor="ctr">
                      <a:noAutofit/>
                    </a:bodyPr>
                    <a:p>
                      <a:pPr algn="ctr">
                        <a:lnSpc>
                          <a:spcPct val="100000"/>
                        </a:lnSpc>
                        <a:buNone/>
                      </a:pPr>
                      <a:r>
                        <a:rPr b="0" lang="en-US" sz="2400" spc="-1" strike="noStrike">
                          <a:solidFill>
                            <a:srgbClr val="000000"/>
                          </a:solidFill>
                          <a:latin typeface="Calibri"/>
                        </a:rPr>
                        <a:t>It will be executed whether the exception is handled or not.</a:t>
                      </a:r>
                      <a:endParaRPr b="0" lang="en-IN" sz="2400" spc="-1" strike="noStrike">
                        <a:latin typeface="Arial"/>
                      </a:endParaRPr>
                    </a:p>
                  </a:txBody>
                  <a:tcPr anchor="ctr" marL="47520" marR="91440">
                    <a:solidFill>
                      <a:srgbClr val="ffffff"/>
                    </a:solidFill>
                  </a:tcPr>
                </a:tc>
                <a:tc>
                  <a:txBody>
                    <a:bodyPr lIns="47520" anchor="ctr">
                      <a:noAutofit/>
                    </a:bodyPr>
                    <a:p>
                      <a:pPr algn="ctr">
                        <a:lnSpc>
                          <a:spcPct val="100000"/>
                        </a:lnSpc>
                        <a:buNone/>
                      </a:pPr>
                      <a:r>
                        <a:rPr b="0" lang="en-US" sz="2400" spc="-1" strike="noStrike">
                          <a:solidFill>
                            <a:srgbClr val="000000"/>
                          </a:solidFill>
                          <a:latin typeface="Calibri"/>
                        </a:rPr>
                        <a:t>–</a:t>
                      </a:r>
                      <a:endParaRPr b="0" lang="en-IN" sz="2400" spc="-1" strike="noStrike">
                        <a:latin typeface="Arial"/>
                      </a:endParaRPr>
                    </a:p>
                  </a:txBody>
                  <a:tcPr anchor="ctr" marL="47520" marR="91440">
                    <a:solidFill>
                      <a:srgbClr val="ffffff"/>
                    </a:solidFill>
                  </a:tcPr>
                </a:tc>
              </a:tr>
            </a:tbl>
          </a:graphicData>
        </a:graphic>
      </p:graphicFrame>
    </p:spTree>
  </p:cSld>
  <p:transition spd="slow">
    <p:cover dir="d"/>
  </p:transition>
</p:sld>
</file>

<file path=ppt/slides/slide1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39" name="Table 1"/>
          <p:cNvGraphicFramePr/>
          <p:nvPr/>
        </p:nvGraphicFramePr>
        <p:xfrm>
          <a:off x="1468440" y="1057320"/>
          <a:ext cx="9173880" cy="1190160"/>
        </p:xfrm>
        <a:graphic>
          <a:graphicData uri="http://schemas.openxmlformats.org/drawingml/2006/table">
            <a:tbl>
              <a:tblPr/>
              <a:tblGrid>
                <a:gridCol w="5067720"/>
                <a:gridCol w="4106160"/>
              </a:tblGrid>
              <a:tr h="396720">
                <a:tc>
                  <a:txBody>
                    <a:bodyPr lIns="47520" anchor="ctr">
                      <a:noAutofit/>
                    </a:bodyPr>
                    <a:p>
                      <a:pPr algn="ctr">
                        <a:lnSpc>
                          <a:spcPct val="100000"/>
                        </a:lnSpc>
                        <a:buNone/>
                      </a:pPr>
                      <a:r>
                        <a:rPr b="1" lang="en-US" sz="2400" spc="-1" strike="noStrike">
                          <a:solidFill>
                            <a:srgbClr val="000000"/>
                          </a:solidFill>
                          <a:latin typeface="Calibri"/>
                        </a:rPr>
                        <a:t>throw</a:t>
                      </a:r>
                      <a:endParaRPr b="0" lang="en-IN" sz="2400" spc="-1" strike="noStrike">
                        <a:latin typeface="Arial"/>
                      </a:endParaRPr>
                    </a:p>
                  </a:txBody>
                  <a:tcPr anchor="ctr" marL="47520" marR="91440">
                    <a:solidFill>
                      <a:srgbClr val="008dd9"/>
                    </a:solidFill>
                  </a:tcPr>
                </a:tc>
                <a:tc>
                  <a:txBody>
                    <a:bodyPr lIns="47520" anchor="ctr">
                      <a:noAutofit/>
                    </a:bodyPr>
                    <a:p>
                      <a:pPr algn="ctr">
                        <a:lnSpc>
                          <a:spcPct val="100000"/>
                        </a:lnSpc>
                        <a:buNone/>
                      </a:pPr>
                      <a:r>
                        <a:rPr b="1" lang="en-US" sz="2400" spc="-1" strike="noStrike">
                          <a:solidFill>
                            <a:srgbClr val="000000"/>
                          </a:solidFill>
                          <a:latin typeface="Calibri"/>
                        </a:rPr>
                        <a:t>throws</a:t>
                      </a:r>
                      <a:endParaRPr b="0" lang="en-IN" sz="2400" spc="-1" strike="noStrike">
                        <a:latin typeface="Arial"/>
                      </a:endParaRPr>
                    </a:p>
                  </a:txBody>
                  <a:tcPr anchor="ctr" marL="47520" marR="91440">
                    <a:solidFill>
                      <a:srgbClr val="008dd9"/>
                    </a:solidFill>
                  </a:tcPr>
                </a:tc>
              </a:tr>
              <a:tr h="701640">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1. Used to explicitly throw an exception</a:t>
                      </a:r>
                      <a:endParaRPr b="0" lang="en-IN" sz="2400" spc="-1" strike="noStrike">
                        <a:latin typeface="Arial"/>
                      </a:endParaRPr>
                    </a:p>
                  </a:txBody>
                  <a:tcPr anchor="ctr" marL="47520" marR="91440">
                    <a:solidFill>
                      <a:srgbClr val="ffffff"/>
                    </a:solidFill>
                  </a:tcPr>
                </a:tc>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1. Used to declare an exception</a:t>
                      </a:r>
                      <a:endParaRPr b="0" lang="en-IN" sz="2400" spc="-1" strike="noStrike">
                        <a:latin typeface="Arial"/>
                      </a:endParaRPr>
                    </a:p>
                  </a:txBody>
                  <a:tcPr anchor="ctr" marL="47520" marR="91440">
                    <a:solidFill>
                      <a:srgbClr val="ffffff"/>
                    </a:solidFill>
                  </a:tcPr>
                </a:tc>
              </a:tr>
              <a:tr h="701640">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2. Checked exceptions cannot be propagated using throw only</a:t>
                      </a:r>
                      <a:endParaRPr b="0" lang="en-IN" sz="2400" spc="-1" strike="noStrike">
                        <a:latin typeface="Arial"/>
                      </a:endParaRPr>
                    </a:p>
                  </a:txBody>
                  <a:tcPr anchor="ctr" marL="47520" marR="91440">
                    <a:solidFill>
                      <a:srgbClr val="ffffff"/>
                    </a:solidFill>
                  </a:tcPr>
                </a:tc>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2. Checked exceptions can be propagated</a:t>
                      </a:r>
                      <a:endParaRPr b="0" lang="en-IN" sz="2400" spc="-1" strike="noStrike">
                        <a:latin typeface="Arial"/>
                      </a:endParaRPr>
                    </a:p>
                  </a:txBody>
                  <a:tcPr anchor="ctr" marL="47520" marR="91440">
                    <a:solidFill>
                      <a:srgbClr val="ffffff"/>
                    </a:solidFill>
                  </a:tcPr>
                </a:tc>
              </a:tr>
              <a:tr h="396720">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3. Followed by an instance</a:t>
                      </a:r>
                      <a:endParaRPr b="0" lang="en-IN" sz="2400" spc="-1" strike="noStrike">
                        <a:latin typeface="Arial"/>
                      </a:endParaRPr>
                    </a:p>
                  </a:txBody>
                  <a:tcPr anchor="ctr" marL="47520" marR="91440">
                    <a:solidFill>
                      <a:srgbClr val="ffffff"/>
                    </a:solidFill>
                  </a:tcPr>
                </a:tc>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3. Followed by a class</a:t>
                      </a:r>
                      <a:endParaRPr b="0" lang="en-IN" sz="2400" spc="-1" strike="noStrike">
                        <a:latin typeface="Arial"/>
                      </a:endParaRPr>
                    </a:p>
                  </a:txBody>
                  <a:tcPr anchor="ctr" marL="47520" marR="91440">
                    <a:solidFill>
                      <a:srgbClr val="ffffff"/>
                    </a:solidFill>
                  </a:tcPr>
                </a:tc>
              </a:tr>
              <a:tr h="701640">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4. Used within a method</a:t>
                      </a:r>
                      <a:endParaRPr b="0" lang="en-IN" sz="2400" spc="-1" strike="noStrike">
                        <a:latin typeface="Arial"/>
                      </a:endParaRPr>
                    </a:p>
                  </a:txBody>
                  <a:tcPr anchor="ctr" marL="47520" marR="91440">
                    <a:solidFill>
                      <a:srgbClr val="ffffff"/>
                    </a:solidFill>
                  </a:tcPr>
                </a:tc>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4. Used with a method signature</a:t>
                      </a:r>
                      <a:endParaRPr b="0" lang="en-IN" sz="2400" spc="-1" strike="noStrike">
                        <a:latin typeface="Arial"/>
                      </a:endParaRPr>
                    </a:p>
                  </a:txBody>
                  <a:tcPr anchor="ctr" marL="47520" marR="91440">
                    <a:solidFill>
                      <a:srgbClr val="ffffff"/>
                    </a:solidFill>
                  </a:tcPr>
                </a:tc>
              </a:tr>
              <a:tr h="701640">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5. Cannot throw multiple exceptions</a:t>
                      </a:r>
                      <a:endParaRPr b="0" lang="en-IN" sz="2400" spc="-1" strike="noStrike">
                        <a:latin typeface="Arial"/>
                      </a:endParaRPr>
                    </a:p>
                  </a:txBody>
                  <a:tcPr anchor="ctr" marL="47520" marR="91440">
                    <a:solidFill>
                      <a:srgbClr val="ffffff"/>
                    </a:solidFill>
                  </a:tcPr>
                </a:tc>
                <a:tc>
                  <a:txBody>
                    <a:bodyPr lIns="47520" anchor="ctr">
                      <a:noAutofit/>
                    </a:bodyPr>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5. Can declare multiple exceptions</a:t>
                      </a:r>
                      <a:endParaRPr b="0" lang="en-IN" sz="2400" spc="-1" strike="noStrike">
                        <a:latin typeface="Arial"/>
                      </a:endParaRPr>
                    </a:p>
                  </a:txBody>
                  <a:tcPr anchor="ctr" marL="47520" marR="91440">
                    <a:solidFill>
                      <a:srgbClr val="ffffff"/>
                    </a:solidFill>
                  </a:tcPr>
                </a:tc>
              </a:tr>
            </a:tbl>
          </a:graphicData>
        </a:graphic>
      </p:graphicFrame>
    </p:spTree>
  </p:cSld>
  <p:transition spd="slow">
    <p:cover dir="d"/>
  </p:transition>
</p:sld>
</file>

<file path=ppt/slides/slide1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Rectangle 2"/>
          <p:cNvSpPr/>
          <p:nvPr/>
        </p:nvSpPr>
        <p:spPr>
          <a:xfrm>
            <a:off x="3048120" y="1443960"/>
            <a:ext cx="6095520" cy="3930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void a()</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throw new ArithmeticException("Incorrect");</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//Java throws example</a:t>
            </a:r>
            <a:endParaRPr b="0" lang="en-IN" sz="1800" spc="-1" strike="noStrike">
              <a:latin typeface="Arial"/>
            </a:endParaRPr>
          </a:p>
          <a:p>
            <a:pPr>
              <a:lnSpc>
                <a:spcPct val="100000"/>
              </a:lnSpc>
              <a:buNone/>
            </a:pPr>
            <a:r>
              <a:rPr b="0" lang="en-US" sz="1800" spc="-1" strike="noStrike">
                <a:solidFill>
                  <a:srgbClr val="000000"/>
                </a:solidFill>
                <a:latin typeface="Calibri"/>
              </a:rPr>
              <a:t>void a()throws ArithmeticException</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//method code</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//Java throw and throws example</a:t>
            </a:r>
            <a:endParaRPr b="0" lang="en-IN" sz="1800" spc="-1" strike="noStrike">
              <a:latin typeface="Arial"/>
            </a:endParaRPr>
          </a:p>
          <a:p>
            <a:pPr>
              <a:lnSpc>
                <a:spcPct val="100000"/>
              </a:lnSpc>
              <a:buNone/>
            </a:pPr>
            <a:r>
              <a:rPr b="0" lang="en-US" sz="1800" spc="-1" strike="noStrike">
                <a:solidFill>
                  <a:srgbClr val="000000"/>
                </a:solidFill>
                <a:latin typeface="Calibri"/>
              </a:rPr>
              <a:t>void a()throws ArithmeticException</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throw new ArithmeticException("Incorrect");</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1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Rectangle 1"/>
          <p:cNvSpPr/>
          <p:nvPr/>
        </p:nvSpPr>
        <p:spPr>
          <a:xfrm>
            <a:off x="1866960" y="1374480"/>
            <a:ext cx="831816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4a4a4a"/>
                </a:solidFill>
                <a:latin typeface="Open Sans"/>
              </a:rPr>
              <a:t>User-Defined Exceptions</a:t>
            </a:r>
            <a:br/>
            <a:endParaRPr b="0" lang="en-IN" sz="2400" spc="-1" strike="noStrike">
              <a:latin typeface="Arial"/>
            </a:endParaRPr>
          </a:p>
          <a:p>
            <a:pPr>
              <a:lnSpc>
                <a:spcPct val="100000"/>
              </a:lnSpc>
              <a:buNone/>
            </a:pPr>
            <a:r>
              <a:rPr b="0" lang="en-US" sz="2400" spc="-1" strike="noStrike">
                <a:solidFill>
                  <a:srgbClr val="4a4a4a"/>
                </a:solidFill>
                <a:latin typeface="Open Sans"/>
              </a:rPr>
              <a:t>Sometimes, the built-in exceptions in Java are not able to describe a certain situation. In such cases, a user can also create exceptions which are called ‘User-Defined Exceptions’.</a:t>
            </a:r>
            <a:br/>
            <a:r>
              <a:rPr b="1" lang="en-US" sz="2400" spc="-1" strike="noStrike">
                <a:solidFill>
                  <a:srgbClr val="4a4a4a"/>
                </a:solidFill>
                <a:latin typeface="Open Sans"/>
              </a:rPr>
              <a:t>Key points to note:</a:t>
            </a:r>
            <a:endParaRPr b="0" lang="en-IN" sz="2400" spc="-1" strike="noStrike">
              <a:latin typeface="Arial"/>
            </a:endParaRPr>
          </a:p>
          <a:p>
            <a:pPr indent="-216000">
              <a:lnSpc>
                <a:spcPct val="100000"/>
              </a:lnSpc>
              <a:buClr>
                <a:srgbClr val="4a4a4a"/>
              </a:buClr>
              <a:buFont typeface="Calibri Light"/>
              <a:buAutoNum type="arabicPeriod"/>
            </a:pPr>
            <a:r>
              <a:rPr b="0" lang="en-US" sz="2400" spc="-1" strike="noStrike">
                <a:solidFill>
                  <a:srgbClr val="4a4a4a"/>
                </a:solidFill>
                <a:latin typeface="Open Sans"/>
              </a:rPr>
              <a:t>A user-defined exception must extend Exception class.</a:t>
            </a:r>
            <a:endParaRPr b="0" lang="en-IN" sz="2400" spc="-1" strike="noStrike">
              <a:latin typeface="Arial"/>
            </a:endParaRPr>
          </a:p>
          <a:p>
            <a:pPr indent="-216000">
              <a:lnSpc>
                <a:spcPct val="100000"/>
              </a:lnSpc>
              <a:buClr>
                <a:srgbClr val="4a4a4a"/>
              </a:buClr>
              <a:buFont typeface="Calibri Light"/>
              <a:buAutoNum type="arabicPeriod"/>
            </a:pPr>
            <a:r>
              <a:rPr b="0" lang="en-US" sz="2400" spc="-1" strike="noStrike">
                <a:solidFill>
                  <a:srgbClr val="4a4a4a"/>
                </a:solidFill>
                <a:latin typeface="Open Sans"/>
              </a:rPr>
              <a:t>The exception is thrown using </a:t>
            </a:r>
            <a:r>
              <a:rPr b="0" i="1" lang="en-US" sz="2400" spc="-1" strike="noStrike">
                <a:solidFill>
                  <a:srgbClr val="4a4a4a"/>
                </a:solidFill>
                <a:latin typeface="Open Sans"/>
              </a:rPr>
              <a:t>throw</a:t>
            </a:r>
            <a:r>
              <a:rPr b="0" lang="en-US" sz="2400" spc="-1" strike="noStrike">
                <a:solidFill>
                  <a:srgbClr val="4a4a4a"/>
                </a:solidFill>
                <a:latin typeface="Open Sans"/>
              </a:rPr>
              <a:t> keyword.</a:t>
            </a:r>
            <a:endParaRPr b="0" lang="en-IN" sz="2400" spc="-1" strike="noStrike">
              <a:latin typeface="Arial"/>
            </a:endParaRPr>
          </a:p>
        </p:txBody>
      </p:sp>
    </p:spTree>
  </p:cSld>
  <p:transition spd="slow">
    <p:cover dir="d"/>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Rectangle 1"/>
          <p:cNvSpPr/>
          <p:nvPr/>
        </p:nvSpPr>
        <p:spPr>
          <a:xfrm>
            <a:off x="965880" y="1859400"/>
            <a:ext cx="9942120" cy="2833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Advantages of Dynamic Polymorphism</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Dynamic Polymorphism allows Java to support overriding of methods which is central for run-time polymorphism.</a:t>
            </a:r>
            <a:endParaRPr b="0" lang="en-IN" sz="1800" spc="-1" strike="noStrike">
              <a:latin typeface="Arial"/>
            </a:endParaRPr>
          </a:p>
          <a:p>
            <a:pPr>
              <a:lnSpc>
                <a:spcPct val="100000"/>
              </a:lnSpc>
              <a:buNone/>
            </a:pPr>
            <a:r>
              <a:rPr b="0" lang="en-US" sz="1800" spc="-1" strike="noStrike">
                <a:solidFill>
                  <a:srgbClr val="000000"/>
                </a:solidFill>
                <a:latin typeface="Calibri"/>
              </a:rPr>
              <a:t>It allows a class to specify methods that will be common to all of its derivatives while allowing subclasses to define the specific implementation of some or all of those methods.</a:t>
            </a:r>
            <a:endParaRPr b="0" lang="en-IN" sz="1800" spc="-1" strike="noStrike">
              <a:latin typeface="Arial"/>
            </a:endParaRPr>
          </a:p>
          <a:p>
            <a:pPr>
              <a:lnSpc>
                <a:spcPct val="100000"/>
              </a:lnSpc>
              <a:buNone/>
            </a:pPr>
            <a:r>
              <a:rPr b="0" lang="en-US" sz="1800" spc="-1" strike="noStrike">
                <a:solidFill>
                  <a:srgbClr val="000000"/>
                </a:solidFill>
                <a:latin typeface="Calibri"/>
              </a:rPr>
              <a:t>It also allows subclasses to add its specific methods subclasses to define the specific implementation of same.</a:t>
            </a:r>
            <a:endParaRPr b="0" lang="en-IN" sz="1800" spc="-1" strike="noStrike">
              <a:latin typeface="Arial"/>
            </a:endParaRPr>
          </a:p>
          <a:p>
            <a:pPr>
              <a:lnSpc>
                <a:spcPct val="100000"/>
              </a:lnSpc>
              <a:buNone/>
            </a:pPr>
            <a:r>
              <a:rPr b="0" lang="en-US" sz="1800" spc="-1" strike="noStrike">
                <a:solidFill>
                  <a:srgbClr val="000000"/>
                </a:solidFill>
                <a:latin typeface="Calibri"/>
              </a:rPr>
              <a:t>This was all about different types. Now let’s see some important other characteristics of Polymorphism. </a:t>
            </a:r>
            <a:endParaRPr b="0" lang="en-IN" sz="1800" spc="-1" strike="noStrike">
              <a:latin typeface="Arial"/>
            </a:endParaRPr>
          </a:p>
          <a:p>
            <a:pPr>
              <a:lnSpc>
                <a:spcPct val="100000"/>
              </a:lnSpc>
              <a:buNone/>
            </a:pPr>
            <a:r>
              <a:rPr b="0" lang="en-US" sz="1800" spc="-1" strike="noStrike">
                <a:solidFill>
                  <a:srgbClr val="000000"/>
                </a:solidFill>
                <a:latin typeface="Calibri"/>
              </a:rPr>
              <a:t>Method overloading </a:t>
            </a:r>
            <a:r>
              <a:rPr b="0" i="1" lang="en-US" sz="1800" spc="-1" strike="noStrike">
                <a:solidFill>
                  <a:srgbClr val="000000"/>
                </a:solidFill>
                <a:latin typeface="Calibri"/>
              </a:rPr>
              <a:t>increases the readability of the program</a:t>
            </a: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1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Rectangle 1"/>
          <p:cNvSpPr/>
          <p:nvPr/>
        </p:nvSpPr>
        <p:spPr>
          <a:xfrm>
            <a:off x="1320840" y="291600"/>
            <a:ext cx="10401120" cy="630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MyException extends Exception{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String str1;</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MyException(String str2) {str1=str2;}</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public String toString(){</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return ("MyException Occurred: "+str1);</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a:p>
            <a:pPr>
              <a:lnSpc>
                <a:spcPct val="100000"/>
              </a:lnSpc>
              <a:buNone/>
            </a:pPr>
            <a:r>
              <a:rPr b="0" lang="en-US" sz="2400" spc="-1" strike="noStrike">
                <a:solidFill>
                  <a:srgbClr val="000000"/>
                </a:solidFill>
                <a:latin typeface="Calibri"/>
              </a:rPr>
              <a:t>class Example1{</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try{</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System.out.println("Start of try block");</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throw new MyException(“Error Message");</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catch(MyException exp){System.out.println("Catch Block");</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System.out.println(exp);</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Rectangle 1"/>
          <p:cNvSpPr/>
          <p:nvPr/>
        </p:nvSpPr>
        <p:spPr>
          <a:xfrm>
            <a:off x="515160" y="323640"/>
            <a:ext cx="11191320" cy="2010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erdana"/>
              </a:rPr>
              <a:t>Covariant Return Type</a:t>
            </a:r>
            <a:endParaRPr b="0" lang="en-IN" sz="1800" spc="-1" strike="noStrike">
              <a:latin typeface="Arial"/>
            </a:endParaRPr>
          </a:p>
          <a:p>
            <a:pPr>
              <a:lnSpc>
                <a:spcPct val="100000"/>
              </a:lnSpc>
              <a:buNone/>
            </a:pPr>
            <a:r>
              <a:rPr b="0" lang="en-US" sz="1800" spc="-1" strike="noStrike">
                <a:solidFill>
                  <a:srgbClr val="000000"/>
                </a:solidFill>
                <a:latin typeface="verdana"/>
              </a:rPr>
              <a:t>The covariant return type specifies that the return type may vary in the same direction as the subclass.</a:t>
            </a:r>
            <a:endParaRPr b="0" lang="en-IN" sz="1800" spc="-1" strike="noStrike">
              <a:latin typeface="Arial"/>
            </a:endParaRPr>
          </a:p>
          <a:p>
            <a:pPr>
              <a:lnSpc>
                <a:spcPct val="100000"/>
              </a:lnSpc>
              <a:buNone/>
            </a:pPr>
            <a:r>
              <a:rPr b="0" lang="en-US" sz="1800" spc="-1" strike="noStrike">
                <a:solidFill>
                  <a:srgbClr val="000000"/>
                </a:solidFill>
                <a:latin typeface="verdana"/>
              </a:rPr>
              <a:t>Before Java5, it was not possible to override any method by changing the return type. But now, since Java5, it is possible to override method by changing the return type if subclass overrides any method whose return type is Non-Primitive but it changes its return type to subclass type.</a:t>
            </a:r>
            <a:endParaRPr b="0" lang="en-IN" sz="1800" spc="-1" strike="noStrike">
              <a:latin typeface="Arial"/>
            </a:endParaRPr>
          </a:p>
        </p:txBody>
      </p:sp>
    </p:spTree>
  </p:cSld>
  <p:transition spd="slow">
    <p:cover dir="d"/>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Rectangle 2"/>
          <p:cNvSpPr/>
          <p:nvPr/>
        </p:nvSpPr>
        <p:spPr>
          <a:xfrm>
            <a:off x="3048120" y="1998000"/>
            <a:ext cx="6095520" cy="2833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public class Address {  </a:t>
            </a:r>
            <a:endParaRPr b="0" lang="en-IN" sz="1800" spc="-1" strike="noStrike">
              <a:latin typeface="Arial"/>
            </a:endParaRPr>
          </a:p>
          <a:p>
            <a:pPr>
              <a:lnSpc>
                <a:spcPct val="100000"/>
              </a:lnSpc>
              <a:buNone/>
            </a:pPr>
            <a:r>
              <a:rPr b="0" lang="en-US" sz="1800" spc="-1" strike="noStrike">
                <a:solidFill>
                  <a:srgbClr val="000000"/>
                </a:solidFill>
                <a:latin typeface="Calibri"/>
              </a:rPr>
              <a:t>String city,state,country;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public Address(String city, String state, String country)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this.city = city;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this.state = state;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this.country = country;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Rectangle 1"/>
          <p:cNvSpPr/>
          <p:nvPr/>
        </p:nvSpPr>
        <p:spPr>
          <a:xfrm>
            <a:off x="3048120" y="1582200"/>
            <a:ext cx="6095520" cy="4205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Class1</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Class1 get(){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return this;  }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Class2 extends Class1{  </a:t>
            </a:r>
            <a:endParaRPr b="0" lang="en-IN" sz="1800" spc="-1" strike="noStrike">
              <a:latin typeface="Arial"/>
            </a:endParaRPr>
          </a:p>
          <a:p>
            <a:pPr marL="457200">
              <a:lnSpc>
                <a:spcPct val="100000"/>
              </a:lnSpc>
              <a:buNone/>
            </a:pPr>
            <a:r>
              <a:rPr b="0" lang="en-US" sz="1800" spc="-1" strike="noStrike">
                <a:solidFill>
                  <a:srgbClr val="000000"/>
                </a:solidFill>
                <a:latin typeface="Calibri"/>
              </a:rPr>
              <a:t>Class2 get(){return this;}  </a:t>
            </a:r>
            <a:endParaRPr b="0" lang="en-IN" sz="1800" spc="-1" strike="noStrike">
              <a:latin typeface="Arial"/>
            </a:endParaRPr>
          </a:p>
          <a:p>
            <a:pPr marL="457200">
              <a:lnSpc>
                <a:spcPct val="100000"/>
              </a:lnSpc>
              <a:buNone/>
            </a:pPr>
            <a:r>
              <a:rPr b="0" lang="en-US" sz="1800" spc="-1" strike="noStrike">
                <a:solidFill>
                  <a:srgbClr val="000000"/>
                </a:solidFill>
                <a:latin typeface="Calibri"/>
              </a:rPr>
              <a:t>void message(){</a:t>
            </a:r>
            <a:endParaRPr b="0" lang="en-IN" sz="1800" spc="-1" strike="noStrike">
              <a:latin typeface="Arial"/>
            </a:endParaRPr>
          </a:p>
          <a:p>
            <a:pPr marL="457200">
              <a:lnSpc>
                <a:spcPct val="100000"/>
              </a:lnSpc>
              <a:buNone/>
            </a:pPr>
            <a:r>
              <a:rPr b="0" lang="en-US" sz="1800" spc="-1" strike="noStrike">
                <a:solidFill>
                  <a:srgbClr val="000000"/>
                </a:solidFill>
                <a:latin typeface="Calibri"/>
              </a:rPr>
              <a:t>System.out.println("welcome to covariant return type");}  </a:t>
            </a:r>
            <a:endParaRPr b="0" lang="en-IN" sz="1800" spc="-1" strike="noStrike">
              <a:latin typeface="Arial"/>
            </a:endParaRPr>
          </a:p>
          <a:p>
            <a:pPr marL="457200">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new Class2().get().message();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Rectangle 1"/>
          <p:cNvSpPr/>
          <p:nvPr/>
        </p:nvSpPr>
        <p:spPr>
          <a:xfrm>
            <a:off x="1066680" y="1271880"/>
            <a:ext cx="1022220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Super Keyword in Java</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The</a:t>
            </a:r>
            <a:r>
              <a:rPr b="1" lang="en-US" sz="1800" spc="-1" strike="noStrike">
                <a:solidFill>
                  <a:srgbClr val="000000"/>
                </a:solidFill>
                <a:latin typeface="Calibri"/>
              </a:rPr>
              <a:t> super</a:t>
            </a:r>
            <a:r>
              <a:rPr b="0" lang="en-US" sz="1800" spc="-1" strike="noStrike">
                <a:solidFill>
                  <a:srgbClr val="000000"/>
                </a:solidFill>
                <a:latin typeface="Calibri"/>
              </a:rPr>
              <a:t> keyword in java is a reference variable that is used to refer parent class objects.  The keyword “super” came into the picture with the concept of Inheritance. </a:t>
            </a:r>
            <a:endParaRPr b="0" lang="en-IN" sz="1800" spc="-1" strike="noStrike">
              <a:latin typeface="Arial"/>
            </a:endParaRPr>
          </a:p>
        </p:txBody>
      </p:sp>
      <p:sp>
        <p:nvSpPr>
          <p:cNvPr id="67" name="Rectangle 2"/>
          <p:cNvSpPr/>
          <p:nvPr/>
        </p:nvSpPr>
        <p:spPr>
          <a:xfrm>
            <a:off x="1066680" y="5366160"/>
            <a:ext cx="10222200" cy="639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1. Use of super with variables: </a:t>
            </a:r>
            <a:r>
              <a:rPr b="0" lang="en-US" sz="1800" spc="-1" strike="noStrike">
                <a:solidFill>
                  <a:srgbClr val="000000"/>
                </a:solidFill>
                <a:latin typeface="Calibri"/>
              </a:rPr>
              <a:t>This scenario occurs when a derived class and base class has same data members. In that case there is a possibility of ambiguity for the JVM</a:t>
            </a:r>
            <a:endParaRPr b="0" lang="en-IN" sz="1800" spc="-1" strike="noStrike">
              <a:latin typeface="Arial"/>
            </a:endParaRPr>
          </a:p>
        </p:txBody>
      </p:sp>
      <p:sp>
        <p:nvSpPr>
          <p:cNvPr id="68" name="Rectangle 3"/>
          <p:cNvSpPr/>
          <p:nvPr/>
        </p:nvSpPr>
        <p:spPr>
          <a:xfrm>
            <a:off x="1066680" y="2394360"/>
            <a:ext cx="10222200" cy="2010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Whenever you create the instance of subclass, an instance of parent class is created implicitly which is referred by super reference variable.</a:t>
            </a:r>
            <a:endParaRPr b="0" lang="en-IN" sz="1800" spc="-1" strike="noStrike">
              <a:latin typeface="Arial"/>
            </a:endParaRPr>
          </a:p>
          <a:p>
            <a:pPr>
              <a:lnSpc>
                <a:spcPct val="100000"/>
              </a:lnSpc>
              <a:buNone/>
            </a:pPr>
            <a:r>
              <a:rPr b="0" lang="en-US" sz="1800" spc="-1" strike="noStrike">
                <a:solidFill>
                  <a:srgbClr val="000000"/>
                </a:solidFill>
                <a:latin typeface="Calibri"/>
              </a:rPr>
              <a:t>Usage of Java super Keyword</a:t>
            </a:r>
            <a:endParaRPr b="0" lang="en-IN" sz="1800" spc="-1" strike="noStrike">
              <a:latin typeface="Arial"/>
            </a:endParaRPr>
          </a:p>
          <a:p>
            <a:pPr>
              <a:lnSpc>
                <a:spcPct val="100000"/>
              </a:lnSpc>
              <a:buNone/>
            </a:pPr>
            <a:endParaRPr b="0" lang="en-IN" sz="1800" spc="-1" strike="noStrike">
              <a:latin typeface="Arial"/>
            </a:endParaRPr>
          </a:p>
          <a:p>
            <a:pPr marL="343080" indent="-343080">
              <a:lnSpc>
                <a:spcPct val="100000"/>
              </a:lnSpc>
              <a:buClr>
                <a:srgbClr val="000000"/>
              </a:buClr>
              <a:buFont typeface="Calibri Light"/>
              <a:buAutoNum type="arabicPeriod"/>
            </a:pPr>
            <a:r>
              <a:rPr b="1" lang="en-US" sz="1800" spc="-1" strike="noStrike">
                <a:solidFill>
                  <a:srgbClr val="000000"/>
                </a:solidFill>
                <a:latin typeface="Calibri"/>
              </a:rPr>
              <a:t>super can be used to refer immediate parent class instance variable.</a:t>
            </a:r>
            <a:endParaRPr b="0" lang="en-IN" sz="1800" spc="-1" strike="noStrike">
              <a:latin typeface="Arial"/>
            </a:endParaRPr>
          </a:p>
          <a:p>
            <a:pPr marL="343080" indent="-343080">
              <a:lnSpc>
                <a:spcPct val="100000"/>
              </a:lnSpc>
              <a:buClr>
                <a:srgbClr val="000000"/>
              </a:buClr>
              <a:buFont typeface="Calibri Light"/>
              <a:buAutoNum type="arabicPeriod"/>
            </a:pPr>
            <a:r>
              <a:rPr b="1" lang="en-US" sz="1800" spc="-1" strike="noStrike">
                <a:solidFill>
                  <a:srgbClr val="000000"/>
                </a:solidFill>
                <a:latin typeface="Calibri"/>
              </a:rPr>
              <a:t>super can be used to invoke immediate parent class method.</a:t>
            </a:r>
            <a:endParaRPr b="0" lang="en-IN" sz="1800" spc="-1" strike="noStrike">
              <a:latin typeface="Arial"/>
            </a:endParaRPr>
          </a:p>
          <a:p>
            <a:pPr marL="343080" indent="-343080">
              <a:lnSpc>
                <a:spcPct val="100000"/>
              </a:lnSpc>
              <a:buClr>
                <a:srgbClr val="000000"/>
              </a:buClr>
              <a:buFont typeface="Calibri Light"/>
              <a:buAutoNum type="arabicPeriod"/>
            </a:pPr>
            <a:r>
              <a:rPr b="1" lang="en-US" sz="1800" spc="-1" strike="noStrike">
                <a:solidFill>
                  <a:srgbClr val="000000"/>
                </a:solidFill>
                <a:latin typeface="Calibri"/>
              </a:rPr>
              <a:t>super() can be used to invoke immediate parent class constructor.</a:t>
            </a:r>
            <a:endParaRPr b="0" lang="en-IN" sz="1800" spc="-1" strike="noStrike">
              <a:latin typeface="Arial"/>
            </a:endParaRPr>
          </a:p>
        </p:txBody>
      </p:sp>
    </p:spTree>
  </p:cSld>
  <p:transition spd="slow">
    <p:cover dir="d"/>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Rectangle 1"/>
          <p:cNvSpPr/>
          <p:nvPr/>
        </p:nvSpPr>
        <p:spPr>
          <a:xfrm>
            <a:off x="3048120" y="1305360"/>
            <a:ext cx="6095520" cy="4205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Animal{  </a:t>
            </a:r>
            <a:endParaRPr b="0" lang="en-IN" sz="1800" spc="-1" strike="noStrike">
              <a:latin typeface="Arial"/>
            </a:endParaRPr>
          </a:p>
          <a:p>
            <a:pPr>
              <a:lnSpc>
                <a:spcPct val="100000"/>
              </a:lnSpc>
              <a:buNone/>
            </a:pPr>
            <a:r>
              <a:rPr b="0" lang="en-US" sz="1800" spc="-1" strike="noStrike">
                <a:solidFill>
                  <a:srgbClr val="000000"/>
                </a:solidFill>
                <a:latin typeface="Calibri"/>
              </a:rPr>
              <a:t>String color="white";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Dog extends Animal{  </a:t>
            </a:r>
            <a:endParaRPr b="0" lang="en-IN" sz="1800" spc="-1" strike="noStrike">
              <a:latin typeface="Arial"/>
            </a:endParaRPr>
          </a:p>
          <a:p>
            <a:pPr>
              <a:lnSpc>
                <a:spcPct val="100000"/>
              </a:lnSpc>
              <a:buNone/>
            </a:pPr>
            <a:r>
              <a:rPr b="0" lang="en-US" sz="1800" spc="-1" strike="noStrike">
                <a:solidFill>
                  <a:srgbClr val="000000"/>
                </a:solidFill>
                <a:latin typeface="Calibri"/>
              </a:rPr>
              <a:t>String color="black";  </a:t>
            </a:r>
            <a:endParaRPr b="0" lang="en-IN" sz="1800" spc="-1" strike="noStrike">
              <a:latin typeface="Arial"/>
            </a:endParaRPr>
          </a:p>
          <a:p>
            <a:pPr>
              <a:lnSpc>
                <a:spcPct val="100000"/>
              </a:lnSpc>
              <a:buNone/>
            </a:pPr>
            <a:r>
              <a:rPr b="0" lang="en-US" sz="1800" spc="-1" strike="noStrike">
                <a:solidFill>
                  <a:srgbClr val="000000"/>
                </a:solidFill>
                <a:latin typeface="Calibri"/>
              </a:rPr>
              <a:t>void printColor(){  </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System.out.println(color);//prints color of Dog class  </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System.out.println(super.color);//prints color of Animal class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TestSuper1{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Dog d=new Dog();  </a:t>
            </a:r>
            <a:endParaRPr b="0" lang="en-IN" sz="1800" spc="-1" strike="noStrike">
              <a:latin typeface="Arial"/>
            </a:endParaRPr>
          </a:p>
          <a:p>
            <a:pPr>
              <a:lnSpc>
                <a:spcPct val="100000"/>
              </a:lnSpc>
              <a:buNone/>
            </a:pPr>
            <a:r>
              <a:rPr b="0" lang="en-US" sz="1800" spc="-1" strike="noStrike">
                <a:solidFill>
                  <a:srgbClr val="000000"/>
                </a:solidFill>
                <a:latin typeface="Calibri"/>
              </a:rPr>
              <a:t>d.printColor();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Rectangle 1"/>
          <p:cNvSpPr/>
          <p:nvPr/>
        </p:nvSpPr>
        <p:spPr>
          <a:xfrm>
            <a:off x="832320" y="498960"/>
            <a:ext cx="10773000" cy="639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Vehicle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int maxSpeed = 120;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class Car extends Vehicle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int maxSpeed = 180;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display()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print maxSpeed of base class (vehicle)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System.out.println("Maximum Speed: " + super.maxSpeed);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Test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Car small = new Car();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small.display();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ectangle 1"/>
          <p:cNvSpPr/>
          <p:nvPr/>
        </p:nvSpPr>
        <p:spPr>
          <a:xfrm>
            <a:off x="433800" y="685800"/>
            <a:ext cx="1123020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2. Use of super with methods: </a:t>
            </a:r>
            <a:r>
              <a:rPr b="0" lang="en-US" sz="1800" spc="-1" strike="noStrike">
                <a:solidFill>
                  <a:srgbClr val="000000"/>
                </a:solidFill>
                <a:latin typeface="Calibri"/>
              </a:rPr>
              <a:t>This is used when we want to call parent class method. So whenever a parent and child class have same named methods then to resolve ambiguity we use super keyword. This code snippet helps to understand the said usage of super keyword.</a:t>
            </a:r>
            <a:endParaRPr b="0" lang="en-IN" sz="1800" spc="-1" strike="noStrike">
              <a:latin typeface="Arial"/>
            </a:endParaRPr>
          </a:p>
        </p:txBody>
      </p:sp>
      <p:sp>
        <p:nvSpPr>
          <p:cNvPr id="72" name="Rectangle 2"/>
          <p:cNvSpPr/>
          <p:nvPr/>
        </p:nvSpPr>
        <p:spPr>
          <a:xfrm>
            <a:off x="2239200" y="1917000"/>
            <a:ext cx="6095520" cy="447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Animal{  </a:t>
            </a:r>
            <a:endParaRPr b="0" lang="en-IN" sz="1800" spc="-1" strike="noStrike">
              <a:latin typeface="Arial"/>
            </a:endParaRPr>
          </a:p>
          <a:p>
            <a:pPr>
              <a:lnSpc>
                <a:spcPct val="100000"/>
              </a:lnSpc>
              <a:buNone/>
            </a:pPr>
            <a:r>
              <a:rPr b="0" lang="en-US" sz="1800" spc="-1" strike="noStrike">
                <a:solidFill>
                  <a:srgbClr val="000000"/>
                </a:solidFill>
                <a:latin typeface="Calibri"/>
              </a:rPr>
              <a:t>void eat(){System.out.println("eating...");}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Dog extends Animal{  </a:t>
            </a:r>
            <a:endParaRPr b="0" lang="en-IN" sz="1800" spc="-1" strike="noStrike">
              <a:latin typeface="Arial"/>
            </a:endParaRPr>
          </a:p>
          <a:p>
            <a:pPr>
              <a:lnSpc>
                <a:spcPct val="100000"/>
              </a:lnSpc>
              <a:buNone/>
            </a:pPr>
            <a:r>
              <a:rPr b="0" lang="en-US" sz="1800" spc="-1" strike="noStrike">
                <a:solidFill>
                  <a:srgbClr val="000000"/>
                </a:solidFill>
                <a:latin typeface="Calibri"/>
              </a:rPr>
              <a:t>void eat(){System.out.println("eating bread...");}  </a:t>
            </a:r>
            <a:endParaRPr b="0" lang="en-IN" sz="1800" spc="-1" strike="noStrike">
              <a:latin typeface="Arial"/>
            </a:endParaRPr>
          </a:p>
          <a:p>
            <a:pPr>
              <a:lnSpc>
                <a:spcPct val="100000"/>
              </a:lnSpc>
              <a:buNone/>
            </a:pPr>
            <a:r>
              <a:rPr b="0" lang="en-US" sz="1800" spc="-1" strike="noStrike">
                <a:solidFill>
                  <a:srgbClr val="000000"/>
                </a:solidFill>
                <a:latin typeface="Calibri"/>
              </a:rPr>
              <a:t>void bark(){System.out.println("barking...");}  </a:t>
            </a:r>
            <a:endParaRPr b="0" lang="en-IN" sz="1800" spc="-1" strike="noStrike">
              <a:latin typeface="Arial"/>
            </a:endParaRPr>
          </a:p>
          <a:p>
            <a:pPr>
              <a:lnSpc>
                <a:spcPct val="100000"/>
              </a:lnSpc>
              <a:buNone/>
            </a:pPr>
            <a:r>
              <a:rPr b="0" lang="en-US" sz="1800" spc="-1" strike="noStrike">
                <a:solidFill>
                  <a:srgbClr val="000000"/>
                </a:solidFill>
                <a:latin typeface="Calibri"/>
              </a:rPr>
              <a:t>void work(){  </a:t>
            </a:r>
            <a:endParaRPr b="0" lang="en-IN" sz="1800" spc="-1" strike="noStrike">
              <a:latin typeface="Arial"/>
            </a:endParaRPr>
          </a:p>
          <a:p>
            <a:pPr>
              <a:lnSpc>
                <a:spcPct val="100000"/>
              </a:lnSpc>
              <a:buNone/>
            </a:pPr>
            <a:r>
              <a:rPr b="0" lang="en-US" sz="1800" spc="-1" strike="noStrike">
                <a:solidFill>
                  <a:srgbClr val="000000"/>
                </a:solidFill>
                <a:latin typeface="Calibri"/>
              </a:rPr>
              <a:t>super.eat();  </a:t>
            </a:r>
            <a:endParaRPr b="0" lang="en-IN" sz="1800" spc="-1" strike="noStrike">
              <a:latin typeface="Arial"/>
            </a:endParaRPr>
          </a:p>
          <a:p>
            <a:pPr>
              <a:lnSpc>
                <a:spcPct val="100000"/>
              </a:lnSpc>
              <a:buNone/>
            </a:pPr>
            <a:r>
              <a:rPr b="0" lang="en-US" sz="1800" spc="-1" strike="noStrike">
                <a:solidFill>
                  <a:srgbClr val="000000"/>
                </a:solidFill>
                <a:latin typeface="Calibri"/>
              </a:rPr>
              <a:t>bark();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TestSuper2{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Dog d=new Dog();  </a:t>
            </a:r>
            <a:endParaRPr b="0" lang="en-IN" sz="1800" spc="-1" strike="noStrike">
              <a:latin typeface="Arial"/>
            </a:endParaRPr>
          </a:p>
          <a:p>
            <a:pPr>
              <a:lnSpc>
                <a:spcPct val="100000"/>
              </a:lnSpc>
              <a:buNone/>
            </a:pPr>
            <a:r>
              <a:rPr b="0" lang="en-US" sz="1800" spc="-1" strike="noStrike">
                <a:solidFill>
                  <a:srgbClr val="000000"/>
                </a:solidFill>
                <a:latin typeface="Calibri"/>
              </a:rPr>
              <a:t>d.work();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Rectangle 2"/>
          <p:cNvSpPr/>
          <p:nvPr/>
        </p:nvSpPr>
        <p:spPr>
          <a:xfrm>
            <a:off x="3048120" y="710640"/>
            <a:ext cx="6095520" cy="5851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Person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message()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System.out.println("This is person class");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class Student extends Person </a:t>
            </a:r>
            <a:endParaRPr b="0" lang="en-IN" sz="1800" spc="-1" strike="noStrike">
              <a:latin typeface="Arial"/>
            </a:endParaRPr>
          </a:p>
          <a:p>
            <a:pPr>
              <a:lnSpc>
                <a:spcPct val="100000"/>
              </a:lnSpc>
              <a:buNone/>
            </a:pPr>
            <a:r>
              <a:rPr b="0" lang="en-US" sz="1800" spc="-1" strike="noStrike">
                <a:solidFill>
                  <a:srgbClr val="000000"/>
                </a:solidFill>
                <a:latin typeface="Calibri"/>
              </a:rPr>
              <a:t>{     void message()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System.out.println("This is student class");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display()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message();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super.message();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class Test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Student s = new Student();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s.display();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Rectangle 1"/>
          <p:cNvSpPr/>
          <p:nvPr/>
        </p:nvSpPr>
        <p:spPr>
          <a:xfrm>
            <a:off x="1137240" y="2690280"/>
            <a:ext cx="800640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Use of super with constructors: </a:t>
            </a:r>
            <a:r>
              <a:rPr b="0" lang="en-US" sz="1800" spc="-1" strike="noStrike">
                <a:solidFill>
                  <a:srgbClr val="000000"/>
                </a:solidFill>
                <a:latin typeface="Calibri"/>
              </a:rPr>
              <a:t>super keyword can also be used to access the parent class constructor. One more important thing is that, ‘’super’ can call both parametric as well as non parametric constructors depending upon the situation. Following is the code snippet to explain the above concept:</a:t>
            </a:r>
            <a:endParaRPr b="0" lang="en-IN" sz="1800" spc="-1" strike="noStrike">
              <a:latin typeface="Arial"/>
            </a:endParaRPr>
          </a:p>
        </p:txBody>
      </p:sp>
    </p:spTree>
  </p:cSld>
  <p:transition spd="slow">
    <p:cover dir="d"/>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Rectangle 1"/>
          <p:cNvSpPr/>
          <p:nvPr/>
        </p:nvSpPr>
        <p:spPr>
          <a:xfrm>
            <a:off x="1160640" y="2690280"/>
            <a:ext cx="917892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As we know well that default constructor is provided by compiler automatically if there is no constructor. But, it also adds super() as the first statement.</a:t>
            </a:r>
            <a:endParaRPr b="0" lang="en-IN" sz="1800" spc="-1" strike="noStrike">
              <a:latin typeface="Arial"/>
            </a:endParaRPr>
          </a:p>
          <a:p>
            <a:pPr>
              <a:lnSpc>
                <a:spcPct val="100000"/>
              </a:lnSpc>
              <a:buNone/>
            </a:pPr>
            <a:r>
              <a:rPr b="1" lang="en-US" sz="1800" spc="-1" strike="noStrike">
                <a:solidFill>
                  <a:srgbClr val="000000"/>
                </a:solidFill>
                <a:latin typeface="Calibri"/>
              </a:rPr>
              <a:t>Another example of super keyword where super() is provided by the compiler implicitly.</a:t>
            </a:r>
            <a:endParaRPr b="0" lang="en-IN" sz="1800" spc="-1" strike="noStrike">
              <a:latin typeface="Arial"/>
            </a:endParaRPr>
          </a:p>
        </p:txBody>
      </p:sp>
    </p:spTree>
  </p:cSld>
  <p:transition spd="slow">
    <p:cover dir="d"/>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Rectangle 2"/>
          <p:cNvSpPr/>
          <p:nvPr/>
        </p:nvSpPr>
        <p:spPr>
          <a:xfrm>
            <a:off x="3048120" y="1720800"/>
            <a:ext cx="609552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Animal{  </a:t>
            </a:r>
            <a:endParaRPr b="0" lang="en-IN" sz="1800" spc="-1" strike="noStrike">
              <a:latin typeface="Arial"/>
            </a:endParaRPr>
          </a:p>
          <a:p>
            <a:pPr>
              <a:lnSpc>
                <a:spcPct val="100000"/>
              </a:lnSpc>
              <a:buNone/>
            </a:pPr>
            <a:r>
              <a:rPr b="0" lang="en-US" sz="1800" spc="-1" strike="noStrike">
                <a:solidFill>
                  <a:srgbClr val="000000"/>
                </a:solidFill>
                <a:latin typeface="Calibri"/>
              </a:rPr>
              <a:t>Animal(){System.out.println("animal is created");}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Dog extends Animal{  </a:t>
            </a:r>
            <a:endParaRPr b="0" lang="en-IN" sz="1800" spc="-1" strike="noStrike">
              <a:latin typeface="Arial"/>
            </a:endParaRPr>
          </a:p>
          <a:p>
            <a:pPr>
              <a:lnSpc>
                <a:spcPct val="100000"/>
              </a:lnSpc>
              <a:buNone/>
            </a:pPr>
            <a:r>
              <a:rPr b="0" lang="en-US" sz="1800" spc="-1" strike="noStrike">
                <a:solidFill>
                  <a:srgbClr val="000000"/>
                </a:solidFill>
                <a:latin typeface="Calibri"/>
              </a:rPr>
              <a:t>Dog(){  </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System.out.println("dog is created");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TestSuper4{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Dog d=new Dog();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Rectangle 1"/>
          <p:cNvSpPr/>
          <p:nvPr/>
        </p:nvSpPr>
        <p:spPr>
          <a:xfrm>
            <a:off x="3048120" y="583200"/>
            <a:ext cx="6095520" cy="612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Person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Person()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System.out.println("Person class Constructor");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Student extends Person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Student()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super();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System.out.println("Student class Constructor");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Test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Student s = new Student();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Rectangle 3"/>
          <p:cNvSpPr/>
          <p:nvPr/>
        </p:nvSpPr>
        <p:spPr>
          <a:xfrm>
            <a:off x="3048120" y="-633600"/>
            <a:ext cx="6095520" cy="804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public class Emp {  </a:t>
            </a:r>
            <a:endParaRPr b="0" lang="en-IN" sz="1800" spc="-1" strike="noStrike">
              <a:latin typeface="Arial"/>
            </a:endParaRPr>
          </a:p>
          <a:p>
            <a:pPr>
              <a:lnSpc>
                <a:spcPct val="100000"/>
              </a:lnSpc>
              <a:buNone/>
            </a:pPr>
            <a:r>
              <a:rPr b="0" lang="en-US" sz="1800" spc="-1" strike="noStrike">
                <a:solidFill>
                  <a:srgbClr val="000000"/>
                </a:solidFill>
                <a:latin typeface="Calibri"/>
              </a:rPr>
              <a:t>int id;  </a:t>
            </a:r>
            <a:endParaRPr b="0" lang="en-IN" sz="1800" spc="-1" strike="noStrike">
              <a:latin typeface="Arial"/>
            </a:endParaRPr>
          </a:p>
          <a:p>
            <a:pPr>
              <a:lnSpc>
                <a:spcPct val="100000"/>
              </a:lnSpc>
              <a:buNone/>
            </a:pPr>
            <a:r>
              <a:rPr b="0" lang="en-US" sz="1800" spc="-1" strike="noStrike">
                <a:solidFill>
                  <a:srgbClr val="000000"/>
                </a:solidFill>
                <a:latin typeface="Calibri"/>
              </a:rPr>
              <a:t>String name;  </a:t>
            </a:r>
            <a:endParaRPr b="0" lang="en-IN" sz="1800" spc="-1" strike="noStrike">
              <a:latin typeface="Arial"/>
            </a:endParaRPr>
          </a:p>
          <a:p>
            <a:pPr>
              <a:lnSpc>
                <a:spcPct val="100000"/>
              </a:lnSpc>
              <a:buNone/>
            </a:pPr>
            <a:r>
              <a:rPr b="0" lang="en-US" sz="1800" spc="-1" strike="noStrike">
                <a:solidFill>
                  <a:srgbClr val="000000"/>
                </a:solidFill>
                <a:latin typeface="Calibri"/>
              </a:rPr>
              <a:t>Address address;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public Emp(int id, String name,Address address)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this.id = id;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this.name = name;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this.address=address;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void display(){  </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System.out.println(id+" "+name);  </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System.out.println(address.city+" "+address.state+" "+address.country);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  </a:t>
            </a:r>
            <a:endParaRPr b="0" lang="en-IN" sz="1800" spc="-1" strike="noStrike">
              <a:latin typeface="Arial"/>
            </a:endParaRPr>
          </a:p>
          <a:p>
            <a:pPr>
              <a:lnSpc>
                <a:spcPct val="100000"/>
              </a:lnSpc>
              <a:buNone/>
            </a:pPr>
            <a:r>
              <a:rPr b="0" lang="en-US" sz="1800" spc="-1" strike="noStrike">
                <a:solidFill>
                  <a:srgbClr val="000000"/>
                </a:solidFill>
                <a:latin typeface="Calibri"/>
              </a:rPr>
              <a:t>Address address1=new Address("gzb","UP","india");  </a:t>
            </a:r>
            <a:endParaRPr b="0" lang="en-IN" sz="1800" spc="-1" strike="noStrike">
              <a:latin typeface="Arial"/>
            </a:endParaRPr>
          </a:p>
          <a:p>
            <a:pPr>
              <a:lnSpc>
                <a:spcPct val="100000"/>
              </a:lnSpc>
              <a:buNone/>
            </a:pPr>
            <a:r>
              <a:rPr b="0" lang="en-US" sz="1800" spc="-1" strike="noStrike">
                <a:solidFill>
                  <a:srgbClr val="000000"/>
                </a:solidFill>
                <a:latin typeface="Calibri"/>
              </a:rPr>
              <a:t>Address address2=new Address("gno","UP","india");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Emp e=new Emp(111,"varun",address1);  </a:t>
            </a:r>
            <a:endParaRPr b="0" lang="en-IN" sz="1800" spc="-1" strike="noStrike">
              <a:latin typeface="Arial"/>
            </a:endParaRPr>
          </a:p>
          <a:p>
            <a:pPr>
              <a:lnSpc>
                <a:spcPct val="100000"/>
              </a:lnSpc>
              <a:buNone/>
            </a:pPr>
            <a:r>
              <a:rPr b="0" lang="en-US" sz="1800" spc="-1" strike="noStrike">
                <a:solidFill>
                  <a:srgbClr val="000000"/>
                </a:solidFill>
                <a:latin typeface="Calibri"/>
              </a:rPr>
              <a:t>Emp e2=new Emp(112,"arun",address2);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e.display();  </a:t>
            </a:r>
            <a:endParaRPr b="0" lang="en-IN" sz="1800" spc="-1" strike="noStrike">
              <a:latin typeface="Arial"/>
            </a:endParaRPr>
          </a:p>
          <a:p>
            <a:pPr>
              <a:lnSpc>
                <a:spcPct val="100000"/>
              </a:lnSpc>
              <a:buNone/>
            </a:pPr>
            <a:r>
              <a:rPr b="0" lang="en-US" sz="1800" spc="-1" strike="noStrike">
                <a:solidFill>
                  <a:srgbClr val="000000"/>
                </a:solidFill>
                <a:latin typeface="Calibri"/>
              </a:rPr>
              <a:t>e2.display();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Rectangle 1"/>
          <p:cNvSpPr/>
          <p:nvPr/>
        </p:nvSpPr>
        <p:spPr>
          <a:xfrm>
            <a:off x="1816920" y="2690280"/>
            <a:ext cx="7326720" cy="1461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super example: real use</a:t>
            </a:r>
            <a:endParaRPr b="0" lang="en-IN" sz="1800" spc="-1" strike="noStrike">
              <a:latin typeface="Arial"/>
            </a:endParaRPr>
          </a:p>
          <a:p>
            <a:pPr>
              <a:lnSpc>
                <a:spcPct val="100000"/>
              </a:lnSpc>
              <a:buNone/>
            </a:pPr>
            <a:r>
              <a:rPr b="0" lang="en-US" sz="1800" spc="-1" strike="noStrike">
                <a:solidFill>
                  <a:srgbClr val="000000"/>
                </a:solidFill>
                <a:latin typeface="Calibri"/>
              </a:rPr>
              <a:t>Let's see the real use of super keyword. Here, Emp class inherits Person class so all the properties of Person will be inherited to Emp by default. To initialize all the property, we are using parent class constructor from child class.</a:t>
            </a:r>
            <a:endParaRPr b="0" lang="en-IN" sz="1800" spc="-1" strike="noStrike">
              <a:latin typeface="Arial"/>
            </a:endParaRPr>
          </a:p>
        </p:txBody>
      </p:sp>
    </p:spTree>
  </p:cSld>
  <p:transition spd="slow">
    <p:cover dir="d"/>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Rectangle 1"/>
          <p:cNvSpPr/>
          <p:nvPr/>
        </p:nvSpPr>
        <p:spPr>
          <a:xfrm>
            <a:off x="3048120" y="474480"/>
            <a:ext cx="6095520" cy="5851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Person{  </a:t>
            </a:r>
            <a:endParaRPr b="0" lang="en-IN" sz="1800" spc="-1" strike="noStrike">
              <a:latin typeface="Arial"/>
            </a:endParaRPr>
          </a:p>
          <a:p>
            <a:pPr>
              <a:lnSpc>
                <a:spcPct val="100000"/>
              </a:lnSpc>
              <a:buNone/>
            </a:pPr>
            <a:r>
              <a:rPr b="0" lang="en-US" sz="1800" spc="-1" strike="noStrike">
                <a:solidFill>
                  <a:srgbClr val="000000"/>
                </a:solidFill>
                <a:latin typeface="Calibri"/>
              </a:rPr>
              <a:t>int id;  </a:t>
            </a:r>
            <a:endParaRPr b="0" lang="en-IN" sz="1800" spc="-1" strike="noStrike">
              <a:latin typeface="Arial"/>
            </a:endParaRPr>
          </a:p>
          <a:p>
            <a:pPr>
              <a:lnSpc>
                <a:spcPct val="100000"/>
              </a:lnSpc>
              <a:buNone/>
            </a:pPr>
            <a:r>
              <a:rPr b="0" lang="en-US" sz="1800" spc="-1" strike="noStrike">
                <a:solidFill>
                  <a:srgbClr val="000000"/>
                </a:solidFill>
                <a:latin typeface="Calibri"/>
              </a:rPr>
              <a:t>String name;  </a:t>
            </a:r>
            <a:endParaRPr b="0" lang="en-IN" sz="1800" spc="-1" strike="noStrike">
              <a:latin typeface="Arial"/>
            </a:endParaRPr>
          </a:p>
          <a:p>
            <a:pPr>
              <a:lnSpc>
                <a:spcPct val="100000"/>
              </a:lnSpc>
              <a:buNone/>
            </a:pPr>
            <a:r>
              <a:rPr b="0" lang="en-US" sz="1800" spc="-1" strike="noStrike">
                <a:solidFill>
                  <a:srgbClr val="000000"/>
                </a:solidFill>
                <a:latin typeface="Calibri"/>
              </a:rPr>
              <a:t>Person(int id,String name){  </a:t>
            </a:r>
            <a:endParaRPr b="0" lang="en-IN" sz="1800" spc="-1" strike="noStrike">
              <a:latin typeface="Arial"/>
            </a:endParaRPr>
          </a:p>
          <a:p>
            <a:pPr>
              <a:lnSpc>
                <a:spcPct val="100000"/>
              </a:lnSpc>
              <a:buNone/>
            </a:pPr>
            <a:r>
              <a:rPr b="0" lang="en-US" sz="1800" spc="-1" strike="noStrike">
                <a:solidFill>
                  <a:srgbClr val="000000"/>
                </a:solidFill>
                <a:latin typeface="Calibri"/>
              </a:rPr>
              <a:t>this.id=id;  </a:t>
            </a:r>
            <a:endParaRPr b="0" lang="en-IN" sz="1800" spc="-1" strike="noStrike">
              <a:latin typeface="Arial"/>
            </a:endParaRPr>
          </a:p>
          <a:p>
            <a:pPr>
              <a:lnSpc>
                <a:spcPct val="100000"/>
              </a:lnSpc>
              <a:buNone/>
            </a:pPr>
            <a:r>
              <a:rPr b="0" lang="en-US" sz="1800" spc="-1" strike="noStrike">
                <a:solidFill>
                  <a:srgbClr val="000000"/>
                </a:solidFill>
                <a:latin typeface="Calibri"/>
              </a:rPr>
              <a:t>this.name=name;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Students extends Person{  </a:t>
            </a:r>
            <a:endParaRPr b="0" lang="en-IN" sz="1800" spc="-1" strike="noStrike">
              <a:latin typeface="Arial"/>
            </a:endParaRPr>
          </a:p>
          <a:p>
            <a:pPr>
              <a:lnSpc>
                <a:spcPct val="100000"/>
              </a:lnSpc>
              <a:buNone/>
            </a:pPr>
            <a:r>
              <a:rPr b="0" lang="en-US" sz="1800" spc="-1" strike="noStrike">
                <a:solidFill>
                  <a:srgbClr val="000000"/>
                </a:solidFill>
                <a:latin typeface="Calibri"/>
              </a:rPr>
              <a:t>float salary;  </a:t>
            </a:r>
            <a:endParaRPr b="0" lang="en-IN" sz="1800" spc="-1" strike="noStrike">
              <a:latin typeface="Arial"/>
            </a:endParaRPr>
          </a:p>
          <a:p>
            <a:pPr>
              <a:lnSpc>
                <a:spcPct val="100000"/>
              </a:lnSpc>
              <a:buNone/>
            </a:pPr>
            <a:r>
              <a:rPr b="0" lang="en-US" sz="1800" spc="-1" strike="noStrike">
                <a:solidFill>
                  <a:srgbClr val="000000"/>
                </a:solidFill>
                <a:latin typeface="Calibri"/>
              </a:rPr>
              <a:t>Students(int id,String name,float salary){  </a:t>
            </a:r>
            <a:endParaRPr b="0" lang="en-IN" sz="1800" spc="-1" strike="noStrike">
              <a:latin typeface="Arial"/>
            </a:endParaRPr>
          </a:p>
          <a:p>
            <a:pPr>
              <a:lnSpc>
                <a:spcPct val="100000"/>
              </a:lnSpc>
              <a:buNone/>
            </a:pPr>
            <a:r>
              <a:rPr b="0" lang="en-US" sz="1800" spc="-1" strike="noStrike">
                <a:solidFill>
                  <a:srgbClr val="000000"/>
                </a:solidFill>
                <a:latin typeface="Calibri"/>
              </a:rPr>
              <a:t>super(id,name);//reusing parent constructor  </a:t>
            </a:r>
            <a:endParaRPr b="0" lang="en-IN" sz="1800" spc="-1" strike="noStrike">
              <a:latin typeface="Arial"/>
            </a:endParaRPr>
          </a:p>
          <a:p>
            <a:pPr>
              <a:lnSpc>
                <a:spcPct val="100000"/>
              </a:lnSpc>
              <a:buNone/>
            </a:pPr>
            <a:r>
              <a:rPr b="0" lang="en-US" sz="1800" spc="-1" strike="noStrike">
                <a:solidFill>
                  <a:srgbClr val="000000"/>
                </a:solidFill>
                <a:latin typeface="Calibri"/>
              </a:rPr>
              <a:t>this.salary=salary;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void display(){System.out.println(id+" "+name+" "+salary);}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TestSuper5{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Students e1=new Students(1,“Aman",50000f);  </a:t>
            </a:r>
            <a:endParaRPr b="0" lang="en-IN" sz="1800" spc="-1" strike="noStrike">
              <a:latin typeface="Arial"/>
            </a:endParaRPr>
          </a:p>
          <a:p>
            <a:pPr>
              <a:lnSpc>
                <a:spcPct val="100000"/>
              </a:lnSpc>
              <a:buNone/>
            </a:pPr>
            <a:r>
              <a:rPr b="0" lang="en-US" sz="1800" spc="-1" strike="noStrike">
                <a:solidFill>
                  <a:srgbClr val="000000"/>
                </a:solidFill>
                <a:latin typeface="Calibri"/>
              </a:rPr>
              <a:t>e1.display();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Rectangle 1"/>
          <p:cNvSpPr/>
          <p:nvPr/>
        </p:nvSpPr>
        <p:spPr>
          <a:xfrm>
            <a:off x="3236040" y="583200"/>
            <a:ext cx="439488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Difference between super() and this() in java</a:t>
            </a:r>
            <a:endParaRPr b="0" lang="en-IN" sz="1800" spc="-1" strike="noStrike">
              <a:latin typeface="Arial"/>
            </a:endParaRPr>
          </a:p>
        </p:txBody>
      </p:sp>
      <p:graphicFrame>
        <p:nvGraphicFramePr>
          <p:cNvPr id="81" name="Table 2"/>
          <p:cNvGraphicFramePr/>
          <p:nvPr/>
        </p:nvGraphicFramePr>
        <p:xfrm>
          <a:off x="1797480" y="952560"/>
          <a:ext cx="8127720" cy="2966400"/>
        </p:xfrm>
        <a:graphic>
          <a:graphicData uri="http://schemas.openxmlformats.org/drawingml/2006/table">
            <a:tbl>
              <a:tblPr/>
              <a:tblGrid>
                <a:gridCol w="4063680"/>
                <a:gridCol w="4064040"/>
              </a:tblGrid>
              <a:tr h="366120">
                <a:tc>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1189080">
                <a:tc>
                  <a:txBody>
                    <a:bodyPr anchor="t">
                      <a:noAutofit/>
                    </a:bodyPr>
                    <a:p>
                      <a:pPr>
                        <a:lnSpc>
                          <a:spcPct val="100000"/>
                        </a:lnSpc>
                        <a:buNone/>
                        <a:tabLst>
                          <a:tab algn="l" pos="0"/>
                        </a:tabLst>
                      </a:pPr>
                      <a:r>
                        <a:rPr b="0" lang="en-US" sz="1800" spc="-1" strike="noStrike">
                          <a:solidFill>
                            <a:srgbClr val="000000"/>
                          </a:solidFill>
                          <a:latin typeface="Calibri"/>
                        </a:rPr>
                        <a:t>this can be used to refer current class instance variable.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US" sz="1800" spc="-1" strike="noStrike">
                          <a:solidFill>
                            <a:srgbClr val="000000"/>
                          </a:solidFill>
                          <a:latin typeface="Calibri"/>
                        </a:rPr>
                        <a:t>super can be used to refer immediate parent class instance variable. super() can be used to invoke immediate parent class constructor.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40440">
                <a:tc>
                  <a:txBody>
                    <a:bodyPr anchor="t">
                      <a:noAutofit/>
                    </a:bodyPr>
                    <a:p>
                      <a:pPr>
                        <a:lnSpc>
                          <a:spcPct val="100000"/>
                        </a:lnSpc>
                        <a:buNone/>
                        <a:tabLst>
                          <a:tab algn="l" pos="0"/>
                        </a:tabLst>
                      </a:pPr>
                      <a:r>
                        <a:rPr b="0" lang="en-US" sz="1800" spc="-1" strike="noStrike">
                          <a:solidFill>
                            <a:srgbClr val="000000"/>
                          </a:solidFill>
                          <a:latin typeface="Calibri"/>
                        </a:rPr>
                        <a:t>this can be used to invoke current class method (implicitly)</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chor="t">
                      <a:noAutofit/>
                    </a:bodyPr>
                    <a:p>
                      <a:pPr>
                        <a:lnSpc>
                          <a:spcPct val="100000"/>
                        </a:lnSpc>
                        <a:buNone/>
                      </a:pPr>
                      <a:r>
                        <a:rPr b="0" lang="en-US" sz="1800" spc="-1" strike="noStrike">
                          <a:solidFill>
                            <a:srgbClr val="000000"/>
                          </a:solidFill>
                          <a:latin typeface="Calibri"/>
                        </a:rPr>
                        <a:t>super can be used to invoke immediate parent class method.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914760">
                <a:tc>
                  <a:txBody>
                    <a:bodyPr anchor="t">
                      <a:noAutofit/>
                    </a:bodyPr>
                    <a:p>
                      <a:pPr>
                        <a:lnSpc>
                          <a:spcPct val="100000"/>
                        </a:lnSpc>
                        <a:buNone/>
                        <a:tabLst>
                          <a:tab algn="l" pos="0"/>
                        </a:tabLst>
                      </a:pPr>
                      <a:r>
                        <a:rPr b="0" lang="en-US" sz="1800" spc="-1" strike="noStrike">
                          <a:solidFill>
                            <a:srgbClr val="000000"/>
                          </a:solidFill>
                          <a:latin typeface="Calibri"/>
                        </a:rPr>
                        <a:t>this() can be used to invoke current class constructor.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tabLst>
                          <a:tab algn="l" pos="0"/>
                        </a:tabLst>
                      </a:pPr>
                      <a:r>
                        <a:rPr b="0" lang="en-US" sz="1800" spc="-1" strike="noStrike">
                          <a:solidFill>
                            <a:srgbClr val="000000"/>
                          </a:solidFill>
                          <a:latin typeface="Calibri"/>
                        </a:rPr>
                        <a:t>super() can be used to invoke immediate parent class constructor.</a:t>
                      </a:r>
                      <a:endParaRPr b="0" lang="en-IN" sz="18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40440">
                <a:tc>
                  <a:txBody>
                    <a:bodyPr anchor="t">
                      <a:noAutofit/>
                    </a:bodyPr>
                    <a:p>
                      <a:pPr>
                        <a:lnSpc>
                          <a:spcPct val="100000"/>
                        </a:lnSpc>
                        <a:buNone/>
                        <a:tabLst>
                          <a:tab algn="l" pos="0"/>
                        </a:tabLst>
                      </a:pPr>
                      <a:r>
                        <a:rPr b="0" lang="en-US" sz="1800" spc="-1" strike="noStrike">
                          <a:solidFill>
                            <a:srgbClr val="000000"/>
                          </a:solidFill>
                          <a:latin typeface="Calibri"/>
                        </a:rPr>
                        <a:t>this can be passed as an argument in the method call.</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40440">
                <a:tc>
                  <a:txBody>
                    <a:bodyPr anchor="t">
                      <a:noAutofit/>
                    </a:bodyPr>
                    <a:p>
                      <a:pPr>
                        <a:lnSpc>
                          <a:spcPct val="100000"/>
                        </a:lnSpc>
                        <a:buNone/>
                        <a:tabLst>
                          <a:tab algn="l" pos="0"/>
                        </a:tabLst>
                      </a:pPr>
                      <a:r>
                        <a:rPr b="0" lang="en-US" sz="1800" spc="-1" strike="noStrike">
                          <a:solidFill>
                            <a:srgbClr val="000000"/>
                          </a:solidFill>
                          <a:latin typeface="Calibri"/>
                        </a:rPr>
                        <a:t>this can be passed as argument in the constructor call.</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40440">
                <a:tc>
                  <a:txBody>
                    <a:bodyPr anchor="t">
                      <a:noAutofit/>
                    </a:bodyPr>
                    <a:p>
                      <a:pPr>
                        <a:lnSpc>
                          <a:spcPct val="100000"/>
                        </a:lnSpc>
                        <a:buNone/>
                        <a:tabLst>
                          <a:tab algn="l" pos="0"/>
                        </a:tabLst>
                      </a:pPr>
                      <a:r>
                        <a:rPr b="0" lang="en-US" sz="1800" spc="-1" strike="noStrike">
                          <a:solidFill>
                            <a:srgbClr val="000000"/>
                          </a:solidFill>
                          <a:latin typeface="Calibri"/>
                        </a:rPr>
                        <a:t>this can be used to return the current class instance from the method.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6612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transition spd="slow">
    <p:cover dir="d"/>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Rectangle 1"/>
          <p:cNvSpPr/>
          <p:nvPr/>
        </p:nvSpPr>
        <p:spPr>
          <a:xfrm>
            <a:off x="1583280" y="614880"/>
            <a:ext cx="964872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Times New Roman"/>
              </a:rPr>
              <a:t>final keyword in java</a:t>
            </a:r>
            <a:endParaRPr b="0" lang="en-IN" sz="2400" spc="-1" strike="noStrike">
              <a:latin typeface="Arial"/>
            </a:endParaRPr>
          </a:p>
          <a:p>
            <a:pPr>
              <a:lnSpc>
                <a:spcPct val="100000"/>
              </a:lnSpc>
              <a:buNone/>
            </a:pPr>
            <a:r>
              <a:rPr b="1" i="1" lang="en-US" sz="2400" spc="-1" strike="noStrike">
                <a:solidFill>
                  <a:srgbClr val="000000"/>
                </a:solidFill>
                <a:latin typeface="Times New Roman"/>
              </a:rPr>
              <a:t>final</a:t>
            </a:r>
            <a:r>
              <a:rPr b="0" lang="en-US" sz="2400" spc="-1" strike="noStrike">
                <a:solidFill>
                  <a:srgbClr val="000000"/>
                </a:solidFill>
                <a:latin typeface="Times New Roman"/>
              </a:rPr>
              <a:t> keyword is used in different contexts. First of all, </a:t>
            </a:r>
            <a:r>
              <a:rPr b="0" i="1" lang="en-US" sz="2400" spc="-1" strike="noStrike">
                <a:solidFill>
                  <a:srgbClr val="000000"/>
                </a:solidFill>
                <a:latin typeface="Times New Roman"/>
              </a:rPr>
              <a:t>final</a:t>
            </a:r>
            <a:r>
              <a:rPr b="0" lang="en-US" sz="2400" spc="-1" strike="noStrike">
                <a:solidFill>
                  <a:srgbClr val="000000"/>
                </a:solidFill>
                <a:latin typeface="Times New Roman"/>
              </a:rPr>
              <a:t> is a </a:t>
            </a:r>
            <a:r>
              <a:rPr b="0" lang="en-US" sz="2400" spc="-1" strike="noStrike" u="sng">
                <a:solidFill>
                  <a:srgbClr val="0563c1"/>
                </a:solidFill>
                <a:uFillTx/>
                <a:latin typeface="Times New Roman"/>
                <a:hlinkClick r:id="rId1"/>
              </a:rPr>
              <a:t>non-access modifier</a:t>
            </a:r>
            <a:r>
              <a:rPr b="0" lang="en-US" sz="2400" spc="-1" strike="noStrike">
                <a:solidFill>
                  <a:srgbClr val="000000"/>
                </a:solidFill>
                <a:latin typeface="Times New Roman"/>
              </a:rPr>
              <a:t> applicable </a:t>
            </a:r>
            <a:r>
              <a:rPr b="1" lang="en-US" sz="2400" spc="-1" strike="noStrike">
                <a:solidFill>
                  <a:srgbClr val="000000"/>
                </a:solidFill>
                <a:latin typeface="Times New Roman"/>
              </a:rPr>
              <a:t>only to a variable, a method or a class</a:t>
            </a:r>
            <a:r>
              <a:rPr b="0" lang="en-US" sz="2400" spc="-1" strike="noStrike">
                <a:solidFill>
                  <a:srgbClr val="000000"/>
                </a:solidFill>
                <a:latin typeface="Times New Roman"/>
              </a:rPr>
              <a:t>.Following are different contexts where final is used</a:t>
            </a:r>
            <a:endParaRPr b="0" lang="en-IN" sz="2400" spc="-1" strike="noStrike">
              <a:latin typeface="Arial"/>
            </a:endParaRPr>
          </a:p>
        </p:txBody>
      </p:sp>
      <p:sp>
        <p:nvSpPr>
          <p:cNvPr id="83" name="Rectangle 3"/>
          <p:cNvSpPr/>
          <p:nvPr/>
        </p:nvSpPr>
        <p:spPr>
          <a:xfrm>
            <a:off x="1583280" y="2588760"/>
            <a:ext cx="964872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The final keyword is a non-access modifier used for classes, attributes and methods, which makes them </a:t>
            </a:r>
            <a:r>
              <a:rPr b="1" lang="en-US" sz="2400" spc="-1" strike="noStrike">
                <a:solidFill>
                  <a:srgbClr val="000000"/>
                </a:solidFill>
                <a:latin typeface="Calibri"/>
              </a:rPr>
              <a:t>non-changeable</a:t>
            </a:r>
            <a:r>
              <a:rPr b="0" lang="en-US" sz="2400" spc="-1" strike="noStrike">
                <a:solidFill>
                  <a:srgbClr val="000000"/>
                </a:solidFill>
                <a:latin typeface="Calibri"/>
              </a:rPr>
              <a:t> (impossible to inherit or override).</a:t>
            </a:r>
            <a:endParaRPr b="0" lang="en-IN" sz="2400" spc="-1" strike="noStrike">
              <a:latin typeface="Arial"/>
            </a:endParaRPr>
          </a:p>
        </p:txBody>
      </p:sp>
      <p:sp>
        <p:nvSpPr>
          <p:cNvPr id="84" name="Rectangle 5"/>
          <p:cNvSpPr/>
          <p:nvPr/>
        </p:nvSpPr>
        <p:spPr>
          <a:xfrm>
            <a:off x="1583280" y="4398480"/>
            <a:ext cx="964872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You can declare some or all of a class's methods final. You use the final keyword in a method declaration to indicate that the method cannot be overridden by subclasses. The Object class does this—a number of its methods are final</a:t>
            </a:r>
            <a:endParaRPr b="0" lang="en-IN" sz="2400" spc="-1" strike="noStrike">
              <a:latin typeface="Arial"/>
            </a:endParaRPr>
          </a:p>
        </p:txBody>
      </p:sp>
    </p:spTree>
  </p:cSld>
  <p:transition spd="slow">
    <p:cover dir="d"/>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Rectangle 1"/>
          <p:cNvSpPr/>
          <p:nvPr/>
        </p:nvSpPr>
        <p:spPr>
          <a:xfrm>
            <a:off x="1205640" y="467640"/>
            <a:ext cx="9835200" cy="1005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Calibri"/>
              </a:rPr>
              <a:t>Final Variables</a:t>
            </a:r>
            <a:endParaRPr b="0" lang="en-IN" sz="2000" spc="-1" strike="noStrike">
              <a:latin typeface="Arial"/>
            </a:endParaRPr>
          </a:p>
          <a:p>
            <a:pPr>
              <a:lnSpc>
                <a:spcPct val="100000"/>
              </a:lnSpc>
              <a:buNone/>
            </a:pPr>
            <a:r>
              <a:rPr b="0" lang="en-US" sz="2000" spc="-1" strike="noStrike">
                <a:solidFill>
                  <a:srgbClr val="000000"/>
                </a:solidFill>
                <a:latin typeface="Calibri"/>
              </a:rPr>
              <a:t>A final variable can be explicitly initialized only once. A reference variable declared final can never be reassigned to refer to a different object.</a:t>
            </a:r>
            <a:endParaRPr b="0" lang="en-IN" sz="2000" spc="-1" strike="noStrike">
              <a:latin typeface="Arial"/>
            </a:endParaRPr>
          </a:p>
        </p:txBody>
      </p:sp>
      <p:sp>
        <p:nvSpPr>
          <p:cNvPr id="86" name="Rectangle 2"/>
          <p:cNvSpPr/>
          <p:nvPr/>
        </p:nvSpPr>
        <p:spPr>
          <a:xfrm>
            <a:off x="3048120" y="1859400"/>
            <a:ext cx="6095520" cy="310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Demo{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final int MAX_VALUE=99;</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myMethod(){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MAX_VALUE=101;</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Demo obj=new  Demo();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obj.myMethod();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Rectangle 1"/>
          <p:cNvSpPr/>
          <p:nvPr/>
        </p:nvSpPr>
        <p:spPr>
          <a:xfrm>
            <a:off x="1150920" y="559440"/>
            <a:ext cx="1028556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Blank final variable</a:t>
            </a:r>
            <a:endParaRPr b="0" lang="en-IN" sz="2400" spc="-1" strike="noStrike">
              <a:latin typeface="Arial"/>
            </a:endParaRPr>
          </a:p>
          <a:p>
            <a:pPr>
              <a:lnSpc>
                <a:spcPct val="100000"/>
              </a:lnSpc>
              <a:buNone/>
            </a:pPr>
            <a:r>
              <a:rPr b="0" lang="en-US" sz="2400" spc="-1" strike="noStrike">
                <a:solidFill>
                  <a:srgbClr val="000000"/>
                </a:solidFill>
                <a:latin typeface="Calibri"/>
              </a:rPr>
              <a:t>A final variable that is not initialized at the time of declaration is known as </a:t>
            </a:r>
            <a:r>
              <a:rPr b="1" lang="en-US" sz="2400" spc="-1" strike="noStrike">
                <a:solidFill>
                  <a:srgbClr val="000000"/>
                </a:solidFill>
                <a:latin typeface="Calibri"/>
              </a:rPr>
              <a:t>blank final variable</a:t>
            </a:r>
            <a:r>
              <a:rPr b="0" lang="en-US" sz="2400" spc="-1" strike="noStrike">
                <a:solidFill>
                  <a:srgbClr val="000000"/>
                </a:solidFill>
                <a:latin typeface="Calibri"/>
              </a:rPr>
              <a:t>. We </a:t>
            </a:r>
            <a:r>
              <a:rPr b="1" lang="en-US" sz="2400" spc="-1" strike="noStrike">
                <a:solidFill>
                  <a:srgbClr val="000000"/>
                </a:solidFill>
                <a:latin typeface="Calibri"/>
              </a:rPr>
              <a:t>must initialize the blank final variable in constructor</a:t>
            </a:r>
            <a:r>
              <a:rPr b="0" lang="en-US" sz="2400" spc="-1" strike="noStrike">
                <a:solidFill>
                  <a:srgbClr val="000000"/>
                </a:solidFill>
                <a:latin typeface="Calibri"/>
              </a:rPr>
              <a:t> of the class otherwise it will throw a compilation error (Error: variable MAX_VALUE might not have been initialized).</a:t>
            </a:r>
            <a:endParaRPr b="0" lang="en-IN" sz="2400" spc="-1" strike="noStrike">
              <a:latin typeface="Arial"/>
            </a:endParaRPr>
          </a:p>
        </p:txBody>
      </p:sp>
      <p:sp>
        <p:nvSpPr>
          <p:cNvPr id="88" name="Rectangle 2"/>
          <p:cNvSpPr/>
          <p:nvPr/>
        </p:nvSpPr>
        <p:spPr>
          <a:xfrm>
            <a:off x="5365800" y="2108520"/>
            <a:ext cx="6095520" cy="447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Demo{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//Blank final variable</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final int MAX_VALUE;</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Demo(){</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//It must be initialized in constructor</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MAX_VALUE=100;</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myMethod(){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System.out.println(MAX_VALUE);</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Demo obj=new  Demo();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obj.myMethod();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Rectangle 1"/>
          <p:cNvSpPr/>
          <p:nvPr/>
        </p:nvSpPr>
        <p:spPr>
          <a:xfrm>
            <a:off x="1678680" y="2274840"/>
            <a:ext cx="949860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Whats the use of blank final variable?</a:t>
            </a:r>
            <a:br/>
            <a:r>
              <a:rPr b="0" lang="en-US" sz="2400" spc="-1" strike="noStrike">
                <a:solidFill>
                  <a:srgbClr val="000000"/>
                </a:solidFill>
                <a:latin typeface="Calibri"/>
              </a:rPr>
              <a:t>Lets say we have a Student class which is having a field called Roll No. Since Roll No should not be changed once the student is registered, we can declare it as a final variable in a class but we cannot initialize roll no in advance for all the students(otherwise all students would be having same roll no). In such case we can declare roll no variable as blank final and we initialize this value during object creation</a:t>
            </a:r>
            <a:endParaRPr b="0" lang="en-IN" sz="2400" spc="-1" strike="noStrike">
              <a:latin typeface="Arial"/>
            </a:endParaRPr>
          </a:p>
        </p:txBody>
      </p:sp>
    </p:spTree>
  </p:cSld>
  <p:transition spd="slow">
    <p:cover dir="d"/>
  </p:transition>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Rectangle 1"/>
          <p:cNvSpPr/>
          <p:nvPr/>
        </p:nvSpPr>
        <p:spPr>
          <a:xfrm>
            <a:off x="3048120" y="1166760"/>
            <a:ext cx="6095520" cy="447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StudentData{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//Blank final variable</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final int ROLL_NO;</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StudentData(int rnum){</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//It must be initialized in constructor</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ROLL_NO=rnum;</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myMethod(){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System.out.println("Roll no is:"+ROLL_NO);</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StudentData obj=new  StudentData(1234);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obj.myMethod();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Rectangle 1"/>
          <p:cNvSpPr/>
          <p:nvPr/>
        </p:nvSpPr>
        <p:spPr>
          <a:xfrm>
            <a:off x="1132920" y="2828880"/>
            <a:ext cx="975780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final method</a:t>
            </a:r>
            <a:endParaRPr b="0" lang="en-IN" sz="2400" spc="-1" strike="noStrike">
              <a:latin typeface="Arial"/>
            </a:endParaRPr>
          </a:p>
          <a:p>
            <a:pPr>
              <a:lnSpc>
                <a:spcPct val="100000"/>
              </a:lnSpc>
              <a:buNone/>
            </a:pPr>
            <a:r>
              <a:rPr b="0" lang="en-US" sz="2400" spc="-1" strike="noStrike">
                <a:solidFill>
                  <a:srgbClr val="000000"/>
                </a:solidFill>
                <a:latin typeface="Calibri"/>
              </a:rPr>
              <a:t>A final method cannot be overridden. Which means even though a sub class can call the final method of parent class without any issues but it cannot override it.</a:t>
            </a:r>
            <a:endParaRPr b="0" lang="en-IN" sz="2400" spc="-1" strike="noStrike">
              <a:latin typeface="Arial"/>
            </a:endParaRPr>
          </a:p>
        </p:txBody>
      </p:sp>
    </p:spTree>
  </p:cSld>
  <p:transition spd="slow">
    <p:cover dir="d"/>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Rectangle 1"/>
          <p:cNvSpPr/>
          <p:nvPr/>
        </p:nvSpPr>
        <p:spPr>
          <a:xfrm>
            <a:off x="3048120" y="1166760"/>
            <a:ext cx="6095520" cy="447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XYZ{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final void demo(){</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System.out.println("XYZ Class Method");</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ABC extends XYZ{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demo(){</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System.out.println("ABC Class Method");</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ABC obj= new ABC();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obj.demo();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Rectangle 1"/>
          <p:cNvSpPr/>
          <p:nvPr/>
        </p:nvSpPr>
        <p:spPr>
          <a:xfrm>
            <a:off x="592560" y="504000"/>
            <a:ext cx="10959480" cy="1310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Calibri"/>
              </a:rPr>
              <a:t>When use Aggregation?</a:t>
            </a:r>
            <a:endParaRPr b="0" lang="en-IN" sz="2000" spc="-1" strike="noStrike">
              <a:latin typeface="Arial"/>
            </a:endParaRPr>
          </a:p>
          <a:p>
            <a:pPr>
              <a:lnSpc>
                <a:spcPct val="100000"/>
              </a:lnSpc>
              <a:buNone/>
            </a:pPr>
            <a:r>
              <a:rPr b="0" lang="en-US" sz="2000" spc="-1" strike="noStrike">
                <a:solidFill>
                  <a:srgbClr val="000000"/>
                </a:solidFill>
                <a:latin typeface="Calibri"/>
              </a:rPr>
              <a:t>Code reuse is also best achieved by aggregation when there is no is-a relationship.</a:t>
            </a:r>
            <a:endParaRPr b="0" lang="en-IN" sz="2000" spc="-1" strike="noStrike">
              <a:latin typeface="Arial"/>
            </a:endParaRPr>
          </a:p>
          <a:p>
            <a:pPr>
              <a:lnSpc>
                <a:spcPct val="100000"/>
              </a:lnSpc>
              <a:buNone/>
            </a:pPr>
            <a:r>
              <a:rPr b="0" lang="en-US" sz="2000" spc="-1" strike="noStrike">
                <a:solidFill>
                  <a:srgbClr val="000000"/>
                </a:solidFill>
                <a:latin typeface="Calibri"/>
              </a:rPr>
              <a:t>Inheritance should be used only if the relationship is-a is maintained throughout the lifetime of the objects involved; otherwise, aggregation is the best choice.</a:t>
            </a:r>
            <a:endParaRPr b="0" lang="en-IN" sz="2000" spc="-1" strike="noStrike">
              <a:latin typeface="Arial"/>
            </a:endParaRPr>
          </a:p>
        </p:txBody>
      </p:sp>
    </p:spTree>
  </p:cSld>
  <p:transition spd="slow">
    <p:cover dir="d"/>
  </p:transition>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Rectangle 1"/>
          <p:cNvSpPr/>
          <p:nvPr/>
        </p:nvSpPr>
        <p:spPr>
          <a:xfrm>
            <a:off x="3048120" y="2274840"/>
            <a:ext cx="609552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Bike{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final void run(){System.out.println("running...");}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Honda2 extends Bike{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new Honda2().run();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Rectangle 1"/>
          <p:cNvSpPr/>
          <p:nvPr/>
        </p:nvSpPr>
        <p:spPr>
          <a:xfrm>
            <a:off x="1342080" y="212400"/>
            <a:ext cx="6095520" cy="821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final class</a:t>
            </a:r>
            <a:endParaRPr b="0" lang="en-IN" sz="2400" spc="-1" strike="noStrike">
              <a:latin typeface="Arial"/>
            </a:endParaRPr>
          </a:p>
          <a:p>
            <a:pPr>
              <a:lnSpc>
                <a:spcPct val="100000"/>
              </a:lnSpc>
              <a:buNone/>
            </a:pPr>
            <a:r>
              <a:rPr b="0" lang="en-US" sz="2400" spc="-1" strike="noStrike">
                <a:solidFill>
                  <a:srgbClr val="000000"/>
                </a:solidFill>
                <a:latin typeface="Calibri"/>
              </a:rPr>
              <a:t>We cannot extend a final class.</a:t>
            </a:r>
            <a:endParaRPr b="0" lang="en-IN" sz="2400" spc="-1" strike="noStrike">
              <a:latin typeface="Arial"/>
            </a:endParaRPr>
          </a:p>
        </p:txBody>
      </p:sp>
      <p:sp>
        <p:nvSpPr>
          <p:cNvPr id="95" name="Rectangle 2"/>
          <p:cNvSpPr/>
          <p:nvPr/>
        </p:nvSpPr>
        <p:spPr>
          <a:xfrm>
            <a:off x="3048120" y="1720800"/>
            <a:ext cx="609552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final class XYZ</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ABC extends XYZ{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demo(){</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System.out.println("My Method");</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ABC obj= new ABC();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obj.demo();</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Rectangle 1"/>
          <p:cNvSpPr/>
          <p:nvPr/>
        </p:nvSpPr>
        <p:spPr>
          <a:xfrm>
            <a:off x="1296360" y="736200"/>
            <a:ext cx="9880560" cy="4845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Points to Remember:</a:t>
            </a:r>
            <a:br/>
            <a:r>
              <a:rPr b="0" lang="en-US" sz="2400" spc="-1" strike="noStrike">
                <a:solidFill>
                  <a:srgbClr val="000000"/>
                </a:solidFill>
                <a:latin typeface="Calibri"/>
              </a:rPr>
              <a:t>1) A </a:t>
            </a:r>
            <a:r>
              <a:rPr b="1" lang="en-US" sz="2400" spc="-1" strike="noStrike" u="sng">
                <a:solidFill>
                  <a:srgbClr val="0563c1"/>
                </a:solidFill>
                <a:uFillTx/>
                <a:latin typeface="Calibri"/>
                <a:hlinkClick r:id="rId1"/>
              </a:rPr>
              <a:t>constructor</a:t>
            </a:r>
            <a:r>
              <a:rPr b="0" lang="en-US" sz="2400" spc="-1" strike="noStrike">
                <a:solidFill>
                  <a:srgbClr val="000000"/>
                </a:solidFill>
                <a:latin typeface="Calibri"/>
              </a:rPr>
              <a:t> cannot be declared as final.</a:t>
            </a:r>
            <a:br/>
            <a:r>
              <a:rPr b="0" lang="en-US" sz="2400" spc="-1" strike="noStrike">
                <a:solidFill>
                  <a:srgbClr val="000000"/>
                </a:solidFill>
                <a:latin typeface="Calibri"/>
              </a:rPr>
              <a:t>2) Local final variable must be initializing during declaration.</a:t>
            </a:r>
            <a:br/>
            <a:r>
              <a:rPr b="0" lang="en-US" sz="2400" spc="-1" strike="noStrike">
                <a:solidFill>
                  <a:srgbClr val="000000"/>
                </a:solidFill>
                <a:latin typeface="Calibri"/>
              </a:rPr>
              <a:t>3) All variables declared in an </a:t>
            </a:r>
            <a:r>
              <a:rPr b="1" lang="en-US" sz="2400" spc="-1" strike="noStrike" u="sng">
                <a:solidFill>
                  <a:srgbClr val="0563c1"/>
                </a:solidFill>
                <a:uFillTx/>
                <a:latin typeface="Calibri"/>
                <a:hlinkClick r:id="rId2"/>
              </a:rPr>
              <a:t>interface</a:t>
            </a:r>
            <a:r>
              <a:rPr b="0" lang="en-US" sz="2400" spc="-1" strike="noStrike">
                <a:solidFill>
                  <a:srgbClr val="000000"/>
                </a:solidFill>
                <a:latin typeface="Calibri"/>
              </a:rPr>
              <a:t> are by default final.</a:t>
            </a:r>
            <a:br/>
            <a:r>
              <a:rPr b="0" lang="en-US" sz="2400" spc="-1" strike="noStrike">
                <a:solidFill>
                  <a:srgbClr val="000000"/>
                </a:solidFill>
                <a:latin typeface="Calibri"/>
              </a:rPr>
              <a:t>4) We cannot change the value of a final variable.</a:t>
            </a:r>
            <a:br/>
            <a:r>
              <a:rPr b="0" lang="en-US" sz="2400" spc="-1" strike="noStrike">
                <a:solidFill>
                  <a:srgbClr val="000000"/>
                </a:solidFill>
                <a:latin typeface="Calibri"/>
              </a:rPr>
              <a:t>5) A final method cannot be overridden.</a:t>
            </a:r>
            <a:br/>
            <a:r>
              <a:rPr b="0" lang="en-US" sz="2400" spc="-1" strike="noStrike">
                <a:solidFill>
                  <a:srgbClr val="000000"/>
                </a:solidFill>
                <a:latin typeface="Calibri"/>
              </a:rPr>
              <a:t>6) A final class not be inherited.</a:t>
            </a:r>
            <a:br/>
            <a:r>
              <a:rPr b="0" lang="en-US" sz="2400" spc="-1" strike="noStrike">
                <a:solidFill>
                  <a:srgbClr val="000000"/>
                </a:solidFill>
                <a:latin typeface="Calibri"/>
              </a:rPr>
              <a:t>7) If method parameters are declared final then the value of these parameters cannot be changed.</a:t>
            </a:r>
            <a:br/>
            <a:r>
              <a:rPr b="0" lang="en-US" sz="2400" spc="-1" strike="noStrike">
                <a:solidFill>
                  <a:srgbClr val="000000"/>
                </a:solidFill>
                <a:latin typeface="Calibri"/>
              </a:rPr>
              <a:t>8) It is a good practice to name final variable in all CAPS.</a:t>
            </a:r>
            <a:br/>
            <a:r>
              <a:rPr b="0" lang="en-US" sz="2400" spc="-1" strike="noStrike">
                <a:solidFill>
                  <a:srgbClr val="000000"/>
                </a:solidFill>
                <a:latin typeface="Calibri"/>
              </a:rPr>
              <a:t>9) final, </a:t>
            </a:r>
            <a:r>
              <a:rPr b="1" lang="en-US" sz="2400" spc="-1" strike="noStrike" u="sng">
                <a:solidFill>
                  <a:srgbClr val="0563c1"/>
                </a:solidFill>
                <a:uFillTx/>
                <a:latin typeface="Calibri"/>
                <a:hlinkClick r:id="rId3"/>
              </a:rPr>
              <a:t>finally</a:t>
            </a:r>
            <a:r>
              <a:rPr b="0" lang="en-US" sz="2400" spc="-1" strike="noStrike">
                <a:solidFill>
                  <a:srgbClr val="000000"/>
                </a:solidFill>
                <a:latin typeface="Calibri"/>
              </a:rPr>
              <a:t> and finalize are three different terms. finally is used in exception handling and finalize is a method that is called by JVM during </a:t>
            </a:r>
            <a:r>
              <a:rPr b="1" lang="en-US" sz="2400" spc="-1" strike="noStrike" u="sng">
                <a:solidFill>
                  <a:srgbClr val="0563c1"/>
                </a:solidFill>
                <a:uFillTx/>
                <a:latin typeface="Calibri"/>
                <a:hlinkClick r:id="rId4"/>
              </a:rPr>
              <a:t>garbage collection</a:t>
            </a: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Rectangle 1"/>
          <p:cNvSpPr/>
          <p:nvPr/>
        </p:nvSpPr>
        <p:spPr>
          <a:xfrm>
            <a:off x="1423440" y="432720"/>
            <a:ext cx="2942640" cy="516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000000"/>
                </a:solidFill>
                <a:latin typeface="Calibri"/>
              </a:rPr>
              <a:t>Abstraction in Java</a:t>
            </a:r>
            <a:endParaRPr b="0" lang="en-IN" sz="2800" spc="-1" strike="noStrike">
              <a:latin typeface="Arial"/>
            </a:endParaRPr>
          </a:p>
        </p:txBody>
      </p:sp>
      <p:sp>
        <p:nvSpPr>
          <p:cNvPr id="98" name="Rectangle 3"/>
          <p:cNvSpPr/>
          <p:nvPr/>
        </p:nvSpPr>
        <p:spPr>
          <a:xfrm>
            <a:off x="464040" y="955440"/>
            <a:ext cx="11327400" cy="3929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rPr>
              <a:t>Abstraction</a:t>
            </a:r>
            <a:r>
              <a:rPr b="0" lang="en-US" sz="2800" spc="-1" strike="noStrike">
                <a:solidFill>
                  <a:srgbClr val="000000"/>
                </a:solidFill>
                <a:latin typeface="Calibri"/>
              </a:rPr>
              <a:t> is a process of hiding the implementation details and showing only functionality to the user.</a:t>
            </a:r>
            <a:endParaRPr b="0" lang="en-IN" sz="2800" spc="-1" strike="noStrike">
              <a:latin typeface="Arial"/>
            </a:endParaRPr>
          </a:p>
          <a:p>
            <a:pPr>
              <a:lnSpc>
                <a:spcPct val="100000"/>
              </a:lnSpc>
              <a:buNone/>
            </a:pPr>
            <a:r>
              <a:rPr b="0" lang="en-US" sz="2800" spc="-1" strike="noStrike">
                <a:solidFill>
                  <a:srgbClr val="000000"/>
                </a:solidFill>
                <a:latin typeface="Calibri"/>
              </a:rPr>
              <a:t>Another way, it shows only essential things to the user and hides the internal details.</a:t>
            </a:r>
            <a:endParaRPr b="0" lang="en-IN" sz="2800" spc="-1" strike="noStrike">
              <a:latin typeface="Arial"/>
            </a:endParaRPr>
          </a:p>
          <a:p>
            <a:pPr>
              <a:lnSpc>
                <a:spcPct val="100000"/>
              </a:lnSpc>
              <a:buNone/>
            </a:pPr>
            <a:r>
              <a:rPr b="0" lang="en-US" sz="2800" spc="-1" strike="noStrike">
                <a:solidFill>
                  <a:srgbClr val="000000"/>
                </a:solidFill>
                <a:latin typeface="Calibri"/>
              </a:rPr>
              <a:t>Abstraction lets you focus on what the object does instead of how it does it.</a:t>
            </a:r>
            <a:endParaRPr b="0" lang="en-IN" sz="2800" spc="-1" strike="noStrike">
              <a:latin typeface="Arial"/>
            </a:endParaRPr>
          </a:p>
          <a:p>
            <a:pPr>
              <a:lnSpc>
                <a:spcPct val="100000"/>
              </a:lnSpc>
              <a:buNone/>
            </a:pPr>
            <a:r>
              <a:rPr b="0" lang="en-US" sz="2800" spc="-1" strike="noStrike">
                <a:solidFill>
                  <a:srgbClr val="000000"/>
                </a:solidFill>
                <a:latin typeface="Calibri"/>
              </a:rPr>
              <a:t>Ways to achieve Abstraction</a:t>
            </a:r>
            <a:endParaRPr b="0" lang="en-IN" sz="2800" spc="-1" strike="noStrike">
              <a:latin typeface="Arial"/>
            </a:endParaRPr>
          </a:p>
          <a:p>
            <a:pPr>
              <a:lnSpc>
                <a:spcPct val="100000"/>
              </a:lnSpc>
              <a:buNone/>
            </a:pPr>
            <a:r>
              <a:rPr b="0" lang="en-US" sz="2800" spc="-1" strike="noStrike">
                <a:solidFill>
                  <a:srgbClr val="000000"/>
                </a:solidFill>
                <a:latin typeface="Calibri"/>
              </a:rPr>
              <a:t>There are two ways to achieve abstraction in java</a:t>
            </a:r>
            <a:endParaRPr b="0" lang="en-IN" sz="2800" spc="-1" strike="noStrike">
              <a:latin typeface="Arial"/>
            </a:endParaRPr>
          </a:p>
          <a:p>
            <a:pPr marL="514440" indent="-514440">
              <a:lnSpc>
                <a:spcPct val="100000"/>
              </a:lnSpc>
              <a:buClr>
                <a:srgbClr val="000000"/>
              </a:buClr>
              <a:buFont typeface="Calibri Light"/>
              <a:buAutoNum type="arabicPeriod"/>
            </a:pPr>
            <a:r>
              <a:rPr b="0" lang="en-US" sz="2800" spc="-1" strike="noStrike">
                <a:solidFill>
                  <a:srgbClr val="000000"/>
                </a:solidFill>
                <a:latin typeface="Calibri"/>
              </a:rPr>
              <a:t>Abstract class (0 to 100%)</a:t>
            </a:r>
            <a:endParaRPr b="0" lang="en-IN" sz="2800" spc="-1" strike="noStrike">
              <a:latin typeface="Arial"/>
            </a:endParaRPr>
          </a:p>
          <a:p>
            <a:pPr marL="514440" indent="-514440">
              <a:lnSpc>
                <a:spcPct val="100000"/>
              </a:lnSpc>
              <a:buClr>
                <a:srgbClr val="000000"/>
              </a:buClr>
              <a:buFont typeface="Calibri Light"/>
              <a:buAutoNum type="arabicPeriod"/>
            </a:pPr>
            <a:r>
              <a:rPr b="0" lang="en-US" sz="2800" spc="-1" strike="noStrike">
                <a:solidFill>
                  <a:srgbClr val="000000"/>
                </a:solidFill>
                <a:latin typeface="Calibri"/>
              </a:rPr>
              <a:t>Interface (100%)</a:t>
            </a:r>
            <a:endParaRPr b="0" lang="en-IN" sz="2800" spc="-1" strike="noStrike">
              <a:latin typeface="Arial"/>
            </a:endParaRPr>
          </a:p>
        </p:txBody>
      </p:sp>
    </p:spTree>
  </p:cSld>
  <p:transition spd="slow">
    <p:cover dir="d"/>
  </p:transition>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Rectangle 1"/>
          <p:cNvSpPr/>
          <p:nvPr/>
        </p:nvSpPr>
        <p:spPr>
          <a:xfrm>
            <a:off x="618840" y="370080"/>
            <a:ext cx="10817640" cy="1796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Times New Roman"/>
              </a:rPr>
              <a:t>Abstract class in Java</a:t>
            </a:r>
            <a:endParaRPr b="0" lang="en-IN" sz="2800" spc="-1" strike="noStrike">
              <a:latin typeface="Arial"/>
            </a:endParaRPr>
          </a:p>
          <a:p>
            <a:pPr>
              <a:lnSpc>
                <a:spcPct val="100000"/>
              </a:lnSpc>
              <a:buNone/>
            </a:pPr>
            <a:r>
              <a:rPr b="0" lang="en-US" sz="2800" spc="-1" strike="noStrike">
                <a:solidFill>
                  <a:srgbClr val="000000"/>
                </a:solidFill>
                <a:latin typeface="Times New Roman"/>
              </a:rPr>
              <a:t>An </a:t>
            </a:r>
            <a:r>
              <a:rPr b="0" i="1" lang="en-US" sz="2800" spc="-1" strike="noStrike">
                <a:solidFill>
                  <a:srgbClr val="000000"/>
                </a:solidFill>
                <a:latin typeface="Times New Roman"/>
              </a:rPr>
              <a:t>abstract class</a:t>
            </a:r>
            <a:r>
              <a:rPr b="0" lang="en-US" sz="2800" spc="-1" strike="noStrike">
                <a:solidFill>
                  <a:srgbClr val="000000"/>
                </a:solidFill>
                <a:latin typeface="Times New Roman"/>
              </a:rPr>
              <a:t> is a class that is declared abstract—it may or may not include abstract methods. Abstract classes cannot be instantiated, but they can be subclassed.</a:t>
            </a:r>
            <a:endParaRPr b="0" lang="en-IN" sz="2800" spc="-1" strike="noStrike">
              <a:latin typeface="Arial"/>
            </a:endParaRPr>
          </a:p>
        </p:txBody>
      </p:sp>
      <p:sp>
        <p:nvSpPr>
          <p:cNvPr id="100" name="Rectangle 2"/>
          <p:cNvSpPr/>
          <p:nvPr/>
        </p:nvSpPr>
        <p:spPr>
          <a:xfrm>
            <a:off x="714240" y="2320920"/>
            <a:ext cx="887976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400" spc="-1" strike="noStrike">
                <a:solidFill>
                  <a:srgbClr val="000000"/>
                </a:solidFill>
                <a:latin typeface="Calibri"/>
              </a:rPr>
              <a:t>Note: You can achieve 0-100% abstraction using an abstract class.</a:t>
            </a:r>
            <a:endParaRPr b="0" lang="en-IN" sz="2400" spc="-1" strike="noStrike">
              <a:latin typeface="Arial"/>
            </a:endParaRPr>
          </a:p>
        </p:txBody>
      </p:sp>
      <p:sp>
        <p:nvSpPr>
          <p:cNvPr id="101" name="Rectangle 3"/>
          <p:cNvSpPr/>
          <p:nvPr/>
        </p:nvSpPr>
        <p:spPr>
          <a:xfrm>
            <a:off x="714240" y="3449880"/>
            <a:ext cx="11022480" cy="228492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Calibri Light"/>
              <a:buAutoNum type="arabicPeriod"/>
            </a:pPr>
            <a:r>
              <a:rPr b="0" lang="en-US" sz="2400" spc="-1" strike="noStrike">
                <a:solidFill>
                  <a:srgbClr val="000000"/>
                </a:solidFill>
                <a:latin typeface="Calibri"/>
              </a:rPr>
              <a:t>An abstract class must be declared with an abstract keyword.</a:t>
            </a:r>
            <a:endParaRPr b="0" lang="en-IN" sz="2400" spc="-1" strike="noStrike">
              <a:latin typeface="Arial"/>
            </a:endParaRPr>
          </a:p>
          <a:p>
            <a:pPr marL="343080" indent="-343080">
              <a:lnSpc>
                <a:spcPct val="100000"/>
              </a:lnSpc>
              <a:buClr>
                <a:srgbClr val="000000"/>
              </a:buClr>
              <a:buFont typeface="Calibri Light"/>
              <a:buAutoNum type="arabicPeriod"/>
            </a:pPr>
            <a:r>
              <a:rPr b="0" lang="en-US" sz="2400" spc="-1" strike="noStrike">
                <a:solidFill>
                  <a:srgbClr val="000000"/>
                </a:solidFill>
                <a:latin typeface="Calibri"/>
              </a:rPr>
              <a:t>It can have abstract and non-abstract methods.</a:t>
            </a:r>
            <a:endParaRPr b="0" lang="en-IN" sz="2400" spc="-1" strike="noStrike">
              <a:latin typeface="Arial"/>
            </a:endParaRPr>
          </a:p>
          <a:p>
            <a:pPr marL="343080" indent="-343080">
              <a:lnSpc>
                <a:spcPct val="100000"/>
              </a:lnSpc>
              <a:buClr>
                <a:srgbClr val="000000"/>
              </a:buClr>
              <a:buFont typeface="Calibri Light"/>
              <a:buAutoNum type="arabicPeriod"/>
            </a:pPr>
            <a:r>
              <a:rPr b="0" lang="en-US" sz="2400" spc="-1" strike="noStrike">
                <a:solidFill>
                  <a:srgbClr val="000000"/>
                </a:solidFill>
                <a:latin typeface="Calibri"/>
              </a:rPr>
              <a:t>It cannot be instantiated.</a:t>
            </a:r>
            <a:endParaRPr b="0" lang="en-IN" sz="2400" spc="-1" strike="noStrike">
              <a:latin typeface="Arial"/>
            </a:endParaRPr>
          </a:p>
          <a:p>
            <a:pPr marL="343080" indent="-343080">
              <a:lnSpc>
                <a:spcPct val="100000"/>
              </a:lnSpc>
              <a:buClr>
                <a:srgbClr val="000000"/>
              </a:buClr>
              <a:buFont typeface="Calibri Light"/>
              <a:buAutoNum type="arabicPeriod"/>
            </a:pPr>
            <a:r>
              <a:rPr b="0" lang="en-US" sz="2400" spc="-1" strike="noStrike">
                <a:solidFill>
                  <a:srgbClr val="000000"/>
                </a:solidFill>
                <a:latin typeface="Calibri"/>
              </a:rPr>
              <a:t>It can have constructors and static methods also.</a:t>
            </a:r>
            <a:endParaRPr b="0" lang="en-IN" sz="2400" spc="-1" strike="noStrike">
              <a:latin typeface="Arial"/>
            </a:endParaRPr>
          </a:p>
          <a:p>
            <a:pPr marL="343080" indent="-343080">
              <a:lnSpc>
                <a:spcPct val="100000"/>
              </a:lnSpc>
              <a:buClr>
                <a:srgbClr val="000000"/>
              </a:buClr>
              <a:buFont typeface="Calibri Light"/>
              <a:buAutoNum type="arabicPeriod"/>
            </a:pPr>
            <a:r>
              <a:rPr b="0" lang="en-US" sz="2400" spc="-1" strike="noStrike">
                <a:solidFill>
                  <a:srgbClr val="000000"/>
                </a:solidFill>
                <a:latin typeface="Calibri"/>
              </a:rPr>
              <a:t>It can have final methods which will force the subclass not to change the body of the method.</a:t>
            </a:r>
            <a:endParaRPr b="0" lang="en-IN" sz="2400" spc="-1" strike="noStrike">
              <a:latin typeface="Arial"/>
            </a:endParaRPr>
          </a:p>
        </p:txBody>
      </p:sp>
    </p:spTree>
  </p:cSld>
  <p:transition spd="slow">
    <p:cover dir="d"/>
  </p:transition>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Rectangle 2"/>
          <p:cNvSpPr/>
          <p:nvPr/>
        </p:nvSpPr>
        <p:spPr>
          <a:xfrm>
            <a:off x="3048120" y="2690280"/>
            <a:ext cx="609552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public abstract class GraphicObject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declare fields</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declare nonabstract methods</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abstract void draw();</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Rectangle 1"/>
          <p:cNvSpPr/>
          <p:nvPr/>
        </p:nvSpPr>
        <p:spPr>
          <a:xfrm>
            <a:off x="1401480" y="487440"/>
            <a:ext cx="3040200" cy="5778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000000"/>
                </a:solidFill>
                <a:latin typeface="Calibri"/>
              </a:rPr>
              <a:t>Abstract Method</a:t>
            </a:r>
            <a:endParaRPr b="0" lang="en-IN" sz="3200" spc="-1" strike="noStrike">
              <a:latin typeface="Arial"/>
            </a:endParaRPr>
          </a:p>
        </p:txBody>
      </p:sp>
      <p:sp>
        <p:nvSpPr>
          <p:cNvPr id="104" name="Rectangle 2"/>
          <p:cNvSpPr/>
          <p:nvPr/>
        </p:nvSpPr>
        <p:spPr>
          <a:xfrm>
            <a:off x="1406160" y="1625760"/>
            <a:ext cx="990756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An abstract method is a method that is declared without an implementation (without braces, and followed by a semicolon), like this: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US" sz="2400" spc="-1" strike="noStrike">
                <a:solidFill>
                  <a:srgbClr val="000000"/>
                </a:solidFill>
                <a:latin typeface="Calibri"/>
              </a:rPr>
              <a:t>abstract void moveTo(double deltaX, double deltaY);</a:t>
            </a:r>
            <a:endParaRPr b="0" lang="en-IN" sz="2400" spc="-1" strike="noStrike">
              <a:latin typeface="Arial"/>
            </a:endParaRPr>
          </a:p>
        </p:txBody>
      </p:sp>
      <p:sp>
        <p:nvSpPr>
          <p:cNvPr id="105" name="Rectangle 4"/>
          <p:cNvSpPr/>
          <p:nvPr/>
        </p:nvSpPr>
        <p:spPr>
          <a:xfrm>
            <a:off x="2570400" y="3664800"/>
            <a:ext cx="6095520" cy="255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abstract class GraphicObject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int x, y;</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moveTo(int newX, int newY)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abstract void draw();</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abstract void resize();</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Rectangle 2"/>
          <p:cNvSpPr/>
          <p:nvPr/>
        </p:nvSpPr>
        <p:spPr>
          <a:xfrm>
            <a:off x="3048120" y="1305360"/>
            <a:ext cx="6095520" cy="4205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abstract class Animal{</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//abstract method</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abstract void sound();</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//Dog class extends Animal class</a:t>
            </a:r>
            <a:endParaRPr b="0" lang="en-IN" sz="1800" spc="-1" strike="noStrike">
              <a:latin typeface="Arial"/>
            </a:endParaRPr>
          </a:p>
          <a:p>
            <a:pPr>
              <a:lnSpc>
                <a:spcPct val="100000"/>
              </a:lnSpc>
              <a:buNone/>
            </a:pPr>
            <a:r>
              <a:rPr b="0" lang="en-US" sz="1800" spc="-1" strike="noStrike">
                <a:solidFill>
                  <a:srgbClr val="000000"/>
                </a:solidFill>
                <a:latin typeface="Calibri"/>
              </a:rPr>
              <a:t>public class Dog extends Animal{</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void sound(){</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System.out.println("Woof");</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Animal obj = new Dog();</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obj.sound();</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Rectangle 1"/>
          <p:cNvSpPr/>
          <p:nvPr/>
        </p:nvSpPr>
        <p:spPr>
          <a:xfrm>
            <a:off x="1355760" y="713520"/>
            <a:ext cx="1013544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Abstract class having constructor, data member and methods</a:t>
            </a:r>
            <a:endParaRPr b="0" lang="en-IN" sz="2400" spc="-1" strike="noStrike">
              <a:latin typeface="Arial"/>
            </a:endParaRPr>
          </a:p>
          <a:p>
            <a:pPr>
              <a:lnSpc>
                <a:spcPct val="100000"/>
              </a:lnSpc>
              <a:buNone/>
            </a:pPr>
            <a:r>
              <a:rPr b="0" lang="en-US" sz="2400" spc="-1" strike="noStrike">
                <a:solidFill>
                  <a:srgbClr val="000000"/>
                </a:solidFill>
                <a:latin typeface="Calibri"/>
              </a:rPr>
              <a:t>An abstract class can have a data member, abstract method, method body (non-abstract method), constructor, and even main() method.</a:t>
            </a:r>
            <a:endParaRPr b="0" lang="en-IN" sz="2400" spc="-1" strike="noStrike">
              <a:latin typeface="Arial"/>
            </a:endParaRPr>
          </a:p>
        </p:txBody>
      </p:sp>
    </p:spTree>
  </p:cSld>
  <p:transition spd="slow">
    <p:cover dir="d"/>
  </p:transition>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Rectangle 1"/>
          <p:cNvSpPr/>
          <p:nvPr/>
        </p:nvSpPr>
        <p:spPr>
          <a:xfrm>
            <a:off x="3048120" y="889920"/>
            <a:ext cx="6095520" cy="5028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abstract class Bike{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Bike(){System.out.println("bike is created");}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abstract void run();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changeGear(){System.out.println("gear changed");}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//Creating a Child class which inherits Abstract class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class Honda extends Bike{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run(){System.out.println("running safely..");}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//Creating a Test class which calls abstract and non-abstract methods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class TestAbstraction2{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Bike obj = new Honda();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obj.run();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obj.changeGear();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Rectangle 2"/>
          <p:cNvSpPr/>
          <p:nvPr/>
        </p:nvSpPr>
        <p:spPr>
          <a:xfrm>
            <a:off x="940320" y="471960"/>
            <a:ext cx="11010960" cy="1461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222222"/>
                </a:solidFill>
                <a:latin typeface="Source Sans Pro"/>
              </a:rPr>
              <a:t>What is Polymorphism?</a:t>
            </a:r>
            <a:endParaRPr b="0" lang="en-IN" sz="1800" spc="-1" strike="noStrike">
              <a:latin typeface="Arial"/>
            </a:endParaRPr>
          </a:p>
          <a:p>
            <a:pPr>
              <a:lnSpc>
                <a:spcPct val="100000"/>
              </a:lnSpc>
              <a:buNone/>
            </a:pPr>
            <a:r>
              <a:rPr b="0" lang="en-US" sz="1800" spc="-1" strike="noStrike">
                <a:solidFill>
                  <a:srgbClr val="222222"/>
                </a:solidFill>
                <a:latin typeface="Source Sans Pro"/>
              </a:rPr>
              <a:t>Polymorphism is a OOPs concept where one name can have many forms.</a:t>
            </a:r>
            <a:endParaRPr b="0" lang="en-IN" sz="1800" spc="-1" strike="noStrike">
              <a:latin typeface="Arial"/>
            </a:endParaRPr>
          </a:p>
          <a:p>
            <a:pPr>
              <a:lnSpc>
                <a:spcPct val="100000"/>
              </a:lnSpc>
              <a:buNone/>
            </a:pPr>
            <a:r>
              <a:rPr b="0" lang="en-US" sz="1800" spc="-1" strike="noStrike">
                <a:solidFill>
                  <a:srgbClr val="222222"/>
                </a:solidFill>
                <a:latin typeface="Source Sans Pro"/>
              </a:rPr>
              <a:t>For example, you have a smartphone for communication. The communication mode you choose could be anything. It can be a call, a text message, a picture message, mail, etc. So, the goal is common that is communication, but their approach is different. This is called </a:t>
            </a:r>
            <a:r>
              <a:rPr b="1" lang="en-US" sz="1800" spc="-1" strike="noStrike">
                <a:solidFill>
                  <a:srgbClr val="222222"/>
                </a:solidFill>
                <a:latin typeface="Source Sans Pro"/>
              </a:rPr>
              <a:t>Polymorphism.</a:t>
            </a:r>
            <a:endParaRPr b="0" lang="en-IN" sz="1800" spc="-1" strike="noStrike">
              <a:latin typeface="Arial"/>
            </a:endParaRPr>
          </a:p>
        </p:txBody>
      </p:sp>
      <p:pic>
        <p:nvPicPr>
          <p:cNvPr id="46" name="Picture 2" descr="Java Polymorphism example-Edureka"/>
          <p:cNvPicPr/>
          <p:nvPr/>
        </p:nvPicPr>
        <p:blipFill>
          <a:blip r:embed="rId1"/>
          <a:stretch/>
        </p:blipFill>
        <p:spPr>
          <a:xfrm>
            <a:off x="1429560" y="1949040"/>
            <a:ext cx="8654400" cy="4846680"/>
          </a:xfrm>
          <a:prstGeom prst="rect">
            <a:avLst/>
          </a:prstGeom>
          <a:ln w="0">
            <a:noFill/>
          </a:ln>
        </p:spPr>
      </p:pic>
      <p:sp>
        <p:nvSpPr>
          <p:cNvPr id="47" name="Rectangle 3"/>
          <p:cNvSpPr/>
          <p:nvPr/>
        </p:nvSpPr>
        <p:spPr>
          <a:xfrm>
            <a:off x="8049240" y="1949040"/>
            <a:ext cx="2034360" cy="394560"/>
          </a:xfrm>
          <a:prstGeom prst="rect">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800" spc="-1" strike="noStrike">
                <a:solidFill>
                  <a:srgbClr val="222222"/>
                </a:solidFill>
                <a:latin typeface="Source Sans Pro"/>
              </a:rPr>
              <a:t>Polymorphism</a:t>
            </a:r>
            <a:endParaRPr b="0" lang="en-IN" sz="1800" spc="-1" strike="noStrike">
              <a:latin typeface="Arial"/>
            </a:endParaRPr>
          </a:p>
        </p:txBody>
      </p:sp>
    </p:spTree>
  </p:cSld>
  <p:transition spd="slow">
    <p:cover dir="d"/>
  </p:transition>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Rectangle 1"/>
          <p:cNvSpPr/>
          <p:nvPr/>
        </p:nvSpPr>
        <p:spPr>
          <a:xfrm>
            <a:off x="3048120" y="612720"/>
            <a:ext cx="6095520" cy="5576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abstract class Bank{    </a:t>
            </a:r>
            <a:endParaRPr b="0" lang="en-IN" sz="1800" spc="-1" strike="noStrike">
              <a:latin typeface="Arial"/>
            </a:endParaRPr>
          </a:p>
          <a:p>
            <a:pPr>
              <a:lnSpc>
                <a:spcPct val="100000"/>
              </a:lnSpc>
              <a:buNone/>
            </a:pPr>
            <a:r>
              <a:rPr b="0" lang="en-US" sz="1800" spc="-1" strike="noStrike">
                <a:solidFill>
                  <a:srgbClr val="000000"/>
                </a:solidFill>
                <a:latin typeface="Calibri"/>
              </a:rPr>
              <a:t>abstract int getRateOfInterest();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SBI extends Bank{    </a:t>
            </a:r>
            <a:endParaRPr b="0" lang="en-IN" sz="1800" spc="-1" strike="noStrike">
              <a:latin typeface="Arial"/>
            </a:endParaRPr>
          </a:p>
          <a:p>
            <a:pPr>
              <a:lnSpc>
                <a:spcPct val="100000"/>
              </a:lnSpc>
              <a:buNone/>
            </a:pPr>
            <a:r>
              <a:rPr b="0" lang="en-US" sz="1800" spc="-1" strike="noStrike">
                <a:solidFill>
                  <a:srgbClr val="000000"/>
                </a:solidFill>
                <a:latin typeface="Calibri"/>
              </a:rPr>
              <a:t>int getRateOfInterest(){return 7;}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PNB extends Bank{    </a:t>
            </a:r>
            <a:endParaRPr b="0" lang="en-IN" sz="1800" spc="-1" strike="noStrike">
              <a:latin typeface="Arial"/>
            </a:endParaRPr>
          </a:p>
          <a:p>
            <a:pPr>
              <a:lnSpc>
                <a:spcPct val="100000"/>
              </a:lnSpc>
              <a:buNone/>
            </a:pPr>
            <a:r>
              <a:rPr b="0" lang="en-US" sz="1800" spc="-1" strike="noStrike">
                <a:solidFill>
                  <a:srgbClr val="000000"/>
                </a:solidFill>
                <a:latin typeface="Calibri"/>
              </a:rPr>
              <a:t>int getRateOfInterest(){return 8;}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TestBank{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Bank b;  </a:t>
            </a:r>
            <a:endParaRPr b="0" lang="en-IN" sz="1800" spc="-1" strike="noStrike">
              <a:latin typeface="Arial"/>
            </a:endParaRPr>
          </a:p>
          <a:p>
            <a:pPr>
              <a:lnSpc>
                <a:spcPct val="100000"/>
              </a:lnSpc>
              <a:buNone/>
            </a:pPr>
            <a:r>
              <a:rPr b="0" lang="en-US" sz="1800" spc="-1" strike="noStrike">
                <a:solidFill>
                  <a:srgbClr val="000000"/>
                </a:solidFill>
                <a:latin typeface="Calibri"/>
              </a:rPr>
              <a:t>b=new SBI();  </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System.out.println("Rate of Interest is: "+b.getRateOfInterest()+" %");    </a:t>
            </a:r>
            <a:endParaRPr b="0" lang="en-IN" sz="1800" spc="-1" strike="noStrike">
              <a:latin typeface="Arial"/>
            </a:endParaRPr>
          </a:p>
          <a:p>
            <a:pPr>
              <a:lnSpc>
                <a:spcPct val="100000"/>
              </a:lnSpc>
              <a:buNone/>
            </a:pPr>
            <a:r>
              <a:rPr b="0" lang="en-US" sz="1800" spc="-1" strike="noStrike">
                <a:solidFill>
                  <a:srgbClr val="000000"/>
                </a:solidFill>
                <a:latin typeface="Calibri"/>
              </a:rPr>
              <a:t>b=new PNB();  </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System.out.println("Rate of Interest is: "+b.getRateOfInterest()+" %");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Rectangle 1"/>
          <p:cNvSpPr/>
          <p:nvPr/>
        </p:nvSpPr>
        <p:spPr>
          <a:xfrm>
            <a:off x="2229120" y="1982520"/>
            <a:ext cx="8129160" cy="2223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Abstract class having constructor, data member and methods</a:t>
            </a:r>
            <a:endParaRPr b="0" lang="en-IN" sz="2800" spc="-1" strike="noStrike">
              <a:latin typeface="Arial"/>
            </a:endParaRPr>
          </a:p>
          <a:p>
            <a:pPr>
              <a:lnSpc>
                <a:spcPct val="100000"/>
              </a:lnSpc>
              <a:buNone/>
            </a:pPr>
            <a:r>
              <a:rPr b="0" lang="en-US" sz="2800" spc="-1" strike="noStrike">
                <a:solidFill>
                  <a:srgbClr val="000000"/>
                </a:solidFill>
                <a:latin typeface="Calibri"/>
              </a:rPr>
              <a:t>An abstract class can have a data member, abstract method, method body (non-abstract method), constructor, and even main() method.</a:t>
            </a:r>
            <a:endParaRPr b="0" lang="en-IN" sz="2800" spc="-1" strike="noStrike">
              <a:latin typeface="Arial"/>
            </a:endParaRPr>
          </a:p>
        </p:txBody>
      </p:sp>
    </p:spTree>
  </p:cSld>
  <p:transition spd="slow">
    <p:cover dir="d"/>
  </p:transition>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Rectangle 1"/>
          <p:cNvSpPr/>
          <p:nvPr/>
        </p:nvSpPr>
        <p:spPr>
          <a:xfrm>
            <a:off x="3048120" y="889920"/>
            <a:ext cx="6095520" cy="5028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abstract class Bike{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Bike(){System.out.println("bike is created");}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abstract void run();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changeGear(){System.out.println("gear changed");}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//Creating a Child class which inherits Abstract class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class Honda extends Bike{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run(){System.out.println("running safely..");}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//Creating a Test class which calls abstract and non-abstract methods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class TestAbstraction2{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Bike obj = new Honda();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obj.run();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obj.changeGear();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Rectangle 1"/>
          <p:cNvSpPr/>
          <p:nvPr/>
        </p:nvSpPr>
        <p:spPr>
          <a:xfrm>
            <a:off x="959760" y="768240"/>
            <a:ext cx="9657720" cy="2223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rPr>
              <a:t>What is an Interface?</a:t>
            </a:r>
            <a:endParaRPr b="0" lang="en-IN" sz="2800" spc="-1" strike="noStrike">
              <a:latin typeface="Arial"/>
            </a:endParaRPr>
          </a:p>
          <a:p>
            <a:pPr>
              <a:lnSpc>
                <a:spcPct val="100000"/>
              </a:lnSpc>
              <a:buNone/>
            </a:pPr>
            <a:r>
              <a:rPr b="0" lang="en-US" sz="2800" spc="-1" strike="noStrike">
                <a:solidFill>
                  <a:srgbClr val="000000"/>
                </a:solidFill>
                <a:latin typeface="Calibri"/>
              </a:rPr>
              <a:t>An interface is just like Java Class, but it only has static constants and abstract method. Java uses Interface to implement multiple inheritance. A Java class can implement multiple Java Interfaces. All methods in an interface are implicitly public and abstract.</a:t>
            </a:r>
            <a:endParaRPr b="0" lang="en-IN" sz="2800" spc="-1" strike="noStrike">
              <a:latin typeface="Arial"/>
            </a:endParaRPr>
          </a:p>
        </p:txBody>
      </p:sp>
      <p:sp>
        <p:nvSpPr>
          <p:cNvPr id="113" name="Rectangle 3"/>
          <p:cNvSpPr/>
          <p:nvPr/>
        </p:nvSpPr>
        <p:spPr>
          <a:xfrm>
            <a:off x="2065320" y="3877560"/>
            <a:ext cx="6095520" cy="1461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Syntax for Declaring Interface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interface {</a:t>
            </a:r>
            <a:endParaRPr b="0" lang="en-IN" sz="1800" spc="-1" strike="noStrike">
              <a:latin typeface="Arial"/>
            </a:endParaRPr>
          </a:p>
          <a:p>
            <a:pPr>
              <a:lnSpc>
                <a:spcPct val="100000"/>
              </a:lnSpc>
              <a:buNone/>
            </a:pPr>
            <a:r>
              <a:rPr b="0" lang="en-US" sz="1800" spc="-1" strike="noStrike">
                <a:solidFill>
                  <a:srgbClr val="000000"/>
                </a:solidFill>
                <a:latin typeface="Calibri"/>
              </a:rPr>
              <a:t>//methods</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Rectangle 1"/>
          <p:cNvSpPr/>
          <p:nvPr/>
        </p:nvSpPr>
        <p:spPr>
          <a:xfrm>
            <a:off x="1710360" y="1247760"/>
            <a:ext cx="9357480" cy="1370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In other words, you can say that interfaces can have abstract methods and variables. It cannot have a method body.</a:t>
            </a:r>
            <a:endParaRPr b="0" lang="en-IN" sz="2800" spc="-1" strike="noStrike">
              <a:latin typeface="Arial"/>
            </a:endParaRPr>
          </a:p>
          <a:p>
            <a:pPr>
              <a:lnSpc>
                <a:spcPct val="100000"/>
              </a:lnSpc>
              <a:buNone/>
            </a:pPr>
            <a:r>
              <a:rPr b="0" lang="en-US" sz="2800" spc="-1" strike="noStrike">
                <a:solidFill>
                  <a:srgbClr val="000000"/>
                </a:solidFill>
                <a:latin typeface="Calibri"/>
              </a:rPr>
              <a:t>Java Interface also </a:t>
            </a:r>
            <a:r>
              <a:rPr b="1" lang="en-US" sz="2800" spc="-1" strike="noStrike">
                <a:solidFill>
                  <a:srgbClr val="000000"/>
                </a:solidFill>
                <a:latin typeface="Calibri"/>
              </a:rPr>
              <a:t>represents the IS-A relationship</a:t>
            </a:r>
            <a:r>
              <a:rPr b="0" lang="en-US" sz="2800" spc="-1" strike="noStrike">
                <a:solidFill>
                  <a:srgbClr val="000000"/>
                </a:solidFill>
                <a:latin typeface="Calibri"/>
              </a:rPr>
              <a:t>.</a:t>
            </a:r>
            <a:endParaRPr b="0" lang="en-IN" sz="2800" spc="-1" strike="noStrike">
              <a:latin typeface="Arial"/>
            </a:endParaRPr>
          </a:p>
        </p:txBody>
      </p:sp>
    </p:spTree>
  </p:cSld>
  <p:transition spd="slow">
    <p:cover dir="d"/>
  </p:transition>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Rectangle 1"/>
          <p:cNvSpPr/>
          <p:nvPr/>
        </p:nvSpPr>
        <p:spPr>
          <a:xfrm>
            <a:off x="1064520" y="1998000"/>
            <a:ext cx="941652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Why do we use interface ?</a:t>
            </a: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Calibri"/>
              </a:rPr>
              <a:t>It is used to achieve total abstraction.</a:t>
            </a: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Calibri"/>
              </a:rPr>
              <a:t>Since java does not support multiple inheritance in case of class, but by using interface it can achieve multiple inheritance .</a:t>
            </a: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Calibri"/>
              </a:rPr>
              <a:t>It is also used to achieve loose coupling.</a:t>
            </a: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Calibri"/>
              </a:rPr>
              <a:t>Interfaces are used to implement abstraction. So the question arises why use interfaces when we have abstract classes. The reason is, abstract classes may contain non-final variables, whereas variables in interface are final, public and static.</a:t>
            </a:r>
            <a:endParaRPr b="0" lang="en-IN" sz="2400" spc="-1" strike="noStrike">
              <a:latin typeface="Arial"/>
            </a:endParaRPr>
          </a:p>
        </p:txBody>
      </p:sp>
    </p:spTree>
  </p:cSld>
  <p:transition spd="slow">
    <p:cover dir="d"/>
  </p:transition>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Rectangle 1"/>
          <p:cNvSpPr/>
          <p:nvPr/>
        </p:nvSpPr>
        <p:spPr>
          <a:xfrm>
            <a:off x="3048120" y="474480"/>
            <a:ext cx="6095520" cy="5576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interface in1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final int a = 100;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void display();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testClass implements in1 </a:t>
            </a:r>
            <a:endParaRPr b="0" lang="en-IN" sz="1800" spc="-1" strike="noStrike">
              <a:latin typeface="Arial"/>
            </a:endParaRPr>
          </a:p>
          <a:p>
            <a:pPr>
              <a:lnSpc>
                <a:spcPct val="100000"/>
              </a:lnSpc>
              <a:buNone/>
            </a:pPr>
            <a:r>
              <a:rPr b="0" lang="en-US" sz="1800" spc="-1" strike="noStrike">
                <a:solidFill>
                  <a:srgbClr val="000000"/>
                </a:solidFill>
                <a:latin typeface="Calibri"/>
              </a:rPr>
              <a:t>{   public void display()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System.out.println("NIIT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 (String[]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testClass t = new testClass();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t.display();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System.out.println(a);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Rectangle 1"/>
          <p:cNvSpPr/>
          <p:nvPr/>
        </p:nvSpPr>
        <p:spPr>
          <a:xfrm>
            <a:off x="1069200" y="1536120"/>
            <a:ext cx="933012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New features added in interfaces in JDK 8</a:t>
            </a:r>
            <a:endParaRPr b="0" lang="en-IN" sz="2400" spc="-1" strike="noStrike">
              <a:latin typeface="Arial"/>
            </a:endParaRPr>
          </a:p>
          <a:p>
            <a:pPr>
              <a:lnSpc>
                <a:spcPct val="100000"/>
              </a:lnSpc>
              <a:buNone/>
            </a:pPr>
            <a:r>
              <a:rPr b="0" lang="en-US" sz="2400" spc="-1" strike="noStrike">
                <a:solidFill>
                  <a:srgbClr val="000000"/>
                </a:solidFill>
                <a:latin typeface="Calibri"/>
              </a:rPr>
              <a:t>Prior to JDK 8, interface could not define implementation. We can now add default implementation for interface methods. This default implementation has special use and does not affect the intention behind interfaces</a:t>
            </a:r>
            <a:endParaRPr b="0" lang="en-IN" sz="2400" spc="-1" strike="noStrike">
              <a:latin typeface="Arial"/>
            </a:endParaRPr>
          </a:p>
        </p:txBody>
      </p:sp>
    </p:spTree>
  </p:cSld>
  <p:transition spd="slow">
    <p:cover dir="d"/>
  </p:transition>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Rectangle 1"/>
          <p:cNvSpPr/>
          <p:nvPr/>
        </p:nvSpPr>
        <p:spPr>
          <a:xfrm>
            <a:off x="3048120" y="751320"/>
            <a:ext cx="6095520" cy="5576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interface in1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final int a = 10;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default void display()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System.out.println("NIIT");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 class that implements interface. </a:t>
            </a:r>
            <a:endParaRPr b="0" lang="en-IN" sz="1800" spc="-1" strike="noStrike">
              <a:latin typeface="Arial"/>
            </a:endParaRPr>
          </a:p>
          <a:p>
            <a:pPr>
              <a:lnSpc>
                <a:spcPct val="100000"/>
              </a:lnSpc>
              <a:buNone/>
            </a:pPr>
            <a:r>
              <a:rPr b="0" lang="en-US" sz="1800" spc="-1" strike="noStrike">
                <a:solidFill>
                  <a:srgbClr val="000000"/>
                </a:solidFill>
                <a:latin typeface="Calibri"/>
              </a:rPr>
              <a:t>class testClass implements in1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Driver Code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 (String[]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testClass t = new testClass();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t.display();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endParaRPr b="0" lang="en-IN" sz="1800" spc="-1" strike="noStrike">
              <a:latin typeface="Arial"/>
            </a:endParaRPr>
          </a:p>
        </p:txBody>
      </p:sp>
    </p:spTree>
  </p:cSld>
  <p:transition spd="slow">
    <p:cover dir="d"/>
  </p:transition>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Rectangle 1"/>
          <p:cNvSpPr/>
          <p:nvPr/>
        </p:nvSpPr>
        <p:spPr>
          <a:xfrm>
            <a:off x="3048120" y="1859400"/>
            <a:ext cx="6095520" cy="310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interface printable{  </a:t>
            </a:r>
            <a:endParaRPr b="0" lang="en-IN" sz="1800" spc="-1" strike="noStrike">
              <a:latin typeface="Arial"/>
            </a:endParaRPr>
          </a:p>
          <a:p>
            <a:pPr>
              <a:lnSpc>
                <a:spcPct val="100000"/>
              </a:lnSpc>
              <a:buNone/>
            </a:pPr>
            <a:r>
              <a:rPr b="0" lang="en-US" sz="1800" spc="-1" strike="noStrike">
                <a:solidFill>
                  <a:srgbClr val="000000"/>
                </a:solidFill>
                <a:latin typeface="Calibri"/>
              </a:rPr>
              <a:t>void print();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A6 implements printable{  </a:t>
            </a:r>
            <a:endParaRPr b="0" lang="en-IN" sz="1800" spc="-1" strike="noStrike">
              <a:latin typeface="Arial"/>
            </a:endParaRPr>
          </a:p>
          <a:p>
            <a:pPr>
              <a:lnSpc>
                <a:spcPct val="100000"/>
              </a:lnSpc>
              <a:buNone/>
            </a:pPr>
            <a:r>
              <a:rPr b="0" lang="en-US" sz="1800" spc="-1" strike="noStrike">
                <a:solidFill>
                  <a:srgbClr val="000000"/>
                </a:solidFill>
                <a:latin typeface="Calibri"/>
              </a:rPr>
              <a:t>public void print(){System.out.println("Hello");}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A6 obj = new A6();  </a:t>
            </a:r>
            <a:endParaRPr b="0" lang="en-IN" sz="1800" spc="-1" strike="noStrike">
              <a:latin typeface="Arial"/>
            </a:endParaRPr>
          </a:p>
          <a:p>
            <a:pPr>
              <a:lnSpc>
                <a:spcPct val="100000"/>
              </a:lnSpc>
              <a:buNone/>
            </a:pPr>
            <a:r>
              <a:rPr b="0" lang="en-US" sz="1800" spc="-1" strike="noStrike">
                <a:solidFill>
                  <a:srgbClr val="000000"/>
                </a:solidFill>
                <a:latin typeface="Calibri"/>
              </a:rPr>
              <a:t>obj.print();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Rectangle 1"/>
          <p:cNvSpPr/>
          <p:nvPr/>
        </p:nvSpPr>
        <p:spPr>
          <a:xfrm>
            <a:off x="644040" y="255960"/>
            <a:ext cx="1065060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4a4a4a"/>
                </a:solidFill>
                <a:latin typeface="Open Sans"/>
              </a:rPr>
              <a:t>Types of Polymorphism in Java</a:t>
            </a:r>
            <a:endParaRPr b="0" lang="en-IN" sz="1800" spc="-1" strike="noStrike">
              <a:latin typeface="Arial"/>
            </a:endParaRPr>
          </a:p>
          <a:p>
            <a:pPr>
              <a:lnSpc>
                <a:spcPct val="100000"/>
              </a:lnSpc>
              <a:buNone/>
            </a:pPr>
            <a:r>
              <a:rPr b="0" lang="en-US" sz="1800" spc="-1" strike="noStrike">
                <a:solidFill>
                  <a:srgbClr val="4a4a4a"/>
                </a:solidFill>
                <a:latin typeface="Open Sans"/>
              </a:rPr>
              <a:t>Java supports two types of polymorphism and they are as follows:</a:t>
            </a:r>
            <a:endParaRPr b="0" lang="en-IN" sz="1800" spc="-1" strike="noStrike">
              <a:latin typeface="Arial"/>
            </a:endParaRPr>
          </a:p>
          <a:p>
            <a:pPr indent="-216000">
              <a:lnSpc>
                <a:spcPct val="100000"/>
              </a:lnSpc>
              <a:buClr>
                <a:srgbClr val="4a4a4a"/>
              </a:buClr>
              <a:buFont typeface="Arial"/>
              <a:buChar char="•"/>
            </a:pPr>
            <a:r>
              <a:rPr b="0" lang="en-US" sz="1800" spc="-1" strike="noStrike">
                <a:solidFill>
                  <a:srgbClr val="4a4a4a"/>
                </a:solidFill>
                <a:latin typeface="Open Sans"/>
              </a:rPr>
              <a:t>Static Polymorphism</a:t>
            </a:r>
            <a:endParaRPr b="0" lang="en-IN" sz="1800" spc="-1" strike="noStrike">
              <a:latin typeface="Arial"/>
            </a:endParaRPr>
          </a:p>
          <a:p>
            <a:pPr indent="-216000">
              <a:lnSpc>
                <a:spcPct val="100000"/>
              </a:lnSpc>
              <a:buClr>
                <a:srgbClr val="4a4a4a"/>
              </a:buClr>
              <a:buFont typeface="Arial"/>
              <a:buChar char="•"/>
            </a:pPr>
            <a:r>
              <a:rPr b="0" lang="en-US" sz="1800" spc="-1" strike="noStrike">
                <a:solidFill>
                  <a:srgbClr val="4a4a4a"/>
                </a:solidFill>
                <a:latin typeface="Open Sans"/>
              </a:rPr>
              <a:t>Dynamic Polymorphism</a:t>
            </a:r>
            <a:endParaRPr b="0" lang="en-IN" sz="1800" spc="-1" strike="noStrike">
              <a:latin typeface="Arial"/>
            </a:endParaRPr>
          </a:p>
          <a:p>
            <a:pPr>
              <a:lnSpc>
                <a:spcPct val="100000"/>
              </a:lnSpc>
              <a:buNone/>
            </a:pPr>
            <a:endParaRPr b="0" lang="en-IN" sz="1800" spc="-1" strike="noStrike">
              <a:latin typeface="Arial"/>
            </a:endParaRPr>
          </a:p>
          <a:p>
            <a:pPr algn="just">
              <a:lnSpc>
                <a:spcPct val="100000"/>
              </a:lnSpc>
              <a:buNone/>
            </a:pPr>
            <a:r>
              <a:rPr b="1" lang="en-US" sz="1800" spc="-1" strike="noStrike">
                <a:solidFill>
                  <a:srgbClr val="4a4a4a"/>
                </a:solidFill>
                <a:latin typeface="Open Sans"/>
              </a:rPr>
              <a:t>Static Polymorphism</a:t>
            </a:r>
            <a:endParaRPr b="0" lang="en-IN" sz="1800" spc="-1" strike="noStrike">
              <a:latin typeface="Arial"/>
            </a:endParaRPr>
          </a:p>
          <a:p>
            <a:pPr algn="just">
              <a:lnSpc>
                <a:spcPct val="100000"/>
              </a:lnSpc>
              <a:buNone/>
            </a:pPr>
            <a:r>
              <a:rPr b="0" lang="en-US" sz="1800" spc="-1" strike="noStrike">
                <a:solidFill>
                  <a:srgbClr val="4a4a4a"/>
                </a:solidFill>
                <a:latin typeface="Open Sans"/>
              </a:rPr>
              <a:t>A polymorphism that is resolved during compile time is known as static polymorphism. Method overloading is an example of compile time polymorphism.</a:t>
            </a:r>
            <a:endParaRPr b="0" lang="en-IN" sz="1800" spc="-1" strike="noStrike">
              <a:latin typeface="Arial"/>
            </a:endParaRPr>
          </a:p>
        </p:txBody>
      </p:sp>
      <p:sp>
        <p:nvSpPr>
          <p:cNvPr id="49" name="Rectangle 2"/>
          <p:cNvSpPr/>
          <p:nvPr/>
        </p:nvSpPr>
        <p:spPr>
          <a:xfrm>
            <a:off x="644040" y="2944800"/>
            <a:ext cx="10650600" cy="913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1800" spc="-1" strike="noStrike">
                <a:solidFill>
                  <a:srgbClr val="4a4a4a"/>
                </a:solidFill>
                <a:latin typeface="Open Sans"/>
              </a:rPr>
              <a:t>Example</a:t>
            </a:r>
            <a:endParaRPr b="0" lang="en-IN" sz="1800" spc="-1" strike="noStrike">
              <a:latin typeface="Arial"/>
            </a:endParaRPr>
          </a:p>
          <a:p>
            <a:pPr algn="just">
              <a:lnSpc>
                <a:spcPct val="100000"/>
              </a:lnSpc>
              <a:buNone/>
            </a:pPr>
            <a:r>
              <a:rPr b="1" lang="en-US" sz="1800" spc="-1" strike="noStrike">
                <a:solidFill>
                  <a:srgbClr val="4a4a4a"/>
                </a:solidFill>
                <a:latin typeface="Open Sans"/>
              </a:rPr>
              <a:t>Method Overloading</a:t>
            </a:r>
            <a:r>
              <a:rPr b="0" lang="en-US" sz="1800" spc="-1" strike="noStrike">
                <a:solidFill>
                  <a:srgbClr val="4a4a4a"/>
                </a:solidFill>
                <a:latin typeface="Open Sans"/>
              </a:rPr>
              <a:t> is a feature that allows a class to have two or more </a:t>
            </a:r>
            <a:r>
              <a:rPr b="1" lang="en-US" sz="1800" spc="-1" strike="noStrike">
                <a:solidFill>
                  <a:srgbClr val="4a4a4a"/>
                </a:solidFill>
                <a:latin typeface="Open Sans"/>
              </a:rPr>
              <a:t>method</a:t>
            </a:r>
            <a:r>
              <a:rPr b="0" lang="en-US" sz="1800" spc="-1" strike="noStrike">
                <a:solidFill>
                  <a:srgbClr val="4a4a4a"/>
                </a:solidFill>
                <a:latin typeface="Open Sans"/>
              </a:rPr>
              <a:t> to have the same name, but with different parameter lists.</a:t>
            </a:r>
            <a:endParaRPr b="0" lang="en-IN" sz="1800" spc="-1" strike="noStrike">
              <a:latin typeface="Arial"/>
            </a:endParaRPr>
          </a:p>
        </p:txBody>
      </p:sp>
    </p:spTree>
  </p:cSld>
  <p:transition spd="slow">
    <p:cover dir="d"/>
  </p:transition>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Rectangle 1"/>
          <p:cNvSpPr/>
          <p:nvPr/>
        </p:nvSpPr>
        <p:spPr>
          <a:xfrm>
            <a:off x="3048120" y="1443960"/>
            <a:ext cx="6095520" cy="3930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interface Bank{  </a:t>
            </a:r>
            <a:endParaRPr b="0" lang="en-IN" sz="1800" spc="-1" strike="noStrike">
              <a:latin typeface="Arial"/>
            </a:endParaRPr>
          </a:p>
          <a:p>
            <a:pPr>
              <a:lnSpc>
                <a:spcPct val="100000"/>
              </a:lnSpc>
              <a:buNone/>
            </a:pPr>
            <a:r>
              <a:rPr b="0" lang="en-US" sz="1800" spc="-1" strike="noStrike">
                <a:solidFill>
                  <a:srgbClr val="000000"/>
                </a:solidFill>
                <a:latin typeface="Calibri"/>
              </a:rPr>
              <a:t>float rateOfInterest();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SBI implements Bank{  </a:t>
            </a:r>
            <a:endParaRPr b="0" lang="en-IN" sz="1800" spc="-1" strike="noStrike">
              <a:latin typeface="Arial"/>
            </a:endParaRPr>
          </a:p>
          <a:p>
            <a:pPr>
              <a:lnSpc>
                <a:spcPct val="100000"/>
              </a:lnSpc>
              <a:buNone/>
            </a:pPr>
            <a:r>
              <a:rPr b="0" lang="en-US" sz="1800" spc="-1" strike="noStrike">
                <a:solidFill>
                  <a:srgbClr val="000000"/>
                </a:solidFill>
                <a:latin typeface="Calibri"/>
              </a:rPr>
              <a:t>public float rateOfInterest(){return 9.15f;}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PNB implements Bank{  </a:t>
            </a:r>
            <a:endParaRPr b="0" lang="en-IN" sz="1800" spc="-1" strike="noStrike">
              <a:latin typeface="Arial"/>
            </a:endParaRPr>
          </a:p>
          <a:p>
            <a:pPr>
              <a:lnSpc>
                <a:spcPct val="100000"/>
              </a:lnSpc>
              <a:buNone/>
            </a:pPr>
            <a:r>
              <a:rPr b="0" lang="en-US" sz="1800" spc="-1" strike="noStrike">
                <a:solidFill>
                  <a:srgbClr val="000000"/>
                </a:solidFill>
                <a:latin typeface="Calibri"/>
              </a:rPr>
              <a:t>public float rateOfInterest(){return 9.7f;}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TestInterface2{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Bank b=new SBI();  </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System.out.println("ROI: "+b.rateOfInterest());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Rectangle 1"/>
          <p:cNvSpPr/>
          <p:nvPr/>
        </p:nvSpPr>
        <p:spPr>
          <a:xfrm>
            <a:off x="1963080" y="405720"/>
            <a:ext cx="39787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Multiple inheritance in Java by interface</a:t>
            </a:r>
            <a:endParaRPr b="0" lang="en-IN" sz="1800" spc="-1" strike="noStrike">
              <a:latin typeface="Arial"/>
            </a:endParaRPr>
          </a:p>
        </p:txBody>
      </p:sp>
      <p:sp>
        <p:nvSpPr>
          <p:cNvPr id="122" name="Rectangle 2"/>
          <p:cNvSpPr/>
          <p:nvPr/>
        </p:nvSpPr>
        <p:spPr>
          <a:xfrm>
            <a:off x="3048120" y="1166760"/>
            <a:ext cx="6095520" cy="447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interface Printable{  </a:t>
            </a:r>
            <a:endParaRPr b="0" lang="en-IN" sz="1800" spc="-1" strike="noStrike">
              <a:latin typeface="Arial"/>
            </a:endParaRPr>
          </a:p>
          <a:p>
            <a:pPr>
              <a:lnSpc>
                <a:spcPct val="100000"/>
              </a:lnSpc>
              <a:buNone/>
            </a:pPr>
            <a:r>
              <a:rPr b="0" lang="en-US" sz="1800" spc="-1" strike="noStrike">
                <a:solidFill>
                  <a:srgbClr val="000000"/>
                </a:solidFill>
                <a:latin typeface="Calibri"/>
              </a:rPr>
              <a:t>void print();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interface Showable{  </a:t>
            </a:r>
            <a:endParaRPr b="0" lang="en-IN" sz="1800" spc="-1" strike="noStrike">
              <a:latin typeface="Arial"/>
            </a:endParaRPr>
          </a:p>
          <a:p>
            <a:pPr>
              <a:lnSpc>
                <a:spcPct val="100000"/>
              </a:lnSpc>
              <a:buNone/>
            </a:pPr>
            <a:r>
              <a:rPr b="0" lang="en-US" sz="1800" spc="-1" strike="noStrike">
                <a:solidFill>
                  <a:srgbClr val="000000"/>
                </a:solidFill>
                <a:latin typeface="Calibri"/>
              </a:rPr>
              <a:t>void show();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class A7 implements Printable,Showable{  </a:t>
            </a:r>
            <a:endParaRPr b="0" lang="en-IN" sz="1800" spc="-1" strike="noStrike">
              <a:latin typeface="Arial"/>
            </a:endParaRPr>
          </a:p>
          <a:p>
            <a:pPr>
              <a:lnSpc>
                <a:spcPct val="100000"/>
              </a:lnSpc>
              <a:buNone/>
            </a:pPr>
            <a:r>
              <a:rPr b="0" lang="en-US" sz="1800" spc="-1" strike="noStrike">
                <a:solidFill>
                  <a:srgbClr val="000000"/>
                </a:solidFill>
                <a:latin typeface="Calibri"/>
              </a:rPr>
              <a:t>public void print(){System.out.println("Hello");}  </a:t>
            </a:r>
            <a:endParaRPr b="0" lang="en-IN" sz="1800" spc="-1" strike="noStrike">
              <a:latin typeface="Arial"/>
            </a:endParaRPr>
          </a:p>
          <a:p>
            <a:pPr>
              <a:lnSpc>
                <a:spcPct val="100000"/>
              </a:lnSpc>
              <a:buNone/>
            </a:pPr>
            <a:r>
              <a:rPr b="0" lang="en-US" sz="1800" spc="-1" strike="noStrike">
                <a:solidFill>
                  <a:srgbClr val="000000"/>
                </a:solidFill>
                <a:latin typeface="Calibri"/>
              </a:rPr>
              <a:t>public void show(){System.out.println(“NIITian");}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A7 obj = new A7();  </a:t>
            </a:r>
            <a:endParaRPr b="0" lang="en-IN" sz="1800" spc="-1" strike="noStrike">
              <a:latin typeface="Arial"/>
            </a:endParaRPr>
          </a:p>
          <a:p>
            <a:pPr>
              <a:lnSpc>
                <a:spcPct val="100000"/>
              </a:lnSpc>
              <a:buNone/>
            </a:pPr>
            <a:r>
              <a:rPr b="0" lang="en-US" sz="1800" spc="-1" strike="noStrike">
                <a:solidFill>
                  <a:srgbClr val="000000"/>
                </a:solidFill>
                <a:latin typeface="Calibri"/>
              </a:rPr>
              <a:t>obj.print();  </a:t>
            </a:r>
            <a:endParaRPr b="0" lang="en-IN" sz="1800" spc="-1" strike="noStrike">
              <a:latin typeface="Arial"/>
            </a:endParaRPr>
          </a:p>
          <a:p>
            <a:pPr>
              <a:lnSpc>
                <a:spcPct val="100000"/>
              </a:lnSpc>
              <a:buNone/>
            </a:pPr>
            <a:r>
              <a:rPr b="0" lang="en-US" sz="1800" spc="-1" strike="noStrike">
                <a:solidFill>
                  <a:srgbClr val="000000"/>
                </a:solidFill>
                <a:latin typeface="Calibri"/>
              </a:rPr>
              <a:t>obj.show();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3" name="Table 1"/>
          <p:cNvGraphicFramePr/>
          <p:nvPr/>
        </p:nvGraphicFramePr>
        <p:xfrm>
          <a:off x="614160" y="814320"/>
          <a:ext cx="10658520" cy="5558760"/>
        </p:xfrm>
        <a:graphic>
          <a:graphicData uri="http://schemas.openxmlformats.org/drawingml/2006/table">
            <a:tbl>
              <a:tblPr/>
              <a:tblGrid>
                <a:gridCol w="5329440"/>
                <a:gridCol w="5329440"/>
              </a:tblGrid>
              <a:tr h="770400">
                <a:tc>
                  <a:txBody>
                    <a:bodyPr lIns="75960" rIns="75960" tIns="75960" bIns="75960" anchor="t">
                      <a:noAutofit/>
                    </a:bodyPr>
                    <a:p>
                      <a:pPr>
                        <a:lnSpc>
                          <a:spcPct val="100000"/>
                        </a:lnSpc>
                        <a:buNone/>
                      </a:pPr>
                      <a:r>
                        <a:rPr b="1" lang="en-US" sz="3200" spc="-1" strike="noStrike">
                          <a:solidFill>
                            <a:srgbClr val="000000"/>
                          </a:solidFill>
                          <a:latin typeface="Calibri"/>
                        </a:rPr>
                        <a:t>Class</a:t>
                      </a:r>
                      <a:endParaRPr b="0" lang="en-IN" sz="3200" spc="-1" strike="noStrike">
                        <a:latin typeface="Arial"/>
                      </a:endParaRPr>
                    </a:p>
                  </a:txBody>
                  <a:tcPr anchor="t" marL="75960" marR="75960">
                    <a:lnL w="9360">
                      <a:solidFill>
                        <a:srgbClr val="305975"/>
                      </a:solidFill>
                    </a:lnL>
                    <a:lnR w="9360">
                      <a:solidFill>
                        <a:srgbClr val="305975"/>
                      </a:solidFill>
                    </a:lnR>
                    <a:lnT w="9360">
                      <a:solidFill>
                        <a:srgbClr val="dddddd"/>
                      </a:solidFill>
                    </a:lnT>
                    <a:lnB w="9360">
                      <a:solidFill>
                        <a:srgbClr val="dddddd"/>
                      </a:solidFill>
                    </a:lnB>
                    <a:solidFill>
                      <a:srgbClr val="f2f2f2"/>
                    </a:solidFill>
                  </a:tcPr>
                </a:tc>
                <a:tc>
                  <a:txBody>
                    <a:bodyPr lIns="75960" rIns="75960" tIns="75960" bIns="75960" anchor="t">
                      <a:noAutofit/>
                    </a:bodyPr>
                    <a:p>
                      <a:pPr>
                        <a:lnSpc>
                          <a:spcPct val="100000"/>
                        </a:lnSpc>
                        <a:buNone/>
                      </a:pPr>
                      <a:r>
                        <a:rPr b="1" lang="en-US" sz="3200" spc="-1" strike="noStrike">
                          <a:solidFill>
                            <a:srgbClr val="000000"/>
                          </a:solidFill>
                          <a:latin typeface="Calibri"/>
                        </a:rPr>
                        <a:t>Interface</a:t>
                      </a:r>
                      <a:endParaRPr b="0" lang="en-IN" sz="3200" spc="-1" strike="noStrike">
                        <a:latin typeface="Arial"/>
                      </a:endParaRPr>
                    </a:p>
                  </a:txBody>
                  <a:tcPr anchor="t" marL="75960" marR="75960">
                    <a:lnL w="9360">
                      <a:solidFill>
                        <a:srgbClr val="305975"/>
                      </a:solidFill>
                    </a:lnL>
                    <a:lnR w="12240">
                      <a:solidFill>
                        <a:srgbClr val="60a1d7"/>
                      </a:solidFill>
                    </a:lnR>
                    <a:lnT w="9360">
                      <a:solidFill>
                        <a:srgbClr val="dddddd"/>
                      </a:solidFill>
                    </a:lnT>
                    <a:lnB w="9360">
                      <a:solidFill>
                        <a:srgbClr val="dddddd"/>
                      </a:solidFill>
                    </a:lnB>
                    <a:solidFill>
                      <a:srgbClr val="f2f2f2"/>
                    </a:solidFill>
                  </a:tcPr>
                </a:tc>
              </a:tr>
              <a:tr h="1373760">
                <a:tc>
                  <a:txBody>
                    <a:bodyPr lIns="75960" rIns="75960" tIns="75960" bIns="75960" anchor="t">
                      <a:noAutofit/>
                    </a:bodyPr>
                    <a:p>
                      <a:pPr>
                        <a:lnSpc>
                          <a:spcPct val="100000"/>
                        </a:lnSpc>
                        <a:buNone/>
                      </a:pPr>
                      <a:r>
                        <a:rPr b="0" lang="en-US" sz="3200" spc="-1" strike="noStrike">
                          <a:solidFill>
                            <a:srgbClr val="000000"/>
                          </a:solidFill>
                          <a:latin typeface="Calibri"/>
                        </a:rPr>
                        <a:t>In class, you can instantiate variable and create an object.</a:t>
                      </a:r>
                      <a:endParaRPr b="0" lang="en-IN" sz="3200" spc="-1" strike="noStrike">
                        <a:latin typeface="Arial"/>
                      </a:endParaRPr>
                    </a:p>
                  </a:txBody>
                  <a:tcPr anchor="t" marL="75960" marR="75960">
                    <a:lnL w="12240">
                      <a:solidFill>
                        <a:srgbClr val="70afd7"/>
                      </a:solidFill>
                    </a:lnL>
                    <a:lnR w="12240">
                      <a:solidFill>
                        <a:srgbClr val="e00dd0"/>
                      </a:solidFill>
                    </a:lnR>
                    <a:lnT w="9360">
                      <a:solidFill>
                        <a:srgbClr val="dddddd"/>
                      </a:solidFill>
                    </a:lnT>
                    <a:lnB w="9360">
                      <a:solidFill>
                        <a:srgbClr val="dddddd"/>
                      </a:solidFill>
                    </a:lnB>
                    <a:solidFill>
                      <a:srgbClr val="ffffff"/>
                    </a:solidFill>
                  </a:tcPr>
                </a:tc>
                <a:tc>
                  <a:txBody>
                    <a:bodyPr lIns="75960" rIns="75960" tIns="75960" bIns="75960" anchor="t">
                      <a:noAutofit/>
                    </a:bodyPr>
                    <a:p>
                      <a:pPr>
                        <a:lnSpc>
                          <a:spcPct val="100000"/>
                        </a:lnSpc>
                        <a:buNone/>
                      </a:pPr>
                      <a:r>
                        <a:rPr b="0" lang="en-US" sz="3200" spc="-1" strike="noStrike">
                          <a:solidFill>
                            <a:srgbClr val="000000"/>
                          </a:solidFill>
                          <a:latin typeface="Calibri"/>
                        </a:rPr>
                        <a:t>In an interface, you can't instantiate variable and create an object.</a:t>
                      </a:r>
                      <a:endParaRPr b="0" lang="en-IN" sz="3200" spc="-1" strike="noStrike">
                        <a:latin typeface="Arial"/>
                      </a:endParaRPr>
                    </a:p>
                  </a:txBody>
                  <a:tcPr anchor="t" marL="75960" marR="75960">
                    <a:lnL w="12240">
                      <a:solidFill>
                        <a:srgbClr val="e00dd0"/>
                      </a:solidFill>
                    </a:lnL>
                    <a:lnR w="12240">
                      <a:solidFill>
                        <a:srgbClr val="9085ba"/>
                      </a:solidFill>
                    </a:lnR>
                    <a:lnT w="9360">
                      <a:solidFill>
                        <a:srgbClr val="dddddd"/>
                      </a:solidFill>
                    </a:lnT>
                    <a:lnB w="9360">
                      <a:solidFill>
                        <a:srgbClr val="dddddd"/>
                      </a:solidFill>
                    </a:lnB>
                    <a:solidFill>
                      <a:srgbClr val="ffffff"/>
                    </a:solidFill>
                  </a:tcPr>
                </a:tc>
              </a:tr>
              <a:tr h="1761120">
                <a:tc>
                  <a:txBody>
                    <a:bodyPr lIns="75960" rIns="75960" tIns="75960" bIns="75960" anchor="t">
                      <a:noAutofit/>
                    </a:bodyPr>
                    <a:p>
                      <a:pPr>
                        <a:lnSpc>
                          <a:spcPct val="100000"/>
                        </a:lnSpc>
                        <a:buNone/>
                      </a:pPr>
                      <a:r>
                        <a:rPr b="0" lang="en-US" sz="3200" spc="-1" strike="noStrike">
                          <a:solidFill>
                            <a:srgbClr val="000000"/>
                          </a:solidFill>
                          <a:latin typeface="Calibri"/>
                        </a:rPr>
                        <a:t>Class can contain concrete(with implementation) methods</a:t>
                      </a:r>
                      <a:endParaRPr b="0" lang="en-IN" sz="3200" spc="-1" strike="noStrike">
                        <a:latin typeface="Arial"/>
                      </a:endParaRPr>
                    </a:p>
                  </a:txBody>
                  <a:tcPr anchor="t" marL="75960" marR="75960">
                    <a:lnL w="12240">
                      <a:solidFill>
                        <a:srgbClr val="e0a1d7"/>
                      </a:solidFill>
                    </a:lnL>
                    <a:lnR w="12240">
                      <a:solidFill>
                        <a:srgbClr val="a0afd7"/>
                      </a:solidFill>
                    </a:lnR>
                    <a:lnT w="9360">
                      <a:solidFill>
                        <a:srgbClr val="dddddd"/>
                      </a:solidFill>
                    </a:lnT>
                    <a:lnB w="9360">
                      <a:solidFill>
                        <a:srgbClr val="dddddd"/>
                      </a:solidFill>
                    </a:lnB>
                    <a:solidFill>
                      <a:srgbClr val="f9f9f9"/>
                    </a:solidFill>
                  </a:tcPr>
                </a:tc>
                <a:tc>
                  <a:txBody>
                    <a:bodyPr lIns="75960" rIns="75960" tIns="75960" bIns="75960" anchor="t">
                      <a:noAutofit/>
                    </a:bodyPr>
                    <a:p>
                      <a:pPr>
                        <a:lnSpc>
                          <a:spcPct val="100000"/>
                        </a:lnSpc>
                        <a:buNone/>
                      </a:pPr>
                      <a:r>
                        <a:rPr b="0" lang="en-US" sz="3200" spc="-1" strike="noStrike">
                          <a:solidFill>
                            <a:srgbClr val="000000"/>
                          </a:solidFill>
                          <a:latin typeface="Calibri"/>
                        </a:rPr>
                        <a:t>The interface cannot contain concrete(with implementation) methods</a:t>
                      </a:r>
                      <a:endParaRPr b="0" lang="en-IN" sz="3200" spc="-1" strike="noStrike">
                        <a:latin typeface="Arial"/>
                      </a:endParaRPr>
                    </a:p>
                  </a:txBody>
                  <a:tcPr anchor="t" marL="75960" marR="75960">
                    <a:lnL w="12240">
                      <a:solidFill>
                        <a:srgbClr val="a0afd7"/>
                      </a:solidFill>
                    </a:lnL>
                    <a:lnR w="12240">
                      <a:solidFill>
                        <a:srgbClr val="9085ba"/>
                      </a:solidFill>
                    </a:lnR>
                    <a:lnT w="9360">
                      <a:solidFill>
                        <a:srgbClr val="dddddd"/>
                      </a:solidFill>
                    </a:lnT>
                    <a:lnB w="9360">
                      <a:solidFill>
                        <a:srgbClr val="dddddd"/>
                      </a:solidFill>
                    </a:lnB>
                    <a:solidFill>
                      <a:srgbClr val="f9f9f9"/>
                    </a:solidFill>
                  </a:tcPr>
                </a:tc>
              </a:tr>
              <a:tr h="1761120">
                <a:tc>
                  <a:txBody>
                    <a:bodyPr lIns="75960" rIns="75960" tIns="75960" bIns="75960" anchor="t">
                      <a:noAutofit/>
                    </a:bodyPr>
                    <a:p>
                      <a:pPr>
                        <a:lnSpc>
                          <a:spcPct val="100000"/>
                        </a:lnSpc>
                        <a:buNone/>
                      </a:pPr>
                      <a:r>
                        <a:rPr b="0" lang="en-US" sz="3200" spc="-1" strike="noStrike">
                          <a:solidFill>
                            <a:srgbClr val="000000"/>
                          </a:solidFill>
                          <a:latin typeface="Calibri"/>
                        </a:rPr>
                        <a:t>The access specifiers used with classes are private, protected and public.</a:t>
                      </a:r>
                      <a:endParaRPr b="0" lang="en-IN" sz="3200" spc="-1" strike="noStrike">
                        <a:latin typeface="Arial"/>
                      </a:endParaRPr>
                    </a:p>
                  </a:txBody>
                  <a:tcPr anchor="t" marL="75960" marR="75960">
                    <a:lnL w="12240">
                      <a:solidFill>
                        <a:srgbClr val="d0add7"/>
                      </a:solidFill>
                    </a:lnL>
                    <a:lnR w="12240">
                      <a:solidFill>
                        <a:srgbClr val="206cba"/>
                      </a:solidFill>
                    </a:lnR>
                    <a:lnT w="9360">
                      <a:solidFill>
                        <a:srgbClr val="dddddd"/>
                      </a:solidFill>
                    </a:lnT>
                    <a:lnB w="12240">
                      <a:solidFill>
                        <a:srgbClr val="60a1d7"/>
                      </a:solidFill>
                    </a:lnB>
                    <a:solidFill>
                      <a:srgbClr val="ffffff"/>
                    </a:solidFill>
                  </a:tcPr>
                </a:tc>
                <a:tc>
                  <a:txBody>
                    <a:bodyPr lIns="75960" rIns="75960" tIns="75960" bIns="75960" anchor="t">
                      <a:noAutofit/>
                    </a:bodyPr>
                    <a:p>
                      <a:pPr>
                        <a:lnSpc>
                          <a:spcPct val="100000"/>
                        </a:lnSpc>
                        <a:buNone/>
                      </a:pPr>
                      <a:r>
                        <a:rPr b="0" lang="en-US" sz="3200" spc="-1" strike="noStrike">
                          <a:solidFill>
                            <a:srgbClr val="000000"/>
                          </a:solidFill>
                          <a:latin typeface="Calibri"/>
                        </a:rPr>
                        <a:t>In Interface only one specifier is used- Public.</a:t>
                      </a:r>
                      <a:endParaRPr b="0" lang="en-IN" sz="3200" spc="-1" strike="noStrike">
                        <a:latin typeface="Arial"/>
                      </a:endParaRPr>
                    </a:p>
                  </a:txBody>
                  <a:tcPr anchor="t" marL="75960" marR="75960">
                    <a:lnL w="12240">
                      <a:solidFill>
                        <a:srgbClr val="206cba"/>
                      </a:solidFill>
                    </a:lnL>
                    <a:lnR w="12240">
                      <a:solidFill>
                        <a:srgbClr val="f0a0d7"/>
                      </a:solidFill>
                    </a:lnR>
                    <a:lnT w="9360">
                      <a:solidFill>
                        <a:srgbClr val="dddddd"/>
                      </a:solidFill>
                    </a:lnT>
                    <a:lnB w="12240">
                      <a:solidFill>
                        <a:srgbClr val="7009d0"/>
                      </a:solidFill>
                    </a:lnB>
                    <a:solidFill>
                      <a:srgbClr val="ffffff"/>
                    </a:solidFill>
                  </a:tcPr>
                </a:tc>
              </a:tr>
            </a:tbl>
          </a:graphicData>
        </a:graphic>
      </p:graphicFrame>
    </p:spTree>
  </p:cSld>
  <p:transition spd="slow">
    <p:cover dir="d"/>
  </p:transition>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4" name="Table 1"/>
          <p:cNvGraphicFramePr/>
          <p:nvPr/>
        </p:nvGraphicFramePr>
        <p:xfrm>
          <a:off x="327600" y="187560"/>
          <a:ext cx="11791440" cy="3337200"/>
        </p:xfrm>
        <a:graphic>
          <a:graphicData uri="http://schemas.openxmlformats.org/drawingml/2006/table">
            <a:tbl>
              <a:tblPr/>
              <a:tblGrid>
                <a:gridCol w="6919200"/>
                <a:gridCol w="4872240"/>
              </a:tblGrid>
              <a:tr h="438120">
                <a:tc>
                  <a:txBody>
                    <a:bodyPr lIns="50400" rIns="50400" tIns="50400" bIns="50400" anchor="t">
                      <a:noAutofit/>
                    </a:bodyPr>
                    <a:p>
                      <a:pPr algn="ctr">
                        <a:lnSpc>
                          <a:spcPct val="100000"/>
                        </a:lnSpc>
                        <a:buNone/>
                      </a:pPr>
                      <a:r>
                        <a:rPr b="1" lang="en-US" sz="2400" spc="-1" strike="noStrike">
                          <a:solidFill>
                            <a:srgbClr val="000000"/>
                          </a:solidFill>
                          <a:latin typeface="times new roman"/>
                        </a:rPr>
                        <a:t>Abstract class</a:t>
                      </a:r>
                      <a:endParaRPr b="0" lang="en-IN" sz="2400" spc="-1" strike="noStrike">
                        <a:latin typeface="Arial"/>
                      </a:endParaRPr>
                    </a:p>
                  </a:txBody>
                  <a:tcPr anchor="t" marL="50400" marR="5040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50400" rIns="50400" tIns="50400" bIns="50400" anchor="t">
                      <a:noAutofit/>
                    </a:bodyPr>
                    <a:p>
                      <a:pPr algn="ctr">
                        <a:lnSpc>
                          <a:spcPct val="100000"/>
                        </a:lnSpc>
                        <a:buNone/>
                      </a:pPr>
                      <a:r>
                        <a:rPr b="1" lang="en-US" sz="2400" spc="-1" strike="noStrike">
                          <a:solidFill>
                            <a:srgbClr val="000000"/>
                          </a:solidFill>
                          <a:latin typeface="times new roman"/>
                        </a:rPr>
                        <a:t>Interface</a:t>
                      </a:r>
                      <a:endParaRPr b="0" lang="en-IN" sz="2400" spc="-1" strike="noStrike">
                        <a:latin typeface="Arial"/>
                      </a:endParaRPr>
                    </a:p>
                  </a:txBody>
                  <a:tcPr anchor="t" marL="50400" marR="5040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1304280">
                <a:tc>
                  <a:txBody>
                    <a:bodyPr lIns="33480" rIns="33480" tIns="33480" bIns="33480" anchor="t">
                      <a:noAutofit/>
                    </a:bodyPr>
                    <a:p>
                      <a:pPr>
                        <a:lnSpc>
                          <a:spcPct val="100000"/>
                        </a:lnSpc>
                        <a:buNone/>
                      </a:pPr>
                      <a:r>
                        <a:rPr b="0" lang="en-US" sz="2000" spc="-1" strike="noStrike">
                          <a:solidFill>
                            <a:srgbClr val="000000"/>
                          </a:solidFill>
                          <a:latin typeface="verdana"/>
                        </a:rPr>
                        <a:t>1) Abstract class can </a:t>
                      </a:r>
                      <a:r>
                        <a:rPr b="1" lang="en-US" sz="2000" spc="-1" strike="noStrike">
                          <a:solidFill>
                            <a:srgbClr val="000000"/>
                          </a:solidFill>
                          <a:latin typeface="verdana"/>
                        </a:rPr>
                        <a:t>have abstract and non-abstract</a:t>
                      </a:r>
                      <a:r>
                        <a:rPr b="0" lang="en-US" sz="2000" spc="-1" strike="noStrike">
                          <a:solidFill>
                            <a:srgbClr val="000000"/>
                          </a:solidFill>
                          <a:latin typeface="verdana"/>
                        </a:rPr>
                        <a:t> methods.</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33480" rIns="33480" tIns="33480" bIns="33480" anchor="t">
                      <a:noAutofit/>
                    </a:bodyPr>
                    <a:p>
                      <a:pPr>
                        <a:lnSpc>
                          <a:spcPct val="100000"/>
                        </a:lnSpc>
                        <a:buNone/>
                      </a:pPr>
                      <a:r>
                        <a:rPr b="0" lang="en-US" sz="2000" spc="-1" strike="noStrike">
                          <a:solidFill>
                            <a:srgbClr val="000000"/>
                          </a:solidFill>
                          <a:latin typeface="verdana"/>
                        </a:rPr>
                        <a:t>Interface can have </a:t>
                      </a:r>
                      <a:r>
                        <a:rPr b="1" lang="en-US" sz="2000" spc="-1" strike="noStrike">
                          <a:solidFill>
                            <a:srgbClr val="000000"/>
                          </a:solidFill>
                          <a:latin typeface="verdana"/>
                        </a:rPr>
                        <a:t>only abstract</a:t>
                      </a:r>
                      <a:r>
                        <a:rPr b="0" lang="en-US" sz="2000" spc="-1" strike="noStrike">
                          <a:solidFill>
                            <a:srgbClr val="000000"/>
                          </a:solidFill>
                          <a:latin typeface="verdana"/>
                        </a:rPr>
                        <a:t> methods. Since Java 8, it can have </a:t>
                      </a:r>
                      <a:r>
                        <a:rPr b="1" lang="en-US" sz="2000" spc="-1" strike="noStrike">
                          <a:solidFill>
                            <a:srgbClr val="000000"/>
                          </a:solidFill>
                          <a:latin typeface="verdana"/>
                        </a:rPr>
                        <a:t>default and static methods</a:t>
                      </a:r>
                      <a:r>
                        <a:rPr b="0" lang="en-US" sz="2000" spc="-1" strike="noStrike">
                          <a:solidFill>
                            <a:srgbClr val="000000"/>
                          </a:solidFill>
                          <a:latin typeface="verdana"/>
                        </a:rPr>
                        <a:t> also.</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85800">
                <a:tc>
                  <a:txBody>
                    <a:bodyPr lIns="33480" rIns="33480" tIns="33480" bIns="33480" anchor="t">
                      <a:noAutofit/>
                    </a:bodyPr>
                    <a:p>
                      <a:pPr>
                        <a:lnSpc>
                          <a:spcPct val="100000"/>
                        </a:lnSpc>
                        <a:buNone/>
                      </a:pPr>
                      <a:r>
                        <a:rPr b="0" lang="en-US" sz="2000" spc="-1" strike="noStrike">
                          <a:solidFill>
                            <a:srgbClr val="000000"/>
                          </a:solidFill>
                          <a:latin typeface="verdana"/>
                        </a:rPr>
                        <a:t>2) Abstract class </a:t>
                      </a:r>
                      <a:r>
                        <a:rPr b="1" lang="en-US" sz="2000" spc="-1" strike="noStrike">
                          <a:solidFill>
                            <a:srgbClr val="000000"/>
                          </a:solidFill>
                          <a:latin typeface="verdana"/>
                        </a:rPr>
                        <a:t>doesn't support multiple inheritance</a:t>
                      </a:r>
                      <a:r>
                        <a:rPr b="0" lang="en-US" sz="2000" spc="-1" strike="noStrike">
                          <a:solidFill>
                            <a:srgbClr val="000000"/>
                          </a:solidFill>
                          <a:latin typeface="verdana"/>
                        </a:rPr>
                        <a:t>.</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33480" rIns="33480" tIns="33480" bIns="33480" anchor="t">
                      <a:noAutofit/>
                    </a:bodyPr>
                    <a:p>
                      <a:pPr>
                        <a:lnSpc>
                          <a:spcPct val="100000"/>
                        </a:lnSpc>
                        <a:buNone/>
                      </a:pPr>
                      <a:r>
                        <a:rPr b="0" lang="en-US" sz="2000" spc="-1" strike="noStrike">
                          <a:solidFill>
                            <a:srgbClr val="000000"/>
                          </a:solidFill>
                          <a:latin typeface="verdana"/>
                        </a:rPr>
                        <a:t>Interface </a:t>
                      </a:r>
                      <a:r>
                        <a:rPr b="1" lang="en-US" sz="2000" spc="-1" strike="noStrike">
                          <a:solidFill>
                            <a:srgbClr val="000000"/>
                          </a:solidFill>
                          <a:latin typeface="verdana"/>
                        </a:rPr>
                        <a:t>supports multiple inheritance</a:t>
                      </a:r>
                      <a:r>
                        <a:rPr b="0" lang="en-US" sz="2000" spc="-1" strike="noStrike">
                          <a:solidFill>
                            <a:srgbClr val="000000"/>
                          </a:solidFill>
                          <a:latin typeface="verdana"/>
                        </a:rPr>
                        <a:t>.</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85800">
                <a:tc>
                  <a:txBody>
                    <a:bodyPr lIns="33480" rIns="33480" tIns="33480" bIns="33480" anchor="t">
                      <a:noAutofit/>
                    </a:bodyPr>
                    <a:p>
                      <a:pPr>
                        <a:lnSpc>
                          <a:spcPct val="100000"/>
                        </a:lnSpc>
                        <a:buNone/>
                      </a:pPr>
                      <a:r>
                        <a:rPr b="0" lang="en-US" sz="2000" spc="-1" strike="noStrike">
                          <a:solidFill>
                            <a:srgbClr val="000000"/>
                          </a:solidFill>
                          <a:latin typeface="verdana"/>
                        </a:rPr>
                        <a:t>3) Abstract class </a:t>
                      </a:r>
                      <a:r>
                        <a:rPr b="1" lang="en-US" sz="2000" spc="-1" strike="noStrike">
                          <a:solidFill>
                            <a:srgbClr val="000000"/>
                          </a:solidFill>
                          <a:latin typeface="verdana"/>
                        </a:rPr>
                        <a:t>can have final, non-final, static and non-static variables</a:t>
                      </a:r>
                      <a:r>
                        <a:rPr b="0" lang="en-US" sz="2000" spc="-1" strike="noStrike">
                          <a:solidFill>
                            <a:srgbClr val="000000"/>
                          </a:solidFill>
                          <a:latin typeface="verdana"/>
                        </a:rPr>
                        <a:t>.</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33480" rIns="33480" tIns="33480" bIns="33480" anchor="t">
                      <a:noAutofit/>
                    </a:bodyPr>
                    <a:p>
                      <a:pPr>
                        <a:lnSpc>
                          <a:spcPct val="100000"/>
                        </a:lnSpc>
                        <a:buNone/>
                      </a:pPr>
                      <a:r>
                        <a:rPr b="0" lang="en-US" sz="2000" spc="-1" strike="noStrike">
                          <a:solidFill>
                            <a:srgbClr val="000000"/>
                          </a:solidFill>
                          <a:latin typeface="verdana"/>
                        </a:rPr>
                        <a:t>Interface has </a:t>
                      </a:r>
                      <a:r>
                        <a:rPr b="1" lang="en-US" sz="2000" spc="-1" strike="noStrike">
                          <a:solidFill>
                            <a:srgbClr val="000000"/>
                          </a:solidFill>
                          <a:latin typeface="verdana"/>
                        </a:rPr>
                        <a:t>only static and final variables</a:t>
                      </a:r>
                      <a:r>
                        <a:rPr b="0" lang="en-US" sz="2000" spc="-1" strike="noStrike">
                          <a:solidFill>
                            <a:srgbClr val="000000"/>
                          </a:solidFill>
                          <a:latin typeface="verdana"/>
                        </a:rPr>
                        <a:t>.</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85800">
                <a:tc>
                  <a:txBody>
                    <a:bodyPr lIns="33480" rIns="33480" tIns="33480" bIns="33480" anchor="t">
                      <a:noAutofit/>
                    </a:bodyPr>
                    <a:p>
                      <a:pPr>
                        <a:lnSpc>
                          <a:spcPct val="100000"/>
                        </a:lnSpc>
                        <a:buNone/>
                      </a:pPr>
                      <a:r>
                        <a:rPr b="0" lang="en-US" sz="2000" spc="-1" strike="noStrike">
                          <a:solidFill>
                            <a:srgbClr val="000000"/>
                          </a:solidFill>
                          <a:latin typeface="verdana"/>
                        </a:rPr>
                        <a:t>4) Abstract class </a:t>
                      </a:r>
                      <a:r>
                        <a:rPr b="1" lang="en-US" sz="2000" spc="-1" strike="noStrike">
                          <a:solidFill>
                            <a:srgbClr val="000000"/>
                          </a:solidFill>
                          <a:latin typeface="verdana"/>
                        </a:rPr>
                        <a:t>can provide the implementation of interface</a:t>
                      </a:r>
                      <a:r>
                        <a:rPr b="0" lang="en-US" sz="2000" spc="-1" strike="noStrike">
                          <a:solidFill>
                            <a:srgbClr val="000000"/>
                          </a:solidFill>
                          <a:latin typeface="verdana"/>
                        </a:rPr>
                        <a:t>.</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33480" rIns="33480" tIns="33480" bIns="33480" anchor="t">
                      <a:noAutofit/>
                    </a:bodyPr>
                    <a:p>
                      <a:pPr>
                        <a:lnSpc>
                          <a:spcPct val="100000"/>
                        </a:lnSpc>
                        <a:buNone/>
                      </a:pPr>
                      <a:r>
                        <a:rPr b="0" lang="en-US" sz="2000" spc="-1" strike="noStrike">
                          <a:solidFill>
                            <a:srgbClr val="000000"/>
                          </a:solidFill>
                          <a:latin typeface="verdana"/>
                        </a:rPr>
                        <a:t>Interface </a:t>
                      </a:r>
                      <a:r>
                        <a:rPr b="1" lang="en-US" sz="2000" spc="-1" strike="noStrike">
                          <a:solidFill>
                            <a:srgbClr val="000000"/>
                          </a:solidFill>
                          <a:latin typeface="verdana"/>
                        </a:rPr>
                        <a:t>can't provide the implementation of abstract class</a:t>
                      </a:r>
                      <a:r>
                        <a:rPr b="0" lang="en-US" sz="2000" spc="-1" strike="noStrike">
                          <a:solidFill>
                            <a:srgbClr val="000000"/>
                          </a:solidFill>
                          <a:latin typeface="verdana"/>
                        </a:rPr>
                        <a:t>.</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85800">
                <a:tc>
                  <a:txBody>
                    <a:bodyPr lIns="33480" rIns="33480" tIns="33480" bIns="33480" anchor="t">
                      <a:noAutofit/>
                    </a:bodyPr>
                    <a:p>
                      <a:pPr>
                        <a:lnSpc>
                          <a:spcPct val="100000"/>
                        </a:lnSpc>
                        <a:buNone/>
                      </a:pPr>
                      <a:r>
                        <a:rPr b="0" lang="en-US" sz="2000" spc="-1" strike="noStrike">
                          <a:solidFill>
                            <a:srgbClr val="000000"/>
                          </a:solidFill>
                          <a:latin typeface="verdana"/>
                        </a:rPr>
                        <a:t>5) The </a:t>
                      </a:r>
                      <a:r>
                        <a:rPr b="1" lang="en-US" sz="2000" spc="-1" strike="noStrike">
                          <a:solidFill>
                            <a:srgbClr val="000000"/>
                          </a:solidFill>
                          <a:latin typeface="verdana"/>
                        </a:rPr>
                        <a:t>abstract keyword</a:t>
                      </a:r>
                      <a:r>
                        <a:rPr b="0" lang="en-US" sz="2000" spc="-1" strike="noStrike">
                          <a:solidFill>
                            <a:srgbClr val="000000"/>
                          </a:solidFill>
                          <a:latin typeface="verdana"/>
                        </a:rPr>
                        <a:t> is used to declare abstract class.</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33480" rIns="33480" tIns="33480" bIns="33480" anchor="t">
                      <a:noAutofit/>
                    </a:bodyPr>
                    <a:p>
                      <a:pPr>
                        <a:lnSpc>
                          <a:spcPct val="100000"/>
                        </a:lnSpc>
                        <a:buNone/>
                      </a:pPr>
                      <a:r>
                        <a:rPr b="0" lang="en-US" sz="2000" spc="-1" strike="noStrike">
                          <a:solidFill>
                            <a:srgbClr val="000000"/>
                          </a:solidFill>
                          <a:latin typeface="verdana"/>
                        </a:rPr>
                        <a:t>The </a:t>
                      </a:r>
                      <a:r>
                        <a:rPr b="1" lang="en-US" sz="2000" spc="-1" strike="noStrike">
                          <a:solidFill>
                            <a:srgbClr val="000000"/>
                          </a:solidFill>
                          <a:latin typeface="verdana"/>
                        </a:rPr>
                        <a:t>interface keyword</a:t>
                      </a:r>
                      <a:r>
                        <a:rPr b="0" lang="en-US" sz="2000" spc="-1" strike="noStrike">
                          <a:solidFill>
                            <a:srgbClr val="000000"/>
                          </a:solidFill>
                          <a:latin typeface="verdana"/>
                        </a:rPr>
                        <a:t> is used to declare interface.</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85800">
                <a:tc>
                  <a:txBody>
                    <a:bodyPr lIns="33480" rIns="33480" tIns="33480" bIns="33480" anchor="t">
                      <a:noAutofit/>
                    </a:bodyPr>
                    <a:p>
                      <a:pPr>
                        <a:lnSpc>
                          <a:spcPct val="100000"/>
                        </a:lnSpc>
                        <a:buNone/>
                      </a:pPr>
                      <a:r>
                        <a:rPr b="0" lang="en-US" sz="2000" spc="-1" strike="noStrike">
                          <a:solidFill>
                            <a:srgbClr val="000000"/>
                          </a:solidFill>
                          <a:latin typeface="verdana"/>
                        </a:rPr>
                        <a:t>6) An </a:t>
                      </a:r>
                      <a:r>
                        <a:rPr b="1" lang="en-US" sz="2000" spc="-1" strike="noStrike">
                          <a:solidFill>
                            <a:srgbClr val="000000"/>
                          </a:solidFill>
                          <a:latin typeface="verdana"/>
                        </a:rPr>
                        <a:t>abstract class</a:t>
                      </a:r>
                      <a:r>
                        <a:rPr b="0" lang="en-US" sz="2000" spc="-1" strike="noStrike">
                          <a:solidFill>
                            <a:srgbClr val="000000"/>
                          </a:solidFill>
                          <a:latin typeface="verdana"/>
                        </a:rPr>
                        <a:t> can extend another Java class and implement multiple Java interfaces.</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33480" rIns="33480" tIns="33480" bIns="33480" anchor="t">
                      <a:noAutofit/>
                    </a:bodyPr>
                    <a:p>
                      <a:pPr>
                        <a:lnSpc>
                          <a:spcPct val="100000"/>
                        </a:lnSpc>
                        <a:buNone/>
                      </a:pPr>
                      <a:r>
                        <a:rPr b="0" lang="en-US" sz="2000" spc="-1" strike="noStrike">
                          <a:solidFill>
                            <a:srgbClr val="000000"/>
                          </a:solidFill>
                          <a:latin typeface="verdana"/>
                        </a:rPr>
                        <a:t>An </a:t>
                      </a:r>
                      <a:r>
                        <a:rPr b="1" lang="en-US" sz="2000" spc="-1" strike="noStrike">
                          <a:solidFill>
                            <a:srgbClr val="000000"/>
                          </a:solidFill>
                          <a:latin typeface="verdana"/>
                        </a:rPr>
                        <a:t>interface</a:t>
                      </a:r>
                      <a:r>
                        <a:rPr b="0" lang="en-US" sz="2000" spc="-1" strike="noStrike">
                          <a:solidFill>
                            <a:srgbClr val="000000"/>
                          </a:solidFill>
                          <a:latin typeface="verdana"/>
                        </a:rPr>
                        <a:t> can extend another Java interface only.</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85800">
                <a:tc>
                  <a:txBody>
                    <a:bodyPr lIns="33480" rIns="33480" tIns="33480" bIns="33480" anchor="t">
                      <a:noAutofit/>
                    </a:bodyPr>
                    <a:p>
                      <a:pPr>
                        <a:lnSpc>
                          <a:spcPct val="100000"/>
                        </a:lnSpc>
                        <a:buNone/>
                      </a:pPr>
                      <a:r>
                        <a:rPr b="0" lang="en-US" sz="2000" spc="-1" strike="noStrike">
                          <a:solidFill>
                            <a:srgbClr val="000000"/>
                          </a:solidFill>
                          <a:latin typeface="verdana"/>
                        </a:rPr>
                        <a:t>7) An </a:t>
                      </a:r>
                      <a:r>
                        <a:rPr b="1" lang="en-US" sz="2000" spc="-1" strike="noStrike">
                          <a:solidFill>
                            <a:srgbClr val="000000"/>
                          </a:solidFill>
                          <a:latin typeface="verdana"/>
                        </a:rPr>
                        <a:t>abstract class</a:t>
                      </a:r>
                      <a:r>
                        <a:rPr b="0" lang="en-US" sz="2000" spc="-1" strike="noStrike">
                          <a:solidFill>
                            <a:srgbClr val="000000"/>
                          </a:solidFill>
                          <a:latin typeface="verdana"/>
                        </a:rPr>
                        <a:t> can be extended using keyword "extends".</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33480" rIns="33480" tIns="33480" bIns="33480" anchor="t">
                      <a:noAutofit/>
                    </a:bodyPr>
                    <a:p>
                      <a:pPr>
                        <a:lnSpc>
                          <a:spcPct val="100000"/>
                        </a:lnSpc>
                        <a:buNone/>
                      </a:pPr>
                      <a:r>
                        <a:rPr b="0" lang="en-US" sz="2000" spc="-1" strike="noStrike">
                          <a:solidFill>
                            <a:srgbClr val="000000"/>
                          </a:solidFill>
                          <a:latin typeface="verdana"/>
                        </a:rPr>
                        <a:t>An </a:t>
                      </a:r>
                      <a:r>
                        <a:rPr b="1" lang="en-US" sz="2000" spc="-1" strike="noStrike">
                          <a:solidFill>
                            <a:srgbClr val="000000"/>
                          </a:solidFill>
                          <a:latin typeface="verdana"/>
                        </a:rPr>
                        <a:t>interface</a:t>
                      </a:r>
                      <a:r>
                        <a:rPr b="0" lang="en-US" sz="2000" spc="-1" strike="noStrike">
                          <a:solidFill>
                            <a:srgbClr val="000000"/>
                          </a:solidFill>
                          <a:latin typeface="verdana"/>
                        </a:rPr>
                        <a:t> can be implemented using keyword "implements".</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85800">
                <a:tc>
                  <a:txBody>
                    <a:bodyPr lIns="33480" rIns="33480" tIns="33480" bIns="33480" anchor="t">
                      <a:noAutofit/>
                    </a:bodyPr>
                    <a:p>
                      <a:pPr>
                        <a:lnSpc>
                          <a:spcPct val="100000"/>
                        </a:lnSpc>
                        <a:buNone/>
                      </a:pPr>
                      <a:r>
                        <a:rPr b="0" lang="en-US" sz="2000" spc="-1" strike="noStrike">
                          <a:solidFill>
                            <a:srgbClr val="000000"/>
                          </a:solidFill>
                          <a:latin typeface="verdana"/>
                        </a:rPr>
                        <a:t>8) A Java </a:t>
                      </a:r>
                      <a:r>
                        <a:rPr b="1" lang="en-US" sz="2000" spc="-1" strike="noStrike">
                          <a:solidFill>
                            <a:srgbClr val="000000"/>
                          </a:solidFill>
                          <a:latin typeface="verdana"/>
                        </a:rPr>
                        <a:t>abstract class</a:t>
                      </a:r>
                      <a:r>
                        <a:rPr b="0" lang="en-US" sz="2000" spc="-1" strike="noStrike">
                          <a:solidFill>
                            <a:srgbClr val="000000"/>
                          </a:solidFill>
                          <a:latin typeface="verdana"/>
                        </a:rPr>
                        <a:t> can have class members like private, protected, etc.</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33480" rIns="33480" tIns="33480" bIns="33480" anchor="t">
                      <a:noAutofit/>
                    </a:bodyPr>
                    <a:p>
                      <a:pPr>
                        <a:lnSpc>
                          <a:spcPct val="100000"/>
                        </a:lnSpc>
                        <a:buNone/>
                      </a:pPr>
                      <a:r>
                        <a:rPr b="0" lang="en-US" sz="2000" spc="-1" strike="noStrike">
                          <a:solidFill>
                            <a:srgbClr val="000000"/>
                          </a:solidFill>
                          <a:latin typeface="verdana"/>
                        </a:rPr>
                        <a:t>Members of a Java interface are public by default.</a:t>
                      </a:r>
                      <a:endParaRPr b="0" lang="en-IN" sz="2000" spc="-1" strike="noStrike">
                        <a:latin typeface="Arial"/>
                      </a:endParaRPr>
                    </a:p>
                  </a:txBody>
                  <a:tcPr anchor="t" marL="33480" marR="334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transition spd="slow">
    <p:cover dir="d"/>
  </p:transition>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Rectangle 1"/>
          <p:cNvSpPr/>
          <p:nvPr/>
        </p:nvSpPr>
        <p:spPr>
          <a:xfrm>
            <a:off x="777960" y="408960"/>
            <a:ext cx="1087704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What is encapsulation?</a:t>
            </a:r>
            <a:endParaRPr b="0" lang="en-IN" sz="2400" spc="-1" strike="noStrike">
              <a:latin typeface="Arial"/>
            </a:endParaRPr>
          </a:p>
          <a:p>
            <a:pPr>
              <a:lnSpc>
                <a:spcPct val="100000"/>
              </a:lnSpc>
              <a:buNone/>
            </a:pPr>
            <a:r>
              <a:rPr b="0" lang="en-US" sz="2400" spc="-1" strike="noStrike">
                <a:solidFill>
                  <a:srgbClr val="000000"/>
                </a:solidFill>
                <a:latin typeface="Calibri"/>
              </a:rPr>
              <a:t>The whole idea behind encapsulation is to hide the implementation details from users. If a data member is private it means it can only be accessed within the same class. No outside class can access private data member (variable) of other class.</a:t>
            </a:r>
            <a:endParaRPr b="0" lang="en-IN" sz="2400" spc="-1" strike="noStrike">
              <a:latin typeface="Arial"/>
            </a:endParaRPr>
          </a:p>
        </p:txBody>
      </p:sp>
      <p:sp>
        <p:nvSpPr>
          <p:cNvPr id="126" name="Rectangle 2"/>
          <p:cNvSpPr/>
          <p:nvPr/>
        </p:nvSpPr>
        <p:spPr>
          <a:xfrm>
            <a:off x="777960" y="2551680"/>
            <a:ext cx="1087704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How to implement encapsulation in java:</a:t>
            </a:r>
            <a:br/>
            <a:r>
              <a:rPr b="0" lang="en-US" sz="2400" spc="-1" strike="noStrike">
                <a:solidFill>
                  <a:srgbClr val="000000"/>
                </a:solidFill>
                <a:latin typeface="Calibri"/>
              </a:rPr>
              <a:t>1) Make the instance variables private so that they cannot be accessed directly from outside the class. You can only set and get values of these variables through the methods of the class.</a:t>
            </a:r>
            <a:br/>
            <a:r>
              <a:rPr b="0" lang="en-US" sz="2400" spc="-1" strike="noStrike">
                <a:solidFill>
                  <a:srgbClr val="000000"/>
                </a:solidFill>
                <a:latin typeface="Calibri"/>
              </a:rPr>
              <a:t>2) Have getter and setter methods in the class to set and get the values of the fields.</a:t>
            </a:r>
            <a:endParaRPr b="0" lang="en-IN" sz="2400" spc="-1" strike="noStrike">
              <a:latin typeface="Arial"/>
            </a:endParaRPr>
          </a:p>
        </p:txBody>
      </p:sp>
      <p:sp>
        <p:nvSpPr>
          <p:cNvPr id="127" name="Rectangle 3"/>
          <p:cNvSpPr/>
          <p:nvPr/>
        </p:nvSpPr>
        <p:spPr>
          <a:xfrm>
            <a:off x="2302920" y="5291640"/>
            <a:ext cx="44618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Encapsulation is also known as “data Hiding“.</a:t>
            </a:r>
            <a:endParaRPr b="0" lang="en-IN" sz="1800" spc="-1" strike="noStrike">
              <a:latin typeface="Arial"/>
            </a:endParaRPr>
          </a:p>
        </p:txBody>
      </p:sp>
    </p:spTree>
  </p:cSld>
  <p:transition spd="slow">
    <p:cover dir="d"/>
  </p:transition>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Rectangle 2"/>
          <p:cNvSpPr/>
          <p:nvPr/>
        </p:nvSpPr>
        <p:spPr>
          <a:xfrm>
            <a:off x="3048120" y="58680"/>
            <a:ext cx="6095520" cy="6674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Account {  </a:t>
            </a:r>
            <a:endParaRPr b="0" lang="en-IN" sz="1800" spc="-1" strike="noStrike">
              <a:latin typeface="Arial"/>
            </a:endParaRPr>
          </a:p>
          <a:p>
            <a:pPr>
              <a:lnSpc>
                <a:spcPct val="100000"/>
              </a:lnSpc>
              <a:buNone/>
            </a:pPr>
            <a:r>
              <a:rPr b="0" lang="en-US" sz="1800" spc="-1" strike="noStrike">
                <a:solidFill>
                  <a:srgbClr val="000000"/>
                </a:solidFill>
                <a:latin typeface="Calibri"/>
              </a:rPr>
              <a:t>//private data members  </a:t>
            </a:r>
            <a:endParaRPr b="0" lang="en-IN" sz="1800" spc="-1" strike="noStrike">
              <a:latin typeface="Arial"/>
            </a:endParaRPr>
          </a:p>
          <a:p>
            <a:pPr>
              <a:lnSpc>
                <a:spcPct val="100000"/>
              </a:lnSpc>
              <a:buNone/>
            </a:pPr>
            <a:r>
              <a:rPr b="0" lang="en-US" sz="1800" spc="-1" strike="noStrike">
                <a:solidFill>
                  <a:srgbClr val="000000"/>
                </a:solidFill>
                <a:latin typeface="Calibri"/>
              </a:rPr>
              <a:t>private long acc_no;  </a:t>
            </a:r>
            <a:endParaRPr b="0" lang="en-IN" sz="1800" spc="-1" strike="noStrike">
              <a:latin typeface="Arial"/>
            </a:endParaRPr>
          </a:p>
          <a:p>
            <a:pPr>
              <a:lnSpc>
                <a:spcPct val="100000"/>
              </a:lnSpc>
              <a:buNone/>
            </a:pPr>
            <a:r>
              <a:rPr b="0" lang="en-US" sz="1800" spc="-1" strike="noStrike">
                <a:solidFill>
                  <a:srgbClr val="000000"/>
                </a:solidFill>
                <a:latin typeface="Calibri"/>
              </a:rPr>
              <a:t>private String name,email;  </a:t>
            </a:r>
            <a:endParaRPr b="0" lang="en-IN" sz="1800" spc="-1" strike="noStrike">
              <a:latin typeface="Arial"/>
            </a:endParaRPr>
          </a:p>
          <a:p>
            <a:pPr>
              <a:lnSpc>
                <a:spcPct val="100000"/>
              </a:lnSpc>
              <a:buNone/>
            </a:pPr>
            <a:r>
              <a:rPr b="0" lang="en-US" sz="1800" spc="-1" strike="noStrike">
                <a:solidFill>
                  <a:srgbClr val="000000"/>
                </a:solidFill>
                <a:latin typeface="Calibri"/>
              </a:rPr>
              <a:t>private float amount;  </a:t>
            </a:r>
            <a:endParaRPr b="0" lang="en-IN" sz="1800" spc="-1" strike="noStrike">
              <a:latin typeface="Arial"/>
            </a:endParaRPr>
          </a:p>
          <a:p>
            <a:pPr>
              <a:lnSpc>
                <a:spcPct val="100000"/>
              </a:lnSpc>
              <a:buNone/>
            </a:pPr>
            <a:r>
              <a:rPr b="0" lang="en-US" sz="1800" spc="-1" strike="noStrike">
                <a:solidFill>
                  <a:srgbClr val="000000"/>
                </a:solidFill>
                <a:latin typeface="Calibri"/>
              </a:rPr>
              <a:t>//public getter and setter methods  </a:t>
            </a:r>
            <a:endParaRPr b="0" lang="en-IN" sz="1800" spc="-1" strike="noStrike">
              <a:latin typeface="Arial"/>
            </a:endParaRPr>
          </a:p>
          <a:p>
            <a:pPr>
              <a:lnSpc>
                <a:spcPct val="100000"/>
              </a:lnSpc>
              <a:buNone/>
            </a:pPr>
            <a:r>
              <a:rPr b="0" lang="en-US" sz="1800" spc="-1" strike="noStrike">
                <a:solidFill>
                  <a:srgbClr val="000000"/>
                </a:solidFill>
                <a:latin typeface="Calibri"/>
              </a:rPr>
              <a:t>public long getAcc_no()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return acc_no;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public void setAcc_no(long acc_no)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this.acc_no = acc_no;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public String getName()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return name;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public void setName(String name)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this.name = name;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public String getEmail()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return email;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public void setEmail(String email)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this.email = email;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Rectangle 1"/>
          <p:cNvSpPr/>
          <p:nvPr/>
        </p:nvSpPr>
        <p:spPr>
          <a:xfrm>
            <a:off x="2679480" y="734040"/>
            <a:ext cx="6095520" cy="5211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public</a:t>
            </a:r>
            <a:r>
              <a:rPr b="0" lang="en-US" sz="2400" spc="-1" strike="noStrike">
                <a:solidFill>
                  <a:srgbClr val="000000"/>
                </a:solidFill>
                <a:latin typeface="Calibri"/>
              </a:rPr>
              <a:t> </a:t>
            </a:r>
            <a:r>
              <a:rPr b="1" lang="en-US" sz="2400" spc="-1" strike="noStrike">
                <a:solidFill>
                  <a:srgbClr val="000000"/>
                </a:solidFill>
                <a:latin typeface="Calibri"/>
              </a:rPr>
              <a:t>class</a:t>
            </a:r>
            <a:r>
              <a:rPr b="0" lang="en-US" sz="2400" spc="-1" strike="noStrike">
                <a:solidFill>
                  <a:srgbClr val="000000"/>
                </a:solidFill>
                <a:latin typeface="Calibri"/>
              </a:rPr>
              <a:t> TestEncapsulation {  </a:t>
            </a:r>
            <a:endParaRPr b="0" lang="en-IN" sz="2400" spc="-1" strike="noStrike">
              <a:latin typeface="Arial"/>
            </a:endParaRPr>
          </a:p>
          <a:p>
            <a:pPr>
              <a:lnSpc>
                <a:spcPct val="100000"/>
              </a:lnSpc>
              <a:buNone/>
            </a:pPr>
            <a:r>
              <a:rPr b="1" lang="en-US" sz="2400" spc="-1" strike="noStrike">
                <a:solidFill>
                  <a:srgbClr val="000000"/>
                </a:solidFill>
                <a:latin typeface="Calibri"/>
              </a:rPr>
              <a:t>public</a:t>
            </a:r>
            <a:r>
              <a:rPr b="0" lang="en-US" sz="2400" spc="-1" strike="noStrike">
                <a:solidFill>
                  <a:srgbClr val="000000"/>
                </a:solidFill>
                <a:latin typeface="Calibri"/>
              </a:rPr>
              <a:t> </a:t>
            </a:r>
            <a:r>
              <a:rPr b="1" lang="en-US" sz="2400" spc="-1" strike="noStrike">
                <a:solidFill>
                  <a:srgbClr val="000000"/>
                </a:solidFill>
                <a:latin typeface="Calibri"/>
              </a:rPr>
              <a:t>static</a:t>
            </a:r>
            <a:r>
              <a:rPr b="0" lang="en-US" sz="2400" spc="-1" strike="noStrike">
                <a:solidFill>
                  <a:srgbClr val="000000"/>
                </a:solidFill>
                <a:latin typeface="Calibri"/>
              </a:rPr>
              <a:t> </a:t>
            </a:r>
            <a:r>
              <a:rPr b="1" lang="en-US" sz="2400" spc="-1" strike="noStrike">
                <a:solidFill>
                  <a:srgbClr val="000000"/>
                </a:solidFill>
                <a:latin typeface="Calibri"/>
              </a:rPr>
              <a:t>void</a:t>
            </a:r>
            <a:r>
              <a:rPr b="0" lang="en-US" sz="2400" spc="-1" strike="noStrike">
                <a:solidFill>
                  <a:srgbClr val="000000"/>
                </a:solidFill>
                <a:latin typeface="Calibri"/>
              </a:rPr>
              <a:t> main(String[] args) {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//creating instance of Account class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Account acc=</a:t>
            </a:r>
            <a:r>
              <a:rPr b="1" lang="en-US" sz="2400" spc="-1" strike="noStrike">
                <a:solidFill>
                  <a:srgbClr val="000000"/>
                </a:solidFill>
                <a:latin typeface="Calibri"/>
              </a:rPr>
              <a:t>new</a:t>
            </a:r>
            <a:r>
              <a:rPr b="0" lang="en-US" sz="2400" spc="-1" strike="noStrike">
                <a:solidFill>
                  <a:srgbClr val="000000"/>
                </a:solidFill>
                <a:latin typeface="Calibri"/>
              </a:rPr>
              <a:t> Account();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//setting values through setter methods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acc.setAcc_no(7560504000L);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acc.setName(“Aman");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acc.setEmail(“amantiwari8861@gmail.com");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//getting values through getter methods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System.out.println(acc.getAcc_no()+" "+acc.getName()+" "+acc.getEmail());  </a:t>
            </a:r>
            <a:endParaRPr b="0" lang="en-IN" sz="2400" spc="-1" strike="noStrike">
              <a:latin typeface="Arial"/>
            </a:endParaRPr>
          </a:p>
          <a:p>
            <a:pPr>
              <a:lnSpc>
                <a:spcPct val="100000"/>
              </a:lnSpc>
              <a:buNone/>
            </a:pP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Rectangle 1"/>
          <p:cNvSpPr/>
          <p:nvPr/>
        </p:nvSpPr>
        <p:spPr>
          <a:xfrm>
            <a:off x="1214640" y="237960"/>
            <a:ext cx="996264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Packages In Java</a:t>
            </a:r>
            <a:endParaRPr b="0" lang="en-IN" sz="2400" spc="-1" strike="noStrike">
              <a:latin typeface="Arial"/>
            </a:endParaRPr>
          </a:p>
          <a:p>
            <a:pPr>
              <a:lnSpc>
                <a:spcPct val="100000"/>
              </a:lnSpc>
              <a:buNone/>
            </a:pPr>
            <a:r>
              <a:rPr b="1" lang="en-US" sz="2400" spc="-1" strike="noStrike">
                <a:solidFill>
                  <a:srgbClr val="000000"/>
                </a:solidFill>
                <a:latin typeface="Calibri"/>
              </a:rPr>
              <a:t>Package</a:t>
            </a:r>
            <a:r>
              <a:rPr b="0" lang="en-US" sz="2400" spc="-1" strike="noStrike">
                <a:solidFill>
                  <a:srgbClr val="000000"/>
                </a:solidFill>
                <a:latin typeface="Calibri"/>
              </a:rPr>
              <a:t> in </a:t>
            </a:r>
            <a:r>
              <a:rPr b="0" lang="en-US" sz="2400" spc="-1" strike="noStrike" u="sng">
                <a:solidFill>
                  <a:srgbClr val="0563c1"/>
                </a:solidFill>
                <a:uFillTx/>
                <a:latin typeface="Calibri"/>
                <a:hlinkClick r:id="rId1"/>
              </a:rPr>
              <a:t>Java</a:t>
            </a:r>
            <a:r>
              <a:rPr b="0" lang="en-US" sz="2400" spc="-1" strike="noStrike">
                <a:solidFill>
                  <a:srgbClr val="000000"/>
                </a:solidFill>
                <a:latin typeface="Calibri"/>
              </a:rPr>
              <a:t> is a mechanism to encapsulate a group of classes, sub packages and interfaces. Packages are used for:</a:t>
            </a:r>
            <a:endParaRPr b="0" lang="en-IN" sz="2400" spc="-1" strike="noStrike">
              <a:latin typeface="Arial"/>
            </a:endParaRPr>
          </a:p>
        </p:txBody>
      </p:sp>
      <p:pic>
        <p:nvPicPr>
          <p:cNvPr id="131" name="Picture 2" descr="packages"/>
          <p:cNvPicPr/>
          <p:nvPr/>
        </p:nvPicPr>
        <p:blipFill>
          <a:blip r:embed="rId2"/>
          <a:stretch/>
        </p:blipFill>
        <p:spPr>
          <a:xfrm>
            <a:off x="3155400" y="1674720"/>
            <a:ext cx="6081120" cy="4303800"/>
          </a:xfrm>
          <a:prstGeom prst="rect">
            <a:avLst/>
          </a:prstGeom>
          <a:ln w="0">
            <a:noFill/>
          </a:ln>
        </p:spPr>
      </p:pic>
    </p:spTree>
  </p:cSld>
  <p:transition spd="slow">
    <p:cover dir="d"/>
  </p:transition>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Rectangle 1"/>
          <p:cNvSpPr/>
          <p:nvPr/>
        </p:nvSpPr>
        <p:spPr>
          <a:xfrm>
            <a:off x="1055520" y="397440"/>
            <a:ext cx="10449360" cy="2223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rPr>
              <a:t>Advantage of Java Package</a:t>
            </a:r>
            <a:endParaRPr b="0" lang="en-IN" sz="2800" spc="-1" strike="noStrike">
              <a:latin typeface="Arial"/>
            </a:endParaRPr>
          </a:p>
          <a:p>
            <a:pPr>
              <a:lnSpc>
                <a:spcPct val="100000"/>
              </a:lnSpc>
              <a:buNone/>
            </a:pPr>
            <a:r>
              <a:rPr b="0" lang="en-US" sz="2800" spc="-1" strike="noStrike">
                <a:solidFill>
                  <a:srgbClr val="000000"/>
                </a:solidFill>
                <a:latin typeface="Calibri"/>
              </a:rPr>
              <a:t>1) Java package is used to categorize the classes and interfaces so that they can be easily maintained.</a:t>
            </a:r>
            <a:endParaRPr b="0" lang="en-IN" sz="2800" spc="-1" strike="noStrike">
              <a:latin typeface="Arial"/>
            </a:endParaRPr>
          </a:p>
          <a:p>
            <a:pPr>
              <a:lnSpc>
                <a:spcPct val="100000"/>
              </a:lnSpc>
              <a:buNone/>
            </a:pPr>
            <a:r>
              <a:rPr b="0" lang="en-US" sz="2800" spc="-1" strike="noStrike">
                <a:solidFill>
                  <a:srgbClr val="000000"/>
                </a:solidFill>
                <a:latin typeface="Calibri"/>
              </a:rPr>
              <a:t>2) Java package provides access protection.</a:t>
            </a:r>
            <a:endParaRPr b="0" lang="en-IN" sz="2800" spc="-1" strike="noStrike">
              <a:latin typeface="Arial"/>
            </a:endParaRPr>
          </a:p>
          <a:p>
            <a:pPr>
              <a:lnSpc>
                <a:spcPct val="100000"/>
              </a:lnSpc>
              <a:buNone/>
            </a:pPr>
            <a:r>
              <a:rPr b="0" lang="en-US" sz="2800" spc="-1" strike="noStrike">
                <a:solidFill>
                  <a:srgbClr val="000000"/>
                </a:solidFill>
                <a:latin typeface="Calibri"/>
              </a:rPr>
              <a:t>3) Java package removes naming collision.</a:t>
            </a:r>
            <a:endParaRPr b="0" lang="en-IN" sz="2800" spc="-1" strike="noStrike">
              <a:latin typeface="Arial"/>
            </a:endParaRPr>
          </a:p>
        </p:txBody>
      </p:sp>
    </p:spTree>
  </p:cSld>
  <p:transition spd="slow">
    <p:cover dir="d"/>
  </p:transition>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Rectangle 1"/>
          <p:cNvSpPr/>
          <p:nvPr/>
        </p:nvSpPr>
        <p:spPr>
          <a:xfrm>
            <a:off x="3048120" y="2551680"/>
            <a:ext cx="6095520" cy="191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package mypack;  </a:t>
            </a:r>
            <a:endParaRPr b="0" lang="en-IN" sz="2000" spc="-1" strike="noStrike">
              <a:latin typeface="Arial"/>
            </a:endParaRPr>
          </a:p>
          <a:p>
            <a:pPr>
              <a:lnSpc>
                <a:spcPct val="100000"/>
              </a:lnSpc>
              <a:buNone/>
            </a:pPr>
            <a:r>
              <a:rPr b="0" lang="en-US" sz="2000" spc="-1" strike="noStrike">
                <a:solidFill>
                  <a:srgbClr val="000000"/>
                </a:solidFill>
                <a:latin typeface="Calibri"/>
              </a:rPr>
              <a:t>public class Simple{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public static void main(String args[]){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System.out.println("Welcome to NIIT");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p:txBody>
      </p:sp>
    </p:spTree>
  </p:cSld>
  <p:transition spd="slow">
    <p:cover dir="d"/>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Rectangle 1"/>
          <p:cNvSpPr/>
          <p:nvPr/>
        </p:nvSpPr>
        <p:spPr>
          <a:xfrm>
            <a:off x="1790280" y="1313640"/>
            <a:ext cx="8087400" cy="1736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erdana"/>
              </a:rPr>
              <a:t>Different ways to overload the method</a:t>
            </a:r>
            <a:endParaRPr b="0" lang="en-IN" sz="1800" spc="-1" strike="noStrike">
              <a:latin typeface="Arial"/>
            </a:endParaRPr>
          </a:p>
          <a:p>
            <a:pPr>
              <a:lnSpc>
                <a:spcPct val="100000"/>
              </a:lnSpc>
              <a:buNone/>
            </a:pPr>
            <a:r>
              <a:rPr b="0" lang="en-US" sz="1800" spc="-1" strike="noStrike">
                <a:solidFill>
                  <a:srgbClr val="000000"/>
                </a:solidFill>
                <a:latin typeface="verdana"/>
              </a:rPr>
              <a:t>There are two ways to overload the method in java</a:t>
            </a:r>
            <a:endParaRPr b="0" lang="en-IN" sz="1800" spc="-1" strike="noStrike">
              <a:latin typeface="Arial"/>
            </a:endParaRPr>
          </a:p>
          <a:p>
            <a:pPr>
              <a:lnSpc>
                <a:spcPct val="100000"/>
              </a:lnSpc>
              <a:buNone/>
            </a:pPr>
            <a:endParaRPr b="0" lang="en-IN" sz="1800" spc="-1" strike="noStrike">
              <a:latin typeface="Arial"/>
            </a:endParaRPr>
          </a:p>
          <a:p>
            <a:pPr indent="-216000">
              <a:lnSpc>
                <a:spcPct val="100000"/>
              </a:lnSpc>
              <a:buClr>
                <a:srgbClr val="000000"/>
              </a:buClr>
              <a:buFont typeface="Calibri Light"/>
              <a:buAutoNum type="arabicPeriod"/>
            </a:pPr>
            <a:r>
              <a:rPr b="0" lang="en-US" sz="1800" spc="-1" strike="noStrike">
                <a:solidFill>
                  <a:srgbClr val="000000"/>
                </a:solidFill>
                <a:latin typeface="verdana"/>
              </a:rPr>
              <a:t>By changing number of arguments</a:t>
            </a:r>
            <a:endParaRPr b="0" lang="en-IN" sz="1800" spc="-1" strike="noStrike">
              <a:latin typeface="Arial"/>
            </a:endParaRPr>
          </a:p>
          <a:p>
            <a:pPr>
              <a:lnSpc>
                <a:spcPct val="100000"/>
              </a:lnSpc>
              <a:buNone/>
            </a:pPr>
            <a:endParaRPr b="0" lang="en-IN" sz="1800" spc="-1" strike="noStrike">
              <a:latin typeface="Arial"/>
            </a:endParaRPr>
          </a:p>
          <a:p>
            <a:pPr indent="-216000">
              <a:lnSpc>
                <a:spcPct val="100000"/>
              </a:lnSpc>
              <a:buClr>
                <a:srgbClr val="000000"/>
              </a:buClr>
              <a:buFont typeface="Calibri Light"/>
              <a:buAutoNum type="arabicPeriod"/>
            </a:pPr>
            <a:r>
              <a:rPr b="0" lang="en-US" sz="1800" spc="-1" strike="noStrike">
                <a:solidFill>
                  <a:srgbClr val="000000"/>
                </a:solidFill>
                <a:latin typeface="verdana"/>
              </a:rPr>
              <a:t>By changing the data type</a:t>
            </a:r>
            <a:endParaRPr b="0" lang="en-IN" sz="1800" spc="-1" strike="noStrike">
              <a:latin typeface="Arial"/>
            </a:endParaRPr>
          </a:p>
        </p:txBody>
      </p:sp>
    </p:spTree>
  </p:cSld>
  <p:transition spd="slow">
    <p:cover dir="d"/>
  </p:transition>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Rectangle 1"/>
          <p:cNvSpPr/>
          <p:nvPr/>
        </p:nvSpPr>
        <p:spPr>
          <a:xfrm>
            <a:off x="1710360" y="978480"/>
            <a:ext cx="990324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How to compile java package</a:t>
            </a:r>
            <a:endParaRPr b="0" lang="en-IN" sz="2400" spc="-1" strike="noStrike">
              <a:latin typeface="Arial"/>
            </a:endParaRPr>
          </a:p>
          <a:p>
            <a:pPr>
              <a:lnSpc>
                <a:spcPct val="100000"/>
              </a:lnSpc>
              <a:buNone/>
            </a:pPr>
            <a:r>
              <a:rPr b="0" lang="en-US" sz="2400" spc="-1" strike="noStrike">
                <a:solidFill>
                  <a:srgbClr val="000000"/>
                </a:solidFill>
                <a:latin typeface="Calibri"/>
              </a:rPr>
              <a:t>If you are not using any IDE, you need to follow the syntax given below:</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javac -d directory javafilename  </a:t>
            </a:r>
            <a:endParaRPr b="0" lang="en-IN" sz="2400" spc="-1" strike="noStrike">
              <a:latin typeface="Arial"/>
            </a:endParaRPr>
          </a:p>
          <a:p>
            <a:pPr>
              <a:lnSpc>
                <a:spcPct val="100000"/>
              </a:lnSpc>
              <a:buNone/>
            </a:pPr>
            <a:r>
              <a:rPr b="0" lang="en-US" sz="2400" spc="-1" strike="noStrike">
                <a:solidFill>
                  <a:srgbClr val="000000"/>
                </a:solidFill>
                <a:latin typeface="Calibri"/>
              </a:rPr>
              <a:t>For example</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javac -d . Simple.java </a:t>
            </a:r>
            <a:endParaRPr b="0" lang="en-IN" sz="2400" spc="-1" strike="noStrike">
              <a:latin typeface="Arial"/>
            </a:endParaRPr>
          </a:p>
        </p:txBody>
      </p:sp>
    </p:spTree>
  </p:cSld>
  <p:transition spd="slow">
    <p:cover dir="d"/>
  </p:transition>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Rectangle 4"/>
          <p:cNvSpPr/>
          <p:nvPr/>
        </p:nvSpPr>
        <p:spPr>
          <a:xfrm>
            <a:off x="2120040" y="1397520"/>
            <a:ext cx="746028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How to run java package program</a:t>
            </a:r>
            <a:endParaRPr b="0" lang="en-IN" sz="2400" spc="-1" strike="noStrike">
              <a:latin typeface="Arial"/>
            </a:endParaRPr>
          </a:p>
          <a:p>
            <a:pPr>
              <a:lnSpc>
                <a:spcPct val="100000"/>
              </a:lnSpc>
              <a:buNone/>
            </a:pPr>
            <a:r>
              <a:rPr b="0" lang="en-US" sz="2400" spc="-1" strike="noStrike">
                <a:solidFill>
                  <a:srgbClr val="000000"/>
                </a:solidFill>
                <a:latin typeface="Calibri"/>
              </a:rPr>
              <a:t>You need to use fully qualified name e.g. mypack.Simple etc to run the class.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To Compile: javac -d . Simple.java</a:t>
            </a:r>
            <a:endParaRPr b="0" lang="en-IN" sz="2400" spc="-1" strike="noStrike">
              <a:latin typeface="Arial"/>
            </a:endParaRPr>
          </a:p>
          <a:p>
            <a:pPr>
              <a:lnSpc>
                <a:spcPct val="100000"/>
              </a:lnSpc>
              <a:buNone/>
            </a:pPr>
            <a:r>
              <a:rPr b="0" lang="en-US" sz="2400" spc="-1" strike="noStrike">
                <a:solidFill>
                  <a:srgbClr val="000000"/>
                </a:solidFill>
                <a:latin typeface="Calibri"/>
              </a:rPr>
              <a:t>To Run: java mypack.Simple</a:t>
            </a:r>
            <a:endParaRPr b="0" lang="en-IN" sz="2400" spc="-1" strike="noStrike">
              <a:latin typeface="Arial"/>
            </a:endParaRPr>
          </a:p>
        </p:txBody>
      </p:sp>
    </p:spTree>
  </p:cSld>
  <p:transition spd="slow">
    <p:cover dir="d"/>
  </p:transition>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Rectangle 1"/>
          <p:cNvSpPr/>
          <p:nvPr/>
        </p:nvSpPr>
        <p:spPr>
          <a:xfrm>
            <a:off x="591480" y="873000"/>
            <a:ext cx="1021716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How to access package from another package?</a:t>
            </a:r>
            <a:endParaRPr b="0" lang="en-IN" sz="2400" spc="-1" strike="noStrike">
              <a:latin typeface="Arial"/>
            </a:endParaRPr>
          </a:p>
          <a:p>
            <a:pPr>
              <a:lnSpc>
                <a:spcPct val="100000"/>
              </a:lnSpc>
              <a:buNone/>
            </a:pPr>
            <a:r>
              <a:rPr b="0" lang="en-US" sz="2400" spc="-1" strike="noStrike">
                <a:solidFill>
                  <a:srgbClr val="000000"/>
                </a:solidFill>
                <a:latin typeface="Calibri"/>
              </a:rPr>
              <a:t>There are three ways to access the package from outside the package.</a:t>
            </a:r>
            <a:endParaRPr b="0" lang="en-IN" sz="2400" spc="-1" strike="noStrike">
              <a:latin typeface="Arial"/>
            </a:endParaRPr>
          </a:p>
          <a:p>
            <a:pPr marL="343080" indent="-343080">
              <a:lnSpc>
                <a:spcPct val="100000"/>
              </a:lnSpc>
              <a:buClr>
                <a:srgbClr val="000000"/>
              </a:buClr>
              <a:buFont typeface="Arial"/>
              <a:buChar char="•"/>
            </a:pPr>
            <a:r>
              <a:rPr b="1" lang="en-US" sz="2400" spc="-1" strike="noStrike">
                <a:solidFill>
                  <a:srgbClr val="000000"/>
                </a:solidFill>
                <a:latin typeface="Calibri"/>
              </a:rPr>
              <a:t>import package.*;</a:t>
            </a:r>
            <a:endParaRPr b="0" lang="en-IN" sz="2400" spc="-1" strike="noStrike">
              <a:latin typeface="Arial"/>
            </a:endParaRPr>
          </a:p>
          <a:p>
            <a:pPr marL="343080" indent="-343080">
              <a:lnSpc>
                <a:spcPct val="100000"/>
              </a:lnSpc>
              <a:buClr>
                <a:srgbClr val="000000"/>
              </a:buClr>
              <a:buFont typeface="Arial"/>
              <a:buChar char="•"/>
            </a:pPr>
            <a:r>
              <a:rPr b="1" lang="en-US" sz="2400" spc="-1" strike="noStrike">
                <a:solidFill>
                  <a:srgbClr val="000000"/>
                </a:solidFill>
                <a:latin typeface="Calibri"/>
              </a:rPr>
              <a:t>import package.classname;</a:t>
            </a:r>
            <a:endParaRPr b="0" lang="en-IN" sz="2400" spc="-1" strike="noStrike">
              <a:latin typeface="Arial"/>
            </a:endParaRPr>
          </a:p>
          <a:p>
            <a:pPr marL="343080" indent="-343080">
              <a:lnSpc>
                <a:spcPct val="100000"/>
              </a:lnSpc>
              <a:buClr>
                <a:srgbClr val="000000"/>
              </a:buClr>
              <a:buFont typeface="Arial"/>
              <a:buChar char="•"/>
            </a:pPr>
            <a:r>
              <a:rPr b="1" lang="en-US" sz="2400" spc="-1" strike="noStrike">
                <a:solidFill>
                  <a:srgbClr val="000000"/>
                </a:solidFill>
                <a:latin typeface="Calibri"/>
              </a:rPr>
              <a:t>fully qualified name.</a:t>
            </a:r>
            <a:endParaRPr b="0" lang="en-IN" sz="2400" spc="-1" strike="noStrike">
              <a:latin typeface="Arial"/>
            </a:endParaRPr>
          </a:p>
        </p:txBody>
      </p:sp>
    </p:spTree>
  </p:cSld>
  <p:transition spd="slow">
    <p:cover dir="d"/>
  </p:transition>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Rectangle 1"/>
          <p:cNvSpPr/>
          <p:nvPr/>
        </p:nvSpPr>
        <p:spPr>
          <a:xfrm>
            <a:off x="1009440" y="378360"/>
            <a:ext cx="248400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1) Using packagename.*</a:t>
            </a:r>
            <a:endParaRPr b="0" lang="en-IN" sz="1800" spc="-1" strike="noStrike">
              <a:latin typeface="Arial"/>
            </a:endParaRPr>
          </a:p>
        </p:txBody>
      </p:sp>
      <p:sp>
        <p:nvSpPr>
          <p:cNvPr id="138" name="Rectangle 2"/>
          <p:cNvSpPr/>
          <p:nvPr/>
        </p:nvSpPr>
        <p:spPr>
          <a:xfrm>
            <a:off x="999720" y="957240"/>
            <a:ext cx="6095520" cy="1614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//save by A.java  </a:t>
            </a:r>
            <a:endParaRPr b="0" lang="en-IN" sz="2000" spc="-1" strike="noStrike">
              <a:latin typeface="Arial"/>
            </a:endParaRPr>
          </a:p>
          <a:p>
            <a:pPr>
              <a:lnSpc>
                <a:spcPct val="100000"/>
              </a:lnSpc>
              <a:buNone/>
            </a:pPr>
            <a:r>
              <a:rPr b="1" lang="en-US" sz="2000" spc="-1" strike="noStrike">
                <a:solidFill>
                  <a:srgbClr val="000000"/>
                </a:solidFill>
                <a:latin typeface="Calibri"/>
              </a:rPr>
              <a:t>package</a:t>
            </a:r>
            <a:r>
              <a:rPr b="0" lang="en-US" sz="2000" spc="-1" strike="noStrike">
                <a:solidFill>
                  <a:srgbClr val="000000"/>
                </a:solidFill>
                <a:latin typeface="Calibri"/>
              </a:rPr>
              <a:t> pack;  </a:t>
            </a:r>
            <a:endParaRPr b="0" lang="en-IN" sz="2000" spc="-1" strike="noStrike">
              <a:latin typeface="Arial"/>
            </a:endParaRPr>
          </a:p>
          <a:p>
            <a:pPr>
              <a:lnSpc>
                <a:spcPct val="100000"/>
              </a:lnSpc>
              <a:buNone/>
            </a:pPr>
            <a:r>
              <a:rPr b="1" lang="en-US" sz="2000" spc="-1" strike="noStrike">
                <a:solidFill>
                  <a:srgbClr val="000000"/>
                </a:solidFill>
                <a:latin typeface="Calibri"/>
              </a:rPr>
              <a:t>public</a:t>
            </a:r>
            <a:r>
              <a:rPr b="0" lang="en-US" sz="2000" spc="-1" strike="noStrike">
                <a:solidFill>
                  <a:srgbClr val="000000"/>
                </a:solidFill>
                <a:latin typeface="Calibri"/>
              </a:rPr>
              <a:t> </a:t>
            </a:r>
            <a:r>
              <a:rPr b="1" lang="en-US" sz="2000" spc="-1" strike="noStrike">
                <a:solidFill>
                  <a:srgbClr val="000000"/>
                </a:solidFill>
                <a:latin typeface="Calibri"/>
              </a:rPr>
              <a:t>class</a:t>
            </a:r>
            <a:r>
              <a:rPr b="0" lang="en-US" sz="2000" spc="-1" strike="noStrike">
                <a:solidFill>
                  <a:srgbClr val="000000"/>
                </a:solidFill>
                <a:latin typeface="Calibri"/>
              </a:rPr>
              <a:t> A{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1" lang="en-US" sz="2000" spc="-1" strike="noStrike">
                <a:solidFill>
                  <a:srgbClr val="000000"/>
                </a:solidFill>
                <a:latin typeface="Calibri"/>
              </a:rPr>
              <a:t>public</a:t>
            </a:r>
            <a:r>
              <a:rPr b="0" lang="en-US" sz="2000" spc="-1" strike="noStrike">
                <a:solidFill>
                  <a:srgbClr val="000000"/>
                </a:solidFill>
                <a:latin typeface="Calibri"/>
              </a:rPr>
              <a:t> </a:t>
            </a:r>
            <a:r>
              <a:rPr b="1" lang="en-US" sz="2000" spc="-1" strike="noStrike">
                <a:solidFill>
                  <a:srgbClr val="000000"/>
                </a:solidFill>
                <a:latin typeface="Calibri"/>
              </a:rPr>
              <a:t>void</a:t>
            </a:r>
            <a:r>
              <a:rPr b="0" lang="en-US" sz="2000" spc="-1" strike="noStrike">
                <a:solidFill>
                  <a:srgbClr val="000000"/>
                </a:solidFill>
                <a:latin typeface="Calibri"/>
              </a:rPr>
              <a:t> msg(){System.out.println("Hello");}  </a:t>
            </a:r>
            <a:endParaRPr b="0" lang="en-IN" sz="2000" spc="-1" strike="noStrike">
              <a:latin typeface="Arial"/>
            </a:endParaRPr>
          </a:p>
          <a:p>
            <a:pPr>
              <a:lnSpc>
                <a:spcPct val="100000"/>
              </a:lnSpc>
              <a:buNone/>
            </a:pPr>
            <a:r>
              <a:rPr b="0" lang="en-US" sz="2000" spc="-1" strike="noStrike">
                <a:solidFill>
                  <a:srgbClr val="000000"/>
                </a:solidFill>
                <a:latin typeface="Calibri"/>
              </a:rPr>
              <a:t>} </a:t>
            </a:r>
            <a:endParaRPr b="0" lang="en-IN" sz="2000" spc="-1" strike="noStrike">
              <a:latin typeface="Arial"/>
            </a:endParaRPr>
          </a:p>
        </p:txBody>
      </p:sp>
      <p:sp>
        <p:nvSpPr>
          <p:cNvPr id="139" name="Rectangle 3"/>
          <p:cNvSpPr/>
          <p:nvPr/>
        </p:nvSpPr>
        <p:spPr>
          <a:xfrm>
            <a:off x="999720" y="3062520"/>
            <a:ext cx="6095520" cy="3139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//save by B.java  </a:t>
            </a:r>
            <a:endParaRPr b="0" lang="en-IN" sz="2000" spc="-1" strike="noStrike">
              <a:latin typeface="Arial"/>
            </a:endParaRPr>
          </a:p>
          <a:p>
            <a:pPr>
              <a:lnSpc>
                <a:spcPct val="100000"/>
              </a:lnSpc>
              <a:buNone/>
            </a:pPr>
            <a:r>
              <a:rPr b="1" lang="en-US" sz="2000" spc="-1" strike="noStrike">
                <a:solidFill>
                  <a:srgbClr val="000000"/>
                </a:solidFill>
                <a:latin typeface="Calibri"/>
              </a:rPr>
              <a:t>package</a:t>
            </a:r>
            <a:r>
              <a:rPr b="0" lang="en-US" sz="2000" spc="-1" strike="noStrike">
                <a:solidFill>
                  <a:srgbClr val="000000"/>
                </a:solidFill>
                <a:latin typeface="Calibri"/>
              </a:rPr>
              <a:t> mypack;  </a:t>
            </a:r>
            <a:endParaRPr b="0" lang="en-IN" sz="2000" spc="-1" strike="noStrike">
              <a:latin typeface="Arial"/>
            </a:endParaRPr>
          </a:p>
          <a:p>
            <a:pPr>
              <a:lnSpc>
                <a:spcPct val="100000"/>
              </a:lnSpc>
              <a:buNone/>
            </a:pPr>
            <a:r>
              <a:rPr b="1" lang="en-US" sz="2000" spc="-1" strike="noStrike">
                <a:solidFill>
                  <a:srgbClr val="000000"/>
                </a:solidFill>
                <a:latin typeface="Calibri"/>
              </a:rPr>
              <a:t>import</a:t>
            </a:r>
            <a:r>
              <a:rPr b="0" lang="en-US" sz="2000" spc="-1" strike="noStrike">
                <a:solidFill>
                  <a:srgbClr val="000000"/>
                </a:solidFill>
                <a:latin typeface="Calibri"/>
              </a:rPr>
              <a:t> pack.*;  </a:t>
            </a:r>
            <a:endParaRPr b="0" lang="en-IN" sz="2000" spc="-1" strike="noStrike">
              <a:latin typeface="Arial"/>
            </a:endParaRPr>
          </a:p>
          <a:p>
            <a:pPr>
              <a:lnSpc>
                <a:spcPct val="100000"/>
              </a:lnSpc>
              <a:buNone/>
            </a:pPr>
            <a:r>
              <a:rPr b="0" lang="en-US" sz="2000" spc="-1" strike="noStrike">
                <a:solidFill>
                  <a:srgbClr val="000000"/>
                </a:solidFill>
                <a:latin typeface="Calibri"/>
              </a:rPr>
              <a:t>  </a:t>
            </a:r>
            <a:endParaRPr b="0" lang="en-IN" sz="2000" spc="-1" strike="noStrike">
              <a:latin typeface="Arial"/>
            </a:endParaRPr>
          </a:p>
          <a:p>
            <a:pPr>
              <a:lnSpc>
                <a:spcPct val="100000"/>
              </a:lnSpc>
              <a:buNone/>
            </a:pPr>
            <a:r>
              <a:rPr b="1" lang="en-US" sz="2000" spc="-1" strike="noStrike">
                <a:solidFill>
                  <a:srgbClr val="000000"/>
                </a:solidFill>
                <a:latin typeface="Calibri"/>
              </a:rPr>
              <a:t>class</a:t>
            </a:r>
            <a:r>
              <a:rPr b="0" lang="en-US" sz="2000" spc="-1" strike="noStrike">
                <a:solidFill>
                  <a:srgbClr val="000000"/>
                </a:solidFill>
                <a:latin typeface="Calibri"/>
              </a:rPr>
              <a:t> B{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1" lang="en-US" sz="2000" spc="-1" strike="noStrike">
                <a:solidFill>
                  <a:srgbClr val="000000"/>
                </a:solidFill>
                <a:latin typeface="Calibri"/>
              </a:rPr>
              <a:t>public</a:t>
            </a:r>
            <a:r>
              <a:rPr b="0" lang="en-US" sz="2000" spc="-1" strike="noStrike">
                <a:solidFill>
                  <a:srgbClr val="000000"/>
                </a:solidFill>
                <a:latin typeface="Calibri"/>
              </a:rPr>
              <a:t> </a:t>
            </a:r>
            <a:r>
              <a:rPr b="1" lang="en-US" sz="2000" spc="-1" strike="noStrike">
                <a:solidFill>
                  <a:srgbClr val="000000"/>
                </a:solidFill>
                <a:latin typeface="Calibri"/>
              </a:rPr>
              <a:t>static</a:t>
            </a:r>
            <a:r>
              <a:rPr b="0" lang="en-US" sz="2000" spc="-1" strike="noStrike">
                <a:solidFill>
                  <a:srgbClr val="000000"/>
                </a:solidFill>
                <a:latin typeface="Calibri"/>
              </a:rPr>
              <a:t> </a:t>
            </a:r>
            <a:r>
              <a:rPr b="1" lang="en-US" sz="2000" spc="-1" strike="noStrike">
                <a:solidFill>
                  <a:srgbClr val="000000"/>
                </a:solidFill>
                <a:latin typeface="Calibri"/>
              </a:rPr>
              <a:t>void</a:t>
            </a:r>
            <a:r>
              <a:rPr b="0" lang="en-US" sz="2000" spc="-1" strike="noStrike">
                <a:solidFill>
                  <a:srgbClr val="000000"/>
                </a:solidFill>
                <a:latin typeface="Calibri"/>
              </a:rPr>
              <a:t> main(String args[]){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A obj = </a:t>
            </a:r>
            <a:r>
              <a:rPr b="1" lang="en-US" sz="2000" spc="-1" strike="noStrike">
                <a:solidFill>
                  <a:srgbClr val="000000"/>
                </a:solidFill>
                <a:latin typeface="Calibri"/>
              </a:rPr>
              <a:t>new</a:t>
            </a:r>
            <a:r>
              <a:rPr b="0" lang="en-US" sz="2000" spc="-1" strike="noStrike">
                <a:solidFill>
                  <a:srgbClr val="000000"/>
                </a:solidFill>
                <a:latin typeface="Calibri"/>
              </a:rPr>
              <a:t> A();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obj.msg();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p:txBody>
      </p:sp>
    </p:spTree>
  </p:cSld>
  <p:transition spd="slow">
    <p:cover dir="d"/>
  </p:transition>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Rectangle 1"/>
          <p:cNvSpPr/>
          <p:nvPr/>
        </p:nvSpPr>
        <p:spPr>
          <a:xfrm>
            <a:off x="923400" y="241920"/>
            <a:ext cx="33541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2) Using packagename.classname</a:t>
            </a:r>
            <a:endParaRPr b="0" lang="en-IN" sz="1800" spc="-1" strike="noStrike">
              <a:latin typeface="Arial"/>
            </a:endParaRPr>
          </a:p>
        </p:txBody>
      </p:sp>
      <p:sp>
        <p:nvSpPr>
          <p:cNvPr id="141" name="Rectangle 2"/>
          <p:cNvSpPr/>
          <p:nvPr/>
        </p:nvSpPr>
        <p:spPr>
          <a:xfrm>
            <a:off x="912240" y="851760"/>
            <a:ext cx="609552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//save by A.java  </a:t>
            </a:r>
            <a:endParaRPr b="0" lang="en-IN" sz="2400" spc="-1" strike="noStrike">
              <a:latin typeface="Arial"/>
            </a:endParaRPr>
          </a:p>
          <a:p>
            <a:pPr>
              <a:lnSpc>
                <a:spcPct val="100000"/>
              </a:lnSpc>
              <a:buNone/>
            </a:pPr>
            <a:r>
              <a:rPr b="1" lang="en-US" sz="2400" spc="-1" strike="noStrike">
                <a:solidFill>
                  <a:srgbClr val="000000"/>
                </a:solidFill>
                <a:latin typeface="Calibri"/>
              </a:rPr>
              <a:t>package</a:t>
            </a:r>
            <a:r>
              <a:rPr b="0" lang="en-US" sz="2400" spc="-1" strike="noStrike">
                <a:solidFill>
                  <a:srgbClr val="000000"/>
                </a:solidFill>
                <a:latin typeface="Calibri"/>
              </a:rPr>
              <a:t> pack;  </a:t>
            </a:r>
            <a:endParaRPr b="0" lang="en-IN" sz="2400" spc="-1" strike="noStrike">
              <a:latin typeface="Arial"/>
            </a:endParaRPr>
          </a:p>
          <a:p>
            <a:pPr>
              <a:lnSpc>
                <a:spcPct val="100000"/>
              </a:lnSpc>
              <a:buNone/>
            </a:pPr>
            <a:r>
              <a:rPr b="1" lang="en-US" sz="2400" spc="-1" strike="noStrike">
                <a:solidFill>
                  <a:srgbClr val="000000"/>
                </a:solidFill>
                <a:latin typeface="Calibri"/>
              </a:rPr>
              <a:t>public</a:t>
            </a:r>
            <a:r>
              <a:rPr b="0" lang="en-US" sz="2400" spc="-1" strike="noStrike">
                <a:solidFill>
                  <a:srgbClr val="000000"/>
                </a:solidFill>
                <a:latin typeface="Calibri"/>
              </a:rPr>
              <a:t> </a:t>
            </a:r>
            <a:r>
              <a:rPr b="1" lang="en-US" sz="2400" spc="-1" strike="noStrike">
                <a:solidFill>
                  <a:srgbClr val="000000"/>
                </a:solidFill>
                <a:latin typeface="Calibri"/>
              </a:rPr>
              <a:t>class</a:t>
            </a:r>
            <a:r>
              <a:rPr b="0" lang="en-US" sz="2400" spc="-1" strike="noStrike">
                <a:solidFill>
                  <a:srgbClr val="000000"/>
                </a:solidFill>
                <a:latin typeface="Calibri"/>
              </a:rPr>
              <a:t> A{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1" lang="en-US" sz="2400" spc="-1" strike="noStrike">
                <a:solidFill>
                  <a:srgbClr val="000000"/>
                </a:solidFill>
                <a:latin typeface="Calibri"/>
              </a:rPr>
              <a:t>public</a:t>
            </a:r>
            <a:r>
              <a:rPr b="0" lang="en-US" sz="2400" spc="-1" strike="noStrike">
                <a:solidFill>
                  <a:srgbClr val="000000"/>
                </a:solidFill>
                <a:latin typeface="Calibri"/>
              </a:rPr>
              <a:t> </a:t>
            </a:r>
            <a:r>
              <a:rPr b="1" lang="en-US" sz="2400" spc="-1" strike="noStrike">
                <a:solidFill>
                  <a:srgbClr val="000000"/>
                </a:solidFill>
                <a:latin typeface="Calibri"/>
              </a:rPr>
              <a:t>void</a:t>
            </a:r>
            <a:r>
              <a:rPr b="0" lang="en-US" sz="2400" spc="-1" strike="noStrike">
                <a:solidFill>
                  <a:srgbClr val="000000"/>
                </a:solidFill>
                <a:latin typeface="Calibri"/>
              </a:rPr>
              <a:t> msg(){System.out.println("Hello");}</a:t>
            </a:r>
            <a:endParaRPr b="0" lang="en-IN" sz="2400" spc="-1" strike="noStrike">
              <a:latin typeface="Arial"/>
            </a:endParaRPr>
          </a:p>
          <a:p>
            <a:pPr>
              <a:lnSpc>
                <a:spcPct val="100000"/>
              </a:lnSpc>
              <a:buNone/>
            </a:pPr>
            <a:r>
              <a:rPr b="0" lang="en-US" sz="2400" spc="-1" strike="noStrike">
                <a:solidFill>
                  <a:srgbClr val="000000"/>
                </a:solidFill>
                <a:latin typeface="Calibri"/>
              </a:rPr>
              <a:t>}  </a:t>
            </a:r>
            <a:endParaRPr b="0" lang="en-IN" sz="2400" spc="-1" strike="noStrike">
              <a:latin typeface="Arial"/>
            </a:endParaRPr>
          </a:p>
        </p:txBody>
      </p:sp>
      <p:sp>
        <p:nvSpPr>
          <p:cNvPr id="142" name="Rectangle 3"/>
          <p:cNvSpPr/>
          <p:nvPr/>
        </p:nvSpPr>
        <p:spPr>
          <a:xfrm>
            <a:off x="912240" y="3060360"/>
            <a:ext cx="609552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//save by B.java  </a:t>
            </a:r>
            <a:endParaRPr b="0" lang="en-IN" sz="2400" spc="-1" strike="noStrike">
              <a:latin typeface="Arial"/>
            </a:endParaRPr>
          </a:p>
          <a:p>
            <a:pPr>
              <a:lnSpc>
                <a:spcPct val="100000"/>
              </a:lnSpc>
              <a:buNone/>
            </a:pPr>
            <a:r>
              <a:rPr b="1" lang="en-US" sz="2400" spc="-1" strike="noStrike">
                <a:solidFill>
                  <a:srgbClr val="000000"/>
                </a:solidFill>
                <a:latin typeface="Calibri"/>
              </a:rPr>
              <a:t>package</a:t>
            </a:r>
            <a:r>
              <a:rPr b="0" lang="en-US" sz="2400" spc="-1" strike="noStrike">
                <a:solidFill>
                  <a:srgbClr val="000000"/>
                </a:solidFill>
                <a:latin typeface="Calibri"/>
              </a:rPr>
              <a:t> mypack;  </a:t>
            </a:r>
            <a:endParaRPr b="0" lang="en-IN" sz="2400" spc="-1" strike="noStrike">
              <a:latin typeface="Arial"/>
            </a:endParaRPr>
          </a:p>
          <a:p>
            <a:pPr>
              <a:lnSpc>
                <a:spcPct val="100000"/>
              </a:lnSpc>
              <a:buNone/>
            </a:pPr>
            <a:r>
              <a:rPr b="1" lang="en-US" sz="2400" spc="-1" strike="noStrike">
                <a:solidFill>
                  <a:srgbClr val="000000"/>
                </a:solidFill>
                <a:latin typeface="Calibri"/>
              </a:rPr>
              <a:t>import</a:t>
            </a:r>
            <a:r>
              <a:rPr b="0" lang="en-US" sz="2400" spc="-1" strike="noStrike">
                <a:solidFill>
                  <a:srgbClr val="000000"/>
                </a:solidFill>
                <a:latin typeface="Calibri"/>
              </a:rPr>
              <a:t> pack.A;  </a:t>
            </a:r>
            <a:endParaRPr b="0" lang="en-IN" sz="2400" spc="-1" strike="noStrike">
              <a:latin typeface="Arial"/>
            </a:endParaRPr>
          </a:p>
          <a:p>
            <a:pPr>
              <a:lnSpc>
                <a:spcPct val="100000"/>
              </a:lnSpc>
              <a:buNone/>
            </a:pPr>
            <a:r>
              <a:rPr b="1" lang="en-US" sz="2400" spc="-1" strike="noStrike">
                <a:solidFill>
                  <a:srgbClr val="000000"/>
                </a:solidFill>
                <a:latin typeface="Calibri"/>
              </a:rPr>
              <a:t>class</a:t>
            </a:r>
            <a:r>
              <a:rPr b="0" lang="en-US" sz="2400" spc="-1" strike="noStrike">
                <a:solidFill>
                  <a:srgbClr val="000000"/>
                </a:solidFill>
                <a:latin typeface="Calibri"/>
              </a:rPr>
              <a:t> B{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1" lang="en-US" sz="2400" spc="-1" strike="noStrike">
                <a:solidFill>
                  <a:srgbClr val="000000"/>
                </a:solidFill>
                <a:latin typeface="Calibri"/>
              </a:rPr>
              <a:t>public</a:t>
            </a:r>
            <a:r>
              <a:rPr b="0" lang="en-US" sz="2400" spc="-1" strike="noStrike">
                <a:solidFill>
                  <a:srgbClr val="000000"/>
                </a:solidFill>
                <a:latin typeface="Calibri"/>
              </a:rPr>
              <a:t> </a:t>
            </a:r>
            <a:r>
              <a:rPr b="1" lang="en-US" sz="2400" spc="-1" strike="noStrike">
                <a:solidFill>
                  <a:srgbClr val="000000"/>
                </a:solidFill>
                <a:latin typeface="Calibri"/>
              </a:rPr>
              <a:t>static</a:t>
            </a:r>
            <a:r>
              <a:rPr b="0" lang="en-US" sz="2400" spc="-1" strike="noStrike">
                <a:solidFill>
                  <a:srgbClr val="000000"/>
                </a:solidFill>
                <a:latin typeface="Calibri"/>
              </a:rPr>
              <a:t> </a:t>
            </a:r>
            <a:r>
              <a:rPr b="1" lang="en-US" sz="2400" spc="-1" strike="noStrike">
                <a:solidFill>
                  <a:srgbClr val="000000"/>
                </a:solidFill>
                <a:latin typeface="Calibri"/>
              </a:rPr>
              <a:t>void</a:t>
            </a:r>
            <a:r>
              <a:rPr b="0" lang="en-US" sz="2400" spc="-1" strike="noStrike">
                <a:solidFill>
                  <a:srgbClr val="000000"/>
                </a:solidFill>
                <a:latin typeface="Calibri"/>
              </a:rPr>
              <a:t>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A obj = </a:t>
            </a:r>
            <a:r>
              <a:rPr b="1" lang="en-US" sz="2400" spc="-1" strike="noStrike">
                <a:solidFill>
                  <a:srgbClr val="000000"/>
                </a:solidFill>
                <a:latin typeface="Calibri"/>
              </a:rPr>
              <a:t>new</a:t>
            </a:r>
            <a:r>
              <a:rPr b="0" lang="en-US" sz="2400" spc="-1" strike="noStrike">
                <a:solidFill>
                  <a:srgbClr val="000000"/>
                </a:solidFill>
                <a:latin typeface="Calibri"/>
              </a:rPr>
              <a:t> A();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obj.msg();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  </a:t>
            </a:r>
            <a:endParaRPr b="0" lang="en-IN" sz="2400" spc="-1" strike="noStrike">
              <a:latin typeface="Arial"/>
            </a:endParaRPr>
          </a:p>
        </p:txBody>
      </p:sp>
    </p:spTree>
  </p:cSld>
  <p:transition spd="slow">
    <p:cover dir="d"/>
  </p:transition>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Rectangle 1"/>
          <p:cNvSpPr/>
          <p:nvPr/>
        </p:nvSpPr>
        <p:spPr>
          <a:xfrm>
            <a:off x="827280" y="228240"/>
            <a:ext cx="264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Using fully qualified name</a:t>
            </a:r>
            <a:endParaRPr b="0" lang="en-IN" sz="1800" spc="-1" strike="noStrike">
              <a:latin typeface="Arial"/>
            </a:endParaRPr>
          </a:p>
        </p:txBody>
      </p:sp>
      <p:sp>
        <p:nvSpPr>
          <p:cNvPr id="144" name="Rectangle 2"/>
          <p:cNvSpPr/>
          <p:nvPr/>
        </p:nvSpPr>
        <p:spPr>
          <a:xfrm>
            <a:off x="814680" y="847800"/>
            <a:ext cx="609552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//save by A.java  </a:t>
            </a:r>
            <a:endParaRPr b="0" lang="en-IN" sz="2400" spc="-1" strike="noStrike">
              <a:latin typeface="Arial"/>
            </a:endParaRPr>
          </a:p>
          <a:p>
            <a:pPr>
              <a:lnSpc>
                <a:spcPct val="100000"/>
              </a:lnSpc>
              <a:buNone/>
            </a:pPr>
            <a:r>
              <a:rPr b="1" lang="en-US" sz="2400" spc="-1" strike="noStrike">
                <a:solidFill>
                  <a:srgbClr val="000000"/>
                </a:solidFill>
                <a:latin typeface="Calibri"/>
              </a:rPr>
              <a:t>package</a:t>
            </a:r>
            <a:r>
              <a:rPr b="0" lang="en-US" sz="2400" spc="-1" strike="noStrike">
                <a:solidFill>
                  <a:srgbClr val="000000"/>
                </a:solidFill>
                <a:latin typeface="Calibri"/>
              </a:rPr>
              <a:t> pack;  </a:t>
            </a:r>
            <a:endParaRPr b="0" lang="en-IN" sz="2400" spc="-1" strike="noStrike">
              <a:latin typeface="Arial"/>
            </a:endParaRPr>
          </a:p>
          <a:p>
            <a:pPr>
              <a:lnSpc>
                <a:spcPct val="100000"/>
              </a:lnSpc>
              <a:buNone/>
            </a:pPr>
            <a:r>
              <a:rPr b="1" lang="en-US" sz="2400" spc="-1" strike="noStrike">
                <a:solidFill>
                  <a:srgbClr val="000000"/>
                </a:solidFill>
                <a:latin typeface="Calibri"/>
              </a:rPr>
              <a:t>public</a:t>
            </a:r>
            <a:r>
              <a:rPr b="0" lang="en-US" sz="2400" spc="-1" strike="noStrike">
                <a:solidFill>
                  <a:srgbClr val="000000"/>
                </a:solidFill>
                <a:latin typeface="Calibri"/>
              </a:rPr>
              <a:t> </a:t>
            </a:r>
            <a:r>
              <a:rPr b="1" lang="en-US" sz="2400" spc="-1" strike="noStrike">
                <a:solidFill>
                  <a:srgbClr val="000000"/>
                </a:solidFill>
                <a:latin typeface="Calibri"/>
              </a:rPr>
              <a:t>class</a:t>
            </a:r>
            <a:r>
              <a:rPr b="0" lang="en-US" sz="2400" spc="-1" strike="noStrike">
                <a:solidFill>
                  <a:srgbClr val="000000"/>
                </a:solidFill>
                <a:latin typeface="Calibri"/>
              </a:rPr>
              <a:t> A{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1" lang="en-US" sz="2400" spc="-1" strike="noStrike">
                <a:solidFill>
                  <a:srgbClr val="000000"/>
                </a:solidFill>
                <a:latin typeface="Calibri"/>
              </a:rPr>
              <a:t>public</a:t>
            </a:r>
            <a:r>
              <a:rPr b="0" lang="en-US" sz="2400" spc="-1" strike="noStrike">
                <a:solidFill>
                  <a:srgbClr val="000000"/>
                </a:solidFill>
                <a:latin typeface="Calibri"/>
              </a:rPr>
              <a:t> </a:t>
            </a:r>
            <a:r>
              <a:rPr b="1" lang="en-US" sz="2400" spc="-1" strike="noStrike">
                <a:solidFill>
                  <a:srgbClr val="000000"/>
                </a:solidFill>
                <a:latin typeface="Calibri"/>
              </a:rPr>
              <a:t>void</a:t>
            </a:r>
            <a:r>
              <a:rPr b="0" lang="en-US" sz="2400" spc="-1" strike="noStrike">
                <a:solidFill>
                  <a:srgbClr val="000000"/>
                </a:solidFill>
                <a:latin typeface="Calibri"/>
              </a:rPr>
              <a:t> msg(){System.out.println("Hello");}</a:t>
            </a:r>
            <a:endParaRPr b="0" lang="en-IN" sz="2400" spc="-1" strike="noStrike">
              <a:latin typeface="Arial"/>
            </a:endParaRPr>
          </a:p>
          <a:p>
            <a:pPr>
              <a:lnSpc>
                <a:spcPct val="100000"/>
              </a:lnSpc>
              <a:buNone/>
            </a:pPr>
            <a:r>
              <a:rPr b="0" lang="en-US" sz="2400" spc="-1" strike="noStrike">
                <a:solidFill>
                  <a:srgbClr val="000000"/>
                </a:solidFill>
                <a:latin typeface="Calibri"/>
              </a:rPr>
              <a:t>}  </a:t>
            </a:r>
            <a:endParaRPr b="0" lang="en-IN" sz="2400" spc="-1" strike="noStrike">
              <a:latin typeface="Arial"/>
            </a:endParaRPr>
          </a:p>
        </p:txBody>
      </p:sp>
      <p:sp>
        <p:nvSpPr>
          <p:cNvPr id="145" name="Rectangle 3"/>
          <p:cNvSpPr/>
          <p:nvPr/>
        </p:nvSpPr>
        <p:spPr>
          <a:xfrm>
            <a:off x="814680" y="3033360"/>
            <a:ext cx="609552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//save by B.java  </a:t>
            </a:r>
            <a:endParaRPr b="0" lang="en-IN" sz="2400" spc="-1" strike="noStrike">
              <a:latin typeface="Arial"/>
            </a:endParaRPr>
          </a:p>
          <a:p>
            <a:pPr>
              <a:lnSpc>
                <a:spcPct val="100000"/>
              </a:lnSpc>
              <a:buNone/>
            </a:pPr>
            <a:r>
              <a:rPr b="1" lang="en-US" sz="2400" spc="-1" strike="noStrike">
                <a:solidFill>
                  <a:srgbClr val="000000"/>
                </a:solidFill>
                <a:latin typeface="Calibri"/>
              </a:rPr>
              <a:t>package</a:t>
            </a:r>
            <a:r>
              <a:rPr b="0" lang="en-US" sz="2400" spc="-1" strike="noStrike">
                <a:solidFill>
                  <a:srgbClr val="000000"/>
                </a:solidFill>
                <a:latin typeface="Calibri"/>
              </a:rPr>
              <a:t> mypack;  </a:t>
            </a:r>
            <a:endParaRPr b="0" lang="en-IN" sz="2400" spc="-1" strike="noStrike">
              <a:latin typeface="Arial"/>
            </a:endParaRPr>
          </a:p>
          <a:p>
            <a:pPr>
              <a:lnSpc>
                <a:spcPct val="100000"/>
              </a:lnSpc>
              <a:buNone/>
            </a:pPr>
            <a:r>
              <a:rPr b="1" lang="en-US" sz="2400" spc="-1" strike="noStrike">
                <a:solidFill>
                  <a:srgbClr val="000000"/>
                </a:solidFill>
                <a:latin typeface="Calibri"/>
              </a:rPr>
              <a:t>class</a:t>
            </a:r>
            <a:r>
              <a:rPr b="0" lang="en-US" sz="2400" spc="-1" strike="noStrike">
                <a:solidFill>
                  <a:srgbClr val="000000"/>
                </a:solidFill>
                <a:latin typeface="Calibri"/>
              </a:rPr>
              <a:t> B{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1" lang="en-US" sz="2400" spc="-1" strike="noStrike">
                <a:solidFill>
                  <a:srgbClr val="000000"/>
                </a:solidFill>
                <a:latin typeface="Calibri"/>
              </a:rPr>
              <a:t>public</a:t>
            </a:r>
            <a:r>
              <a:rPr b="0" lang="en-US" sz="2400" spc="-1" strike="noStrike">
                <a:solidFill>
                  <a:srgbClr val="000000"/>
                </a:solidFill>
                <a:latin typeface="Calibri"/>
              </a:rPr>
              <a:t> </a:t>
            </a:r>
            <a:r>
              <a:rPr b="1" lang="en-US" sz="2400" spc="-1" strike="noStrike">
                <a:solidFill>
                  <a:srgbClr val="000000"/>
                </a:solidFill>
                <a:latin typeface="Calibri"/>
              </a:rPr>
              <a:t>static</a:t>
            </a:r>
            <a:r>
              <a:rPr b="0" lang="en-US" sz="2400" spc="-1" strike="noStrike">
                <a:solidFill>
                  <a:srgbClr val="000000"/>
                </a:solidFill>
                <a:latin typeface="Calibri"/>
              </a:rPr>
              <a:t> </a:t>
            </a:r>
            <a:r>
              <a:rPr b="1" lang="en-US" sz="2400" spc="-1" strike="noStrike">
                <a:solidFill>
                  <a:srgbClr val="000000"/>
                </a:solidFill>
                <a:latin typeface="Calibri"/>
              </a:rPr>
              <a:t>void</a:t>
            </a:r>
            <a:r>
              <a:rPr b="0" lang="en-US" sz="2400" spc="-1" strike="noStrike">
                <a:solidFill>
                  <a:srgbClr val="000000"/>
                </a:solidFill>
                <a:latin typeface="Calibri"/>
              </a:rPr>
              <a:t>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pack.A obj = </a:t>
            </a:r>
            <a:r>
              <a:rPr b="1" lang="en-US" sz="2400" spc="-1" strike="noStrike">
                <a:solidFill>
                  <a:srgbClr val="000000"/>
                </a:solidFill>
                <a:latin typeface="Calibri"/>
              </a:rPr>
              <a:t>new</a:t>
            </a:r>
            <a:r>
              <a:rPr b="0" lang="en-US" sz="2400" spc="-1" strike="noStrike">
                <a:solidFill>
                  <a:srgbClr val="000000"/>
                </a:solidFill>
                <a:latin typeface="Calibri"/>
              </a:rPr>
              <a:t> pack.A();//using fully qualified name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obj.msg();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Rectangle 1"/>
          <p:cNvSpPr/>
          <p:nvPr/>
        </p:nvSpPr>
        <p:spPr>
          <a:xfrm>
            <a:off x="2624760" y="163440"/>
            <a:ext cx="609552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package</a:t>
            </a:r>
            <a:r>
              <a:rPr b="0" lang="en-US" sz="2400" spc="-1" strike="noStrike">
                <a:solidFill>
                  <a:srgbClr val="000000"/>
                </a:solidFill>
                <a:latin typeface="Calibri"/>
              </a:rPr>
              <a:t> com.niitnoida.www;  </a:t>
            </a:r>
            <a:endParaRPr b="0" lang="en-IN" sz="2400" spc="-1" strike="noStrike">
              <a:latin typeface="Arial"/>
            </a:endParaRPr>
          </a:p>
          <a:p>
            <a:pPr>
              <a:lnSpc>
                <a:spcPct val="100000"/>
              </a:lnSpc>
              <a:buNone/>
            </a:pPr>
            <a:r>
              <a:rPr b="1" lang="en-US" sz="2400" spc="-1" strike="noStrike">
                <a:solidFill>
                  <a:srgbClr val="000000"/>
                </a:solidFill>
                <a:latin typeface="Calibri"/>
              </a:rPr>
              <a:t>class</a:t>
            </a:r>
            <a:r>
              <a:rPr b="0" lang="en-US" sz="2400" spc="-1" strike="noStrike">
                <a:solidFill>
                  <a:srgbClr val="000000"/>
                </a:solidFill>
                <a:latin typeface="Calibri"/>
              </a:rPr>
              <a:t> Simple{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1" lang="en-US" sz="2400" spc="-1" strike="noStrike">
                <a:solidFill>
                  <a:srgbClr val="000000"/>
                </a:solidFill>
                <a:latin typeface="Calibri"/>
              </a:rPr>
              <a:t>public</a:t>
            </a:r>
            <a:r>
              <a:rPr b="0" lang="en-US" sz="2400" spc="-1" strike="noStrike">
                <a:solidFill>
                  <a:srgbClr val="000000"/>
                </a:solidFill>
                <a:latin typeface="Calibri"/>
              </a:rPr>
              <a:t> </a:t>
            </a:r>
            <a:r>
              <a:rPr b="1" lang="en-US" sz="2400" spc="-1" strike="noStrike">
                <a:solidFill>
                  <a:srgbClr val="000000"/>
                </a:solidFill>
                <a:latin typeface="Calibri"/>
              </a:rPr>
              <a:t>static</a:t>
            </a:r>
            <a:r>
              <a:rPr b="0" lang="en-US" sz="2400" spc="-1" strike="noStrike">
                <a:solidFill>
                  <a:srgbClr val="000000"/>
                </a:solidFill>
                <a:latin typeface="Calibri"/>
              </a:rPr>
              <a:t> </a:t>
            </a:r>
            <a:r>
              <a:rPr b="1" lang="en-US" sz="2400" spc="-1" strike="noStrike">
                <a:solidFill>
                  <a:srgbClr val="000000"/>
                </a:solidFill>
                <a:latin typeface="Calibri"/>
              </a:rPr>
              <a:t>void</a:t>
            </a:r>
            <a:r>
              <a:rPr b="0" lang="en-US" sz="2400" spc="-1" strike="noStrike">
                <a:solidFill>
                  <a:srgbClr val="000000"/>
                </a:solidFill>
                <a:latin typeface="Calibri"/>
              </a:rPr>
              <a:t>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System.out.println("Hello subpackage");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graphicFrame>
        <p:nvGraphicFramePr>
          <p:cNvPr id="147" name="Table 2"/>
          <p:cNvGraphicFramePr/>
          <p:nvPr/>
        </p:nvGraphicFramePr>
        <p:xfrm>
          <a:off x="2333520" y="3635640"/>
          <a:ext cx="7524360" cy="0"/>
        </p:xfrm>
        <a:graphic>
          <a:graphicData uri="http://schemas.openxmlformats.org/drawingml/2006/table">
            <a:tbl>
              <a:tblPr/>
              <a:tblGrid>
                <a:gridCol w="7524720"/>
              </a:tblGrid>
              <a:tr h="0">
                <a:tc>
                  <a:txBody>
                    <a:bodyPr anchor="ctr">
                      <a:noAutofit/>
                    </a:bodyPr>
                    <a:p>
                      <a:pPr>
                        <a:lnSpc>
                          <a:spcPct val="100000"/>
                        </a:lnSpc>
                        <a:buNone/>
                      </a:pPr>
                      <a:r>
                        <a:rPr b="1" lang="en-US" sz="1800" spc="-1" strike="noStrike">
                          <a:solidFill>
                            <a:srgbClr val="000000"/>
                          </a:solidFill>
                          <a:latin typeface="verdana"/>
                        </a:rPr>
                        <a:t>To Compile:</a:t>
                      </a:r>
                      <a:r>
                        <a:rPr b="0" lang="en-US" sz="1800" spc="-1" strike="noStrike">
                          <a:solidFill>
                            <a:srgbClr val="000000"/>
                          </a:solidFill>
                          <a:latin typeface="verdana"/>
                        </a:rPr>
                        <a:t> javac -d . Simple.java</a:t>
                      </a:r>
                      <a:endParaRPr b="0" lang="en-IN" sz="1800" spc="-1" strike="noStrike">
                        <a:latin typeface="Arial"/>
                      </a:endParaRPr>
                    </a:p>
                  </a:txBody>
                  <a:tcPr anchor="ctr" marL="91440" marR="91440">
                    <a:solidFill>
                      <a:srgbClr val="ffffff"/>
                    </a:solidFill>
                  </a:tcPr>
                </a:tc>
              </a:tr>
              <a:tr h="0">
                <a:tc>
                  <a:txBody>
                    <a:bodyPr anchor="ctr">
                      <a:noAutofit/>
                    </a:bodyPr>
                    <a:p>
                      <a:pPr>
                        <a:lnSpc>
                          <a:spcPct val="100000"/>
                        </a:lnSpc>
                        <a:buNone/>
                      </a:pPr>
                      <a:r>
                        <a:rPr b="1" lang="en-US" sz="1800" spc="-1" strike="noStrike">
                          <a:solidFill>
                            <a:srgbClr val="000000"/>
                          </a:solidFill>
                          <a:latin typeface="verdana"/>
                        </a:rPr>
                        <a:t>To Run:</a:t>
                      </a:r>
                      <a:r>
                        <a:rPr b="0" lang="en-US" sz="1800" spc="-1" strike="noStrike">
                          <a:solidFill>
                            <a:srgbClr val="000000"/>
                          </a:solidFill>
                          <a:latin typeface="verdana"/>
                        </a:rPr>
                        <a:t> java com.niitnoida.www.Simple</a:t>
                      </a:r>
                      <a:endParaRPr b="0" lang="en-IN" sz="1800" spc="-1" strike="noStrike">
                        <a:latin typeface="Arial"/>
                      </a:endParaRPr>
                    </a:p>
                  </a:txBody>
                  <a:tcPr anchor="ctr" marL="91440" marR="91440">
                    <a:solidFill>
                      <a:srgbClr val="ffffff"/>
                    </a:solidFill>
                  </a:tcPr>
                </a:tc>
              </a:tr>
            </a:tbl>
          </a:graphicData>
        </a:graphic>
      </p:graphicFrame>
    </p:spTree>
  </p:cSld>
  <p:transition spd="slow">
    <p:cover dir="d"/>
  </p:transition>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Rectangle 2"/>
          <p:cNvSpPr/>
          <p:nvPr/>
        </p:nvSpPr>
        <p:spPr>
          <a:xfrm>
            <a:off x="1028160" y="612000"/>
            <a:ext cx="1064052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Arrays</a:t>
            </a:r>
            <a:endParaRPr b="0" lang="en-IN" sz="2400" spc="-1" strike="noStrike">
              <a:latin typeface="Arial"/>
            </a:endParaRPr>
          </a:p>
          <a:p>
            <a:pPr>
              <a:lnSpc>
                <a:spcPct val="100000"/>
              </a:lnSpc>
              <a:buNone/>
            </a:pPr>
            <a:r>
              <a:rPr b="0" lang="en-US" sz="2400" spc="-1" strike="noStrike">
                <a:solidFill>
                  <a:srgbClr val="000000"/>
                </a:solidFill>
                <a:latin typeface="Calibri"/>
              </a:rPr>
              <a:t>An array is a very common type of data structure wherein all elements must be of the same data type. Once defined, the size of an array is fixed and cannot increase to accommodate more elements. The first element of an array starts with index zero.</a:t>
            </a:r>
            <a:endParaRPr b="0" lang="en-IN" sz="2400" spc="-1" strike="noStrike">
              <a:latin typeface="Arial"/>
            </a:endParaRPr>
          </a:p>
        </p:txBody>
      </p:sp>
      <p:pic>
        <p:nvPicPr>
          <p:cNvPr id="149" name="Picture 3" descr="Illustration of an array as 10 boxes numbered 0 through 9; an index of 0 indicates the first element in the array"/>
          <p:cNvPicPr/>
          <p:nvPr/>
        </p:nvPicPr>
        <p:blipFill>
          <a:blip r:embed="rId1"/>
          <a:stretch/>
        </p:blipFill>
        <p:spPr>
          <a:xfrm>
            <a:off x="2462040" y="2643840"/>
            <a:ext cx="7404840" cy="2740680"/>
          </a:xfrm>
          <a:prstGeom prst="rect">
            <a:avLst/>
          </a:prstGeom>
          <a:ln w="0">
            <a:noFill/>
          </a:ln>
        </p:spPr>
      </p:pic>
    </p:spTree>
  </p:cSld>
  <p:transition spd="slow">
    <p:cover dir="d"/>
  </p:transition>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1"/>
          <p:cNvSpPr/>
          <p:nvPr/>
        </p:nvSpPr>
        <p:spPr>
          <a:xfrm>
            <a:off x="1628640" y="1423080"/>
            <a:ext cx="9726120" cy="1796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Each item in an array is called an </a:t>
            </a:r>
            <a:r>
              <a:rPr b="0" i="1" lang="en-US" sz="2800" spc="-1" strike="noStrike">
                <a:solidFill>
                  <a:srgbClr val="000000"/>
                </a:solidFill>
                <a:latin typeface="Calibri"/>
              </a:rPr>
              <a:t>element</a:t>
            </a:r>
            <a:r>
              <a:rPr b="0" lang="en-US" sz="2800" spc="-1" strike="noStrike">
                <a:solidFill>
                  <a:srgbClr val="000000"/>
                </a:solidFill>
                <a:latin typeface="Calibri"/>
              </a:rPr>
              <a:t>, and each element is accessed by its numerical </a:t>
            </a:r>
            <a:r>
              <a:rPr b="0" i="1" lang="en-US" sz="2800" spc="-1" strike="noStrike">
                <a:solidFill>
                  <a:srgbClr val="000000"/>
                </a:solidFill>
                <a:latin typeface="Calibri"/>
              </a:rPr>
              <a:t>index</a:t>
            </a:r>
            <a:r>
              <a:rPr b="0" lang="en-US" sz="2800" spc="-1" strike="noStrike">
                <a:solidFill>
                  <a:srgbClr val="000000"/>
                </a:solidFill>
                <a:latin typeface="Calibri"/>
              </a:rPr>
              <a:t>. As shown in the preceding illustration, numbering begins with 0. The 9th element, for example, would therefore be accessed at index 8</a:t>
            </a:r>
            <a:endParaRPr b="0" lang="en-IN" sz="2800" spc="-1" strike="noStrike">
              <a:latin typeface="Arial"/>
            </a:endParaRPr>
          </a:p>
        </p:txBody>
      </p:sp>
    </p:spTree>
  </p:cSld>
  <p:transition spd="slow">
    <p:cover dir="d"/>
  </p:transition>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Rectangle 1"/>
          <p:cNvSpPr/>
          <p:nvPr/>
        </p:nvSpPr>
        <p:spPr>
          <a:xfrm>
            <a:off x="682560" y="354960"/>
            <a:ext cx="10958760" cy="612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ArrayDemo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declares an array of integers</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int[] anArray;</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allocates memory for 5 integers</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anArray = new int[5];</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initialize first element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anArray[0] = 100;</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anArray[1] = 200;</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and so forth</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anArray[2] = 300;</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anArray[3] = 400;</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anArray[4] = 500;</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System.out.println("Element at index 0: "+ anArray[0]);</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System.out.println("Element at index 1: " + anArray[1]);</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System.out.println("Element at index 2: " + anArray[2]);</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System.out.println("Element at index 3: " + anArray[3]);</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System.out.println("Element at index 4: " + anArray[4]);</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p:txBody>
      </p:sp>
    </p:spTree>
  </p:cSld>
  <p:transition spd="slow">
    <p:cover dir="d"/>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Rectangle 1"/>
          <p:cNvSpPr/>
          <p:nvPr/>
        </p:nvSpPr>
        <p:spPr>
          <a:xfrm>
            <a:off x="3048120" y="612720"/>
            <a:ext cx="6095520" cy="5576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Calculator</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int add(int x, int y)</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return x+y;</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int add(int x, int y, int z)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return x+y+z;</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public class Test</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Calculator obj = new Calculator();</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System.out.println(obj.add(100, 200));</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System.out.println(obj.add(100, 200, 300));</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Rectangle 1"/>
          <p:cNvSpPr/>
          <p:nvPr/>
        </p:nvSpPr>
        <p:spPr>
          <a:xfrm>
            <a:off x="932760" y="843840"/>
            <a:ext cx="1076328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Advantages</a:t>
            </a:r>
            <a:endParaRPr b="0" lang="en-IN" sz="2400" spc="-1" strike="noStrike">
              <a:latin typeface="Arial"/>
            </a:endParaRPr>
          </a:p>
          <a:p>
            <a:pPr>
              <a:lnSpc>
                <a:spcPct val="100000"/>
              </a:lnSpc>
              <a:buNone/>
            </a:pPr>
            <a:r>
              <a:rPr b="1" lang="en-US" sz="2400" spc="-1" strike="noStrike">
                <a:solidFill>
                  <a:srgbClr val="000000"/>
                </a:solidFill>
                <a:latin typeface="Calibri"/>
              </a:rPr>
              <a:t>Code Optimization:</a:t>
            </a:r>
            <a:r>
              <a:rPr b="0" lang="en-US" sz="2400" spc="-1" strike="noStrike">
                <a:solidFill>
                  <a:srgbClr val="000000"/>
                </a:solidFill>
                <a:latin typeface="Calibri"/>
              </a:rPr>
              <a:t> It makes the code optimized, we can retrieve or sort the data efficiently.</a:t>
            </a:r>
            <a:endParaRPr b="0" lang="en-IN" sz="2400" spc="-1" strike="noStrike">
              <a:latin typeface="Arial"/>
            </a:endParaRPr>
          </a:p>
          <a:p>
            <a:pPr>
              <a:lnSpc>
                <a:spcPct val="100000"/>
              </a:lnSpc>
              <a:buNone/>
            </a:pPr>
            <a:r>
              <a:rPr b="1" lang="en-US" sz="2400" spc="-1" strike="noStrike">
                <a:solidFill>
                  <a:srgbClr val="000000"/>
                </a:solidFill>
                <a:latin typeface="Calibri"/>
              </a:rPr>
              <a:t>Random access:</a:t>
            </a:r>
            <a:r>
              <a:rPr b="0" lang="en-US" sz="2400" spc="-1" strike="noStrike">
                <a:solidFill>
                  <a:srgbClr val="000000"/>
                </a:solidFill>
                <a:latin typeface="Calibri"/>
              </a:rPr>
              <a:t> We can get any data located at an index position.</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US" sz="2400" spc="-1" strike="noStrike">
                <a:solidFill>
                  <a:srgbClr val="000000"/>
                </a:solidFill>
                <a:latin typeface="Calibri"/>
              </a:rPr>
              <a:t>Disadvantages</a:t>
            </a:r>
            <a:endParaRPr b="0" lang="en-IN" sz="2400" spc="-1" strike="noStrike">
              <a:latin typeface="Arial"/>
            </a:endParaRPr>
          </a:p>
          <a:p>
            <a:pPr>
              <a:lnSpc>
                <a:spcPct val="100000"/>
              </a:lnSpc>
              <a:buNone/>
            </a:pPr>
            <a:r>
              <a:rPr b="1" lang="en-US" sz="2400" spc="-1" strike="noStrike">
                <a:solidFill>
                  <a:srgbClr val="000000"/>
                </a:solidFill>
                <a:latin typeface="Calibri"/>
              </a:rPr>
              <a:t>Size Limit:</a:t>
            </a:r>
            <a:r>
              <a:rPr b="0" lang="en-US" sz="2400" spc="-1" strike="noStrike">
                <a:solidFill>
                  <a:srgbClr val="000000"/>
                </a:solidFill>
                <a:latin typeface="Calibri"/>
              </a:rPr>
              <a:t> We can store only the fixed size of elements in the array. It doesn't grow its size at runtime. To solve this problem, collection framework is used in Java which grows automatically.</a:t>
            </a:r>
            <a:endParaRPr b="0" lang="en-IN" sz="2400" spc="-1" strike="noStrike">
              <a:latin typeface="Arial"/>
            </a:endParaRPr>
          </a:p>
        </p:txBody>
      </p:sp>
    </p:spTree>
  </p:cSld>
  <p:transition spd="slow">
    <p:cover dir="d"/>
  </p:transition>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1"/>
          <p:cNvSpPr/>
          <p:nvPr/>
        </p:nvSpPr>
        <p:spPr>
          <a:xfrm>
            <a:off x="1451160" y="855360"/>
            <a:ext cx="10026360" cy="3503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Creating, Initializing, and Accessing an Array</a:t>
            </a:r>
            <a:endParaRPr b="0" lang="en-IN" sz="2800" spc="-1" strike="noStrike">
              <a:latin typeface="Arial"/>
            </a:endParaRPr>
          </a:p>
          <a:p>
            <a:pPr>
              <a:lnSpc>
                <a:spcPct val="100000"/>
              </a:lnSpc>
              <a:buNone/>
            </a:pPr>
            <a:r>
              <a:rPr b="0" lang="en-US" sz="2800" spc="-1" strike="noStrike">
                <a:solidFill>
                  <a:srgbClr val="000000"/>
                </a:solidFill>
                <a:latin typeface="Calibri"/>
              </a:rPr>
              <a:t>One way to create an array is with the new operator. The next statement in the ArrayDemo program allocates an array with enough memory for 10 integer elements and assigns the array to the anArray variable.</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0" lang="en-US" sz="2800" spc="-1" strike="noStrike">
                <a:solidFill>
                  <a:srgbClr val="000000"/>
                </a:solidFill>
                <a:latin typeface="Calibri"/>
              </a:rPr>
              <a:t>// create an array of integers</a:t>
            </a:r>
            <a:endParaRPr b="0" lang="en-IN" sz="2800" spc="-1" strike="noStrike">
              <a:latin typeface="Arial"/>
            </a:endParaRPr>
          </a:p>
          <a:p>
            <a:pPr>
              <a:lnSpc>
                <a:spcPct val="100000"/>
              </a:lnSpc>
              <a:buNone/>
            </a:pPr>
            <a:r>
              <a:rPr b="0" lang="en-US" sz="2800" spc="-1" strike="noStrike">
                <a:solidFill>
                  <a:srgbClr val="000000"/>
                </a:solidFill>
                <a:latin typeface="Calibri"/>
              </a:rPr>
              <a:t>anArray = new int[10];</a:t>
            </a:r>
            <a:endParaRPr b="0" lang="en-IN" sz="2800" spc="-1" strike="noStrike">
              <a:latin typeface="Arial"/>
            </a:endParaRPr>
          </a:p>
        </p:txBody>
      </p:sp>
    </p:spTree>
  </p:cSld>
  <p:transition spd="slow">
    <p:cover dir="d"/>
  </p:transition>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Rectangle 2"/>
          <p:cNvSpPr/>
          <p:nvPr/>
        </p:nvSpPr>
        <p:spPr>
          <a:xfrm>
            <a:off x="1437480" y="742320"/>
            <a:ext cx="983520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If this statement is missing, then the compiler prints an error like the following, and compilation fails: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ArrayDemo.java:4: Variable anArray may not have been initialized.</a:t>
            </a:r>
            <a:endParaRPr b="0" lang="en-IN" sz="2400" spc="-1" strike="noStrike">
              <a:latin typeface="Arial"/>
            </a:endParaRPr>
          </a:p>
          <a:p>
            <a:pPr>
              <a:lnSpc>
                <a:spcPct val="100000"/>
              </a:lnSpc>
              <a:buNone/>
            </a:pPr>
            <a:r>
              <a:rPr b="0" lang="en-US" sz="2400" spc="-1" strike="noStrike">
                <a:solidFill>
                  <a:srgbClr val="000000"/>
                </a:solidFill>
                <a:latin typeface="Calibri"/>
              </a:rPr>
              <a:t>The next few lines assign values to each element of the array:</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anArray[0] = 100; // initialize first element</a:t>
            </a:r>
            <a:endParaRPr b="0" lang="en-IN" sz="2400" spc="-1" strike="noStrike">
              <a:latin typeface="Arial"/>
            </a:endParaRPr>
          </a:p>
          <a:p>
            <a:pPr>
              <a:lnSpc>
                <a:spcPct val="100000"/>
              </a:lnSpc>
              <a:buNone/>
            </a:pPr>
            <a:r>
              <a:rPr b="0" lang="en-US" sz="2400" spc="-1" strike="noStrike">
                <a:solidFill>
                  <a:srgbClr val="000000"/>
                </a:solidFill>
                <a:latin typeface="Calibri"/>
              </a:rPr>
              <a:t>anArray[1] = 200; // initialize second element</a:t>
            </a:r>
            <a:endParaRPr b="0" lang="en-IN" sz="2400" spc="-1" strike="noStrike">
              <a:latin typeface="Arial"/>
            </a:endParaRPr>
          </a:p>
          <a:p>
            <a:pPr>
              <a:lnSpc>
                <a:spcPct val="100000"/>
              </a:lnSpc>
              <a:buNone/>
            </a:pPr>
            <a:r>
              <a:rPr b="0" lang="en-US" sz="2400" spc="-1" strike="noStrike">
                <a:solidFill>
                  <a:srgbClr val="000000"/>
                </a:solidFill>
                <a:latin typeface="Calibri"/>
              </a:rPr>
              <a:t>anArray[2] = 300; // and so forth</a:t>
            </a:r>
            <a:endParaRPr b="0" lang="en-IN" sz="2400" spc="-1" strike="noStrike">
              <a:latin typeface="Arial"/>
            </a:endParaRPr>
          </a:p>
        </p:txBody>
      </p:sp>
    </p:spTree>
  </p:cSld>
  <p:transition spd="slow">
    <p:cover dir="d"/>
  </p:transition>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Rectangle 2"/>
          <p:cNvSpPr/>
          <p:nvPr/>
        </p:nvSpPr>
        <p:spPr>
          <a:xfrm>
            <a:off x="3048120" y="1582200"/>
            <a:ext cx="6095520" cy="3656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Each array element is accessed by its numerical index:</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System.out.println("Element 1 at index 0: " + anArray[0]);</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System.out.println("Element 2 at index 1: " + anArray[1]);</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System.out.println("Element 3 at index 2: " + anArray[2]);</a:t>
            </a:r>
            <a:endParaRPr b="0" lang="en-IN" sz="1800" spc="-1" strike="noStrike">
              <a:latin typeface="Arial"/>
            </a:endParaRPr>
          </a:p>
          <a:p>
            <a:pPr>
              <a:lnSpc>
                <a:spcPct val="100000"/>
              </a:lnSpc>
              <a:buNone/>
            </a:pPr>
            <a:r>
              <a:rPr b="0" lang="en-US" sz="1800" spc="-1" strike="noStrike">
                <a:solidFill>
                  <a:srgbClr val="000000"/>
                </a:solidFill>
                <a:latin typeface="Calibri"/>
              </a:rPr>
              <a:t>Alternatively, you can use the shortcut syntax to create and initialize an array:</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int[] anArray =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100, 200, 300,</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400, 500, 600,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700, 800, 900, 1000</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Rectangle 1"/>
          <p:cNvSpPr/>
          <p:nvPr/>
        </p:nvSpPr>
        <p:spPr>
          <a:xfrm>
            <a:off x="3048120" y="2413440"/>
            <a:ext cx="609552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Testarray1{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int arr[]={33,3,4,5};  </a:t>
            </a:r>
            <a:endParaRPr b="0" lang="en-IN" sz="2400" spc="-1" strike="noStrike">
              <a:latin typeface="Arial"/>
            </a:endParaRPr>
          </a:p>
          <a:p>
            <a:pPr>
              <a:lnSpc>
                <a:spcPct val="100000"/>
              </a:lnSpc>
              <a:buNone/>
            </a:pPr>
            <a:r>
              <a:rPr b="0" lang="en-US" sz="2400" spc="-1" strike="noStrike">
                <a:solidFill>
                  <a:srgbClr val="000000"/>
                </a:solidFill>
                <a:latin typeface="Calibri"/>
              </a:rPr>
              <a:t>//printing array using for-each loop  </a:t>
            </a:r>
            <a:endParaRPr b="0" lang="en-IN" sz="2400" spc="-1" strike="noStrike">
              <a:latin typeface="Arial"/>
            </a:endParaRPr>
          </a:p>
          <a:p>
            <a:pPr>
              <a:lnSpc>
                <a:spcPct val="100000"/>
              </a:lnSpc>
              <a:buNone/>
            </a:pPr>
            <a:r>
              <a:rPr b="0" lang="en-US" sz="2400" spc="-1" strike="noStrike">
                <a:solidFill>
                  <a:srgbClr val="000000"/>
                </a:solidFill>
                <a:latin typeface="Calibri"/>
              </a:rPr>
              <a:t>for(int i:arr)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System.out.println(i);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Rectangle 1"/>
          <p:cNvSpPr/>
          <p:nvPr/>
        </p:nvSpPr>
        <p:spPr>
          <a:xfrm>
            <a:off x="1546920" y="333360"/>
            <a:ext cx="609552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Passing Array to a Method in Java</a:t>
            </a:r>
            <a:endParaRPr b="0" lang="en-IN" sz="2400" spc="-1" strike="noStrike">
              <a:latin typeface="Arial"/>
            </a:endParaRPr>
          </a:p>
          <a:p>
            <a:pPr>
              <a:lnSpc>
                <a:spcPct val="100000"/>
              </a:lnSpc>
              <a:buNone/>
            </a:pPr>
            <a:r>
              <a:rPr b="0" lang="en-US" sz="2400" spc="-1" strike="noStrike">
                <a:solidFill>
                  <a:srgbClr val="000000"/>
                </a:solidFill>
                <a:latin typeface="Calibri"/>
              </a:rPr>
              <a:t>We can pass the java array to method so that we can reuse the same logic on any array.</a:t>
            </a:r>
            <a:endParaRPr b="0" lang="en-IN" sz="2400" spc="-1" strike="noStrike">
              <a:latin typeface="Arial"/>
            </a:endParaRPr>
          </a:p>
        </p:txBody>
      </p:sp>
      <p:sp>
        <p:nvSpPr>
          <p:cNvPr id="158" name="Rectangle 2"/>
          <p:cNvSpPr/>
          <p:nvPr/>
        </p:nvSpPr>
        <p:spPr>
          <a:xfrm>
            <a:off x="2406600" y="1837440"/>
            <a:ext cx="6095520" cy="4969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class Testarray2{  </a:t>
            </a:r>
            <a:endParaRPr b="0" lang="en-IN" sz="2000" spc="-1" strike="noStrike">
              <a:latin typeface="Arial"/>
            </a:endParaRPr>
          </a:p>
          <a:p>
            <a:pPr>
              <a:lnSpc>
                <a:spcPct val="100000"/>
              </a:lnSpc>
              <a:buNone/>
            </a:pPr>
            <a:r>
              <a:rPr b="0" lang="en-US" sz="2000" spc="-1" strike="noStrike">
                <a:solidFill>
                  <a:srgbClr val="000000"/>
                </a:solidFill>
                <a:latin typeface="Calibri"/>
              </a:rPr>
              <a:t>//creating a method which receives an array as a parameter  </a:t>
            </a:r>
            <a:endParaRPr b="0" lang="en-IN" sz="2000" spc="-1" strike="noStrike">
              <a:latin typeface="Arial"/>
            </a:endParaRPr>
          </a:p>
          <a:p>
            <a:pPr>
              <a:lnSpc>
                <a:spcPct val="100000"/>
              </a:lnSpc>
              <a:buNone/>
            </a:pPr>
            <a:r>
              <a:rPr b="0" lang="en-US" sz="2000" spc="-1" strike="noStrike">
                <a:solidFill>
                  <a:srgbClr val="000000"/>
                </a:solidFill>
                <a:latin typeface="Calibri"/>
              </a:rPr>
              <a:t>static void min(int arr[]){  </a:t>
            </a:r>
            <a:endParaRPr b="0" lang="en-IN" sz="2000" spc="-1" strike="noStrike">
              <a:latin typeface="Arial"/>
            </a:endParaRPr>
          </a:p>
          <a:p>
            <a:pPr>
              <a:lnSpc>
                <a:spcPct val="100000"/>
              </a:lnSpc>
              <a:buNone/>
            </a:pPr>
            <a:r>
              <a:rPr b="0" lang="en-US" sz="2000" spc="-1" strike="noStrike">
                <a:solidFill>
                  <a:srgbClr val="000000"/>
                </a:solidFill>
                <a:latin typeface="Calibri"/>
              </a:rPr>
              <a:t>int min=arr[0];  </a:t>
            </a:r>
            <a:endParaRPr b="0" lang="en-IN" sz="2000" spc="-1" strike="noStrike">
              <a:latin typeface="Arial"/>
            </a:endParaRPr>
          </a:p>
          <a:p>
            <a:pPr>
              <a:lnSpc>
                <a:spcPct val="100000"/>
              </a:lnSpc>
              <a:buNone/>
            </a:pPr>
            <a:r>
              <a:rPr b="0" lang="en-US" sz="2000" spc="-1" strike="noStrike">
                <a:solidFill>
                  <a:srgbClr val="000000"/>
                </a:solidFill>
                <a:latin typeface="Calibri"/>
              </a:rPr>
              <a:t>for(int i=1;i&lt;arr.length;i++)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if(min&gt;arr[i])  </a:t>
            </a:r>
            <a:endParaRPr b="0" lang="en-IN" sz="2000" spc="-1" strike="noStrike">
              <a:latin typeface="Arial"/>
            </a:endParaRPr>
          </a:p>
          <a:p>
            <a:pPr>
              <a:lnSpc>
                <a:spcPct val="100000"/>
              </a:lnSpc>
              <a:buNone/>
            </a:pPr>
            <a:r>
              <a:rPr b="0" lang="en-US" sz="2000" spc="-1" strike="noStrike">
                <a:solidFill>
                  <a:srgbClr val="000000"/>
                </a:solidFill>
                <a:latin typeface="Calibri"/>
              </a:rPr>
              <a:t>  </a:t>
            </a:r>
            <a:r>
              <a:rPr b="0" lang="en-US" sz="2000" spc="-1" strike="noStrike">
                <a:solidFill>
                  <a:srgbClr val="000000"/>
                </a:solidFill>
                <a:latin typeface="Calibri"/>
              </a:rPr>
              <a:t>min=arr[i];  </a:t>
            </a:r>
            <a:endParaRPr b="0" lang="en-IN" sz="2000" spc="-1" strike="noStrike">
              <a:latin typeface="Arial"/>
            </a:endParaRPr>
          </a:p>
          <a:p>
            <a:pPr>
              <a:lnSpc>
                <a:spcPct val="100000"/>
              </a:lnSpc>
              <a:buNone/>
            </a:pP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System.out.println(min);  </a:t>
            </a:r>
            <a:endParaRPr b="0" lang="en-IN" sz="2000" spc="-1" strike="noStrike">
              <a:latin typeface="Arial"/>
            </a:endParaRPr>
          </a:p>
          <a:p>
            <a:pPr>
              <a:lnSpc>
                <a:spcPct val="100000"/>
              </a:lnSpc>
              <a:buNone/>
            </a:pP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public static void main(String args[]){  </a:t>
            </a:r>
            <a:endParaRPr b="0" lang="en-IN" sz="2000" spc="-1" strike="noStrike">
              <a:latin typeface="Arial"/>
            </a:endParaRPr>
          </a:p>
          <a:p>
            <a:pPr>
              <a:lnSpc>
                <a:spcPct val="100000"/>
              </a:lnSpc>
              <a:buNone/>
            </a:pPr>
            <a:r>
              <a:rPr b="0" lang="en-US" sz="2000" spc="-1" strike="noStrike">
                <a:solidFill>
                  <a:srgbClr val="000000"/>
                </a:solidFill>
                <a:latin typeface="Calibri"/>
              </a:rPr>
              <a:t>int a[]={33,3,4,5};//declaring and initializing an array  </a:t>
            </a:r>
            <a:endParaRPr b="0" lang="en-IN" sz="2000" spc="-1" strike="noStrike">
              <a:latin typeface="Arial"/>
            </a:endParaRPr>
          </a:p>
          <a:p>
            <a:pPr>
              <a:lnSpc>
                <a:spcPct val="100000"/>
              </a:lnSpc>
              <a:buNone/>
            </a:pPr>
            <a:r>
              <a:rPr b="0" lang="en-US" sz="2000" spc="-1" strike="noStrike">
                <a:solidFill>
                  <a:srgbClr val="000000"/>
                </a:solidFill>
                <a:latin typeface="Calibri"/>
              </a:rPr>
              <a:t>min(a);//passing array to method  </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p:txBody>
      </p:sp>
    </p:spTree>
  </p:cSld>
  <p:transition spd="slow">
    <p:cover dir="d"/>
  </p:transition>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1"/>
          <p:cNvSpPr/>
          <p:nvPr/>
        </p:nvSpPr>
        <p:spPr>
          <a:xfrm>
            <a:off x="973440" y="329400"/>
            <a:ext cx="10476720" cy="1005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Calibri"/>
              </a:rPr>
              <a:t>ArrayIndexOutOfBoundsException</a:t>
            </a:r>
            <a:endParaRPr b="0" lang="en-IN" sz="2000" spc="-1" strike="noStrike">
              <a:latin typeface="Arial"/>
            </a:endParaRPr>
          </a:p>
          <a:p>
            <a:pPr>
              <a:lnSpc>
                <a:spcPct val="100000"/>
              </a:lnSpc>
              <a:buNone/>
            </a:pPr>
            <a:r>
              <a:rPr b="0" lang="en-US" sz="2000" spc="-1" strike="noStrike">
                <a:solidFill>
                  <a:srgbClr val="000000"/>
                </a:solidFill>
                <a:latin typeface="Calibri"/>
              </a:rPr>
              <a:t>The Java Virtual Machine (JVM) throws an ArrayIndexOutOfBoundsException if length of the array in negative, equal to the array size or greater than the array size while traversing the array</a:t>
            </a:r>
            <a:endParaRPr b="0" lang="en-IN" sz="2000" spc="-1" strike="noStrike">
              <a:latin typeface="Arial"/>
            </a:endParaRPr>
          </a:p>
        </p:txBody>
      </p:sp>
      <p:sp>
        <p:nvSpPr>
          <p:cNvPr id="160" name="Rectangle 2"/>
          <p:cNvSpPr/>
          <p:nvPr/>
        </p:nvSpPr>
        <p:spPr>
          <a:xfrm>
            <a:off x="2006280" y="2413440"/>
            <a:ext cx="7137360" cy="265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public class TestArrayException{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int arr[]={50,60,70,80};  </a:t>
            </a:r>
            <a:endParaRPr b="0" lang="en-IN" sz="2400" spc="-1" strike="noStrike">
              <a:latin typeface="Arial"/>
            </a:endParaRPr>
          </a:p>
          <a:p>
            <a:pPr>
              <a:lnSpc>
                <a:spcPct val="100000"/>
              </a:lnSpc>
              <a:buNone/>
            </a:pPr>
            <a:r>
              <a:rPr b="0" lang="en-US" sz="2400" spc="-1" strike="noStrike">
                <a:solidFill>
                  <a:srgbClr val="000000"/>
                </a:solidFill>
                <a:latin typeface="Calibri"/>
              </a:rPr>
              <a:t>for(int i=0;i&lt;=arr.length;i++){  </a:t>
            </a:r>
            <a:endParaRPr b="0" lang="en-IN" sz="2400" spc="-1" strike="noStrike">
              <a:latin typeface="Arial"/>
            </a:endParaRPr>
          </a:p>
          <a:p>
            <a:pPr>
              <a:lnSpc>
                <a:spcPct val="100000"/>
              </a:lnSpc>
              <a:buNone/>
            </a:pPr>
            <a:r>
              <a:rPr b="0" lang="en-US" sz="2400" spc="-1" strike="noStrike">
                <a:solidFill>
                  <a:srgbClr val="000000"/>
                </a:solidFill>
                <a:latin typeface="Calibri"/>
              </a:rPr>
              <a:t>System.out.println(arr[i]);  </a:t>
            </a:r>
            <a:endParaRPr b="0" lang="en-IN" sz="2400" spc="-1" strike="noStrike">
              <a:latin typeface="Arial"/>
            </a:endParaRPr>
          </a:p>
          <a:p>
            <a:pPr>
              <a:lnSpc>
                <a:spcPct val="100000"/>
              </a:lnSpc>
              <a:buNone/>
            </a:pP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a:t>
            </a:r>
            <a:endParaRPr b="0" lang="en-IN" sz="2400" spc="-1" strike="noStrike">
              <a:latin typeface="Arial"/>
            </a:endParaRPr>
          </a:p>
        </p:txBody>
      </p:sp>
    </p:spTree>
  </p:cSld>
  <p:transition spd="slow">
    <p:cover dir="d"/>
  </p:transition>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Rectangle 1"/>
          <p:cNvSpPr/>
          <p:nvPr/>
        </p:nvSpPr>
        <p:spPr>
          <a:xfrm>
            <a:off x="1847160" y="467640"/>
            <a:ext cx="958932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You can also declare an array of arrays (also known as a multidimensional array) by using two or more sets of brackets, such as String[][] names. Each element, therefore, must be accessed by a corresponding number of index values.</a:t>
            </a:r>
            <a:endParaRPr b="0" lang="en-IN" sz="2400" spc="-1" strike="noStrike">
              <a:latin typeface="Arial"/>
            </a:endParaRPr>
          </a:p>
        </p:txBody>
      </p:sp>
      <p:sp>
        <p:nvSpPr>
          <p:cNvPr id="162" name="Rectangle 2"/>
          <p:cNvSpPr/>
          <p:nvPr/>
        </p:nvSpPr>
        <p:spPr>
          <a:xfrm>
            <a:off x="2829600" y="2621520"/>
            <a:ext cx="6095520" cy="3382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MultiDimArrayDemo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String[][] names =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{"Mr. ", "Mrs. ", "Ms.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{"Smith", "Jones"}</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Mr. Smith</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System.out.println(names[0][0] + names[1][0]);</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Ms. Jones</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System.out.println(names[0][2] + names[1][1]);</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Rectangle 1"/>
          <p:cNvSpPr/>
          <p:nvPr/>
        </p:nvSpPr>
        <p:spPr>
          <a:xfrm>
            <a:off x="3048120" y="1443960"/>
            <a:ext cx="6095520" cy="3930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public class Test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Create 2-dimensional array.</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int[][] twoD = new int[4][4];</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 Assign three elements in it.</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twoD[0][0] = 1;</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twoD[1][1] = 2;</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twoD[3][2] = 3;</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System.out.print(twoD[0][0] + "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Rectangle 1"/>
          <p:cNvSpPr/>
          <p:nvPr/>
        </p:nvSpPr>
        <p:spPr>
          <a:xfrm>
            <a:off x="2638440" y="942840"/>
            <a:ext cx="6095520" cy="447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class Testarray3{  </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main(String args[]){  </a:t>
            </a:r>
            <a:endParaRPr b="0" lang="en-IN" sz="2400" spc="-1" strike="noStrike">
              <a:latin typeface="Arial"/>
            </a:endParaRPr>
          </a:p>
          <a:p>
            <a:pPr>
              <a:lnSpc>
                <a:spcPct val="100000"/>
              </a:lnSpc>
              <a:buNone/>
            </a:pPr>
            <a:r>
              <a:rPr b="0" lang="en-US" sz="2400" spc="-1" strike="noStrike">
                <a:solidFill>
                  <a:srgbClr val="000000"/>
                </a:solidFill>
                <a:latin typeface="Calibri"/>
              </a:rPr>
              <a:t>//declaring and initializing 2D array  </a:t>
            </a:r>
            <a:endParaRPr b="0" lang="en-IN" sz="2400" spc="-1" strike="noStrike">
              <a:latin typeface="Arial"/>
            </a:endParaRPr>
          </a:p>
          <a:p>
            <a:pPr>
              <a:lnSpc>
                <a:spcPct val="100000"/>
              </a:lnSpc>
              <a:buNone/>
            </a:pPr>
            <a:r>
              <a:rPr b="0" lang="en-US" sz="2400" spc="-1" strike="noStrike">
                <a:solidFill>
                  <a:srgbClr val="000000"/>
                </a:solidFill>
                <a:latin typeface="Calibri"/>
              </a:rPr>
              <a:t>int arr[][]={{1,2,3},{2,4,5},{4,4,5}};  </a:t>
            </a:r>
            <a:endParaRPr b="0" lang="en-IN" sz="2400" spc="-1" strike="noStrike">
              <a:latin typeface="Arial"/>
            </a:endParaRPr>
          </a:p>
          <a:p>
            <a:pPr>
              <a:lnSpc>
                <a:spcPct val="100000"/>
              </a:lnSpc>
              <a:buNone/>
            </a:pPr>
            <a:r>
              <a:rPr b="0" lang="en-US" sz="2400" spc="-1" strike="noStrike">
                <a:solidFill>
                  <a:srgbClr val="000000"/>
                </a:solidFill>
                <a:latin typeface="Calibri"/>
              </a:rPr>
              <a:t>//printing 2D array  </a:t>
            </a:r>
            <a:endParaRPr b="0" lang="en-IN" sz="2400" spc="-1" strike="noStrike">
              <a:latin typeface="Arial"/>
            </a:endParaRPr>
          </a:p>
          <a:p>
            <a:pPr>
              <a:lnSpc>
                <a:spcPct val="100000"/>
              </a:lnSpc>
              <a:buNone/>
            </a:pPr>
            <a:r>
              <a:rPr b="0" lang="en-US" sz="2400" spc="-1" strike="noStrike">
                <a:solidFill>
                  <a:srgbClr val="000000"/>
                </a:solidFill>
                <a:latin typeface="Calibri"/>
              </a:rPr>
              <a:t>for(int i=0;i&lt;3;i++){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for(int j=0;j&lt;3;j++){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System.out.print(arr[i][j]+" ");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 </a:t>
            </a:r>
            <a:r>
              <a:rPr b="0" lang="en-US" sz="2400" spc="-1" strike="noStrike">
                <a:solidFill>
                  <a:srgbClr val="000000"/>
                </a:solidFill>
                <a:latin typeface="Calibri"/>
              </a:rPr>
              <a:t>System.out.println();  </a:t>
            </a:r>
            <a:endParaRPr b="0" lang="en-IN" sz="2400" spc="-1" strike="noStrike">
              <a:latin typeface="Arial"/>
            </a:endParaRPr>
          </a:p>
          <a:p>
            <a:pPr>
              <a:lnSpc>
                <a:spcPct val="100000"/>
              </a:lnSpc>
              <a:buNone/>
            </a:pPr>
            <a:r>
              <a:rPr b="0" lang="en-US" sz="2400" spc="-1" strike="noStrike">
                <a:solidFill>
                  <a:srgbClr val="000000"/>
                </a:solidFill>
                <a:latin typeface="Calibri"/>
              </a:rPr>
              <a:t>}  </a:t>
            </a:r>
            <a:endParaRPr b="0" lang="en-IN" sz="2400" spc="-1" strike="noStrike">
              <a:latin typeface="Arial"/>
            </a:endParaRPr>
          </a:p>
          <a:p>
            <a:pPr>
              <a:lnSpc>
                <a:spcPct val="100000"/>
              </a:lnSpc>
              <a:buNone/>
            </a:pPr>
            <a:r>
              <a:rPr b="0" lang="en-US" sz="2400" spc="-1" strike="noStrike">
                <a:solidFill>
                  <a:srgbClr val="000000"/>
                </a:solidFill>
                <a:latin typeface="Calibri"/>
              </a:rPr>
              <a:t>}} </a:t>
            </a:r>
            <a:endParaRPr b="0" lang="en-IN" sz="2400" spc="-1" strike="noStrike">
              <a:latin typeface="Arial"/>
            </a:endParaRPr>
          </a:p>
        </p:txBody>
      </p:sp>
    </p:spTree>
  </p:cSld>
  <p:transition spd="slow">
    <p:cover dir="d"/>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cover dir="d"/>
  </p:transition>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1"/>
          <p:cNvSpPr/>
          <p:nvPr/>
        </p:nvSpPr>
        <p:spPr>
          <a:xfrm>
            <a:off x="905400" y="559440"/>
            <a:ext cx="1109088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Copying Arrays</a:t>
            </a:r>
            <a:endParaRPr b="0" lang="en-IN" sz="2400" spc="-1" strike="noStrike">
              <a:latin typeface="Arial"/>
            </a:endParaRPr>
          </a:p>
          <a:p>
            <a:pPr>
              <a:lnSpc>
                <a:spcPct val="100000"/>
              </a:lnSpc>
              <a:buNone/>
            </a:pPr>
            <a:r>
              <a:rPr b="0" lang="en-US" sz="2400" spc="-1" strike="noStrike">
                <a:solidFill>
                  <a:srgbClr val="000000"/>
                </a:solidFill>
                <a:latin typeface="Calibri"/>
              </a:rPr>
              <a:t>The System class has an arraycopy method that you can use to efficiently copy data from one array into another:</a:t>
            </a:r>
            <a:endParaRPr b="0" lang="en-IN" sz="2400" spc="-1" strike="noStrike">
              <a:latin typeface="Arial"/>
            </a:endParaRPr>
          </a:p>
          <a:p>
            <a:pPr>
              <a:lnSpc>
                <a:spcPct val="100000"/>
              </a:lnSpc>
              <a:buNone/>
            </a:pPr>
            <a:r>
              <a:rPr b="0" lang="en-US" sz="2400" spc="-1" strike="noStrike">
                <a:solidFill>
                  <a:srgbClr val="000000"/>
                </a:solidFill>
                <a:latin typeface="Calibri"/>
              </a:rPr>
              <a:t>public static void arraycopy(Object src, int srcPos, Object dest, int destPos, int length)</a:t>
            </a:r>
            <a:endParaRPr b="0" lang="en-IN" sz="2400" spc="-1" strike="noStrike">
              <a:latin typeface="Arial"/>
            </a:endParaRPr>
          </a:p>
        </p:txBody>
      </p:sp>
      <p:sp>
        <p:nvSpPr>
          <p:cNvPr id="166" name="Rectangle 2"/>
          <p:cNvSpPr/>
          <p:nvPr/>
        </p:nvSpPr>
        <p:spPr>
          <a:xfrm>
            <a:off x="2870640" y="2789280"/>
            <a:ext cx="8402040" cy="255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class ArrayCopyDemo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char[] copyFrom = { 'd', 'e', 'c', 'a', 'f', 'f', 'e’, 'i', 'n', 'a', 't', 'e', 'd' };</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char[] copyTo = new char[7];</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System.arraycopy(copyFrom, 2, copyTo, 0, 7);</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System.out.println(new String(copyTo));</a:t>
            </a:r>
            <a:endParaRPr b="0" lang="en-IN"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Rectangle 1"/>
          <p:cNvSpPr/>
          <p:nvPr/>
        </p:nvSpPr>
        <p:spPr>
          <a:xfrm>
            <a:off x="1626120" y="269280"/>
            <a:ext cx="29822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Addition of 2 Matrices in Java</a:t>
            </a:r>
            <a:endParaRPr b="0" lang="en-IN" sz="1800" spc="-1" strike="noStrike">
              <a:latin typeface="Arial"/>
            </a:endParaRPr>
          </a:p>
        </p:txBody>
      </p:sp>
      <p:sp>
        <p:nvSpPr>
          <p:cNvPr id="168" name="Rectangle 2"/>
          <p:cNvSpPr/>
          <p:nvPr/>
        </p:nvSpPr>
        <p:spPr>
          <a:xfrm>
            <a:off x="2584080" y="806040"/>
            <a:ext cx="8306640" cy="5578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rPr>
              <a:t>class Testarray5{  </a:t>
            </a:r>
            <a:endParaRPr b="0" lang="en-IN" sz="2000" spc="-1" strike="noStrike">
              <a:latin typeface="Arial"/>
            </a:endParaRPr>
          </a:p>
          <a:p>
            <a:pPr>
              <a:lnSpc>
                <a:spcPct val="100000"/>
              </a:lnSpc>
              <a:buNone/>
            </a:pPr>
            <a:r>
              <a:rPr b="0" lang="en-US" sz="2000" spc="-1" strike="noStrike">
                <a:solidFill>
                  <a:srgbClr val="000000"/>
                </a:solidFill>
                <a:latin typeface="Calibri"/>
              </a:rPr>
              <a:t>public static void main(String args[]){  </a:t>
            </a:r>
            <a:endParaRPr b="0" lang="en-IN" sz="2000" spc="-1" strike="noStrike">
              <a:latin typeface="Arial"/>
            </a:endParaRPr>
          </a:p>
          <a:p>
            <a:pPr>
              <a:lnSpc>
                <a:spcPct val="100000"/>
              </a:lnSpc>
              <a:buNone/>
            </a:pPr>
            <a:r>
              <a:rPr b="0" lang="en-US" sz="2000" spc="-1" strike="noStrike">
                <a:solidFill>
                  <a:srgbClr val="000000"/>
                </a:solidFill>
                <a:latin typeface="Calibri"/>
              </a:rPr>
              <a:t>//creating two matrices  </a:t>
            </a:r>
            <a:endParaRPr b="0" lang="en-IN" sz="2000" spc="-1" strike="noStrike">
              <a:latin typeface="Arial"/>
            </a:endParaRPr>
          </a:p>
          <a:p>
            <a:pPr>
              <a:lnSpc>
                <a:spcPct val="100000"/>
              </a:lnSpc>
              <a:buNone/>
            </a:pPr>
            <a:r>
              <a:rPr b="0" lang="en-US" sz="2000" spc="-1" strike="noStrike">
                <a:solidFill>
                  <a:srgbClr val="000000"/>
                </a:solidFill>
                <a:latin typeface="Calibri"/>
              </a:rPr>
              <a:t>int a[][]={{1,3,4},{3,4,5}};  </a:t>
            </a:r>
            <a:endParaRPr b="0" lang="en-IN" sz="2000" spc="-1" strike="noStrike">
              <a:latin typeface="Arial"/>
            </a:endParaRPr>
          </a:p>
          <a:p>
            <a:pPr>
              <a:lnSpc>
                <a:spcPct val="100000"/>
              </a:lnSpc>
              <a:buNone/>
            </a:pPr>
            <a:r>
              <a:rPr b="0" lang="en-US" sz="2000" spc="-1" strike="noStrike">
                <a:solidFill>
                  <a:srgbClr val="000000"/>
                </a:solidFill>
                <a:latin typeface="Calibri"/>
              </a:rPr>
              <a:t>int b[][]={{1,3,4},{3,4,5}};  </a:t>
            </a:r>
            <a:endParaRPr b="0" lang="en-IN" sz="2000" spc="-1" strike="noStrike">
              <a:latin typeface="Arial"/>
            </a:endParaRPr>
          </a:p>
          <a:p>
            <a:pPr>
              <a:lnSpc>
                <a:spcPct val="100000"/>
              </a:lnSpc>
              <a:buNone/>
            </a:pP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//creating another matrix to store the sum of two matrices  </a:t>
            </a:r>
            <a:endParaRPr b="0" lang="en-IN" sz="2000" spc="-1" strike="noStrike">
              <a:latin typeface="Arial"/>
            </a:endParaRPr>
          </a:p>
          <a:p>
            <a:pPr>
              <a:lnSpc>
                <a:spcPct val="100000"/>
              </a:lnSpc>
              <a:buNone/>
            </a:pPr>
            <a:r>
              <a:rPr b="0" lang="en-US" sz="2000" spc="-1" strike="noStrike">
                <a:solidFill>
                  <a:srgbClr val="000000"/>
                </a:solidFill>
                <a:latin typeface="Calibri"/>
              </a:rPr>
              <a:t>int c[][]=new int[2][3];  </a:t>
            </a:r>
            <a:endParaRPr b="0" lang="en-IN" sz="2000" spc="-1" strike="noStrike">
              <a:latin typeface="Arial"/>
            </a:endParaRPr>
          </a:p>
          <a:p>
            <a:pPr>
              <a:lnSpc>
                <a:spcPct val="100000"/>
              </a:lnSpc>
              <a:buNone/>
            </a:pP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//adding and printing addition of 2 matrices  </a:t>
            </a:r>
            <a:endParaRPr b="0" lang="en-IN" sz="2000" spc="-1" strike="noStrike">
              <a:latin typeface="Arial"/>
            </a:endParaRPr>
          </a:p>
          <a:p>
            <a:pPr>
              <a:lnSpc>
                <a:spcPct val="100000"/>
              </a:lnSpc>
              <a:buNone/>
            </a:pPr>
            <a:r>
              <a:rPr b="0" lang="en-US" sz="2000" spc="-1" strike="noStrike">
                <a:solidFill>
                  <a:srgbClr val="000000"/>
                </a:solidFill>
                <a:latin typeface="Calibri"/>
              </a:rPr>
              <a:t>for(int i=0;i&lt;2;i++){  </a:t>
            </a:r>
            <a:endParaRPr b="0" lang="en-IN" sz="2000" spc="-1" strike="noStrike">
              <a:latin typeface="Arial"/>
            </a:endParaRPr>
          </a:p>
          <a:p>
            <a:pPr>
              <a:lnSpc>
                <a:spcPct val="100000"/>
              </a:lnSpc>
              <a:buNone/>
            </a:pPr>
            <a:r>
              <a:rPr b="0" lang="en-US" sz="2000" spc="-1" strike="noStrike">
                <a:solidFill>
                  <a:srgbClr val="000000"/>
                </a:solidFill>
                <a:latin typeface="Calibri"/>
              </a:rPr>
              <a:t>for(int j=0;j&lt;3;j++){  </a:t>
            </a:r>
            <a:endParaRPr b="0" lang="en-IN" sz="2000" spc="-1" strike="noStrike">
              <a:latin typeface="Arial"/>
            </a:endParaRPr>
          </a:p>
          <a:p>
            <a:pPr>
              <a:lnSpc>
                <a:spcPct val="100000"/>
              </a:lnSpc>
              <a:buNone/>
            </a:pPr>
            <a:r>
              <a:rPr b="0" lang="en-US" sz="2000" spc="-1" strike="noStrike">
                <a:solidFill>
                  <a:srgbClr val="000000"/>
                </a:solidFill>
                <a:latin typeface="Calibri"/>
              </a:rPr>
              <a:t>c[i][j]=a[i][j]+b[i][j];  </a:t>
            </a:r>
            <a:endParaRPr b="0" lang="en-IN" sz="2000" spc="-1" strike="noStrike">
              <a:latin typeface="Arial"/>
            </a:endParaRPr>
          </a:p>
          <a:p>
            <a:pPr>
              <a:lnSpc>
                <a:spcPct val="100000"/>
              </a:lnSpc>
              <a:buNone/>
            </a:pPr>
            <a:r>
              <a:rPr b="0" lang="en-US" sz="2000" spc="-1" strike="noStrike">
                <a:solidFill>
                  <a:srgbClr val="000000"/>
                </a:solidFill>
                <a:latin typeface="Calibri"/>
              </a:rPr>
              <a:t>System.out.print(c[i][j]+" ");  </a:t>
            </a:r>
            <a:endParaRPr b="0" lang="en-IN" sz="2000" spc="-1" strike="noStrike">
              <a:latin typeface="Arial"/>
            </a:endParaRPr>
          </a:p>
          <a:p>
            <a:pPr>
              <a:lnSpc>
                <a:spcPct val="100000"/>
              </a:lnSpc>
              <a:buNone/>
            </a:pP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System.out.println();//new line  </a:t>
            </a:r>
            <a:endParaRPr b="0" lang="en-IN" sz="2000" spc="-1" strike="noStrike">
              <a:latin typeface="Arial"/>
            </a:endParaRPr>
          </a:p>
          <a:p>
            <a:pPr>
              <a:lnSpc>
                <a:spcPct val="100000"/>
              </a:lnSpc>
              <a:buNone/>
            </a:pPr>
            <a:r>
              <a:rPr b="0" lang="en-US" sz="2000" spc="-1" strike="noStrike">
                <a:solidFill>
                  <a:srgbClr val="000000"/>
                </a:solidFill>
                <a:latin typeface="Calibri"/>
              </a:rPr>
              <a:t>}  </a:t>
            </a:r>
            <a:endParaRPr b="0" lang="en-IN" sz="2000" spc="-1" strike="noStrike">
              <a:latin typeface="Arial"/>
            </a:endParaRPr>
          </a:p>
          <a:p>
            <a:pPr>
              <a:lnSpc>
                <a:spcPct val="100000"/>
              </a:lnSpc>
              <a:buNone/>
            </a:pPr>
            <a:r>
              <a:rPr b="0" lang="en-US" sz="2000" spc="-1" strike="noStrike">
                <a:solidFill>
                  <a:srgbClr val="000000"/>
                </a:solidFill>
                <a:latin typeface="Calibri"/>
              </a:rPr>
              <a:t>}}</a:t>
            </a:r>
            <a:endParaRPr b="0" lang="en-IN" sz="2000" spc="-1" strike="noStrike">
              <a:latin typeface="Arial"/>
            </a:endParaRPr>
          </a:p>
        </p:txBody>
      </p:sp>
    </p:spTree>
  </p:cSld>
  <p:transition spd="slow">
    <p:cover dir="d"/>
  </p:transition>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Rectangle 1"/>
          <p:cNvSpPr/>
          <p:nvPr/>
        </p:nvSpPr>
        <p:spPr>
          <a:xfrm>
            <a:off x="1487520" y="197280"/>
            <a:ext cx="9798840" cy="612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public class MatrixMultiplicationExample{  </a:t>
            </a:r>
            <a:endParaRPr b="0" lang="en-IN" sz="1800" spc="-1" strike="noStrike">
              <a:latin typeface="Arial"/>
            </a:endParaRPr>
          </a:p>
          <a:p>
            <a:pPr>
              <a:lnSpc>
                <a:spcPct val="100000"/>
              </a:lnSpc>
              <a:buNone/>
            </a:pPr>
            <a:r>
              <a:rPr b="0" lang="en-US" sz="1800" spc="-1" strike="noStrike">
                <a:solidFill>
                  <a:srgbClr val="000000"/>
                </a:solidFill>
                <a:latin typeface="Calibri"/>
              </a:rPr>
              <a:t>public static void main(String args[]){  </a:t>
            </a:r>
            <a:endParaRPr b="0" lang="en-IN" sz="1800" spc="-1" strike="noStrike">
              <a:latin typeface="Arial"/>
            </a:endParaRPr>
          </a:p>
          <a:p>
            <a:pPr>
              <a:lnSpc>
                <a:spcPct val="100000"/>
              </a:lnSpc>
              <a:buNone/>
            </a:pPr>
            <a:r>
              <a:rPr b="0" lang="en-US" sz="1800" spc="-1" strike="noStrike">
                <a:solidFill>
                  <a:srgbClr val="000000"/>
                </a:solidFill>
                <a:latin typeface="Calibri"/>
              </a:rPr>
              <a:t>//creating two matrices    </a:t>
            </a:r>
            <a:endParaRPr b="0" lang="en-IN" sz="1800" spc="-1" strike="noStrike">
              <a:latin typeface="Arial"/>
            </a:endParaRPr>
          </a:p>
          <a:p>
            <a:pPr>
              <a:lnSpc>
                <a:spcPct val="100000"/>
              </a:lnSpc>
              <a:buNone/>
            </a:pPr>
            <a:r>
              <a:rPr b="0" lang="en-US" sz="1800" spc="-1" strike="noStrike">
                <a:solidFill>
                  <a:srgbClr val="000000"/>
                </a:solidFill>
                <a:latin typeface="Calibri"/>
              </a:rPr>
              <a:t>int a[][]={{1,1,1},{2,2,2},{3,3,3}};    </a:t>
            </a:r>
            <a:endParaRPr b="0" lang="en-IN" sz="1800" spc="-1" strike="noStrike">
              <a:latin typeface="Arial"/>
            </a:endParaRPr>
          </a:p>
          <a:p>
            <a:pPr>
              <a:lnSpc>
                <a:spcPct val="100000"/>
              </a:lnSpc>
              <a:buNone/>
            </a:pPr>
            <a:r>
              <a:rPr b="0" lang="en-US" sz="1800" spc="-1" strike="noStrike">
                <a:solidFill>
                  <a:srgbClr val="000000"/>
                </a:solidFill>
                <a:latin typeface="Calibri"/>
              </a:rPr>
              <a:t>int b[][]={{1,1,1},{2,2,2},{3,3,3}};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//creating another matrix to store the multiplication of two matrices    </a:t>
            </a:r>
            <a:endParaRPr b="0" lang="en-IN" sz="1800" spc="-1" strike="noStrike">
              <a:latin typeface="Arial"/>
            </a:endParaRPr>
          </a:p>
          <a:p>
            <a:pPr>
              <a:lnSpc>
                <a:spcPct val="100000"/>
              </a:lnSpc>
              <a:buNone/>
            </a:pPr>
            <a:r>
              <a:rPr b="0" lang="en-US" sz="1800" spc="-1" strike="noStrike">
                <a:solidFill>
                  <a:srgbClr val="000000"/>
                </a:solidFill>
                <a:latin typeface="Calibri"/>
              </a:rPr>
              <a:t>int c[][]=new int[3][3];  //3 rows and 3 columns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//multiplying and printing multiplication of 2 matrices    </a:t>
            </a:r>
            <a:endParaRPr b="0" lang="en-IN" sz="1800" spc="-1" strike="noStrike">
              <a:latin typeface="Arial"/>
            </a:endParaRPr>
          </a:p>
          <a:p>
            <a:pPr>
              <a:lnSpc>
                <a:spcPct val="100000"/>
              </a:lnSpc>
              <a:buNone/>
            </a:pPr>
            <a:r>
              <a:rPr b="0" lang="en-US" sz="1800" spc="-1" strike="noStrike">
                <a:solidFill>
                  <a:srgbClr val="000000"/>
                </a:solidFill>
                <a:latin typeface="Calibri"/>
              </a:rPr>
              <a:t>for(int i=0;i&lt;3;i++){    </a:t>
            </a:r>
            <a:endParaRPr b="0" lang="en-IN" sz="1800" spc="-1" strike="noStrike">
              <a:latin typeface="Arial"/>
            </a:endParaRPr>
          </a:p>
          <a:p>
            <a:pPr>
              <a:lnSpc>
                <a:spcPct val="100000"/>
              </a:lnSpc>
              <a:buNone/>
            </a:pPr>
            <a:r>
              <a:rPr b="0" lang="en-US" sz="1800" spc="-1" strike="noStrike">
                <a:solidFill>
                  <a:srgbClr val="000000"/>
                </a:solidFill>
                <a:latin typeface="Calibri"/>
              </a:rPr>
              <a:t>for(int j=0;j&lt;3;j++){    </a:t>
            </a:r>
            <a:endParaRPr b="0" lang="en-IN" sz="1800" spc="-1" strike="noStrike">
              <a:latin typeface="Arial"/>
            </a:endParaRPr>
          </a:p>
          <a:p>
            <a:pPr>
              <a:lnSpc>
                <a:spcPct val="100000"/>
              </a:lnSpc>
              <a:buNone/>
            </a:pPr>
            <a:r>
              <a:rPr b="0" lang="en-US" sz="1800" spc="-1" strike="noStrike">
                <a:solidFill>
                  <a:srgbClr val="000000"/>
                </a:solidFill>
                <a:latin typeface="Calibri"/>
              </a:rPr>
              <a:t>c[i][j]=0;      </a:t>
            </a:r>
            <a:endParaRPr b="0" lang="en-IN" sz="1800" spc="-1" strike="noStrike">
              <a:latin typeface="Arial"/>
            </a:endParaRPr>
          </a:p>
          <a:p>
            <a:pPr>
              <a:lnSpc>
                <a:spcPct val="100000"/>
              </a:lnSpc>
              <a:buNone/>
            </a:pPr>
            <a:r>
              <a:rPr b="0" lang="en-US" sz="1800" spc="-1" strike="noStrike">
                <a:solidFill>
                  <a:srgbClr val="000000"/>
                </a:solidFill>
                <a:latin typeface="Calibri"/>
              </a:rPr>
              <a:t>for(int k=0;k&lt;3;k++)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c[i][j]+=a[i][k]*b[k][j];      </a:t>
            </a:r>
            <a:endParaRPr b="0" lang="en-IN" sz="1800" spc="-1" strike="noStrike">
              <a:latin typeface="Arial"/>
            </a:endParaRPr>
          </a:p>
          <a:p>
            <a:pPr>
              <a:lnSpc>
                <a:spcPct val="100000"/>
              </a:lnSpc>
              <a:buNone/>
            </a:pPr>
            <a:r>
              <a:rPr b="0" lang="en-US" sz="1800" spc="-1" strike="noStrike">
                <a:solidFill>
                  <a:srgbClr val="000000"/>
                </a:solidFill>
                <a:latin typeface="Calibri"/>
              </a:rPr>
              <a:t>}//end of k loop  </a:t>
            </a:r>
            <a:endParaRPr b="0" lang="en-IN" sz="1800" spc="-1" strike="noStrike">
              <a:latin typeface="Arial"/>
            </a:endParaRPr>
          </a:p>
          <a:p>
            <a:pPr>
              <a:lnSpc>
                <a:spcPct val="100000"/>
              </a:lnSpc>
              <a:buNone/>
            </a:pPr>
            <a:r>
              <a:rPr b="0" lang="en-US" sz="1800" spc="-1" strike="noStrike">
                <a:solidFill>
                  <a:srgbClr val="000000"/>
                </a:solidFill>
                <a:latin typeface="Calibri"/>
              </a:rPr>
              <a:t>System.out.print(c[i][j]+" ");  //printing matrix element  </a:t>
            </a:r>
            <a:endParaRPr b="0" lang="en-IN" sz="1800" spc="-1" strike="noStrike">
              <a:latin typeface="Arial"/>
            </a:endParaRPr>
          </a:p>
          <a:p>
            <a:pPr>
              <a:lnSpc>
                <a:spcPct val="100000"/>
              </a:lnSpc>
              <a:buNone/>
            </a:pPr>
            <a:r>
              <a:rPr b="0" lang="en-US" sz="1800" spc="-1" strike="noStrike">
                <a:solidFill>
                  <a:srgbClr val="000000"/>
                </a:solidFill>
                <a:latin typeface="Calibri"/>
              </a:rPr>
              <a:t>}//end of j loop  </a:t>
            </a:r>
            <a:endParaRPr b="0" lang="en-IN" sz="1800" spc="-1" strike="noStrike">
              <a:latin typeface="Arial"/>
            </a:endParaRPr>
          </a:p>
          <a:p>
            <a:pPr>
              <a:lnSpc>
                <a:spcPct val="100000"/>
              </a:lnSpc>
              <a:buNone/>
            </a:pPr>
            <a:r>
              <a:rPr b="0" lang="en-US" sz="1800" spc="-1" strike="noStrike">
                <a:solidFill>
                  <a:srgbClr val="000000"/>
                </a:solidFill>
                <a:latin typeface="Calibri"/>
              </a:rPr>
              <a:t>System.out.println();//new line    </a:t>
            </a:r>
            <a:endParaRPr b="0" lang="en-IN" sz="1800" spc="-1" strike="noStrike">
              <a:latin typeface="Arial"/>
            </a:endParaRPr>
          </a:p>
          <a:p>
            <a:pPr>
              <a:lnSpc>
                <a:spcPct val="100000"/>
              </a:lnSpc>
              <a:buNone/>
            </a:pPr>
            <a:r>
              <a:rPr b="0" lang="en-US" sz="1800" spc="-1" strike="noStrike">
                <a:solidFill>
                  <a:srgbClr val="000000"/>
                </a:solidFill>
                <a:latin typeface="Calibri"/>
              </a:rPr>
              <a:t>}    </a:t>
            </a:r>
            <a:endParaRPr b="0" lang="en-IN" sz="1800" spc="-1" strike="noStrike">
              <a:latin typeface="Arial"/>
            </a:endParaRPr>
          </a:p>
          <a:p>
            <a:pPr>
              <a:lnSpc>
                <a:spcPct val="100000"/>
              </a:lnSpc>
              <a:buNone/>
            </a:pPr>
            <a:r>
              <a:rPr b="0" lang="en-US" sz="1800" spc="-1" strike="noStrike">
                <a:solidFill>
                  <a:srgbClr val="000000"/>
                </a:solidFill>
                <a:latin typeface="Calibri"/>
              </a:rPr>
              <a:t>}}</a:t>
            </a:r>
            <a:endParaRPr b="0" lang="en-IN" sz="1800" spc="-1" strike="noStrike">
              <a:latin typeface="Arial"/>
            </a:endParaRPr>
          </a:p>
        </p:txBody>
      </p:sp>
    </p:spTree>
  </p:cSld>
  <p:transition spd="slow">
    <p:cover dir="d"/>
  </p:transition>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Rectangle 1"/>
          <p:cNvSpPr/>
          <p:nvPr/>
        </p:nvSpPr>
        <p:spPr>
          <a:xfrm>
            <a:off x="1023480" y="604080"/>
            <a:ext cx="9866880" cy="1370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600" spc="-1" strike="noStrike">
                <a:solidFill>
                  <a:srgbClr val="000000"/>
                </a:solidFill>
                <a:latin typeface="Calibri"/>
              </a:rPr>
              <a:t>String</a:t>
            </a:r>
            <a:r>
              <a:rPr b="0" lang="en-US" sz="2400" spc="-1" strike="noStrike">
                <a:solidFill>
                  <a:srgbClr val="000000"/>
                </a:solidFill>
                <a:latin typeface="Calibri"/>
              </a:rPr>
              <a:t> is a sequence of characters, for e.g. “Hello” is a string of 5 characters. In java, string is an immutable object which means it is constant and can cannot be changed once it has been created. </a:t>
            </a:r>
            <a:endParaRPr b="0" lang="en-IN" sz="2400" spc="-1" strike="noStrike">
              <a:latin typeface="Arial"/>
            </a:endParaRPr>
          </a:p>
        </p:txBody>
      </p:sp>
      <p:sp>
        <p:nvSpPr>
          <p:cNvPr id="171" name="Rectangle 2"/>
          <p:cNvSpPr/>
          <p:nvPr/>
        </p:nvSpPr>
        <p:spPr>
          <a:xfrm>
            <a:off x="1023480" y="2551680"/>
            <a:ext cx="10044360" cy="19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Java String</a:t>
            </a:r>
            <a:r>
              <a:rPr b="0" lang="en-US" sz="2400" spc="-1" strike="noStrike">
                <a:solidFill>
                  <a:srgbClr val="000000"/>
                </a:solidFill>
                <a:latin typeface="Calibri"/>
              </a:rPr>
              <a:t> class provides a lot of methods to perform operations on string such as compare(), concat(), equals(), split(), length(), replace(), compareTo(), intern(), substring() etc.</a:t>
            </a:r>
            <a:endParaRPr b="0" lang="en-IN" sz="2400" spc="-1" strike="noStrike">
              <a:latin typeface="Arial"/>
            </a:endParaRPr>
          </a:p>
          <a:p>
            <a:pPr>
              <a:lnSpc>
                <a:spcPct val="100000"/>
              </a:lnSpc>
              <a:buNone/>
            </a:pPr>
            <a:r>
              <a:rPr b="0" lang="en-US" sz="2400" spc="-1" strike="noStrike">
                <a:solidFill>
                  <a:srgbClr val="000000"/>
                </a:solidFill>
                <a:latin typeface="Calibri"/>
              </a:rPr>
              <a:t>The java.lang.String class implements </a:t>
            </a:r>
            <a:r>
              <a:rPr b="0" i="1" lang="en-US" sz="2400" spc="-1" strike="noStrike">
                <a:solidFill>
                  <a:srgbClr val="000000"/>
                </a:solidFill>
                <a:latin typeface="Calibri"/>
              </a:rPr>
              <a:t>Serializable</a:t>
            </a:r>
            <a:r>
              <a:rPr b="0" lang="en-US" sz="2400" spc="-1" strike="noStrike">
                <a:solidFill>
                  <a:srgbClr val="000000"/>
                </a:solidFill>
                <a:latin typeface="Calibri"/>
              </a:rPr>
              <a:t>, </a:t>
            </a:r>
            <a:r>
              <a:rPr b="0" i="1" lang="en-US" sz="2400" spc="-1" strike="noStrike">
                <a:solidFill>
                  <a:srgbClr val="000000"/>
                </a:solidFill>
                <a:latin typeface="Calibri"/>
              </a:rPr>
              <a:t>Comparable</a:t>
            </a:r>
            <a:r>
              <a:rPr b="0" lang="en-US" sz="2400" spc="-1" strike="noStrike">
                <a:solidFill>
                  <a:srgbClr val="000000"/>
                </a:solidFill>
                <a:latin typeface="Calibri"/>
              </a:rPr>
              <a:t> and </a:t>
            </a:r>
            <a:r>
              <a:rPr b="0" i="1" lang="en-US" sz="2400" spc="-1" strike="noStrike">
                <a:solidFill>
                  <a:srgbClr val="000000"/>
                </a:solidFill>
                <a:latin typeface="Calibri"/>
              </a:rPr>
              <a:t>CharSequence</a:t>
            </a:r>
            <a:r>
              <a:rPr b="0" lang="en-US" sz="2400" spc="-1" strike="noStrike">
                <a:solidFill>
                  <a:srgbClr val="000000"/>
                </a:solidFill>
                <a:latin typeface="Calibri"/>
              </a:rPr>
              <a:t> interfaces.</a:t>
            </a:r>
            <a:endParaRPr b="0" lang="en-IN" sz="2400" spc="-1" strike="noStrike">
              <a:latin typeface="Arial"/>
            </a:endParaRPr>
          </a:p>
        </p:txBody>
      </p:sp>
    </p:spTree>
  </p:cSld>
  <p:transition spd="slow">
    <p:cover dir="d"/>
  </p:transition>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Picture 2" descr="String in Java"/>
          <p:cNvPicPr/>
          <p:nvPr/>
        </p:nvPicPr>
        <p:blipFill>
          <a:blip r:embed="rId1"/>
          <a:stretch/>
        </p:blipFill>
        <p:spPr>
          <a:xfrm>
            <a:off x="2380320" y="985320"/>
            <a:ext cx="7131960" cy="4367520"/>
          </a:xfrm>
          <a:prstGeom prst="rect">
            <a:avLst/>
          </a:prstGeom>
          <a:ln w="0">
            <a:noFill/>
          </a:ln>
        </p:spPr>
      </p:pic>
    </p:spTree>
  </p:cSld>
  <p:transition spd="slow">
    <p:cover dir="d"/>
  </p:transition>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Rectangle 1"/>
          <p:cNvSpPr/>
          <p:nvPr/>
        </p:nvSpPr>
        <p:spPr>
          <a:xfrm>
            <a:off x="1396800" y="602280"/>
            <a:ext cx="1025820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CharSequence Interface</a:t>
            </a:r>
            <a:endParaRPr b="0" lang="en-IN" sz="2400" spc="-1" strike="noStrike">
              <a:latin typeface="Arial"/>
            </a:endParaRPr>
          </a:p>
          <a:p>
            <a:pPr>
              <a:lnSpc>
                <a:spcPct val="100000"/>
              </a:lnSpc>
              <a:buNone/>
            </a:pPr>
            <a:r>
              <a:rPr b="0" lang="en-US" sz="2400" spc="-1" strike="noStrike">
                <a:solidFill>
                  <a:srgbClr val="000000"/>
                </a:solidFill>
                <a:latin typeface="Calibri"/>
              </a:rPr>
              <a:t>The CharSequence interface is used to represent the sequence of characters. String, StringBuffer and StringBuilder classes implement it. It means, we can create strings in java by using these three classes.</a:t>
            </a:r>
            <a:endParaRPr b="0" lang="en-IN" sz="2400" spc="-1" strike="noStrike">
              <a:latin typeface="Arial"/>
            </a:endParaRPr>
          </a:p>
        </p:txBody>
      </p:sp>
      <p:pic>
        <p:nvPicPr>
          <p:cNvPr id="174" name="Picture 2" descr="CharSequence in Java"/>
          <p:cNvPicPr/>
          <p:nvPr/>
        </p:nvPicPr>
        <p:blipFill>
          <a:blip r:embed="rId1"/>
          <a:stretch/>
        </p:blipFill>
        <p:spPr>
          <a:xfrm>
            <a:off x="2434680" y="2071440"/>
            <a:ext cx="6408720" cy="4045680"/>
          </a:xfrm>
          <a:prstGeom prst="rect">
            <a:avLst/>
          </a:prstGeom>
          <a:ln w="0">
            <a:noFill/>
          </a:ln>
        </p:spPr>
      </p:pic>
    </p:spTree>
  </p:cSld>
  <p:transition spd="slow">
    <p:cover dir="d"/>
  </p:transition>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Rectangle 1"/>
          <p:cNvSpPr/>
          <p:nvPr/>
        </p:nvSpPr>
        <p:spPr>
          <a:xfrm>
            <a:off x="1869840" y="2337480"/>
            <a:ext cx="843408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The Java String is immutable which means it cannot be changed. Whenever we change any string, a new instance is created. For mutable strings, you can use StringBuffer and StringBuilder classes.</a:t>
            </a:r>
            <a:endParaRPr b="0" lang="en-IN" sz="2400" spc="-1" strike="noStrike">
              <a:latin typeface="Arial"/>
            </a:endParaRPr>
          </a:p>
        </p:txBody>
      </p:sp>
    </p:spTree>
  </p:cSld>
  <p:transition spd="slow">
    <p:cover dir="d"/>
  </p:transition>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Rectangle 1"/>
          <p:cNvSpPr/>
          <p:nvPr/>
        </p:nvSpPr>
        <p:spPr>
          <a:xfrm>
            <a:off x="1860480" y="742680"/>
            <a:ext cx="609552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There are two ways to create String object:</a:t>
            </a:r>
            <a:endParaRPr b="0" lang="en-IN" sz="2400" spc="-1" strike="noStrike">
              <a:latin typeface="Arial"/>
            </a:endParaRPr>
          </a:p>
          <a:p>
            <a:pPr marL="457200" indent="-457200">
              <a:lnSpc>
                <a:spcPct val="100000"/>
              </a:lnSpc>
              <a:buClr>
                <a:srgbClr val="000000"/>
              </a:buClr>
              <a:buFont typeface="Calibri Light"/>
              <a:buAutoNum type="arabicPeriod"/>
            </a:pPr>
            <a:r>
              <a:rPr b="0" lang="en-US" sz="2400" spc="-1" strike="noStrike">
                <a:solidFill>
                  <a:srgbClr val="000000"/>
                </a:solidFill>
                <a:latin typeface="Calibri"/>
              </a:rPr>
              <a:t>By string literal</a:t>
            </a:r>
            <a:endParaRPr b="0" lang="en-IN" sz="2400" spc="-1" strike="noStrike">
              <a:latin typeface="Arial"/>
            </a:endParaRPr>
          </a:p>
          <a:p>
            <a:pPr marL="457200" indent="-457200">
              <a:lnSpc>
                <a:spcPct val="100000"/>
              </a:lnSpc>
              <a:buClr>
                <a:srgbClr val="000000"/>
              </a:buClr>
              <a:buFont typeface="Calibri Light"/>
              <a:buAutoNum type="arabicPeriod"/>
            </a:pPr>
            <a:r>
              <a:rPr b="0" lang="en-US" sz="2400" spc="-1" strike="noStrike">
                <a:solidFill>
                  <a:srgbClr val="000000"/>
                </a:solidFill>
                <a:latin typeface="Calibri"/>
              </a:rPr>
              <a:t>By new keyword</a:t>
            </a:r>
            <a:endParaRPr b="0" lang="en-IN" sz="2400" spc="-1" strike="noStrike">
              <a:latin typeface="Arial"/>
            </a:endParaRPr>
          </a:p>
        </p:txBody>
      </p:sp>
      <p:sp>
        <p:nvSpPr>
          <p:cNvPr id="177" name="Rectangle 4"/>
          <p:cNvSpPr/>
          <p:nvPr/>
        </p:nvSpPr>
        <p:spPr>
          <a:xfrm>
            <a:off x="1697040" y="3288960"/>
            <a:ext cx="870228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alibri"/>
              </a:rPr>
              <a:t>String literal</a:t>
            </a:r>
            <a:endParaRPr b="0" lang="en-IN" sz="2400" spc="-1" strike="noStrike">
              <a:latin typeface="Arial"/>
            </a:endParaRPr>
          </a:p>
          <a:p>
            <a:pPr>
              <a:lnSpc>
                <a:spcPct val="100000"/>
              </a:lnSpc>
              <a:buNone/>
            </a:pPr>
            <a:r>
              <a:rPr b="0" lang="en-US" sz="2400" spc="-1" strike="noStrike">
                <a:solidFill>
                  <a:srgbClr val="000000"/>
                </a:solidFill>
                <a:latin typeface="Calibri"/>
              </a:rPr>
              <a:t>In java, Strings can be created like this: Assigning a String literal to a String instance:</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000000"/>
                </a:solidFill>
                <a:latin typeface="Calibri"/>
              </a:rPr>
              <a:t>String str1 = “NIIT";</a:t>
            </a:r>
            <a:endParaRPr b="0" lang="en-IN" sz="2400" spc="-1" strike="noStrike">
              <a:latin typeface="Arial"/>
            </a:endParaRPr>
          </a:p>
          <a:p>
            <a:pPr>
              <a:lnSpc>
                <a:spcPct val="100000"/>
              </a:lnSpc>
              <a:buNone/>
            </a:pPr>
            <a:r>
              <a:rPr b="0" lang="en-US" sz="2400" spc="-1" strike="noStrike">
                <a:solidFill>
                  <a:srgbClr val="000000"/>
                </a:solidFill>
                <a:latin typeface="Calibri"/>
              </a:rPr>
              <a:t>String str2 = “NIIT";</a:t>
            </a:r>
            <a:endParaRPr b="0" lang="en-IN" sz="2400" spc="-1" strike="noStrike">
              <a:latin typeface="Arial"/>
            </a:endParaRPr>
          </a:p>
        </p:txBody>
      </p:sp>
    </p:spTree>
  </p:cSld>
  <p:transition spd="slow">
    <p:cover dir="d"/>
  </p:transition>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Picture 2" descr="String Pool in Java, string pool, java string pool"/>
          <p:cNvPicPr/>
          <p:nvPr/>
        </p:nvPicPr>
        <p:blipFill>
          <a:blip r:embed="rId1"/>
          <a:stretch/>
        </p:blipFill>
        <p:spPr>
          <a:xfrm>
            <a:off x="2325600" y="1403280"/>
            <a:ext cx="7445880" cy="4119840"/>
          </a:xfrm>
          <a:prstGeom prst="rect">
            <a:avLst/>
          </a:prstGeom>
          <a:ln w="0">
            <a:noFill/>
          </a:ln>
        </p:spPr>
      </p:pic>
    </p:spTree>
  </p:cSld>
  <p:transition spd="slow">
    <p:cover dir="d"/>
  </p:transition>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Rectangle 1"/>
          <p:cNvSpPr/>
          <p:nvPr/>
        </p:nvSpPr>
        <p:spPr>
          <a:xfrm>
            <a:off x="1178280" y="722880"/>
            <a:ext cx="10503720" cy="2223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if the object already exist in the memory it does not create a new Object rather it assigns the same old object to the new instance, that means even though we have two string instances above(str1 and str2) compiler only created on string object (having the value “NIIT”) and assigned the same to both the instances.</a:t>
            </a:r>
            <a:endParaRPr b="0" lang="en-IN" sz="2800" spc="-1" strike="noStrike">
              <a:latin typeface="Arial"/>
            </a:endParaRPr>
          </a:p>
        </p:txBody>
      </p:sp>
      <p:sp>
        <p:nvSpPr>
          <p:cNvPr id="180" name="Rectangle 2"/>
          <p:cNvSpPr/>
          <p:nvPr/>
        </p:nvSpPr>
        <p:spPr>
          <a:xfrm>
            <a:off x="1178280" y="3429000"/>
            <a:ext cx="10503720" cy="2223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Calibri"/>
              </a:rPr>
              <a:t>For example there are 10 string instances that have same value, it means that in memory there is only one object having the value and all the 10 string instances would be pointing to the same object.</a:t>
            </a:r>
            <a:endParaRPr b="0" lang="en-IN" sz="2800" spc="-1" strike="noStrike">
              <a:latin typeface="Arial"/>
            </a:endParaRPr>
          </a:p>
          <a:p>
            <a:pPr>
              <a:lnSpc>
                <a:spcPct val="100000"/>
              </a:lnSpc>
              <a:buNone/>
            </a:pPr>
            <a:r>
              <a:rPr b="0" lang="en-US" sz="2800" spc="-1" strike="noStrike">
                <a:solidFill>
                  <a:srgbClr val="000000"/>
                </a:solidFill>
                <a:latin typeface="Calibri"/>
              </a:rPr>
              <a:t>What if we want to have two different object with the same string? For that we would need to create strings using </a:t>
            </a:r>
            <a:r>
              <a:rPr b="1" lang="en-US" sz="2800" spc="-1" strike="noStrike">
                <a:solidFill>
                  <a:srgbClr val="000000"/>
                </a:solidFill>
                <a:latin typeface="Calibri"/>
              </a:rPr>
              <a:t>new keyword</a:t>
            </a:r>
            <a:r>
              <a:rPr b="0" lang="en-US" sz="2800" spc="-1" strike="noStrike">
                <a:solidFill>
                  <a:srgbClr val="000000"/>
                </a:solidFill>
                <a:latin typeface="Calibri"/>
              </a:rPr>
              <a:t>.</a:t>
            </a:r>
            <a:endParaRPr b="0" lang="en-IN" sz="2800" spc="-1" strike="noStrike">
              <a:latin typeface="Arial"/>
            </a:endParaRPr>
          </a:p>
        </p:txBody>
      </p:sp>
    </p:spTree>
  </p:cSld>
  <p:transition spd="slow">
    <p:cover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2151</TotalTime>
  <Application>LibreOffice/7.3.0.3$Windows_X86_64 LibreOffice_project/0f246aa12d0eee4a0f7adcefbf7c878fc2238db3</Application>
  <AppVersion>15.0000</AppVersion>
  <Words>13853</Words>
  <Paragraphs>1675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2019-08-02T07:23:10Z</dcterms:created>
  <dc:creator>pc</dc:creator>
  <dc:description/>
  <dc:language>en-IN</dc:language>
  <cp:lastModifiedBy/>
  <dcterms:modified xsi:type="dcterms:W3CDTF">2022-02-18T14:17:12Z</dcterms:modified>
  <cp:revision>117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179</vt:i4>
  </property>
</Properties>
</file>