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2" r:id="rId24"/>
    <p:sldId id="280" r:id="rId25"/>
    <p:sldId id="281" r:id="rId26"/>
    <p:sldId id="278" r:id="rId27"/>
    <p:sldId id="279"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6" r:id="rId50"/>
    <p:sldId id="305" r:id="rId51"/>
    <p:sldId id="307" r:id="rId52"/>
    <p:sldId id="304"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6" r:id="rId91"/>
    <p:sldId id="347" r:id="rId92"/>
    <p:sldId id="348" r:id="rId93"/>
    <p:sldId id="350" r:id="rId94"/>
    <p:sldId id="349" r:id="rId95"/>
    <p:sldId id="345" r:id="rId96"/>
    <p:sldId id="351" r:id="rId97"/>
    <p:sldId id="352" r:id="rId98"/>
    <p:sldId id="353" r:id="rId99"/>
    <p:sldId id="354" r:id="rId10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34" autoAdjust="0"/>
    <p:restoredTop sz="94434" autoAdjust="0"/>
  </p:normalViewPr>
  <p:slideViewPr>
    <p:cSldViewPr snapToGrid="0">
      <p:cViewPr varScale="1">
        <p:scale>
          <a:sx n="93" d="100"/>
          <a:sy n="93" d="100"/>
        </p:scale>
        <p:origin x="163" y="96"/>
      </p:cViewPr>
      <p:guideLst/>
    </p:cSldViewPr>
  </p:slideViewPr>
  <p:notesTextViewPr>
    <p:cViewPr>
      <p:scale>
        <a:sx n="1" d="1"/>
        <a:sy n="1" d="1"/>
      </p:scale>
      <p:origin x="0" y="0"/>
    </p:cViewPr>
  </p:notesTextViewPr>
  <p:sorterViewPr>
    <p:cViewPr>
      <p:scale>
        <a:sx n="100" d="100"/>
        <a:sy n="100" d="100"/>
      </p:scale>
      <p:origin x="0" y="-1911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25681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2702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07791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81798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76951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8/5/2021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90127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8/5/2021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78956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22751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65008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8/5/2021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2253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5659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61294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74445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8/5/2021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82871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8/5/2021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5750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8/5/2021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6380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4341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8/5/2021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05709238"/>
      </p:ext>
    </p:extLst>
  </p:cSld>
  <p:clrMap bg1="dk1" tx1="lt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geeksforgeeks.org/g-fact-48/"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javatpoint.com/jsp-tutorial" TargetMode="External"/><Relationship Id="rId7" Type="http://schemas.openxmlformats.org/officeDocument/2006/relationships/hyperlink" Target="https://www.javatpoint.com/jsf-tutorial" TargetMode="External"/><Relationship Id="rId2" Type="http://schemas.openxmlformats.org/officeDocument/2006/relationships/hyperlink" Target="https://www.javatpoint.com/servlet-tutorial" TargetMode="External"/><Relationship Id="rId1" Type="http://schemas.openxmlformats.org/officeDocument/2006/relationships/slideLayout" Target="../slideLayouts/slideLayout2.xml"/><Relationship Id="rId6" Type="http://schemas.openxmlformats.org/officeDocument/2006/relationships/hyperlink" Target="https://www.javatpoint.com/hibernate-tutorial" TargetMode="External"/><Relationship Id="rId5" Type="http://schemas.openxmlformats.org/officeDocument/2006/relationships/hyperlink" Target="https://www.javatpoint.com/spring-tutorial" TargetMode="External"/><Relationship Id="rId4" Type="http://schemas.openxmlformats.org/officeDocument/2006/relationships/hyperlink" Target="https://www.javatpoint.com/struts-2-tutorial"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javatpoint.com/ejb-tutoria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javatpoint.com/java-tutorial"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javatpoint.com/object-and-class-in-java" TargetMode="External"/><Relationship Id="rId7" Type="http://schemas.openxmlformats.org/officeDocument/2006/relationships/hyperlink" Target="https://www.javatpoint.com/encapsulation" TargetMode="External"/><Relationship Id="rId2" Type="http://schemas.openxmlformats.org/officeDocument/2006/relationships/hyperlink" Target="https://www.javatpoint.com/java-oops-concepts" TargetMode="External"/><Relationship Id="rId1" Type="http://schemas.openxmlformats.org/officeDocument/2006/relationships/slideLayout" Target="../slideLayouts/slideLayout2.xml"/><Relationship Id="rId6" Type="http://schemas.openxmlformats.org/officeDocument/2006/relationships/hyperlink" Target="https://www.javatpoint.com/abstract-class-in-java" TargetMode="External"/><Relationship Id="rId5" Type="http://schemas.openxmlformats.org/officeDocument/2006/relationships/hyperlink" Target="https://www.javatpoint.com/runtime-polymorphism-in-java" TargetMode="External"/><Relationship Id="rId4" Type="http://schemas.openxmlformats.org/officeDocument/2006/relationships/hyperlink" Target="https://www.javatpoint.com/inheritance-in-java"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oracle.com/technetwork/java/javase/downloads/index.html"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0014" y="1900238"/>
            <a:ext cx="10515600" cy="4672012"/>
          </a:xfrm>
        </p:spPr>
        <p:txBody>
          <a:bodyPr/>
          <a:lstStyle/>
          <a:p>
            <a:pPr algn="l"/>
            <a:r>
              <a:rPr lang="en-US" b="1" dirty="0">
                <a:solidFill>
                  <a:schemeClr val="tx1"/>
                </a:solidFill>
              </a:rPr>
              <a:t>What is Java</a:t>
            </a:r>
          </a:p>
          <a:p>
            <a:pPr algn="l"/>
            <a:r>
              <a:rPr lang="en-US" dirty="0">
                <a:solidFill>
                  <a:schemeClr val="tx1"/>
                </a:solidFill>
              </a:rPr>
              <a:t>Java is a </a:t>
            </a:r>
            <a:r>
              <a:rPr lang="en-US" b="1" dirty="0">
                <a:solidFill>
                  <a:schemeClr val="tx1"/>
                </a:solidFill>
              </a:rPr>
              <a:t>programming language</a:t>
            </a:r>
            <a:r>
              <a:rPr lang="en-US" dirty="0">
                <a:solidFill>
                  <a:schemeClr val="tx1"/>
                </a:solidFill>
              </a:rPr>
              <a:t> and a </a:t>
            </a:r>
            <a:r>
              <a:rPr lang="en-US" b="1" dirty="0">
                <a:solidFill>
                  <a:schemeClr val="tx1"/>
                </a:solidFill>
              </a:rPr>
              <a:t>platform</a:t>
            </a:r>
            <a:r>
              <a:rPr lang="en-US" dirty="0">
                <a:solidFill>
                  <a:schemeClr val="tx1"/>
                </a:solidFill>
              </a:rPr>
              <a:t>.</a:t>
            </a:r>
          </a:p>
          <a:p>
            <a:pPr algn="l"/>
            <a:r>
              <a:rPr lang="en-US" dirty="0">
                <a:solidFill>
                  <a:schemeClr val="tx1"/>
                </a:solidFill>
              </a:rPr>
              <a:t>Java is a high level, robust, object-oriented and secure programming language.</a:t>
            </a:r>
          </a:p>
          <a:p>
            <a:pPr algn="l"/>
            <a:r>
              <a:rPr lang="en-US" b="1" dirty="0">
                <a:solidFill>
                  <a:schemeClr val="tx1"/>
                </a:solidFill>
              </a:rPr>
              <a:t>Platform</a:t>
            </a:r>
            <a:r>
              <a:rPr lang="en-US" dirty="0">
                <a:solidFill>
                  <a:schemeClr val="tx1"/>
                </a:solidFill>
              </a:rPr>
              <a:t>: Any hardware or software environment in which a program runs, is known as a platform. Since Java has a runtime environment (JRE) and API, it is called a platform.</a:t>
            </a:r>
          </a:p>
          <a:p>
            <a:pPr algn="l"/>
            <a:endParaRPr lang="en-US" dirty="0">
              <a:solidFill>
                <a:schemeClr val="tx1"/>
              </a:solidFill>
            </a:endParaRPr>
          </a:p>
          <a:p>
            <a:pPr algn="l"/>
            <a:endParaRPr lang="en-US" dirty="0"/>
          </a:p>
          <a:p>
            <a:pPr algn="l"/>
            <a:endParaRPr lang="en-US" dirty="0"/>
          </a:p>
        </p:txBody>
      </p:sp>
    </p:spTree>
    <p:extLst>
      <p:ext uri="{BB962C8B-B14F-4D97-AF65-F5344CB8AC3E}">
        <p14:creationId xmlns:p14="http://schemas.microsoft.com/office/powerpoint/2010/main" val="1664057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161366"/>
            <a:ext cx="8946541" cy="6087034"/>
          </a:xfrm>
        </p:spPr>
        <p:txBody>
          <a:bodyPr>
            <a:normAutofit/>
          </a:bodyPr>
          <a:lstStyle/>
          <a:p>
            <a:r>
              <a:rPr lang="en-US" b="1" dirty="0"/>
              <a:t>Parameters used in First Java Program</a:t>
            </a:r>
          </a:p>
          <a:p>
            <a:r>
              <a:rPr lang="en-US" dirty="0"/>
              <a:t>Let's see what is the meaning of </a:t>
            </a:r>
            <a:r>
              <a:rPr lang="en-US" b="1" dirty="0"/>
              <a:t>class, public, static, void, main, String[], </a:t>
            </a:r>
            <a:r>
              <a:rPr lang="en-US" b="1" dirty="0" err="1"/>
              <a:t>System.out.println</a:t>
            </a:r>
            <a:r>
              <a:rPr lang="en-US" b="1" dirty="0"/>
              <a:t>().</a:t>
            </a:r>
          </a:p>
          <a:p>
            <a:r>
              <a:rPr lang="en-US" b="1" dirty="0"/>
              <a:t>class</a:t>
            </a:r>
            <a:r>
              <a:rPr lang="en-US" dirty="0"/>
              <a:t> keyword is used to declare a class in java.</a:t>
            </a:r>
          </a:p>
          <a:p>
            <a:r>
              <a:rPr lang="en-US" b="1" dirty="0"/>
              <a:t>public</a:t>
            </a:r>
            <a:r>
              <a:rPr lang="en-US" dirty="0"/>
              <a:t> keyword is an access modifier which represents visibility. It means it is visible to all.</a:t>
            </a:r>
          </a:p>
          <a:p>
            <a:r>
              <a:rPr lang="en-US" b="1" dirty="0"/>
              <a:t>static</a:t>
            </a:r>
            <a:r>
              <a:rPr lang="en-US" dirty="0"/>
              <a:t> is a keyword. If we declare any method as static, it is known as the static method. The core advantage of the static method is that there is no need to create an object to invoke the static method. The main method is executed by the JVM, so it doesn't require to create an object to invoke the main method. So it saves memory.</a:t>
            </a:r>
          </a:p>
          <a:p>
            <a:r>
              <a:rPr lang="en-US" b="1" dirty="0"/>
              <a:t>void</a:t>
            </a:r>
            <a:r>
              <a:rPr lang="en-US" dirty="0"/>
              <a:t> is the return type of the method. It means it doesn't return any value.</a:t>
            </a:r>
          </a:p>
          <a:p>
            <a:r>
              <a:rPr lang="en-US" b="1" dirty="0"/>
              <a:t>main</a:t>
            </a:r>
            <a:r>
              <a:rPr lang="en-US" dirty="0"/>
              <a:t> represents the starting point of the program.</a:t>
            </a:r>
          </a:p>
          <a:p>
            <a:r>
              <a:rPr lang="en-US" b="1" dirty="0"/>
              <a:t>String[] </a:t>
            </a:r>
            <a:r>
              <a:rPr lang="en-US" b="1" dirty="0" err="1"/>
              <a:t>args</a:t>
            </a:r>
            <a:r>
              <a:rPr lang="en-US" dirty="0"/>
              <a:t> is used for command line argument. We will learn it later.</a:t>
            </a:r>
          </a:p>
          <a:p>
            <a:endParaRPr lang="en-US" b="1" dirty="0"/>
          </a:p>
        </p:txBody>
      </p:sp>
    </p:spTree>
    <p:extLst>
      <p:ext uri="{BB962C8B-B14F-4D97-AF65-F5344CB8AC3E}">
        <p14:creationId xmlns:p14="http://schemas.microsoft.com/office/powerpoint/2010/main" val="1894552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389966"/>
            <a:ext cx="8946541" cy="5858434"/>
          </a:xfrm>
        </p:spPr>
        <p:txBody>
          <a:bodyPr/>
          <a:lstStyle/>
          <a:p>
            <a:r>
              <a:rPr lang="en-US" b="1" dirty="0" err="1"/>
              <a:t>System.out.println</a:t>
            </a:r>
            <a:r>
              <a:rPr lang="en-US" b="1" dirty="0"/>
              <a:t>()</a:t>
            </a:r>
            <a:r>
              <a:rPr lang="en-US" dirty="0"/>
              <a:t> is used to print statement. Here, System is a class, out is the object of </a:t>
            </a:r>
            <a:r>
              <a:rPr lang="en-US" dirty="0" err="1"/>
              <a:t>PrintStream</a:t>
            </a:r>
            <a:r>
              <a:rPr lang="en-US" dirty="0"/>
              <a:t> class, </a:t>
            </a:r>
            <a:r>
              <a:rPr lang="en-US" dirty="0" err="1"/>
              <a:t>println</a:t>
            </a:r>
            <a:r>
              <a:rPr lang="en-US" dirty="0"/>
              <a:t>() is the method of </a:t>
            </a:r>
            <a:r>
              <a:rPr lang="en-US" dirty="0" err="1"/>
              <a:t>PrintStream</a:t>
            </a:r>
            <a:r>
              <a:rPr lang="en-US" dirty="0"/>
              <a:t> class. </a:t>
            </a:r>
          </a:p>
          <a:p>
            <a:pPr marL="0" indent="0">
              <a:buNone/>
            </a:pPr>
            <a:endParaRPr lang="en-US" dirty="0"/>
          </a:p>
          <a:p>
            <a:r>
              <a:rPr lang="en-US" dirty="0"/>
              <a:t>How many ways can we write a Java program</a:t>
            </a:r>
          </a:p>
          <a:p>
            <a:r>
              <a:rPr lang="en-US" dirty="0"/>
              <a:t>Valid java main method signature</a:t>
            </a:r>
          </a:p>
          <a:p>
            <a:pPr marL="457200" indent="-457200">
              <a:buFont typeface="+mj-lt"/>
              <a:buAutoNum type="arabicPeriod"/>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457200" indent="-457200">
              <a:buFont typeface="+mj-lt"/>
              <a:buAutoNum type="arabicPeriod"/>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457200" indent="-457200">
              <a:buFont typeface="+mj-lt"/>
              <a:buAutoNum type="arabicPeriod"/>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457200" indent="-457200">
              <a:buFont typeface="+mj-lt"/>
              <a:buAutoNum type="arabicPeriod"/>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457200" indent="-457200">
              <a:buFont typeface="+mj-lt"/>
              <a:buAutoNum type="arabicPeriod"/>
            </a:pPr>
            <a:r>
              <a:rPr lang="en-US" b="1" dirty="0"/>
              <a:t>static</a:t>
            </a:r>
            <a:r>
              <a:rPr lang="en-US" dirty="0"/>
              <a:t> </a:t>
            </a:r>
            <a:r>
              <a:rPr lang="en-US" b="1" dirty="0"/>
              <a:t>public</a:t>
            </a:r>
            <a:r>
              <a:rPr lang="en-US" dirty="0"/>
              <a:t> </a:t>
            </a:r>
            <a:r>
              <a:rPr lang="en-US" b="1" dirty="0"/>
              <a:t>void</a:t>
            </a:r>
            <a:r>
              <a:rPr lang="en-US" dirty="0"/>
              <a:t> main(String[] </a:t>
            </a:r>
            <a:r>
              <a:rPr lang="en-US" dirty="0" err="1"/>
              <a:t>args</a:t>
            </a:r>
            <a:r>
              <a:rPr lang="en-US" dirty="0"/>
              <a:t>)  </a:t>
            </a:r>
          </a:p>
          <a:p>
            <a:pPr marL="457200" indent="-457200">
              <a:buFont typeface="+mj-lt"/>
              <a:buAutoNum type="arabicPeriod"/>
            </a:pPr>
            <a:r>
              <a:rPr lang="en-US" b="1" dirty="0"/>
              <a:t>public</a:t>
            </a:r>
            <a:r>
              <a:rPr lang="en-US" dirty="0"/>
              <a:t> </a:t>
            </a:r>
            <a:r>
              <a:rPr lang="en-US" b="1" dirty="0"/>
              <a:t>static</a:t>
            </a:r>
            <a:r>
              <a:rPr lang="en-US" dirty="0"/>
              <a:t> </a:t>
            </a:r>
            <a:r>
              <a:rPr lang="en-US" b="1" dirty="0"/>
              <a:t>final</a:t>
            </a:r>
            <a:r>
              <a:rPr lang="en-US" dirty="0"/>
              <a:t> </a:t>
            </a:r>
            <a:r>
              <a:rPr lang="en-US" b="1" dirty="0"/>
              <a:t>void</a:t>
            </a:r>
            <a:r>
              <a:rPr lang="en-US" dirty="0"/>
              <a:t> main(String[] </a:t>
            </a:r>
            <a:r>
              <a:rPr lang="en-US" dirty="0" err="1"/>
              <a:t>args</a:t>
            </a:r>
            <a:r>
              <a:rPr lang="en-US" dirty="0"/>
              <a:t>)  </a:t>
            </a:r>
          </a:p>
          <a:p>
            <a:pPr marL="457200" indent="-457200">
              <a:buFont typeface="+mj-lt"/>
              <a:buAutoNum type="arabicPeriod"/>
            </a:pPr>
            <a:r>
              <a:rPr lang="en-US" b="1" dirty="0"/>
              <a:t>final</a:t>
            </a: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457200" indent="-457200">
              <a:buFont typeface="+mj-lt"/>
              <a:buAutoNum type="arabicPeriod"/>
            </a:pPr>
            <a:r>
              <a:rPr lang="en-US" b="1" dirty="0"/>
              <a:t>final</a:t>
            </a:r>
            <a:r>
              <a:rPr lang="en-US" dirty="0"/>
              <a:t> </a:t>
            </a:r>
            <a:r>
              <a:rPr lang="en-US" b="1" dirty="0" err="1"/>
              <a:t>strictfp</a:t>
            </a: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endParaRPr lang="en-US" dirty="0"/>
          </a:p>
        </p:txBody>
      </p:sp>
    </p:spTree>
    <p:extLst>
      <p:ext uri="{BB962C8B-B14F-4D97-AF65-F5344CB8AC3E}">
        <p14:creationId xmlns:p14="http://schemas.microsoft.com/office/powerpoint/2010/main" val="970309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Invalid java main method signature</a:t>
            </a:r>
          </a:p>
          <a:p>
            <a:pPr marL="457200" indent="-457200">
              <a:buFont typeface="+mj-lt"/>
              <a:buAutoNum type="arabicPeriod"/>
            </a:pPr>
            <a:r>
              <a:rPr lang="en-US" b="1" dirty="0"/>
              <a:t>public</a:t>
            </a:r>
            <a:r>
              <a:rPr lang="en-US" dirty="0"/>
              <a:t> </a:t>
            </a:r>
            <a:r>
              <a:rPr lang="en-US" b="1" dirty="0"/>
              <a:t>void</a:t>
            </a:r>
            <a:r>
              <a:rPr lang="en-US" dirty="0"/>
              <a:t> main(String[] </a:t>
            </a:r>
            <a:r>
              <a:rPr lang="en-US" dirty="0" err="1"/>
              <a:t>args</a:t>
            </a:r>
            <a:r>
              <a:rPr lang="en-US" dirty="0"/>
              <a:t>)  </a:t>
            </a:r>
          </a:p>
          <a:p>
            <a:pPr marL="457200" indent="-457200">
              <a:buFont typeface="+mj-lt"/>
              <a:buAutoNum type="arabicPeriod"/>
            </a:pPr>
            <a:r>
              <a:rPr lang="en-US" b="1" dirty="0"/>
              <a:t>static</a:t>
            </a:r>
            <a:r>
              <a:rPr lang="en-US" dirty="0"/>
              <a:t> </a:t>
            </a:r>
            <a:r>
              <a:rPr lang="en-US" b="1" dirty="0"/>
              <a:t>void</a:t>
            </a:r>
            <a:r>
              <a:rPr lang="en-US" dirty="0"/>
              <a:t> main(String[] </a:t>
            </a:r>
            <a:r>
              <a:rPr lang="en-US" dirty="0" err="1"/>
              <a:t>args</a:t>
            </a:r>
            <a:r>
              <a:rPr lang="en-US" dirty="0"/>
              <a:t>)  </a:t>
            </a:r>
          </a:p>
          <a:p>
            <a:pPr marL="457200" indent="-457200">
              <a:buFont typeface="+mj-lt"/>
              <a:buAutoNum type="arabicPeriod"/>
            </a:pPr>
            <a:r>
              <a:rPr lang="en-US" b="1" dirty="0"/>
              <a:t>public</a:t>
            </a:r>
            <a:r>
              <a:rPr lang="en-US" dirty="0"/>
              <a:t> </a:t>
            </a:r>
            <a:r>
              <a:rPr lang="en-US" b="1" dirty="0"/>
              <a:t>void</a:t>
            </a:r>
            <a:r>
              <a:rPr lang="en-US" dirty="0"/>
              <a:t> </a:t>
            </a:r>
            <a:r>
              <a:rPr lang="en-US" b="1" dirty="0"/>
              <a:t>static</a:t>
            </a:r>
            <a:r>
              <a:rPr lang="en-US" dirty="0"/>
              <a:t> main(String[] </a:t>
            </a:r>
            <a:r>
              <a:rPr lang="en-US" dirty="0" err="1"/>
              <a:t>args</a:t>
            </a:r>
            <a:r>
              <a:rPr lang="en-US" dirty="0"/>
              <a:t>)  </a:t>
            </a:r>
          </a:p>
          <a:p>
            <a:pPr marL="457200" indent="-457200">
              <a:buFont typeface="+mj-lt"/>
              <a:buAutoNum type="arabicPeriod"/>
            </a:pPr>
            <a:r>
              <a:rPr lang="en-US" b="1" dirty="0"/>
              <a:t>abstract</a:t>
            </a: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endParaRPr lang="en-US" dirty="0"/>
          </a:p>
        </p:txBody>
      </p:sp>
    </p:spTree>
    <p:extLst>
      <p:ext uri="{BB962C8B-B14F-4D97-AF65-F5344CB8AC3E}">
        <p14:creationId xmlns:p14="http://schemas.microsoft.com/office/powerpoint/2010/main" val="3039377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242048"/>
            <a:ext cx="8946541" cy="6006352"/>
          </a:xfrm>
        </p:spPr>
        <p:txBody>
          <a:bodyPr/>
          <a:lstStyle/>
          <a:p>
            <a:endParaRPr lang="en-US" dirty="0"/>
          </a:p>
          <a:p>
            <a:endParaRPr lang="en-US" dirty="0"/>
          </a:p>
          <a:p>
            <a:r>
              <a:rPr lang="en-US" dirty="0"/>
              <a:t>What happens at compile time?</a:t>
            </a:r>
          </a:p>
          <a:p>
            <a:r>
              <a:rPr lang="en-US" b="1" dirty="0"/>
              <a:t>At compile time, java file is compiled by Java Compiler (It does not interact with OS) and converts the java code into </a:t>
            </a:r>
            <a:r>
              <a:rPr lang="en-US" b="1" dirty="0" err="1"/>
              <a:t>bytecode</a:t>
            </a:r>
            <a:endParaRPr lang="en-US" b="1" dirty="0"/>
          </a:p>
          <a:p>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8847" y="2542334"/>
            <a:ext cx="7361705" cy="1800225"/>
          </a:xfrm>
          <a:prstGeom prst="rect">
            <a:avLst/>
          </a:prstGeom>
        </p:spPr>
      </p:pic>
    </p:spTree>
    <p:extLst>
      <p:ext uri="{BB962C8B-B14F-4D97-AF65-F5344CB8AC3E}">
        <p14:creationId xmlns:p14="http://schemas.microsoft.com/office/powerpoint/2010/main" val="2365366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215154"/>
            <a:ext cx="8946541" cy="6033246"/>
          </a:xfrm>
        </p:spPr>
        <p:txBody>
          <a:bodyPr/>
          <a:lstStyle/>
          <a:p>
            <a:r>
              <a:rPr lang="en-US" dirty="0"/>
              <a:t>What happens at runtime?</a:t>
            </a:r>
          </a:p>
          <a:p>
            <a:r>
              <a:rPr lang="en-US" dirty="0"/>
              <a:t>At runtime, following steps are performed:</a:t>
            </a:r>
          </a:p>
          <a:p>
            <a:pPr marL="0" indent="0">
              <a:buNone/>
            </a:pPr>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2859" y="1392611"/>
            <a:ext cx="4876800" cy="5229225"/>
          </a:xfrm>
          <a:prstGeom prst="rect">
            <a:avLst/>
          </a:prstGeom>
        </p:spPr>
      </p:pic>
    </p:spTree>
    <p:extLst>
      <p:ext uri="{BB962C8B-B14F-4D97-AF65-F5344CB8AC3E}">
        <p14:creationId xmlns:p14="http://schemas.microsoft.com/office/powerpoint/2010/main" val="4284425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147918"/>
            <a:ext cx="8946541" cy="6602506"/>
          </a:xfrm>
        </p:spPr>
        <p:txBody>
          <a:bodyPr>
            <a:normAutofit/>
          </a:bodyPr>
          <a:lstStyle/>
          <a:p>
            <a:r>
              <a:rPr lang="en-US" b="1" dirty="0"/>
              <a:t>Difference between JDK, JRE, and JVM</a:t>
            </a:r>
          </a:p>
          <a:p>
            <a:r>
              <a:rPr lang="en-US" b="1" dirty="0"/>
              <a:t>JVM</a:t>
            </a:r>
            <a:r>
              <a:rPr lang="en-US" dirty="0"/>
              <a:t> (Java Virtual Machine) is an abstract machine. It is called a virtual machine because it doesn't physically exist. It is a specification that provides a runtime environment in which Java </a:t>
            </a:r>
            <a:r>
              <a:rPr lang="en-US" dirty="0" err="1"/>
              <a:t>bytecode</a:t>
            </a:r>
            <a:r>
              <a:rPr lang="en-US" dirty="0"/>
              <a:t> can be executed.</a:t>
            </a:r>
          </a:p>
          <a:p>
            <a:r>
              <a:rPr lang="en-US" b="1" dirty="0"/>
              <a:t>The JVM performs the following main tasks:</a:t>
            </a:r>
          </a:p>
          <a:p>
            <a:pPr marL="457200" indent="-457200">
              <a:buFont typeface="+mj-lt"/>
              <a:buAutoNum type="arabicPeriod"/>
            </a:pPr>
            <a:r>
              <a:rPr lang="en-US" dirty="0"/>
              <a:t>Loads code</a:t>
            </a:r>
          </a:p>
          <a:p>
            <a:pPr marL="457200" indent="-457200">
              <a:buFont typeface="+mj-lt"/>
              <a:buAutoNum type="arabicPeriod"/>
            </a:pPr>
            <a:r>
              <a:rPr lang="en-US" dirty="0"/>
              <a:t>Verifies code</a:t>
            </a:r>
          </a:p>
          <a:p>
            <a:pPr marL="457200" indent="-457200">
              <a:buFont typeface="+mj-lt"/>
              <a:buAutoNum type="arabicPeriod"/>
            </a:pPr>
            <a:r>
              <a:rPr lang="en-US" dirty="0"/>
              <a:t>Executes code</a:t>
            </a:r>
          </a:p>
          <a:p>
            <a:pPr marL="457200" indent="-457200">
              <a:buFont typeface="+mj-lt"/>
              <a:buAutoNum type="arabicPeriod"/>
            </a:pPr>
            <a:r>
              <a:rPr lang="en-US" dirty="0"/>
              <a:t>Provides runtime environment</a:t>
            </a:r>
          </a:p>
          <a:p>
            <a:r>
              <a:rPr lang="en-US" b="1" dirty="0"/>
              <a:t>JVM provides definitions for the:</a:t>
            </a:r>
          </a:p>
          <a:p>
            <a:pPr marL="457200" indent="-457200">
              <a:buFont typeface="+mj-lt"/>
              <a:buAutoNum type="arabicPeriod"/>
            </a:pPr>
            <a:r>
              <a:rPr lang="en-US" dirty="0"/>
              <a:t>Memory area</a:t>
            </a:r>
          </a:p>
          <a:p>
            <a:pPr marL="457200" indent="-457200">
              <a:buFont typeface="+mj-lt"/>
              <a:buAutoNum type="arabicPeriod"/>
            </a:pPr>
            <a:r>
              <a:rPr lang="en-US" dirty="0"/>
              <a:t>Class file format</a:t>
            </a:r>
          </a:p>
          <a:p>
            <a:pPr marL="457200" indent="-457200">
              <a:buFont typeface="+mj-lt"/>
              <a:buAutoNum type="arabicPeriod"/>
            </a:pPr>
            <a:r>
              <a:rPr lang="en-US" dirty="0"/>
              <a:t>Register set</a:t>
            </a:r>
          </a:p>
          <a:p>
            <a:pPr marL="457200" indent="-457200">
              <a:buFont typeface="+mj-lt"/>
              <a:buAutoNum type="arabicPeriod"/>
            </a:pPr>
            <a:r>
              <a:rPr lang="en-US" dirty="0"/>
              <a:t>Garbage-collected heap</a:t>
            </a:r>
          </a:p>
          <a:p>
            <a:pPr marL="457200" indent="-457200">
              <a:buFont typeface="+mj-lt"/>
              <a:buAutoNum type="arabicPeriod"/>
            </a:pPr>
            <a:r>
              <a:rPr lang="en-US" dirty="0"/>
              <a:t>Fatal error reporting etc.</a:t>
            </a:r>
          </a:p>
          <a:p>
            <a:pPr marL="0" indent="0">
              <a:buNone/>
            </a:pPr>
            <a:endParaRPr lang="en-US" b="1" dirty="0"/>
          </a:p>
        </p:txBody>
      </p:sp>
    </p:spTree>
    <p:extLst>
      <p:ext uri="{BB962C8B-B14F-4D97-AF65-F5344CB8AC3E}">
        <p14:creationId xmlns:p14="http://schemas.microsoft.com/office/powerpoint/2010/main" val="10350961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215154"/>
            <a:ext cx="8946541" cy="6033246"/>
          </a:xfrm>
        </p:spPr>
        <p:txBody>
          <a:bodyPr/>
          <a:lstStyle/>
          <a:p>
            <a:r>
              <a:rPr lang="en-US" b="1" dirty="0"/>
              <a:t>JVM Architecture</a:t>
            </a:r>
          </a:p>
          <a:p>
            <a:pPr marL="0" indent="0">
              <a:buNone/>
            </a:pPr>
            <a:endParaRPr lang="en-US" b="1" dirty="0"/>
          </a:p>
          <a:p>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5137" y="762000"/>
            <a:ext cx="6181725" cy="5334000"/>
          </a:xfrm>
          <a:prstGeom prst="rect">
            <a:avLst/>
          </a:prstGeom>
        </p:spPr>
      </p:pic>
    </p:spTree>
    <p:extLst>
      <p:ext uri="{BB962C8B-B14F-4D97-AF65-F5344CB8AC3E}">
        <p14:creationId xmlns:p14="http://schemas.microsoft.com/office/powerpoint/2010/main" val="41925741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174812"/>
            <a:ext cx="8946541" cy="6073587"/>
          </a:xfrm>
        </p:spPr>
        <p:txBody>
          <a:bodyPr/>
          <a:lstStyle/>
          <a:p>
            <a:pPr marL="0" indent="0">
              <a:buNone/>
            </a:pPr>
            <a:r>
              <a:rPr lang="en-US" b="1" dirty="0"/>
              <a:t>1) </a:t>
            </a:r>
            <a:r>
              <a:rPr lang="en-US" b="1" dirty="0" err="1"/>
              <a:t>Classloader</a:t>
            </a:r>
            <a:endParaRPr lang="en-US" b="1" dirty="0"/>
          </a:p>
          <a:p>
            <a:r>
              <a:rPr lang="en-US" dirty="0" err="1"/>
              <a:t>Classloader</a:t>
            </a:r>
            <a:r>
              <a:rPr lang="en-US" dirty="0"/>
              <a:t> is a subsystem of JVM which is used to load class files.</a:t>
            </a:r>
          </a:p>
          <a:p>
            <a:pPr marL="0" indent="0">
              <a:buNone/>
            </a:pPr>
            <a:endParaRPr lang="en-US" dirty="0"/>
          </a:p>
          <a:p>
            <a:pPr marL="0" indent="0">
              <a:buNone/>
            </a:pPr>
            <a:r>
              <a:rPr lang="en-US" b="1" dirty="0"/>
              <a:t>2) Class(Method) Area</a:t>
            </a:r>
          </a:p>
          <a:p>
            <a:r>
              <a:rPr lang="en-US" dirty="0"/>
              <a:t>Class(Method) Area stores per-class structures such as the runtime constant pool, field and method data, the code for methods.</a:t>
            </a:r>
          </a:p>
          <a:p>
            <a:endParaRPr lang="en-US" dirty="0"/>
          </a:p>
          <a:p>
            <a:pPr marL="0" indent="0">
              <a:buNone/>
            </a:pPr>
            <a:r>
              <a:rPr lang="en-US" b="1" dirty="0"/>
              <a:t>3) Heap</a:t>
            </a:r>
          </a:p>
          <a:p>
            <a:r>
              <a:rPr lang="en-US" dirty="0"/>
              <a:t>It is the runtime data area in which objects are allocated.</a:t>
            </a:r>
          </a:p>
          <a:p>
            <a:pPr marL="0" indent="0">
              <a:buNone/>
            </a:pPr>
            <a:endParaRPr lang="en-US" dirty="0"/>
          </a:p>
          <a:p>
            <a:pPr marL="0" indent="0">
              <a:buNone/>
            </a:pPr>
            <a:r>
              <a:rPr lang="en-US" b="1" dirty="0"/>
              <a:t>4) Stack</a:t>
            </a:r>
          </a:p>
          <a:p>
            <a:r>
              <a:rPr lang="en-US" dirty="0"/>
              <a:t>Java Stack stores frames. It holds local variables and partial results, and plays a part in method invocation and return.</a:t>
            </a:r>
          </a:p>
          <a:p>
            <a:pPr marL="0" indent="0">
              <a:buNone/>
            </a:pPr>
            <a:endParaRPr lang="en-US" dirty="0"/>
          </a:p>
        </p:txBody>
      </p:sp>
    </p:spTree>
    <p:extLst>
      <p:ext uri="{BB962C8B-B14F-4D97-AF65-F5344CB8AC3E}">
        <p14:creationId xmlns:p14="http://schemas.microsoft.com/office/powerpoint/2010/main" val="3590239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255494"/>
            <a:ext cx="8946541" cy="5992905"/>
          </a:xfrm>
        </p:spPr>
        <p:txBody>
          <a:bodyPr/>
          <a:lstStyle/>
          <a:p>
            <a:pPr marL="0" indent="0">
              <a:buNone/>
            </a:pPr>
            <a:endParaRPr lang="en-US" b="1" dirty="0"/>
          </a:p>
          <a:p>
            <a:pPr marL="0" indent="0">
              <a:buNone/>
            </a:pPr>
            <a:endParaRPr lang="en-US" b="1" dirty="0"/>
          </a:p>
          <a:p>
            <a:pPr marL="0" indent="0">
              <a:buNone/>
            </a:pPr>
            <a:r>
              <a:rPr lang="en-US" b="1" dirty="0"/>
              <a:t>5) Program Counter Register</a:t>
            </a:r>
          </a:p>
          <a:p>
            <a:r>
              <a:rPr lang="en-US" dirty="0"/>
              <a:t>PC (program counter) register contains the address of the Java virtual machine instruction currently being executed.</a:t>
            </a:r>
          </a:p>
          <a:p>
            <a:pPr marL="0" indent="0">
              <a:buNone/>
            </a:pPr>
            <a:r>
              <a:rPr lang="en-US" b="1" dirty="0"/>
              <a:t>6) Native Method Stack</a:t>
            </a:r>
          </a:p>
          <a:p>
            <a:r>
              <a:rPr lang="en-US" dirty="0"/>
              <a:t>It contains all the native methods used in the application.</a:t>
            </a:r>
          </a:p>
          <a:p>
            <a:pPr marL="0" indent="0">
              <a:buNone/>
            </a:pPr>
            <a:r>
              <a:rPr lang="en-US" b="1" dirty="0"/>
              <a:t>7) Execution Engine</a:t>
            </a:r>
          </a:p>
          <a:p>
            <a:pPr marL="0" indent="0">
              <a:buNone/>
            </a:pPr>
            <a:r>
              <a:rPr lang="en-US" dirty="0"/>
              <a:t>It contains:</a:t>
            </a:r>
          </a:p>
          <a:p>
            <a:pPr marL="457200" indent="-457200">
              <a:buFont typeface="+mj-lt"/>
              <a:buAutoNum type="arabicPeriod"/>
            </a:pPr>
            <a:r>
              <a:rPr lang="en-US" b="1" dirty="0"/>
              <a:t>A virtual processor</a:t>
            </a:r>
            <a:endParaRPr lang="en-US" dirty="0"/>
          </a:p>
          <a:p>
            <a:pPr marL="457200" indent="-457200">
              <a:buFont typeface="+mj-lt"/>
              <a:buAutoNum type="arabicPeriod"/>
            </a:pPr>
            <a:r>
              <a:rPr lang="en-US" b="1" dirty="0"/>
              <a:t>Interpreter:</a:t>
            </a:r>
            <a:r>
              <a:rPr lang="en-US" dirty="0"/>
              <a:t> Read </a:t>
            </a:r>
            <a:r>
              <a:rPr lang="en-US" dirty="0" err="1"/>
              <a:t>bytecode</a:t>
            </a:r>
            <a:r>
              <a:rPr lang="en-US" dirty="0"/>
              <a:t> stream then execute the instructions.</a:t>
            </a:r>
          </a:p>
          <a:p>
            <a:endParaRPr lang="en-US" dirty="0"/>
          </a:p>
        </p:txBody>
      </p:sp>
    </p:spTree>
    <p:extLst>
      <p:ext uri="{BB962C8B-B14F-4D97-AF65-F5344CB8AC3E}">
        <p14:creationId xmlns:p14="http://schemas.microsoft.com/office/powerpoint/2010/main" val="2891097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282" y="282388"/>
            <a:ext cx="11430000" cy="5966011"/>
          </a:xfrm>
        </p:spPr>
        <p:txBody>
          <a:bodyPr/>
          <a:lstStyle/>
          <a:p>
            <a:r>
              <a:rPr lang="en-US" b="1" dirty="0"/>
              <a:t>Java Variables</a:t>
            </a:r>
          </a:p>
          <a:p>
            <a:pPr marL="0" indent="0">
              <a:buNone/>
            </a:pPr>
            <a:r>
              <a:rPr lang="en-US" dirty="0"/>
              <a:t>A variable is a container which holds the value while the java program is executed. A variable is assigned with a </a:t>
            </a:r>
            <a:r>
              <a:rPr lang="en-US" dirty="0" err="1"/>
              <a:t>datatype</a:t>
            </a:r>
            <a:r>
              <a:rPr lang="en-US" dirty="0"/>
              <a:t>.</a:t>
            </a:r>
          </a:p>
          <a:p>
            <a:pPr marL="0" indent="0">
              <a:buNone/>
            </a:pPr>
            <a:endParaRPr lang="en-US" dirty="0"/>
          </a:p>
          <a:p>
            <a:pPr marL="0" indent="0">
              <a:buNone/>
            </a:pPr>
            <a:r>
              <a:rPr lang="en-US" b="1" dirty="0"/>
              <a:t>Types of Variables</a:t>
            </a:r>
          </a:p>
          <a:p>
            <a:r>
              <a:rPr lang="en-US" dirty="0"/>
              <a:t>There are three types of variables in java:</a:t>
            </a:r>
          </a:p>
          <a:p>
            <a:pPr marL="457200" indent="-457200">
              <a:buFont typeface="+mj-lt"/>
              <a:buAutoNum type="arabicPeriod"/>
            </a:pPr>
            <a:r>
              <a:rPr lang="en-US" dirty="0"/>
              <a:t>local variable</a:t>
            </a:r>
          </a:p>
          <a:p>
            <a:pPr marL="457200" indent="-457200">
              <a:buFont typeface="+mj-lt"/>
              <a:buAutoNum type="arabicPeriod"/>
            </a:pPr>
            <a:r>
              <a:rPr lang="en-US" dirty="0"/>
              <a:t>instance variable</a:t>
            </a:r>
          </a:p>
          <a:p>
            <a:pPr marL="457200" indent="-457200">
              <a:buFont typeface="+mj-lt"/>
              <a:buAutoNum type="arabicPeriod"/>
            </a:pPr>
            <a:r>
              <a:rPr lang="en-US" dirty="0"/>
              <a:t>static variable</a:t>
            </a:r>
          </a:p>
          <a:p>
            <a:pPr marL="0" indent="0">
              <a:buNone/>
            </a:pPr>
            <a:endParaRPr lang="en-US" dirty="0"/>
          </a:p>
          <a:p>
            <a:pPr marL="0" indent="0">
              <a:buNone/>
            </a:pPr>
            <a:r>
              <a:rPr lang="en-US" b="1" dirty="0" err="1"/>
              <a:t>datatype</a:t>
            </a:r>
            <a:r>
              <a:rPr lang="en-US" dirty="0"/>
              <a:t>: Type of data that can be stored in this variable.</a:t>
            </a:r>
            <a:br>
              <a:rPr lang="en-US" dirty="0"/>
            </a:br>
            <a:r>
              <a:rPr lang="en-US" b="1" dirty="0" err="1"/>
              <a:t>variable_name</a:t>
            </a:r>
            <a:r>
              <a:rPr lang="en-US" dirty="0"/>
              <a:t>: Name given to the variable.</a:t>
            </a:r>
            <a:br>
              <a:rPr lang="en-US" dirty="0"/>
            </a:br>
            <a:r>
              <a:rPr lang="en-US" b="1" dirty="0"/>
              <a:t>value</a:t>
            </a:r>
            <a:r>
              <a:rPr lang="en-US" dirty="0"/>
              <a:t>: It is the initial value stored in the variable.</a:t>
            </a:r>
            <a:endParaRPr lang="en-US" b="1" dirty="0"/>
          </a:p>
          <a:p>
            <a:endParaRPr lang="en-US" b="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6212" y="1842248"/>
            <a:ext cx="4704197" cy="2326341"/>
          </a:xfrm>
          <a:prstGeom prst="rect">
            <a:avLst/>
          </a:prstGeom>
        </p:spPr>
      </p:pic>
    </p:spTree>
    <p:extLst>
      <p:ext uri="{BB962C8B-B14F-4D97-AF65-F5344CB8AC3E}">
        <p14:creationId xmlns:p14="http://schemas.microsoft.com/office/powerpoint/2010/main" val="3003964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8941"/>
            <a:ext cx="10515600" cy="5908022"/>
          </a:xfrm>
        </p:spPr>
        <p:txBody>
          <a:bodyPr>
            <a:normAutofit/>
          </a:bodyPr>
          <a:lstStyle/>
          <a:p>
            <a:endParaRPr lang="en-US" b="1" dirty="0"/>
          </a:p>
          <a:p>
            <a:endParaRPr lang="en-US" b="1" dirty="0"/>
          </a:p>
          <a:p>
            <a:r>
              <a:rPr lang="en-US" b="1" dirty="0"/>
              <a:t>Application</a:t>
            </a:r>
          </a:p>
          <a:p>
            <a:r>
              <a:rPr lang="en-US" dirty="0"/>
              <a:t>According to Sun, 3 billion devices run Java. There are many devices where Java is currently used. Some of them are as follows:</a:t>
            </a:r>
          </a:p>
          <a:p>
            <a:pPr marL="514350" indent="-514350">
              <a:buFont typeface="+mj-lt"/>
              <a:buAutoNum type="arabicPeriod"/>
            </a:pPr>
            <a:r>
              <a:rPr lang="en-US" dirty="0"/>
              <a:t>Desktop Applications such as acrobat reader, media player, antivirus, etc.</a:t>
            </a:r>
          </a:p>
          <a:p>
            <a:pPr marL="514350" indent="-514350">
              <a:buFont typeface="+mj-lt"/>
              <a:buAutoNum type="arabicPeriod"/>
            </a:pPr>
            <a:r>
              <a:rPr lang="en-US" dirty="0"/>
              <a:t>Web Applications such as irctc.co.in, javatpoint.com, etc.</a:t>
            </a:r>
          </a:p>
          <a:p>
            <a:pPr marL="514350" indent="-514350">
              <a:buFont typeface="+mj-lt"/>
              <a:buAutoNum type="arabicPeriod"/>
            </a:pPr>
            <a:r>
              <a:rPr lang="en-US" dirty="0"/>
              <a:t>Enterprise Applications such as banking applications.</a:t>
            </a:r>
          </a:p>
          <a:p>
            <a:pPr marL="514350" indent="-514350">
              <a:buFont typeface="+mj-lt"/>
              <a:buAutoNum type="arabicPeriod"/>
            </a:pPr>
            <a:r>
              <a:rPr lang="en-US" dirty="0"/>
              <a:t>Mobile</a:t>
            </a:r>
          </a:p>
          <a:p>
            <a:pPr marL="514350" indent="-514350">
              <a:buFont typeface="+mj-lt"/>
              <a:buAutoNum type="arabicPeriod"/>
            </a:pPr>
            <a:r>
              <a:rPr lang="en-US" dirty="0"/>
              <a:t>Embedded System</a:t>
            </a:r>
          </a:p>
          <a:p>
            <a:pPr marL="514350" indent="-514350">
              <a:buFont typeface="+mj-lt"/>
              <a:buAutoNum type="arabicPeriod"/>
            </a:pPr>
            <a:r>
              <a:rPr lang="en-US" dirty="0"/>
              <a:t>Smart Card</a:t>
            </a:r>
          </a:p>
          <a:p>
            <a:pPr marL="514350" indent="-514350">
              <a:buFont typeface="+mj-lt"/>
              <a:buAutoNum type="arabicPeriod"/>
            </a:pPr>
            <a:r>
              <a:rPr lang="en-US" dirty="0"/>
              <a:t>Robotics</a:t>
            </a:r>
          </a:p>
          <a:p>
            <a:pPr marL="514350" indent="-514350">
              <a:buFont typeface="+mj-lt"/>
              <a:buAutoNum type="arabicPeriod"/>
            </a:pPr>
            <a:r>
              <a:rPr lang="en-US" dirty="0"/>
              <a:t>Games, etc.</a:t>
            </a:r>
          </a:p>
          <a:p>
            <a:endParaRPr lang="en-US" dirty="0"/>
          </a:p>
        </p:txBody>
      </p:sp>
    </p:spTree>
    <p:extLst>
      <p:ext uri="{BB962C8B-B14F-4D97-AF65-F5344CB8AC3E}">
        <p14:creationId xmlns:p14="http://schemas.microsoft.com/office/powerpoint/2010/main" val="22183092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188260"/>
            <a:ext cx="8946541" cy="6060140"/>
          </a:xfrm>
        </p:spPr>
        <p:txBody>
          <a:bodyPr/>
          <a:lstStyle/>
          <a:p>
            <a:pPr marL="0" indent="0">
              <a:buNone/>
            </a:pPr>
            <a:r>
              <a:rPr lang="en-US" b="1" dirty="0"/>
              <a:t>1) Local Variable</a:t>
            </a:r>
          </a:p>
          <a:p>
            <a:r>
              <a:rPr lang="en-US" dirty="0"/>
              <a:t>A variable declared inside the body of the method is called local variable. You can use this variable only within that method and the other methods in the class aren't even aware that the variable exists.</a:t>
            </a:r>
          </a:p>
          <a:p>
            <a:r>
              <a:rPr lang="en-US" dirty="0"/>
              <a:t>A local variable cannot be defined with "static" keyword.</a:t>
            </a:r>
          </a:p>
          <a:p>
            <a:pPr marL="0" indent="0">
              <a:buNone/>
            </a:pPr>
            <a:endParaRPr lang="en-US" dirty="0"/>
          </a:p>
          <a:p>
            <a:pPr marL="0" indent="0">
              <a:buNone/>
            </a:pPr>
            <a:r>
              <a:rPr lang="en-US" b="1" dirty="0"/>
              <a:t>2) Instance Variable</a:t>
            </a:r>
          </a:p>
          <a:p>
            <a:r>
              <a:rPr lang="en-US" dirty="0"/>
              <a:t>A variable declared inside the class but outside the body of the method, is called instance variable. It is not declared as static.</a:t>
            </a:r>
          </a:p>
          <a:p>
            <a:r>
              <a:rPr lang="en-US" dirty="0"/>
              <a:t>It is called instance variable because its value is instance specific and is not shared among instances.</a:t>
            </a:r>
          </a:p>
          <a:p>
            <a:pPr marL="0" indent="0">
              <a:buNone/>
            </a:pPr>
            <a:r>
              <a:rPr lang="en-US" b="1" dirty="0"/>
              <a:t>3) Static variable</a:t>
            </a:r>
          </a:p>
          <a:p>
            <a:r>
              <a:rPr lang="en-US" dirty="0"/>
              <a:t>A variable which is declared as static is called static variable. It cannot be local.</a:t>
            </a:r>
          </a:p>
          <a:p>
            <a:pPr marL="0" indent="0">
              <a:buNone/>
            </a:pPr>
            <a:endParaRPr lang="en-US" dirty="0"/>
          </a:p>
          <a:p>
            <a:endParaRPr lang="en-US" dirty="0"/>
          </a:p>
        </p:txBody>
      </p:sp>
    </p:spTree>
    <p:extLst>
      <p:ext uri="{BB962C8B-B14F-4D97-AF65-F5344CB8AC3E}">
        <p14:creationId xmlns:p14="http://schemas.microsoft.com/office/powerpoint/2010/main" val="15435948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201706"/>
            <a:ext cx="8946541" cy="6046693"/>
          </a:xfrm>
        </p:spPr>
        <p:txBody>
          <a:bodyPr/>
          <a:lstStyle/>
          <a:p>
            <a:pPr marL="0" indent="0">
              <a:buNone/>
            </a:pPr>
            <a:r>
              <a:rPr lang="en-US" b="1" dirty="0"/>
              <a:t>Example to understand the types of variables in java</a:t>
            </a:r>
          </a:p>
          <a:p>
            <a:pPr marL="0" indent="0">
              <a:buNone/>
            </a:pPr>
            <a:endParaRPr lang="en-US" b="1" dirty="0"/>
          </a:p>
          <a:p>
            <a:pPr marL="0" indent="0">
              <a:buNone/>
            </a:pPr>
            <a:r>
              <a:rPr lang="en-US" b="1" dirty="0"/>
              <a:t>class</a:t>
            </a:r>
            <a:r>
              <a:rPr lang="en-US" dirty="0"/>
              <a:t> A{  </a:t>
            </a:r>
          </a:p>
          <a:p>
            <a:pPr marL="0" indent="0">
              <a:buNone/>
            </a:pPr>
            <a:r>
              <a:rPr lang="en-US" b="1" dirty="0"/>
              <a:t>	</a:t>
            </a:r>
            <a:r>
              <a:rPr lang="en-US" b="1" dirty="0" err="1"/>
              <a:t>int</a:t>
            </a:r>
            <a:r>
              <a:rPr lang="en-US" dirty="0"/>
              <a:t> data=50;//instance variable  </a:t>
            </a:r>
          </a:p>
          <a:p>
            <a:pPr marL="0" indent="0">
              <a:buNone/>
            </a:pPr>
            <a:r>
              <a:rPr lang="en-US" b="1" dirty="0"/>
              <a:t>	static</a:t>
            </a:r>
            <a:r>
              <a:rPr lang="en-US" dirty="0"/>
              <a:t> </a:t>
            </a:r>
            <a:r>
              <a:rPr lang="en-US" b="1" dirty="0" err="1"/>
              <a:t>int</a:t>
            </a:r>
            <a:r>
              <a:rPr lang="en-US" dirty="0"/>
              <a:t> m=100;//static variable  </a:t>
            </a:r>
          </a:p>
          <a:p>
            <a:pPr marL="0" indent="0">
              <a:buNone/>
            </a:pPr>
            <a:r>
              <a:rPr lang="en-US" b="1" dirty="0"/>
              <a:t>	void</a:t>
            </a:r>
            <a:r>
              <a:rPr lang="en-US" dirty="0"/>
              <a:t> method(){  </a:t>
            </a:r>
          </a:p>
          <a:p>
            <a:pPr marL="0" indent="0">
              <a:buNone/>
            </a:pPr>
            <a:r>
              <a:rPr lang="en-US" b="1" dirty="0"/>
              <a:t>		</a:t>
            </a:r>
            <a:r>
              <a:rPr lang="en-US" b="1" dirty="0" err="1"/>
              <a:t>int</a:t>
            </a:r>
            <a:r>
              <a:rPr lang="en-US" dirty="0"/>
              <a:t> n=90;//local variable  </a:t>
            </a:r>
          </a:p>
          <a:p>
            <a:pPr marL="0" indent="0">
              <a:buNone/>
            </a:pPr>
            <a:r>
              <a:rPr lang="en-US" dirty="0"/>
              <a:t>			}  </a:t>
            </a:r>
          </a:p>
          <a:p>
            <a:pPr marL="0" indent="0">
              <a:buNone/>
            </a:pPr>
            <a:r>
              <a:rPr lang="en-US" dirty="0"/>
              <a:t>		}//end of class </a:t>
            </a:r>
          </a:p>
          <a:p>
            <a:endParaRPr lang="en-US" dirty="0"/>
          </a:p>
        </p:txBody>
      </p:sp>
    </p:spTree>
    <p:extLst>
      <p:ext uri="{BB962C8B-B14F-4D97-AF65-F5344CB8AC3E}">
        <p14:creationId xmlns:p14="http://schemas.microsoft.com/office/powerpoint/2010/main" val="17042556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228600"/>
            <a:ext cx="8946541" cy="6019799"/>
          </a:xfrm>
        </p:spPr>
        <p:txBody>
          <a:bodyPr/>
          <a:lstStyle/>
          <a:p>
            <a:r>
              <a:rPr lang="en-US" b="1" dirty="0"/>
              <a:t>Java Variable Example: Add Two Numbers</a:t>
            </a:r>
          </a:p>
          <a:p>
            <a:pPr marL="0" indent="0">
              <a:buNone/>
            </a:pPr>
            <a:endParaRPr lang="en-US" dirty="0"/>
          </a:p>
          <a:p>
            <a:pPr marL="400050" lvl="1" indent="0">
              <a:buNone/>
            </a:pPr>
            <a:r>
              <a:rPr lang="en-US" b="1" dirty="0"/>
              <a:t>public class Simple{</a:t>
            </a:r>
          </a:p>
          <a:p>
            <a:pPr marL="400050" lvl="1" indent="0">
              <a:buNone/>
            </a:pPr>
            <a:r>
              <a:rPr lang="en-US" b="1" dirty="0"/>
              <a:t>public static void main(String[] </a:t>
            </a:r>
            <a:r>
              <a:rPr lang="en-US" b="1" dirty="0" err="1"/>
              <a:t>args</a:t>
            </a:r>
            <a:r>
              <a:rPr lang="en-US" b="1" dirty="0"/>
              <a:t>){ </a:t>
            </a:r>
          </a:p>
          <a:p>
            <a:pPr marL="400050" lvl="1" indent="0">
              <a:buNone/>
            </a:pPr>
            <a:r>
              <a:rPr lang="en-US" b="1" dirty="0" err="1"/>
              <a:t>int</a:t>
            </a:r>
            <a:r>
              <a:rPr lang="en-US" b="1" dirty="0"/>
              <a:t> a=10;</a:t>
            </a:r>
          </a:p>
          <a:p>
            <a:pPr marL="400050" lvl="1" indent="0">
              <a:buNone/>
            </a:pPr>
            <a:r>
              <a:rPr lang="en-US" b="1" dirty="0" err="1"/>
              <a:t>int</a:t>
            </a:r>
            <a:r>
              <a:rPr lang="en-US" b="1" dirty="0"/>
              <a:t> b=10;</a:t>
            </a:r>
          </a:p>
          <a:p>
            <a:pPr marL="400050" lvl="1" indent="0">
              <a:buNone/>
            </a:pPr>
            <a:r>
              <a:rPr lang="en-US" b="1" dirty="0" err="1"/>
              <a:t>int</a:t>
            </a:r>
            <a:r>
              <a:rPr lang="en-US" b="1" dirty="0"/>
              <a:t> c=</a:t>
            </a:r>
            <a:r>
              <a:rPr lang="en-US" b="1" dirty="0" err="1"/>
              <a:t>a+b</a:t>
            </a:r>
            <a:r>
              <a:rPr lang="en-US" b="1" dirty="0"/>
              <a:t>;</a:t>
            </a:r>
          </a:p>
          <a:p>
            <a:pPr marL="400050" lvl="1" indent="0">
              <a:buNone/>
            </a:pPr>
            <a:r>
              <a:rPr lang="en-US" b="1" dirty="0" err="1"/>
              <a:t>System.out.println</a:t>
            </a:r>
            <a:r>
              <a:rPr lang="en-US" b="1" dirty="0"/>
              <a:t>(c);</a:t>
            </a:r>
          </a:p>
          <a:p>
            <a:pPr marL="400050" lvl="1" indent="0">
              <a:buNone/>
            </a:pPr>
            <a:r>
              <a:rPr lang="en-US" b="1" dirty="0"/>
              <a:t>}}</a:t>
            </a:r>
            <a:endParaRPr lang="en-US" dirty="0"/>
          </a:p>
        </p:txBody>
      </p:sp>
    </p:spTree>
    <p:extLst>
      <p:ext uri="{BB962C8B-B14F-4D97-AF65-F5344CB8AC3E}">
        <p14:creationId xmlns:p14="http://schemas.microsoft.com/office/powerpoint/2010/main" val="8877781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255494"/>
            <a:ext cx="8946541" cy="5992905"/>
          </a:xfrm>
        </p:spPr>
        <p:txBody>
          <a:bodyPr/>
          <a:lstStyle/>
          <a:p>
            <a:pPr marL="0" indent="0" fontAlgn="base">
              <a:buNone/>
            </a:pPr>
            <a:r>
              <a:rPr lang="en-US" b="1" u="sng" dirty="0"/>
              <a:t>Final in Java</a:t>
            </a:r>
          </a:p>
          <a:p>
            <a:pPr fontAlgn="base"/>
            <a:r>
              <a:rPr lang="en-US" dirty="0"/>
              <a:t>A final variable in Java can be assigned a value only once, we can assign a value either in declaration or later.</a:t>
            </a:r>
          </a:p>
          <a:p>
            <a:pPr marL="0" indent="0" fontAlgn="base">
              <a:buNone/>
            </a:pPr>
            <a:endParaRPr lang="en-US" dirty="0"/>
          </a:p>
          <a:p>
            <a:pPr marL="0" indent="0">
              <a:buNone/>
            </a:pPr>
            <a:r>
              <a:rPr lang="en-US" b="1" dirty="0"/>
              <a:t>final </a:t>
            </a:r>
            <a:r>
              <a:rPr lang="en-US" b="1" dirty="0" err="1"/>
              <a:t>int</a:t>
            </a:r>
            <a:r>
              <a:rPr lang="en-US" b="1" dirty="0"/>
              <a:t> </a:t>
            </a:r>
            <a:r>
              <a:rPr lang="en-US" b="1" dirty="0" err="1"/>
              <a:t>i</a:t>
            </a:r>
            <a:r>
              <a:rPr lang="en-US" b="1" dirty="0"/>
              <a:t> = 10;</a:t>
            </a:r>
          </a:p>
          <a:p>
            <a:pPr marL="0" indent="0">
              <a:buNone/>
            </a:pPr>
            <a:r>
              <a:rPr lang="en-US" b="1" dirty="0"/>
              <a:t> </a:t>
            </a:r>
            <a:r>
              <a:rPr lang="en-US" b="1" dirty="0" err="1"/>
              <a:t>i</a:t>
            </a:r>
            <a:r>
              <a:rPr lang="en-US" b="1" dirty="0"/>
              <a:t> = 30; // Error because </a:t>
            </a:r>
            <a:r>
              <a:rPr lang="en-US" b="1" dirty="0" err="1"/>
              <a:t>i</a:t>
            </a:r>
            <a:r>
              <a:rPr lang="en-US" b="1" dirty="0"/>
              <a:t> is final</a:t>
            </a:r>
          </a:p>
          <a:p>
            <a:pPr marL="0" indent="0">
              <a:buNone/>
            </a:pPr>
            <a:endParaRPr lang="en-US" b="1" dirty="0"/>
          </a:p>
          <a:p>
            <a:pPr marL="0" indent="0">
              <a:buNone/>
            </a:pPr>
            <a:r>
              <a:rPr lang="en-US" dirty="0"/>
              <a:t>A </a:t>
            </a:r>
            <a:r>
              <a:rPr lang="en-US" b="1" dirty="0"/>
              <a:t>blank final</a:t>
            </a:r>
            <a:r>
              <a:rPr lang="en-US" dirty="0"/>
              <a:t> variable in Java is a </a:t>
            </a:r>
            <a:r>
              <a:rPr lang="en-US" dirty="0">
                <a:hlinkClick r:id="rId2"/>
              </a:rPr>
              <a:t>final</a:t>
            </a:r>
            <a:r>
              <a:rPr lang="en-US" dirty="0"/>
              <a:t> variable that is not initialized during declaration. Below is a simple example of blank final.</a:t>
            </a:r>
          </a:p>
          <a:p>
            <a:pPr marL="0" indent="0">
              <a:buNone/>
            </a:pPr>
            <a:r>
              <a:rPr lang="en-US" dirty="0"/>
              <a:t>// A simple blank final example</a:t>
            </a:r>
          </a:p>
          <a:p>
            <a:pPr marL="0" indent="0">
              <a:buNone/>
            </a:pPr>
            <a:r>
              <a:rPr lang="en-US" dirty="0"/>
              <a:t> 	</a:t>
            </a:r>
            <a:r>
              <a:rPr lang="en-US" b="1" dirty="0"/>
              <a:t>final </a:t>
            </a:r>
            <a:r>
              <a:rPr lang="en-US" b="1" dirty="0" err="1"/>
              <a:t>int</a:t>
            </a:r>
            <a:r>
              <a:rPr lang="en-US" b="1" dirty="0"/>
              <a:t> </a:t>
            </a:r>
            <a:r>
              <a:rPr lang="en-US" b="1" dirty="0" err="1"/>
              <a:t>i</a:t>
            </a:r>
            <a:r>
              <a:rPr lang="en-US" b="1" dirty="0"/>
              <a:t>; </a:t>
            </a:r>
          </a:p>
          <a:p>
            <a:pPr marL="0" indent="0">
              <a:buNone/>
            </a:pPr>
            <a:r>
              <a:rPr lang="en-US" b="1" dirty="0"/>
              <a:t>	</a:t>
            </a:r>
            <a:r>
              <a:rPr lang="en-US" b="1" dirty="0" err="1"/>
              <a:t>i</a:t>
            </a:r>
            <a:r>
              <a:rPr lang="en-US" b="1" dirty="0"/>
              <a:t> = 30;</a:t>
            </a:r>
          </a:p>
        </p:txBody>
      </p:sp>
    </p:spTree>
    <p:extLst>
      <p:ext uri="{BB962C8B-B14F-4D97-AF65-F5344CB8AC3E}">
        <p14:creationId xmlns:p14="http://schemas.microsoft.com/office/powerpoint/2010/main" val="13730704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228600"/>
            <a:ext cx="8946541" cy="6521824"/>
          </a:xfrm>
        </p:spPr>
        <p:txBody>
          <a:bodyPr>
            <a:normAutofit fontScale="92500" lnSpcReduction="10000"/>
          </a:bodyPr>
          <a:lstStyle/>
          <a:p>
            <a:pPr marL="0" indent="0" fontAlgn="base">
              <a:buNone/>
            </a:pPr>
            <a:r>
              <a:rPr lang="en-US" b="1" u="sng" dirty="0"/>
              <a:t>Java Identifiers</a:t>
            </a:r>
          </a:p>
          <a:p>
            <a:pPr fontAlgn="base"/>
            <a:r>
              <a:rPr lang="en-US" dirty="0"/>
              <a:t>In programming languages, identifiers are used for identification purpose. In Java, an identifier can be a class name, method name, variable name or a label. For example :</a:t>
            </a:r>
          </a:p>
          <a:p>
            <a:pPr marL="0" indent="0">
              <a:buNone/>
            </a:pPr>
            <a:r>
              <a:rPr lang="en-US" dirty="0"/>
              <a:t>public class Test</a:t>
            </a:r>
          </a:p>
          <a:p>
            <a:pPr marL="0" indent="0">
              <a:buNone/>
            </a:pPr>
            <a:r>
              <a:rPr lang="en-US" dirty="0"/>
              <a:t>{</a:t>
            </a:r>
          </a:p>
          <a:p>
            <a:pPr marL="0" indent="0">
              <a:buNone/>
            </a:pPr>
            <a:r>
              <a:rPr lang="en-US" dirty="0"/>
              <a:t>	public static void main(String </a:t>
            </a:r>
            <a:r>
              <a:rPr lang="en-US" dirty="0" err="1"/>
              <a:t>args</a:t>
            </a:r>
            <a:r>
              <a:rPr lang="en-US" dirty="0"/>
              <a:t>[])</a:t>
            </a:r>
          </a:p>
          <a:p>
            <a:pPr marL="0" indent="0">
              <a:buNone/>
            </a:pPr>
            <a:r>
              <a:rPr lang="en-US" dirty="0"/>
              <a:t>	{</a:t>
            </a:r>
          </a:p>
          <a:p>
            <a:pPr marL="0" indent="0">
              <a:buNone/>
            </a:pPr>
            <a:r>
              <a:rPr lang="en-US" dirty="0"/>
              <a:t>		</a:t>
            </a:r>
            <a:r>
              <a:rPr lang="en-US" dirty="0" err="1"/>
              <a:t>int</a:t>
            </a:r>
            <a:r>
              <a:rPr lang="en-US" dirty="0"/>
              <a:t> a=11;</a:t>
            </a:r>
          </a:p>
          <a:p>
            <a:pPr marL="0" indent="0">
              <a:buNone/>
            </a:pPr>
            <a:r>
              <a:rPr lang="en-US" dirty="0"/>
              <a:t>	}</a:t>
            </a:r>
          </a:p>
          <a:p>
            <a:pPr marL="0" indent="0">
              <a:buNone/>
            </a:pPr>
            <a:r>
              <a:rPr lang="en-US" dirty="0"/>
              <a:t>}</a:t>
            </a:r>
          </a:p>
          <a:p>
            <a:pPr marL="0" indent="0" fontAlgn="base">
              <a:buNone/>
            </a:pPr>
            <a:r>
              <a:rPr lang="en-US" b="1" u="sng" dirty="0"/>
              <a:t>In the above java code, we have 5 identifiers namely :</a:t>
            </a:r>
          </a:p>
          <a:p>
            <a:pPr fontAlgn="base"/>
            <a:r>
              <a:rPr lang="en-US" b="1" dirty="0"/>
              <a:t>Test</a:t>
            </a:r>
            <a:r>
              <a:rPr lang="en-US" dirty="0"/>
              <a:t> : class name.</a:t>
            </a:r>
          </a:p>
          <a:p>
            <a:pPr fontAlgn="base"/>
            <a:r>
              <a:rPr lang="en-US" b="1" dirty="0"/>
              <a:t>main</a:t>
            </a:r>
            <a:r>
              <a:rPr lang="en-US" dirty="0"/>
              <a:t> : method name.</a:t>
            </a:r>
          </a:p>
          <a:p>
            <a:pPr fontAlgn="base"/>
            <a:r>
              <a:rPr lang="en-US" b="1" dirty="0"/>
              <a:t>String</a:t>
            </a:r>
            <a:r>
              <a:rPr lang="en-US" dirty="0"/>
              <a:t> : predefined class name.</a:t>
            </a:r>
          </a:p>
          <a:p>
            <a:pPr fontAlgn="base"/>
            <a:r>
              <a:rPr lang="en-US" b="1" dirty="0" err="1"/>
              <a:t>args</a:t>
            </a:r>
            <a:r>
              <a:rPr lang="en-US" dirty="0"/>
              <a:t> : variable name.</a:t>
            </a:r>
          </a:p>
          <a:p>
            <a:pPr fontAlgn="base"/>
            <a:r>
              <a:rPr lang="en-US" b="1" dirty="0"/>
              <a:t>a</a:t>
            </a:r>
            <a:r>
              <a:rPr lang="en-US" dirty="0"/>
              <a:t> :  variable name.</a:t>
            </a:r>
          </a:p>
          <a:p>
            <a:pPr marL="0" indent="0">
              <a:buNone/>
            </a:pPr>
            <a:endParaRPr lang="en-US" dirty="0"/>
          </a:p>
        </p:txBody>
      </p:sp>
    </p:spTree>
    <p:extLst>
      <p:ext uri="{BB962C8B-B14F-4D97-AF65-F5344CB8AC3E}">
        <p14:creationId xmlns:p14="http://schemas.microsoft.com/office/powerpoint/2010/main" val="19664687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174812"/>
            <a:ext cx="8946541" cy="6073587"/>
          </a:xfrm>
        </p:spPr>
        <p:txBody>
          <a:bodyPr/>
          <a:lstStyle/>
          <a:p>
            <a:pPr marL="0" indent="0">
              <a:buNone/>
            </a:pPr>
            <a:r>
              <a:rPr lang="en-US" b="1" u="sng" dirty="0"/>
              <a:t>Rules for defining Java Identifiers</a:t>
            </a:r>
          </a:p>
          <a:p>
            <a:pPr marL="0" indent="0">
              <a:buNone/>
            </a:pPr>
            <a:endParaRPr lang="en-US" b="1" u="sng" dirty="0"/>
          </a:p>
          <a:p>
            <a:pPr fontAlgn="base"/>
            <a:r>
              <a:rPr lang="en-US" dirty="0"/>
              <a:t>The only allowed characters for identifiers are all alphanumeric characters([</a:t>
            </a:r>
            <a:r>
              <a:rPr lang="en-US" b="1" dirty="0"/>
              <a:t>A-Z</a:t>
            </a:r>
            <a:r>
              <a:rPr lang="en-US" dirty="0"/>
              <a:t>],[</a:t>
            </a:r>
            <a:r>
              <a:rPr lang="en-US" b="1" dirty="0"/>
              <a:t>a-z</a:t>
            </a:r>
            <a:r>
              <a:rPr lang="en-US" dirty="0"/>
              <a:t>],[</a:t>
            </a:r>
            <a:r>
              <a:rPr lang="en-US" b="1" dirty="0"/>
              <a:t>0-9</a:t>
            </a:r>
            <a:r>
              <a:rPr lang="en-US" dirty="0"/>
              <a:t>]), ‘</a:t>
            </a:r>
            <a:r>
              <a:rPr lang="en-US" b="1" dirty="0"/>
              <a:t>$</a:t>
            </a:r>
            <a:r>
              <a:rPr lang="en-US" dirty="0"/>
              <a:t>‘(dollar sign) and ‘</a:t>
            </a:r>
            <a:r>
              <a:rPr lang="en-US" b="1" dirty="0"/>
              <a:t>_</a:t>
            </a:r>
            <a:r>
              <a:rPr lang="en-US" dirty="0"/>
              <a:t>‘ (underscore).For example “geek@” is not a valid java identifier as it contain ‘@’ special character.</a:t>
            </a:r>
          </a:p>
          <a:p>
            <a:pPr fontAlgn="base"/>
            <a:r>
              <a:rPr lang="en-US" dirty="0"/>
              <a:t>Identifiers should </a:t>
            </a:r>
            <a:r>
              <a:rPr lang="en-US" b="1" dirty="0"/>
              <a:t>not</a:t>
            </a:r>
            <a:r>
              <a:rPr lang="en-US" dirty="0"/>
              <a:t> start with digits(</a:t>
            </a:r>
            <a:r>
              <a:rPr lang="en-US" b="1" dirty="0"/>
              <a:t>[0-9]</a:t>
            </a:r>
            <a:r>
              <a:rPr lang="en-US" dirty="0"/>
              <a:t>). For example “123geeks” is a not a valid java identifier.</a:t>
            </a:r>
          </a:p>
          <a:p>
            <a:pPr fontAlgn="base"/>
            <a:r>
              <a:rPr lang="en-US" dirty="0"/>
              <a:t>Java identifiers are</a:t>
            </a:r>
            <a:r>
              <a:rPr lang="en-US" b="1" dirty="0"/>
              <a:t> case-sensitive</a:t>
            </a:r>
            <a:r>
              <a:rPr lang="en-US" dirty="0"/>
              <a:t>.</a:t>
            </a:r>
          </a:p>
          <a:p>
            <a:pPr fontAlgn="base"/>
            <a:r>
              <a:rPr lang="en-US" dirty="0"/>
              <a:t>There is no limit on the length of the identifier but it is advisable to use an optimum length of 4 – 15 letters only.</a:t>
            </a:r>
          </a:p>
          <a:p>
            <a:pPr fontAlgn="base"/>
            <a:r>
              <a:rPr lang="en-US" b="1" dirty="0"/>
              <a:t>Reserved</a:t>
            </a:r>
            <a:r>
              <a:rPr lang="en-US" dirty="0"/>
              <a:t> </a:t>
            </a:r>
            <a:r>
              <a:rPr lang="en-US" b="1" dirty="0"/>
              <a:t>Words</a:t>
            </a:r>
            <a:r>
              <a:rPr lang="en-US" dirty="0"/>
              <a:t> can’t be used as an identifier. For example “</a:t>
            </a:r>
            <a:r>
              <a:rPr lang="en-US" dirty="0" err="1"/>
              <a:t>int</a:t>
            </a:r>
            <a:r>
              <a:rPr lang="en-US" dirty="0"/>
              <a:t> while = 20;” is an invalid statement as while is a reserved word. There are </a:t>
            </a:r>
            <a:r>
              <a:rPr lang="en-US" b="1" dirty="0"/>
              <a:t>53</a:t>
            </a:r>
            <a:r>
              <a:rPr lang="en-US" dirty="0"/>
              <a:t> reserved words in Java.</a:t>
            </a:r>
          </a:p>
          <a:p>
            <a:pPr marL="0" indent="0">
              <a:buNone/>
            </a:pPr>
            <a:endParaRPr lang="en-US" u="sng" dirty="0"/>
          </a:p>
        </p:txBody>
      </p:sp>
    </p:spTree>
    <p:extLst>
      <p:ext uri="{BB962C8B-B14F-4D97-AF65-F5344CB8AC3E}">
        <p14:creationId xmlns:p14="http://schemas.microsoft.com/office/powerpoint/2010/main" val="24879744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201706"/>
            <a:ext cx="8946541" cy="6046693"/>
          </a:xfrm>
        </p:spPr>
        <p:txBody>
          <a:bodyPr>
            <a:normAutofit/>
          </a:bodyPr>
          <a:lstStyle/>
          <a:p>
            <a:pPr marL="0" indent="0">
              <a:buNone/>
            </a:pPr>
            <a:r>
              <a:rPr lang="en-US" b="1" dirty="0"/>
              <a:t>Data Types in Java</a:t>
            </a:r>
          </a:p>
          <a:p>
            <a:r>
              <a:rPr lang="en-US" dirty="0"/>
              <a:t>Data types specify the different sizes and values that can be stored in the variable. There are two types of data types in Java:</a:t>
            </a:r>
          </a:p>
          <a:p>
            <a:pPr marL="0" indent="0">
              <a:buNone/>
            </a:pPr>
            <a:r>
              <a:rPr lang="en-US" b="1" dirty="0"/>
              <a:t>1. Primitive data types:</a:t>
            </a:r>
            <a:r>
              <a:rPr lang="en-US" dirty="0"/>
              <a:t> The primitive data types include </a:t>
            </a:r>
            <a:r>
              <a:rPr lang="en-US" dirty="0" err="1"/>
              <a:t>boolean</a:t>
            </a:r>
            <a:r>
              <a:rPr lang="en-US" dirty="0"/>
              <a:t>, char, byte, short, </a:t>
            </a:r>
            <a:r>
              <a:rPr lang="en-US" dirty="0" err="1"/>
              <a:t>int</a:t>
            </a:r>
            <a:r>
              <a:rPr lang="en-US" dirty="0"/>
              <a:t>, long, float and double.</a:t>
            </a:r>
          </a:p>
          <a:p>
            <a:r>
              <a:rPr lang="en-US" dirty="0"/>
              <a:t>There are 8 types of primitive data types:</a:t>
            </a:r>
          </a:p>
          <a:p>
            <a:pPr marL="457200" indent="-457200">
              <a:buFont typeface="+mj-lt"/>
              <a:buAutoNum type="arabicPeriod"/>
            </a:pPr>
            <a:r>
              <a:rPr lang="en-US" dirty="0" err="1"/>
              <a:t>boolean</a:t>
            </a:r>
            <a:r>
              <a:rPr lang="en-US" dirty="0"/>
              <a:t> data type</a:t>
            </a:r>
          </a:p>
          <a:p>
            <a:pPr marL="457200" indent="-457200">
              <a:buFont typeface="+mj-lt"/>
              <a:buAutoNum type="arabicPeriod"/>
            </a:pPr>
            <a:r>
              <a:rPr lang="en-US" dirty="0"/>
              <a:t>byte data type</a:t>
            </a:r>
          </a:p>
          <a:p>
            <a:pPr marL="457200" indent="-457200">
              <a:buFont typeface="+mj-lt"/>
              <a:buAutoNum type="arabicPeriod"/>
            </a:pPr>
            <a:r>
              <a:rPr lang="en-US" dirty="0"/>
              <a:t>char data type</a:t>
            </a:r>
          </a:p>
          <a:p>
            <a:pPr marL="457200" indent="-457200">
              <a:buFont typeface="+mj-lt"/>
              <a:buAutoNum type="arabicPeriod"/>
            </a:pPr>
            <a:r>
              <a:rPr lang="en-US" dirty="0"/>
              <a:t>short data type</a:t>
            </a:r>
          </a:p>
          <a:p>
            <a:pPr marL="457200" indent="-457200">
              <a:buFont typeface="+mj-lt"/>
              <a:buAutoNum type="arabicPeriod"/>
            </a:pPr>
            <a:r>
              <a:rPr lang="en-US" dirty="0" err="1"/>
              <a:t>int</a:t>
            </a:r>
            <a:r>
              <a:rPr lang="en-US" dirty="0"/>
              <a:t> data type</a:t>
            </a:r>
          </a:p>
          <a:p>
            <a:pPr marL="457200" indent="-457200">
              <a:buFont typeface="+mj-lt"/>
              <a:buAutoNum type="arabicPeriod"/>
            </a:pPr>
            <a:r>
              <a:rPr lang="en-US" dirty="0"/>
              <a:t>long data type</a:t>
            </a:r>
          </a:p>
          <a:p>
            <a:pPr marL="457200" indent="-457200">
              <a:buFont typeface="+mj-lt"/>
              <a:buAutoNum type="arabicPeriod"/>
            </a:pPr>
            <a:r>
              <a:rPr lang="en-US" dirty="0"/>
              <a:t>float data type</a:t>
            </a:r>
          </a:p>
          <a:p>
            <a:pPr marL="457200" indent="-457200">
              <a:buFont typeface="+mj-lt"/>
              <a:buAutoNum type="arabicPeriod"/>
            </a:pPr>
            <a:r>
              <a:rPr lang="en-US" dirty="0"/>
              <a:t>double data type</a:t>
            </a:r>
          </a:p>
        </p:txBody>
      </p:sp>
    </p:spTree>
    <p:extLst>
      <p:ext uri="{BB962C8B-B14F-4D97-AF65-F5344CB8AC3E}">
        <p14:creationId xmlns:p14="http://schemas.microsoft.com/office/powerpoint/2010/main" val="33516476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147918"/>
            <a:ext cx="8946541" cy="6100481"/>
          </a:xfrm>
        </p:spPr>
        <p:txBody>
          <a:bodyPr/>
          <a:lstStyle/>
          <a:p>
            <a:pPr marL="0" indent="0">
              <a:buNone/>
            </a:pPr>
            <a:r>
              <a:rPr lang="en-US" b="1" dirty="0"/>
              <a:t>2. Non-primitive data types:</a:t>
            </a:r>
            <a:r>
              <a:rPr lang="en-US" dirty="0"/>
              <a:t> The non-primitive data types include Classes, Interfaces, and Arrays.</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555" y="984555"/>
            <a:ext cx="8888889" cy="4888889"/>
          </a:xfrm>
          <a:prstGeom prst="rect">
            <a:avLst/>
          </a:prstGeom>
        </p:spPr>
      </p:pic>
    </p:spTree>
    <p:extLst>
      <p:ext uri="{BB962C8B-B14F-4D97-AF65-F5344CB8AC3E}">
        <p14:creationId xmlns:p14="http://schemas.microsoft.com/office/powerpoint/2010/main" val="16021750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107576"/>
            <a:ext cx="8946541" cy="6140823"/>
          </a:xfrm>
        </p:spPr>
        <p:txBody>
          <a:bodyPr/>
          <a:lstStyle/>
          <a:p>
            <a:pPr marL="0" indent="0">
              <a:buNone/>
            </a:pPr>
            <a:r>
              <a:rPr lang="en-US" b="1" u="sng" dirty="0"/>
              <a:t>Operators in java :</a:t>
            </a:r>
          </a:p>
          <a:p>
            <a:r>
              <a:rPr lang="en-US" b="1" dirty="0"/>
              <a:t>Operator</a:t>
            </a:r>
            <a:r>
              <a:rPr lang="en-US" dirty="0"/>
              <a:t> in java is a symbol that is used to perform operations. For example: +, -, *, / etc.</a:t>
            </a:r>
          </a:p>
          <a:p>
            <a:r>
              <a:rPr lang="en-US" dirty="0"/>
              <a:t>There are many types of operators in java which are given below:</a:t>
            </a:r>
          </a:p>
          <a:p>
            <a:pPr marL="0" indent="0">
              <a:buNone/>
            </a:pPr>
            <a:endParaRPr lang="en-US" dirty="0"/>
          </a:p>
          <a:p>
            <a:pPr marL="457200" indent="-457200">
              <a:buFont typeface="+mj-lt"/>
              <a:buAutoNum type="arabicPeriod"/>
            </a:pPr>
            <a:r>
              <a:rPr lang="en-US" dirty="0"/>
              <a:t>Unary Operator,</a:t>
            </a:r>
          </a:p>
          <a:p>
            <a:pPr marL="457200" indent="-457200">
              <a:buFont typeface="+mj-lt"/>
              <a:buAutoNum type="arabicPeriod"/>
            </a:pPr>
            <a:r>
              <a:rPr lang="en-US" dirty="0"/>
              <a:t>Arithmetic Operator,</a:t>
            </a:r>
          </a:p>
          <a:p>
            <a:pPr marL="457200" indent="-457200">
              <a:buFont typeface="+mj-lt"/>
              <a:buAutoNum type="arabicPeriod"/>
            </a:pPr>
            <a:r>
              <a:rPr lang="en-US" dirty="0"/>
              <a:t>Shift Operator,</a:t>
            </a:r>
          </a:p>
          <a:p>
            <a:pPr marL="457200" indent="-457200">
              <a:buFont typeface="+mj-lt"/>
              <a:buAutoNum type="arabicPeriod"/>
            </a:pPr>
            <a:r>
              <a:rPr lang="en-US" dirty="0"/>
              <a:t>Relational Operator,</a:t>
            </a:r>
          </a:p>
          <a:p>
            <a:pPr marL="457200" indent="-457200">
              <a:buFont typeface="+mj-lt"/>
              <a:buAutoNum type="arabicPeriod"/>
            </a:pPr>
            <a:r>
              <a:rPr lang="en-US" dirty="0"/>
              <a:t>Bitwise Operator,</a:t>
            </a:r>
          </a:p>
          <a:p>
            <a:pPr marL="457200" indent="-457200">
              <a:buFont typeface="+mj-lt"/>
              <a:buAutoNum type="arabicPeriod"/>
            </a:pPr>
            <a:r>
              <a:rPr lang="en-US" dirty="0"/>
              <a:t>Logical Operator,</a:t>
            </a:r>
          </a:p>
          <a:p>
            <a:pPr marL="457200" indent="-457200">
              <a:buFont typeface="+mj-lt"/>
              <a:buAutoNum type="arabicPeriod"/>
            </a:pPr>
            <a:r>
              <a:rPr lang="en-US" dirty="0"/>
              <a:t>Ternary Operator and</a:t>
            </a:r>
          </a:p>
          <a:p>
            <a:pPr marL="457200" indent="-457200">
              <a:buFont typeface="+mj-lt"/>
              <a:buAutoNum type="arabicPeriod"/>
            </a:pPr>
            <a:r>
              <a:rPr lang="en-US" dirty="0"/>
              <a:t>Assignment Operator.</a:t>
            </a:r>
          </a:p>
          <a:p>
            <a:pPr marL="0" indent="0">
              <a:buNone/>
            </a:pPr>
            <a:endParaRPr lang="en-US" b="1" u="sng" dirty="0"/>
          </a:p>
          <a:p>
            <a:pPr marL="0" indent="0">
              <a:buNone/>
            </a:pPr>
            <a:endParaRPr lang="en-US" b="1" u="sng" dirty="0"/>
          </a:p>
        </p:txBody>
      </p:sp>
    </p:spTree>
    <p:extLst>
      <p:ext uri="{BB962C8B-B14F-4D97-AF65-F5344CB8AC3E}">
        <p14:creationId xmlns:p14="http://schemas.microsoft.com/office/powerpoint/2010/main" val="17239190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917243707"/>
              </p:ext>
            </p:extLst>
          </p:nvPr>
        </p:nvGraphicFramePr>
        <p:xfrm>
          <a:off x="430306" y="184149"/>
          <a:ext cx="10367682" cy="6405565"/>
        </p:xfrm>
        <a:graphic>
          <a:graphicData uri="http://schemas.openxmlformats.org/drawingml/2006/table">
            <a:tbl>
              <a:tblPr/>
              <a:tblGrid>
                <a:gridCol w="3455894">
                  <a:extLst>
                    <a:ext uri="{9D8B030D-6E8A-4147-A177-3AD203B41FA5}">
                      <a16:colId xmlns:a16="http://schemas.microsoft.com/office/drawing/2014/main" val="20000"/>
                    </a:ext>
                  </a:extLst>
                </a:gridCol>
                <a:gridCol w="3455894">
                  <a:extLst>
                    <a:ext uri="{9D8B030D-6E8A-4147-A177-3AD203B41FA5}">
                      <a16:colId xmlns:a16="http://schemas.microsoft.com/office/drawing/2014/main" val="20001"/>
                    </a:ext>
                  </a:extLst>
                </a:gridCol>
                <a:gridCol w="3455894">
                  <a:extLst>
                    <a:ext uri="{9D8B030D-6E8A-4147-A177-3AD203B41FA5}">
                      <a16:colId xmlns:a16="http://schemas.microsoft.com/office/drawing/2014/main" val="20002"/>
                    </a:ext>
                  </a:extLst>
                </a:gridCol>
              </a:tblGrid>
              <a:tr h="425319">
                <a:tc>
                  <a:txBody>
                    <a:bodyPr/>
                    <a:lstStyle/>
                    <a:p>
                      <a:pPr algn="l" fontAlgn="t"/>
                      <a:r>
                        <a:rPr lang="en-US" sz="1500">
                          <a:solidFill>
                            <a:srgbClr val="000000"/>
                          </a:solidFill>
                          <a:effectLst/>
                          <a:latin typeface="times new roman" panose="02020603050405020304" pitchFamily="18" charset="0"/>
                        </a:rPr>
                        <a:t>Operator Type</a:t>
                      </a:r>
                    </a:p>
                  </a:txBody>
                  <a:tcPr marL="96663" marR="96663" marT="96663" marB="96663">
                    <a:lnL w="9525" cap="flat" cmpd="sng" algn="ctr">
                      <a:solidFill>
                        <a:srgbClr val="F03243"/>
                      </a:solidFill>
                      <a:prstDash val="solid"/>
                      <a:round/>
                      <a:headEnd type="none" w="med" len="med"/>
                      <a:tailEnd type="none" w="med" len="med"/>
                    </a:lnL>
                    <a:lnR w="9525" cap="flat" cmpd="sng" algn="ctr">
                      <a:solidFill>
                        <a:srgbClr val="F03243"/>
                      </a:solidFill>
                      <a:prstDash val="solid"/>
                      <a:round/>
                      <a:headEnd type="none" w="med" len="med"/>
                      <a:tailEnd type="none" w="med" len="med"/>
                    </a:lnR>
                    <a:lnT w="9525" cap="flat" cmpd="sng" algn="ctr">
                      <a:solidFill>
                        <a:srgbClr val="F0324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500">
                          <a:solidFill>
                            <a:srgbClr val="000000"/>
                          </a:solidFill>
                          <a:effectLst/>
                          <a:latin typeface="times new roman" panose="02020603050405020304" pitchFamily="18" charset="0"/>
                        </a:rPr>
                        <a:t>Category</a:t>
                      </a:r>
                    </a:p>
                  </a:txBody>
                  <a:tcPr marL="96663" marR="96663" marT="96663" marB="96663">
                    <a:lnL w="9525" cap="flat" cmpd="sng" algn="ctr">
                      <a:solidFill>
                        <a:srgbClr val="F03243"/>
                      </a:solidFill>
                      <a:prstDash val="solid"/>
                      <a:round/>
                      <a:headEnd type="none" w="med" len="med"/>
                      <a:tailEnd type="none" w="med" len="med"/>
                    </a:lnL>
                    <a:lnR w="9525" cap="flat" cmpd="sng" algn="ctr">
                      <a:solidFill>
                        <a:srgbClr val="F03243"/>
                      </a:solidFill>
                      <a:prstDash val="solid"/>
                      <a:round/>
                      <a:headEnd type="none" w="med" len="med"/>
                      <a:tailEnd type="none" w="med" len="med"/>
                    </a:lnR>
                    <a:lnT w="9525" cap="flat" cmpd="sng" algn="ctr">
                      <a:solidFill>
                        <a:srgbClr val="F0324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500">
                          <a:solidFill>
                            <a:srgbClr val="000000"/>
                          </a:solidFill>
                          <a:effectLst/>
                          <a:latin typeface="times new roman" panose="02020603050405020304" pitchFamily="18" charset="0"/>
                        </a:rPr>
                        <a:t>Precedence</a:t>
                      </a:r>
                    </a:p>
                  </a:txBody>
                  <a:tcPr marL="96663" marR="96663" marT="96663" marB="96663">
                    <a:lnL w="9525" cap="flat" cmpd="sng" algn="ctr">
                      <a:solidFill>
                        <a:srgbClr val="F03243"/>
                      </a:solidFill>
                      <a:prstDash val="solid"/>
                      <a:round/>
                      <a:headEnd type="none" w="med" len="med"/>
                      <a:tailEnd type="none" w="med" len="med"/>
                    </a:lnL>
                    <a:lnR w="9525" cap="flat" cmpd="sng" algn="ctr">
                      <a:solidFill>
                        <a:srgbClr val="F03243"/>
                      </a:solidFill>
                      <a:prstDash val="solid"/>
                      <a:round/>
                      <a:headEnd type="none" w="med" len="med"/>
                      <a:tailEnd type="none" w="med" len="med"/>
                    </a:lnR>
                    <a:lnT w="9525" cap="flat" cmpd="sng" algn="ctr">
                      <a:solidFill>
                        <a:srgbClr val="F0324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360877">
                <a:tc rowSpan="2">
                  <a:txBody>
                    <a:bodyPr/>
                    <a:lstStyle/>
                    <a:p>
                      <a:pPr algn="l" fontAlgn="t"/>
                      <a:r>
                        <a:rPr lang="en-US" sz="1500">
                          <a:solidFill>
                            <a:srgbClr val="000000"/>
                          </a:solidFill>
                          <a:effectLst/>
                          <a:latin typeface="verdana" panose="020B0604030504040204" pitchFamily="34" charset="0"/>
                        </a:rPr>
                        <a:t>Unary</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postfix</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i="1">
                          <a:solidFill>
                            <a:srgbClr val="000000"/>
                          </a:solidFill>
                          <a:effectLst/>
                          <a:latin typeface="verdana" panose="020B0604030504040204" pitchFamily="34" charset="0"/>
                        </a:rPr>
                        <a:t>expr</a:t>
                      </a:r>
                      <a:r>
                        <a:rPr lang="en-US" sz="1500">
                          <a:solidFill>
                            <a:srgbClr val="000000"/>
                          </a:solidFill>
                          <a:effectLst/>
                          <a:latin typeface="verdana" panose="020B0604030504040204" pitchFamily="34" charset="0"/>
                        </a:rPr>
                        <a:t>++ </a:t>
                      </a:r>
                      <a:r>
                        <a:rPr lang="en-US" sz="1500" i="1">
                          <a:solidFill>
                            <a:srgbClr val="000000"/>
                          </a:solidFill>
                          <a:effectLst/>
                          <a:latin typeface="verdana" panose="020B0604030504040204" pitchFamily="34" charset="0"/>
                        </a:rPr>
                        <a:t>expr</a:t>
                      </a:r>
                      <a:r>
                        <a:rPr lang="en-US" sz="1500">
                          <a:solidFill>
                            <a:srgbClr val="000000"/>
                          </a:solidFill>
                          <a:effectLst/>
                          <a:latin typeface="verdana" panose="020B0604030504040204" pitchFamily="34" charset="0"/>
                        </a:rPr>
                        <a: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92869">
                <a:tc vMerge="1">
                  <a:txBody>
                    <a:bodyPr/>
                    <a:lstStyle/>
                    <a:p>
                      <a:endParaRPr lang="en-US"/>
                    </a:p>
                  </a:txBody>
                  <a:tcPr/>
                </a:tc>
                <a:tc>
                  <a:txBody>
                    <a:bodyPr/>
                    <a:lstStyle/>
                    <a:p>
                      <a:pPr algn="l" fontAlgn="t"/>
                      <a:r>
                        <a:rPr lang="en-US" sz="1500">
                          <a:solidFill>
                            <a:srgbClr val="000000"/>
                          </a:solidFill>
                          <a:effectLst/>
                          <a:latin typeface="verdana" panose="020B0604030504040204" pitchFamily="34" charset="0"/>
                        </a:rPr>
                        <a:t>prefix</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a:t>
                      </a:r>
                      <a:r>
                        <a:rPr lang="en-US" sz="1500" i="1">
                          <a:solidFill>
                            <a:srgbClr val="000000"/>
                          </a:solidFill>
                          <a:effectLst/>
                          <a:latin typeface="verdana" panose="020B0604030504040204" pitchFamily="34" charset="0"/>
                        </a:rPr>
                        <a:t>expr</a:t>
                      </a:r>
                      <a:r>
                        <a:rPr lang="en-US" sz="1500">
                          <a:solidFill>
                            <a:srgbClr val="000000"/>
                          </a:solidFill>
                          <a:effectLst/>
                          <a:latin typeface="verdana" panose="020B0604030504040204" pitchFamily="34" charset="0"/>
                        </a:rPr>
                        <a:t> --</a:t>
                      </a:r>
                      <a:r>
                        <a:rPr lang="en-US" sz="1500" i="1">
                          <a:solidFill>
                            <a:srgbClr val="000000"/>
                          </a:solidFill>
                          <a:effectLst/>
                          <a:latin typeface="verdana" panose="020B0604030504040204" pitchFamily="34" charset="0"/>
                        </a:rPr>
                        <a:t>expr</a:t>
                      </a:r>
                      <a:r>
                        <a:rPr lang="en-US" sz="1500">
                          <a:solidFill>
                            <a:srgbClr val="000000"/>
                          </a:solidFill>
                          <a:effectLst/>
                          <a:latin typeface="verdana" panose="020B0604030504040204" pitchFamily="34" charset="0"/>
                        </a:rPr>
                        <a:t> +</a:t>
                      </a:r>
                      <a:r>
                        <a:rPr lang="en-US" sz="1500" i="1">
                          <a:solidFill>
                            <a:srgbClr val="000000"/>
                          </a:solidFill>
                          <a:effectLst/>
                          <a:latin typeface="verdana" panose="020B0604030504040204" pitchFamily="34" charset="0"/>
                        </a:rPr>
                        <a:t>expr</a:t>
                      </a:r>
                      <a:r>
                        <a:rPr lang="en-US" sz="1500">
                          <a:solidFill>
                            <a:srgbClr val="000000"/>
                          </a:solidFill>
                          <a:effectLst/>
                          <a:latin typeface="verdana" panose="020B0604030504040204" pitchFamily="34" charset="0"/>
                        </a:rPr>
                        <a:t> -</a:t>
                      </a:r>
                      <a:r>
                        <a:rPr lang="en-US" sz="1500" i="1">
                          <a:solidFill>
                            <a:srgbClr val="000000"/>
                          </a:solidFill>
                          <a:effectLst/>
                          <a:latin typeface="verdana" panose="020B0604030504040204" pitchFamily="34" charset="0"/>
                        </a:rPr>
                        <a:t>expr</a:t>
                      </a:r>
                      <a:r>
                        <a:rPr lang="en-US" sz="1500">
                          <a:solidFill>
                            <a:srgbClr val="000000"/>
                          </a:solidFill>
                          <a:effectLst/>
                          <a:latin typeface="verdana" panose="020B0604030504040204" pitchFamily="34" charset="0"/>
                        </a:rPr>
                        <a:t> ~ !</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360877">
                <a:tc rowSpan="2">
                  <a:txBody>
                    <a:bodyPr/>
                    <a:lstStyle/>
                    <a:p>
                      <a:pPr algn="l" fontAlgn="t"/>
                      <a:r>
                        <a:rPr lang="en-US" sz="1500">
                          <a:solidFill>
                            <a:srgbClr val="000000"/>
                          </a:solidFill>
                          <a:effectLst/>
                          <a:latin typeface="verdana" panose="020B0604030504040204" pitchFamily="34" charset="0"/>
                        </a:rPr>
                        <a:t>Arithmetic</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multiplicative</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 / %</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60877">
                <a:tc vMerge="1">
                  <a:txBody>
                    <a:bodyPr/>
                    <a:lstStyle/>
                    <a:p>
                      <a:endParaRPr lang="en-US"/>
                    </a:p>
                  </a:txBody>
                  <a:tcPr/>
                </a:tc>
                <a:tc>
                  <a:txBody>
                    <a:bodyPr/>
                    <a:lstStyle/>
                    <a:p>
                      <a:pPr algn="l" fontAlgn="t"/>
                      <a:r>
                        <a:rPr lang="en-US" sz="1500">
                          <a:solidFill>
                            <a:srgbClr val="000000"/>
                          </a:solidFill>
                          <a:effectLst/>
                          <a:latin typeface="verdana" panose="020B0604030504040204" pitchFamily="34" charset="0"/>
                        </a:rPr>
                        <a:t>additive</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 -</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360877">
                <a:tc>
                  <a:txBody>
                    <a:bodyPr/>
                    <a:lstStyle/>
                    <a:p>
                      <a:pPr algn="l" fontAlgn="t"/>
                      <a:r>
                        <a:rPr lang="en-US" sz="1500">
                          <a:solidFill>
                            <a:srgbClr val="000000"/>
                          </a:solidFill>
                          <a:effectLst/>
                          <a:latin typeface="verdana" panose="020B0604030504040204" pitchFamily="34" charset="0"/>
                        </a:rPr>
                        <a:t>Shift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shift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&lt;&lt; &gt;&gt; &gt;&gt;&gt;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592869">
                <a:tc rowSpan="2">
                  <a:txBody>
                    <a:bodyPr/>
                    <a:lstStyle/>
                    <a:p>
                      <a:pPr algn="l" fontAlgn="t"/>
                      <a:r>
                        <a:rPr lang="en-US" sz="1500">
                          <a:solidFill>
                            <a:srgbClr val="000000"/>
                          </a:solidFill>
                          <a:effectLst/>
                          <a:latin typeface="verdana" panose="020B0604030504040204" pitchFamily="34" charset="0"/>
                        </a:rPr>
                        <a:t>Relational</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comparison</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&lt; &gt; &lt;= &gt;= instanceof</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r h="360877">
                <a:tc vMerge="1">
                  <a:txBody>
                    <a:bodyPr/>
                    <a:lstStyle/>
                    <a:p>
                      <a:endParaRPr lang="en-US"/>
                    </a:p>
                  </a:txBody>
                  <a:tcPr/>
                </a:tc>
                <a:tc>
                  <a:txBody>
                    <a:bodyPr/>
                    <a:lstStyle/>
                    <a:p>
                      <a:pPr algn="l" fontAlgn="t"/>
                      <a:r>
                        <a:rPr lang="en-US" sz="1500">
                          <a:solidFill>
                            <a:srgbClr val="000000"/>
                          </a:solidFill>
                          <a:effectLst/>
                          <a:latin typeface="verdana" panose="020B0604030504040204" pitchFamily="34" charset="0"/>
                        </a:rPr>
                        <a:t>equality</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 !=</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360877">
                <a:tc rowSpan="3">
                  <a:txBody>
                    <a:bodyPr/>
                    <a:lstStyle/>
                    <a:p>
                      <a:pPr algn="l" fontAlgn="t"/>
                      <a:r>
                        <a:rPr lang="en-US" sz="1500">
                          <a:solidFill>
                            <a:srgbClr val="000000"/>
                          </a:solidFill>
                          <a:effectLst/>
                          <a:latin typeface="verdana" panose="020B0604030504040204" pitchFamily="34" charset="0"/>
                        </a:rPr>
                        <a:t>Bitwise</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dirty="0">
                          <a:solidFill>
                            <a:srgbClr val="000000"/>
                          </a:solidFill>
                          <a:effectLst/>
                          <a:latin typeface="verdana" panose="020B0604030504040204" pitchFamily="34" charset="0"/>
                        </a:rPr>
                        <a:t>bitwise AND</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&amp;</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8"/>
                  </a:ext>
                </a:extLst>
              </a:tr>
              <a:tr h="360877">
                <a:tc vMerge="1">
                  <a:txBody>
                    <a:bodyPr/>
                    <a:lstStyle/>
                    <a:p>
                      <a:endParaRPr lang="en-US"/>
                    </a:p>
                  </a:txBody>
                  <a:tcPr/>
                </a:tc>
                <a:tc>
                  <a:txBody>
                    <a:bodyPr/>
                    <a:lstStyle/>
                    <a:p>
                      <a:pPr algn="l" fontAlgn="t"/>
                      <a:r>
                        <a:rPr lang="en-US" sz="1500">
                          <a:solidFill>
                            <a:srgbClr val="000000"/>
                          </a:solidFill>
                          <a:effectLst/>
                          <a:latin typeface="verdana" panose="020B0604030504040204" pitchFamily="34" charset="0"/>
                        </a:rPr>
                        <a:t>bitwise exclusive OR</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360877">
                <a:tc vMerge="1">
                  <a:txBody>
                    <a:bodyPr/>
                    <a:lstStyle/>
                    <a:p>
                      <a:endParaRPr lang="en-US"/>
                    </a:p>
                  </a:txBody>
                  <a:tcPr/>
                </a:tc>
                <a:tc>
                  <a:txBody>
                    <a:bodyPr/>
                    <a:lstStyle/>
                    <a:p>
                      <a:pPr algn="l" fontAlgn="t"/>
                      <a:r>
                        <a:rPr lang="en-US" sz="1500">
                          <a:solidFill>
                            <a:srgbClr val="000000"/>
                          </a:solidFill>
                          <a:effectLst/>
                          <a:latin typeface="verdana" panose="020B0604030504040204" pitchFamily="34" charset="0"/>
                        </a:rPr>
                        <a:t>bitwise inclusive OR</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0"/>
                  </a:ext>
                </a:extLst>
              </a:tr>
              <a:tr h="360877">
                <a:tc rowSpan="2">
                  <a:txBody>
                    <a:bodyPr/>
                    <a:lstStyle/>
                    <a:p>
                      <a:pPr algn="l" fontAlgn="t"/>
                      <a:r>
                        <a:rPr lang="en-US" sz="1500">
                          <a:solidFill>
                            <a:srgbClr val="000000"/>
                          </a:solidFill>
                          <a:effectLst/>
                          <a:latin typeface="verdana" panose="020B0604030504040204" pitchFamily="34" charset="0"/>
                        </a:rPr>
                        <a:t>Logical</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logical AND</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&amp;&amp;</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360877">
                <a:tc vMerge="1">
                  <a:txBody>
                    <a:bodyPr/>
                    <a:lstStyle/>
                    <a:p>
                      <a:endParaRPr lang="en-US"/>
                    </a:p>
                  </a:txBody>
                  <a:tcPr/>
                </a:tc>
                <a:tc>
                  <a:txBody>
                    <a:bodyPr/>
                    <a:lstStyle/>
                    <a:p>
                      <a:pPr algn="l" fontAlgn="t"/>
                      <a:r>
                        <a:rPr lang="en-US" sz="1500">
                          <a:solidFill>
                            <a:srgbClr val="000000"/>
                          </a:solidFill>
                          <a:effectLst/>
                          <a:latin typeface="verdana" panose="020B0604030504040204" pitchFamily="34" charset="0"/>
                        </a:rPr>
                        <a:t>logical OR</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2"/>
                  </a:ext>
                </a:extLst>
              </a:tr>
              <a:tr h="360877">
                <a:tc>
                  <a:txBody>
                    <a:bodyPr/>
                    <a:lstStyle/>
                    <a:p>
                      <a:pPr algn="l" fontAlgn="t"/>
                      <a:r>
                        <a:rPr lang="en-US" sz="1500">
                          <a:solidFill>
                            <a:srgbClr val="000000"/>
                          </a:solidFill>
                          <a:effectLst/>
                          <a:latin typeface="verdana" panose="020B0604030504040204" pitchFamily="34" charset="0"/>
                        </a:rPr>
                        <a:t>Ternary</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ternary</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 :</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13"/>
                  </a:ext>
                </a:extLst>
              </a:tr>
              <a:tr h="824861">
                <a:tc>
                  <a:txBody>
                    <a:bodyPr/>
                    <a:lstStyle/>
                    <a:p>
                      <a:pPr algn="l" fontAlgn="t"/>
                      <a:r>
                        <a:rPr lang="en-US" sz="1500">
                          <a:solidFill>
                            <a:srgbClr val="000000"/>
                          </a:solidFill>
                          <a:effectLst/>
                          <a:latin typeface="verdana" panose="020B0604030504040204" pitchFamily="34" charset="0"/>
                        </a:rPr>
                        <a:t>Assignment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assignment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dirty="0">
                          <a:solidFill>
                            <a:srgbClr val="000000"/>
                          </a:solidFill>
                          <a:effectLst/>
                          <a:latin typeface="verdana" panose="020B0604030504040204" pitchFamily="34" charset="0"/>
                        </a:rPr>
                        <a:t>= += -= *= /= %= &amp;= ^= |= &lt;&lt;= &gt;&gt;= &gt;&gt;&gt;=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3088691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84094"/>
            <a:ext cx="8946541" cy="5764305"/>
          </a:xfrm>
        </p:spPr>
        <p:txBody>
          <a:bodyPr>
            <a:normAutofit lnSpcReduction="10000"/>
          </a:bodyPr>
          <a:lstStyle/>
          <a:p>
            <a:r>
              <a:rPr lang="en-US" b="1" dirty="0"/>
              <a:t>Types of Java Applications</a:t>
            </a:r>
          </a:p>
          <a:p>
            <a:r>
              <a:rPr lang="en-US" dirty="0"/>
              <a:t>There are mainly 4 types of applications that can be created using Java programming:</a:t>
            </a:r>
          </a:p>
          <a:p>
            <a:pPr marL="0" indent="0">
              <a:buNone/>
            </a:pPr>
            <a:endParaRPr lang="en-US" dirty="0"/>
          </a:p>
          <a:p>
            <a:pPr marL="0" indent="0">
              <a:buNone/>
            </a:pPr>
            <a:r>
              <a:rPr lang="en-US" b="1" dirty="0"/>
              <a:t>1) Standalone Application</a:t>
            </a:r>
          </a:p>
          <a:p>
            <a:r>
              <a:rPr lang="en-US" dirty="0"/>
              <a:t>Standalone applications are also known as desktop applications or window-based applications. These are traditional software that we need to install on every machine. Examples of standalone application are Media player, antivirus, etc. AWT and Swing are used in Java for creating standalone applications.</a:t>
            </a:r>
          </a:p>
          <a:p>
            <a:endParaRPr lang="en-US" dirty="0"/>
          </a:p>
          <a:p>
            <a:pPr marL="0" indent="0">
              <a:buNone/>
            </a:pPr>
            <a:r>
              <a:rPr lang="en-US" b="1" dirty="0"/>
              <a:t>2) Web Application</a:t>
            </a:r>
          </a:p>
          <a:p>
            <a:r>
              <a:rPr lang="en-US" dirty="0"/>
              <a:t>An application that runs on the server side and creates a dynamic page is called a web application. Currently, </a:t>
            </a:r>
            <a:r>
              <a:rPr lang="en-US" dirty="0">
                <a:hlinkClick r:id="rId2"/>
              </a:rPr>
              <a:t>Servlet</a:t>
            </a:r>
            <a:r>
              <a:rPr lang="en-US" dirty="0"/>
              <a:t>, </a:t>
            </a:r>
            <a:r>
              <a:rPr lang="en-US" dirty="0">
                <a:hlinkClick r:id="rId3"/>
              </a:rPr>
              <a:t>JSP</a:t>
            </a:r>
            <a:r>
              <a:rPr lang="en-US" dirty="0"/>
              <a:t>, </a:t>
            </a:r>
            <a:r>
              <a:rPr lang="en-US" dirty="0">
                <a:hlinkClick r:id="rId4"/>
              </a:rPr>
              <a:t>Struts</a:t>
            </a:r>
            <a:r>
              <a:rPr lang="en-US" dirty="0"/>
              <a:t>, </a:t>
            </a:r>
            <a:r>
              <a:rPr lang="en-US" dirty="0">
                <a:hlinkClick r:id="rId5"/>
              </a:rPr>
              <a:t>Spring</a:t>
            </a:r>
            <a:r>
              <a:rPr lang="en-US" dirty="0"/>
              <a:t>, </a:t>
            </a:r>
            <a:r>
              <a:rPr lang="en-US" dirty="0">
                <a:hlinkClick r:id="rId6"/>
              </a:rPr>
              <a:t>Hibernate</a:t>
            </a:r>
            <a:r>
              <a:rPr lang="en-US" dirty="0"/>
              <a:t>, </a:t>
            </a:r>
            <a:r>
              <a:rPr lang="en-US" dirty="0">
                <a:hlinkClick r:id="rId7"/>
              </a:rPr>
              <a:t>JSF</a:t>
            </a:r>
            <a:r>
              <a:rPr lang="en-US" dirty="0"/>
              <a:t>, etc. technologies are used for creating web applications in Java.</a:t>
            </a:r>
          </a:p>
          <a:p>
            <a:pPr marL="0" indent="0">
              <a:buNone/>
            </a:pPr>
            <a:endParaRPr lang="en-US" dirty="0"/>
          </a:p>
        </p:txBody>
      </p:sp>
    </p:spTree>
    <p:extLst>
      <p:ext uri="{BB962C8B-B14F-4D97-AF65-F5344CB8AC3E}">
        <p14:creationId xmlns:p14="http://schemas.microsoft.com/office/powerpoint/2010/main" val="10422402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295836"/>
            <a:ext cx="8946541" cy="6414246"/>
          </a:xfrm>
        </p:spPr>
        <p:txBody>
          <a:bodyPr>
            <a:normAutofit/>
          </a:bodyPr>
          <a:lstStyle/>
          <a:p>
            <a:pPr marL="0" indent="0">
              <a:buNone/>
            </a:pPr>
            <a:r>
              <a:rPr lang="en-US" b="1" u="sng" dirty="0"/>
              <a:t>Java Unary Operator</a:t>
            </a:r>
          </a:p>
          <a:p>
            <a:r>
              <a:rPr lang="en-US" dirty="0"/>
              <a:t>The Java unary operators require only one operand. Unary operators are used to perform various operations i.e.:</a:t>
            </a:r>
          </a:p>
          <a:p>
            <a:r>
              <a:rPr lang="en-US" dirty="0"/>
              <a:t>incrementing/decrementing a value by one</a:t>
            </a:r>
          </a:p>
          <a:p>
            <a:r>
              <a:rPr lang="en-US" dirty="0"/>
              <a:t>negating an expression</a:t>
            </a:r>
          </a:p>
          <a:p>
            <a:pPr marL="0" indent="0">
              <a:buNone/>
            </a:pPr>
            <a:r>
              <a:rPr lang="en-US" dirty="0"/>
              <a:t>inverting the value of a Boolean</a:t>
            </a:r>
          </a:p>
          <a:p>
            <a:pPr marL="0" indent="0">
              <a:buNone/>
            </a:pPr>
            <a:r>
              <a:rPr lang="en-US" b="1" dirty="0"/>
              <a:t>Java Unary Operator Example: ++ and --</a:t>
            </a:r>
          </a:p>
          <a:p>
            <a:pPr marL="0" indent="0">
              <a:buNone/>
            </a:pPr>
            <a:r>
              <a:rPr lang="en-US" b="1" dirty="0"/>
              <a:t>public class </a:t>
            </a:r>
            <a:r>
              <a:rPr lang="en-US" b="1" dirty="0" err="1"/>
              <a:t>OperatorExample</a:t>
            </a:r>
            <a:r>
              <a:rPr lang="en-US" b="1" dirty="0"/>
              <a:t>{  </a:t>
            </a:r>
          </a:p>
          <a:p>
            <a:pPr marL="0" indent="0">
              <a:buNone/>
            </a:pPr>
            <a:r>
              <a:rPr lang="en-US" b="1" dirty="0"/>
              <a:t>public static void main(String </a:t>
            </a:r>
            <a:r>
              <a:rPr lang="en-US" b="1" dirty="0" err="1"/>
              <a:t>args</a:t>
            </a:r>
            <a:r>
              <a:rPr lang="en-US" b="1" dirty="0"/>
              <a:t>[]){  </a:t>
            </a:r>
          </a:p>
          <a:p>
            <a:pPr marL="0" indent="0">
              <a:buNone/>
            </a:pPr>
            <a:r>
              <a:rPr lang="en-US" b="1" dirty="0" err="1"/>
              <a:t>int</a:t>
            </a:r>
            <a:r>
              <a:rPr lang="en-US" b="1" dirty="0"/>
              <a:t> x=10;  </a:t>
            </a:r>
          </a:p>
          <a:p>
            <a:pPr marL="0" indent="0">
              <a:buNone/>
            </a:pPr>
            <a:r>
              <a:rPr lang="en-US" b="1" dirty="0" err="1"/>
              <a:t>System.out.println</a:t>
            </a:r>
            <a:r>
              <a:rPr lang="en-US" b="1" dirty="0"/>
              <a:t>(x++);//10 (11)  </a:t>
            </a:r>
          </a:p>
          <a:p>
            <a:pPr marL="0" indent="0">
              <a:buNone/>
            </a:pPr>
            <a:r>
              <a:rPr lang="en-US" b="1" dirty="0" err="1"/>
              <a:t>System.out.println</a:t>
            </a:r>
            <a:r>
              <a:rPr lang="en-US" b="1" dirty="0"/>
              <a:t>(++x);//12  </a:t>
            </a:r>
          </a:p>
          <a:p>
            <a:pPr marL="0" indent="0">
              <a:buNone/>
            </a:pPr>
            <a:r>
              <a:rPr lang="en-US" b="1" dirty="0" err="1"/>
              <a:t>System.out.println</a:t>
            </a:r>
            <a:r>
              <a:rPr lang="en-US" b="1" dirty="0"/>
              <a:t>(x--);//12 (11)  </a:t>
            </a:r>
          </a:p>
          <a:p>
            <a:pPr marL="0" indent="0">
              <a:buNone/>
            </a:pPr>
            <a:r>
              <a:rPr lang="en-US" b="1" dirty="0" err="1"/>
              <a:t>System.out.println</a:t>
            </a:r>
            <a:r>
              <a:rPr lang="en-US" b="1" dirty="0"/>
              <a:t>(--x);//10  </a:t>
            </a:r>
          </a:p>
          <a:p>
            <a:pPr marL="0" indent="0">
              <a:buNone/>
            </a:pPr>
            <a:r>
              <a:rPr lang="en-US" b="1" dirty="0"/>
              <a:t>}}</a:t>
            </a:r>
            <a:endParaRPr lang="en-US" dirty="0"/>
          </a:p>
          <a:p>
            <a:endParaRPr lang="en-US" dirty="0"/>
          </a:p>
        </p:txBody>
      </p:sp>
    </p:spTree>
    <p:extLst>
      <p:ext uri="{BB962C8B-B14F-4D97-AF65-F5344CB8AC3E}">
        <p14:creationId xmlns:p14="http://schemas.microsoft.com/office/powerpoint/2010/main" val="11909171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3072" y="161366"/>
            <a:ext cx="10502152" cy="6087034"/>
          </a:xfrm>
        </p:spPr>
        <p:txBody>
          <a:bodyPr/>
          <a:lstStyle/>
          <a:p>
            <a:endParaRPr lang="en-US" b="1" u="sng" dirty="0"/>
          </a:p>
          <a:p>
            <a:endParaRPr lang="en-US" b="1" u="sng" dirty="0"/>
          </a:p>
          <a:p>
            <a:r>
              <a:rPr lang="en-US" b="1" u="sng" dirty="0"/>
              <a:t>Java Unary Operator Example 2: ++ and –-</a:t>
            </a:r>
          </a:p>
          <a:p>
            <a:endParaRPr lang="en-US" b="1" u="sng" dirty="0"/>
          </a:p>
          <a:p>
            <a:pPr marL="0" indent="0">
              <a:buNone/>
            </a:pPr>
            <a:r>
              <a:rPr lang="en-US" b="1" dirty="0"/>
              <a:t>public class </a:t>
            </a:r>
            <a:r>
              <a:rPr lang="en-US" b="1" dirty="0" err="1"/>
              <a:t>OperatorExample</a:t>
            </a:r>
            <a:r>
              <a:rPr lang="en-US" b="1" dirty="0"/>
              <a:t>{  </a:t>
            </a:r>
          </a:p>
          <a:p>
            <a:pPr marL="0" indent="0">
              <a:buNone/>
            </a:pPr>
            <a:r>
              <a:rPr lang="en-US" b="1" dirty="0"/>
              <a:t>public static void main(String </a:t>
            </a:r>
            <a:r>
              <a:rPr lang="en-US" b="1" dirty="0" err="1"/>
              <a:t>args</a:t>
            </a:r>
            <a:r>
              <a:rPr lang="en-US" b="1" dirty="0"/>
              <a:t>[]){  </a:t>
            </a:r>
          </a:p>
          <a:p>
            <a:pPr marL="0" indent="0">
              <a:buNone/>
            </a:pPr>
            <a:r>
              <a:rPr lang="en-US" b="1" dirty="0" err="1"/>
              <a:t>int</a:t>
            </a:r>
            <a:r>
              <a:rPr lang="en-US" b="1" dirty="0"/>
              <a:t> a=10;  </a:t>
            </a:r>
          </a:p>
          <a:p>
            <a:pPr marL="0" indent="0">
              <a:buNone/>
            </a:pPr>
            <a:r>
              <a:rPr lang="en-US" b="1" dirty="0" err="1"/>
              <a:t>int</a:t>
            </a:r>
            <a:r>
              <a:rPr lang="en-US" b="1" dirty="0"/>
              <a:t> b=10;  </a:t>
            </a:r>
          </a:p>
          <a:p>
            <a:pPr marL="0" indent="0">
              <a:buNone/>
            </a:pPr>
            <a:r>
              <a:rPr lang="en-US" b="1" dirty="0" err="1"/>
              <a:t>System.out.println</a:t>
            </a:r>
            <a:r>
              <a:rPr lang="en-US" b="1" dirty="0"/>
              <a:t>(a++ + ++a);//10+12=22  </a:t>
            </a:r>
          </a:p>
          <a:p>
            <a:pPr marL="0" indent="0">
              <a:buNone/>
            </a:pPr>
            <a:r>
              <a:rPr lang="en-US" b="1" dirty="0" err="1"/>
              <a:t>System.out.println</a:t>
            </a:r>
            <a:r>
              <a:rPr lang="en-US" b="1" dirty="0"/>
              <a:t>(b++ + b++);//10+11=21  </a:t>
            </a:r>
          </a:p>
          <a:p>
            <a:pPr marL="0" indent="0">
              <a:buNone/>
            </a:pPr>
            <a:r>
              <a:rPr lang="en-US" b="1" dirty="0"/>
              <a:t>  </a:t>
            </a:r>
          </a:p>
          <a:p>
            <a:pPr marL="0" indent="0">
              <a:buNone/>
            </a:pPr>
            <a:r>
              <a:rPr lang="en-US" b="1" dirty="0"/>
              <a:t>}}</a:t>
            </a:r>
            <a:r>
              <a:rPr lang="en-US" dirty="0"/>
              <a:t>  </a:t>
            </a:r>
          </a:p>
          <a:p>
            <a:pPr marL="0" indent="0">
              <a:buNone/>
            </a:pPr>
            <a:endParaRPr lang="en-US" b="1" u="sng" dirty="0"/>
          </a:p>
          <a:p>
            <a:endParaRPr lang="en-US" b="1" u="sng" dirty="0"/>
          </a:p>
        </p:txBody>
      </p:sp>
    </p:spTree>
    <p:extLst>
      <p:ext uri="{BB962C8B-B14F-4D97-AF65-F5344CB8AC3E}">
        <p14:creationId xmlns:p14="http://schemas.microsoft.com/office/powerpoint/2010/main" val="11140401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268942"/>
            <a:ext cx="9909829" cy="5979458"/>
          </a:xfrm>
        </p:spPr>
        <p:txBody>
          <a:bodyPr>
            <a:normAutofit/>
          </a:bodyPr>
          <a:lstStyle/>
          <a:p>
            <a:r>
              <a:rPr lang="en-US" b="1" u="sng" dirty="0"/>
              <a:t>Java Unary Operator Example: ~ and !</a:t>
            </a:r>
          </a:p>
          <a:p>
            <a:pPr marL="0" indent="0">
              <a:buNone/>
            </a:pPr>
            <a:r>
              <a:rPr lang="en-US" b="1" dirty="0"/>
              <a:t>public class </a:t>
            </a:r>
            <a:r>
              <a:rPr lang="en-US" b="1" dirty="0" err="1"/>
              <a:t>OperatorExample</a:t>
            </a:r>
            <a:r>
              <a:rPr lang="en-US" b="1" dirty="0"/>
              <a:t>{  </a:t>
            </a:r>
          </a:p>
          <a:p>
            <a:pPr marL="0" indent="0">
              <a:buNone/>
            </a:pPr>
            <a:r>
              <a:rPr lang="en-US" b="1" dirty="0"/>
              <a:t>public static void main(String </a:t>
            </a:r>
            <a:r>
              <a:rPr lang="en-US" b="1" dirty="0" err="1"/>
              <a:t>args</a:t>
            </a:r>
            <a:r>
              <a:rPr lang="en-US" b="1" dirty="0"/>
              <a:t>[]){  </a:t>
            </a:r>
          </a:p>
          <a:p>
            <a:pPr marL="0" indent="0">
              <a:buNone/>
            </a:pPr>
            <a:r>
              <a:rPr lang="en-US" b="1" dirty="0" err="1"/>
              <a:t>int</a:t>
            </a:r>
            <a:r>
              <a:rPr lang="en-US" b="1" dirty="0"/>
              <a:t> a=10;  </a:t>
            </a:r>
          </a:p>
          <a:p>
            <a:pPr marL="0" indent="0">
              <a:buNone/>
            </a:pPr>
            <a:r>
              <a:rPr lang="en-US" b="1" dirty="0" err="1"/>
              <a:t>int</a:t>
            </a:r>
            <a:r>
              <a:rPr lang="en-US" b="1" dirty="0"/>
              <a:t> b=-10;  </a:t>
            </a:r>
          </a:p>
          <a:p>
            <a:pPr marL="0" indent="0">
              <a:buNone/>
            </a:pPr>
            <a:r>
              <a:rPr lang="en-US" b="1" dirty="0" err="1"/>
              <a:t>boolean</a:t>
            </a:r>
            <a:r>
              <a:rPr lang="en-US" b="1" dirty="0"/>
              <a:t> c=true;  </a:t>
            </a:r>
          </a:p>
          <a:p>
            <a:pPr marL="0" indent="0">
              <a:buNone/>
            </a:pPr>
            <a:r>
              <a:rPr lang="en-US" b="1" dirty="0" err="1"/>
              <a:t>boolean</a:t>
            </a:r>
            <a:r>
              <a:rPr lang="en-US" b="1" dirty="0"/>
              <a:t> d=false;  </a:t>
            </a:r>
          </a:p>
          <a:p>
            <a:pPr marL="0" indent="0">
              <a:buNone/>
            </a:pPr>
            <a:r>
              <a:rPr lang="en-US" b="1" dirty="0" err="1"/>
              <a:t>System.out.println</a:t>
            </a:r>
            <a:r>
              <a:rPr lang="en-US" b="1" dirty="0"/>
              <a:t>(~a);//-11 (minus of total positive value which starts from 0)  </a:t>
            </a:r>
          </a:p>
          <a:p>
            <a:pPr marL="0" indent="0">
              <a:buNone/>
            </a:pPr>
            <a:r>
              <a:rPr lang="en-US" b="1" dirty="0" err="1"/>
              <a:t>System.out.println</a:t>
            </a:r>
            <a:r>
              <a:rPr lang="en-US" b="1" dirty="0"/>
              <a:t>(~b);//9 (positive of total minus, positive starts from 0)  </a:t>
            </a:r>
          </a:p>
          <a:p>
            <a:pPr marL="0" indent="0">
              <a:buNone/>
            </a:pPr>
            <a:r>
              <a:rPr lang="en-US" b="1" dirty="0" err="1"/>
              <a:t>System.out.println</a:t>
            </a:r>
            <a:r>
              <a:rPr lang="en-US" b="1" dirty="0"/>
              <a:t>(!c);//false (opposite of </a:t>
            </a:r>
            <a:r>
              <a:rPr lang="en-US" b="1" dirty="0" err="1"/>
              <a:t>boolean</a:t>
            </a:r>
            <a:r>
              <a:rPr lang="en-US" b="1" dirty="0"/>
              <a:t> value)  </a:t>
            </a:r>
          </a:p>
          <a:p>
            <a:pPr marL="0" indent="0">
              <a:buNone/>
            </a:pPr>
            <a:r>
              <a:rPr lang="en-US" b="1" dirty="0" err="1"/>
              <a:t>System.out.println</a:t>
            </a:r>
            <a:r>
              <a:rPr lang="en-US" b="1" dirty="0"/>
              <a:t>(!d);//true  </a:t>
            </a:r>
          </a:p>
          <a:p>
            <a:pPr marL="0" indent="0">
              <a:buNone/>
            </a:pPr>
            <a:r>
              <a:rPr lang="en-US" b="1" dirty="0"/>
              <a:t>}</a:t>
            </a:r>
          </a:p>
          <a:p>
            <a:pPr marL="0" indent="0">
              <a:buNone/>
            </a:pPr>
            <a:r>
              <a:rPr lang="en-US" b="1" dirty="0"/>
              <a:t>}</a:t>
            </a:r>
            <a:r>
              <a:rPr lang="en-US" dirty="0"/>
              <a:t>  </a:t>
            </a:r>
          </a:p>
          <a:p>
            <a:endParaRPr lang="en-US" dirty="0"/>
          </a:p>
        </p:txBody>
      </p:sp>
    </p:spTree>
    <p:extLst>
      <p:ext uri="{BB962C8B-B14F-4D97-AF65-F5344CB8AC3E}">
        <p14:creationId xmlns:p14="http://schemas.microsoft.com/office/powerpoint/2010/main" val="22318060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215154"/>
            <a:ext cx="8946541" cy="6033246"/>
          </a:xfrm>
        </p:spPr>
        <p:txBody>
          <a:bodyPr>
            <a:normAutofit fontScale="92500" lnSpcReduction="20000"/>
          </a:bodyPr>
          <a:lstStyle/>
          <a:p>
            <a:r>
              <a:rPr lang="en-US" b="1" u="sng" dirty="0"/>
              <a:t>Java Arithmetic Operators</a:t>
            </a:r>
          </a:p>
          <a:p>
            <a:r>
              <a:rPr lang="en-US" dirty="0"/>
              <a:t>Java arithmetic operators are used to perform addition, subtraction, multiplication, and division. They act as basic mathematical operations.</a:t>
            </a:r>
          </a:p>
          <a:p>
            <a:r>
              <a:rPr lang="en-US" b="1" u="sng" dirty="0"/>
              <a:t>Java Arithmetic Operator Example</a:t>
            </a:r>
          </a:p>
          <a:p>
            <a:pPr marL="0" indent="0">
              <a:buNone/>
            </a:pPr>
            <a:endParaRPr lang="en-US" dirty="0"/>
          </a:p>
          <a:p>
            <a:pPr marL="0" indent="0">
              <a:buNone/>
            </a:pPr>
            <a:r>
              <a:rPr lang="en-US" dirty="0"/>
              <a:t>public class </a:t>
            </a:r>
            <a:r>
              <a:rPr lang="en-US" dirty="0" err="1"/>
              <a:t>OperatorExample</a:t>
            </a:r>
            <a:r>
              <a:rPr lang="en-US" dirty="0"/>
              <a:t>{  </a:t>
            </a:r>
          </a:p>
          <a:p>
            <a:pPr marL="0" indent="0">
              <a:buNone/>
            </a:pPr>
            <a:r>
              <a:rPr lang="en-US" dirty="0"/>
              <a:t>public static void main(String </a:t>
            </a:r>
            <a:r>
              <a:rPr lang="en-US" dirty="0" err="1"/>
              <a:t>args</a:t>
            </a:r>
            <a:r>
              <a:rPr lang="en-US" dirty="0"/>
              <a:t>[]){  </a:t>
            </a:r>
          </a:p>
          <a:p>
            <a:pPr marL="0" indent="0">
              <a:buNone/>
            </a:pPr>
            <a:r>
              <a:rPr lang="en-US" dirty="0" err="1"/>
              <a:t>int</a:t>
            </a:r>
            <a:r>
              <a:rPr lang="en-US" dirty="0"/>
              <a:t> a=10;  </a:t>
            </a:r>
          </a:p>
          <a:p>
            <a:pPr marL="0" indent="0">
              <a:buNone/>
            </a:pPr>
            <a:r>
              <a:rPr lang="en-US" dirty="0" err="1"/>
              <a:t>int</a:t>
            </a:r>
            <a:r>
              <a:rPr lang="en-US" dirty="0"/>
              <a:t> b=5;  </a:t>
            </a:r>
          </a:p>
          <a:p>
            <a:pPr marL="0" indent="0">
              <a:buNone/>
            </a:pPr>
            <a:r>
              <a:rPr lang="en-US" dirty="0" err="1"/>
              <a:t>System.out.println</a:t>
            </a:r>
            <a:r>
              <a:rPr lang="en-US" dirty="0"/>
              <a:t>(</a:t>
            </a:r>
            <a:r>
              <a:rPr lang="en-US" dirty="0" err="1"/>
              <a:t>a+b</a:t>
            </a:r>
            <a:r>
              <a:rPr lang="en-US" dirty="0"/>
              <a:t>);//15  </a:t>
            </a:r>
          </a:p>
          <a:p>
            <a:pPr marL="0" indent="0">
              <a:buNone/>
            </a:pPr>
            <a:r>
              <a:rPr lang="en-US" dirty="0" err="1"/>
              <a:t>System.out.println</a:t>
            </a:r>
            <a:r>
              <a:rPr lang="en-US" dirty="0"/>
              <a:t>(a-b);//5  </a:t>
            </a:r>
          </a:p>
          <a:p>
            <a:pPr marL="0" indent="0">
              <a:buNone/>
            </a:pPr>
            <a:r>
              <a:rPr lang="en-US" dirty="0" err="1"/>
              <a:t>System.out.println</a:t>
            </a:r>
            <a:r>
              <a:rPr lang="en-US" dirty="0"/>
              <a:t>(a*b);//50  </a:t>
            </a:r>
          </a:p>
          <a:p>
            <a:pPr marL="0" indent="0">
              <a:buNone/>
            </a:pPr>
            <a:r>
              <a:rPr lang="en-US" dirty="0" err="1"/>
              <a:t>System.out.println</a:t>
            </a:r>
            <a:r>
              <a:rPr lang="en-US" dirty="0"/>
              <a:t>(a/b);//2  </a:t>
            </a:r>
          </a:p>
          <a:p>
            <a:pPr marL="0" indent="0">
              <a:buNone/>
            </a:pPr>
            <a:r>
              <a:rPr lang="en-US" dirty="0" err="1"/>
              <a:t>System.out.println</a:t>
            </a:r>
            <a:r>
              <a:rPr lang="en-US" dirty="0"/>
              <a:t>(</a:t>
            </a:r>
            <a:r>
              <a:rPr lang="en-US" dirty="0" err="1"/>
              <a:t>a%b</a:t>
            </a:r>
            <a:r>
              <a:rPr lang="en-US" dirty="0"/>
              <a:t>);//0  </a:t>
            </a:r>
          </a:p>
          <a:p>
            <a:pPr marL="0" indent="0">
              <a:buNone/>
            </a:pPr>
            <a:r>
              <a:rPr lang="en-US" dirty="0"/>
              <a:t>}}</a:t>
            </a:r>
          </a:p>
          <a:p>
            <a:pPr marL="0" indent="0">
              <a:buNone/>
            </a:pPr>
            <a:r>
              <a:rPr lang="en-US" dirty="0"/>
              <a:t>  </a:t>
            </a:r>
          </a:p>
          <a:p>
            <a:endParaRPr lang="en-US" dirty="0"/>
          </a:p>
        </p:txBody>
      </p:sp>
    </p:spTree>
    <p:extLst>
      <p:ext uri="{BB962C8B-B14F-4D97-AF65-F5344CB8AC3E}">
        <p14:creationId xmlns:p14="http://schemas.microsoft.com/office/powerpoint/2010/main" val="41359848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107576"/>
            <a:ext cx="8946541" cy="6589059"/>
          </a:xfrm>
        </p:spPr>
        <p:txBody>
          <a:bodyPr>
            <a:normAutofit fontScale="92500" lnSpcReduction="10000"/>
          </a:bodyPr>
          <a:lstStyle/>
          <a:p>
            <a:r>
              <a:rPr lang="en-US" b="1" u="sng" dirty="0"/>
              <a:t>Java Arithmetic Operator Example: Expression</a:t>
            </a:r>
          </a:p>
          <a:p>
            <a:pPr marL="0" indent="0">
              <a:buNone/>
            </a:pPr>
            <a:endParaRPr lang="en-US" b="1" u="sng" dirty="0"/>
          </a:p>
          <a:p>
            <a:pPr marL="0" indent="0">
              <a:buNone/>
            </a:pPr>
            <a:r>
              <a:rPr lang="en-US" b="1" dirty="0"/>
              <a:t>class</a:t>
            </a:r>
            <a:r>
              <a:rPr lang="en-US" dirty="0"/>
              <a:t> </a:t>
            </a:r>
            <a:r>
              <a:rPr lang="en-US" dirty="0" err="1"/>
              <a:t>OperatorExample</a:t>
            </a:r>
            <a:r>
              <a:rPr lang="en-US" dirty="0"/>
              <a:t>{  </a:t>
            </a:r>
          </a:p>
          <a:p>
            <a:pPr marL="0" indent="0">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dirty="0" err="1"/>
              <a:t>System.out.println</a:t>
            </a:r>
            <a:r>
              <a:rPr lang="en-US" dirty="0"/>
              <a:t>(10*10/5+3-1*4/2);  //21</a:t>
            </a:r>
          </a:p>
          <a:p>
            <a:pPr marL="0" indent="0">
              <a:buNone/>
            </a:pPr>
            <a:r>
              <a:rPr lang="en-US" dirty="0"/>
              <a:t>}}  </a:t>
            </a:r>
          </a:p>
          <a:p>
            <a:pPr marL="0" indent="0">
              <a:buNone/>
            </a:pPr>
            <a:endParaRPr lang="en-US" dirty="0"/>
          </a:p>
          <a:p>
            <a:r>
              <a:rPr lang="en-US" b="1" u="sng" dirty="0"/>
              <a:t>Java Left Shift Operator</a:t>
            </a:r>
          </a:p>
          <a:p>
            <a:r>
              <a:rPr lang="en-US" dirty="0"/>
              <a:t>The Java left shift operator &lt;&lt; is used to shift all of the bits in a value to the left side of a specified number of times.</a:t>
            </a:r>
          </a:p>
          <a:p>
            <a:pPr marL="0" indent="0">
              <a:buNone/>
            </a:pPr>
            <a:r>
              <a:rPr lang="en-US" b="1" dirty="0"/>
              <a:t>public class </a:t>
            </a:r>
            <a:r>
              <a:rPr lang="en-US" b="1" dirty="0" err="1"/>
              <a:t>OperatorExample</a:t>
            </a:r>
            <a:r>
              <a:rPr lang="en-US" b="1" dirty="0"/>
              <a:t>{  </a:t>
            </a:r>
          </a:p>
          <a:p>
            <a:pPr marL="0" indent="0">
              <a:buNone/>
            </a:pPr>
            <a:r>
              <a:rPr lang="en-US" b="1" dirty="0"/>
              <a:t>public static void main(String </a:t>
            </a:r>
            <a:r>
              <a:rPr lang="en-US" b="1" dirty="0" err="1"/>
              <a:t>args</a:t>
            </a:r>
            <a:r>
              <a:rPr lang="en-US" b="1" dirty="0"/>
              <a:t>[]){  </a:t>
            </a:r>
          </a:p>
          <a:p>
            <a:pPr marL="0" indent="0">
              <a:buNone/>
            </a:pPr>
            <a:r>
              <a:rPr lang="en-US" b="1" dirty="0" err="1"/>
              <a:t>System.out.println</a:t>
            </a:r>
            <a:r>
              <a:rPr lang="en-US" b="1" dirty="0"/>
              <a:t>(10&lt;&lt;2);//10*2^2=10*4=40  </a:t>
            </a:r>
          </a:p>
          <a:p>
            <a:pPr marL="0" indent="0">
              <a:buNone/>
            </a:pPr>
            <a:r>
              <a:rPr lang="en-US" b="1" dirty="0" err="1"/>
              <a:t>System.out.println</a:t>
            </a:r>
            <a:r>
              <a:rPr lang="en-US" b="1" dirty="0"/>
              <a:t>(10&lt;&lt;3);//10*2^3=10*8=80  </a:t>
            </a:r>
          </a:p>
          <a:p>
            <a:pPr marL="0" indent="0">
              <a:buNone/>
            </a:pPr>
            <a:r>
              <a:rPr lang="en-US" b="1" dirty="0" err="1"/>
              <a:t>System.out.println</a:t>
            </a:r>
            <a:r>
              <a:rPr lang="en-US" b="1" dirty="0"/>
              <a:t>(20&lt;&lt;2);//20*2^2=20*4=80  </a:t>
            </a:r>
          </a:p>
          <a:p>
            <a:pPr marL="0" indent="0">
              <a:buNone/>
            </a:pPr>
            <a:r>
              <a:rPr lang="en-US" b="1" dirty="0" err="1"/>
              <a:t>System.out.println</a:t>
            </a:r>
            <a:r>
              <a:rPr lang="en-US" b="1" dirty="0"/>
              <a:t>(15&lt;&lt;4);//15*2^4=15*16=240  </a:t>
            </a:r>
          </a:p>
          <a:p>
            <a:pPr marL="0" indent="0">
              <a:buNone/>
            </a:pPr>
            <a:r>
              <a:rPr lang="en-US" b="1" dirty="0"/>
              <a:t>}}</a:t>
            </a:r>
            <a:endParaRPr lang="en-US" dirty="0"/>
          </a:p>
          <a:p>
            <a:pPr marL="0" indent="0">
              <a:buNone/>
            </a:pPr>
            <a:endParaRPr lang="en-US" dirty="0"/>
          </a:p>
          <a:p>
            <a:endParaRPr lang="en-US" dirty="0"/>
          </a:p>
        </p:txBody>
      </p:sp>
    </p:spTree>
    <p:extLst>
      <p:ext uri="{BB962C8B-B14F-4D97-AF65-F5344CB8AC3E}">
        <p14:creationId xmlns:p14="http://schemas.microsoft.com/office/powerpoint/2010/main" val="38858658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14350"/>
            <a:ext cx="9592653" cy="5734050"/>
          </a:xfrm>
        </p:spPr>
        <p:txBody>
          <a:bodyPr/>
          <a:lstStyle/>
          <a:p>
            <a:pPr marL="0" indent="0">
              <a:buNone/>
            </a:pPr>
            <a:r>
              <a:rPr lang="en-US" b="1" u="sng" dirty="0"/>
              <a:t>Java Right Shift Operator</a:t>
            </a:r>
          </a:p>
          <a:p>
            <a:r>
              <a:rPr lang="en-US" dirty="0"/>
              <a:t>The Java right shift operator &gt;&gt; is used to move left operands value to right by the number of bits specified by the right operand.</a:t>
            </a:r>
          </a:p>
          <a:p>
            <a:r>
              <a:rPr lang="en-US" dirty="0"/>
              <a:t>Java Right Shift Operator Example</a:t>
            </a:r>
          </a:p>
          <a:p>
            <a:pPr marL="0" indent="0">
              <a:buNone/>
            </a:pPr>
            <a:r>
              <a:rPr lang="en-US" b="1" dirty="0"/>
              <a:t>public class </a:t>
            </a:r>
            <a:r>
              <a:rPr lang="en-US" b="1" dirty="0" err="1"/>
              <a:t>OperatorExample</a:t>
            </a:r>
            <a:r>
              <a:rPr lang="en-US" b="1" dirty="0"/>
              <a:t>{  </a:t>
            </a:r>
          </a:p>
          <a:p>
            <a:pPr marL="0" indent="0">
              <a:buNone/>
            </a:pPr>
            <a:r>
              <a:rPr lang="en-US" b="1" dirty="0"/>
              <a:t>public static void main(String </a:t>
            </a:r>
            <a:r>
              <a:rPr lang="en-US" b="1" dirty="0" err="1"/>
              <a:t>args</a:t>
            </a:r>
            <a:r>
              <a:rPr lang="en-US" b="1" dirty="0"/>
              <a:t>[]){  </a:t>
            </a:r>
          </a:p>
          <a:p>
            <a:pPr marL="0" indent="0">
              <a:buNone/>
            </a:pPr>
            <a:r>
              <a:rPr lang="en-US" b="1" dirty="0" err="1"/>
              <a:t>System.out.println</a:t>
            </a:r>
            <a:r>
              <a:rPr lang="en-US" b="1" dirty="0"/>
              <a:t>(10&gt;&gt;2);//10/2^2=10/4=2  </a:t>
            </a:r>
          </a:p>
          <a:p>
            <a:pPr marL="0" indent="0">
              <a:buNone/>
            </a:pPr>
            <a:r>
              <a:rPr lang="en-US" b="1" dirty="0" err="1"/>
              <a:t>System.out.println</a:t>
            </a:r>
            <a:r>
              <a:rPr lang="en-US" b="1" dirty="0"/>
              <a:t>(20&gt;&gt;2);//20/2^2=20/4=5  </a:t>
            </a:r>
          </a:p>
          <a:p>
            <a:pPr marL="0" indent="0">
              <a:buNone/>
            </a:pPr>
            <a:r>
              <a:rPr lang="en-US" b="1" dirty="0" err="1"/>
              <a:t>System.out.println</a:t>
            </a:r>
            <a:r>
              <a:rPr lang="en-US" b="1" dirty="0"/>
              <a:t>(20&gt;&gt;3);//20/2^3=20/8=2  </a:t>
            </a:r>
          </a:p>
          <a:p>
            <a:pPr marL="0" indent="0">
              <a:buNone/>
            </a:pPr>
            <a:r>
              <a:rPr lang="en-US" b="1" dirty="0"/>
              <a:t>}}</a:t>
            </a:r>
            <a:r>
              <a:rPr lang="en-US" dirty="0"/>
              <a:t>  </a:t>
            </a:r>
          </a:p>
          <a:p>
            <a:endParaRPr lang="en-US" dirty="0"/>
          </a:p>
        </p:txBody>
      </p:sp>
    </p:spTree>
    <p:extLst>
      <p:ext uri="{BB962C8B-B14F-4D97-AF65-F5344CB8AC3E}">
        <p14:creationId xmlns:p14="http://schemas.microsoft.com/office/powerpoint/2010/main" val="9183181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215153"/>
            <a:ext cx="9355138" cy="6514259"/>
          </a:xfrm>
        </p:spPr>
        <p:txBody>
          <a:bodyPr/>
          <a:lstStyle/>
          <a:p>
            <a:r>
              <a:rPr lang="en-US" b="1" dirty="0"/>
              <a:t>Java AND Operator Example: Logical &amp;&amp; and Bitwise &amp;</a:t>
            </a:r>
          </a:p>
          <a:p>
            <a:r>
              <a:rPr lang="en-US" dirty="0"/>
              <a:t>The logical &amp;&amp; operator doesn't check second condition if first condition is false. It checks second condition only if first one is true.</a:t>
            </a:r>
          </a:p>
          <a:p>
            <a:r>
              <a:rPr lang="en-US" dirty="0"/>
              <a:t>The bitwise &amp; operator always checks both conditions whether first condition is true or false.</a:t>
            </a:r>
          </a:p>
          <a:p>
            <a:pPr marL="0" indent="0">
              <a:buNone/>
            </a:pPr>
            <a:r>
              <a:rPr lang="en-US" dirty="0"/>
              <a:t>public class </a:t>
            </a:r>
            <a:r>
              <a:rPr lang="en-US" dirty="0" err="1"/>
              <a:t>OperatorExample</a:t>
            </a:r>
            <a:r>
              <a:rPr lang="en-US" dirty="0"/>
              <a:t>{  </a:t>
            </a:r>
          </a:p>
          <a:p>
            <a:pPr marL="0" indent="0">
              <a:buNone/>
            </a:pPr>
            <a:r>
              <a:rPr lang="en-US" dirty="0"/>
              <a:t>public static void main(String </a:t>
            </a:r>
            <a:r>
              <a:rPr lang="en-US" dirty="0" err="1"/>
              <a:t>args</a:t>
            </a:r>
            <a:r>
              <a:rPr lang="en-US" dirty="0"/>
              <a:t>[]){  </a:t>
            </a:r>
          </a:p>
          <a:p>
            <a:pPr marL="0" indent="0">
              <a:buNone/>
            </a:pPr>
            <a:r>
              <a:rPr lang="en-US" dirty="0" err="1"/>
              <a:t>int</a:t>
            </a:r>
            <a:r>
              <a:rPr lang="en-US" dirty="0"/>
              <a:t> a=10;  </a:t>
            </a:r>
          </a:p>
          <a:p>
            <a:pPr marL="0" indent="0">
              <a:buNone/>
            </a:pPr>
            <a:r>
              <a:rPr lang="en-US" dirty="0" err="1"/>
              <a:t>int</a:t>
            </a:r>
            <a:r>
              <a:rPr lang="en-US" dirty="0"/>
              <a:t> b=5;  </a:t>
            </a:r>
          </a:p>
          <a:p>
            <a:pPr marL="0" indent="0">
              <a:buNone/>
            </a:pPr>
            <a:r>
              <a:rPr lang="en-US" dirty="0" err="1"/>
              <a:t>int</a:t>
            </a:r>
            <a:r>
              <a:rPr lang="en-US" dirty="0"/>
              <a:t> c=20;  </a:t>
            </a:r>
          </a:p>
          <a:p>
            <a:pPr marL="0" indent="0">
              <a:buNone/>
            </a:pPr>
            <a:r>
              <a:rPr lang="en-US" dirty="0" err="1"/>
              <a:t>System.out.println</a:t>
            </a:r>
            <a:r>
              <a:rPr lang="en-US" dirty="0"/>
              <a:t>(a&lt;b&amp;&amp;a&lt;c);//false &amp;&amp; true = false  </a:t>
            </a:r>
          </a:p>
          <a:p>
            <a:pPr marL="0" indent="0">
              <a:buNone/>
            </a:pPr>
            <a:r>
              <a:rPr lang="en-US" dirty="0" err="1"/>
              <a:t>System.out.println</a:t>
            </a:r>
            <a:r>
              <a:rPr lang="en-US" dirty="0"/>
              <a:t>(a&lt;</a:t>
            </a:r>
            <a:r>
              <a:rPr lang="en-US" dirty="0" err="1"/>
              <a:t>b&amp;a</a:t>
            </a:r>
            <a:r>
              <a:rPr lang="en-US" dirty="0"/>
              <a:t>&lt;c);//false &amp; true = false  </a:t>
            </a:r>
          </a:p>
          <a:p>
            <a:pPr marL="0" indent="0">
              <a:buNone/>
            </a:pPr>
            <a:r>
              <a:rPr lang="en-US" dirty="0"/>
              <a:t>}}  </a:t>
            </a:r>
          </a:p>
          <a:p>
            <a:endParaRPr lang="en-US" dirty="0"/>
          </a:p>
          <a:p>
            <a:endParaRPr lang="en-US" dirty="0"/>
          </a:p>
        </p:txBody>
      </p:sp>
    </p:spTree>
    <p:extLst>
      <p:ext uri="{BB962C8B-B14F-4D97-AF65-F5344CB8AC3E}">
        <p14:creationId xmlns:p14="http://schemas.microsoft.com/office/powerpoint/2010/main" val="34625685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161366"/>
            <a:ext cx="8946541" cy="6087034"/>
          </a:xfrm>
        </p:spPr>
        <p:txBody>
          <a:bodyPr>
            <a:normAutofit/>
          </a:bodyPr>
          <a:lstStyle/>
          <a:p>
            <a:r>
              <a:rPr lang="en-US" b="1" u="sng" dirty="0"/>
              <a:t>Java AND Operator Example: Logical &amp;&amp; </a:t>
            </a:r>
            <a:r>
              <a:rPr lang="en-US" b="1" u="sng" dirty="0" err="1"/>
              <a:t>vs</a:t>
            </a:r>
            <a:r>
              <a:rPr lang="en-US" b="1" u="sng" dirty="0"/>
              <a:t> Bitwise &amp;</a:t>
            </a:r>
          </a:p>
          <a:p>
            <a:pPr marL="0" indent="0">
              <a:buNone/>
            </a:pPr>
            <a:endParaRPr lang="en-US" b="1" u="sng" dirty="0"/>
          </a:p>
          <a:p>
            <a:pPr marL="0" indent="0">
              <a:buNone/>
            </a:pPr>
            <a:r>
              <a:rPr lang="en-US" b="1" dirty="0"/>
              <a:t>public class </a:t>
            </a:r>
            <a:r>
              <a:rPr lang="en-US" b="1" dirty="0" err="1"/>
              <a:t>OperatorExample</a:t>
            </a:r>
            <a:r>
              <a:rPr lang="en-US" b="1" dirty="0"/>
              <a:t>{  </a:t>
            </a:r>
          </a:p>
          <a:p>
            <a:pPr marL="0" indent="0">
              <a:buNone/>
            </a:pPr>
            <a:r>
              <a:rPr lang="en-US" b="1" dirty="0"/>
              <a:t>public static void main(String </a:t>
            </a:r>
            <a:r>
              <a:rPr lang="en-US" b="1" dirty="0" err="1"/>
              <a:t>args</a:t>
            </a:r>
            <a:r>
              <a:rPr lang="en-US" b="1" dirty="0"/>
              <a:t>[]){  </a:t>
            </a:r>
          </a:p>
          <a:p>
            <a:pPr marL="0" indent="0">
              <a:buNone/>
            </a:pPr>
            <a:r>
              <a:rPr lang="en-US" b="1" dirty="0" err="1"/>
              <a:t>int</a:t>
            </a:r>
            <a:r>
              <a:rPr lang="en-US" b="1" dirty="0"/>
              <a:t> a=10;  </a:t>
            </a:r>
          </a:p>
          <a:p>
            <a:pPr marL="0" indent="0">
              <a:buNone/>
            </a:pPr>
            <a:r>
              <a:rPr lang="en-US" b="1" dirty="0" err="1"/>
              <a:t>int</a:t>
            </a:r>
            <a:r>
              <a:rPr lang="en-US" b="1" dirty="0"/>
              <a:t> b=5;  </a:t>
            </a:r>
          </a:p>
          <a:p>
            <a:pPr marL="0" indent="0">
              <a:buNone/>
            </a:pPr>
            <a:r>
              <a:rPr lang="en-US" b="1" dirty="0" err="1"/>
              <a:t>int</a:t>
            </a:r>
            <a:r>
              <a:rPr lang="en-US" b="1" dirty="0"/>
              <a:t> c=20;  </a:t>
            </a:r>
          </a:p>
          <a:p>
            <a:pPr marL="0" indent="0">
              <a:buNone/>
            </a:pPr>
            <a:r>
              <a:rPr lang="en-US" b="1" dirty="0" err="1"/>
              <a:t>System.out.println</a:t>
            </a:r>
            <a:r>
              <a:rPr lang="en-US" b="1" dirty="0"/>
              <a:t>(a&lt;b&amp;&amp;a++&lt;c);//false &amp;&amp; true = false  </a:t>
            </a:r>
          </a:p>
          <a:p>
            <a:pPr marL="0" indent="0">
              <a:buNone/>
            </a:pPr>
            <a:r>
              <a:rPr lang="en-US" b="1" dirty="0" err="1"/>
              <a:t>System.out.println</a:t>
            </a:r>
            <a:r>
              <a:rPr lang="en-US" b="1" dirty="0"/>
              <a:t>(a);//10 because second condition is not checked  </a:t>
            </a:r>
          </a:p>
          <a:p>
            <a:pPr marL="0" indent="0">
              <a:buNone/>
            </a:pPr>
            <a:r>
              <a:rPr lang="en-US" b="1" dirty="0" err="1"/>
              <a:t>System.out.println</a:t>
            </a:r>
            <a:r>
              <a:rPr lang="en-US" b="1" dirty="0"/>
              <a:t>(a&lt;</a:t>
            </a:r>
            <a:r>
              <a:rPr lang="en-US" b="1" dirty="0" err="1"/>
              <a:t>b&amp;a</a:t>
            </a:r>
            <a:r>
              <a:rPr lang="en-US" b="1" dirty="0"/>
              <a:t>++&lt;c);//false &amp;&amp; true = false  </a:t>
            </a:r>
          </a:p>
          <a:p>
            <a:pPr marL="0" indent="0">
              <a:buNone/>
            </a:pPr>
            <a:r>
              <a:rPr lang="en-US" b="1" dirty="0" err="1"/>
              <a:t>System.out.println</a:t>
            </a:r>
            <a:r>
              <a:rPr lang="en-US" b="1" dirty="0"/>
              <a:t>(a);//11 because second condition is checked  </a:t>
            </a:r>
          </a:p>
          <a:p>
            <a:pPr marL="0" indent="0">
              <a:buNone/>
            </a:pPr>
            <a:r>
              <a:rPr lang="en-US" b="1" dirty="0"/>
              <a:t>}} </a:t>
            </a:r>
            <a:r>
              <a:rPr lang="en-US" dirty="0"/>
              <a:t>  </a:t>
            </a:r>
          </a:p>
          <a:p>
            <a:pPr marL="0" indent="0">
              <a:buNone/>
            </a:pPr>
            <a:endParaRPr lang="en-US" dirty="0"/>
          </a:p>
        </p:txBody>
      </p:sp>
    </p:spTree>
    <p:extLst>
      <p:ext uri="{BB962C8B-B14F-4D97-AF65-F5344CB8AC3E}">
        <p14:creationId xmlns:p14="http://schemas.microsoft.com/office/powerpoint/2010/main" val="35155351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134471"/>
            <a:ext cx="8946541" cy="6629399"/>
          </a:xfrm>
        </p:spPr>
        <p:txBody>
          <a:bodyPr>
            <a:normAutofit fontScale="92500" lnSpcReduction="20000"/>
          </a:bodyPr>
          <a:lstStyle/>
          <a:p>
            <a:pPr marL="0" indent="0">
              <a:buNone/>
            </a:pPr>
            <a:r>
              <a:rPr lang="en-US" b="1" u="sng" dirty="0"/>
              <a:t>Java OR Operator Example: Logical || and Bitwise |</a:t>
            </a:r>
          </a:p>
          <a:p>
            <a:r>
              <a:rPr lang="en-US" dirty="0"/>
              <a:t>The logical || operator doesn't check second condition if first condition is true. It checks second condition only if first one is false.</a:t>
            </a:r>
          </a:p>
          <a:p>
            <a:r>
              <a:rPr lang="en-US" dirty="0"/>
              <a:t>The bitwise | operator always checks both conditions whether first condition is true or false.</a:t>
            </a:r>
          </a:p>
          <a:p>
            <a:pPr marL="0" indent="0" algn="just">
              <a:buNone/>
            </a:pPr>
            <a:r>
              <a:rPr lang="en-US" dirty="0"/>
              <a:t>public class </a:t>
            </a:r>
            <a:r>
              <a:rPr lang="en-US" dirty="0" err="1"/>
              <a:t>OperatorExample</a:t>
            </a:r>
            <a:r>
              <a:rPr lang="en-US" dirty="0"/>
              <a:t>{  </a:t>
            </a:r>
          </a:p>
          <a:p>
            <a:pPr marL="0" indent="0" algn="just">
              <a:buNone/>
            </a:pPr>
            <a:r>
              <a:rPr lang="en-US" dirty="0"/>
              <a:t>public static void main(String </a:t>
            </a:r>
            <a:r>
              <a:rPr lang="en-US" dirty="0" err="1"/>
              <a:t>args</a:t>
            </a:r>
            <a:r>
              <a:rPr lang="en-US" dirty="0"/>
              <a:t>[]){  </a:t>
            </a:r>
          </a:p>
          <a:p>
            <a:pPr marL="0" indent="0" algn="just">
              <a:buNone/>
            </a:pPr>
            <a:r>
              <a:rPr lang="en-US" dirty="0" err="1"/>
              <a:t>int</a:t>
            </a:r>
            <a:r>
              <a:rPr lang="en-US" dirty="0"/>
              <a:t> a=10;  </a:t>
            </a:r>
          </a:p>
          <a:p>
            <a:pPr marL="0" indent="0" algn="just">
              <a:buNone/>
            </a:pPr>
            <a:r>
              <a:rPr lang="en-US" dirty="0" err="1"/>
              <a:t>int</a:t>
            </a:r>
            <a:r>
              <a:rPr lang="en-US" dirty="0"/>
              <a:t> b=5;  </a:t>
            </a:r>
          </a:p>
          <a:p>
            <a:pPr marL="0" indent="0" algn="just">
              <a:buNone/>
            </a:pPr>
            <a:r>
              <a:rPr lang="en-US" dirty="0" err="1"/>
              <a:t>int</a:t>
            </a:r>
            <a:r>
              <a:rPr lang="en-US" dirty="0"/>
              <a:t> c=20;  </a:t>
            </a:r>
          </a:p>
          <a:p>
            <a:pPr marL="0" indent="0" algn="just">
              <a:buNone/>
            </a:pPr>
            <a:r>
              <a:rPr lang="en-US" dirty="0" err="1"/>
              <a:t>System.out.println</a:t>
            </a:r>
            <a:r>
              <a:rPr lang="en-US" dirty="0"/>
              <a:t>(a&gt;b||a&lt;c);//true || true = true  </a:t>
            </a:r>
          </a:p>
          <a:p>
            <a:pPr marL="0" indent="0" algn="just">
              <a:buNone/>
            </a:pPr>
            <a:r>
              <a:rPr lang="en-US" dirty="0" err="1"/>
              <a:t>System.out.println</a:t>
            </a:r>
            <a:r>
              <a:rPr lang="en-US" dirty="0"/>
              <a:t>(a&gt;</a:t>
            </a:r>
            <a:r>
              <a:rPr lang="en-US" dirty="0" err="1"/>
              <a:t>b|a</a:t>
            </a:r>
            <a:r>
              <a:rPr lang="en-US" dirty="0"/>
              <a:t>&lt;c);//true | true = true  </a:t>
            </a:r>
          </a:p>
          <a:p>
            <a:pPr marL="0" indent="0" algn="just">
              <a:buNone/>
            </a:pPr>
            <a:r>
              <a:rPr lang="en-US" dirty="0"/>
              <a:t>//|| </a:t>
            </a:r>
            <a:r>
              <a:rPr lang="en-US" dirty="0" err="1"/>
              <a:t>vs</a:t>
            </a:r>
            <a:r>
              <a:rPr lang="en-US" dirty="0"/>
              <a:t> |  </a:t>
            </a:r>
          </a:p>
          <a:p>
            <a:pPr marL="0" indent="0" algn="just">
              <a:buNone/>
            </a:pPr>
            <a:r>
              <a:rPr lang="en-US" dirty="0" err="1"/>
              <a:t>System.out.println</a:t>
            </a:r>
            <a:r>
              <a:rPr lang="en-US" dirty="0"/>
              <a:t>(a&gt;b||a++&lt;c);//true || true = true  </a:t>
            </a:r>
          </a:p>
          <a:p>
            <a:pPr marL="0" indent="0" algn="just">
              <a:buNone/>
            </a:pPr>
            <a:r>
              <a:rPr lang="en-US" dirty="0" err="1"/>
              <a:t>System.out.println</a:t>
            </a:r>
            <a:r>
              <a:rPr lang="en-US" dirty="0"/>
              <a:t>(a);//10 because second condition is not checked  </a:t>
            </a:r>
          </a:p>
          <a:p>
            <a:pPr marL="0" indent="0" algn="just">
              <a:buNone/>
            </a:pPr>
            <a:r>
              <a:rPr lang="en-US" dirty="0" err="1"/>
              <a:t>System.out.println</a:t>
            </a:r>
            <a:r>
              <a:rPr lang="en-US" dirty="0"/>
              <a:t>(a&gt;</a:t>
            </a:r>
            <a:r>
              <a:rPr lang="en-US" dirty="0" err="1"/>
              <a:t>b|a</a:t>
            </a:r>
            <a:r>
              <a:rPr lang="en-US" dirty="0"/>
              <a:t>++&lt;c);//true | true = true  </a:t>
            </a:r>
          </a:p>
          <a:p>
            <a:pPr marL="0" indent="0" algn="just">
              <a:buNone/>
            </a:pPr>
            <a:r>
              <a:rPr lang="en-US" dirty="0" err="1"/>
              <a:t>System.out.println</a:t>
            </a:r>
            <a:r>
              <a:rPr lang="en-US" dirty="0"/>
              <a:t>(a);//11 because second condition is checked  </a:t>
            </a:r>
          </a:p>
          <a:p>
            <a:pPr marL="0" indent="0" algn="just">
              <a:buNone/>
            </a:pPr>
            <a:r>
              <a:rPr lang="en-US" dirty="0"/>
              <a:t>}}   </a:t>
            </a:r>
          </a:p>
          <a:p>
            <a:endParaRPr lang="en-US" dirty="0"/>
          </a:p>
        </p:txBody>
      </p:sp>
    </p:spTree>
    <p:extLst>
      <p:ext uri="{BB962C8B-B14F-4D97-AF65-F5344CB8AC3E}">
        <p14:creationId xmlns:p14="http://schemas.microsoft.com/office/powerpoint/2010/main" val="21560288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309282"/>
            <a:ext cx="8946541" cy="5939118"/>
          </a:xfrm>
        </p:spPr>
        <p:txBody>
          <a:bodyPr/>
          <a:lstStyle/>
          <a:p>
            <a:pPr marL="0" indent="0">
              <a:buNone/>
            </a:pPr>
            <a:r>
              <a:rPr lang="en-US" b="1" u="sng" dirty="0"/>
              <a:t>Java Ternary Operator</a:t>
            </a:r>
          </a:p>
          <a:p>
            <a:r>
              <a:rPr lang="en-US" dirty="0"/>
              <a:t>Java Ternary operator is used as one liner replacement for if-then-else statement and used a lot in java programming. it is the only conditional operator which takes three operands.</a:t>
            </a:r>
          </a:p>
          <a:p>
            <a:r>
              <a:rPr lang="en-US" b="1" u="sng" dirty="0"/>
              <a:t>Java Ternary Operator Example</a:t>
            </a:r>
          </a:p>
          <a:p>
            <a:pPr marL="0" indent="0">
              <a:buNone/>
            </a:pPr>
            <a:r>
              <a:rPr lang="en-US" b="1" dirty="0"/>
              <a:t>class </a:t>
            </a:r>
            <a:r>
              <a:rPr lang="en-US" b="1" dirty="0" err="1"/>
              <a:t>OperatorExample</a:t>
            </a:r>
            <a:r>
              <a:rPr lang="en-US" b="1" dirty="0"/>
              <a:t>{  </a:t>
            </a:r>
          </a:p>
          <a:p>
            <a:pPr marL="0" indent="0">
              <a:buNone/>
            </a:pPr>
            <a:r>
              <a:rPr lang="en-US" b="1" dirty="0"/>
              <a:t>public static void main(String </a:t>
            </a:r>
            <a:r>
              <a:rPr lang="en-US" b="1" dirty="0" err="1"/>
              <a:t>args</a:t>
            </a:r>
            <a:r>
              <a:rPr lang="en-US" b="1" dirty="0"/>
              <a:t>[]){  </a:t>
            </a:r>
          </a:p>
          <a:p>
            <a:pPr marL="0" indent="0">
              <a:buNone/>
            </a:pPr>
            <a:r>
              <a:rPr lang="en-US" b="1" dirty="0" err="1"/>
              <a:t>int</a:t>
            </a:r>
            <a:r>
              <a:rPr lang="en-US" b="1" dirty="0"/>
              <a:t> a=2;  </a:t>
            </a:r>
          </a:p>
          <a:p>
            <a:pPr marL="0" indent="0">
              <a:buNone/>
            </a:pPr>
            <a:r>
              <a:rPr lang="en-US" b="1" dirty="0" err="1"/>
              <a:t>int</a:t>
            </a:r>
            <a:r>
              <a:rPr lang="en-US" b="1" dirty="0"/>
              <a:t> b=5;  </a:t>
            </a:r>
          </a:p>
          <a:p>
            <a:pPr marL="0" indent="0">
              <a:buNone/>
            </a:pPr>
            <a:r>
              <a:rPr lang="en-US" b="1" dirty="0" err="1"/>
              <a:t>int</a:t>
            </a:r>
            <a:r>
              <a:rPr lang="en-US" b="1" dirty="0"/>
              <a:t> min=(a&lt;b)?</a:t>
            </a:r>
            <a:r>
              <a:rPr lang="en-US" b="1" dirty="0" err="1"/>
              <a:t>a:b</a:t>
            </a:r>
            <a:r>
              <a:rPr lang="en-US" b="1" dirty="0"/>
              <a:t>;  </a:t>
            </a:r>
          </a:p>
          <a:p>
            <a:pPr marL="0" indent="0">
              <a:buNone/>
            </a:pPr>
            <a:r>
              <a:rPr lang="en-US" b="1" dirty="0" err="1"/>
              <a:t>System.out.println</a:t>
            </a:r>
            <a:r>
              <a:rPr lang="en-US" b="1" dirty="0"/>
              <a:t>(min);  </a:t>
            </a:r>
          </a:p>
          <a:p>
            <a:pPr marL="0" indent="0">
              <a:buNone/>
            </a:pPr>
            <a:r>
              <a:rPr lang="en-US" b="1" dirty="0"/>
              <a:t>}} </a:t>
            </a:r>
            <a:r>
              <a:rPr lang="en-US" dirty="0"/>
              <a:t>  </a:t>
            </a:r>
          </a:p>
          <a:p>
            <a:endParaRPr lang="en-US" dirty="0"/>
          </a:p>
        </p:txBody>
      </p:sp>
    </p:spTree>
    <p:extLst>
      <p:ext uri="{BB962C8B-B14F-4D97-AF65-F5344CB8AC3E}">
        <p14:creationId xmlns:p14="http://schemas.microsoft.com/office/powerpoint/2010/main" val="3296678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215154"/>
            <a:ext cx="8946541" cy="6033246"/>
          </a:xfrm>
        </p:spPr>
        <p:txBody>
          <a:bodyPr/>
          <a:lstStyle/>
          <a:p>
            <a:pPr marL="0" indent="0">
              <a:buNone/>
            </a:pPr>
            <a:endParaRPr lang="en-US" b="1" dirty="0"/>
          </a:p>
          <a:p>
            <a:pPr marL="0" indent="0">
              <a:buNone/>
            </a:pPr>
            <a:endParaRPr lang="en-US" b="1" dirty="0"/>
          </a:p>
          <a:p>
            <a:pPr marL="0" indent="0">
              <a:buNone/>
            </a:pPr>
            <a:endParaRPr lang="en-US" b="1" dirty="0"/>
          </a:p>
          <a:p>
            <a:pPr marL="0" indent="0">
              <a:buNone/>
            </a:pPr>
            <a:r>
              <a:rPr lang="en-US" b="1" dirty="0"/>
              <a:t>3) Enterprise Application</a:t>
            </a:r>
          </a:p>
          <a:p>
            <a:r>
              <a:rPr lang="en-US" dirty="0"/>
              <a:t>An application that is distributed in nature, such as banking applications, etc. is called enterprise application. It has advantages of the high-level security, load balancing, and clustering. In Java, </a:t>
            </a:r>
            <a:r>
              <a:rPr lang="en-US" dirty="0">
                <a:hlinkClick r:id="rId2"/>
              </a:rPr>
              <a:t>EJB</a:t>
            </a:r>
            <a:r>
              <a:rPr lang="en-US" dirty="0"/>
              <a:t> is used for creating enterprise applications.</a:t>
            </a:r>
          </a:p>
          <a:p>
            <a:endParaRPr lang="en-US" dirty="0"/>
          </a:p>
          <a:p>
            <a:pPr marL="0" indent="0">
              <a:buNone/>
            </a:pPr>
            <a:r>
              <a:rPr lang="en-US" b="1" dirty="0"/>
              <a:t>4) Mobile Application</a:t>
            </a:r>
          </a:p>
          <a:p>
            <a:r>
              <a:rPr lang="en-US" dirty="0"/>
              <a:t>An application which is created for mobile devices is called a mobile application. Currently, Android and Java ME are used for creating mobile applications.</a:t>
            </a:r>
          </a:p>
          <a:p>
            <a:endParaRPr lang="en-US" dirty="0"/>
          </a:p>
        </p:txBody>
      </p:sp>
    </p:spTree>
    <p:extLst>
      <p:ext uri="{BB962C8B-B14F-4D97-AF65-F5344CB8AC3E}">
        <p14:creationId xmlns:p14="http://schemas.microsoft.com/office/powerpoint/2010/main" val="7184729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534" y="136478"/>
            <a:ext cx="10331356" cy="6591868"/>
          </a:xfrm>
        </p:spPr>
        <p:txBody>
          <a:bodyPr>
            <a:normAutofit fontScale="92500" lnSpcReduction="20000"/>
          </a:bodyPr>
          <a:lstStyle/>
          <a:p>
            <a:r>
              <a:rPr lang="en-US" b="1" dirty="0"/>
              <a:t>If-else Statement</a:t>
            </a:r>
          </a:p>
          <a:p>
            <a:pPr marL="0" indent="0">
              <a:buNone/>
            </a:pPr>
            <a:r>
              <a:rPr lang="en-US" dirty="0"/>
              <a:t>The Java </a:t>
            </a:r>
            <a:r>
              <a:rPr lang="en-US" i="1" dirty="0"/>
              <a:t>if statement</a:t>
            </a:r>
            <a:r>
              <a:rPr lang="en-US" dirty="0"/>
              <a:t> is used to test the condition. It checks </a:t>
            </a:r>
            <a:r>
              <a:rPr lang="en-US" dirty="0" err="1"/>
              <a:t>boolean</a:t>
            </a:r>
            <a:r>
              <a:rPr lang="en-US" dirty="0"/>
              <a:t> condition: </a:t>
            </a:r>
            <a:r>
              <a:rPr lang="en-US" i="1" dirty="0"/>
              <a:t>true</a:t>
            </a:r>
            <a:r>
              <a:rPr lang="en-US" dirty="0"/>
              <a:t> or </a:t>
            </a:r>
            <a:r>
              <a:rPr lang="en-US" i="1" dirty="0"/>
              <a:t>false</a:t>
            </a:r>
            <a:r>
              <a:rPr lang="en-US" dirty="0"/>
              <a:t>. There are various types of if statement in java.</a:t>
            </a:r>
          </a:p>
          <a:p>
            <a:pPr marL="457200" indent="-457200">
              <a:buFont typeface="+mj-lt"/>
              <a:buAutoNum type="arabicPeriod"/>
            </a:pPr>
            <a:r>
              <a:rPr lang="en-US" dirty="0"/>
              <a:t>if statement</a:t>
            </a:r>
          </a:p>
          <a:p>
            <a:pPr marL="457200" indent="-457200">
              <a:buFont typeface="+mj-lt"/>
              <a:buAutoNum type="arabicPeriod"/>
            </a:pPr>
            <a:r>
              <a:rPr lang="en-US" dirty="0"/>
              <a:t>if-else statement</a:t>
            </a:r>
          </a:p>
          <a:p>
            <a:pPr marL="457200" indent="-457200">
              <a:buFont typeface="+mj-lt"/>
              <a:buAutoNum type="arabicPeriod"/>
            </a:pPr>
            <a:r>
              <a:rPr lang="en-US" dirty="0"/>
              <a:t>if-else-if ladder</a:t>
            </a:r>
          </a:p>
          <a:p>
            <a:pPr marL="457200" indent="-457200">
              <a:buFont typeface="+mj-lt"/>
              <a:buAutoNum type="arabicPeriod"/>
            </a:pPr>
            <a:r>
              <a:rPr lang="en-US" dirty="0"/>
              <a:t>nested if statement</a:t>
            </a:r>
          </a:p>
          <a:p>
            <a:pPr marL="457200" indent="-457200">
              <a:buFont typeface="+mj-lt"/>
              <a:buAutoNum type="arabicPeriod"/>
            </a:pPr>
            <a:endParaRPr lang="en-US" dirty="0"/>
          </a:p>
          <a:p>
            <a:pPr marL="0" indent="0">
              <a:buNone/>
            </a:pPr>
            <a:r>
              <a:rPr lang="en-US" b="1" dirty="0"/>
              <a:t>public class </a:t>
            </a:r>
            <a:r>
              <a:rPr lang="en-US" b="1" dirty="0" err="1"/>
              <a:t>IfExample</a:t>
            </a:r>
            <a:r>
              <a:rPr lang="en-US" b="1" dirty="0"/>
              <a:t> {  </a:t>
            </a:r>
          </a:p>
          <a:p>
            <a:pPr marL="0" indent="0">
              <a:buNone/>
            </a:pPr>
            <a:r>
              <a:rPr lang="en-US" b="1" dirty="0"/>
              <a:t>public static void main(String[] </a:t>
            </a:r>
            <a:r>
              <a:rPr lang="en-US" b="1" dirty="0" err="1"/>
              <a:t>args</a:t>
            </a:r>
            <a:r>
              <a:rPr lang="en-US" b="1" dirty="0"/>
              <a:t>) {  </a:t>
            </a:r>
          </a:p>
          <a:p>
            <a:pPr marL="0" indent="0">
              <a:buNone/>
            </a:pPr>
            <a:r>
              <a:rPr lang="en-US" b="1" dirty="0"/>
              <a:t>    //defining an 'age' variable  </a:t>
            </a:r>
          </a:p>
          <a:p>
            <a:pPr marL="0" indent="0">
              <a:buNone/>
            </a:pPr>
            <a:r>
              <a:rPr lang="en-US" b="1" dirty="0"/>
              <a:t>    </a:t>
            </a:r>
            <a:r>
              <a:rPr lang="en-US" b="1" dirty="0" err="1"/>
              <a:t>int</a:t>
            </a:r>
            <a:r>
              <a:rPr lang="en-US" b="1" dirty="0"/>
              <a:t> age=20;  </a:t>
            </a:r>
          </a:p>
          <a:p>
            <a:pPr marL="0" indent="0">
              <a:buNone/>
            </a:pPr>
            <a:r>
              <a:rPr lang="en-US" b="1" dirty="0"/>
              <a:t>    //checking the age  </a:t>
            </a:r>
          </a:p>
          <a:p>
            <a:pPr marL="0" indent="0">
              <a:buNone/>
            </a:pPr>
            <a:r>
              <a:rPr lang="en-US" b="1" dirty="0"/>
              <a:t>    if(age&gt;18){  </a:t>
            </a:r>
          </a:p>
          <a:p>
            <a:pPr marL="0" indent="0">
              <a:buNone/>
            </a:pPr>
            <a:r>
              <a:rPr lang="en-US" b="1" dirty="0"/>
              <a:t>        </a:t>
            </a:r>
            <a:r>
              <a:rPr lang="en-US" b="1" dirty="0" err="1"/>
              <a:t>System.out.print</a:t>
            </a:r>
            <a:r>
              <a:rPr lang="en-US" b="1" dirty="0"/>
              <a:t>("Age is greater than 18");  </a:t>
            </a:r>
          </a:p>
          <a:p>
            <a:pPr marL="0" indent="0">
              <a:buNone/>
            </a:pPr>
            <a:r>
              <a:rPr lang="en-US" b="1" dirty="0"/>
              <a:t>    }  </a:t>
            </a:r>
          </a:p>
          <a:p>
            <a:pPr marL="0" indent="0">
              <a:buNone/>
            </a:pPr>
            <a:r>
              <a:rPr lang="en-US" b="1" dirty="0"/>
              <a:t>}  </a:t>
            </a:r>
          </a:p>
          <a:p>
            <a:pPr marL="0" indent="0">
              <a:buNone/>
            </a:pPr>
            <a:r>
              <a:rPr lang="en-US" b="1" dirty="0"/>
              <a:t>}</a:t>
            </a:r>
            <a:endParaRPr lang="en-US" dirty="0"/>
          </a:p>
        </p:txBody>
      </p:sp>
    </p:spTree>
    <p:extLst>
      <p:ext uri="{BB962C8B-B14F-4D97-AF65-F5344CB8AC3E}">
        <p14:creationId xmlns:p14="http://schemas.microsoft.com/office/powerpoint/2010/main" val="628690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830" y="0"/>
            <a:ext cx="9927023" cy="6714699"/>
          </a:xfrm>
        </p:spPr>
        <p:txBody>
          <a:bodyPr>
            <a:normAutofit/>
          </a:bodyPr>
          <a:lstStyle/>
          <a:p>
            <a:r>
              <a:rPr lang="en-US" dirty="0"/>
              <a:t>if-else Statement</a:t>
            </a:r>
          </a:p>
          <a:p>
            <a:r>
              <a:rPr lang="en-US" dirty="0"/>
              <a:t>The Java if-else statement also tests the condition. It executes the </a:t>
            </a:r>
            <a:r>
              <a:rPr lang="en-US" i="1" dirty="0"/>
              <a:t>if block</a:t>
            </a:r>
            <a:r>
              <a:rPr lang="en-US" dirty="0"/>
              <a:t> if condition is true otherwise </a:t>
            </a:r>
            <a:r>
              <a:rPr lang="en-US" i="1" dirty="0"/>
              <a:t>else block</a:t>
            </a:r>
            <a:r>
              <a:rPr lang="en-US" dirty="0"/>
              <a:t> is executed.</a:t>
            </a:r>
          </a:p>
          <a:p>
            <a:pPr marL="0" indent="0">
              <a:buNone/>
            </a:pPr>
            <a:endParaRPr lang="en-US" b="1" dirty="0"/>
          </a:p>
          <a:p>
            <a:pPr marL="0" indent="0">
              <a:buNone/>
            </a:pPr>
            <a:r>
              <a:rPr lang="en-US" b="1" dirty="0"/>
              <a:t>public class </a:t>
            </a:r>
            <a:r>
              <a:rPr lang="en-US" b="1" dirty="0" err="1"/>
              <a:t>IfElseExample</a:t>
            </a:r>
            <a:r>
              <a:rPr lang="en-US" b="1" dirty="0"/>
              <a:t> {  </a:t>
            </a:r>
          </a:p>
          <a:p>
            <a:pPr marL="0" indent="0">
              <a:buNone/>
            </a:pPr>
            <a:r>
              <a:rPr lang="en-US" b="1" dirty="0"/>
              <a:t>public static void main(String[] </a:t>
            </a:r>
            <a:r>
              <a:rPr lang="en-US" b="1" dirty="0" err="1"/>
              <a:t>args</a:t>
            </a:r>
            <a:r>
              <a:rPr lang="en-US" b="1" dirty="0"/>
              <a:t>) {  </a:t>
            </a:r>
          </a:p>
          <a:p>
            <a:pPr marL="0" indent="0">
              <a:buNone/>
            </a:pPr>
            <a:r>
              <a:rPr lang="en-US" b="1" dirty="0"/>
              <a:t>    //defining a variable  </a:t>
            </a:r>
          </a:p>
          <a:p>
            <a:pPr marL="0" indent="0">
              <a:buNone/>
            </a:pPr>
            <a:r>
              <a:rPr lang="en-US" b="1" dirty="0"/>
              <a:t>    </a:t>
            </a:r>
            <a:r>
              <a:rPr lang="en-US" b="1" dirty="0" err="1"/>
              <a:t>int</a:t>
            </a:r>
            <a:r>
              <a:rPr lang="en-US" b="1" dirty="0"/>
              <a:t> number=13;  </a:t>
            </a:r>
          </a:p>
          <a:p>
            <a:pPr marL="0" indent="0">
              <a:buNone/>
            </a:pPr>
            <a:r>
              <a:rPr lang="en-US" b="1" dirty="0"/>
              <a:t>    //Check if the number is divisible by 2 or not  </a:t>
            </a:r>
          </a:p>
          <a:p>
            <a:pPr marL="0" indent="0">
              <a:buNone/>
            </a:pPr>
            <a:r>
              <a:rPr lang="en-US" b="1" dirty="0"/>
              <a:t>    if(number%2==0){  </a:t>
            </a:r>
          </a:p>
          <a:p>
            <a:pPr marL="0" indent="0">
              <a:buNone/>
            </a:pPr>
            <a:r>
              <a:rPr lang="en-US" b="1" dirty="0"/>
              <a:t>        </a:t>
            </a:r>
            <a:r>
              <a:rPr lang="en-US" b="1" dirty="0" err="1"/>
              <a:t>System.out.println</a:t>
            </a:r>
            <a:r>
              <a:rPr lang="en-US" b="1" dirty="0"/>
              <a:t>("even number");  </a:t>
            </a:r>
          </a:p>
          <a:p>
            <a:pPr marL="0" indent="0">
              <a:buNone/>
            </a:pPr>
            <a:r>
              <a:rPr lang="en-US" b="1" dirty="0"/>
              <a:t>    }else{  </a:t>
            </a:r>
          </a:p>
          <a:p>
            <a:pPr marL="0" indent="0">
              <a:buNone/>
            </a:pPr>
            <a:r>
              <a:rPr lang="en-US" b="1" dirty="0"/>
              <a:t>        </a:t>
            </a:r>
            <a:r>
              <a:rPr lang="en-US" b="1" dirty="0" err="1"/>
              <a:t>System.out.println</a:t>
            </a:r>
            <a:r>
              <a:rPr lang="en-US" b="1" dirty="0"/>
              <a:t>("odd number");  </a:t>
            </a:r>
          </a:p>
          <a:p>
            <a:pPr marL="0" indent="0">
              <a:buNone/>
            </a:pPr>
            <a:r>
              <a:rPr lang="en-US" b="1" dirty="0"/>
              <a:t>    } }} </a:t>
            </a:r>
            <a:r>
              <a:rPr lang="en-US" dirty="0"/>
              <a:t>  </a:t>
            </a:r>
          </a:p>
          <a:p>
            <a:endParaRPr lang="en-US" dirty="0"/>
          </a:p>
        </p:txBody>
      </p:sp>
    </p:spTree>
    <p:extLst>
      <p:ext uri="{BB962C8B-B14F-4D97-AF65-F5344CB8AC3E}">
        <p14:creationId xmlns:p14="http://schemas.microsoft.com/office/powerpoint/2010/main" val="11293923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070" y="0"/>
            <a:ext cx="9858784" cy="6858000"/>
          </a:xfrm>
        </p:spPr>
        <p:txBody>
          <a:bodyPr>
            <a:normAutofit fontScale="70000" lnSpcReduction="20000"/>
          </a:bodyPr>
          <a:lstStyle/>
          <a:p>
            <a:pPr marL="0" indent="0">
              <a:buNone/>
            </a:pPr>
            <a:r>
              <a:rPr lang="en-US" dirty="0"/>
              <a:t>public class </a:t>
            </a:r>
            <a:r>
              <a:rPr lang="en-US" dirty="0" err="1"/>
              <a:t>IfElseIfExample</a:t>
            </a:r>
            <a:r>
              <a:rPr lang="en-US" dirty="0"/>
              <a:t> {  </a:t>
            </a:r>
          </a:p>
          <a:p>
            <a:pPr marL="0" indent="0">
              <a:buNone/>
            </a:pPr>
            <a:r>
              <a:rPr lang="en-US" dirty="0"/>
              <a:t>public static void main(String[] </a:t>
            </a:r>
            <a:r>
              <a:rPr lang="en-US" dirty="0" err="1"/>
              <a:t>args</a:t>
            </a:r>
            <a:r>
              <a:rPr lang="en-US" dirty="0"/>
              <a:t>) {  </a:t>
            </a:r>
          </a:p>
          <a:p>
            <a:pPr marL="0" indent="0">
              <a:buNone/>
            </a:pPr>
            <a:r>
              <a:rPr lang="en-US" dirty="0"/>
              <a:t>    </a:t>
            </a:r>
            <a:r>
              <a:rPr lang="en-US" dirty="0" err="1"/>
              <a:t>int</a:t>
            </a:r>
            <a:r>
              <a:rPr lang="en-US" dirty="0"/>
              <a:t> marks=65;  </a:t>
            </a:r>
          </a:p>
          <a:p>
            <a:pPr marL="0" indent="0">
              <a:buNone/>
            </a:pPr>
            <a:r>
              <a:rPr lang="en-US" dirty="0"/>
              <a:t>      </a:t>
            </a:r>
          </a:p>
          <a:p>
            <a:pPr marL="0" indent="0">
              <a:buNone/>
            </a:pPr>
            <a:r>
              <a:rPr lang="en-US" dirty="0"/>
              <a:t>    if(marks&lt;50){  </a:t>
            </a:r>
          </a:p>
          <a:p>
            <a:pPr marL="0" indent="0">
              <a:buNone/>
            </a:pPr>
            <a:r>
              <a:rPr lang="en-US" dirty="0"/>
              <a:t>        </a:t>
            </a:r>
            <a:r>
              <a:rPr lang="en-US" dirty="0" err="1"/>
              <a:t>System.out.println</a:t>
            </a:r>
            <a:r>
              <a:rPr lang="en-US" dirty="0"/>
              <a:t>("fail");  </a:t>
            </a:r>
          </a:p>
          <a:p>
            <a:pPr marL="0" indent="0">
              <a:buNone/>
            </a:pPr>
            <a:r>
              <a:rPr lang="en-US" dirty="0"/>
              <a:t>    }  </a:t>
            </a:r>
          </a:p>
          <a:p>
            <a:pPr marL="0" indent="0">
              <a:buNone/>
            </a:pPr>
            <a:r>
              <a:rPr lang="en-US" dirty="0"/>
              <a:t>    else if(marks&gt;=50 &amp;&amp; marks&lt;60){  </a:t>
            </a:r>
          </a:p>
          <a:p>
            <a:pPr marL="0" indent="0">
              <a:buNone/>
            </a:pPr>
            <a:r>
              <a:rPr lang="en-US" dirty="0"/>
              <a:t>        </a:t>
            </a:r>
            <a:r>
              <a:rPr lang="en-US" dirty="0" err="1"/>
              <a:t>System.out.println</a:t>
            </a:r>
            <a:r>
              <a:rPr lang="en-US" dirty="0"/>
              <a:t>("D grade");  </a:t>
            </a:r>
          </a:p>
          <a:p>
            <a:pPr marL="0" indent="0">
              <a:buNone/>
            </a:pPr>
            <a:r>
              <a:rPr lang="en-US" dirty="0"/>
              <a:t>    }  </a:t>
            </a:r>
          </a:p>
          <a:p>
            <a:pPr marL="0" indent="0">
              <a:buNone/>
            </a:pPr>
            <a:r>
              <a:rPr lang="en-US" dirty="0"/>
              <a:t>    else if(marks&gt;=60 &amp;&amp; marks&lt;70){  </a:t>
            </a:r>
          </a:p>
          <a:p>
            <a:pPr marL="0" indent="0">
              <a:buNone/>
            </a:pPr>
            <a:r>
              <a:rPr lang="en-US" dirty="0"/>
              <a:t>        </a:t>
            </a:r>
            <a:r>
              <a:rPr lang="en-US" dirty="0" err="1"/>
              <a:t>System.out.println</a:t>
            </a:r>
            <a:r>
              <a:rPr lang="en-US" dirty="0"/>
              <a:t>("C grade");  </a:t>
            </a:r>
          </a:p>
          <a:p>
            <a:pPr marL="0" indent="0">
              <a:buNone/>
            </a:pPr>
            <a:r>
              <a:rPr lang="en-US" dirty="0"/>
              <a:t>    }  </a:t>
            </a:r>
          </a:p>
          <a:p>
            <a:pPr marL="0" indent="0">
              <a:buNone/>
            </a:pPr>
            <a:r>
              <a:rPr lang="en-US" dirty="0"/>
              <a:t>    else if(marks&gt;=70 &amp;&amp; marks&lt;80){  </a:t>
            </a:r>
          </a:p>
          <a:p>
            <a:pPr marL="0" indent="0">
              <a:buNone/>
            </a:pPr>
            <a:r>
              <a:rPr lang="en-US" dirty="0"/>
              <a:t>        </a:t>
            </a:r>
            <a:r>
              <a:rPr lang="en-US" dirty="0" err="1"/>
              <a:t>System.out.println</a:t>
            </a:r>
            <a:r>
              <a:rPr lang="en-US" dirty="0"/>
              <a:t>("B grade");  </a:t>
            </a:r>
          </a:p>
          <a:p>
            <a:pPr marL="0" indent="0">
              <a:buNone/>
            </a:pPr>
            <a:r>
              <a:rPr lang="en-US" dirty="0"/>
              <a:t>    }  </a:t>
            </a:r>
          </a:p>
          <a:p>
            <a:pPr marL="0" indent="0">
              <a:buNone/>
            </a:pPr>
            <a:r>
              <a:rPr lang="en-US" dirty="0"/>
              <a:t>    else if(marks&gt;=80 &amp;&amp; marks&lt;90){  </a:t>
            </a:r>
          </a:p>
          <a:p>
            <a:pPr marL="0" indent="0">
              <a:buNone/>
            </a:pPr>
            <a:r>
              <a:rPr lang="en-US" dirty="0"/>
              <a:t>        </a:t>
            </a:r>
            <a:r>
              <a:rPr lang="en-US" dirty="0" err="1"/>
              <a:t>System.out.println</a:t>
            </a:r>
            <a:r>
              <a:rPr lang="en-US" dirty="0"/>
              <a:t>("A grade");  </a:t>
            </a:r>
          </a:p>
          <a:p>
            <a:pPr marL="0" indent="0">
              <a:buNone/>
            </a:pPr>
            <a:r>
              <a:rPr lang="en-US" dirty="0"/>
              <a:t>    }else if(marks&gt;=90 &amp;&amp; marks&lt;100){  </a:t>
            </a:r>
          </a:p>
          <a:p>
            <a:pPr marL="0" indent="0">
              <a:buNone/>
            </a:pPr>
            <a:r>
              <a:rPr lang="en-US" dirty="0"/>
              <a:t>        </a:t>
            </a:r>
            <a:r>
              <a:rPr lang="en-US" dirty="0" err="1"/>
              <a:t>System.out.println</a:t>
            </a:r>
            <a:r>
              <a:rPr lang="en-US" dirty="0"/>
              <a:t>("A+ grade");  </a:t>
            </a:r>
          </a:p>
          <a:p>
            <a:pPr marL="0" indent="0">
              <a:buNone/>
            </a:pPr>
            <a:r>
              <a:rPr lang="en-US" dirty="0"/>
              <a:t>    }else{  </a:t>
            </a:r>
          </a:p>
          <a:p>
            <a:pPr marL="0" indent="0">
              <a:buNone/>
            </a:pPr>
            <a:r>
              <a:rPr lang="en-US" dirty="0"/>
              <a:t>        </a:t>
            </a:r>
            <a:r>
              <a:rPr lang="en-US" dirty="0" err="1"/>
              <a:t>System.out.println</a:t>
            </a:r>
            <a:r>
              <a:rPr lang="en-US" dirty="0"/>
              <a:t>("Invalid!");  </a:t>
            </a:r>
          </a:p>
          <a:p>
            <a:pPr marL="0" indent="0">
              <a:buNone/>
            </a:pPr>
            <a:r>
              <a:rPr lang="en-US" dirty="0"/>
              <a:t>    }  }}</a:t>
            </a:r>
          </a:p>
        </p:txBody>
      </p:sp>
    </p:spTree>
    <p:extLst>
      <p:ext uri="{BB962C8B-B14F-4D97-AF65-F5344CB8AC3E}">
        <p14:creationId xmlns:p14="http://schemas.microsoft.com/office/powerpoint/2010/main" val="16569765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0126" y="150125"/>
            <a:ext cx="11832608" cy="6291617"/>
          </a:xfrm>
        </p:spPr>
        <p:txBody>
          <a:bodyPr>
            <a:normAutofit/>
          </a:bodyPr>
          <a:lstStyle/>
          <a:p>
            <a:r>
              <a:rPr lang="en-US" b="1" dirty="0"/>
              <a:t>Nested if statement</a:t>
            </a:r>
          </a:p>
          <a:p>
            <a:pPr marL="0" indent="0">
              <a:buNone/>
            </a:pPr>
            <a:r>
              <a:rPr lang="en-US" dirty="0"/>
              <a:t>The nested if statement represents the </a:t>
            </a:r>
            <a:r>
              <a:rPr lang="en-US" i="1" dirty="0"/>
              <a:t>if block within another if block</a:t>
            </a:r>
            <a:r>
              <a:rPr lang="en-US" dirty="0"/>
              <a:t>. Here, the inner if block condition executes only when outer if block condition is true.</a:t>
            </a:r>
          </a:p>
          <a:p>
            <a:pPr marL="400050" lvl="1" indent="0">
              <a:buNone/>
            </a:pPr>
            <a:r>
              <a:rPr lang="en-US" dirty="0"/>
              <a:t>public class </a:t>
            </a:r>
            <a:r>
              <a:rPr lang="en-US" dirty="0" err="1"/>
              <a:t>JavaNestedIfExample</a:t>
            </a:r>
            <a:r>
              <a:rPr lang="en-US" dirty="0"/>
              <a:t> {    </a:t>
            </a:r>
          </a:p>
          <a:p>
            <a:pPr marL="400050" lvl="1" indent="0">
              <a:buNone/>
            </a:pPr>
            <a:r>
              <a:rPr lang="en-US" dirty="0"/>
              <a:t>public static void main(String[] </a:t>
            </a:r>
            <a:r>
              <a:rPr lang="en-US" dirty="0" err="1"/>
              <a:t>args</a:t>
            </a:r>
            <a:r>
              <a:rPr lang="en-US" dirty="0"/>
              <a:t>) {    </a:t>
            </a:r>
          </a:p>
          <a:p>
            <a:pPr marL="400050" lvl="1" indent="0">
              <a:buNone/>
            </a:pPr>
            <a:r>
              <a:rPr lang="en-US" dirty="0"/>
              <a:t>    //Creating two variables for age and weight  </a:t>
            </a:r>
          </a:p>
          <a:p>
            <a:pPr marL="400050" lvl="1" indent="0">
              <a:buNone/>
            </a:pPr>
            <a:r>
              <a:rPr lang="en-US" dirty="0"/>
              <a:t>    </a:t>
            </a:r>
            <a:r>
              <a:rPr lang="en-US" dirty="0" err="1"/>
              <a:t>int</a:t>
            </a:r>
            <a:r>
              <a:rPr lang="en-US" dirty="0"/>
              <a:t> age=20;  </a:t>
            </a:r>
          </a:p>
          <a:p>
            <a:pPr marL="400050" lvl="1" indent="0">
              <a:buNone/>
            </a:pPr>
            <a:r>
              <a:rPr lang="en-US" dirty="0"/>
              <a:t>    </a:t>
            </a:r>
            <a:r>
              <a:rPr lang="en-US" dirty="0" err="1"/>
              <a:t>int</a:t>
            </a:r>
            <a:r>
              <a:rPr lang="en-US" dirty="0"/>
              <a:t> weight=80;    </a:t>
            </a:r>
          </a:p>
          <a:p>
            <a:pPr marL="400050" lvl="1" indent="0">
              <a:buNone/>
            </a:pPr>
            <a:r>
              <a:rPr lang="en-US" dirty="0"/>
              <a:t>    //applying condition on age and weight  </a:t>
            </a:r>
          </a:p>
          <a:p>
            <a:pPr marL="400050" lvl="1" indent="0">
              <a:buNone/>
            </a:pPr>
            <a:r>
              <a:rPr lang="en-US" dirty="0"/>
              <a:t>    if(age&gt;=18){    </a:t>
            </a:r>
          </a:p>
          <a:p>
            <a:pPr marL="400050" lvl="1" indent="0">
              <a:buNone/>
            </a:pPr>
            <a:r>
              <a:rPr lang="en-US" dirty="0"/>
              <a:t>        if(weight&gt;50){  </a:t>
            </a:r>
          </a:p>
          <a:p>
            <a:pPr marL="400050" lvl="1" indent="0">
              <a:buNone/>
            </a:pPr>
            <a:r>
              <a:rPr lang="en-US" dirty="0"/>
              <a:t>            </a:t>
            </a:r>
            <a:r>
              <a:rPr lang="en-US" dirty="0" err="1"/>
              <a:t>System.out.println</a:t>
            </a:r>
            <a:r>
              <a:rPr lang="en-US" dirty="0"/>
              <a:t>("You are eligible to donate blood");  </a:t>
            </a:r>
          </a:p>
          <a:p>
            <a:pPr marL="400050" lvl="1" indent="0">
              <a:buNone/>
            </a:pPr>
            <a:r>
              <a:rPr lang="en-US" dirty="0"/>
              <a:t>        }    </a:t>
            </a:r>
          </a:p>
          <a:p>
            <a:pPr marL="400050" lvl="1" indent="0">
              <a:buNone/>
            </a:pPr>
            <a:r>
              <a:rPr lang="en-US" dirty="0"/>
              <a:t>    }    </a:t>
            </a:r>
          </a:p>
          <a:p>
            <a:pPr marL="400050" lvl="1" indent="0">
              <a:buNone/>
            </a:pPr>
            <a:r>
              <a:rPr lang="en-US" dirty="0"/>
              <a:t>}}  </a:t>
            </a:r>
          </a:p>
          <a:p>
            <a:endParaRPr lang="en-US" dirty="0"/>
          </a:p>
        </p:txBody>
      </p:sp>
    </p:spTree>
    <p:extLst>
      <p:ext uri="{BB962C8B-B14F-4D97-AF65-F5344CB8AC3E}">
        <p14:creationId xmlns:p14="http://schemas.microsoft.com/office/powerpoint/2010/main" val="24468006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830" y="136478"/>
            <a:ext cx="11614245" cy="6441743"/>
          </a:xfrm>
        </p:spPr>
        <p:txBody>
          <a:bodyPr>
            <a:normAutofit lnSpcReduction="10000"/>
          </a:bodyPr>
          <a:lstStyle/>
          <a:p>
            <a:r>
              <a:rPr lang="en-US" b="1" dirty="0"/>
              <a:t>Switch Statement</a:t>
            </a:r>
          </a:p>
          <a:p>
            <a:r>
              <a:rPr lang="en-US" dirty="0"/>
              <a:t>The Java </a:t>
            </a:r>
            <a:r>
              <a:rPr lang="en-US" i="1" dirty="0"/>
              <a:t>switch statement</a:t>
            </a:r>
            <a:r>
              <a:rPr lang="en-US" dirty="0"/>
              <a:t> executes one statement from multiple conditions. It is like if-else-if ladder statement. The switch statement works with byte, short, </a:t>
            </a:r>
            <a:r>
              <a:rPr lang="en-US" dirty="0" err="1"/>
              <a:t>int</a:t>
            </a:r>
            <a:r>
              <a:rPr lang="en-US" dirty="0"/>
              <a:t>, long, </a:t>
            </a:r>
            <a:r>
              <a:rPr lang="en-US" dirty="0" err="1"/>
              <a:t>enum</a:t>
            </a:r>
            <a:r>
              <a:rPr lang="en-US" dirty="0"/>
              <a:t> types, String and some wrapper types like Byte, Short, </a:t>
            </a:r>
            <a:r>
              <a:rPr lang="en-US" dirty="0" err="1"/>
              <a:t>Int</a:t>
            </a:r>
            <a:r>
              <a:rPr lang="en-US" dirty="0"/>
              <a:t>, and Long. Since Java 7, you can use strings in the switch statement</a:t>
            </a:r>
          </a:p>
          <a:p>
            <a:r>
              <a:rPr lang="en-US" dirty="0"/>
              <a:t>In other words, the switch statement tests the equality of a variable against multiple values.</a:t>
            </a:r>
          </a:p>
          <a:p>
            <a:endParaRPr lang="en-US" dirty="0"/>
          </a:p>
          <a:p>
            <a:r>
              <a:rPr lang="en-US" b="1" dirty="0"/>
              <a:t>Points to Remember</a:t>
            </a:r>
          </a:p>
          <a:p>
            <a:pPr marL="457200" indent="-457200">
              <a:buFont typeface="+mj-lt"/>
              <a:buAutoNum type="arabicPeriod"/>
            </a:pPr>
            <a:r>
              <a:rPr lang="en-US" dirty="0"/>
              <a:t>There can be </a:t>
            </a:r>
            <a:r>
              <a:rPr lang="en-US" i="1" dirty="0"/>
              <a:t>one or N number of case values</a:t>
            </a:r>
            <a:r>
              <a:rPr lang="en-US" dirty="0"/>
              <a:t> for a switch expression.</a:t>
            </a:r>
          </a:p>
          <a:p>
            <a:pPr marL="457200" indent="-457200">
              <a:buFont typeface="+mj-lt"/>
              <a:buAutoNum type="arabicPeriod"/>
            </a:pPr>
            <a:r>
              <a:rPr lang="en-US" dirty="0"/>
              <a:t>The case value must be of switch expression type only. The case value must be </a:t>
            </a:r>
            <a:r>
              <a:rPr lang="en-US" i="1" dirty="0"/>
              <a:t>literal or constant</a:t>
            </a:r>
            <a:r>
              <a:rPr lang="en-US" dirty="0"/>
              <a:t>. It doesn't allow variables.</a:t>
            </a:r>
          </a:p>
          <a:p>
            <a:pPr marL="457200" indent="-457200">
              <a:buFont typeface="+mj-lt"/>
              <a:buAutoNum type="arabicPeriod"/>
            </a:pPr>
            <a:r>
              <a:rPr lang="en-US" dirty="0"/>
              <a:t>The case values must be </a:t>
            </a:r>
            <a:r>
              <a:rPr lang="en-US" i="1" dirty="0"/>
              <a:t>unique</a:t>
            </a:r>
            <a:r>
              <a:rPr lang="en-US" dirty="0"/>
              <a:t>. In case of duplicate value, it renders compile-time error.</a:t>
            </a:r>
          </a:p>
          <a:p>
            <a:pPr marL="457200" indent="-457200">
              <a:buFont typeface="+mj-lt"/>
              <a:buAutoNum type="arabicPeriod"/>
            </a:pPr>
            <a:r>
              <a:rPr lang="en-US" dirty="0"/>
              <a:t>The Java switch expression must be of </a:t>
            </a:r>
            <a:r>
              <a:rPr lang="en-US" i="1" dirty="0"/>
              <a:t>byte, short, </a:t>
            </a:r>
            <a:r>
              <a:rPr lang="en-US" i="1" dirty="0" err="1"/>
              <a:t>int</a:t>
            </a:r>
            <a:r>
              <a:rPr lang="en-US" i="1" dirty="0"/>
              <a:t>, long (with its Wrapper type), </a:t>
            </a:r>
            <a:r>
              <a:rPr lang="en-US" i="1" dirty="0" err="1"/>
              <a:t>enums</a:t>
            </a:r>
            <a:r>
              <a:rPr lang="en-US" i="1" dirty="0"/>
              <a:t> and string</a:t>
            </a:r>
            <a:r>
              <a:rPr lang="en-US" dirty="0"/>
              <a:t>.</a:t>
            </a:r>
          </a:p>
          <a:p>
            <a:pPr marL="457200" indent="-457200">
              <a:buFont typeface="+mj-lt"/>
              <a:buAutoNum type="arabicPeriod"/>
            </a:pPr>
            <a:r>
              <a:rPr lang="en-US" dirty="0"/>
              <a:t>Each case statement can have a </a:t>
            </a:r>
            <a:r>
              <a:rPr lang="en-US" i="1" dirty="0"/>
              <a:t>break statement</a:t>
            </a:r>
            <a:r>
              <a:rPr lang="en-US" dirty="0"/>
              <a:t> which is optional. When control reaches to the break statement, it jumps the control after the switch expression. If a break statement is not found, it executes the next case.</a:t>
            </a:r>
          </a:p>
          <a:p>
            <a:endParaRPr lang="en-US" dirty="0"/>
          </a:p>
        </p:txBody>
      </p:sp>
    </p:spTree>
    <p:extLst>
      <p:ext uri="{BB962C8B-B14F-4D97-AF65-F5344CB8AC3E}">
        <p14:creationId xmlns:p14="http://schemas.microsoft.com/office/powerpoint/2010/main" val="36039887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830" y="109182"/>
            <a:ext cx="11600597" cy="6591869"/>
          </a:xfrm>
        </p:spPr>
        <p:txBody>
          <a:bodyPr>
            <a:normAutofit fontScale="92500" lnSpcReduction="10000"/>
          </a:bodyPr>
          <a:lstStyle/>
          <a:p>
            <a:pPr marL="400050" lvl="1" indent="0">
              <a:buNone/>
            </a:pPr>
            <a:r>
              <a:rPr lang="en-US" dirty="0"/>
              <a:t>public class </a:t>
            </a:r>
            <a:r>
              <a:rPr lang="en-US" dirty="0" err="1"/>
              <a:t>SwitchExample</a:t>
            </a:r>
            <a:r>
              <a:rPr lang="en-US" dirty="0"/>
              <a:t> {  </a:t>
            </a:r>
          </a:p>
          <a:p>
            <a:pPr marL="400050" lvl="1" indent="0">
              <a:buNone/>
            </a:pPr>
            <a:r>
              <a:rPr lang="en-US" dirty="0"/>
              <a:t>public static void main(String[] </a:t>
            </a:r>
            <a:r>
              <a:rPr lang="en-US" dirty="0" err="1"/>
              <a:t>args</a:t>
            </a:r>
            <a:r>
              <a:rPr lang="en-US" dirty="0"/>
              <a:t>) {  </a:t>
            </a:r>
          </a:p>
          <a:p>
            <a:pPr marL="400050" lvl="1" indent="0">
              <a:buNone/>
            </a:pPr>
            <a:r>
              <a:rPr lang="en-US" dirty="0"/>
              <a:t>    //Declaring a variable for switch expression  </a:t>
            </a:r>
          </a:p>
          <a:p>
            <a:pPr marL="400050" lvl="1" indent="0">
              <a:buNone/>
            </a:pPr>
            <a:r>
              <a:rPr lang="en-US" dirty="0"/>
              <a:t>    </a:t>
            </a:r>
            <a:r>
              <a:rPr lang="en-US" dirty="0" err="1"/>
              <a:t>int</a:t>
            </a:r>
            <a:r>
              <a:rPr lang="en-US" dirty="0"/>
              <a:t> number=20;  </a:t>
            </a:r>
          </a:p>
          <a:p>
            <a:pPr marL="400050" lvl="1" indent="0">
              <a:buNone/>
            </a:pPr>
            <a:r>
              <a:rPr lang="en-US" dirty="0"/>
              <a:t>    //Switch expression  </a:t>
            </a:r>
          </a:p>
          <a:p>
            <a:pPr marL="400050" lvl="1" indent="0">
              <a:buNone/>
            </a:pPr>
            <a:r>
              <a:rPr lang="en-US" dirty="0"/>
              <a:t>    switch(number){  </a:t>
            </a:r>
          </a:p>
          <a:p>
            <a:pPr marL="400050" lvl="1" indent="0">
              <a:buNone/>
            </a:pPr>
            <a:r>
              <a:rPr lang="en-US" dirty="0"/>
              <a:t>    //Case statements  </a:t>
            </a:r>
          </a:p>
          <a:p>
            <a:pPr marL="400050" lvl="1" indent="0">
              <a:buNone/>
            </a:pPr>
            <a:r>
              <a:rPr lang="en-US" dirty="0"/>
              <a:t>    case 10: </a:t>
            </a:r>
            <a:r>
              <a:rPr lang="en-US" dirty="0" err="1"/>
              <a:t>System.out.println</a:t>
            </a:r>
            <a:r>
              <a:rPr lang="en-US" dirty="0"/>
              <a:t>("10");  </a:t>
            </a:r>
          </a:p>
          <a:p>
            <a:pPr marL="400050" lvl="1" indent="0">
              <a:buNone/>
            </a:pPr>
            <a:r>
              <a:rPr lang="en-US" dirty="0"/>
              <a:t>    break;  </a:t>
            </a:r>
          </a:p>
          <a:p>
            <a:pPr marL="400050" lvl="1" indent="0">
              <a:buNone/>
            </a:pPr>
            <a:r>
              <a:rPr lang="en-US" dirty="0"/>
              <a:t>    case 20: </a:t>
            </a:r>
            <a:r>
              <a:rPr lang="en-US" dirty="0" err="1"/>
              <a:t>System.out.println</a:t>
            </a:r>
            <a:r>
              <a:rPr lang="en-US" dirty="0"/>
              <a:t>("20");  </a:t>
            </a:r>
          </a:p>
          <a:p>
            <a:pPr marL="400050" lvl="1" indent="0">
              <a:buNone/>
            </a:pPr>
            <a:r>
              <a:rPr lang="en-US" dirty="0"/>
              <a:t>    break;  </a:t>
            </a:r>
          </a:p>
          <a:p>
            <a:pPr marL="400050" lvl="1" indent="0">
              <a:buNone/>
            </a:pPr>
            <a:r>
              <a:rPr lang="en-US" dirty="0"/>
              <a:t>    case 30: </a:t>
            </a:r>
            <a:r>
              <a:rPr lang="en-US" dirty="0" err="1"/>
              <a:t>System.out.println</a:t>
            </a:r>
            <a:r>
              <a:rPr lang="en-US" dirty="0"/>
              <a:t>("30");  </a:t>
            </a:r>
          </a:p>
          <a:p>
            <a:pPr marL="400050" lvl="1" indent="0">
              <a:buNone/>
            </a:pPr>
            <a:r>
              <a:rPr lang="en-US" dirty="0"/>
              <a:t>    break;  </a:t>
            </a:r>
          </a:p>
          <a:p>
            <a:pPr marL="400050" lvl="1" indent="0">
              <a:buNone/>
            </a:pPr>
            <a:r>
              <a:rPr lang="en-US" dirty="0"/>
              <a:t>    //Default case statement  </a:t>
            </a:r>
          </a:p>
          <a:p>
            <a:pPr marL="400050" lvl="1" indent="0">
              <a:buNone/>
            </a:pPr>
            <a:r>
              <a:rPr lang="en-US" dirty="0"/>
              <a:t>    </a:t>
            </a:r>
            <a:r>
              <a:rPr lang="en-US" dirty="0" err="1"/>
              <a:t>default:System.out.println</a:t>
            </a:r>
            <a:r>
              <a:rPr lang="en-US" dirty="0"/>
              <a:t>("Not in 10, 20 or 30");  </a:t>
            </a:r>
          </a:p>
          <a:p>
            <a:pPr marL="400050" lvl="1" indent="0">
              <a:buNone/>
            </a:pPr>
            <a:r>
              <a:rPr lang="en-US" dirty="0"/>
              <a:t>    }  </a:t>
            </a:r>
          </a:p>
          <a:p>
            <a:pPr marL="400050" lvl="1" indent="0">
              <a:buNone/>
            </a:pPr>
            <a:r>
              <a:rPr lang="en-US" dirty="0"/>
              <a:t>}  </a:t>
            </a:r>
          </a:p>
          <a:p>
            <a:pPr marL="400050" lvl="1" indent="0">
              <a:buNone/>
            </a:pPr>
            <a:r>
              <a:rPr lang="en-US" dirty="0"/>
              <a:t>}</a:t>
            </a:r>
          </a:p>
        </p:txBody>
      </p:sp>
    </p:spTree>
    <p:extLst>
      <p:ext uri="{BB962C8B-B14F-4D97-AF65-F5344CB8AC3E}">
        <p14:creationId xmlns:p14="http://schemas.microsoft.com/office/powerpoint/2010/main" val="8197833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478" y="122830"/>
            <a:ext cx="11382232" cy="7106645"/>
          </a:xfrm>
        </p:spPr>
        <p:txBody>
          <a:bodyPr>
            <a:normAutofit fontScale="25000" lnSpcReduction="20000"/>
          </a:bodyPr>
          <a:lstStyle/>
          <a:p>
            <a:r>
              <a:rPr lang="en-US" b="1" dirty="0"/>
              <a:t>public class </a:t>
            </a:r>
            <a:r>
              <a:rPr lang="en-US" b="1" dirty="0" err="1"/>
              <a:t>SwitchMonthExample</a:t>
            </a:r>
            <a:r>
              <a:rPr lang="en-US" b="1" dirty="0"/>
              <a:t> {    </a:t>
            </a:r>
          </a:p>
          <a:p>
            <a:r>
              <a:rPr lang="en-US" b="1" dirty="0"/>
              <a:t>public static void main(String[] </a:t>
            </a:r>
            <a:r>
              <a:rPr lang="en-US" b="1" dirty="0" err="1"/>
              <a:t>args</a:t>
            </a:r>
            <a:r>
              <a:rPr lang="en-US" b="1" dirty="0"/>
              <a:t>) {    </a:t>
            </a:r>
          </a:p>
          <a:p>
            <a:r>
              <a:rPr lang="en-US" b="1" dirty="0"/>
              <a:t>    //Specifying month number  </a:t>
            </a:r>
          </a:p>
          <a:p>
            <a:r>
              <a:rPr lang="en-US" b="1" dirty="0"/>
              <a:t>    </a:t>
            </a:r>
            <a:r>
              <a:rPr lang="en-US" b="1" dirty="0" err="1"/>
              <a:t>int</a:t>
            </a:r>
            <a:r>
              <a:rPr lang="en-US" b="1" dirty="0"/>
              <a:t> month=7;    </a:t>
            </a:r>
          </a:p>
          <a:p>
            <a:r>
              <a:rPr lang="en-US" b="1" dirty="0"/>
              <a:t>    String </a:t>
            </a:r>
            <a:r>
              <a:rPr lang="en-US" b="1" dirty="0" err="1"/>
              <a:t>monthString</a:t>
            </a:r>
            <a:r>
              <a:rPr lang="en-US" b="1" dirty="0"/>
              <a:t>="";  </a:t>
            </a:r>
          </a:p>
          <a:p>
            <a:r>
              <a:rPr lang="en-US" b="1" dirty="0"/>
              <a:t>    //Switch statement  </a:t>
            </a:r>
          </a:p>
          <a:p>
            <a:r>
              <a:rPr lang="en-US" b="1" dirty="0"/>
              <a:t>    switch(month){    </a:t>
            </a:r>
          </a:p>
          <a:p>
            <a:r>
              <a:rPr lang="en-US" b="1" dirty="0"/>
              <a:t>    //case statements within the switch block  </a:t>
            </a:r>
          </a:p>
          <a:p>
            <a:r>
              <a:rPr lang="en-US" b="1" dirty="0"/>
              <a:t>    case 1: </a:t>
            </a:r>
            <a:r>
              <a:rPr lang="en-US" b="1" dirty="0" err="1"/>
              <a:t>monthString</a:t>
            </a:r>
            <a:r>
              <a:rPr lang="en-US" b="1" dirty="0"/>
              <a:t>="1 - January";  </a:t>
            </a:r>
          </a:p>
          <a:p>
            <a:r>
              <a:rPr lang="en-US" b="1" dirty="0"/>
              <a:t>    break;    </a:t>
            </a:r>
          </a:p>
          <a:p>
            <a:r>
              <a:rPr lang="en-US" b="1" dirty="0"/>
              <a:t>    case 2: </a:t>
            </a:r>
            <a:r>
              <a:rPr lang="en-US" b="1" dirty="0" err="1"/>
              <a:t>monthString</a:t>
            </a:r>
            <a:r>
              <a:rPr lang="en-US" b="1" dirty="0"/>
              <a:t>="2 - February";  </a:t>
            </a:r>
          </a:p>
          <a:p>
            <a:r>
              <a:rPr lang="en-US" b="1" dirty="0"/>
              <a:t>    break;    </a:t>
            </a:r>
          </a:p>
          <a:p>
            <a:r>
              <a:rPr lang="en-US" b="1" dirty="0"/>
              <a:t>    case 3: </a:t>
            </a:r>
            <a:r>
              <a:rPr lang="en-US" b="1" dirty="0" err="1"/>
              <a:t>monthString</a:t>
            </a:r>
            <a:r>
              <a:rPr lang="en-US" b="1" dirty="0"/>
              <a:t>="3 - March";  </a:t>
            </a:r>
          </a:p>
          <a:p>
            <a:r>
              <a:rPr lang="en-US" b="1" dirty="0"/>
              <a:t>    break;    </a:t>
            </a:r>
          </a:p>
          <a:p>
            <a:r>
              <a:rPr lang="en-US" b="1" dirty="0"/>
              <a:t>    case 4: </a:t>
            </a:r>
            <a:r>
              <a:rPr lang="en-US" b="1" dirty="0" err="1"/>
              <a:t>monthString</a:t>
            </a:r>
            <a:r>
              <a:rPr lang="en-US" b="1" dirty="0"/>
              <a:t>="4 - April";  </a:t>
            </a:r>
          </a:p>
          <a:p>
            <a:r>
              <a:rPr lang="en-US" b="1" dirty="0"/>
              <a:t>    break;    </a:t>
            </a:r>
          </a:p>
          <a:p>
            <a:r>
              <a:rPr lang="en-US" b="1" dirty="0"/>
              <a:t>    case 5: </a:t>
            </a:r>
            <a:r>
              <a:rPr lang="en-US" b="1" dirty="0" err="1"/>
              <a:t>monthString</a:t>
            </a:r>
            <a:r>
              <a:rPr lang="en-US" b="1" dirty="0"/>
              <a:t>="5 - May";  </a:t>
            </a:r>
          </a:p>
          <a:p>
            <a:r>
              <a:rPr lang="en-US" b="1" dirty="0"/>
              <a:t>    break;    </a:t>
            </a:r>
          </a:p>
          <a:p>
            <a:r>
              <a:rPr lang="en-US" b="1" dirty="0"/>
              <a:t>    case 6: </a:t>
            </a:r>
            <a:r>
              <a:rPr lang="en-US" b="1" dirty="0" err="1"/>
              <a:t>monthString</a:t>
            </a:r>
            <a:r>
              <a:rPr lang="en-US" b="1" dirty="0"/>
              <a:t>="6 - June";  </a:t>
            </a:r>
          </a:p>
          <a:p>
            <a:r>
              <a:rPr lang="en-US" b="1" dirty="0"/>
              <a:t>    break;    </a:t>
            </a:r>
          </a:p>
          <a:p>
            <a:r>
              <a:rPr lang="en-US" b="1" dirty="0"/>
              <a:t>    case 7: </a:t>
            </a:r>
            <a:r>
              <a:rPr lang="en-US" b="1" dirty="0" err="1"/>
              <a:t>monthString</a:t>
            </a:r>
            <a:r>
              <a:rPr lang="en-US" b="1" dirty="0"/>
              <a:t>="7 - July";  </a:t>
            </a:r>
          </a:p>
          <a:p>
            <a:r>
              <a:rPr lang="en-US" b="1" dirty="0"/>
              <a:t>    break;    </a:t>
            </a:r>
          </a:p>
          <a:p>
            <a:r>
              <a:rPr lang="en-US" b="1" dirty="0"/>
              <a:t>    case 8: </a:t>
            </a:r>
            <a:r>
              <a:rPr lang="en-US" b="1" dirty="0" err="1"/>
              <a:t>monthString</a:t>
            </a:r>
            <a:r>
              <a:rPr lang="en-US" b="1" dirty="0"/>
              <a:t>="8 - August";  </a:t>
            </a:r>
          </a:p>
          <a:p>
            <a:r>
              <a:rPr lang="en-US" b="1" dirty="0"/>
              <a:t>    break;    </a:t>
            </a:r>
          </a:p>
          <a:p>
            <a:r>
              <a:rPr lang="en-US" b="1" dirty="0"/>
              <a:t>    case 9: </a:t>
            </a:r>
            <a:r>
              <a:rPr lang="en-US" b="1" dirty="0" err="1"/>
              <a:t>monthString</a:t>
            </a:r>
            <a:r>
              <a:rPr lang="en-US" b="1" dirty="0"/>
              <a:t>="9 - September";  </a:t>
            </a:r>
          </a:p>
          <a:p>
            <a:r>
              <a:rPr lang="en-US" b="1" dirty="0"/>
              <a:t>    break;    </a:t>
            </a:r>
          </a:p>
          <a:p>
            <a:r>
              <a:rPr lang="en-US" b="1" dirty="0"/>
              <a:t>    case 10: </a:t>
            </a:r>
            <a:r>
              <a:rPr lang="en-US" b="1" dirty="0" err="1"/>
              <a:t>monthString</a:t>
            </a:r>
            <a:r>
              <a:rPr lang="en-US" b="1" dirty="0"/>
              <a:t>="10 - October";  </a:t>
            </a:r>
          </a:p>
          <a:p>
            <a:r>
              <a:rPr lang="en-US" b="1" dirty="0"/>
              <a:t>    break;    </a:t>
            </a:r>
          </a:p>
          <a:p>
            <a:r>
              <a:rPr lang="en-US" b="1" dirty="0"/>
              <a:t>    case 11: </a:t>
            </a:r>
            <a:r>
              <a:rPr lang="en-US" b="1" dirty="0" err="1"/>
              <a:t>monthString</a:t>
            </a:r>
            <a:r>
              <a:rPr lang="en-US" b="1" dirty="0"/>
              <a:t>="11 - November";  </a:t>
            </a:r>
          </a:p>
          <a:p>
            <a:r>
              <a:rPr lang="en-US" b="1" dirty="0"/>
              <a:t>    break;    </a:t>
            </a:r>
          </a:p>
          <a:p>
            <a:r>
              <a:rPr lang="en-US" b="1" dirty="0"/>
              <a:t>    case 12: </a:t>
            </a:r>
            <a:r>
              <a:rPr lang="en-US" b="1" dirty="0" err="1"/>
              <a:t>monthString</a:t>
            </a:r>
            <a:r>
              <a:rPr lang="en-US" b="1" dirty="0"/>
              <a:t>="12 - December";  </a:t>
            </a:r>
          </a:p>
          <a:p>
            <a:r>
              <a:rPr lang="en-US" b="1" dirty="0"/>
              <a:t>    break;    </a:t>
            </a:r>
          </a:p>
          <a:p>
            <a:r>
              <a:rPr lang="en-US" b="1" dirty="0"/>
              <a:t>    </a:t>
            </a:r>
            <a:r>
              <a:rPr lang="en-US" b="1" dirty="0" err="1"/>
              <a:t>default:System.out.println</a:t>
            </a:r>
            <a:r>
              <a:rPr lang="en-US" b="1" dirty="0"/>
              <a:t>("Invalid Month!");    </a:t>
            </a:r>
          </a:p>
          <a:p>
            <a:r>
              <a:rPr lang="en-US" b="1" dirty="0"/>
              <a:t>    }    </a:t>
            </a:r>
          </a:p>
          <a:p>
            <a:r>
              <a:rPr lang="en-US" b="1" dirty="0"/>
              <a:t>    //Printing month of the given number  </a:t>
            </a:r>
          </a:p>
          <a:p>
            <a:r>
              <a:rPr lang="en-US" b="1" dirty="0"/>
              <a:t>    </a:t>
            </a:r>
            <a:r>
              <a:rPr lang="en-US" b="1" dirty="0" err="1"/>
              <a:t>System.out.println</a:t>
            </a:r>
            <a:r>
              <a:rPr lang="en-US" b="1" dirty="0"/>
              <a:t>(</a:t>
            </a:r>
            <a:r>
              <a:rPr lang="en-US" b="1" dirty="0" err="1"/>
              <a:t>monthString</a:t>
            </a:r>
            <a:r>
              <a:rPr lang="en-US" b="1" dirty="0"/>
              <a:t>);  </a:t>
            </a:r>
          </a:p>
          <a:p>
            <a:r>
              <a:rPr lang="en-US" b="1" dirty="0"/>
              <a:t>}    </a:t>
            </a:r>
          </a:p>
          <a:p>
            <a:r>
              <a:rPr lang="en-US" b="1" dirty="0"/>
              <a:t>}</a:t>
            </a:r>
            <a:endParaRPr lang="en-US" dirty="0"/>
          </a:p>
        </p:txBody>
      </p:sp>
    </p:spTree>
    <p:extLst>
      <p:ext uri="{BB962C8B-B14F-4D97-AF65-F5344CB8AC3E}">
        <p14:creationId xmlns:p14="http://schemas.microsoft.com/office/powerpoint/2010/main" val="5696167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588" y="142875"/>
            <a:ext cx="9921265" cy="6515099"/>
          </a:xfrm>
        </p:spPr>
        <p:txBody>
          <a:bodyPr>
            <a:normAutofit fontScale="92500" lnSpcReduction="10000"/>
          </a:bodyPr>
          <a:lstStyle/>
          <a:p>
            <a:r>
              <a:rPr lang="en-US" dirty="0"/>
              <a:t>Java Switch Statement is fall-through</a:t>
            </a:r>
          </a:p>
          <a:p>
            <a:r>
              <a:rPr lang="en-US" dirty="0"/>
              <a:t>The Java switch statement is fall-through. It means it executes all statements after the first match if a break statement is not present.</a:t>
            </a:r>
          </a:p>
          <a:p>
            <a:endParaRPr lang="en-US" dirty="0"/>
          </a:p>
          <a:p>
            <a:pPr marL="400050" lvl="1" indent="0">
              <a:buNone/>
            </a:pPr>
            <a:r>
              <a:rPr lang="en-US" b="1" dirty="0"/>
              <a:t>public class SwitchExample2 {  </a:t>
            </a:r>
          </a:p>
          <a:p>
            <a:pPr marL="400050" lvl="1" indent="0">
              <a:buNone/>
            </a:pPr>
            <a:r>
              <a:rPr lang="en-US" b="1" dirty="0"/>
              <a:t>public static void main(String[] </a:t>
            </a:r>
            <a:r>
              <a:rPr lang="en-US" b="1" dirty="0" err="1"/>
              <a:t>args</a:t>
            </a:r>
            <a:r>
              <a:rPr lang="en-US" b="1" dirty="0"/>
              <a:t>) {  </a:t>
            </a:r>
          </a:p>
          <a:p>
            <a:pPr marL="400050" lvl="1" indent="0">
              <a:buNone/>
            </a:pPr>
            <a:r>
              <a:rPr lang="en-US" b="1" dirty="0"/>
              <a:t>    </a:t>
            </a:r>
            <a:r>
              <a:rPr lang="en-US" b="1" dirty="0" err="1"/>
              <a:t>int</a:t>
            </a:r>
            <a:r>
              <a:rPr lang="en-US" b="1" dirty="0"/>
              <a:t> number=20;  </a:t>
            </a:r>
          </a:p>
          <a:p>
            <a:pPr marL="400050" lvl="1" indent="0">
              <a:buNone/>
            </a:pPr>
            <a:r>
              <a:rPr lang="en-US" b="1" dirty="0"/>
              <a:t>    //switch expression with </a:t>
            </a:r>
            <a:r>
              <a:rPr lang="en-US" b="1" dirty="0" err="1"/>
              <a:t>int</a:t>
            </a:r>
            <a:r>
              <a:rPr lang="en-US" b="1" dirty="0"/>
              <a:t> value  </a:t>
            </a:r>
          </a:p>
          <a:p>
            <a:pPr marL="400050" lvl="1" indent="0">
              <a:buNone/>
            </a:pPr>
            <a:r>
              <a:rPr lang="en-US" b="1" dirty="0"/>
              <a:t>    switch(number){  </a:t>
            </a:r>
          </a:p>
          <a:p>
            <a:pPr marL="400050" lvl="1" indent="0">
              <a:buNone/>
            </a:pPr>
            <a:r>
              <a:rPr lang="en-US" b="1" dirty="0"/>
              <a:t>    //switch cases without break statements  </a:t>
            </a:r>
          </a:p>
          <a:p>
            <a:pPr marL="400050" lvl="1" indent="0">
              <a:buNone/>
            </a:pPr>
            <a:r>
              <a:rPr lang="en-US" b="1" dirty="0"/>
              <a:t>    case 10: </a:t>
            </a:r>
            <a:r>
              <a:rPr lang="en-US" b="1" dirty="0" err="1"/>
              <a:t>System.out.println</a:t>
            </a:r>
            <a:r>
              <a:rPr lang="en-US" b="1" dirty="0"/>
              <a:t>("10");  </a:t>
            </a:r>
          </a:p>
          <a:p>
            <a:pPr marL="400050" lvl="1" indent="0">
              <a:buNone/>
            </a:pPr>
            <a:r>
              <a:rPr lang="en-US" b="1" dirty="0"/>
              <a:t>    case 20: </a:t>
            </a:r>
            <a:r>
              <a:rPr lang="en-US" b="1" dirty="0" err="1"/>
              <a:t>System.out.println</a:t>
            </a:r>
            <a:r>
              <a:rPr lang="en-US" b="1" dirty="0"/>
              <a:t>("20");  </a:t>
            </a:r>
          </a:p>
          <a:p>
            <a:pPr marL="400050" lvl="1" indent="0">
              <a:buNone/>
            </a:pPr>
            <a:r>
              <a:rPr lang="en-US" b="1" dirty="0"/>
              <a:t>    case 30: </a:t>
            </a:r>
            <a:r>
              <a:rPr lang="en-US" b="1" dirty="0" err="1"/>
              <a:t>System.out.println</a:t>
            </a:r>
            <a:r>
              <a:rPr lang="en-US" b="1" dirty="0"/>
              <a:t>("30");  </a:t>
            </a:r>
          </a:p>
          <a:p>
            <a:pPr marL="400050" lvl="1" indent="0">
              <a:buNone/>
            </a:pPr>
            <a:r>
              <a:rPr lang="en-US" b="1" dirty="0"/>
              <a:t>    </a:t>
            </a:r>
            <a:r>
              <a:rPr lang="en-US" b="1" dirty="0" err="1"/>
              <a:t>default:System.out.println</a:t>
            </a:r>
            <a:r>
              <a:rPr lang="en-US" b="1" dirty="0"/>
              <a:t>("Not in 10, 20 or 30");  </a:t>
            </a:r>
          </a:p>
          <a:p>
            <a:pPr marL="400050" lvl="1" indent="0">
              <a:buNone/>
            </a:pPr>
            <a:r>
              <a:rPr lang="en-US" b="1" dirty="0"/>
              <a:t>    }  </a:t>
            </a:r>
          </a:p>
          <a:p>
            <a:pPr marL="400050" lvl="1" indent="0">
              <a:buNone/>
            </a:pPr>
            <a:r>
              <a:rPr lang="en-US" b="1" dirty="0"/>
              <a:t>}  </a:t>
            </a:r>
          </a:p>
          <a:p>
            <a:pPr marL="400050" lvl="1" indent="0">
              <a:buNone/>
            </a:pPr>
            <a:r>
              <a:rPr lang="en-US" b="1" dirty="0"/>
              <a:t>}</a:t>
            </a:r>
            <a:r>
              <a:rPr lang="en-US" dirty="0"/>
              <a:t>  </a:t>
            </a:r>
          </a:p>
          <a:p>
            <a:endParaRPr lang="en-US" dirty="0"/>
          </a:p>
        </p:txBody>
      </p:sp>
    </p:spTree>
    <p:extLst>
      <p:ext uri="{BB962C8B-B14F-4D97-AF65-F5344CB8AC3E}">
        <p14:creationId xmlns:p14="http://schemas.microsoft.com/office/powerpoint/2010/main" val="4556766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588" y="100013"/>
            <a:ext cx="10172700" cy="6572249"/>
          </a:xfrm>
        </p:spPr>
        <p:txBody>
          <a:bodyPr>
            <a:normAutofit/>
          </a:bodyPr>
          <a:lstStyle/>
          <a:p>
            <a:r>
              <a:rPr lang="en-US" dirty="0"/>
              <a:t>Loops in Java</a:t>
            </a:r>
          </a:p>
          <a:p>
            <a:r>
              <a:rPr lang="en-US" dirty="0"/>
              <a:t>In programming languages, loops are used to execute a set of instructions/functions repeatedly when some conditions become true. There are three types of loops in java.</a:t>
            </a:r>
          </a:p>
          <a:p>
            <a:pPr marL="457200" indent="-457200">
              <a:buFont typeface="+mj-lt"/>
              <a:buAutoNum type="arabicPeriod"/>
            </a:pPr>
            <a:r>
              <a:rPr lang="en-US" b="1" dirty="0"/>
              <a:t>for loop</a:t>
            </a:r>
          </a:p>
          <a:p>
            <a:r>
              <a:rPr lang="en-US" dirty="0"/>
              <a:t>The Java for loop is a control flow statement that iterates a part of the programs multiple times. If the number of iteration is fixed, it is recommended to use for loop.</a:t>
            </a:r>
            <a:r>
              <a:rPr lang="en-US" b="1" dirty="0"/>
              <a:t> public</a:t>
            </a:r>
            <a:r>
              <a:rPr lang="en-US" dirty="0"/>
              <a:t> </a:t>
            </a:r>
            <a:r>
              <a:rPr lang="en-US" b="1" dirty="0"/>
              <a:t>class</a:t>
            </a:r>
            <a:r>
              <a:rPr lang="en-US" dirty="0"/>
              <a:t> </a:t>
            </a:r>
            <a:r>
              <a:rPr lang="en-US" dirty="0" err="1"/>
              <a:t>ForExample</a:t>
            </a:r>
            <a:r>
              <a:rPr lang="en-US" dirty="0"/>
              <a:t> {  </a:t>
            </a:r>
          </a:p>
          <a:p>
            <a:pPr marL="0" indent="0">
              <a:buNone/>
            </a:pPr>
            <a:r>
              <a:rPr lang="en-US" dirty="0"/>
              <a:t>public class </a:t>
            </a:r>
            <a:r>
              <a:rPr lang="en-US" dirty="0" err="1"/>
              <a:t>ForExample</a:t>
            </a:r>
            <a:r>
              <a:rPr lang="en-US" dirty="0"/>
              <a:t> {  </a:t>
            </a:r>
          </a:p>
          <a:p>
            <a:pPr marL="0" indent="0">
              <a:buNone/>
            </a:pPr>
            <a:r>
              <a:rPr lang="en-US" dirty="0"/>
              <a:t>public static void main(String[] </a:t>
            </a:r>
            <a:r>
              <a:rPr lang="en-US" dirty="0" err="1"/>
              <a:t>args</a:t>
            </a:r>
            <a:r>
              <a:rPr lang="en-US" dirty="0"/>
              <a:t>) {  </a:t>
            </a:r>
          </a:p>
          <a:p>
            <a:pPr marL="0" indent="0">
              <a:buNone/>
            </a:pPr>
            <a:r>
              <a:rPr lang="en-US" dirty="0"/>
              <a:t>    //Code of Java for loop  </a:t>
            </a:r>
          </a:p>
          <a:p>
            <a:pPr marL="0" indent="0">
              <a:buNone/>
            </a:pPr>
            <a:r>
              <a:rPr lang="en-US" dirty="0"/>
              <a:t>    for(</a:t>
            </a:r>
            <a:r>
              <a:rPr lang="en-US" dirty="0" err="1"/>
              <a:t>int</a:t>
            </a:r>
            <a:r>
              <a:rPr lang="en-US" dirty="0"/>
              <a:t> </a:t>
            </a:r>
            <a:r>
              <a:rPr lang="en-US" dirty="0" err="1"/>
              <a:t>i</a:t>
            </a:r>
            <a:r>
              <a:rPr lang="en-US" dirty="0"/>
              <a:t>=1;i&lt;=10;i++){  </a:t>
            </a:r>
          </a:p>
          <a:p>
            <a:pPr marL="0" indent="0">
              <a:buNone/>
            </a:pPr>
            <a:r>
              <a:rPr lang="en-US" dirty="0"/>
              <a:t>        </a:t>
            </a:r>
            <a:r>
              <a:rPr lang="en-US" dirty="0" err="1"/>
              <a:t>System.out.println</a:t>
            </a:r>
            <a:r>
              <a:rPr lang="en-US" dirty="0"/>
              <a:t>(</a:t>
            </a:r>
            <a:r>
              <a:rPr lang="en-US" dirty="0" err="1"/>
              <a:t>i</a:t>
            </a:r>
            <a:r>
              <a:rPr lang="en-US" dirty="0"/>
              <a:t>);  </a:t>
            </a:r>
          </a:p>
          <a:p>
            <a:pPr marL="0" indent="0">
              <a:buNone/>
            </a:pPr>
            <a:r>
              <a:rPr lang="en-US" dirty="0"/>
              <a:t>    }  </a:t>
            </a:r>
          </a:p>
          <a:p>
            <a:pPr marL="0" indent="0">
              <a:buNone/>
            </a:pPr>
            <a:r>
              <a:rPr lang="en-US" dirty="0"/>
              <a:t>}  </a:t>
            </a:r>
          </a:p>
          <a:p>
            <a:pPr marL="0" indent="0">
              <a:buNone/>
            </a:pPr>
            <a:r>
              <a:rPr lang="en-US" dirty="0"/>
              <a:t>}  </a:t>
            </a:r>
          </a:p>
          <a:p>
            <a:pPr marL="0" indent="0">
              <a:buNone/>
            </a:pPr>
            <a:endParaRPr lang="en-US" b="1" dirty="0"/>
          </a:p>
          <a:p>
            <a:endParaRPr lang="en-US" dirty="0"/>
          </a:p>
        </p:txBody>
      </p:sp>
    </p:spTree>
    <p:extLst>
      <p:ext uri="{BB962C8B-B14F-4D97-AF65-F5344CB8AC3E}">
        <p14:creationId xmlns:p14="http://schemas.microsoft.com/office/powerpoint/2010/main" val="14474670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1463" y="100013"/>
            <a:ext cx="11187111" cy="6343649"/>
          </a:xfrm>
        </p:spPr>
        <p:txBody>
          <a:bodyPr/>
          <a:lstStyle/>
          <a:p>
            <a:r>
              <a:rPr lang="en-US" b="1" u="sng" dirty="0"/>
              <a:t>Java Infinitive For Loop</a:t>
            </a:r>
          </a:p>
          <a:p>
            <a:r>
              <a:rPr lang="en-US" dirty="0"/>
              <a:t>If you use two semicolons ;; in the for loop, it will be infinitive for loop.</a:t>
            </a:r>
          </a:p>
          <a:p>
            <a:r>
              <a:rPr lang="en-US" b="1" dirty="0"/>
              <a:t>Syntax:</a:t>
            </a:r>
          </a:p>
          <a:p>
            <a:pPr marL="0" indent="0">
              <a:buNone/>
            </a:pPr>
            <a:endParaRPr lang="en-US" dirty="0"/>
          </a:p>
          <a:p>
            <a:pPr marL="0" indent="0">
              <a:buNone/>
            </a:pPr>
            <a:r>
              <a:rPr lang="en-US" b="1" dirty="0"/>
              <a:t>public</a:t>
            </a:r>
            <a:r>
              <a:rPr lang="en-US" dirty="0"/>
              <a:t> </a:t>
            </a:r>
            <a:r>
              <a:rPr lang="en-US" b="1" dirty="0"/>
              <a:t>class</a:t>
            </a:r>
            <a:r>
              <a:rPr lang="en-US" dirty="0"/>
              <a:t> </a:t>
            </a:r>
            <a:r>
              <a:rPr lang="en-US" dirty="0" err="1"/>
              <a:t>ForExample</a:t>
            </a:r>
            <a:r>
              <a:rPr lang="en-US" dirty="0"/>
              <a:t> {  </a:t>
            </a:r>
          </a:p>
          <a:p>
            <a:pPr marL="0" indent="0">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pPr marL="0" indent="0">
              <a:buNone/>
            </a:pPr>
            <a:r>
              <a:rPr lang="en-US" dirty="0"/>
              <a:t>    //Using no condition in for loop  </a:t>
            </a:r>
          </a:p>
          <a:p>
            <a:pPr marL="0" indent="0">
              <a:buNone/>
            </a:pPr>
            <a:r>
              <a:rPr lang="en-US" dirty="0"/>
              <a:t>    </a:t>
            </a:r>
            <a:r>
              <a:rPr lang="en-US" b="1" dirty="0"/>
              <a:t>for</a:t>
            </a:r>
            <a:r>
              <a:rPr lang="en-US" dirty="0"/>
              <a:t>(;;){  </a:t>
            </a:r>
          </a:p>
          <a:p>
            <a:pPr marL="0" indent="0">
              <a:buNone/>
            </a:pPr>
            <a:r>
              <a:rPr lang="en-US" dirty="0"/>
              <a:t>        </a:t>
            </a:r>
            <a:r>
              <a:rPr lang="en-US" dirty="0" err="1"/>
              <a:t>System.out.println</a:t>
            </a:r>
            <a:r>
              <a:rPr lang="en-US" dirty="0"/>
              <a:t>("infinitive loop");  </a:t>
            </a:r>
          </a:p>
          <a:p>
            <a:pPr marL="0" indent="0">
              <a:buNone/>
            </a:pPr>
            <a:r>
              <a:rPr lang="en-US" dirty="0"/>
              <a:t>    }  </a:t>
            </a:r>
          </a:p>
          <a:p>
            <a:pPr marL="0" indent="0">
              <a:buNone/>
            </a:pPr>
            <a:r>
              <a:rPr lang="en-US" dirty="0"/>
              <a:t>}  </a:t>
            </a:r>
          </a:p>
          <a:p>
            <a:pPr marL="0" indent="0">
              <a:buNone/>
            </a:pPr>
            <a:r>
              <a:rPr lang="en-US" dirty="0"/>
              <a:t>}  </a:t>
            </a:r>
          </a:p>
          <a:p>
            <a:pPr marL="0" indent="0">
              <a:buNone/>
            </a:pPr>
            <a:endParaRPr lang="en-US" dirty="0"/>
          </a:p>
          <a:p>
            <a:pPr marL="0" indent="0">
              <a:buNone/>
            </a:pPr>
            <a:r>
              <a:rPr lang="en-US" dirty="0"/>
              <a:t>press </a:t>
            </a:r>
            <a:r>
              <a:rPr lang="en-US" dirty="0" err="1"/>
              <a:t>ctrl+c</a:t>
            </a:r>
            <a:r>
              <a:rPr lang="en-US" dirty="0"/>
              <a:t> to exit from the program</a:t>
            </a:r>
          </a:p>
        </p:txBody>
      </p:sp>
    </p:spTree>
    <p:extLst>
      <p:ext uri="{BB962C8B-B14F-4D97-AF65-F5344CB8AC3E}">
        <p14:creationId xmlns:p14="http://schemas.microsoft.com/office/powerpoint/2010/main" val="416234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134472"/>
            <a:ext cx="8946541" cy="6113928"/>
          </a:xfrm>
        </p:spPr>
        <p:txBody>
          <a:bodyPr>
            <a:normAutofit lnSpcReduction="10000"/>
          </a:bodyPr>
          <a:lstStyle/>
          <a:p>
            <a:r>
              <a:rPr lang="en-US" b="1" dirty="0"/>
              <a:t>Java Version History</a:t>
            </a:r>
          </a:p>
          <a:p>
            <a:r>
              <a:rPr lang="en-US" dirty="0"/>
              <a:t>Many java versions have been released till now. The current stable release of Java is Java SE 10.</a:t>
            </a:r>
          </a:p>
          <a:p>
            <a:pPr marL="457200" indent="-457200">
              <a:buFont typeface="+mj-lt"/>
              <a:buAutoNum type="arabicPeriod"/>
            </a:pPr>
            <a:r>
              <a:rPr lang="en-US" dirty="0"/>
              <a:t>JDK Alpha and Beta (1995)</a:t>
            </a:r>
          </a:p>
          <a:p>
            <a:pPr marL="457200" indent="-457200">
              <a:buFont typeface="+mj-lt"/>
              <a:buAutoNum type="arabicPeriod"/>
            </a:pPr>
            <a:r>
              <a:rPr lang="en-US" dirty="0"/>
              <a:t>JDK 1.0 (23rd Jan 1996)</a:t>
            </a:r>
          </a:p>
          <a:p>
            <a:pPr marL="457200" indent="-457200">
              <a:buFont typeface="+mj-lt"/>
              <a:buAutoNum type="arabicPeriod"/>
            </a:pPr>
            <a:r>
              <a:rPr lang="en-US" dirty="0"/>
              <a:t>JDK 1.1 (19th Feb 1997)</a:t>
            </a:r>
          </a:p>
          <a:p>
            <a:pPr marL="457200" indent="-457200">
              <a:buFont typeface="+mj-lt"/>
              <a:buAutoNum type="arabicPeriod"/>
            </a:pPr>
            <a:r>
              <a:rPr lang="en-US" dirty="0"/>
              <a:t>J2SE 1.2 (8th Dec 1998)</a:t>
            </a:r>
          </a:p>
          <a:p>
            <a:pPr marL="457200" indent="-457200">
              <a:buFont typeface="+mj-lt"/>
              <a:buAutoNum type="arabicPeriod"/>
            </a:pPr>
            <a:r>
              <a:rPr lang="en-US" dirty="0"/>
              <a:t>J2SE 1.3 (8th May 2000)</a:t>
            </a:r>
          </a:p>
          <a:p>
            <a:pPr marL="457200" indent="-457200">
              <a:buFont typeface="+mj-lt"/>
              <a:buAutoNum type="arabicPeriod"/>
            </a:pPr>
            <a:r>
              <a:rPr lang="en-US" dirty="0"/>
              <a:t>J2SE 1.4 (6th Feb 2002)</a:t>
            </a:r>
          </a:p>
          <a:p>
            <a:pPr marL="457200" indent="-457200">
              <a:buFont typeface="+mj-lt"/>
              <a:buAutoNum type="arabicPeriod"/>
            </a:pPr>
            <a:r>
              <a:rPr lang="en-US" dirty="0"/>
              <a:t>J2SE 5.0 (30th Sep 2004)</a:t>
            </a:r>
          </a:p>
          <a:p>
            <a:pPr marL="457200" indent="-457200">
              <a:buFont typeface="+mj-lt"/>
              <a:buAutoNum type="arabicPeriod"/>
            </a:pPr>
            <a:r>
              <a:rPr lang="en-US" dirty="0"/>
              <a:t>Java SE 6 (11th Dec 2006)</a:t>
            </a:r>
          </a:p>
          <a:p>
            <a:pPr marL="457200" indent="-457200">
              <a:buFont typeface="+mj-lt"/>
              <a:buAutoNum type="arabicPeriod"/>
            </a:pPr>
            <a:r>
              <a:rPr lang="en-US" dirty="0"/>
              <a:t>Java SE 7 (28th July 2011)</a:t>
            </a:r>
          </a:p>
          <a:p>
            <a:pPr marL="457200" indent="-457200">
              <a:buFont typeface="+mj-lt"/>
              <a:buAutoNum type="arabicPeriod"/>
            </a:pPr>
            <a:r>
              <a:rPr lang="en-US" dirty="0"/>
              <a:t>Java SE 8 (18th March 2014)</a:t>
            </a:r>
          </a:p>
          <a:p>
            <a:pPr marL="457200" indent="-457200">
              <a:buFont typeface="+mj-lt"/>
              <a:buAutoNum type="arabicPeriod"/>
            </a:pPr>
            <a:r>
              <a:rPr lang="en-US" dirty="0"/>
              <a:t>Java SE 9 (21st Sep 2017)</a:t>
            </a:r>
          </a:p>
          <a:p>
            <a:pPr marL="457200" indent="-457200">
              <a:buFont typeface="+mj-lt"/>
              <a:buAutoNum type="arabicPeriod"/>
            </a:pPr>
            <a:r>
              <a:rPr lang="en-US" dirty="0"/>
              <a:t>Java SE 10 (20th March 2018)</a:t>
            </a:r>
          </a:p>
          <a:p>
            <a:pPr marL="0" indent="0">
              <a:buNone/>
            </a:pPr>
            <a:endParaRPr lang="en-US" dirty="0"/>
          </a:p>
        </p:txBody>
      </p:sp>
    </p:spTree>
    <p:extLst>
      <p:ext uri="{BB962C8B-B14F-4D97-AF65-F5344CB8AC3E}">
        <p14:creationId xmlns:p14="http://schemas.microsoft.com/office/powerpoint/2010/main" val="10394269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314" y="100014"/>
            <a:ext cx="9835540" cy="6148386"/>
          </a:xfrm>
        </p:spPr>
        <p:txBody>
          <a:bodyPr/>
          <a:lstStyle/>
          <a:p>
            <a:pPr marL="457200" indent="-457200">
              <a:buFont typeface="+mj-lt"/>
              <a:buAutoNum type="arabicPeriod"/>
            </a:pPr>
            <a:r>
              <a:rPr lang="en-US" b="1" dirty="0"/>
              <a:t>while loop</a:t>
            </a:r>
          </a:p>
          <a:p>
            <a:pPr marL="0" indent="0">
              <a:buNone/>
            </a:pPr>
            <a:r>
              <a:rPr lang="en-US" dirty="0"/>
              <a:t>The Java while loop is a control flow statement that executes a part of the programs repeatedly on the basis of given </a:t>
            </a:r>
            <a:r>
              <a:rPr lang="en-US" dirty="0" err="1"/>
              <a:t>boolean</a:t>
            </a:r>
            <a:r>
              <a:rPr lang="en-US" dirty="0"/>
              <a:t> condition. If the number of iteration is not fixed, it is recommended to use while loop.</a:t>
            </a:r>
          </a:p>
          <a:p>
            <a:pPr marL="0" indent="0">
              <a:buNone/>
            </a:pPr>
            <a:endParaRPr lang="en-US" dirty="0"/>
          </a:p>
          <a:p>
            <a:pPr marL="0" indent="0">
              <a:buNone/>
            </a:pPr>
            <a:r>
              <a:rPr lang="en-US" dirty="0"/>
              <a:t>public class </a:t>
            </a:r>
            <a:r>
              <a:rPr lang="en-US" dirty="0" err="1"/>
              <a:t>WhileExample</a:t>
            </a:r>
            <a:r>
              <a:rPr lang="en-US" dirty="0"/>
              <a:t> {  </a:t>
            </a:r>
          </a:p>
          <a:p>
            <a:pPr marL="0" indent="0">
              <a:buNone/>
            </a:pPr>
            <a:r>
              <a:rPr lang="en-US" dirty="0"/>
              <a:t>public static void main(String[] </a:t>
            </a:r>
            <a:r>
              <a:rPr lang="en-US" dirty="0" err="1"/>
              <a:t>args</a:t>
            </a:r>
            <a:r>
              <a:rPr lang="en-US" dirty="0"/>
              <a:t>) {  </a:t>
            </a:r>
          </a:p>
          <a:p>
            <a:pPr marL="0" indent="0">
              <a:buNone/>
            </a:pPr>
            <a:r>
              <a:rPr lang="en-US" dirty="0"/>
              <a:t>    </a:t>
            </a:r>
            <a:r>
              <a:rPr lang="en-US" dirty="0" err="1"/>
              <a:t>int</a:t>
            </a:r>
            <a:r>
              <a:rPr lang="en-US" dirty="0"/>
              <a:t> </a:t>
            </a:r>
            <a:r>
              <a:rPr lang="en-US" dirty="0" err="1"/>
              <a:t>i</a:t>
            </a:r>
            <a:r>
              <a:rPr lang="en-US" dirty="0"/>
              <a:t>=1;  </a:t>
            </a:r>
          </a:p>
          <a:p>
            <a:pPr marL="0" indent="0">
              <a:buNone/>
            </a:pPr>
            <a:r>
              <a:rPr lang="en-US" dirty="0"/>
              <a:t>    while(</a:t>
            </a:r>
            <a:r>
              <a:rPr lang="en-US" dirty="0" err="1"/>
              <a:t>i</a:t>
            </a:r>
            <a:r>
              <a:rPr lang="en-US" dirty="0"/>
              <a:t>&lt;=10){  </a:t>
            </a:r>
          </a:p>
          <a:p>
            <a:pPr marL="0" indent="0">
              <a:buNone/>
            </a:pPr>
            <a:r>
              <a:rPr lang="en-US" dirty="0"/>
              <a:t>        </a:t>
            </a:r>
            <a:r>
              <a:rPr lang="en-US" dirty="0" err="1"/>
              <a:t>System.out.println</a:t>
            </a:r>
            <a:r>
              <a:rPr lang="en-US" dirty="0"/>
              <a:t>(</a:t>
            </a:r>
            <a:r>
              <a:rPr lang="en-US" dirty="0" err="1"/>
              <a:t>i</a:t>
            </a:r>
            <a:r>
              <a:rPr lang="en-US" dirty="0"/>
              <a:t>);  </a:t>
            </a:r>
          </a:p>
          <a:p>
            <a:pPr marL="0" indent="0">
              <a:buNone/>
            </a:pPr>
            <a:r>
              <a:rPr lang="en-US" dirty="0"/>
              <a:t>    </a:t>
            </a:r>
            <a:r>
              <a:rPr lang="en-US" dirty="0" err="1"/>
              <a:t>i</a:t>
            </a:r>
            <a:r>
              <a:rPr lang="en-US" dirty="0"/>
              <a:t>++;  </a:t>
            </a:r>
          </a:p>
          <a:p>
            <a:pPr marL="0" indent="0">
              <a:buNone/>
            </a:pPr>
            <a:r>
              <a:rPr lang="en-US" dirty="0"/>
              <a:t>    }  </a:t>
            </a:r>
          </a:p>
          <a:p>
            <a:pPr marL="0" indent="0">
              <a:buNone/>
            </a:pPr>
            <a:r>
              <a:rPr lang="en-US" dirty="0"/>
              <a:t>}  </a:t>
            </a:r>
          </a:p>
          <a:p>
            <a:pPr marL="0" indent="0">
              <a:buNone/>
            </a:pPr>
            <a:r>
              <a:rPr lang="en-US" dirty="0"/>
              <a:t>}  </a:t>
            </a:r>
          </a:p>
          <a:p>
            <a:pPr marL="0" indent="0">
              <a:buNone/>
            </a:pPr>
            <a:endParaRPr lang="en-US" b="1" dirty="0"/>
          </a:p>
        </p:txBody>
      </p:sp>
    </p:spTree>
    <p:extLst>
      <p:ext uri="{BB962C8B-B14F-4D97-AF65-F5344CB8AC3E}">
        <p14:creationId xmlns:p14="http://schemas.microsoft.com/office/powerpoint/2010/main" val="3851991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588" y="114300"/>
            <a:ext cx="10658475" cy="6572250"/>
          </a:xfrm>
        </p:spPr>
        <p:txBody>
          <a:bodyPr/>
          <a:lstStyle/>
          <a:p>
            <a:r>
              <a:rPr lang="en-US" b="1" dirty="0"/>
              <a:t>Infinitive While Loop</a:t>
            </a:r>
          </a:p>
          <a:p>
            <a:pPr marL="0" indent="0">
              <a:buNone/>
            </a:pPr>
            <a:r>
              <a:rPr lang="en-US" dirty="0"/>
              <a:t>If you pass </a:t>
            </a:r>
            <a:r>
              <a:rPr lang="en-US" b="1" dirty="0"/>
              <a:t>true</a:t>
            </a:r>
            <a:r>
              <a:rPr lang="en-US" dirty="0"/>
              <a:t> in the while loop, it will be infinitive while loop.</a:t>
            </a:r>
          </a:p>
          <a:p>
            <a:pPr marL="0" indent="0">
              <a:buNone/>
            </a:pPr>
            <a:endParaRPr lang="en-US" dirty="0"/>
          </a:p>
          <a:p>
            <a:pPr marL="0" indent="0">
              <a:buNone/>
            </a:pPr>
            <a:r>
              <a:rPr lang="en-US" b="1" dirty="0"/>
              <a:t>public</a:t>
            </a:r>
            <a:r>
              <a:rPr lang="en-US" dirty="0"/>
              <a:t> </a:t>
            </a:r>
            <a:r>
              <a:rPr lang="en-US" b="1" dirty="0"/>
              <a:t>class</a:t>
            </a:r>
            <a:r>
              <a:rPr lang="en-US" dirty="0"/>
              <a:t> WhileExample2 {  </a:t>
            </a:r>
          </a:p>
          <a:p>
            <a:pPr marL="0" indent="0">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pPr marL="0" indent="0">
              <a:buNone/>
            </a:pPr>
            <a:r>
              <a:rPr lang="en-US" dirty="0"/>
              <a:t>    </a:t>
            </a:r>
            <a:r>
              <a:rPr lang="en-US" b="1" dirty="0"/>
              <a:t>while</a:t>
            </a:r>
            <a:r>
              <a:rPr lang="en-US" dirty="0"/>
              <a:t>(</a:t>
            </a:r>
            <a:r>
              <a:rPr lang="en-US" b="1" dirty="0"/>
              <a:t>true</a:t>
            </a:r>
            <a:r>
              <a:rPr lang="en-US" dirty="0"/>
              <a:t>){  </a:t>
            </a:r>
          </a:p>
          <a:p>
            <a:pPr marL="0" indent="0">
              <a:buNone/>
            </a:pPr>
            <a:r>
              <a:rPr lang="en-US" dirty="0"/>
              <a:t>        </a:t>
            </a:r>
            <a:r>
              <a:rPr lang="en-US" dirty="0" err="1"/>
              <a:t>System.out.println</a:t>
            </a:r>
            <a:r>
              <a:rPr lang="en-US" dirty="0"/>
              <a:t>("infinitive while loop");  </a:t>
            </a:r>
          </a:p>
          <a:p>
            <a:pPr marL="0" indent="0">
              <a:buNone/>
            </a:pPr>
            <a:r>
              <a:rPr lang="en-US" dirty="0"/>
              <a:t>    }  </a:t>
            </a:r>
          </a:p>
          <a:p>
            <a:pPr marL="0" indent="0">
              <a:buNone/>
            </a:pPr>
            <a:r>
              <a:rPr lang="en-US" dirty="0"/>
              <a:t>}  </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16754087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588" y="114300"/>
            <a:ext cx="11329987" cy="6615113"/>
          </a:xfrm>
        </p:spPr>
        <p:txBody>
          <a:bodyPr/>
          <a:lstStyle/>
          <a:p>
            <a:r>
              <a:rPr lang="en-US" b="1" dirty="0"/>
              <a:t>do-while loop</a:t>
            </a:r>
          </a:p>
          <a:p>
            <a:r>
              <a:rPr lang="en-US" dirty="0"/>
              <a:t>The Java do while loop is a control flow statement that executes a part of the programs at least once </a:t>
            </a:r>
            <a:r>
              <a:rPr lang="en-US" dirty="0" err="1"/>
              <a:t>anIf</a:t>
            </a:r>
            <a:r>
              <a:rPr lang="en-US" dirty="0"/>
              <a:t> the number of iteration is not fixed and you must have to execute the loop at least once, it is recommended to use the do-while </a:t>
            </a:r>
            <a:r>
              <a:rPr lang="en-US" dirty="0" err="1"/>
              <a:t>loop.d</a:t>
            </a:r>
            <a:r>
              <a:rPr lang="en-US" dirty="0"/>
              <a:t> the further execution depends upon the given </a:t>
            </a:r>
            <a:r>
              <a:rPr lang="en-US" dirty="0" err="1"/>
              <a:t>boolean</a:t>
            </a:r>
            <a:r>
              <a:rPr lang="en-US" dirty="0"/>
              <a:t> condition.</a:t>
            </a:r>
          </a:p>
          <a:p>
            <a:endParaRPr lang="en-US" dirty="0"/>
          </a:p>
          <a:p>
            <a:pPr marL="0" indent="0">
              <a:buNone/>
            </a:pPr>
            <a:r>
              <a:rPr lang="en-US" b="1" dirty="0"/>
              <a:t>public class </a:t>
            </a:r>
            <a:r>
              <a:rPr lang="en-US" b="1" dirty="0" err="1"/>
              <a:t>DoWhileExample</a:t>
            </a:r>
            <a:r>
              <a:rPr lang="en-US" b="1" dirty="0"/>
              <a:t> {  </a:t>
            </a:r>
          </a:p>
          <a:p>
            <a:pPr marL="0" indent="0">
              <a:buNone/>
            </a:pPr>
            <a:r>
              <a:rPr lang="en-US" b="1" dirty="0"/>
              <a:t>public static void main(String[] </a:t>
            </a:r>
            <a:r>
              <a:rPr lang="en-US" b="1" dirty="0" err="1"/>
              <a:t>args</a:t>
            </a:r>
            <a:r>
              <a:rPr lang="en-US" b="1" dirty="0"/>
              <a:t>) {  </a:t>
            </a:r>
          </a:p>
          <a:p>
            <a:pPr marL="0" indent="0">
              <a:buNone/>
            </a:pPr>
            <a:r>
              <a:rPr lang="en-US" b="1" dirty="0"/>
              <a:t>    </a:t>
            </a:r>
            <a:r>
              <a:rPr lang="en-US" b="1" dirty="0" err="1"/>
              <a:t>int</a:t>
            </a:r>
            <a:r>
              <a:rPr lang="en-US" b="1" dirty="0"/>
              <a:t> </a:t>
            </a:r>
            <a:r>
              <a:rPr lang="en-US" b="1" dirty="0" err="1"/>
              <a:t>i</a:t>
            </a:r>
            <a:r>
              <a:rPr lang="en-US" b="1" dirty="0"/>
              <a:t>=1;  </a:t>
            </a:r>
          </a:p>
          <a:p>
            <a:pPr marL="0" indent="0">
              <a:buNone/>
            </a:pPr>
            <a:r>
              <a:rPr lang="en-US" b="1" dirty="0"/>
              <a:t>    do{  </a:t>
            </a:r>
          </a:p>
          <a:p>
            <a:pPr marL="0" indent="0">
              <a:buNone/>
            </a:pPr>
            <a:r>
              <a:rPr lang="en-US" b="1" dirty="0"/>
              <a:t>        </a:t>
            </a:r>
            <a:r>
              <a:rPr lang="en-US" b="1" dirty="0" err="1"/>
              <a:t>System.out.println</a:t>
            </a:r>
            <a:r>
              <a:rPr lang="en-US" b="1" dirty="0"/>
              <a:t>(</a:t>
            </a:r>
            <a:r>
              <a:rPr lang="en-US" b="1" dirty="0" err="1"/>
              <a:t>i</a:t>
            </a:r>
            <a:r>
              <a:rPr lang="en-US" b="1" dirty="0"/>
              <a:t>);  </a:t>
            </a:r>
          </a:p>
          <a:p>
            <a:pPr marL="0" indent="0">
              <a:buNone/>
            </a:pPr>
            <a:r>
              <a:rPr lang="en-US" b="1" dirty="0"/>
              <a:t>    </a:t>
            </a:r>
            <a:r>
              <a:rPr lang="en-US" b="1" dirty="0" err="1"/>
              <a:t>i</a:t>
            </a:r>
            <a:r>
              <a:rPr lang="en-US" b="1" dirty="0"/>
              <a:t>++;  </a:t>
            </a:r>
          </a:p>
          <a:p>
            <a:pPr marL="0" indent="0">
              <a:buNone/>
            </a:pPr>
            <a:r>
              <a:rPr lang="en-US" b="1" dirty="0"/>
              <a:t>    }while(</a:t>
            </a:r>
            <a:r>
              <a:rPr lang="en-US" b="1" dirty="0" err="1"/>
              <a:t>i</a:t>
            </a:r>
            <a:r>
              <a:rPr lang="en-US" b="1" dirty="0"/>
              <a:t>&lt;=10);  </a:t>
            </a:r>
          </a:p>
          <a:p>
            <a:pPr marL="0" indent="0">
              <a:buNone/>
            </a:pPr>
            <a:r>
              <a:rPr lang="en-US" b="1" dirty="0"/>
              <a:t>}  </a:t>
            </a:r>
          </a:p>
          <a:p>
            <a:pPr marL="0" indent="0">
              <a:buNone/>
            </a:pPr>
            <a:r>
              <a:rPr lang="en-US" b="1" dirty="0"/>
              <a:t>}</a:t>
            </a:r>
            <a:r>
              <a:rPr lang="en-US" dirty="0"/>
              <a:t>  </a:t>
            </a:r>
          </a:p>
          <a:p>
            <a:endParaRPr lang="en-US" dirty="0"/>
          </a:p>
        </p:txBody>
      </p:sp>
    </p:spTree>
    <p:extLst>
      <p:ext uri="{BB962C8B-B14F-4D97-AF65-F5344CB8AC3E}">
        <p14:creationId xmlns:p14="http://schemas.microsoft.com/office/powerpoint/2010/main" val="20655555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62" y="314327"/>
            <a:ext cx="10392753" cy="6091236"/>
          </a:xfrm>
        </p:spPr>
        <p:txBody>
          <a:bodyPr/>
          <a:lstStyle/>
          <a:p>
            <a:r>
              <a:rPr lang="en-US" dirty="0"/>
              <a:t>Infinitive do-while Loop</a:t>
            </a:r>
          </a:p>
          <a:p>
            <a:r>
              <a:rPr lang="en-US" dirty="0"/>
              <a:t>If you pass </a:t>
            </a:r>
            <a:r>
              <a:rPr lang="en-US" b="1" dirty="0"/>
              <a:t>true</a:t>
            </a:r>
            <a:r>
              <a:rPr lang="en-US" dirty="0"/>
              <a:t> in the do-while loop, it will be infinitive do-while loop.</a:t>
            </a:r>
          </a:p>
          <a:p>
            <a:endParaRPr lang="en-US" dirty="0"/>
          </a:p>
          <a:p>
            <a:endParaRPr lang="en-US" dirty="0"/>
          </a:p>
          <a:p>
            <a:pPr marL="0" indent="0">
              <a:buNone/>
            </a:pPr>
            <a:r>
              <a:rPr lang="en-US" b="1" dirty="0"/>
              <a:t>public</a:t>
            </a:r>
            <a:r>
              <a:rPr lang="en-US" dirty="0"/>
              <a:t> </a:t>
            </a:r>
            <a:r>
              <a:rPr lang="en-US" b="1" dirty="0"/>
              <a:t>class</a:t>
            </a:r>
            <a:r>
              <a:rPr lang="en-US" dirty="0"/>
              <a:t> DoWhileExample2 {  </a:t>
            </a:r>
          </a:p>
          <a:p>
            <a:pPr marL="0" indent="0">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pPr marL="0" indent="0">
              <a:buNone/>
            </a:pPr>
            <a:r>
              <a:rPr lang="en-US" dirty="0"/>
              <a:t>    </a:t>
            </a:r>
            <a:r>
              <a:rPr lang="en-US" b="1" dirty="0"/>
              <a:t>do</a:t>
            </a:r>
            <a:r>
              <a:rPr lang="en-US" dirty="0"/>
              <a:t>{  </a:t>
            </a:r>
          </a:p>
          <a:p>
            <a:pPr marL="0" indent="0">
              <a:buNone/>
            </a:pPr>
            <a:r>
              <a:rPr lang="en-US" dirty="0"/>
              <a:t>        </a:t>
            </a:r>
            <a:r>
              <a:rPr lang="en-US" dirty="0" err="1"/>
              <a:t>System.out.println</a:t>
            </a:r>
            <a:r>
              <a:rPr lang="en-US" dirty="0"/>
              <a:t>("infinitive do while loop");  </a:t>
            </a:r>
          </a:p>
          <a:p>
            <a:pPr marL="0" indent="0">
              <a:buNone/>
            </a:pPr>
            <a:r>
              <a:rPr lang="en-US" dirty="0"/>
              <a:t>    }</a:t>
            </a:r>
            <a:r>
              <a:rPr lang="en-US" b="1" dirty="0"/>
              <a:t>while</a:t>
            </a:r>
            <a:r>
              <a:rPr lang="en-US" dirty="0"/>
              <a:t>(</a:t>
            </a:r>
            <a:r>
              <a:rPr lang="en-US" b="1" dirty="0"/>
              <a:t>true</a:t>
            </a:r>
            <a:r>
              <a:rPr lang="en-US" dirty="0"/>
              <a:t>);  </a:t>
            </a:r>
          </a:p>
          <a:p>
            <a:pPr marL="0" indent="0">
              <a:buNone/>
            </a:pPr>
            <a:r>
              <a:rPr lang="en-US" dirty="0"/>
              <a:t>}  </a:t>
            </a:r>
          </a:p>
          <a:p>
            <a:pPr marL="0" indent="0">
              <a:buNone/>
            </a:pPr>
            <a:r>
              <a:rPr lang="en-US" dirty="0"/>
              <a:t>}  </a:t>
            </a:r>
          </a:p>
          <a:p>
            <a:endParaRPr lang="en-US" dirty="0"/>
          </a:p>
        </p:txBody>
      </p:sp>
    </p:spTree>
    <p:extLst>
      <p:ext uri="{BB962C8B-B14F-4D97-AF65-F5344CB8AC3E}">
        <p14:creationId xmlns:p14="http://schemas.microsoft.com/office/powerpoint/2010/main" val="39292237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7176" y="114300"/>
            <a:ext cx="9792678" cy="6134099"/>
          </a:xfrm>
        </p:spPr>
        <p:txBody>
          <a:bodyPr/>
          <a:lstStyle/>
          <a:p>
            <a:r>
              <a:rPr lang="en-US" dirty="0"/>
              <a:t>Break Statement</a:t>
            </a:r>
          </a:p>
          <a:p>
            <a:r>
              <a:rPr lang="en-US" dirty="0"/>
              <a:t>When a break statement is encountered inside a loop, the loop is immediately terminated and the program control resumes at the next statement following the loop.</a:t>
            </a:r>
          </a:p>
          <a:p>
            <a:r>
              <a:rPr lang="en-US" dirty="0"/>
              <a:t>The Java </a:t>
            </a:r>
            <a:r>
              <a:rPr lang="en-US" i="1" dirty="0"/>
              <a:t>break</a:t>
            </a:r>
            <a:r>
              <a:rPr lang="en-US" dirty="0"/>
              <a:t> is used to break loop or switch statement. It breaks the current flow of the program at specified condition. In case of inner loop, it breaks only inner loop.</a:t>
            </a:r>
          </a:p>
          <a:p>
            <a:r>
              <a:rPr lang="en-US" dirty="0"/>
              <a:t>We can use Java break statement in all types of loops such as for loop, while loop and do-while loop.</a:t>
            </a:r>
          </a:p>
          <a:p>
            <a:endParaRPr lang="en-US" dirty="0"/>
          </a:p>
          <a:p>
            <a:pPr marL="0" indent="0">
              <a:buNone/>
            </a:pPr>
            <a:r>
              <a:rPr lang="en-US" b="1" dirty="0"/>
              <a:t>Syntax:</a:t>
            </a:r>
            <a:endParaRPr lang="en-US" dirty="0"/>
          </a:p>
          <a:p>
            <a:pPr marL="0" indent="0">
              <a:buNone/>
            </a:pPr>
            <a:r>
              <a:rPr lang="en-US" dirty="0"/>
              <a:t>jump-statement;    </a:t>
            </a:r>
          </a:p>
          <a:p>
            <a:pPr marL="0" indent="0">
              <a:buNone/>
            </a:pPr>
            <a:r>
              <a:rPr lang="en-US" b="1" dirty="0"/>
              <a:t>break</a:t>
            </a:r>
            <a:r>
              <a:rPr lang="en-US" dirty="0"/>
              <a:t>; </a:t>
            </a:r>
          </a:p>
          <a:p>
            <a:endParaRPr lang="en-US" dirty="0"/>
          </a:p>
        </p:txBody>
      </p:sp>
    </p:spTree>
    <p:extLst>
      <p:ext uri="{BB962C8B-B14F-4D97-AF65-F5344CB8AC3E}">
        <p14:creationId xmlns:p14="http://schemas.microsoft.com/office/powerpoint/2010/main" val="2521683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7176" y="157164"/>
            <a:ext cx="10444162" cy="6700836"/>
          </a:xfrm>
        </p:spPr>
        <p:txBody>
          <a:bodyPr>
            <a:normAutofit/>
          </a:bodyPr>
          <a:lstStyle/>
          <a:p>
            <a:pPr marL="0" indent="0">
              <a:buNone/>
            </a:pPr>
            <a:r>
              <a:rPr lang="en-US" b="1" dirty="0"/>
              <a:t>public class </a:t>
            </a:r>
            <a:r>
              <a:rPr lang="en-US" b="1" dirty="0" err="1"/>
              <a:t>BreakExample</a:t>
            </a:r>
            <a:r>
              <a:rPr lang="en-US" b="1" dirty="0"/>
              <a:t> {  </a:t>
            </a:r>
          </a:p>
          <a:p>
            <a:pPr marL="0" indent="0">
              <a:buNone/>
            </a:pPr>
            <a:r>
              <a:rPr lang="en-US" b="1" dirty="0"/>
              <a:t>public static void main(String[] </a:t>
            </a:r>
            <a:r>
              <a:rPr lang="en-US" b="1" dirty="0" err="1"/>
              <a:t>args</a:t>
            </a:r>
            <a:r>
              <a:rPr lang="en-US" b="1" dirty="0"/>
              <a:t>) {  </a:t>
            </a:r>
          </a:p>
          <a:p>
            <a:pPr marL="0" indent="0">
              <a:buNone/>
            </a:pPr>
            <a:r>
              <a:rPr lang="en-US" b="1" dirty="0"/>
              <a:t>    //using for loop  </a:t>
            </a:r>
          </a:p>
          <a:p>
            <a:pPr marL="0" indent="0">
              <a:buNone/>
            </a:pPr>
            <a:r>
              <a:rPr lang="en-US" b="1" dirty="0"/>
              <a:t>    for(</a:t>
            </a:r>
            <a:r>
              <a:rPr lang="en-US" b="1" dirty="0" err="1"/>
              <a:t>int</a:t>
            </a:r>
            <a:r>
              <a:rPr lang="en-US" b="1" dirty="0"/>
              <a:t> </a:t>
            </a:r>
            <a:r>
              <a:rPr lang="en-US" b="1" dirty="0" err="1"/>
              <a:t>i</a:t>
            </a:r>
            <a:r>
              <a:rPr lang="en-US" b="1" dirty="0"/>
              <a:t>=1;i&lt;=10;i++){  </a:t>
            </a:r>
          </a:p>
          <a:p>
            <a:pPr marL="0" indent="0">
              <a:buNone/>
            </a:pPr>
            <a:r>
              <a:rPr lang="en-US" b="1" dirty="0"/>
              <a:t>        if(</a:t>
            </a:r>
            <a:r>
              <a:rPr lang="en-US" b="1" dirty="0" err="1"/>
              <a:t>i</a:t>
            </a:r>
            <a:r>
              <a:rPr lang="en-US" b="1" dirty="0"/>
              <a:t>==5){  </a:t>
            </a:r>
          </a:p>
          <a:p>
            <a:pPr marL="0" indent="0">
              <a:buNone/>
            </a:pPr>
            <a:r>
              <a:rPr lang="en-US" b="1" dirty="0"/>
              <a:t>            //breaking the loop  </a:t>
            </a:r>
          </a:p>
          <a:p>
            <a:pPr marL="0" indent="0">
              <a:buNone/>
            </a:pPr>
            <a:r>
              <a:rPr lang="en-US" b="1" dirty="0"/>
              <a:t>            break;  </a:t>
            </a:r>
          </a:p>
          <a:p>
            <a:pPr marL="0" indent="0">
              <a:buNone/>
            </a:pPr>
            <a:r>
              <a:rPr lang="en-US" b="1" dirty="0"/>
              <a:t>        }  </a:t>
            </a:r>
          </a:p>
          <a:p>
            <a:pPr marL="0" indent="0">
              <a:buNone/>
            </a:pPr>
            <a:r>
              <a:rPr lang="en-US" b="1" dirty="0"/>
              <a:t>        </a:t>
            </a:r>
            <a:r>
              <a:rPr lang="en-US" b="1" dirty="0" err="1"/>
              <a:t>System.out.println</a:t>
            </a:r>
            <a:r>
              <a:rPr lang="en-US" b="1" dirty="0"/>
              <a:t>(</a:t>
            </a:r>
            <a:r>
              <a:rPr lang="en-US" b="1" dirty="0" err="1"/>
              <a:t>i</a:t>
            </a:r>
            <a:r>
              <a:rPr lang="en-US" b="1" dirty="0"/>
              <a:t>);  </a:t>
            </a:r>
          </a:p>
          <a:p>
            <a:pPr marL="0" indent="0">
              <a:buNone/>
            </a:pPr>
            <a:r>
              <a:rPr lang="en-US" b="1" dirty="0"/>
              <a:t>    }  </a:t>
            </a:r>
          </a:p>
          <a:p>
            <a:pPr marL="0" indent="0">
              <a:buNone/>
            </a:pPr>
            <a:r>
              <a:rPr lang="en-US" b="1" dirty="0"/>
              <a:t>}  </a:t>
            </a:r>
          </a:p>
          <a:p>
            <a:pPr marL="0" indent="0">
              <a:buNone/>
            </a:pPr>
            <a:r>
              <a:rPr lang="en-US" b="1" dirty="0"/>
              <a:t>}</a:t>
            </a:r>
            <a:endParaRPr lang="en-US" dirty="0"/>
          </a:p>
        </p:txBody>
      </p:sp>
    </p:spTree>
    <p:extLst>
      <p:ext uri="{BB962C8B-B14F-4D97-AF65-F5344CB8AC3E}">
        <p14:creationId xmlns:p14="http://schemas.microsoft.com/office/powerpoint/2010/main" val="3647781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 y="100014"/>
            <a:ext cx="11315700" cy="6757986"/>
          </a:xfrm>
        </p:spPr>
        <p:txBody>
          <a:bodyPr>
            <a:normAutofit fontScale="85000" lnSpcReduction="20000"/>
          </a:bodyPr>
          <a:lstStyle/>
          <a:p>
            <a:r>
              <a:rPr lang="en-US" b="1" dirty="0"/>
              <a:t>Break Statement with Inner Loop</a:t>
            </a:r>
          </a:p>
          <a:p>
            <a:pPr marL="0" indent="0">
              <a:buNone/>
            </a:pPr>
            <a:r>
              <a:rPr lang="en-US" dirty="0"/>
              <a:t>It breaks inner loop only if you use break statement inside the inner loop.</a:t>
            </a:r>
          </a:p>
          <a:p>
            <a:pPr marL="0" indent="0">
              <a:buNone/>
            </a:pPr>
            <a:r>
              <a:rPr lang="en-US" b="1" dirty="0"/>
              <a:t>Example:</a:t>
            </a:r>
            <a:endParaRPr lang="en-US" dirty="0"/>
          </a:p>
          <a:p>
            <a:pPr marL="0" indent="0">
              <a:buNone/>
            </a:pPr>
            <a:r>
              <a:rPr lang="en-US" dirty="0"/>
              <a:t>//Java Program to illustrate the use of break statement    </a:t>
            </a:r>
          </a:p>
          <a:p>
            <a:pPr marL="0" indent="0">
              <a:buNone/>
            </a:pPr>
            <a:r>
              <a:rPr lang="en-US" dirty="0"/>
              <a:t>//inside an inner loop   </a:t>
            </a:r>
          </a:p>
          <a:p>
            <a:pPr marL="0" indent="0">
              <a:buNone/>
            </a:pPr>
            <a:r>
              <a:rPr lang="en-US" dirty="0"/>
              <a:t>public class BreakExample2 {  </a:t>
            </a:r>
          </a:p>
          <a:p>
            <a:pPr marL="0" indent="0">
              <a:buNone/>
            </a:pPr>
            <a:r>
              <a:rPr lang="en-US" dirty="0"/>
              <a:t>public static void main(String[] </a:t>
            </a:r>
            <a:r>
              <a:rPr lang="en-US" dirty="0" err="1"/>
              <a:t>args</a:t>
            </a:r>
            <a:r>
              <a:rPr lang="en-US" dirty="0"/>
              <a:t>) {  </a:t>
            </a:r>
          </a:p>
          <a:p>
            <a:pPr marL="0" indent="0">
              <a:buNone/>
            </a:pPr>
            <a:r>
              <a:rPr lang="en-US" dirty="0"/>
              <a:t>            //outer loop   </a:t>
            </a:r>
          </a:p>
          <a:p>
            <a:pPr marL="0" indent="0">
              <a:buNone/>
            </a:pPr>
            <a:r>
              <a:rPr lang="en-US" dirty="0"/>
              <a:t>            for(</a:t>
            </a:r>
            <a:r>
              <a:rPr lang="en-US" dirty="0" err="1"/>
              <a:t>int</a:t>
            </a:r>
            <a:r>
              <a:rPr lang="en-US" dirty="0"/>
              <a:t> </a:t>
            </a:r>
            <a:r>
              <a:rPr lang="en-US" dirty="0" err="1"/>
              <a:t>i</a:t>
            </a:r>
            <a:r>
              <a:rPr lang="en-US" dirty="0"/>
              <a:t>=1;i&lt;=3;i++){    </a:t>
            </a:r>
          </a:p>
          <a:p>
            <a:pPr marL="0" indent="0">
              <a:buNone/>
            </a:pPr>
            <a:r>
              <a:rPr lang="en-US" dirty="0"/>
              <a:t>                    //inner loop  </a:t>
            </a:r>
          </a:p>
          <a:p>
            <a:pPr marL="0" indent="0">
              <a:buNone/>
            </a:pPr>
            <a:r>
              <a:rPr lang="en-US" dirty="0"/>
              <a:t>                    for(</a:t>
            </a:r>
            <a:r>
              <a:rPr lang="en-US" dirty="0" err="1"/>
              <a:t>int</a:t>
            </a:r>
            <a:r>
              <a:rPr lang="en-US" dirty="0"/>
              <a:t> j=1;j&lt;=3;j++){    </a:t>
            </a:r>
          </a:p>
          <a:p>
            <a:pPr marL="0" indent="0">
              <a:buNone/>
            </a:pPr>
            <a:r>
              <a:rPr lang="en-US" dirty="0"/>
              <a:t>                        if(</a:t>
            </a:r>
            <a:r>
              <a:rPr lang="en-US" dirty="0" err="1"/>
              <a:t>i</a:t>
            </a:r>
            <a:r>
              <a:rPr lang="en-US" dirty="0"/>
              <a:t>==2&amp;&amp;j==2){    </a:t>
            </a:r>
          </a:p>
          <a:p>
            <a:pPr marL="0" indent="0">
              <a:buNone/>
            </a:pPr>
            <a:r>
              <a:rPr lang="en-US" dirty="0"/>
              <a:t>                            //using break statement inside the inner loop  </a:t>
            </a:r>
          </a:p>
          <a:p>
            <a:pPr marL="0" indent="0">
              <a:buNone/>
            </a:pPr>
            <a:r>
              <a:rPr lang="en-US" dirty="0"/>
              <a:t>                            break;    </a:t>
            </a:r>
          </a:p>
          <a:p>
            <a:pPr marL="0" indent="0">
              <a:buNone/>
            </a:pPr>
            <a:r>
              <a:rPr lang="en-US" dirty="0"/>
              <a:t>                        }    </a:t>
            </a:r>
          </a:p>
          <a:p>
            <a:pPr marL="0" indent="0">
              <a:buNone/>
            </a:pPr>
            <a:r>
              <a:rPr lang="en-US" dirty="0"/>
              <a:t>                        </a:t>
            </a:r>
            <a:r>
              <a:rPr lang="en-US" dirty="0" err="1"/>
              <a:t>System.out.println</a:t>
            </a:r>
            <a:r>
              <a:rPr lang="en-US" dirty="0"/>
              <a:t>(</a:t>
            </a:r>
            <a:r>
              <a:rPr lang="en-US" dirty="0" err="1"/>
              <a:t>i</a:t>
            </a:r>
            <a:r>
              <a:rPr lang="en-US" dirty="0"/>
              <a:t>+" "+j);    </a:t>
            </a:r>
          </a:p>
          <a:p>
            <a:pPr marL="0" indent="0">
              <a:buNone/>
            </a:pPr>
            <a:r>
              <a:rPr lang="en-US" dirty="0"/>
              <a:t>                    }    </a:t>
            </a:r>
          </a:p>
          <a:p>
            <a:pPr marL="0" indent="0">
              <a:buNone/>
            </a:pPr>
            <a:r>
              <a:rPr lang="en-US" dirty="0"/>
              <a:t>            }    </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26440181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4350" y="0"/>
            <a:ext cx="11144250" cy="6858000"/>
          </a:xfrm>
        </p:spPr>
        <p:txBody>
          <a:bodyPr>
            <a:normAutofit fontScale="92500" lnSpcReduction="10000"/>
          </a:bodyPr>
          <a:lstStyle/>
          <a:p>
            <a:r>
              <a:rPr lang="en-US" b="1" dirty="0"/>
              <a:t>Break Statement in while loop</a:t>
            </a:r>
          </a:p>
          <a:p>
            <a:pPr marL="0" indent="0">
              <a:buNone/>
            </a:pPr>
            <a:r>
              <a:rPr lang="en-US" b="1" dirty="0"/>
              <a:t>Example:</a:t>
            </a:r>
            <a:endParaRPr lang="en-US" dirty="0"/>
          </a:p>
          <a:p>
            <a:pPr marL="0" indent="0">
              <a:buNone/>
            </a:pPr>
            <a:r>
              <a:rPr lang="en-US" dirty="0"/>
              <a:t>//Java Program to demonstrate the use of break statement  </a:t>
            </a:r>
          </a:p>
          <a:p>
            <a:pPr marL="0" indent="0">
              <a:buNone/>
            </a:pPr>
            <a:r>
              <a:rPr lang="en-US" dirty="0"/>
              <a:t>//inside the while loop.  </a:t>
            </a:r>
          </a:p>
          <a:p>
            <a:pPr marL="0" indent="0">
              <a:buNone/>
            </a:pPr>
            <a:r>
              <a:rPr lang="en-US" dirty="0"/>
              <a:t>public class </a:t>
            </a:r>
            <a:r>
              <a:rPr lang="en-US" dirty="0" err="1"/>
              <a:t>BreakWhileExample</a:t>
            </a:r>
            <a:r>
              <a:rPr lang="en-US" dirty="0"/>
              <a:t> {  </a:t>
            </a:r>
          </a:p>
          <a:p>
            <a:pPr marL="0" indent="0">
              <a:buNone/>
            </a:pPr>
            <a:r>
              <a:rPr lang="en-US" dirty="0"/>
              <a:t>public static void main(String[] </a:t>
            </a:r>
            <a:r>
              <a:rPr lang="en-US" dirty="0" err="1"/>
              <a:t>args</a:t>
            </a:r>
            <a:r>
              <a:rPr lang="en-US" dirty="0"/>
              <a:t>) {  </a:t>
            </a:r>
          </a:p>
          <a:p>
            <a:pPr marL="0" indent="0">
              <a:buNone/>
            </a:pPr>
            <a:r>
              <a:rPr lang="en-US" dirty="0"/>
              <a:t>    //while loop  </a:t>
            </a:r>
          </a:p>
          <a:p>
            <a:pPr marL="0" indent="0">
              <a:buNone/>
            </a:pPr>
            <a:r>
              <a:rPr lang="en-US" dirty="0"/>
              <a:t>    </a:t>
            </a:r>
            <a:r>
              <a:rPr lang="en-US" dirty="0" err="1"/>
              <a:t>int</a:t>
            </a:r>
            <a:r>
              <a:rPr lang="en-US" dirty="0"/>
              <a:t> </a:t>
            </a:r>
            <a:r>
              <a:rPr lang="en-US" dirty="0" err="1"/>
              <a:t>i</a:t>
            </a:r>
            <a:r>
              <a:rPr lang="en-US" dirty="0"/>
              <a:t>=1;  </a:t>
            </a:r>
          </a:p>
          <a:p>
            <a:pPr marL="0" indent="0">
              <a:buNone/>
            </a:pPr>
            <a:r>
              <a:rPr lang="en-US" dirty="0"/>
              <a:t>    while(</a:t>
            </a:r>
            <a:r>
              <a:rPr lang="en-US" dirty="0" err="1"/>
              <a:t>i</a:t>
            </a:r>
            <a:r>
              <a:rPr lang="en-US" dirty="0"/>
              <a:t>&lt;=10){  </a:t>
            </a:r>
          </a:p>
          <a:p>
            <a:pPr marL="0" indent="0">
              <a:buNone/>
            </a:pPr>
            <a:r>
              <a:rPr lang="en-US" dirty="0"/>
              <a:t>        if(</a:t>
            </a:r>
            <a:r>
              <a:rPr lang="en-US" dirty="0" err="1"/>
              <a:t>i</a:t>
            </a:r>
            <a:r>
              <a:rPr lang="en-US" dirty="0"/>
              <a:t>==5){  </a:t>
            </a:r>
          </a:p>
          <a:p>
            <a:pPr marL="0" indent="0">
              <a:buNone/>
            </a:pPr>
            <a:r>
              <a:rPr lang="en-US" dirty="0"/>
              <a:t>            //using break statement  </a:t>
            </a:r>
          </a:p>
          <a:p>
            <a:pPr marL="0" indent="0">
              <a:buNone/>
            </a:pPr>
            <a:r>
              <a:rPr lang="en-US" dirty="0"/>
              <a:t>            </a:t>
            </a:r>
            <a:r>
              <a:rPr lang="en-US" dirty="0" err="1"/>
              <a:t>i</a:t>
            </a:r>
            <a:r>
              <a:rPr lang="en-US" dirty="0"/>
              <a:t>++;  </a:t>
            </a:r>
          </a:p>
          <a:p>
            <a:pPr marL="0" indent="0">
              <a:buNone/>
            </a:pPr>
            <a:r>
              <a:rPr lang="en-US" dirty="0"/>
              <a:t>            break;//it will break the loop  </a:t>
            </a:r>
          </a:p>
          <a:p>
            <a:pPr marL="0" indent="0">
              <a:buNone/>
            </a:pPr>
            <a:r>
              <a:rPr lang="en-US" dirty="0"/>
              <a:t>        }  </a:t>
            </a:r>
          </a:p>
          <a:p>
            <a:pPr marL="0" indent="0">
              <a:buNone/>
            </a:pPr>
            <a:r>
              <a:rPr lang="en-US" dirty="0"/>
              <a:t>        </a:t>
            </a:r>
            <a:r>
              <a:rPr lang="en-US" dirty="0" err="1"/>
              <a:t>System.out.println</a:t>
            </a:r>
            <a:r>
              <a:rPr lang="en-US" dirty="0"/>
              <a:t>(</a:t>
            </a:r>
            <a:r>
              <a:rPr lang="en-US" dirty="0" err="1"/>
              <a:t>i</a:t>
            </a:r>
            <a:r>
              <a:rPr lang="en-US" dirty="0"/>
              <a:t>);  </a:t>
            </a:r>
          </a:p>
          <a:p>
            <a:pPr marL="0" indent="0">
              <a:buNone/>
            </a:pPr>
            <a:r>
              <a:rPr lang="en-US" dirty="0"/>
              <a:t>        </a:t>
            </a:r>
            <a:r>
              <a:rPr lang="en-US" dirty="0" err="1"/>
              <a:t>i</a:t>
            </a:r>
            <a:r>
              <a:rPr lang="en-US" dirty="0"/>
              <a:t>++;  </a:t>
            </a:r>
          </a:p>
          <a:p>
            <a:pPr marL="0" indent="0">
              <a:buNone/>
            </a:pPr>
            <a:r>
              <a:rPr lang="en-US" dirty="0"/>
              <a:t>    }  }}  </a:t>
            </a:r>
          </a:p>
          <a:p>
            <a:endParaRPr lang="en-US" dirty="0"/>
          </a:p>
        </p:txBody>
      </p:sp>
    </p:spTree>
    <p:extLst>
      <p:ext uri="{BB962C8B-B14F-4D97-AF65-F5344CB8AC3E}">
        <p14:creationId xmlns:p14="http://schemas.microsoft.com/office/powerpoint/2010/main" val="18837324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7164" y="100013"/>
            <a:ext cx="11487150" cy="6643687"/>
          </a:xfrm>
        </p:spPr>
        <p:txBody>
          <a:bodyPr>
            <a:normAutofit fontScale="85000" lnSpcReduction="20000"/>
          </a:bodyPr>
          <a:lstStyle/>
          <a:p>
            <a:r>
              <a:rPr lang="en-US" b="1" dirty="0"/>
              <a:t>Break Statement in do-while loop</a:t>
            </a:r>
          </a:p>
          <a:p>
            <a:pPr marL="0" indent="0">
              <a:buNone/>
            </a:pPr>
            <a:r>
              <a:rPr lang="en-US" b="1" dirty="0"/>
              <a:t>Example:</a:t>
            </a:r>
            <a:endParaRPr lang="en-US" dirty="0"/>
          </a:p>
          <a:p>
            <a:pPr marL="0" indent="0">
              <a:buNone/>
            </a:pPr>
            <a:r>
              <a:rPr lang="en-US" dirty="0"/>
              <a:t>//Java Program to demonstrate the use of break statement  </a:t>
            </a:r>
          </a:p>
          <a:p>
            <a:pPr marL="0" indent="0">
              <a:buNone/>
            </a:pPr>
            <a:r>
              <a:rPr lang="en-US" dirty="0"/>
              <a:t>//inside the Java do-while loop.  </a:t>
            </a:r>
          </a:p>
          <a:p>
            <a:pPr marL="0" indent="0">
              <a:buNone/>
            </a:pPr>
            <a:r>
              <a:rPr lang="en-US" dirty="0"/>
              <a:t>public class </a:t>
            </a:r>
            <a:r>
              <a:rPr lang="en-US" dirty="0" err="1"/>
              <a:t>BreakDoWhileExample</a:t>
            </a:r>
            <a:r>
              <a:rPr lang="en-US" dirty="0"/>
              <a:t> {  </a:t>
            </a:r>
          </a:p>
          <a:p>
            <a:pPr marL="0" indent="0">
              <a:buNone/>
            </a:pPr>
            <a:r>
              <a:rPr lang="en-US" dirty="0"/>
              <a:t>public static void main(String[] </a:t>
            </a:r>
            <a:r>
              <a:rPr lang="en-US" dirty="0" err="1"/>
              <a:t>args</a:t>
            </a:r>
            <a:r>
              <a:rPr lang="en-US" dirty="0"/>
              <a:t>) {  </a:t>
            </a:r>
          </a:p>
          <a:p>
            <a:pPr marL="0" indent="0">
              <a:buNone/>
            </a:pPr>
            <a:r>
              <a:rPr lang="en-US" dirty="0"/>
              <a:t>    //declaring variable  </a:t>
            </a:r>
          </a:p>
          <a:p>
            <a:pPr marL="0" indent="0">
              <a:buNone/>
            </a:pPr>
            <a:r>
              <a:rPr lang="en-US" dirty="0"/>
              <a:t>    </a:t>
            </a:r>
            <a:r>
              <a:rPr lang="en-US" dirty="0" err="1"/>
              <a:t>int</a:t>
            </a:r>
            <a:r>
              <a:rPr lang="en-US" dirty="0"/>
              <a:t> </a:t>
            </a:r>
            <a:r>
              <a:rPr lang="en-US" dirty="0" err="1"/>
              <a:t>i</a:t>
            </a:r>
            <a:r>
              <a:rPr lang="en-US" dirty="0"/>
              <a:t>=1;  </a:t>
            </a:r>
          </a:p>
          <a:p>
            <a:pPr marL="0" indent="0">
              <a:buNone/>
            </a:pPr>
            <a:r>
              <a:rPr lang="en-US" dirty="0"/>
              <a:t>    //do-while loop  </a:t>
            </a:r>
          </a:p>
          <a:p>
            <a:pPr marL="0" indent="0">
              <a:buNone/>
            </a:pPr>
            <a:r>
              <a:rPr lang="en-US" dirty="0"/>
              <a:t>    do{  </a:t>
            </a:r>
          </a:p>
          <a:p>
            <a:pPr marL="0" indent="0">
              <a:buNone/>
            </a:pPr>
            <a:r>
              <a:rPr lang="en-US" dirty="0"/>
              <a:t>        if(</a:t>
            </a:r>
            <a:r>
              <a:rPr lang="en-US" dirty="0" err="1"/>
              <a:t>i</a:t>
            </a:r>
            <a:r>
              <a:rPr lang="en-US" dirty="0"/>
              <a:t>==5){  </a:t>
            </a:r>
          </a:p>
          <a:p>
            <a:pPr marL="0" indent="0">
              <a:buNone/>
            </a:pPr>
            <a:r>
              <a:rPr lang="en-US" dirty="0"/>
              <a:t>           //using break statement  </a:t>
            </a:r>
          </a:p>
          <a:p>
            <a:pPr marL="0" indent="0">
              <a:buNone/>
            </a:pPr>
            <a:r>
              <a:rPr lang="en-US" dirty="0"/>
              <a:t>           </a:t>
            </a:r>
            <a:r>
              <a:rPr lang="en-US" dirty="0" err="1"/>
              <a:t>i</a:t>
            </a:r>
            <a:r>
              <a:rPr lang="en-US" dirty="0"/>
              <a:t>++;  </a:t>
            </a:r>
          </a:p>
          <a:p>
            <a:pPr marL="0" indent="0">
              <a:buNone/>
            </a:pPr>
            <a:r>
              <a:rPr lang="en-US" dirty="0"/>
              <a:t>           break;//it will break the loop  </a:t>
            </a:r>
          </a:p>
          <a:p>
            <a:pPr marL="0" indent="0">
              <a:buNone/>
            </a:pPr>
            <a:r>
              <a:rPr lang="en-US" dirty="0"/>
              <a:t>        }  </a:t>
            </a:r>
          </a:p>
          <a:p>
            <a:pPr marL="0" indent="0">
              <a:buNone/>
            </a:pPr>
            <a:r>
              <a:rPr lang="en-US" dirty="0"/>
              <a:t>        </a:t>
            </a:r>
            <a:r>
              <a:rPr lang="en-US" dirty="0" err="1"/>
              <a:t>System.out.println</a:t>
            </a:r>
            <a:r>
              <a:rPr lang="en-US" dirty="0"/>
              <a:t>(</a:t>
            </a:r>
            <a:r>
              <a:rPr lang="en-US" dirty="0" err="1"/>
              <a:t>i</a:t>
            </a:r>
            <a:r>
              <a:rPr lang="en-US" dirty="0"/>
              <a:t>);  </a:t>
            </a:r>
          </a:p>
          <a:p>
            <a:pPr marL="0" indent="0">
              <a:buNone/>
            </a:pPr>
            <a:r>
              <a:rPr lang="en-US" dirty="0"/>
              <a:t>        </a:t>
            </a:r>
            <a:r>
              <a:rPr lang="en-US" dirty="0" err="1"/>
              <a:t>i</a:t>
            </a:r>
            <a:r>
              <a:rPr lang="en-US" dirty="0"/>
              <a:t>++;  </a:t>
            </a:r>
          </a:p>
          <a:p>
            <a:pPr marL="0" indent="0">
              <a:buNone/>
            </a:pPr>
            <a:r>
              <a:rPr lang="en-US" dirty="0"/>
              <a:t>    }while(</a:t>
            </a:r>
            <a:r>
              <a:rPr lang="en-US" dirty="0" err="1"/>
              <a:t>i</a:t>
            </a:r>
            <a:r>
              <a:rPr lang="en-US" dirty="0"/>
              <a:t>&lt;=10);  </a:t>
            </a:r>
          </a:p>
          <a:p>
            <a:pPr marL="0" indent="0">
              <a:buNone/>
            </a:pPr>
            <a:r>
              <a:rPr lang="en-US" dirty="0"/>
              <a:t>} }  </a:t>
            </a:r>
          </a:p>
          <a:p>
            <a:endParaRPr lang="en-US" dirty="0"/>
          </a:p>
        </p:txBody>
      </p:sp>
    </p:spTree>
    <p:extLst>
      <p:ext uri="{BB962C8B-B14F-4D97-AF65-F5344CB8AC3E}">
        <p14:creationId xmlns:p14="http://schemas.microsoft.com/office/powerpoint/2010/main" val="363182961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5776" y="114300"/>
            <a:ext cx="9564078" cy="6134099"/>
          </a:xfrm>
        </p:spPr>
        <p:txBody>
          <a:bodyPr/>
          <a:lstStyle/>
          <a:p>
            <a:r>
              <a:rPr lang="en-US" b="1" dirty="0"/>
              <a:t>Continue Statement</a:t>
            </a:r>
          </a:p>
          <a:p>
            <a:pPr marL="0" indent="0">
              <a:buNone/>
            </a:pPr>
            <a:r>
              <a:rPr lang="en-US" dirty="0"/>
              <a:t>The continue statement is used in loop control structure when you need to jump to the next iteration of the loop immediately. It can be used with for loop or while loop.</a:t>
            </a:r>
          </a:p>
          <a:p>
            <a:pPr marL="0" indent="0">
              <a:buNone/>
            </a:pPr>
            <a:r>
              <a:rPr lang="en-US" dirty="0"/>
              <a:t>The Java </a:t>
            </a:r>
            <a:r>
              <a:rPr lang="en-US" i="1" dirty="0"/>
              <a:t>continue statement</a:t>
            </a:r>
            <a:r>
              <a:rPr lang="en-US" dirty="0"/>
              <a:t> is used to continue the loop. It continues the current flow of the program and skips the remaining code at the specified condition. In case of an inner loop, it continues the inner loop only.</a:t>
            </a:r>
          </a:p>
          <a:p>
            <a:pPr marL="0" indent="0">
              <a:buNone/>
            </a:pPr>
            <a:endParaRPr lang="en-US" dirty="0"/>
          </a:p>
          <a:p>
            <a:r>
              <a:rPr lang="en-US" dirty="0"/>
              <a:t>We can use Java continue statement in all types of loops such as for loop, while loop and do-while loop.</a:t>
            </a:r>
          </a:p>
          <a:p>
            <a:r>
              <a:rPr lang="en-US" b="1" dirty="0"/>
              <a:t>Syntax:</a:t>
            </a:r>
            <a:endParaRPr lang="en-US" dirty="0"/>
          </a:p>
          <a:p>
            <a:r>
              <a:rPr lang="en-US" dirty="0"/>
              <a:t>jump-statement;    </a:t>
            </a:r>
          </a:p>
          <a:p>
            <a:r>
              <a:rPr lang="en-US" b="1" dirty="0"/>
              <a:t>continue</a:t>
            </a:r>
            <a:r>
              <a:rPr lang="en-US" dirty="0"/>
              <a:t>;   </a:t>
            </a:r>
          </a:p>
          <a:p>
            <a:pPr marL="0" indent="0">
              <a:buNone/>
            </a:pPr>
            <a:endParaRPr lang="en-US" dirty="0"/>
          </a:p>
        </p:txBody>
      </p:sp>
    </p:spTree>
    <p:extLst>
      <p:ext uri="{BB962C8B-B14F-4D97-AF65-F5344CB8AC3E}">
        <p14:creationId xmlns:p14="http://schemas.microsoft.com/office/powerpoint/2010/main" val="2826048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94129"/>
            <a:ext cx="8946541" cy="6629399"/>
          </a:xfrm>
        </p:spPr>
        <p:txBody>
          <a:bodyPr>
            <a:normAutofit fontScale="92500" lnSpcReduction="20000"/>
          </a:bodyPr>
          <a:lstStyle/>
          <a:p>
            <a:r>
              <a:rPr lang="en-US" b="1" dirty="0"/>
              <a:t>Features of Java</a:t>
            </a:r>
          </a:p>
          <a:p>
            <a:pPr marL="0" indent="0">
              <a:buNone/>
            </a:pPr>
            <a:r>
              <a:rPr lang="en-US" dirty="0"/>
              <a:t>The primary objective of </a:t>
            </a:r>
            <a:r>
              <a:rPr lang="en-US" dirty="0">
                <a:hlinkClick r:id="rId2"/>
              </a:rPr>
              <a:t>Java programming</a:t>
            </a:r>
            <a:r>
              <a:rPr lang="en-US" dirty="0"/>
              <a:t> language creation was to make it portable, simple and secure programming language. </a:t>
            </a:r>
          </a:p>
          <a:p>
            <a:pPr marL="0" indent="0">
              <a:buNone/>
            </a:pPr>
            <a:endParaRPr lang="en-US" dirty="0"/>
          </a:p>
          <a:p>
            <a:r>
              <a:rPr lang="en-US" dirty="0"/>
              <a:t>A list of most important features of Java language is given below.</a:t>
            </a:r>
          </a:p>
          <a:p>
            <a:pPr marL="0" indent="0">
              <a:buNone/>
            </a:pPr>
            <a:endParaRPr lang="en-US" dirty="0"/>
          </a:p>
          <a:p>
            <a:pPr marL="457200" indent="-457200">
              <a:buFont typeface="+mj-lt"/>
              <a:buAutoNum type="arabicPeriod"/>
            </a:pPr>
            <a:r>
              <a:rPr lang="en-US" dirty="0"/>
              <a:t>Simple</a:t>
            </a:r>
          </a:p>
          <a:p>
            <a:pPr marL="457200" indent="-457200">
              <a:buFont typeface="+mj-lt"/>
              <a:buAutoNum type="arabicPeriod"/>
            </a:pPr>
            <a:r>
              <a:rPr lang="en-US" dirty="0"/>
              <a:t>Object-Oriented</a:t>
            </a:r>
          </a:p>
          <a:p>
            <a:pPr marL="457200" indent="-457200">
              <a:buFont typeface="+mj-lt"/>
              <a:buAutoNum type="arabicPeriod"/>
            </a:pPr>
            <a:r>
              <a:rPr lang="en-US" dirty="0"/>
              <a:t>Portable</a:t>
            </a:r>
          </a:p>
          <a:p>
            <a:pPr marL="457200" indent="-457200">
              <a:buFont typeface="+mj-lt"/>
              <a:buAutoNum type="arabicPeriod"/>
            </a:pPr>
            <a:r>
              <a:rPr lang="en-US" dirty="0"/>
              <a:t>Platform independent</a:t>
            </a:r>
          </a:p>
          <a:p>
            <a:pPr marL="457200" indent="-457200">
              <a:buFont typeface="+mj-lt"/>
              <a:buAutoNum type="arabicPeriod"/>
            </a:pPr>
            <a:r>
              <a:rPr lang="en-US" dirty="0"/>
              <a:t>Secured</a:t>
            </a:r>
          </a:p>
          <a:p>
            <a:pPr marL="457200" indent="-457200">
              <a:buFont typeface="+mj-lt"/>
              <a:buAutoNum type="arabicPeriod"/>
            </a:pPr>
            <a:r>
              <a:rPr lang="en-US" dirty="0"/>
              <a:t>Robust</a:t>
            </a:r>
          </a:p>
          <a:p>
            <a:pPr marL="457200" indent="-457200">
              <a:buFont typeface="+mj-lt"/>
              <a:buAutoNum type="arabicPeriod"/>
            </a:pPr>
            <a:r>
              <a:rPr lang="en-US" dirty="0"/>
              <a:t>Architecture neutral</a:t>
            </a:r>
          </a:p>
          <a:p>
            <a:pPr marL="457200" indent="-457200">
              <a:buFont typeface="+mj-lt"/>
              <a:buAutoNum type="arabicPeriod"/>
            </a:pPr>
            <a:r>
              <a:rPr lang="en-US" dirty="0"/>
              <a:t>Interpreted</a:t>
            </a:r>
          </a:p>
          <a:p>
            <a:pPr marL="457200" indent="-457200">
              <a:buFont typeface="+mj-lt"/>
              <a:buAutoNum type="arabicPeriod"/>
            </a:pPr>
            <a:r>
              <a:rPr lang="en-US" dirty="0"/>
              <a:t>High Performance</a:t>
            </a:r>
          </a:p>
          <a:p>
            <a:pPr marL="457200" indent="-457200">
              <a:buFont typeface="+mj-lt"/>
              <a:buAutoNum type="arabicPeriod"/>
            </a:pPr>
            <a:r>
              <a:rPr lang="en-US" dirty="0"/>
              <a:t>Multithreaded</a:t>
            </a:r>
          </a:p>
          <a:p>
            <a:pPr marL="457200" indent="-457200">
              <a:buFont typeface="+mj-lt"/>
              <a:buAutoNum type="arabicPeriod"/>
            </a:pPr>
            <a:r>
              <a:rPr lang="en-US" dirty="0"/>
              <a:t>Distributed</a:t>
            </a:r>
          </a:p>
          <a:p>
            <a:pPr marL="457200" indent="-457200">
              <a:buFont typeface="+mj-lt"/>
              <a:buAutoNum type="arabicPeriod"/>
            </a:pPr>
            <a:r>
              <a:rPr lang="en-US" dirty="0"/>
              <a:t>Dynamic</a:t>
            </a:r>
          </a:p>
          <a:p>
            <a:pPr marL="0" indent="0">
              <a:buNone/>
            </a:pPr>
            <a:endParaRPr lang="en-US" dirty="0"/>
          </a:p>
          <a:p>
            <a:endParaRPr lang="en-US" dirty="0"/>
          </a:p>
        </p:txBody>
      </p:sp>
    </p:spTree>
    <p:extLst>
      <p:ext uri="{BB962C8B-B14F-4D97-AF65-F5344CB8AC3E}">
        <p14:creationId xmlns:p14="http://schemas.microsoft.com/office/powerpoint/2010/main" val="15507025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4363" y="223838"/>
            <a:ext cx="9764103" cy="6634162"/>
          </a:xfrm>
        </p:spPr>
        <p:txBody>
          <a:bodyPr/>
          <a:lstStyle/>
          <a:p>
            <a:pPr marL="0" indent="0">
              <a:buNone/>
            </a:pPr>
            <a:r>
              <a:rPr lang="en-US" b="1" dirty="0"/>
              <a:t>public class </a:t>
            </a:r>
            <a:r>
              <a:rPr lang="en-US" b="1" dirty="0" err="1"/>
              <a:t>ContinueExample</a:t>
            </a:r>
            <a:r>
              <a:rPr lang="en-US" b="1" dirty="0"/>
              <a:t> {  </a:t>
            </a:r>
          </a:p>
          <a:p>
            <a:pPr marL="0" indent="0">
              <a:buNone/>
            </a:pPr>
            <a:r>
              <a:rPr lang="en-US" b="1" dirty="0"/>
              <a:t>public static void main(String[] </a:t>
            </a:r>
            <a:r>
              <a:rPr lang="en-US" b="1" dirty="0" err="1"/>
              <a:t>args</a:t>
            </a:r>
            <a:r>
              <a:rPr lang="en-US" b="1" dirty="0"/>
              <a:t>) {  </a:t>
            </a:r>
          </a:p>
          <a:p>
            <a:pPr marL="0" indent="0">
              <a:buNone/>
            </a:pPr>
            <a:r>
              <a:rPr lang="en-US" b="1" dirty="0"/>
              <a:t>    //for loop  </a:t>
            </a:r>
          </a:p>
          <a:p>
            <a:pPr marL="0" indent="0">
              <a:buNone/>
            </a:pPr>
            <a:r>
              <a:rPr lang="en-US" b="1" dirty="0"/>
              <a:t>    for(</a:t>
            </a:r>
            <a:r>
              <a:rPr lang="en-US" b="1" dirty="0" err="1"/>
              <a:t>int</a:t>
            </a:r>
            <a:r>
              <a:rPr lang="en-US" b="1" dirty="0"/>
              <a:t> </a:t>
            </a:r>
            <a:r>
              <a:rPr lang="en-US" b="1" dirty="0" err="1"/>
              <a:t>i</a:t>
            </a:r>
            <a:r>
              <a:rPr lang="en-US" b="1" dirty="0"/>
              <a:t>=1;i&lt;=10;i++){  </a:t>
            </a:r>
          </a:p>
          <a:p>
            <a:pPr marL="0" indent="0">
              <a:buNone/>
            </a:pPr>
            <a:r>
              <a:rPr lang="en-US" b="1" dirty="0"/>
              <a:t>        if(</a:t>
            </a:r>
            <a:r>
              <a:rPr lang="en-US" b="1" dirty="0" err="1"/>
              <a:t>i</a:t>
            </a:r>
            <a:r>
              <a:rPr lang="en-US" b="1" dirty="0"/>
              <a:t>==5){  </a:t>
            </a:r>
          </a:p>
          <a:p>
            <a:pPr marL="0" indent="0">
              <a:buNone/>
            </a:pPr>
            <a:r>
              <a:rPr lang="en-US" b="1" dirty="0"/>
              <a:t>            //using continue statement  </a:t>
            </a:r>
          </a:p>
          <a:p>
            <a:pPr marL="0" indent="0">
              <a:buNone/>
            </a:pPr>
            <a:r>
              <a:rPr lang="en-US" b="1" dirty="0"/>
              <a:t>            continue;//it will skip the rest statement  </a:t>
            </a:r>
          </a:p>
          <a:p>
            <a:pPr marL="0" indent="0">
              <a:buNone/>
            </a:pPr>
            <a:r>
              <a:rPr lang="en-US" b="1" dirty="0"/>
              <a:t>        }  </a:t>
            </a:r>
          </a:p>
          <a:p>
            <a:pPr marL="0" indent="0">
              <a:buNone/>
            </a:pPr>
            <a:r>
              <a:rPr lang="en-US" b="1" dirty="0"/>
              <a:t>        </a:t>
            </a:r>
            <a:r>
              <a:rPr lang="en-US" b="1" dirty="0" err="1"/>
              <a:t>System.out.println</a:t>
            </a:r>
            <a:r>
              <a:rPr lang="en-US" b="1" dirty="0"/>
              <a:t>(</a:t>
            </a:r>
            <a:r>
              <a:rPr lang="en-US" b="1" dirty="0" err="1"/>
              <a:t>i</a:t>
            </a:r>
            <a:r>
              <a:rPr lang="en-US" b="1" dirty="0"/>
              <a:t>);  </a:t>
            </a:r>
          </a:p>
          <a:p>
            <a:pPr marL="0" indent="0">
              <a:buNone/>
            </a:pPr>
            <a:r>
              <a:rPr lang="en-US" b="1" dirty="0"/>
              <a:t>    }  </a:t>
            </a:r>
          </a:p>
          <a:p>
            <a:pPr marL="0" indent="0">
              <a:buNone/>
            </a:pPr>
            <a:r>
              <a:rPr lang="en-US" b="1" dirty="0"/>
              <a:t>}  </a:t>
            </a:r>
          </a:p>
          <a:p>
            <a:pPr marL="0" indent="0">
              <a:buNone/>
            </a:pPr>
            <a:r>
              <a:rPr lang="en-US" b="1" dirty="0"/>
              <a:t>}</a:t>
            </a:r>
            <a:endParaRPr lang="en-US" dirty="0"/>
          </a:p>
        </p:txBody>
      </p:sp>
    </p:spTree>
    <p:extLst>
      <p:ext uri="{BB962C8B-B14F-4D97-AF65-F5344CB8AC3E}">
        <p14:creationId xmlns:p14="http://schemas.microsoft.com/office/powerpoint/2010/main" val="7834558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0"/>
            <a:ext cx="9592653" cy="6805612"/>
          </a:xfrm>
        </p:spPr>
        <p:txBody>
          <a:bodyPr>
            <a:normAutofit/>
          </a:bodyPr>
          <a:lstStyle/>
          <a:p>
            <a:r>
              <a:rPr lang="en-US" b="1" dirty="0"/>
              <a:t>Continue</a:t>
            </a:r>
            <a:r>
              <a:rPr lang="en-US" dirty="0"/>
              <a:t> Statement with Inner Loop</a:t>
            </a:r>
          </a:p>
          <a:p>
            <a:pPr marL="0" indent="0">
              <a:buNone/>
            </a:pPr>
            <a:r>
              <a:rPr lang="en-US" dirty="0"/>
              <a:t>It continues inner loop only if you use the continue statement inside the inner loop.</a:t>
            </a:r>
          </a:p>
          <a:p>
            <a:pPr marL="0" indent="0">
              <a:buNone/>
            </a:pPr>
            <a:endParaRPr lang="en-US" dirty="0"/>
          </a:p>
          <a:p>
            <a:pPr marL="0" indent="0">
              <a:buNone/>
            </a:pPr>
            <a:r>
              <a:rPr lang="en-US" dirty="0"/>
              <a:t>public class ContinueExample2 {  </a:t>
            </a:r>
          </a:p>
          <a:p>
            <a:pPr marL="0" indent="0">
              <a:buNone/>
            </a:pPr>
            <a:r>
              <a:rPr lang="en-US" dirty="0"/>
              <a:t>public static void main(String[] </a:t>
            </a:r>
            <a:r>
              <a:rPr lang="en-US" dirty="0" err="1"/>
              <a:t>args</a:t>
            </a:r>
            <a:r>
              <a:rPr lang="en-US" dirty="0"/>
              <a:t>) {  </a:t>
            </a:r>
          </a:p>
          <a:p>
            <a:pPr marL="0" indent="0">
              <a:buNone/>
            </a:pPr>
            <a:r>
              <a:rPr lang="en-US" dirty="0"/>
              <a:t>            //outer loop  </a:t>
            </a:r>
          </a:p>
          <a:p>
            <a:pPr marL="0" indent="0">
              <a:buNone/>
            </a:pPr>
            <a:r>
              <a:rPr lang="en-US" dirty="0"/>
              <a:t>            for(</a:t>
            </a:r>
            <a:r>
              <a:rPr lang="en-US" dirty="0" err="1"/>
              <a:t>int</a:t>
            </a:r>
            <a:r>
              <a:rPr lang="en-US" dirty="0"/>
              <a:t> </a:t>
            </a:r>
            <a:r>
              <a:rPr lang="en-US" dirty="0" err="1"/>
              <a:t>i</a:t>
            </a:r>
            <a:r>
              <a:rPr lang="en-US" dirty="0"/>
              <a:t>=1;i&lt;=3;i++){    </a:t>
            </a:r>
          </a:p>
          <a:p>
            <a:pPr marL="0" indent="0">
              <a:buNone/>
            </a:pPr>
            <a:r>
              <a:rPr lang="en-US" dirty="0"/>
              <a:t>                    //inner loop  </a:t>
            </a:r>
          </a:p>
          <a:p>
            <a:pPr marL="0" indent="0">
              <a:buNone/>
            </a:pPr>
            <a:r>
              <a:rPr lang="en-US" dirty="0"/>
              <a:t>                    for(</a:t>
            </a:r>
            <a:r>
              <a:rPr lang="en-US" dirty="0" err="1"/>
              <a:t>int</a:t>
            </a:r>
            <a:r>
              <a:rPr lang="en-US" dirty="0"/>
              <a:t> j=1;j&lt;=3;j++){    </a:t>
            </a:r>
          </a:p>
          <a:p>
            <a:pPr marL="0" indent="0">
              <a:buNone/>
            </a:pPr>
            <a:r>
              <a:rPr lang="en-US" dirty="0"/>
              <a:t>                        if(</a:t>
            </a:r>
            <a:r>
              <a:rPr lang="en-US" dirty="0" err="1"/>
              <a:t>i</a:t>
            </a:r>
            <a:r>
              <a:rPr lang="en-US" dirty="0"/>
              <a:t>==2&amp;&amp;j==2){    </a:t>
            </a:r>
          </a:p>
          <a:p>
            <a:pPr marL="0" indent="0">
              <a:buNone/>
            </a:pPr>
            <a:r>
              <a:rPr lang="en-US" dirty="0"/>
              <a:t>                            //using continue statement inside inner loop  </a:t>
            </a:r>
          </a:p>
          <a:p>
            <a:pPr marL="0" indent="0">
              <a:buNone/>
            </a:pPr>
            <a:r>
              <a:rPr lang="en-US" dirty="0"/>
              <a:t>                            continue;    </a:t>
            </a:r>
          </a:p>
          <a:p>
            <a:pPr marL="0" indent="0">
              <a:buNone/>
            </a:pPr>
            <a:r>
              <a:rPr lang="en-US" dirty="0"/>
              <a:t>                        }    </a:t>
            </a:r>
          </a:p>
          <a:p>
            <a:pPr marL="0" indent="0">
              <a:buNone/>
            </a:pPr>
            <a:r>
              <a:rPr lang="en-US" dirty="0"/>
              <a:t>                        </a:t>
            </a:r>
            <a:r>
              <a:rPr lang="en-US" dirty="0" err="1"/>
              <a:t>System.out.println</a:t>
            </a:r>
            <a:r>
              <a:rPr lang="en-US" dirty="0"/>
              <a:t>(</a:t>
            </a:r>
            <a:r>
              <a:rPr lang="en-US" dirty="0" err="1"/>
              <a:t>i</a:t>
            </a:r>
            <a:r>
              <a:rPr lang="en-US" dirty="0"/>
              <a:t>+" "+j);    </a:t>
            </a:r>
          </a:p>
          <a:p>
            <a:pPr marL="0" indent="0">
              <a:buNone/>
            </a:pPr>
            <a:r>
              <a:rPr lang="en-US" dirty="0"/>
              <a:t>                    } }}}  </a:t>
            </a:r>
          </a:p>
          <a:p>
            <a:endParaRPr lang="en-US" dirty="0"/>
          </a:p>
        </p:txBody>
      </p:sp>
    </p:spTree>
    <p:extLst>
      <p:ext uri="{BB962C8B-B14F-4D97-AF65-F5344CB8AC3E}">
        <p14:creationId xmlns:p14="http://schemas.microsoft.com/office/powerpoint/2010/main" val="34222738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3200" y="200025"/>
            <a:ext cx="10569576" cy="6491287"/>
          </a:xfrm>
        </p:spPr>
        <p:txBody>
          <a:bodyPr>
            <a:normAutofit fontScale="92500" lnSpcReduction="20000"/>
          </a:bodyPr>
          <a:lstStyle/>
          <a:p>
            <a:r>
              <a:rPr lang="en-US" b="1" dirty="0"/>
              <a:t>Continue Statement with Labeled For Loop</a:t>
            </a:r>
          </a:p>
          <a:p>
            <a:pPr marL="0" indent="0">
              <a:buNone/>
            </a:pPr>
            <a:r>
              <a:rPr lang="en-US" dirty="0"/>
              <a:t>We can use </a:t>
            </a:r>
            <a:r>
              <a:rPr lang="en-US" dirty="0" err="1"/>
              <a:t>continute</a:t>
            </a:r>
            <a:r>
              <a:rPr lang="en-US" dirty="0"/>
              <a:t> statement with a label. This feature is introduced since JDK 1.5. So, we can continue any loop in Java now whether it is outer loop or inner.</a:t>
            </a:r>
          </a:p>
          <a:p>
            <a:pPr marL="0" indent="0">
              <a:buNone/>
            </a:pPr>
            <a:r>
              <a:rPr lang="en-US" b="1" dirty="0"/>
              <a:t>Example:</a:t>
            </a:r>
            <a:endParaRPr lang="en-US" dirty="0"/>
          </a:p>
          <a:p>
            <a:pPr marL="0" indent="0">
              <a:buNone/>
            </a:pPr>
            <a:r>
              <a:rPr lang="en-US" dirty="0"/>
              <a:t>//Java Program to illustrate the use of continue statement  </a:t>
            </a:r>
          </a:p>
          <a:p>
            <a:pPr marL="0" indent="0">
              <a:buNone/>
            </a:pPr>
            <a:r>
              <a:rPr lang="en-US" dirty="0"/>
              <a:t>//with label inside an inner loop to continue outer loop  </a:t>
            </a:r>
          </a:p>
          <a:p>
            <a:pPr marL="0" indent="0">
              <a:buNone/>
            </a:pPr>
            <a:r>
              <a:rPr lang="en-US" b="1" dirty="0"/>
              <a:t>public class ContinueExample3 {  </a:t>
            </a:r>
          </a:p>
          <a:p>
            <a:pPr marL="0" indent="0">
              <a:buNone/>
            </a:pPr>
            <a:r>
              <a:rPr lang="en-US" b="1" dirty="0"/>
              <a:t>public static void main(String[] </a:t>
            </a:r>
            <a:r>
              <a:rPr lang="en-US" b="1" dirty="0" err="1"/>
              <a:t>args</a:t>
            </a:r>
            <a:r>
              <a:rPr lang="en-US" b="1" dirty="0"/>
              <a:t>) {  </a:t>
            </a:r>
          </a:p>
          <a:p>
            <a:pPr marL="0" indent="0">
              <a:buNone/>
            </a:pPr>
            <a:r>
              <a:rPr lang="en-US" b="1" dirty="0"/>
              <a:t>            </a:t>
            </a:r>
            <a:r>
              <a:rPr lang="en-US" b="1" dirty="0" err="1"/>
              <a:t>aa</a:t>
            </a:r>
            <a:r>
              <a:rPr lang="en-US" b="1" dirty="0"/>
              <a:t>:  </a:t>
            </a:r>
          </a:p>
          <a:p>
            <a:pPr marL="0" indent="0">
              <a:buNone/>
            </a:pPr>
            <a:r>
              <a:rPr lang="en-US" b="1" dirty="0"/>
              <a:t>            for(</a:t>
            </a:r>
            <a:r>
              <a:rPr lang="en-US" b="1" dirty="0" err="1"/>
              <a:t>int</a:t>
            </a:r>
            <a:r>
              <a:rPr lang="en-US" b="1" dirty="0"/>
              <a:t> </a:t>
            </a:r>
            <a:r>
              <a:rPr lang="en-US" b="1" dirty="0" err="1"/>
              <a:t>i</a:t>
            </a:r>
            <a:r>
              <a:rPr lang="en-US" b="1" dirty="0"/>
              <a:t>=1;i&lt;=3;i++){    </a:t>
            </a:r>
          </a:p>
          <a:p>
            <a:pPr marL="0" indent="0">
              <a:buNone/>
            </a:pPr>
            <a:r>
              <a:rPr lang="en-US" b="1" dirty="0"/>
              <a:t>                    bb:  </a:t>
            </a:r>
          </a:p>
          <a:p>
            <a:pPr marL="0" indent="0">
              <a:buNone/>
            </a:pPr>
            <a:r>
              <a:rPr lang="en-US" b="1" dirty="0"/>
              <a:t>                    for(</a:t>
            </a:r>
            <a:r>
              <a:rPr lang="en-US" b="1" dirty="0" err="1"/>
              <a:t>int</a:t>
            </a:r>
            <a:r>
              <a:rPr lang="en-US" b="1" dirty="0"/>
              <a:t> j=1;j&lt;=3;j++){    </a:t>
            </a:r>
          </a:p>
          <a:p>
            <a:pPr marL="0" indent="0">
              <a:buNone/>
            </a:pPr>
            <a:r>
              <a:rPr lang="en-US" b="1" dirty="0"/>
              <a:t>                        if(</a:t>
            </a:r>
            <a:r>
              <a:rPr lang="en-US" b="1" dirty="0" err="1"/>
              <a:t>i</a:t>
            </a:r>
            <a:r>
              <a:rPr lang="en-US" b="1" dirty="0"/>
              <a:t>==2&amp;&amp;j==2){    </a:t>
            </a:r>
          </a:p>
          <a:p>
            <a:pPr marL="0" indent="0">
              <a:buNone/>
            </a:pPr>
            <a:r>
              <a:rPr lang="en-US" b="1" dirty="0"/>
              <a:t>                            //using continue statement with label  </a:t>
            </a:r>
          </a:p>
          <a:p>
            <a:pPr marL="0" indent="0">
              <a:buNone/>
            </a:pPr>
            <a:r>
              <a:rPr lang="en-US" b="1" dirty="0"/>
              <a:t>                            continue </a:t>
            </a:r>
            <a:r>
              <a:rPr lang="en-US" b="1" dirty="0" err="1"/>
              <a:t>aa</a:t>
            </a:r>
            <a:r>
              <a:rPr lang="en-US" b="1" dirty="0"/>
              <a:t>;    </a:t>
            </a:r>
          </a:p>
          <a:p>
            <a:pPr marL="0" indent="0">
              <a:buNone/>
            </a:pPr>
            <a:r>
              <a:rPr lang="en-US" b="1" dirty="0"/>
              <a:t>                        }    </a:t>
            </a:r>
          </a:p>
          <a:p>
            <a:pPr marL="0" indent="0">
              <a:buNone/>
            </a:pPr>
            <a:r>
              <a:rPr lang="en-US" b="1" dirty="0"/>
              <a:t>                        </a:t>
            </a:r>
            <a:r>
              <a:rPr lang="en-US" b="1" dirty="0" err="1"/>
              <a:t>System.out.println</a:t>
            </a:r>
            <a:r>
              <a:rPr lang="en-US" b="1" dirty="0"/>
              <a:t>(</a:t>
            </a:r>
            <a:r>
              <a:rPr lang="en-US" b="1" dirty="0" err="1"/>
              <a:t>i</a:t>
            </a:r>
            <a:r>
              <a:rPr lang="en-US" b="1" dirty="0"/>
              <a:t>+" "+j);    </a:t>
            </a:r>
          </a:p>
          <a:p>
            <a:pPr marL="0" indent="0">
              <a:buNone/>
            </a:pPr>
            <a:r>
              <a:rPr lang="en-US" b="1" dirty="0"/>
              <a:t>                    }                }   }  } </a:t>
            </a:r>
            <a:endParaRPr lang="en-US" dirty="0"/>
          </a:p>
        </p:txBody>
      </p:sp>
    </p:spTree>
    <p:extLst>
      <p:ext uri="{BB962C8B-B14F-4D97-AF65-F5344CB8AC3E}">
        <p14:creationId xmlns:p14="http://schemas.microsoft.com/office/powerpoint/2010/main" val="418213552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8662" y="0"/>
            <a:ext cx="9535503" cy="6819899"/>
          </a:xfrm>
        </p:spPr>
        <p:txBody>
          <a:bodyPr>
            <a:normAutofit fontScale="92500" lnSpcReduction="20000"/>
          </a:bodyPr>
          <a:lstStyle/>
          <a:p>
            <a:r>
              <a:rPr lang="en-US" b="1" dirty="0"/>
              <a:t>Continue Statement in while loop</a:t>
            </a:r>
          </a:p>
          <a:p>
            <a:pPr marL="0" indent="0">
              <a:buNone/>
            </a:pPr>
            <a:r>
              <a:rPr lang="en-US" b="1" dirty="0"/>
              <a:t>Example:</a:t>
            </a:r>
            <a:endParaRPr lang="en-US" dirty="0"/>
          </a:p>
          <a:p>
            <a:pPr marL="0" indent="0">
              <a:buNone/>
            </a:pPr>
            <a:r>
              <a:rPr lang="en-US" dirty="0"/>
              <a:t>//Java Program to demonstrate the use of continue statement  </a:t>
            </a:r>
          </a:p>
          <a:p>
            <a:pPr marL="0" indent="0">
              <a:buNone/>
            </a:pPr>
            <a:r>
              <a:rPr lang="en-US" dirty="0"/>
              <a:t>//inside the while loop.  </a:t>
            </a:r>
          </a:p>
          <a:p>
            <a:pPr marL="0" indent="0">
              <a:buNone/>
            </a:pPr>
            <a:r>
              <a:rPr lang="en-US" b="1" dirty="0"/>
              <a:t>public class </a:t>
            </a:r>
            <a:r>
              <a:rPr lang="en-US" b="1" dirty="0" err="1"/>
              <a:t>ContinueWhileExample</a:t>
            </a:r>
            <a:r>
              <a:rPr lang="en-US" b="1" dirty="0"/>
              <a:t> {  </a:t>
            </a:r>
          </a:p>
          <a:p>
            <a:pPr marL="0" indent="0">
              <a:buNone/>
            </a:pPr>
            <a:r>
              <a:rPr lang="en-US" b="1" dirty="0"/>
              <a:t>public static void main(String[] </a:t>
            </a:r>
            <a:r>
              <a:rPr lang="en-US" b="1" dirty="0" err="1"/>
              <a:t>args</a:t>
            </a:r>
            <a:r>
              <a:rPr lang="en-US" b="1" dirty="0"/>
              <a:t>) {  </a:t>
            </a:r>
          </a:p>
          <a:p>
            <a:pPr marL="0" indent="0">
              <a:buNone/>
            </a:pPr>
            <a:r>
              <a:rPr lang="en-US" b="1" dirty="0"/>
              <a:t>    //while loop  </a:t>
            </a:r>
          </a:p>
          <a:p>
            <a:pPr marL="0" indent="0">
              <a:buNone/>
            </a:pPr>
            <a:r>
              <a:rPr lang="en-US" b="1" dirty="0"/>
              <a:t>    </a:t>
            </a:r>
            <a:r>
              <a:rPr lang="en-US" b="1" dirty="0" err="1"/>
              <a:t>int</a:t>
            </a:r>
            <a:r>
              <a:rPr lang="en-US" b="1" dirty="0"/>
              <a:t> </a:t>
            </a:r>
            <a:r>
              <a:rPr lang="en-US" b="1" dirty="0" err="1"/>
              <a:t>i</a:t>
            </a:r>
            <a:r>
              <a:rPr lang="en-US" b="1" dirty="0"/>
              <a:t>=1;  </a:t>
            </a:r>
          </a:p>
          <a:p>
            <a:pPr marL="0" indent="0">
              <a:buNone/>
            </a:pPr>
            <a:r>
              <a:rPr lang="en-US" b="1" dirty="0"/>
              <a:t>    while(</a:t>
            </a:r>
            <a:r>
              <a:rPr lang="en-US" b="1" dirty="0" err="1"/>
              <a:t>i</a:t>
            </a:r>
            <a:r>
              <a:rPr lang="en-US" b="1" dirty="0"/>
              <a:t>&lt;=10){  </a:t>
            </a:r>
          </a:p>
          <a:p>
            <a:pPr marL="0" indent="0">
              <a:buNone/>
            </a:pPr>
            <a:r>
              <a:rPr lang="en-US" b="1" dirty="0"/>
              <a:t>        if(</a:t>
            </a:r>
            <a:r>
              <a:rPr lang="en-US" b="1" dirty="0" err="1"/>
              <a:t>i</a:t>
            </a:r>
            <a:r>
              <a:rPr lang="en-US" b="1" dirty="0"/>
              <a:t>==5){  </a:t>
            </a:r>
          </a:p>
          <a:p>
            <a:pPr marL="0" indent="0">
              <a:buNone/>
            </a:pPr>
            <a:r>
              <a:rPr lang="en-US" b="1" dirty="0"/>
              <a:t>            //using continue statement  </a:t>
            </a:r>
          </a:p>
          <a:p>
            <a:pPr marL="0" indent="0">
              <a:buNone/>
            </a:pPr>
            <a:r>
              <a:rPr lang="en-US" b="1" dirty="0"/>
              <a:t>            </a:t>
            </a:r>
            <a:r>
              <a:rPr lang="en-US" b="1" dirty="0" err="1"/>
              <a:t>i</a:t>
            </a:r>
            <a:r>
              <a:rPr lang="en-US" b="1" dirty="0"/>
              <a:t>++;  </a:t>
            </a:r>
          </a:p>
          <a:p>
            <a:pPr marL="0" indent="0">
              <a:buNone/>
            </a:pPr>
            <a:r>
              <a:rPr lang="en-US" b="1" dirty="0"/>
              <a:t>            continue;//it will skip the rest statement  </a:t>
            </a:r>
          </a:p>
          <a:p>
            <a:pPr marL="0" indent="0">
              <a:buNone/>
            </a:pPr>
            <a:r>
              <a:rPr lang="en-US" b="1" dirty="0"/>
              <a:t>        }  </a:t>
            </a:r>
          </a:p>
          <a:p>
            <a:pPr marL="0" indent="0">
              <a:buNone/>
            </a:pPr>
            <a:r>
              <a:rPr lang="en-US" b="1" dirty="0"/>
              <a:t>        </a:t>
            </a:r>
            <a:r>
              <a:rPr lang="en-US" b="1" dirty="0" err="1"/>
              <a:t>System.out.println</a:t>
            </a:r>
            <a:r>
              <a:rPr lang="en-US" b="1" dirty="0"/>
              <a:t>(</a:t>
            </a:r>
            <a:r>
              <a:rPr lang="en-US" b="1" dirty="0" err="1"/>
              <a:t>i</a:t>
            </a:r>
            <a:r>
              <a:rPr lang="en-US" b="1" dirty="0"/>
              <a:t>);  </a:t>
            </a:r>
          </a:p>
          <a:p>
            <a:pPr marL="0" indent="0">
              <a:buNone/>
            </a:pPr>
            <a:r>
              <a:rPr lang="en-US" b="1" dirty="0"/>
              <a:t>        </a:t>
            </a:r>
            <a:r>
              <a:rPr lang="en-US" b="1" dirty="0" err="1"/>
              <a:t>i</a:t>
            </a:r>
            <a:r>
              <a:rPr lang="en-US" b="1" dirty="0"/>
              <a:t>++;  </a:t>
            </a:r>
          </a:p>
          <a:p>
            <a:pPr marL="0" indent="0">
              <a:buNone/>
            </a:pPr>
            <a:r>
              <a:rPr lang="en-US" b="1" dirty="0"/>
              <a:t>    }  </a:t>
            </a:r>
          </a:p>
          <a:p>
            <a:pPr marL="0" indent="0">
              <a:buNone/>
            </a:pPr>
            <a:r>
              <a:rPr lang="en-US" b="1" dirty="0"/>
              <a:t>}  </a:t>
            </a:r>
          </a:p>
          <a:p>
            <a:pPr marL="0" indent="0">
              <a:buNone/>
            </a:pPr>
            <a:r>
              <a:rPr lang="en-US" b="1" dirty="0"/>
              <a:t>} </a:t>
            </a:r>
            <a:r>
              <a:rPr lang="en-US" dirty="0"/>
              <a:t> </a:t>
            </a:r>
          </a:p>
          <a:p>
            <a:endParaRPr lang="en-US" dirty="0"/>
          </a:p>
        </p:txBody>
      </p:sp>
    </p:spTree>
    <p:extLst>
      <p:ext uri="{BB962C8B-B14F-4D97-AF65-F5344CB8AC3E}">
        <p14:creationId xmlns:p14="http://schemas.microsoft.com/office/powerpoint/2010/main" val="298092940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4363" y="0"/>
            <a:ext cx="9692665" cy="6634162"/>
          </a:xfrm>
        </p:spPr>
        <p:txBody>
          <a:bodyPr>
            <a:normAutofit fontScale="85000" lnSpcReduction="20000"/>
          </a:bodyPr>
          <a:lstStyle/>
          <a:p>
            <a:r>
              <a:rPr lang="en-US" b="1" dirty="0"/>
              <a:t>Continue Statement in do-while loop</a:t>
            </a:r>
          </a:p>
          <a:p>
            <a:pPr marL="0" indent="0">
              <a:buNone/>
            </a:pPr>
            <a:r>
              <a:rPr lang="en-US" b="1" dirty="0"/>
              <a:t>Example:</a:t>
            </a:r>
            <a:endParaRPr lang="en-US" dirty="0"/>
          </a:p>
          <a:p>
            <a:pPr marL="0" indent="0">
              <a:buNone/>
            </a:pPr>
            <a:r>
              <a:rPr lang="en-US" dirty="0"/>
              <a:t>//Java Program to demonstrate the use of continue statement  </a:t>
            </a:r>
          </a:p>
          <a:p>
            <a:pPr marL="0" indent="0">
              <a:buNone/>
            </a:pPr>
            <a:r>
              <a:rPr lang="en-US" dirty="0"/>
              <a:t>//inside the Java do-while loop.  </a:t>
            </a:r>
          </a:p>
          <a:p>
            <a:pPr marL="0" indent="0">
              <a:buNone/>
            </a:pPr>
            <a:r>
              <a:rPr lang="en-US" dirty="0"/>
              <a:t>public class </a:t>
            </a:r>
            <a:r>
              <a:rPr lang="en-US" dirty="0" err="1"/>
              <a:t>ContinueDoWhileExample</a:t>
            </a:r>
            <a:r>
              <a:rPr lang="en-US" dirty="0"/>
              <a:t> {  </a:t>
            </a:r>
          </a:p>
          <a:p>
            <a:pPr marL="0" indent="0">
              <a:buNone/>
            </a:pPr>
            <a:r>
              <a:rPr lang="en-US" dirty="0"/>
              <a:t>public static void main(String[] </a:t>
            </a:r>
            <a:r>
              <a:rPr lang="en-US" dirty="0" err="1"/>
              <a:t>args</a:t>
            </a:r>
            <a:r>
              <a:rPr lang="en-US" dirty="0"/>
              <a:t>) {  </a:t>
            </a:r>
          </a:p>
          <a:p>
            <a:pPr marL="0" indent="0">
              <a:buNone/>
            </a:pPr>
            <a:r>
              <a:rPr lang="en-US" dirty="0"/>
              <a:t>    //declaring variable  </a:t>
            </a:r>
          </a:p>
          <a:p>
            <a:pPr marL="0" indent="0">
              <a:buNone/>
            </a:pPr>
            <a:r>
              <a:rPr lang="en-US" dirty="0"/>
              <a:t>    </a:t>
            </a:r>
            <a:r>
              <a:rPr lang="en-US" dirty="0" err="1"/>
              <a:t>int</a:t>
            </a:r>
            <a:r>
              <a:rPr lang="en-US" dirty="0"/>
              <a:t> </a:t>
            </a:r>
            <a:r>
              <a:rPr lang="en-US" dirty="0" err="1"/>
              <a:t>i</a:t>
            </a:r>
            <a:r>
              <a:rPr lang="en-US" dirty="0"/>
              <a:t>=1;  </a:t>
            </a:r>
          </a:p>
          <a:p>
            <a:pPr marL="0" indent="0">
              <a:buNone/>
            </a:pPr>
            <a:r>
              <a:rPr lang="en-US" dirty="0"/>
              <a:t>    //do-while loop  </a:t>
            </a:r>
          </a:p>
          <a:p>
            <a:pPr marL="0" indent="0">
              <a:buNone/>
            </a:pPr>
            <a:r>
              <a:rPr lang="en-US" dirty="0"/>
              <a:t>    do{  </a:t>
            </a:r>
          </a:p>
          <a:p>
            <a:pPr marL="0" indent="0">
              <a:buNone/>
            </a:pPr>
            <a:r>
              <a:rPr lang="en-US" dirty="0"/>
              <a:t>        if(</a:t>
            </a:r>
            <a:r>
              <a:rPr lang="en-US" dirty="0" err="1"/>
              <a:t>i</a:t>
            </a:r>
            <a:r>
              <a:rPr lang="en-US" dirty="0"/>
              <a:t>==5){  </a:t>
            </a:r>
          </a:p>
          <a:p>
            <a:pPr marL="0" indent="0">
              <a:buNone/>
            </a:pPr>
            <a:r>
              <a:rPr lang="en-US" dirty="0"/>
              <a:t>                //using continue statement  </a:t>
            </a:r>
          </a:p>
          <a:p>
            <a:pPr marL="0" indent="0">
              <a:buNone/>
            </a:pPr>
            <a:r>
              <a:rPr lang="en-US" dirty="0"/>
              <a:t>                 </a:t>
            </a:r>
            <a:r>
              <a:rPr lang="en-US" dirty="0" err="1"/>
              <a:t>i</a:t>
            </a:r>
            <a:r>
              <a:rPr lang="en-US" dirty="0"/>
              <a:t>++;  </a:t>
            </a:r>
          </a:p>
          <a:p>
            <a:pPr marL="0" indent="0">
              <a:buNone/>
            </a:pPr>
            <a:r>
              <a:rPr lang="en-US" dirty="0"/>
              <a:t>            continue;//it will skip the rest statement  </a:t>
            </a:r>
          </a:p>
          <a:p>
            <a:pPr marL="0" indent="0">
              <a:buNone/>
            </a:pPr>
            <a:r>
              <a:rPr lang="en-US" dirty="0"/>
              <a:t>        }  </a:t>
            </a:r>
          </a:p>
          <a:p>
            <a:pPr marL="0" indent="0">
              <a:buNone/>
            </a:pPr>
            <a:r>
              <a:rPr lang="en-US" dirty="0"/>
              <a:t>        </a:t>
            </a:r>
            <a:r>
              <a:rPr lang="en-US" dirty="0" err="1"/>
              <a:t>System.out.println</a:t>
            </a:r>
            <a:r>
              <a:rPr lang="en-US" dirty="0"/>
              <a:t>(</a:t>
            </a:r>
            <a:r>
              <a:rPr lang="en-US" dirty="0" err="1"/>
              <a:t>i</a:t>
            </a:r>
            <a:r>
              <a:rPr lang="en-US" dirty="0"/>
              <a:t>);  </a:t>
            </a:r>
          </a:p>
          <a:p>
            <a:pPr marL="0" indent="0">
              <a:buNone/>
            </a:pPr>
            <a:r>
              <a:rPr lang="en-US" dirty="0"/>
              <a:t>        </a:t>
            </a:r>
            <a:r>
              <a:rPr lang="en-US" dirty="0" err="1"/>
              <a:t>i</a:t>
            </a:r>
            <a:r>
              <a:rPr lang="en-US" dirty="0"/>
              <a:t>++;  </a:t>
            </a:r>
          </a:p>
          <a:p>
            <a:pPr marL="0" indent="0">
              <a:buNone/>
            </a:pPr>
            <a:r>
              <a:rPr lang="en-US" dirty="0"/>
              <a:t>    }while(</a:t>
            </a:r>
            <a:r>
              <a:rPr lang="en-US" dirty="0" err="1"/>
              <a:t>i</a:t>
            </a:r>
            <a:r>
              <a:rPr lang="en-US" dirty="0"/>
              <a:t>&lt;=10);  </a:t>
            </a:r>
          </a:p>
          <a:p>
            <a:pPr marL="0" indent="0">
              <a:buNone/>
            </a:pPr>
            <a:r>
              <a:rPr lang="en-US" dirty="0"/>
              <a:t>}  }  </a:t>
            </a:r>
          </a:p>
          <a:p>
            <a:endParaRPr lang="en-US" dirty="0"/>
          </a:p>
        </p:txBody>
      </p:sp>
    </p:spTree>
    <p:extLst>
      <p:ext uri="{BB962C8B-B14F-4D97-AF65-F5344CB8AC3E}">
        <p14:creationId xmlns:p14="http://schemas.microsoft.com/office/powerpoint/2010/main" val="17804219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0025" y="252413"/>
            <a:ext cx="10264166" cy="6605587"/>
          </a:xfrm>
        </p:spPr>
        <p:txBody>
          <a:bodyPr>
            <a:normAutofit/>
          </a:bodyPr>
          <a:lstStyle/>
          <a:p>
            <a:r>
              <a:rPr lang="en-US" b="1" dirty="0"/>
              <a:t>Types of Java Comments</a:t>
            </a:r>
          </a:p>
          <a:p>
            <a:r>
              <a:rPr lang="en-US" dirty="0"/>
              <a:t>There are 3 types of comments in java.</a:t>
            </a:r>
          </a:p>
          <a:p>
            <a:endParaRPr lang="en-US" dirty="0"/>
          </a:p>
          <a:p>
            <a:pPr marL="457200" indent="-457200">
              <a:buFont typeface="+mj-lt"/>
              <a:buAutoNum type="arabicPeriod"/>
            </a:pPr>
            <a:r>
              <a:rPr lang="en-US" b="1" dirty="0"/>
              <a:t>Single Line Comment </a:t>
            </a:r>
          </a:p>
          <a:p>
            <a:pPr marL="0" indent="0">
              <a:buNone/>
            </a:pPr>
            <a:r>
              <a:rPr lang="en-US" dirty="0"/>
              <a:t>//This is single line comment  </a:t>
            </a:r>
          </a:p>
          <a:p>
            <a:pPr marL="457200" indent="-457200">
              <a:buFont typeface="+mj-lt"/>
              <a:buAutoNum type="arabicPeriod"/>
            </a:pPr>
            <a:r>
              <a:rPr lang="en-US" b="1" dirty="0"/>
              <a:t>Multi Line Comment</a:t>
            </a:r>
          </a:p>
          <a:p>
            <a:pPr marL="0" indent="0">
              <a:buNone/>
            </a:pPr>
            <a:r>
              <a:rPr lang="en-US" dirty="0"/>
              <a:t>/* </a:t>
            </a:r>
          </a:p>
          <a:p>
            <a:pPr marL="0" indent="0">
              <a:buNone/>
            </a:pPr>
            <a:r>
              <a:rPr lang="en-US" dirty="0"/>
              <a:t>multi line  </a:t>
            </a:r>
          </a:p>
          <a:p>
            <a:pPr marL="0" indent="0">
              <a:buNone/>
            </a:pPr>
            <a:r>
              <a:rPr lang="en-US" dirty="0"/>
              <a:t>comment </a:t>
            </a:r>
          </a:p>
          <a:p>
            <a:pPr marL="0" indent="0">
              <a:buNone/>
            </a:pPr>
            <a:r>
              <a:rPr lang="en-US" dirty="0"/>
              <a:t>*/ </a:t>
            </a:r>
          </a:p>
          <a:p>
            <a:pPr marL="457200" indent="-457200">
              <a:buFont typeface="+mj-lt"/>
              <a:buAutoNum type="arabicPeriod"/>
            </a:pPr>
            <a:r>
              <a:rPr lang="en-US" b="1" dirty="0"/>
              <a:t>Documentation Comment</a:t>
            </a:r>
          </a:p>
          <a:p>
            <a:pPr marL="0" indent="0">
              <a:buNone/>
            </a:pPr>
            <a:r>
              <a:rPr lang="en-US" dirty="0"/>
              <a:t>/** </a:t>
            </a:r>
          </a:p>
          <a:p>
            <a:pPr marL="0" indent="0">
              <a:buNone/>
            </a:pPr>
            <a:r>
              <a:rPr lang="en-US" dirty="0"/>
              <a:t>documentation  </a:t>
            </a:r>
          </a:p>
          <a:p>
            <a:pPr marL="0" indent="0">
              <a:buNone/>
            </a:pPr>
            <a:r>
              <a:rPr lang="en-US" dirty="0"/>
              <a:t>comment </a:t>
            </a:r>
          </a:p>
          <a:p>
            <a:pPr marL="0" indent="0">
              <a:buNone/>
            </a:pPr>
            <a:r>
              <a:rPr lang="en-US" dirty="0"/>
              <a:t>*/  </a:t>
            </a:r>
          </a:p>
          <a:p>
            <a:pPr marL="457200" indent="-457200">
              <a:buFont typeface="+mj-lt"/>
              <a:buAutoNum type="arabicPeriod"/>
            </a:pPr>
            <a:endParaRPr lang="en-US" b="1" dirty="0"/>
          </a:p>
          <a:p>
            <a:pPr marL="0" indent="0">
              <a:buNone/>
            </a:pPr>
            <a:endParaRPr lang="en-US" dirty="0"/>
          </a:p>
        </p:txBody>
      </p:sp>
    </p:spTree>
    <p:extLst>
      <p:ext uri="{BB962C8B-B14F-4D97-AF65-F5344CB8AC3E}">
        <p14:creationId xmlns:p14="http://schemas.microsoft.com/office/powerpoint/2010/main" val="23045943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7214" y="0"/>
            <a:ext cx="9906978" cy="6762749"/>
          </a:xfrm>
        </p:spPr>
        <p:txBody>
          <a:bodyPr/>
          <a:lstStyle/>
          <a:p>
            <a:r>
              <a:rPr lang="en-US" b="1" dirty="0"/>
              <a:t>Java Naming conventions</a:t>
            </a:r>
          </a:p>
          <a:p>
            <a:pPr marL="0" indent="0">
              <a:buNone/>
            </a:pPr>
            <a:r>
              <a:rPr lang="en-US" dirty="0"/>
              <a:t>Java naming convention is a rule to follow as you decide what to name your identifiers such as class, package, variable, constant, method, </a:t>
            </a:r>
            <a:r>
              <a:rPr lang="en-US" dirty="0" err="1"/>
              <a:t>etc</a:t>
            </a:r>
            <a:endParaRPr lang="en-US" dirty="0"/>
          </a:p>
          <a:p>
            <a:pPr marL="0" indent="0">
              <a:buNone/>
            </a:pPr>
            <a:endParaRPr lang="en-US" dirty="0"/>
          </a:p>
          <a:p>
            <a:pPr marL="0" indent="0">
              <a:buNone/>
            </a:pPr>
            <a:r>
              <a:rPr lang="en-US" b="1" dirty="0"/>
              <a:t>Advantage of naming conventions in java</a:t>
            </a:r>
          </a:p>
          <a:p>
            <a:pPr marL="0" indent="0">
              <a:buNone/>
            </a:pPr>
            <a:endParaRPr lang="en-US" b="1" dirty="0"/>
          </a:p>
          <a:p>
            <a:pPr marL="0" indent="0">
              <a:buNone/>
            </a:pPr>
            <a:endParaRPr lang="en-US" b="1" dirty="0"/>
          </a:p>
          <a:p>
            <a:r>
              <a:rPr lang="en-US" dirty="0"/>
              <a:t>The following are the key rules that must be followed by every identifier:</a:t>
            </a:r>
          </a:p>
          <a:p>
            <a:r>
              <a:rPr lang="en-US" dirty="0"/>
              <a:t>The name must not contain any white spaces.</a:t>
            </a:r>
          </a:p>
          <a:p>
            <a:r>
              <a:rPr lang="en-US" dirty="0"/>
              <a:t>The name should not start with special characters like &amp; (ampersand), $ (dollar), _ (underscore).</a:t>
            </a:r>
          </a:p>
          <a:p>
            <a:pPr marL="0" indent="0">
              <a:buNone/>
            </a:pPr>
            <a:endParaRPr lang="en-US" dirty="0"/>
          </a:p>
        </p:txBody>
      </p:sp>
    </p:spTree>
    <p:extLst>
      <p:ext uri="{BB962C8B-B14F-4D97-AF65-F5344CB8AC3E}">
        <p14:creationId xmlns:p14="http://schemas.microsoft.com/office/powerpoint/2010/main" val="381740428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5775" y="0"/>
            <a:ext cx="9764103" cy="6634162"/>
          </a:xfrm>
        </p:spPr>
        <p:txBody>
          <a:bodyPr/>
          <a:lstStyle/>
          <a:p>
            <a:r>
              <a:rPr lang="en-US" b="1" u="sng" dirty="0"/>
              <a:t>Class</a:t>
            </a:r>
          </a:p>
          <a:p>
            <a:pPr marL="0" indent="0">
              <a:buNone/>
            </a:pPr>
            <a:r>
              <a:rPr lang="en-US" dirty="0"/>
              <a:t>It should start with the uppercase letter.</a:t>
            </a:r>
          </a:p>
          <a:p>
            <a:pPr marL="0" indent="0">
              <a:buNone/>
            </a:pPr>
            <a:r>
              <a:rPr lang="en-US" dirty="0"/>
              <a:t>It should be a noun such as Color, Button, System, Thread, etc.</a:t>
            </a:r>
          </a:p>
          <a:p>
            <a:pPr marL="0" indent="0">
              <a:buNone/>
            </a:pPr>
            <a:r>
              <a:rPr lang="en-US" dirty="0"/>
              <a:t>Use appropriate words, instead of acronyms.</a:t>
            </a:r>
          </a:p>
          <a:p>
            <a:pPr marL="0" indent="0">
              <a:buNone/>
            </a:pPr>
            <a:r>
              <a:rPr lang="en-US" b="1" dirty="0"/>
              <a:t>Example: -</a:t>
            </a:r>
            <a:endParaRPr lang="en-US" dirty="0"/>
          </a:p>
          <a:p>
            <a:pPr marL="0" indent="0">
              <a:buNone/>
            </a:pPr>
            <a:r>
              <a:rPr lang="en-US" b="1" dirty="0"/>
              <a:t>public</a:t>
            </a:r>
            <a:r>
              <a:rPr lang="en-US" dirty="0"/>
              <a:t> </a:t>
            </a:r>
            <a:r>
              <a:rPr lang="en-US" b="1" dirty="0"/>
              <a:t>class</a:t>
            </a:r>
            <a:r>
              <a:rPr lang="en-US" dirty="0"/>
              <a:t> Employee  </a:t>
            </a:r>
          </a:p>
          <a:p>
            <a:pPr marL="0" indent="0">
              <a:buNone/>
            </a:pPr>
            <a:r>
              <a:rPr lang="en-US" dirty="0"/>
              <a:t>{  </a:t>
            </a:r>
          </a:p>
          <a:p>
            <a:pPr marL="0" indent="0">
              <a:buNone/>
            </a:pPr>
            <a:r>
              <a:rPr lang="en-US" dirty="0"/>
              <a:t>//code snippet  </a:t>
            </a:r>
          </a:p>
          <a:p>
            <a:pPr marL="0" indent="0">
              <a:buNone/>
            </a:pPr>
            <a:r>
              <a:rPr lang="en-US" dirty="0"/>
              <a:t>}  </a:t>
            </a:r>
          </a:p>
          <a:p>
            <a:endParaRPr lang="en-US" dirty="0"/>
          </a:p>
        </p:txBody>
      </p:sp>
    </p:spTree>
    <p:extLst>
      <p:ext uri="{BB962C8B-B14F-4D97-AF65-F5344CB8AC3E}">
        <p14:creationId xmlns:p14="http://schemas.microsoft.com/office/powerpoint/2010/main" val="31492029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a:t>
            </a:r>
            <a:br>
              <a:rPr lang="en-US" dirty="0"/>
            </a:br>
            <a:endParaRPr lang="en-US" dirty="0"/>
          </a:p>
        </p:txBody>
      </p:sp>
      <p:sp>
        <p:nvSpPr>
          <p:cNvPr id="3" name="Content Placeholder 2"/>
          <p:cNvSpPr>
            <a:spLocks noGrp="1"/>
          </p:cNvSpPr>
          <p:nvPr>
            <p:ph idx="1"/>
          </p:nvPr>
        </p:nvSpPr>
        <p:spPr/>
        <p:txBody>
          <a:bodyPr/>
          <a:lstStyle/>
          <a:p>
            <a:r>
              <a:rPr lang="en-US" dirty="0"/>
              <a:t>It should start with the uppercase letter.</a:t>
            </a:r>
          </a:p>
          <a:p>
            <a:r>
              <a:rPr lang="en-US" dirty="0"/>
              <a:t>It should be an adjective such as Runnable, Remote, </a:t>
            </a:r>
            <a:r>
              <a:rPr lang="en-US" dirty="0" err="1"/>
              <a:t>ActionListener</a:t>
            </a:r>
            <a:r>
              <a:rPr lang="en-US" dirty="0"/>
              <a:t>.</a:t>
            </a:r>
          </a:p>
          <a:p>
            <a:r>
              <a:rPr lang="en-US" dirty="0"/>
              <a:t>Use appropriate words, instead of acronyms.</a:t>
            </a:r>
          </a:p>
          <a:p>
            <a:r>
              <a:rPr lang="en-US" b="1" dirty="0"/>
              <a:t>Example: -</a:t>
            </a:r>
            <a:endParaRPr lang="en-US" dirty="0"/>
          </a:p>
          <a:p>
            <a:r>
              <a:rPr lang="en-US" b="1" dirty="0"/>
              <a:t>interface</a:t>
            </a:r>
            <a:r>
              <a:rPr lang="en-US" dirty="0"/>
              <a:t> Printable  </a:t>
            </a:r>
          </a:p>
          <a:p>
            <a:r>
              <a:rPr lang="en-US" dirty="0"/>
              <a:t>{  </a:t>
            </a:r>
          </a:p>
          <a:p>
            <a:r>
              <a:rPr lang="en-US" dirty="0"/>
              <a:t>//code snippet  </a:t>
            </a:r>
          </a:p>
          <a:p>
            <a:r>
              <a:rPr lang="en-US" dirty="0"/>
              <a:t>}  </a:t>
            </a:r>
          </a:p>
          <a:p>
            <a:endParaRPr lang="en-US" dirty="0"/>
          </a:p>
        </p:txBody>
      </p:sp>
    </p:spTree>
    <p:extLst>
      <p:ext uri="{BB962C8B-B14F-4D97-AF65-F5344CB8AC3E}">
        <p14:creationId xmlns:p14="http://schemas.microsoft.com/office/powerpoint/2010/main" val="341168913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0075" y="209551"/>
            <a:ext cx="9706953" cy="6648449"/>
          </a:xfrm>
        </p:spPr>
        <p:txBody>
          <a:bodyPr/>
          <a:lstStyle/>
          <a:p>
            <a:r>
              <a:rPr lang="en-US" b="1" u="sng" dirty="0"/>
              <a:t>Method</a:t>
            </a:r>
          </a:p>
          <a:p>
            <a:r>
              <a:rPr lang="en-US" dirty="0"/>
              <a:t>It should start with lowercase letter.</a:t>
            </a:r>
          </a:p>
          <a:p>
            <a:r>
              <a:rPr lang="en-US" dirty="0"/>
              <a:t>It should be a verb such as main(), print(), </a:t>
            </a:r>
            <a:r>
              <a:rPr lang="en-US" dirty="0" err="1"/>
              <a:t>println</a:t>
            </a:r>
            <a:r>
              <a:rPr lang="en-US" dirty="0"/>
              <a:t>().</a:t>
            </a:r>
          </a:p>
          <a:p>
            <a:r>
              <a:rPr lang="en-US" dirty="0"/>
              <a:t>If the name contains multiple words, start it with a lowercase letter followed by an uppercase letter such as </a:t>
            </a:r>
            <a:r>
              <a:rPr lang="en-US" dirty="0" err="1"/>
              <a:t>actionPerformed</a:t>
            </a:r>
            <a:r>
              <a:rPr lang="en-US" dirty="0"/>
              <a:t>().</a:t>
            </a:r>
          </a:p>
          <a:p>
            <a:r>
              <a:rPr lang="en-US" b="1" dirty="0"/>
              <a:t>Example:-</a:t>
            </a:r>
            <a:endParaRPr lang="en-US" dirty="0"/>
          </a:p>
          <a:p>
            <a:pPr marL="0" indent="0">
              <a:buNone/>
            </a:pPr>
            <a:r>
              <a:rPr lang="en-US" dirty="0"/>
              <a:t> </a:t>
            </a:r>
            <a:r>
              <a:rPr lang="en-US" b="1" dirty="0"/>
              <a:t>class</a:t>
            </a:r>
            <a:r>
              <a:rPr lang="en-US" dirty="0"/>
              <a:t> Employee  </a:t>
            </a:r>
          </a:p>
          <a:p>
            <a:pPr marL="0" indent="0">
              <a:buNone/>
            </a:pPr>
            <a:r>
              <a:rPr lang="en-US" dirty="0"/>
              <a:t>{  </a:t>
            </a:r>
          </a:p>
          <a:p>
            <a:pPr marL="0" indent="0">
              <a:buNone/>
            </a:pPr>
            <a:r>
              <a:rPr lang="en-US" dirty="0"/>
              <a:t>//method  </a:t>
            </a:r>
          </a:p>
          <a:p>
            <a:pPr marL="0" indent="0">
              <a:buNone/>
            </a:pPr>
            <a:r>
              <a:rPr lang="en-US" b="1" dirty="0"/>
              <a:t>void</a:t>
            </a:r>
            <a:r>
              <a:rPr lang="en-US" dirty="0"/>
              <a:t> draw()  </a:t>
            </a:r>
          </a:p>
          <a:p>
            <a:pPr marL="0" indent="0">
              <a:buNone/>
            </a:pPr>
            <a:r>
              <a:rPr lang="en-US" dirty="0"/>
              <a:t>{  </a:t>
            </a:r>
          </a:p>
          <a:p>
            <a:pPr marL="0" indent="0">
              <a:buNone/>
            </a:pPr>
            <a:r>
              <a:rPr lang="en-US" dirty="0"/>
              <a:t>//code snippet  </a:t>
            </a:r>
          </a:p>
          <a:p>
            <a:pPr marL="0" indent="0">
              <a:buNone/>
            </a:pPr>
            <a:r>
              <a:rPr lang="en-US" dirty="0"/>
              <a:t>}  </a:t>
            </a:r>
          </a:p>
          <a:p>
            <a:pPr marL="0" indent="0">
              <a:buNone/>
            </a:pPr>
            <a:r>
              <a:rPr lang="en-US" dirty="0"/>
              <a:t>}  </a:t>
            </a:r>
          </a:p>
          <a:p>
            <a:endParaRPr lang="en-US" dirty="0"/>
          </a:p>
        </p:txBody>
      </p:sp>
    </p:spTree>
    <p:extLst>
      <p:ext uri="{BB962C8B-B14F-4D97-AF65-F5344CB8AC3E}">
        <p14:creationId xmlns:p14="http://schemas.microsoft.com/office/powerpoint/2010/main" val="973824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03412"/>
            <a:ext cx="8946541" cy="5844987"/>
          </a:xfrm>
        </p:spPr>
        <p:txBody>
          <a:bodyPr>
            <a:normAutofit lnSpcReduction="10000"/>
          </a:bodyPr>
          <a:lstStyle/>
          <a:p>
            <a:r>
              <a:rPr lang="en-US" b="1" dirty="0"/>
              <a:t>Object-oriented</a:t>
            </a:r>
          </a:p>
          <a:p>
            <a:pPr marL="0" indent="0">
              <a:buNone/>
            </a:pPr>
            <a:r>
              <a:rPr lang="en-US" dirty="0"/>
              <a:t>Java is an </a:t>
            </a:r>
            <a:r>
              <a:rPr lang="en-US" dirty="0">
                <a:hlinkClick r:id="rId2"/>
              </a:rPr>
              <a:t>object-oriented</a:t>
            </a:r>
            <a:r>
              <a:rPr lang="en-US" dirty="0"/>
              <a:t> programming language. Everything in Java is an object. Object-oriented means we organize our software as a combination of different types of objects that incorporates both data and behavior.</a:t>
            </a:r>
          </a:p>
          <a:p>
            <a:pPr marL="0" indent="0">
              <a:buNone/>
            </a:pPr>
            <a:r>
              <a:rPr lang="en-US" dirty="0"/>
              <a:t>Object-oriented programming (OOPs) is a methodology that simplifies software development and maintenance by providing some rules.</a:t>
            </a:r>
          </a:p>
          <a:p>
            <a:endParaRPr lang="en-US" dirty="0"/>
          </a:p>
          <a:p>
            <a:pPr marL="457200" indent="-457200">
              <a:buFont typeface="+mj-lt"/>
              <a:buAutoNum type="arabicPeriod"/>
            </a:pPr>
            <a:r>
              <a:rPr lang="en-US" dirty="0"/>
              <a:t>Basic concepts of OOPs are:</a:t>
            </a:r>
          </a:p>
          <a:p>
            <a:pPr marL="457200" indent="-457200">
              <a:buFont typeface="+mj-lt"/>
              <a:buAutoNum type="arabicPeriod"/>
            </a:pPr>
            <a:r>
              <a:rPr lang="en-US" dirty="0">
                <a:hlinkClick r:id="rId3"/>
              </a:rPr>
              <a:t>Object</a:t>
            </a:r>
            <a:endParaRPr lang="en-US" dirty="0"/>
          </a:p>
          <a:p>
            <a:pPr marL="457200" indent="-457200">
              <a:buFont typeface="+mj-lt"/>
              <a:buAutoNum type="arabicPeriod"/>
            </a:pPr>
            <a:r>
              <a:rPr lang="en-US" dirty="0"/>
              <a:t>Class</a:t>
            </a:r>
          </a:p>
          <a:p>
            <a:pPr marL="457200" indent="-457200">
              <a:buFont typeface="+mj-lt"/>
              <a:buAutoNum type="arabicPeriod"/>
            </a:pPr>
            <a:r>
              <a:rPr lang="en-US" dirty="0">
                <a:hlinkClick r:id="rId4"/>
              </a:rPr>
              <a:t>Inheritance</a:t>
            </a:r>
            <a:endParaRPr lang="en-US" dirty="0"/>
          </a:p>
          <a:p>
            <a:pPr marL="457200" indent="-457200">
              <a:buFont typeface="+mj-lt"/>
              <a:buAutoNum type="arabicPeriod"/>
            </a:pPr>
            <a:r>
              <a:rPr lang="en-US" dirty="0">
                <a:hlinkClick r:id="rId5"/>
              </a:rPr>
              <a:t>Polymorphism</a:t>
            </a:r>
            <a:endParaRPr lang="en-US" dirty="0"/>
          </a:p>
          <a:p>
            <a:pPr marL="457200" indent="-457200">
              <a:buFont typeface="+mj-lt"/>
              <a:buAutoNum type="arabicPeriod"/>
            </a:pPr>
            <a:r>
              <a:rPr lang="en-US" dirty="0">
                <a:hlinkClick r:id="rId6"/>
              </a:rPr>
              <a:t>Abstraction</a:t>
            </a:r>
            <a:endParaRPr lang="en-US" dirty="0"/>
          </a:p>
          <a:p>
            <a:pPr marL="457200" indent="-457200">
              <a:buFont typeface="+mj-lt"/>
              <a:buAutoNum type="arabicPeriod"/>
            </a:pPr>
            <a:r>
              <a:rPr lang="en-US" dirty="0">
                <a:hlinkClick r:id="rId7"/>
              </a:rPr>
              <a:t>Encapsulation</a:t>
            </a:r>
            <a:endParaRPr lang="en-US" dirty="0"/>
          </a:p>
          <a:p>
            <a:endParaRPr lang="en-US" dirty="0"/>
          </a:p>
        </p:txBody>
      </p:sp>
    </p:spTree>
    <p:extLst>
      <p:ext uri="{BB962C8B-B14F-4D97-AF65-F5344CB8AC3E}">
        <p14:creationId xmlns:p14="http://schemas.microsoft.com/office/powerpoint/2010/main" val="273370328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0050" y="0"/>
            <a:ext cx="9878403" cy="6705599"/>
          </a:xfrm>
        </p:spPr>
        <p:txBody>
          <a:bodyPr/>
          <a:lstStyle/>
          <a:p>
            <a:r>
              <a:rPr lang="en-US" b="1" u="sng" dirty="0"/>
              <a:t>Variable</a:t>
            </a:r>
          </a:p>
          <a:p>
            <a:r>
              <a:rPr lang="en-US" dirty="0"/>
              <a:t>It should start with a lowercase letter such as id, name.</a:t>
            </a:r>
          </a:p>
          <a:p>
            <a:r>
              <a:rPr lang="en-US" dirty="0"/>
              <a:t>It should not start with the special characters like &amp; (ampersand), $ (dollar), _ (underscore).</a:t>
            </a:r>
          </a:p>
          <a:p>
            <a:r>
              <a:rPr lang="en-US" dirty="0"/>
              <a:t>If the name contains multiple words, start it with the lowercase letter followed by an uppercase letter such as </a:t>
            </a:r>
            <a:r>
              <a:rPr lang="en-US" dirty="0" err="1"/>
              <a:t>firstName</a:t>
            </a:r>
            <a:r>
              <a:rPr lang="en-US" dirty="0"/>
              <a:t>, </a:t>
            </a:r>
            <a:r>
              <a:rPr lang="en-US" dirty="0" err="1"/>
              <a:t>lastName</a:t>
            </a:r>
            <a:r>
              <a:rPr lang="en-US" dirty="0"/>
              <a:t>.</a:t>
            </a:r>
          </a:p>
          <a:p>
            <a:r>
              <a:rPr lang="en-US" dirty="0"/>
              <a:t>Avoid using one-character variables such as x, y, z.</a:t>
            </a:r>
          </a:p>
          <a:p>
            <a:r>
              <a:rPr lang="en-US" b="1" dirty="0"/>
              <a:t>Example :-</a:t>
            </a:r>
            <a:endParaRPr lang="en-US" dirty="0"/>
          </a:p>
          <a:p>
            <a:pPr marL="0" indent="0">
              <a:buNone/>
            </a:pPr>
            <a:r>
              <a:rPr lang="en-US" dirty="0"/>
              <a:t>  </a:t>
            </a:r>
            <a:r>
              <a:rPr lang="en-US" b="1" dirty="0"/>
              <a:t>class</a:t>
            </a:r>
            <a:r>
              <a:rPr lang="en-US" dirty="0"/>
              <a:t> Employee  </a:t>
            </a:r>
          </a:p>
          <a:p>
            <a:pPr marL="0" indent="0">
              <a:buNone/>
            </a:pPr>
            <a:r>
              <a:rPr lang="en-US" dirty="0"/>
              <a:t>{  </a:t>
            </a:r>
          </a:p>
          <a:p>
            <a:pPr marL="0" indent="0">
              <a:buNone/>
            </a:pPr>
            <a:r>
              <a:rPr lang="en-US" dirty="0"/>
              <a:t>//variable  </a:t>
            </a:r>
          </a:p>
          <a:p>
            <a:pPr marL="0" indent="0">
              <a:buNone/>
            </a:pPr>
            <a:r>
              <a:rPr lang="en-US" b="1" dirty="0" err="1"/>
              <a:t>int</a:t>
            </a:r>
            <a:r>
              <a:rPr lang="en-US" dirty="0"/>
              <a:t> id;  </a:t>
            </a:r>
          </a:p>
          <a:p>
            <a:pPr marL="0" indent="0">
              <a:buNone/>
            </a:pPr>
            <a:r>
              <a:rPr lang="en-US" dirty="0"/>
              <a:t>//code snippet  </a:t>
            </a:r>
          </a:p>
          <a:p>
            <a:pPr marL="0" indent="0">
              <a:buNone/>
            </a:pPr>
            <a:r>
              <a:rPr lang="en-US" dirty="0"/>
              <a:t>}  </a:t>
            </a:r>
          </a:p>
          <a:p>
            <a:endParaRPr lang="en-US" dirty="0"/>
          </a:p>
        </p:txBody>
      </p:sp>
    </p:spTree>
    <p:extLst>
      <p:ext uri="{BB962C8B-B14F-4D97-AF65-F5344CB8AC3E}">
        <p14:creationId xmlns:p14="http://schemas.microsoft.com/office/powerpoint/2010/main" val="364069936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5764" y="123826"/>
            <a:ext cx="9906978" cy="6734174"/>
          </a:xfrm>
        </p:spPr>
        <p:txBody>
          <a:bodyPr/>
          <a:lstStyle/>
          <a:p>
            <a:r>
              <a:rPr lang="en-US" b="1" u="sng" dirty="0"/>
              <a:t>Package</a:t>
            </a:r>
          </a:p>
          <a:p>
            <a:r>
              <a:rPr lang="en-US" dirty="0"/>
              <a:t>It should be a lowercase letter such as java, lang.</a:t>
            </a:r>
          </a:p>
          <a:p>
            <a:r>
              <a:rPr lang="en-US" dirty="0"/>
              <a:t>If the name contains multiple words, it should be separated by dots (.) such as </a:t>
            </a:r>
            <a:r>
              <a:rPr lang="en-US" dirty="0" err="1"/>
              <a:t>java.util</a:t>
            </a:r>
            <a:r>
              <a:rPr lang="en-US" dirty="0"/>
              <a:t>, </a:t>
            </a:r>
            <a:r>
              <a:rPr lang="en-US" dirty="0" err="1"/>
              <a:t>java.lang</a:t>
            </a:r>
            <a:r>
              <a:rPr lang="en-US" dirty="0"/>
              <a:t>.</a:t>
            </a:r>
          </a:p>
          <a:p>
            <a:r>
              <a:rPr lang="en-US" b="1" dirty="0"/>
              <a:t>Example :-</a:t>
            </a:r>
          </a:p>
          <a:p>
            <a:endParaRPr lang="en-US" dirty="0"/>
          </a:p>
          <a:p>
            <a:pPr marL="0" indent="0">
              <a:buNone/>
            </a:pPr>
            <a:r>
              <a:rPr lang="en-US" b="1" dirty="0"/>
              <a:t>package</a:t>
            </a:r>
            <a:r>
              <a:rPr lang="en-US" dirty="0"/>
              <a:t> </a:t>
            </a:r>
            <a:r>
              <a:rPr lang="en-US" dirty="0" err="1"/>
              <a:t>Mukesh.kumar.aaryaa</a:t>
            </a:r>
            <a:r>
              <a:rPr lang="en-US" dirty="0"/>
              <a:t>; //package  </a:t>
            </a:r>
          </a:p>
          <a:p>
            <a:pPr marL="0" indent="0">
              <a:buNone/>
            </a:pPr>
            <a:r>
              <a:rPr lang="en-US" b="1" dirty="0"/>
              <a:t>class</a:t>
            </a:r>
            <a:r>
              <a:rPr lang="en-US" dirty="0"/>
              <a:t> Employee  </a:t>
            </a:r>
          </a:p>
          <a:p>
            <a:pPr marL="0" indent="0">
              <a:buNone/>
            </a:pPr>
            <a:r>
              <a:rPr lang="en-US" dirty="0"/>
              <a:t>{  </a:t>
            </a:r>
          </a:p>
          <a:p>
            <a:pPr marL="0" indent="0">
              <a:buNone/>
            </a:pPr>
            <a:r>
              <a:rPr lang="en-US" dirty="0"/>
              <a:t>//code snippet  </a:t>
            </a:r>
          </a:p>
          <a:p>
            <a:pPr marL="0" indent="0">
              <a:buNone/>
            </a:pPr>
            <a:r>
              <a:rPr lang="en-US" dirty="0"/>
              <a:t>}  </a:t>
            </a:r>
          </a:p>
          <a:p>
            <a:endParaRPr lang="en-US" dirty="0"/>
          </a:p>
        </p:txBody>
      </p:sp>
    </p:spTree>
    <p:extLst>
      <p:ext uri="{BB962C8B-B14F-4D97-AF65-F5344CB8AC3E}">
        <p14:creationId xmlns:p14="http://schemas.microsoft.com/office/powerpoint/2010/main" val="8473351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5775" y="0"/>
            <a:ext cx="9749815" cy="6962774"/>
          </a:xfrm>
        </p:spPr>
        <p:txBody>
          <a:bodyPr/>
          <a:lstStyle/>
          <a:p>
            <a:r>
              <a:rPr lang="en-US" b="1" u="sng" dirty="0"/>
              <a:t>What is an object in Java</a:t>
            </a:r>
          </a:p>
          <a:p>
            <a:pPr marL="0" indent="0">
              <a:buNone/>
            </a:pPr>
            <a:endParaRPr lang="en-US" b="1" u="sng" dirty="0"/>
          </a:p>
          <a:p>
            <a:r>
              <a:rPr lang="en-US" dirty="0"/>
              <a:t>An object has three characteristics:</a:t>
            </a:r>
          </a:p>
          <a:p>
            <a:r>
              <a:rPr lang="en-US" b="1" dirty="0" err="1"/>
              <a:t>State:</a:t>
            </a:r>
            <a:r>
              <a:rPr lang="en-US" dirty="0" err="1"/>
              <a:t>represents</a:t>
            </a:r>
            <a:r>
              <a:rPr lang="en-US" dirty="0"/>
              <a:t> the data (value) of an object.</a:t>
            </a:r>
          </a:p>
          <a:p>
            <a:r>
              <a:rPr lang="en-US" b="1" dirty="0"/>
              <a:t>Behavior:</a:t>
            </a:r>
            <a:r>
              <a:rPr lang="en-US" dirty="0"/>
              <a:t> represents the behavior (functionality) of an object such as deposit, withdraw, etc.</a:t>
            </a:r>
          </a:p>
          <a:p>
            <a:r>
              <a:rPr lang="en-US" b="1" dirty="0"/>
              <a:t>Identity:</a:t>
            </a:r>
            <a:r>
              <a:rPr lang="en-US" dirty="0"/>
              <a:t> An object identity is typically implemented via a unique ID. The value of the ID is not visible to the external user. However, it is used internally by the JVM to identify each object uniquely.</a:t>
            </a:r>
          </a:p>
          <a:p>
            <a:endParaRPr lang="en-US" dirty="0"/>
          </a:p>
          <a:p>
            <a:r>
              <a:rPr lang="en-US" b="1" dirty="0"/>
              <a:t>Object Definitions:</a:t>
            </a:r>
            <a:endParaRPr lang="en-US" dirty="0"/>
          </a:p>
          <a:p>
            <a:r>
              <a:rPr lang="en-US" dirty="0"/>
              <a:t>An object is </a:t>
            </a:r>
            <a:r>
              <a:rPr lang="en-US" i="1" dirty="0"/>
              <a:t>a real-world entity</a:t>
            </a:r>
            <a:r>
              <a:rPr lang="en-US" dirty="0"/>
              <a:t>.</a:t>
            </a:r>
          </a:p>
          <a:p>
            <a:r>
              <a:rPr lang="en-US" dirty="0"/>
              <a:t>An object is </a:t>
            </a:r>
            <a:r>
              <a:rPr lang="en-US" i="1" dirty="0"/>
              <a:t>a runtime entity</a:t>
            </a:r>
            <a:r>
              <a:rPr lang="en-US" dirty="0"/>
              <a:t>.</a:t>
            </a:r>
          </a:p>
          <a:p>
            <a:r>
              <a:rPr lang="en-US" dirty="0"/>
              <a:t>The object is </a:t>
            </a:r>
            <a:r>
              <a:rPr lang="en-US" i="1" dirty="0"/>
              <a:t>an entity which has state and behavior</a:t>
            </a:r>
            <a:r>
              <a:rPr lang="en-US" dirty="0"/>
              <a:t>.</a:t>
            </a:r>
          </a:p>
          <a:p>
            <a:r>
              <a:rPr lang="en-US" dirty="0"/>
              <a:t>The object is </a:t>
            </a:r>
            <a:r>
              <a:rPr lang="en-US" i="1" dirty="0"/>
              <a:t>an instance of a class</a:t>
            </a:r>
            <a:r>
              <a:rPr lang="en-US" dirty="0"/>
              <a:t>.</a:t>
            </a:r>
          </a:p>
          <a:p>
            <a:endParaRPr lang="en-US" dirty="0"/>
          </a:p>
        </p:txBody>
      </p:sp>
    </p:spTree>
    <p:extLst>
      <p:ext uri="{BB962C8B-B14F-4D97-AF65-F5344CB8AC3E}">
        <p14:creationId xmlns:p14="http://schemas.microsoft.com/office/powerpoint/2010/main" val="336986381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4350" y="0"/>
            <a:ext cx="9635515" cy="6691312"/>
          </a:xfrm>
        </p:spPr>
        <p:txBody>
          <a:bodyPr>
            <a:normAutofit lnSpcReduction="10000"/>
          </a:bodyPr>
          <a:lstStyle/>
          <a:p>
            <a:pPr marL="0" indent="0">
              <a:buNone/>
            </a:pPr>
            <a:r>
              <a:rPr lang="en-US" b="1" u="sng" dirty="0"/>
              <a:t>What is a class in Java</a:t>
            </a:r>
          </a:p>
          <a:p>
            <a:r>
              <a:rPr lang="en-US" dirty="0"/>
              <a:t>A class is a group of objects which have common properties. It is a template or blueprint from which objects are created. It is a logical entity. It can't be physical.</a:t>
            </a:r>
          </a:p>
          <a:p>
            <a:r>
              <a:rPr lang="en-US" dirty="0"/>
              <a:t>A class in Java can contain:</a:t>
            </a:r>
          </a:p>
          <a:p>
            <a:r>
              <a:rPr lang="en-US" b="1" dirty="0"/>
              <a:t>Fields</a:t>
            </a:r>
            <a:endParaRPr lang="en-US" dirty="0"/>
          </a:p>
          <a:p>
            <a:r>
              <a:rPr lang="en-US" b="1" dirty="0"/>
              <a:t>Methods</a:t>
            </a:r>
            <a:endParaRPr lang="en-US" dirty="0"/>
          </a:p>
          <a:p>
            <a:r>
              <a:rPr lang="en-US" b="1" dirty="0"/>
              <a:t>Constructors</a:t>
            </a:r>
            <a:endParaRPr lang="en-US" dirty="0"/>
          </a:p>
          <a:p>
            <a:r>
              <a:rPr lang="en-US" b="1" dirty="0"/>
              <a:t>Blocks</a:t>
            </a:r>
            <a:endParaRPr lang="en-US" dirty="0"/>
          </a:p>
          <a:p>
            <a:r>
              <a:rPr lang="en-US" b="1" dirty="0"/>
              <a:t>Nested class and interface</a:t>
            </a:r>
            <a:endParaRPr lang="en-US" dirty="0"/>
          </a:p>
          <a:p>
            <a:endParaRPr lang="en-US" dirty="0"/>
          </a:p>
          <a:p>
            <a:pPr marL="0" indent="0">
              <a:buNone/>
            </a:pPr>
            <a:r>
              <a:rPr lang="en-US" b="1" u="sng" dirty="0"/>
              <a:t>Method in Java</a:t>
            </a:r>
          </a:p>
          <a:p>
            <a:r>
              <a:rPr lang="en-US" dirty="0"/>
              <a:t>In Java, a method is like a function which is used to expose the behavior of an object.</a:t>
            </a:r>
          </a:p>
          <a:p>
            <a:r>
              <a:rPr lang="en-US" dirty="0"/>
              <a:t>Advantage of Method</a:t>
            </a:r>
          </a:p>
          <a:p>
            <a:pPr marL="457200" indent="-457200">
              <a:buFont typeface="+mj-lt"/>
              <a:buAutoNum type="arabicPeriod"/>
            </a:pPr>
            <a:r>
              <a:rPr lang="en-US" dirty="0"/>
              <a:t>Code Reusability</a:t>
            </a:r>
          </a:p>
          <a:p>
            <a:pPr marL="457200" indent="-457200">
              <a:buFont typeface="+mj-lt"/>
              <a:buAutoNum type="arabicPeriod"/>
            </a:pPr>
            <a:r>
              <a:rPr lang="en-US" dirty="0"/>
              <a:t>Code Optimization</a:t>
            </a:r>
          </a:p>
          <a:p>
            <a:endParaRPr lang="en-US" dirty="0"/>
          </a:p>
        </p:txBody>
      </p:sp>
    </p:spTree>
    <p:extLst>
      <p:ext uri="{BB962C8B-B14F-4D97-AF65-F5344CB8AC3E}">
        <p14:creationId xmlns:p14="http://schemas.microsoft.com/office/powerpoint/2010/main" val="152124527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5788" y="209551"/>
            <a:ext cx="9764103" cy="6648449"/>
          </a:xfrm>
        </p:spPr>
        <p:txBody>
          <a:bodyPr/>
          <a:lstStyle/>
          <a:p>
            <a:r>
              <a:rPr lang="en-US" b="1" u="sng" dirty="0"/>
              <a:t>new keyword in Java</a:t>
            </a:r>
          </a:p>
          <a:p>
            <a:pPr marL="0" indent="0">
              <a:buNone/>
            </a:pPr>
            <a:r>
              <a:rPr lang="en-US" dirty="0"/>
              <a:t>The new keyword is used to allocate memory at runtime. All objects get memory in Heap memory area.</a:t>
            </a:r>
          </a:p>
          <a:p>
            <a:pPr marL="0" indent="0">
              <a:buNone/>
            </a:pPr>
            <a:endParaRPr lang="en-US" dirty="0"/>
          </a:p>
          <a:p>
            <a:r>
              <a:rPr lang="en-US" dirty="0"/>
              <a:t> we created a Student class which has two data members id and name. We are creating the object of the Student class by new keyword and printing the object's value.</a:t>
            </a:r>
          </a:p>
          <a:p>
            <a:r>
              <a:rPr lang="en-US" dirty="0"/>
              <a:t>Here, we are creating a main() method inside the class.</a:t>
            </a:r>
          </a:p>
          <a:p>
            <a:pPr marL="0" indent="0">
              <a:buNone/>
            </a:pPr>
            <a:endParaRPr lang="en-US" dirty="0"/>
          </a:p>
        </p:txBody>
      </p:sp>
    </p:spTree>
    <p:extLst>
      <p:ext uri="{BB962C8B-B14F-4D97-AF65-F5344CB8AC3E}">
        <p14:creationId xmlns:p14="http://schemas.microsoft.com/office/powerpoint/2010/main" val="333012704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0"/>
            <a:ext cx="9635515" cy="6805612"/>
          </a:xfrm>
        </p:spPr>
        <p:txBody>
          <a:bodyPr>
            <a:normAutofit fontScale="92500" lnSpcReduction="10000"/>
          </a:bodyPr>
          <a:lstStyle/>
          <a:p>
            <a:r>
              <a:rPr lang="en-US" b="1" dirty="0"/>
              <a:t>Object and Class Example: main within the class</a:t>
            </a:r>
          </a:p>
          <a:p>
            <a:r>
              <a:rPr lang="en-US" dirty="0"/>
              <a:t>In this example, we have created a Student class which has two data members id and name. We are creating the object of the Student class by new keyword and printing the object's value.</a:t>
            </a:r>
          </a:p>
          <a:p>
            <a:endParaRPr lang="en-US" dirty="0"/>
          </a:p>
          <a:p>
            <a:r>
              <a:rPr lang="en-US" dirty="0"/>
              <a:t>public class Student{  </a:t>
            </a:r>
          </a:p>
          <a:p>
            <a:r>
              <a:rPr lang="en-US" dirty="0"/>
              <a:t> //defining fields  </a:t>
            </a:r>
          </a:p>
          <a:p>
            <a:r>
              <a:rPr lang="en-US" dirty="0"/>
              <a:t> </a:t>
            </a:r>
            <a:r>
              <a:rPr lang="en-US" dirty="0" err="1"/>
              <a:t>int</a:t>
            </a:r>
            <a:r>
              <a:rPr lang="en-US" dirty="0"/>
              <a:t> id;//field or data member or instance variable  </a:t>
            </a:r>
          </a:p>
          <a:p>
            <a:r>
              <a:rPr lang="en-US" dirty="0"/>
              <a:t> String name;  </a:t>
            </a:r>
          </a:p>
          <a:p>
            <a:r>
              <a:rPr lang="en-US" dirty="0"/>
              <a:t> //creating main method inside the Student class  </a:t>
            </a:r>
          </a:p>
          <a:p>
            <a:r>
              <a:rPr lang="en-US" dirty="0"/>
              <a:t> public static void main(String </a:t>
            </a:r>
            <a:r>
              <a:rPr lang="en-US" dirty="0" err="1"/>
              <a:t>args</a:t>
            </a:r>
            <a:r>
              <a:rPr lang="en-US" dirty="0"/>
              <a:t>[]){  </a:t>
            </a:r>
          </a:p>
          <a:p>
            <a:r>
              <a:rPr lang="en-US" dirty="0"/>
              <a:t>  //Creating an object or instance  </a:t>
            </a:r>
          </a:p>
          <a:p>
            <a:r>
              <a:rPr lang="en-US" dirty="0"/>
              <a:t>  Student s1=new Student();//creating an object of Student  </a:t>
            </a:r>
          </a:p>
          <a:p>
            <a:r>
              <a:rPr lang="en-US" dirty="0"/>
              <a:t>  //Printing values of the object  </a:t>
            </a:r>
          </a:p>
          <a:p>
            <a:r>
              <a:rPr lang="en-US" dirty="0"/>
              <a:t>  </a:t>
            </a:r>
            <a:r>
              <a:rPr lang="en-US" dirty="0" err="1"/>
              <a:t>System.out.println</a:t>
            </a:r>
            <a:r>
              <a:rPr lang="en-US" dirty="0"/>
              <a:t>(s1.id);//accessing member through reference variable  </a:t>
            </a:r>
          </a:p>
          <a:p>
            <a:r>
              <a:rPr lang="en-US" dirty="0"/>
              <a:t>  </a:t>
            </a:r>
            <a:r>
              <a:rPr lang="en-US" dirty="0" err="1"/>
              <a:t>System.out.println</a:t>
            </a:r>
            <a:r>
              <a:rPr lang="en-US" dirty="0"/>
              <a:t>(s1.name);  </a:t>
            </a:r>
          </a:p>
          <a:p>
            <a:r>
              <a:rPr lang="en-US" dirty="0"/>
              <a:t> }  </a:t>
            </a:r>
          </a:p>
          <a:p>
            <a:r>
              <a:rPr lang="en-US" dirty="0"/>
              <a:t>}</a:t>
            </a:r>
          </a:p>
        </p:txBody>
      </p:sp>
    </p:spTree>
    <p:extLst>
      <p:ext uri="{BB962C8B-B14F-4D97-AF65-F5344CB8AC3E}">
        <p14:creationId xmlns:p14="http://schemas.microsoft.com/office/powerpoint/2010/main" val="6361565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8613" y="0"/>
            <a:ext cx="10058399" cy="6729413"/>
          </a:xfrm>
        </p:spPr>
        <p:txBody>
          <a:bodyPr>
            <a:normAutofit fontScale="92500" lnSpcReduction="20000"/>
          </a:bodyPr>
          <a:lstStyle/>
          <a:p>
            <a:pPr marL="0" indent="0">
              <a:buNone/>
            </a:pPr>
            <a:r>
              <a:rPr lang="en-US" b="1" dirty="0"/>
              <a:t>3 Ways to initialize object</a:t>
            </a:r>
          </a:p>
          <a:p>
            <a:pPr marL="0" indent="0">
              <a:buNone/>
            </a:pPr>
            <a:r>
              <a:rPr lang="en-US" dirty="0"/>
              <a:t>There are 3 ways to initialize object in java.</a:t>
            </a:r>
          </a:p>
          <a:p>
            <a:pPr marL="457200" indent="-457200">
              <a:buFont typeface="+mj-lt"/>
              <a:buAutoNum type="arabicPeriod"/>
            </a:pPr>
            <a:r>
              <a:rPr lang="en-US" dirty="0"/>
              <a:t>By reference variable</a:t>
            </a:r>
          </a:p>
          <a:p>
            <a:pPr marL="457200" indent="-457200">
              <a:buFont typeface="+mj-lt"/>
              <a:buAutoNum type="arabicPeriod"/>
            </a:pPr>
            <a:r>
              <a:rPr lang="en-US" dirty="0"/>
              <a:t>By method</a:t>
            </a:r>
          </a:p>
          <a:p>
            <a:pPr marL="457200" indent="-457200">
              <a:buFont typeface="+mj-lt"/>
              <a:buAutoNum type="arabicPeriod"/>
            </a:pPr>
            <a:r>
              <a:rPr lang="en-US" dirty="0"/>
              <a:t>By constructor</a:t>
            </a:r>
          </a:p>
          <a:p>
            <a:endParaRPr lang="en-US" dirty="0"/>
          </a:p>
          <a:p>
            <a:r>
              <a:rPr lang="en-US" dirty="0"/>
              <a:t>Initialization through reference</a:t>
            </a:r>
          </a:p>
          <a:p>
            <a:pPr marL="0" indent="0">
              <a:buNone/>
            </a:pPr>
            <a:r>
              <a:rPr lang="en-US" b="1" dirty="0"/>
              <a:t>class</a:t>
            </a:r>
            <a:r>
              <a:rPr lang="en-US" dirty="0"/>
              <a:t> Student{  </a:t>
            </a:r>
          </a:p>
          <a:p>
            <a:pPr marL="0" indent="0">
              <a:buNone/>
            </a:pPr>
            <a:r>
              <a:rPr lang="en-US" dirty="0"/>
              <a:t> </a:t>
            </a:r>
            <a:r>
              <a:rPr lang="en-US" b="1" dirty="0" err="1"/>
              <a:t>int</a:t>
            </a:r>
            <a:r>
              <a:rPr lang="en-US" dirty="0"/>
              <a:t> id;  </a:t>
            </a:r>
          </a:p>
          <a:p>
            <a:pPr marL="0" indent="0">
              <a:buNone/>
            </a:pPr>
            <a:r>
              <a:rPr lang="en-US" dirty="0"/>
              <a:t> String name;  </a:t>
            </a:r>
          </a:p>
          <a:p>
            <a:pPr marL="0" indent="0">
              <a:buNone/>
            </a:pPr>
            <a:r>
              <a:rPr lang="en-US" dirty="0"/>
              <a:t>}  </a:t>
            </a:r>
          </a:p>
          <a:p>
            <a:pPr marL="0" indent="0">
              <a:buNone/>
            </a:pPr>
            <a:r>
              <a:rPr lang="en-US" b="1" dirty="0"/>
              <a:t>class</a:t>
            </a:r>
            <a:r>
              <a:rPr lang="en-US" dirty="0"/>
              <a:t> TestStudent2{  </a:t>
            </a:r>
          </a:p>
          <a:p>
            <a:pPr marL="0" indent="0">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dirty="0"/>
              <a:t>  Student s1=</a:t>
            </a:r>
            <a:r>
              <a:rPr lang="en-US" b="1" dirty="0"/>
              <a:t>new</a:t>
            </a:r>
            <a:r>
              <a:rPr lang="en-US" dirty="0"/>
              <a:t> Student();  </a:t>
            </a:r>
          </a:p>
          <a:p>
            <a:pPr marL="0" indent="0">
              <a:buNone/>
            </a:pPr>
            <a:r>
              <a:rPr lang="en-US" dirty="0"/>
              <a:t>  s1.id=101;  </a:t>
            </a:r>
          </a:p>
          <a:p>
            <a:pPr marL="0" indent="0">
              <a:buNone/>
            </a:pPr>
            <a:r>
              <a:rPr lang="en-US" dirty="0"/>
              <a:t>  s1.name="</a:t>
            </a:r>
            <a:r>
              <a:rPr lang="en-US" dirty="0" err="1"/>
              <a:t>Sonoo</a:t>
            </a:r>
            <a:r>
              <a:rPr lang="en-US" dirty="0"/>
              <a:t>";  </a:t>
            </a:r>
          </a:p>
          <a:p>
            <a:pPr marL="0" indent="0">
              <a:buNone/>
            </a:pPr>
            <a:r>
              <a:rPr lang="en-US" dirty="0"/>
              <a:t>  </a:t>
            </a:r>
            <a:r>
              <a:rPr lang="en-US" dirty="0" err="1"/>
              <a:t>System.out.println</a:t>
            </a:r>
            <a:r>
              <a:rPr lang="en-US" dirty="0"/>
              <a:t>(s1.id+" "+s1.name);//printing members with a white space  </a:t>
            </a:r>
          </a:p>
          <a:p>
            <a:pPr marL="0" indent="0">
              <a:buNone/>
            </a:pPr>
            <a:r>
              <a:rPr lang="en-US" dirty="0"/>
              <a:t> }  }  </a:t>
            </a:r>
          </a:p>
          <a:p>
            <a:endParaRPr lang="en-US" dirty="0"/>
          </a:p>
        </p:txBody>
      </p:sp>
    </p:spTree>
    <p:extLst>
      <p:ext uri="{BB962C8B-B14F-4D97-AF65-F5344CB8AC3E}">
        <p14:creationId xmlns:p14="http://schemas.microsoft.com/office/powerpoint/2010/main" val="141045961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2925" y="142874"/>
            <a:ext cx="9929813" cy="6715126"/>
          </a:xfrm>
        </p:spPr>
        <p:txBody>
          <a:bodyPr>
            <a:normAutofit fontScale="85000" lnSpcReduction="20000"/>
          </a:bodyPr>
          <a:lstStyle/>
          <a:p>
            <a:pPr marL="0" indent="0">
              <a:buNone/>
            </a:pPr>
            <a:r>
              <a:rPr lang="en-US" b="1" dirty="0"/>
              <a:t>We can also create multiple objects and store information in it through reference variable</a:t>
            </a:r>
          </a:p>
          <a:p>
            <a:pPr marL="0" indent="0">
              <a:buNone/>
            </a:pPr>
            <a:r>
              <a:rPr lang="en-US" b="1" dirty="0"/>
              <a:t>class</a:t>
            </a:r>
            <a:r>
              <a:rPr lang="en-US" dirty="0"/>
              <a:t> Student{  </a:t>
            </a:r>
          </a:p>
          <a:p>
            <a:pPr marL="0" indent="0">
              <a:buNone/>
            </a:pPr>
            <a:r>
              <a:rPr lang="en-US" dirty="0"/>
              <a:t> </a:t>
            </a:r>
            <a:r>
              <a:rPr lang="en-US" b="1" dirty="0" err="1"/>
              <a:t>int</a:t>
            </a:r>
            <a:r>
              <a:rPr lang="en-US" dirty="0"/>
              <a:t> id;  </a:t>
            </a:r>
          </a:p>
          <a:p>
            <a:pPr marL="0" indent="0">
              <a:buNone/>
            </a:pPr>
            <a:r>
              <a:rPr lang="en-US" dirty="0"/>
              <a:t> String name;  </a:t>
            </a:r>
          </a:p>
          <a:p>
            <a:pPr marL="0" indent="0">
              <a:buNone/>
            </a:pPr>
            <a:r>
              <a:rPr lang="en-US" dirty="0"/>
              <a:t>}  </a:t>
            </a:r>
          </a:p>
          <a:p>
            <a:pPr marL="0" indent="0">
              <a:buNone/>
            </a:pPr>
            <a:r>
              <a:rPr lang="en-US" b="1" dirty="0"/>
              <a:t>class</a:t>
            </a:r>
            <a:r>
              <a:rPr lang="en-US" dirty="0"/>
              <a:t> TestStudent3{  </a:t>
            </a:r>
          </a:p>
          <a:p>
            <a:pPr marL="0" indent="0">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dirty="0"/>
              <a:t>  //Creating objects  </a:t>
            </a:r>
          </a:p>
          <a:p>
            <a:pPr marL="0" indent="0">
              <a:buNone/>
            </a:pPr>
            <a:r>
              <a:rPr lang="en-US" dirty="0"/>
              <a:t>  Student s1=</a:t>
            </a:r>
            <a:r>
              <a:rPr lang="en-US" b="1" dirty="0"/>
              <a:t>new</a:t>
            </a:r>
            <a:r>
              <a:rPr lang="en-US" dirty="0"/>
              <a:t> Student();  </a:t>
            </a:r>
          </a:p>
          <a:p>
            <a:pPr marL="0" indent="0">
              <a:buNone/>
            </a:pPr>
            <a:r>
              <a:rPr lang="en-US" dirty="0"/>
              <a:t>  Student s2=</a:t>
            </a:r>
            <a:r>
              <a:rPr lang="en-US" b="1" dirty="0"/>
              <a:t>new</a:t>
            </a:r>
            <a:r>
              <a:rPr lang="en-US" dirty="0"/>
              <a:t> Student();  </a:t>
            </a:r>
          </a:p>
          <a:p>
            <a:pPr marL="0" indent="0">
              <a:buNone/>
            </a:pPr>
            <a:r>
              <a:rPr lang="en-US" dirty="0"/>
              <a:t>  //Initializing objects  </a:t>
            </a:r>
          </a:p>
          <a:p>
            <a:pPr marL="0" indent="0">
              <a:buNone/>
            </a:pPr>
            <a:r>
              <a:rPr lang="en-US" dirty="0"/>
              <a:t>  s1.id=101;  </a:t>
            </a:r>
          </a:p>
          <a:p>
            <a:pPr marL="0" indent="0">
              <a:buNone/>
            </a:pPr>
            <a:r>
              <a:rPr lang="en-US" dirty="0"/>
              <a:t>  s1.name="</a:t>
            </a:r>
            <a:r>
              <a:rPr lang="en-US" dirty="0" err="1"/>
              <a:t>Sonoo</a:t>
            </a:r>
            <a:r>
              <a:rPr lang="en-US" dirty="0"/>
              <a:t>";  </a:t>
            </a:r>
          </a:p>
          <a:p>
            <a:pPr marL="0" indent="0">
              <a:buNone/>
            </a:pPr>
            <a:r>
              <a:rPr lang="en-US" dirty="0"/>
              <a:t>  s2.id=102;  </a:t>
            </a:r>
          </a:p>
          <a:p>
            <a:pPr marL="0" indent="0">
              <a:buNone/>
            </a:pPr>
            <a:r>
              <a:rPr lang="en-US" dirty="0"/>
              <a:t>  s2.name="Amit";  </a:t>
            </a:r>
          </a:p>
          <a:p>
            <a:pPr marL="0" indent="0">
              <a:buNone/>
            </a:pPr>
            <a:r>
              <a:rPr lang="en-US" dirty="0"/>
              <a:t>  //Printing data  </a:t>
            </a:r>
          </a:p>
          <a:p>
            <a:pPr marL="0" indent="0">
              <a:buNone/>
            </a:pPr>
            <a:r>
              <a:rPr lang="en-US" dirty="0"/>
              <a:t>  </a:t>
            </a:r>
            <a:r>
              <a:rPr lang="en-US" dirty="0" err="1"/>
              <a:t>System.out.println</a:t>
            </a:r>
            <a:r>
              <a:rPr lang="en-US" dirty="0"/>
              <a:t>(s1.id+" "+s1.name);  </a:t>
            </a:r>
          </a:p>
          <a:p>
            <a:pPr marL="0" indent="0">
              <a:buNone/>
            </a:pPr>
            <a:r>
              <a:rPr lang="en-US" dirty="0"/>
              <a:t>  </a:t>
            </a:r>
            <a:r>
              <a:rPr lang="en-US" dirty="0" err="1"/>
              <a:t>System.out.println</a:t>
            </a:r>
            <a:r>
              <a:rPr lang="en-US" dirty="0"/>
              <a:t>(s2.id+" "+s2.name);  </a:t>
            </a:r>
          </a:p>
          <a:p>
            <a:pPr marL="0" indent="0">
              <a:buNone/>
            </a:pPr>
            <a:r>
              <a:rPr lang="en-US" dirty="0"/>
              <a:t> }  }  </a:t>
            </a:r>
          </a:p>
          <a:p>
            <a:endParaRPr lang="en-US" dirty="0"/>
          </a:p>
        </p:txBody>
      </p:sp>
    </p:spTree>
    <p:extLst>
      <p:ext uri="{BB962C8B-B14F-4D97-AF65-F5344CB8AC3E}">
        <p14:creationId xmlns:p14="http://schemas.microsoft.com/office/powerpoint/2010/main" val="321748595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5788" y="0"/>
            <a:ext cx="9764103" cy="6777037"/>
          </a:xfrm>
        </p:spPr>
        <p:txBody>
          <a:bodyPr>
            <a:normAutofit fontScale="77500" lnSpcReduction="20000"/>
          </a:bodyPr>
          <a:lstStyle/>
          <a:p>
            <a:r>
              <a:rPr lang="en-US" dirty="0"/>
              <a:t>Initialization through method</a:t>
            </a:r>
          </a:p>
          <a:p>
            <a:r>
              <a:rPr lang="en-US" dirty="0"/>
              <a:t>In this example, we are creating the two objects of Student class and initializing the value to these objects by invoking the </a:t>
            </a:r>
            <a:r>
              <a:rPr lang="en-US" dirty="0" err="1"/>
              <a:t>insertRecord</a:t>
            </a:r>
            <a:r>
              <a:rPr lang="en-US" dirty="0"/>
              <a:t> method.</a:t>
            </a:r>
          </a:p>
          <a:p>
            <a:pPr marL="0" indent="0">
              <a:buNone/>
            </a:pPr>
            <a:r>
              <a:rPr lang="en-US" b="1" dirty="0"/>
              <a:t>class</a:t>
            </a:r>
            <a:r>
              <a:rPr lang="en-US" dirty="0"/>
              <a:t> Student{  </a:t>
            </a:r>
          </a:p>
          <a:p>
            <a:pPr marL="0" indent="0">
              <a:buNone/>
            </a:pPr>
            <a:r>
              <a:rPr lang="en-US" dirty="0"/>
              <a:t> </a:t>
            </a:r>
            <a:r>
              <a:rPr lang="en-US" b="1" dirty="0" err="1"/>
              <a:t>int</a:t>
            </a:r>
            <a:r>
              <a:rPr lang="en-US" dirty="0"/>
              <a:t> </a:t>
            </a:r>
            <a:r>
              <a:rPr lang="en-US" dirty="0" err="1"/>
              <a:t>rollno</a:t>
            </a:r>
            <a:r>
              <a:rPr lang="en-US" dirty="0"/>
              <a:t>;  </a:t>
            </a:r>
          </a:p>
          <a:p>
            <a:pPr marL="0" indent="0">
              <a:buNone/>
            </a:pPr>
            <a:r>
              <a:rPr lang="en-US" dirty="0"/>
              <a:t> String name;  </a:t>
            </a:r>
          </a:p>
          <a:p>
            <a:pPr marL="0" indent="0">
              <a:buNone/>
            </a:pPr>
            <a:r>
              <a:rPr lang="en-US" dirty="0"/>
              <a:t> </a:t>
            </a:r>
            <a:r>
              <a:rPr lang="en-US" b="1" dirty="0"/>
              <a:t>void</a:t>
            </a:r>
            <a:r>
              <a:rPr lang="en-US" dirty="0"/>
              <a:t> </a:t>
            </a:r>
            <a:r>
              <a:rPr lang="en-US" dirty="0" err="1"/>
              <a:t>insertRecord</a:t>
            </a:r>
            <a:r>
              <a:rPr lang="en-US" dirty="0"/>
              <a:t>(</a:t>
            </a:r>
            <a:r>
              <a:rPr lang="en-US" b="1" dirty="0" err="1"/>
              <a:t>int</a:t>
            </a:r>
            <a:r>
              <a:rPr lang="en-US" dirty="0"/>
              <a:t> r, String n){  </a:t>
            </a:r>
          </a:p>
          <a:p>
            <a:pPr marL="0" indent="0">
              <a:buNone/>
            </a:pPr>
            <a:r>
              <a:rPr lang="en-US" dirty="0"/>
              <a:t>  </a:t>
            </a:r>
            <a:r>
              <a:rPr lang="en-US" dirty="0" err="1"/>
              <a:t>rollno</a:t>
            </a:r>
            <a:r>
              <a:rPr lang="en-US" dirty="0"/>
              <a:t>=r;  </a:t>
            </a:r>
          </a:p>
          <a:p>
            <a:pPr marL="0" indent="0">
              <a:buNone/>
            </a:pPr>
            <a:r>
              <a:rPr lang="en-US" dirty="0"/>
              <a:t>  name=n;  </a:t>
            </a:r>
          </a:p>
          <a:p>
            <a:pPr marL="0" indent="0">
              <a:buNone/>
            </a:pPr>
            <a:r>
              <a:rPr lang="en-US" dirty="0"/>
              <a:t> }  </a:t>
            </a:r>
          </a:p>
          <a:p>
            <a:pPr marL="0" indent="0">
              <a:buNone/>
            </a:pPr>
            <a:r>
              <a:rPr lang="en-US" dirty="0"/>
              <a:t> </a:t>
            </a:r>
            <a:r>
              <a:rPr lang="en-US" b="1" dirty="0"/>
              <a:t>void</a:t>
            </a:r>
            <a:r>
              <a:rPr lang="en-US" dirty="0"/>
              <a:t> </a:t>
            </a:r>
            <a:r>
              <a:rPr lang="en-US" dirty="0" err="1"/>
              <a:t>displayInformation</a:t>
            </a:r>
            <a:r>
              <a:rPr lang="en-US" dirty="0"/>
              <a:t>(){</a:t>
            </a:r>
            <a:r>
              <a:rPr lang="en-US" dirty="0" err="1"/>
              <a:t>System.out.println</a:t>
            </a:r>
            <a:r>
              <a:rPr lang="en-US" dirty="0"/>
              <a:t>(</a:t>
            </a:r>
            <a:r>
              <a:rPr lang="en-US" dirty="0" err="1"/>
              <a:t>rollno</a:t>
            </a:r>
            <a:r>
              <a:rPr lang="en-US" dirty="0"/>
              <a:t>+" "+name);}  </a:t>
            </a:r>
          </a:p>
          <a:p>
            <a:pPr marL="0" indent="0">
              <a:buNone/>
            </a:pPr>
            <a:r>
              <a:rPr lang="en-US" dirty="0"/>
              <a:t>}  </a:t>
            </a:r>
          </a:p>
          <a:p>
            <a:pPr marL="0" indent="0">
              <a:buNone/>
            </a:pPr>
            <a:r>
              <a:rPr lang="en-US" b="1" dirty="0"/>
              <a:t>class</a:t>
            </a:r>
            <a:r>
              <a:rPr lang="en-US" dirty="0"/>
              <a:t> TestStudent4{  </a:t>
            </a:r>
          </a:p>
          <a:p>
            <a:pPr marL="0" indent="0">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dirty="0"/>
              <a:t>  Student s1=</a:t>
            </a:r>
            <a:r>
              <a:rPr lang="en-US" b="1" dirty="0"/>
              <a:t>new</a:t>
            </a:r>
            <a:r>
              <a:rPr lang="en-US" dirty="0"/>
              <a:t> Student();  </a:t>
            </a:r>
          </a:p>
          <a:p>
            <a:pPr marL="0" indent="0">
              <a:buNone/>
            </a:pPr>
            <a:r>
              <a:rPr lang="en-US" dirty="0"/>
              <a:t>  Student s2=</a:t>
            </a:r>
            <a:r>
              <a:rPr lang="en-US" b="1" dirty="0"/>
              <a:t>new</a:t>
            </a:r>
            <a:r>
              <a:rPr lang="en-US" dirty="0"/>
              <a:t> Student();  </a:t>
            </a:r>
          </a:p>
          <a:p>
            <a:pPr marL="0" indent="0">
              <a:buNone/>
            </a:pPr>
            <a:r>
              <a:rPr lang="en-US" dirty="0"/>
              <a:t>  s1.insertRecord(111,"Karan");  </a:t>
            </a:r>
          </a:p>
          <a:p>
            <a:pPr marL="0" indent="0">
              <a:buNone/>
            </a:pPr>
            <a:r>
              <a:rPr lang="en-US" dirty="0"/>
              <a:t>  s2.insertRecord(222,"Aryan");  </a:t>
            </a:r>
          </a:p>
          <a:p>
            <a:pPr marL="0" indent="0">
              <a:buNone/>
            </a:pPr>
            <a:r>
              <a:rPr lang="en-US" dirty="0"/>
              <a:t>  s1.displayInformation();  </a:t>
            </a:r>
          </a:p>
          <a:p>
            <a:pPr marL="0" indent="0">
              <a:buNone/>
            </a:pPr>
            <a:r>
              <a:rPr lang="en-US" dirty="0"/>
              <a:t>  s2.displayInformation();  </a:t>
            </a:r>
          </a:p>
          <a:p>
            <a:pPr marL="0" indent="0">
              <a:buNone/>
            </a:pPr>
            <a:r>
              <a:rPr lang="en-US" dirty="0"/>
              <a:t> }  }  </a:t>
            </a:r>
          </a:p>
          <a:p>
            <a:endParaRPr lang="en-US" dirty="0"/>
          </a:p>
        </p:txBody>
      </p:sp>
    </p:spTree>
    <p:extLst>
      <p:ext uri="{BB962C8B-B14F-4D97-AF65-F5344CB8AC3E}">
        <p14:creationId xmlns:p14="http://schemas.microsoft.com/office/powerpoint/2010/main" val="410468841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626" y="0"/>
            <a:ext cx="9849828" cy="7048499"/>
          </a:xfrm>
        </p:spPr>
        <p:txBody>
          <a:bodyPr>
            <a:normAutofit fontScale="55000" lnSpcReduction="20000"/>
          </a:bodyPr>
          <a:lstStyle/>
          <a:p>
            <a:r>
              <a:rPr lang="en-US" b="1" u="sng" dirty="0"/>
              <a:t>Initialization through a constructor</a:t>
            </a:r>
          </a:p>
          <a:p>
            <a:endParaRPr lang="en-US" b="1" u="sng" dirty="0"/>
          </a:p>
          <a:p>
            <a:pPr marL="0" indent="0">
              <a:buNone/>
            </a:pPr>
            <a:r>
              <a:rPr lang="en-US" b="1" dirty="0"/>
              <a:t>class</a:t>
            </a:r>
            <a:r>
              <a:rPr lang="en-US" dirty="0"/>
              <a:t> Employee{  </a:t>
            </a:r>
          </a:p>
          <a:p>
            <a:pPr marL="0" indent="0">
              <a:buNone/>
            </a:pPr>
            <a:r>
              <a:rPr lang="en-US" dirty="0"/>
              <a:t>    </a:t>
            </a:r>
            <a:r>
              <a:rPr lang="en-US" b="1" dirty="0" err="1"/>
              <a:t>int</a:t>
            </a:r>
            <a:r>
              <a:rPr lang="en-US" dirty="0"/>
              <a:t> id;  </a:t>
            </a:r>
          </a:p>
          <a:p>
            <a:pPr marL="0" indent="0">
              <a:buNone/>
            </a:pPr>
            <a:r>
              <a:rPr lang="en-US" dirty="0"/>
              <a:t>    String name;  </a:t>
            </a:r>
          </a:p>
          <a:p>
            <a:pPr marL="0" indent="0">
              <a:buNone/>
            </a:pPr>
            <a:r>
              <a:rPr lang="en-US" dirty="0"/>
              <a:t>    </a:t>
            </a:r>
            <a:r>
              <a:rPr lang="en-US" b="1" dirty="0"/>
              <a:t>float</a:t>
            </a:r>
            <a:r>
              <a:rPr lang="en-US" dirty="0"/>
              <a:t> salary;  </a:t>
            </a:r>
          </a:p>
          <a:p>
            <a:pPr marL="0" indent="0">
              <a:buNone/>
            </a:pPr>
            <a:r>
              <a:rPr lang="en-US" dirty="0"/>
              <a:t>    </a:t>
            </a:r>
            <a:r>
              <a:rPr lang="en-US" b="1" dirty="0"/>
              <a:t>void</a:t>
            </a:r>
            <a:r>
              <a:rPr lang="en-US" dirty="0"/>
              <a:t> insert(</a:t>
            </a:r>
            <a:r>
              <a:rPr lang="en-US" b="1" dirty="0" err="1"/>
              <a:t>int</a:t>
            </a:r>
            <a:r>
              <a:rPr lang="en-US" dirty="0"/>
              <a:t> </a:t>
            </a:r>
            <a:r>
              <a:rPr lang="en-US" dirty="0" err="1"/>
              <a:t>i</a:t>
            </a:r>
            <a:r>
              <a:rPr lang="en-US" dirty="0"/>
              <a:t>, String n, </a:t>
            </a:r>
            <a:r>
              <a:rPr lang="en-US" b="1" dirty="0"/>
              <a:t>float</a:t>
            </a:r>
            <a:r>
              <a:rPr lang="en-US" dirty="0"/>
              <a:t> s) {  </a:t>
            </a:r>
          </a:p>
          <a:p>
            <a:pPr marL="0" indent="0">
              <a:buNone/>
            </a:pPr>
            <a:r>
              <a:rPr lang="en-US" dirty="0"/>
              <a:t>        id=</a:t>
            </a:r>
            <a:r>
              <a:rPr lang="en-US" dirty="0" err="1"/>
              <a:t>i</a:t>
            </a:r>
            <a:r>
              <a:rPr lang="en-US" dirty="0"/>
              <a:t>;  </a:t>
            </a:r>
          </a:p>
          <a:p>
            <a:pPr marL="0" indent="0">
              <a:buNone/>
            </a:pPr>
            <a:r>
              <a:rPr lang="en-US" dirty="0"/>
              <a:t>        name=n;  </a:t>
            </a:r>
          </a:p>
          <a:p>
            <a:pPr marL="0" indent="0">
              <a:buNone/>
            </a:pPr>
            <a:r>
              <a:rPr lang="en-US" dirty="0"/>
              <a:t>        salary=s;  </a:t>
            </a:r>
          </a:p>
          <a:p>
            <a:pPr marL="0" indent="0">
              <a:buNone/>
            </a:pPr>
            <a:r>
              <a:rPr lang="en-US" dirty="0"/>
              <a:t>    }  </a:t>
            </a:r>
          </a:p>
          <a:p>
            <a:pPr marL="0" indent="0">
              <a:buNone/>
            </a:pPr>
            <a:r>
              <a:rPr lang="en-US" dirty="0"/>
              <a:t>    </a:t>
            </a:r>
            <a:r>
              <a:rPr lang="en-US" b="1" dirty="0"/>
              <a:t>void</a:t>
            </a:r>
            <a:r>
              <a:rPr lang="en-US" dirty="0"/>
              <a:t> display(){</a:t>
            </a:r>
            <a:r>
              <a:rPr lang="en-US" dirty="0" err="1"/>
              <a:t>System.out.println</a:t>
            </a:r>
            <a:r>
              <a:rPr lang="en-US" dirty="0"/>
              <a:t>(id+" "+name+" "+salary);}  </a:t>
            </a:r>
          </a:p>
          <a:p>
            <a:pPr marL="0" indent="0">
              <a:buNone/>
            </a:pPr>
            <a:r>
              <a:rPr lang="en-US" dirty="0"/>
              <a:t>}  </a:t>
            </a:r>
          </a:p>
          <a:p>
            <a:pPr marL="0" indent="0">
              <a:buNone/>
            </a:pPr>
            <a:r>
              <a:rPr lang="en-US" b="1" dirty="0"/>
              <a:t>public</a:t>
            </a:r>
            <a:r>
              <a:rPr lang="en-US" dirty="0"/>
              <a:t> </a:t>
            </a:r>
            <a:r>
              <a:rPr lang="en-US" b="1" dirty="0"/>
              <a:t>class</a:t>
            </a:r>
            <a:r>
              <a:rPr lang="en-US" dirty="0"/>
              <a:t> </a:t>
            </a:r>
            <a:r>
              <a:rPr lang="en-US" dirty="0" err="1"/>
              <a:t>TestEmployee</a:t>
            </a:r>
            <a:r>
              <a:rPr lang="en-US" dirty="0"/>
              <a:t> {  </a:t>
            </a:r>
          </a:p>
          <a:p>
            <a:pPr marL="0" indent="0">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pPr marL="0" indent="0">
              <a:buNone/>
            </a:pPr>
            <a:r>
              <a:rPr lang="en-US" dirty="0"/>
              <a:t>    Employee e1=</a:t>
            </a:r>
            <a:r>
              <a:rPr lang="en-US" b="1" dirty="0"/>
              <a:t>new</a:t>
            </a:r>
            <a:r>
              <a:rPr lang="en-US" dirty="0"/>
              <a:t> Employee();  </a:t>
            </a:r>
          </a:p>
          <a:p>
            <a:pPr marL="0" indent="0">
              <a:buNone/>
            </a:pPr>
            <a:r>
              <a:rPr lang="en-US" dirty="0"/>
              <a:t>    Employee e2=</a:t>
            </a:r>
            <a:r>
              <a:rPr lang="en-US" b="1" dirty="0"/>
              <a:t>new</a:t>
            </a:r>
            <a:r>
              <a:rPr lang="en-US" dirty="0"/>
              <a:t> Employee();  </a:t>
            </a:r>
          </a:p>
          <a:p>
            <a:pPr marL="0" indent="0">
              <a:buNone/>
            </a:pPr>
            <a:r>
              <a:rPr lang="en-US" dirty="0"/>
              <a:t>    Employee e3=</a:t>
            </a:r>
            <a:r>
              <a:rPr lang="en-US" b="1" dirty="0"/>
              <a:t>new</a:t>
            </a:r>
            <a:r>
              <a:rPr lang="en-US" dirty="0"/>
              <a:t> Employee();  </a:t>
            </a:r>
          </a:p>
          <a:p>
            <a:pPr marL="0" indent="0">
              <a:buNone/>
            </a:pPr>
            <a:r>
              <a:rPr lang="en-US" dirty="0"/>
              <a:t>    e1.insert(101,"ajeet",45000);  </a:t>
            </a:r>
          </a:p>
          <a:p>
            <a:pPr marL="0" indent="0">
              <a:buNone/>
            </a:pPr>
            <a:r>
              <a:rPr lang="en-US" dirty="0"/>
              <a:t>    e2.insert(102,"irfan",25000);  </a:t>
            </a:r>
          </a:p>
          <a:p>
            <a:pPr marL="0" indent="0">
              <a:buNone/>
            </a:pPr>
            <a:r>
              <a:rPr lang="en-US" dirty="0"/>
              <a:t>    e3.insert(103,"nakul",55000);  </a:t>
            </a:r>
          </a:p>
          <a:p>
            <a:pPr marL="0" indent="0">
              <a:buNone/>
            </a:pPr>
            <a:r>
              <a:rPr lang="en-US" dirty="0"/>
              <a:t>    e1.display();  </a:t>
            </a:r>
          </a:p>
          <a:p>
            <a:pPr marL="0" indent="0">
              <a:buNone/>
            </a:pPr>
            <a:r>
              <a:rPr lang="en-US" dirty="0"/>
              <a:t>    e2.display();  </a:t>
            </a:r>
          </a:p>
          <a:p>
            <a:pPr marL="0" indent="0">
              <a:buNone/>
            </a:pPr>
            <a:r>
              <a:rPr lang="en-US" dirty="0"/>
              <a:t>    e3.display();  </a:t>
            </a:r>
          </a:p>
          <a:p>
            <a:pPr marL="0" indent="0">
              <a:buNone/>
            </a:pPr>
            <a:r>
              <a:rPr lang="en-US" dirty="0"/>
              <a:t>}  }  </a:t>
            </a:r>
          </a:p>
          <a:p>
            <a:endParaRPr lang="en-US" dirty="0"/>
          </a:p>
        </p:txBody>
      </p:sp>
    </p:spTree>
    <p:extLst>
      <p:ext uri="{BB962C8B-B14F-4D97-AF65-F5344CB8AC3E}">
        <p14:creationId xmlns:p14="http://schemas.microsoft.com/office/powerpoint/2010/main" val="2387843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201706"/>
            <a:ext cx="8946541" cy="6046693"/>
          </a:xfrm>
        </p:spPr>
        <p:txBody>
          <a:bodyPr>
            <a:normAutofit/>
          </a:bodyPr>
          <a:lstStyle/>
          <a:p>
            <a:r>
              <a:rPr lang="en-US" b="1" dirty="0"/>
              <a:t>First Java Program | Hello World Example</a:t>
            </a:r>
            <a:endParaRPr lang="en-US" dirty="0"/>
          </a:p>
          <a:p>
            <a:r>
              <a:rPr lang="en-US" dirty="0"/>
              <a:t>The requirement for Java Hello World Example</a:t>
            </a:r>
          </a:p>
          <a:p>
            <a:pPr marL="457200" indent="-457200">
              <a:buFont typeface="+mj-lt"/>
              <a:buAutoNum type="arabicPeriod"/>
            </a:pPr>
            <a:r>
              <a:rPr lang="en-US" dirty="0"/>
              <a:t>For executing any java program, you </a:t>
            </a:r>
            <a:r>
              <a:rPr lang="en-US"/>
              <a:t>need to Install </a:t>
            </a:r>
            <a:r>
              <a:rPr lang="en-US" dirty="0"/>
              <a:t>the JDK if you don't have installed it, </a:t>
            </a:r>
            <a:r>
              <a:rPr lang="en-US" dirty="0">
                <a:hlinkClick r:id="rId2"/>
              </a:rPr>
              <a:t>download the JDK</a:t>
            </a:r>
            <a:r>
              <a:rPr lang="en-US" dirty="0"/>
              <a:t> and install it.</a:t>
            </a:r>
          </a:p>
          <a:p>
            <a:pPr marL="457200" indent="-457200">
              <a:buFont typeface="+mj-lt"/>
              <a:buAutoNum type="arabicPeriod"/>
            </a:pPr>
            <a:r>
              <a:rPr lang="en-US" dirty="0"/>
              <a:t>Set path of the </a:t>
            </a:r>
            <a:r>
              <a:rPr lang="en-US" dirty="0" err="1"/>
              <a:t>jdk</a:t>
            </a:r>
            <a:r>
              <a:rPr lang="en-US" dirty="0"/>
              <a:t>/bin directory. </a:t>
            </a:r>
          </a:p>
          <a:p>
            <a:pPr marL="457200" indent="-457200">
              <a:buFont typeface="+mj-lt"/>
              <a:buAutoNum type="arabicPeriod"/>
            </a:pPr>
            <a:r>
              <a:rPr lang="en-US" dirty="0"/>
              <a:t>Create the java program</a:t>
            </a:r>
          </a:p>
          <a:p>
            <a:pPr marL="457200" indent="-457200">
              <a:buFont typeface="+mj-lt"/>
              <a:buAutoNum type="arabicPeriod"/>
            </a:pPr>
            <a:r>
              <a:rPr lang="en-US" dirty="0"/>
              <a:t>Compile and run the java program</a:t>
            </a:r>
          </a:p>
          <a:p>
            <a:r>
              <a:rPr lang="en-US" dirty="0"/>
              <a:t>Let's create the hello java program:</a:t>
            </a:r>
          </a:p>
          <a:p>
            <a:pPr marL="0" indent="0">
              <a:buNone/>
            </a:pPr>
            <a:endParaRPr lang="en-US" dirty="0"/>
          </a:p>
          <a:p>
            <a:pPr marL="0" indent="0">
              <a:buNone/>
            </a:pPr>
            <a:r>
              <a:rPr lang="en-US" b="1" dirty="0"/>
              <a:t>class</a:t>
            </a:r>
            <a:r>
              <a:rPr lang="en-US" dirty="0"/>
              <a:t> Simple{  </a:t>
            </a:r>
          </a:p>
          <a:p>
            <a:pPr marL="0" indent="0">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dirty="0"/>
              <a:t>     </a:t>
            </a:r>
            <a:r>
              <a:rPr lang="en-US" dirty="0" err="1"/>
              <a:t>System.out.println</a:t>
            </a:r>
            <a:r>
              <a:rPr lang="en-US" dirty="0"/>
              <a:t>("Hello NIIT");  </a:t>
            </a:r>
          </a:p>
          <a:p>
            <a:pPr marL="0" indent="0">
              <a:buNone/>
            </a:pPr>
            <a:r>
              <a:rPr lang="en-US" dirty="0"/>
              <a:t>    }  </a:t>
            </a:r>
          </a:p>
          <a:p>
            <a:pPr marL="0" indent="0">
              <a:buNone/>
            </a:pPr>
            <a:r>
              <a:rPr lang="en-US" dirty="0"/>
              <a:t>}  </a:t>
            </a:r>
          </a:p>
          <a:p>
            <a:pPr marL="0" indent="0">
              <a:buNone/>
            </a:pPr>
            <a:endParaRPr lang="en-US" b="1" dirty="0"/>
          </a:p>
        </p:txBody>
      </p:sp>
    </p:spTree>
    <p:extLst>
      <p:ext uri="{BB962C8B-B14F-4D97-AF65-F5344CB8AC3E}">
        <p14:creationId xmlns:p14="http://schemas.microsoft.com/office/powerpoint/2010/main" val="308692107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0076" y="0"/>
            <a:ext cx="9778390" cy="6877049"/>
          </a:xfrm>
        </p:spPr>
        <p:txBody>
          <a:bodyPr/>
          <a:lstStyle/>
          <a:p>
            <a:r>
              <a:rPr lang="en-US" b="1" dirty="0"/>
              <a:t>What are the different ways to create an object in Java?</a:t>
            </a:r>
          </a:p>
          <a:p>
            <a:r>
              <a:rPr lang="en-US" dirty="0"/>
              <a:t>There are many ways to create an object in java. They are:</a:t>
            </a:r>
          </a:p>
          <a:p>
            <a:pPr marL="457200" indent="-457200">
              <a:buFont typeface="+mj-lt"/>
              <a:buAutoNum type="arabicPeriod"/>
            </a:pPr>
            <a:r>
              <a:rPr lang="en-US" dirty="0"/>
              <a:t>By new keyword</a:t>
            </a:r>
          </a:p>
          <a:p>
            <a:pPr marL="457200" indent="-457200">
              <a:buFont typeface="+mj-lt"/>
              <a:buAutoNum type="arabicPeriod"/>
            </a:pPr>
            <a:r>
              <a:rPr lang="en-US" dirty="0"/>
              <a:t>By </a:t>
            </a:r>
            <a:r>
              <a:rPr lang="en-US" dirty="0" err="1"/>
              <a:t>newInstance</a:t>
            </a:r>
            <a:r>
              <a:rPr lang="en-US" dirty="0"/>
              <a:t>() method</a:t>
            </a:r>
          </a:p>
          <a:p>
            <a:pPr marL="457200" indent="-457200">
              <a:buFont typeface="+mj-lt"/>
              <a:buAutoNum type="arabicPeriod"/>
            </a:pPr>
            <a:r>
              <a:rPr lang="en-US" dirty="0"/>
              <a:t>By clone() method</a:t>
            </a:r>
          </a:p>
          <a:p>
            <a:pPr marL="457200" indent="-457200">
              <a:buFont typeface="+mj-lt"/>
              <a:buAutoNum type="arabicPeriod"/>
            </a:pPr>
            <a:r>
              <a:rPr lang="en-US" dirty="0"/>
              <a:t>By deserialization</a:t>
            </a:r>
          </a:p>
          <a:p>
            <a:pPr marL="457200" indent="-457200">
              <a:buFont typeface="+mj-lt"/>
              <a:buAutoNum type="arabicPeriod"/>
            </a:pPr>
            <a:r>
              <a:rPr lang="en-US" dirty="0"/>
              <a:t>By factory method etc.</a:t>
            </a:r>
          </a:p>
          <a:p>
            <a:pPr marL="457200" indent="-457200">
              <a:buFont typeface="+mj-lt"/>
              <a:buAutoNum type="arabicPeriod"/>
            </a:pPr>
            <a:endParaRPr lang="en-US" dirty="0"/>
          </a:p>
        </p:txBody>
      </p:sp>
    </p:spTree>
    <p:extLst>
      <p:ext uri="{BB962C8B-B14F-4D97-AF65-F5344CB8AC3E}">
        <p14:creationId xmlns:p14="http://schemas.microsoft.com/office/powerpoint/2010/main" val="366158806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2" y="0"/>
            <a:ext cx="9835540" cy="6748462"/>
          </a:xfrm>
        </p:spPr>
        <p:txBody>
          <a:bodyPr/>
          <a:lstStyle/>
          <a:p>
            <a:r>
              <a:rPr lang="en-US" b="1" u="sng" dirty="0"/>
              <a:t>Constructors in Java</a:t>
            </a:r>
          </a:p>
          <a:p>
            <a:r>
              <a:rPr lang="en-US" dirty="0"/>
              <a:t>In Java, a constructor is a block of codes similar to the method. It is called when an instance of the object is created, and memory is allocated for the object.</a:t>
            </a:r>
          </a:p>
          <a:p>
            <a:endParaRPr lang="en-US" dirty="0"/>
          </a:p>
          <a:p>
            <a:r>
              <a:rPr lang="en-US" b="1" u="sng" dirty="0"/>
              <a:t>When is a constructor called</a:t>
            </a:r>
          </a:p>
          <a:p>
            <a:r>
              <a:rPr lang="en-US" dirty="0"/>
              <a:t>Every time an object is created using new() keyword, at least one constructor is called. It calls a default constructor.</a:t>
            </a:r>
          </a:p>
          <a:p>
            <a:endParaRPr lang="en-US" dirty="0"/>
          </a:p>
          <a:p>
            <a:pPr marL="0" indent="0">
              <a:buNone/>
            </a:pPr>
            <a:r>
              <a:rPr lang="en-US" b="1" u="sng" dirty="0"/>
              <a:t>Rules for creating Java constructor</a:t>
            </a:r>
          </a:p>
          <a:p>
            <a:r>
              <a:rPr lang="en-US" dirty="0"/>
              <a:t>There are two rules defined for the constructor.</a:t>
            </a:r>
          </a:p>
          <a:p>
            <a:pPr marL="457200" indent="-457200">
              <a:buFont typeface="+mj-lt"/>
              <a:buAutoNum type="arabicPeriod"/>
            </a:pPr>
            <a:r>
              <a:rPr lang="en-US" dirty="0"/>
              <a:t>Constructor name must be the same as its class name</a:t>
            </a:r>
          </a:p>
          <a:p>
            <a:pPr marL="457200" indent="-457200">
              <a:buFont typeface="+mj-lt"/>
              <a:buAutoNum type="arabicPeriod"/>
            </a:pPr>
            <a:r>
              <a:rPr lang="en-US" dirty="0"/>
              <a:t>A Constructor must have no explicit return type</a:t>
            </a:r>
          </a:p>
          <a:p>
            <a:pPr marL="457200" indent="-457200">
              <a:buFont typeface="+mj-lt"/>
              <a:buAutoNum type="arabicPeriod"/>
            </a:pPr>
            <a:r>
              <a:rPr lang="en-US" dirty="0"/>
              <a:t>A Java constructor cannot be abstract, static, final, and synchronized</a:t>
            </a:r>
          </a:p>
          <a:p>
            <a:endParaRPr lang="en-US" dirty="0"/>
          </a:p>
        </p:txBody>
      </p:sp>
    </p:spTree>
    <p:extLst>
      <p:ext uri="{BB962C8B-B14F-4D97-AF65-F5344CB8AC3E}">
        <p14:creationId xmlns:p14="http://schemas.microsoft.com/office/powerpoint/2010/main" val="60373657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501" y="95251"/>
            <a:ext cx="9792678" cy="6762749"/>
          </a:xfrm>
        </p:spPr>
        <p:txBody>
          <a:bodyPr>
            <a:normAutofit/>
          </a:bodyPr>
          <a:lstStyle/>
          <a:p>
            <a:r>
              <a:rPr lang="en-US" b="1" u="sng" dirty="0"/>
              <a:t>Types of Java constructors</a:t>
            </a:r>
          </a:p>
          <a:p>
            <a:r>
              <a:rPr lang="en-US" dirty="0"/>
              <a:t>There are two types of constructors in Java:</a:t>
            </a:r>
          </a:p>
          <a:p>
            <a:pPr marL="457200" indent="-457200">
              <a:buFont typeface="+mj-lt"/>
              <a:buAutoNum type="arabicPeriod"/>
            </a:pPr>
            <a:r>
              <a:rPr lang="en-US" dirty="0"/>
              <a:t>Default constructor (no-</a:t>
            </a:r>
            <a:r>
              <a:rPr lang="en-US" dirty="0" err="1"/>
              <a:t>arg</a:t>
            </a:r>
            <a:r>
              <a:rPr lang="en-US" dirty="0"/>
              <a:t> constructor)</a:t>
            </a:r>
          </a:p>
          <a:p>
            <a:pPr marL="457200" indent="-457200">
              <a:buFont typeface="+mj-lt"/>
              <a:buAutoNum type="arabicPeriod"/>
            </a:pPr>
            <a:r>
              <a:rPr lang="en-US" dirty="0"/>
              <a:t>Parameterized constructor</a:t>
            </a:r>
          </a:p>
          <a:p>
            <a:pPr marL="457200" indent="-457200">
              <a:buFont typeface="+mj-lt"/>
              <a:buAutoNum type="arabicPeriod"/>
            </a:pPr>
            <a:endParaRPr lang="en-US" dirty="0"/>
          </a:p>
          <a:p>
            <a:pPr marL="0" indent="0">
              <a:buNone/>
            </a:pPr>
            <a:r>
              <a:rPr lang="en-US" b="1" dirty="0"/>
              <a:t>Example of </a:t>
            </a:r>
            <a:r>
              <a:rPr lang="en-US" b="1" u="sng" dirty="0"/>
              <a:t>default constructor</a:t>
            </a:r>
          </a:p>
          <a:p>
            <a:pPr marL="0" indent="0">
              <a:buNone/>
            </a:pPr>
            <a:r>
              <a:rPr lang="en-US" dirty="0"/>
              <a:t>we are creating the no-</a:t>
            </a:r>
            <a:r>
              <a:rPr lang="en-US" dirty="0" err="1"/>
              <a:t>arg</a:t>
            </a:r>
            <a:r>
              <a:rPr lang="en-US" dirty="0"/>
              <a:t> constructor in the Bike class.</a:t>
            </a:r>
          </a:p>
          <a:p>
            <a:pPr marL="0" indent="0">
              <a:buNone/>
            </a:pPr>
            <a:r>
              <a:rPr lang="en-US" b="1" dirty="0"/>
              <a:t>class</a:t>
            </a:r>
            <a:r>
              <a:rPr lang="en-US" dirty="0"/>
              <a:t> Bike1{  </a:t>
            </a:r>
          </a:p>
          <a:p>
            <a:pPr marL="0" indent="0">
              <a:buNone/>
            </a:pPr>
            <a:r>
              <a:rPr lang="en-US" dirty="0"/>
              <a:t>//creating a default constructor  </a:t>
            </a:r>
          </a:p>
          <a:p>
            <a:pPr marL="0" indent="0">
              <a:buNone/>
            </a:pPr>
            <a:r>
              <a:rPr lang="en-US" dirty="0"/>
              <a:t>Bike1(){</a:t>
            </a:r>
            <a:r>
              <a:rPr lang="en-US" dirty="0" err="1"/>
              <a:t>System.out.println</a:t>
            </a:r>
            <a:r>
              <a:rPr lang="en-US" dirty="0"/>
              <a:t>("Bike is created");}  </a:t>
            </a:r>
          </a:p>
          <a:p>
            <a:pPr marL="0" indent="0">
              <a:buNone/>
            </a:pPr>
            <a:r>
              <a:rPr lang="en-US" dirty="0"/>
              <a:t>//main method  </a:t>
            </a:r>
          </a:p>
          <a:p>
            <a:pPr marL="0" indent="0">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dirty="0"/>
              <a:t>//calling a default constructor  </a:t>
            </a:r>
          </a:p>
          <a:p>
            <a:pPr marL="0" indent="0">
              <a:buNone/>
            </a:pPr>
            <a:r>
              <a:rPr lang="en-US" dirty="0"/>
              <a:t>Bike1 b=</a:t>
            </a:r>
            <a:r>
              <a:rPr lang="en-US" b="1" dirty="0"/>
              <a:t>new</a:t>
            </a:r>
            <a:r>
              <a:rPr lang="en-US" dirty="0"/>
              <a:t> Bike1();  </a:t>
            </a:r>
          </a:p>
          <a:p>
            <a:pPr marL="0" indent="0">
              <a:buNone/>
            </a:pPr>
            <a:r>
              <a:rPr lang="en-US" dirty="0"/>
              <a:t>}  }  </a:t>
            </a:r>
          </a:p>
          <a:p>
            <a:pPr marL="457200" indent="-457200">
              <a:buFont typeface="+mj-lt"/>
              <a:buAutoNum type="arabicPeriod"/>
            </a:pPr>
            <a:endParaRPr lang="en-US" dirty="0"/>
          </a:p>
        </p:txBody>
      </p:sp>
    </p:spTree>
    <p:extLst>
      <p:ext uri="{BB962C8B-B14F-4D97-AF65-F5344CB8AC3E}">
        <p14:creationId xmlns:p14="http://schemas.microsoft.com/office/powerpoint/2010/main" val="198514042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0076" y="0"/>
            <a:ext cx="9749815" cy="6791324"/>
          </a:xfrm>
        </p:spPr>
        <p:txBody>
          <a:bodyPr/>
          <a:lstStyle/>
          <a:p>
            <a:r>
              <a:rPr lang="en-US" b="1" u="sng" dirty="0"/>
              <a:t>Parameterized Constructor</a:t>
            </a:r>
          </a:p>
          <a:p>
            <a:r>
              <a:rPr lang="en-US" dirty="0"/>
              <a:t>A constructor which has a specific number of parameters is called a parameterized constructor.</a:t>
            </a:r>
          </a:p>
          <a:p>
            <a:r>
              <a:rPr lang="en-US" dirty="0"/>
              <a:t>Why use the parameterized constructor?</a:t>
            </a:r>
          </a:p>
          <a:p>
            <a:r>
              <a:rPr lang="en-US" dirty="0"/>
              <a:t>The parameterized constructor is used to provide different values to the distinct objects. However, you can provide the same values also.</a:t>
            </a:r>
          </a:p>
          <a:p>
            <a:endParaRPr lang="en-US" dirty="0"/>
          </a:p>
        </p:txBody>
      </p:sp>
    </p:spTree>
    <p:extLst>
      <p:ext uri="{BB962C8B-B14F-4D97-AF65-F5344CB8AC3E}">
        <p14:creationId xmlns:p14="http://schemas.microsoft.com/office/powerpoint/2010/main" val="26146935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1513" y="0"/>
            <a:ext cx="9921265" cy="7077074"/>
          </a:xfrm>
        </p:spPr>
        <p:txBody>
          <a:bodyPr>
            <a:normAutofit fontScale="92500" lnSpcReduction="10000"/>
          </a:bodyPr>
          <a:lstStyle/>
          <a:p>
            <a:pPr marL="0" indent="0">
              <a:buNone/>
            </a:pPr>
            <a:r>
              <a:rPr lang="en-US" b="1" dirty="0"/>
              <a:t>class</a:t>
            </a:r>
            <a:r>
              <a:rPr lang="en-US" dirty="0"/>
              <a:t> Student4{  </a:t>
            </a:r>
          </a:p>
          <a:p>
            <a:pPr marL="0" indent="0">
              <a:buNone/>
            </a:pPr>
            <a:r>
              <a:rPr lang="en-US" dirty="0"/>
              <a:t>    </a:t>
            </a:r>
            <a:r>
              <a:rPr lang="en-US" b="1" dirty="0" err="1"/>
              <a:t>int</a:t>
            </a:r>
            <a:r>
              <a:rPr lang="en-US" dirty="0"/>
              <a:t> id;  </a:t>
            </a:r>
          </a:p>
          <a:p>
            <a:pPr marL="0" indent="0">
              <a:buNone/>
            </a:pPr>
            <a:r>
              <a:rPr lang="en-US" dirty="0"/>
              <a:t>    String name;  </a:t>
            </a:r>
          </a:p>
          <a:p>
            <a:pPr marL="0" indent="0">
              <a:buNone/>
            </a:pPr>
            <a:r>
              <a:rPr lang="en-US" dirty="0"/>
              <a:t>    //creating a parameterized constructor  </a:t>
            </a:r>
          </a:p>
          <a:p>
            <a:pPr marL="0" indent="0">
              <a:buNone/>
            </a:pPr>
            <a:r>
              <a:rPr lang="en-US" dirty="0"/>
              <a:t>    Student4(</a:t>
            </a:r>
            <a:r>
              <a:rPr lang="en-US" b="1" dirty="0" err="1"/>
              <a:t>int</a:t>
            </a:r>
            <a:r>
              <a:rPr lang="en-US" dirty="0"/>
              <a:t> </a:t>
            </a:r>
            <a:r>
              <a:rPr lang="en-US" dirty="0" err="1"/>
              <a:t>i,String</a:t>
            </a:r>
            <a:r>
              <a:rPr lang="en-US" dirty="0"/>
              <a:t> n){  </a:t>
            </a:r>
          </a:p>
          <a:p>
            <a:pPr marL="0" indent="0">
              <a:buNone/>
            </a:pPr>
            <a:r>
              <a:rPr lang="en-US" dirty="0"/>
              <a:t>    id = </a:t>
            </a:r>
            <a:r>
              <a:rPr lang="en-US" dirty="0" err="1"/>
              <a:t>i</a:t>
            </a:r>
            <a:r>
              <a:rPr lang="en-US" dirty="0"/>
              <a:t>;  </a:t>
            </a:r>
          </a:p>
          <a:p>
            <a:pPr marL="0" indent="0">
              <a:buNone/>
            </a:pPr>
            <a:r>
              <a:rPr lang="en-US" dirty="0"/>
              <a:t>    name = n;  </a:t>
            </a:r>
          </a:p>
          <a:p>
            <a:pPr marL="0" indent="0">
              <a:buNone/>
            </a:pPr>
            <a:r>
              <a:rPr lang="en-US" dirty="0"/>
              <a:t>    }  </a:t>
            </a:r>
          </a:p>
          <a:p>
            <a:pPr marL="0" indent="0">
              <a:buNone/>
            </a:pPr>
            <a:r>
              <a:rPr lang="en-US" dirty="0"/>
              <a:t>    //method to display the values  </a:t>
            </a:r>
          </a:p>
          <a:p>
            <a:pPr marL="0" indent="0">
              <a:buNone/>
            </a:pPr>
            <a:r>
              <a:rPr lang="en-US" dirty="0"/>
              <a:t>    </a:t>
            </a:r>
            <a:r>
              <a:rPr lang="en-US" b="1" dirty="0"/>
              <a:t>void</a:t>
            </a:r>
            <a:r>
              <a:rPr lang="en-US" dirty="0"/>
              <a:t> display(){</a:t>
            </a:r>
            <a:r>
              <a:rPr lang="en-US" dirty="0" err="1"/>
              <a:t>System.out.println</a:t>
            </a:r>
            <a:r>
              <a:rPr lang="en-US" dirty="0"/>
              <a:t>(id+" "+name);}  </a:t>
            </a:r>
          </a:p>
          <a:p>
            <a:pPr marL="0" indent="0">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dirty="0"/>
              <a:t>    //creating objects and passing values  </a:t>
            </a:r>
          </a:p>
          <a:p>
            <a:pPr marL="0" indent="0">
              <a:buNone/>
            </a:pPr>
            <a:r>
              <a:rPr lang="en-US" dirty="0"/>
              <a:t>    Student4 s1 = </a:t>
            </a:r>
            <a:r>
              <a:rPr lang="en-US" b="1" dirty="0"/>
              <a:t>new</a:t>
            </a:r>
            <a:r>
              <a:rPr lang="en-US" dirty="0"/>
              <a:t> Student4(111,"Karan");  </a:t>
            </a:r>
          </a:p>
          <a:p>
            <a:pPr marL="0" indent="0">
              <a:buNone/>
            </a:pPr>
            <a:r>
              <a:rPr lang="en-US" dirty="0"/>
              <a:t>    Student4 s2 = </a:t>
            </a:r>
            <a:r>
              <a:rPr lang="en-US" b="1" dirty="0"/>
              <a:t>new</a:t>
            </a:r>
            <a:r>
              <a:rPr lang="en-US" dirty="0"/>
              <a:t> Student4(222,"Aryan");  </a:t>
            </a:r>
          </a:p>
          <a:p>
            <a:pPr marL="0" indent="0">
              <a:buNone/>
            </a:pPr>
            <a:r>
              <a:rPr lang="en-US" dirty="0"/>
              <a:t>    //calling method to display the values of object  </a:t>
            </a:r>
          </a:p>
          <a:p>
            <a:pPr marL="0" indent="0">
              <a:buNone/>
            </a:pPr>
            <a:r>
              <a:rPr lang="en-US" dirty="0"/>
              <a:t>    s1.display();  </a:t>
            </a:r>
          </a:p>
          <a:p>
            <a:pPr marL="0" indent="0">
              <a:buNone/>
            </a:pPr>
            <a:r>
              <a:rPr lang="en-US" dirty="0"/>
              <a:t>    s2.display();  </a:t>
            </a:r>
          </a:p>
          <a:p>
            <a:pPr marL="0" indent="0">
              <a:buNone/>
            </a:pPr>
            <a:r>
              <a:rPr lang="en-US" dirty="0"/>
              <a:t>   }  }  </a:t>
            </a:r>
          </a:p>
          <a:p>
            <a:pPr marL="0" indent="0">
              <a:buNone/>
            </a:pPr>
            <a:endParaRPr lang="en-US" dirty="0"/>
          </a:p>
        </p:txBody>
      </p:sp>
    </p:spTree>
    <p:extLst>
      <p:ext uri="{BB962C8B-B14F-4D97-AF65-F5344CB8AC3E}">
        <p14:creationId xmlns:p14="http://schemas.microsoft.com/office/powerpoint/2010/main" val="120176967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1" y="166688"/>
            <a:ext cx="9792678" cy="6691312"/>
          </a:xfrm>
        </p:spPr>
        <p:txBody>
          <a:bodyPr/>
          <a:lstStyle/>
          <a:p>
            <a:r>
              <a:rPr lang="en-US" b="1" u="sng" dirty="0"/>
              <a:t>Java static keyword</a:t>
            </a:r>
          </a:p>
          <a:p>
            <a:r>
              <a:rPr lang="en-US" dirty="0"/>
              <a:t>The </a:t>
            </a:r>
            <a:r>
              <a:rPr lang="en-US" b="1" dirty="0"/>
              <a:t>static keyword</a:t>
            </a:r>
            <a:r>
              <a:rPr lang="en-US" dirty="0"/>
              <a:t> in Java is used for memory management mainly. We can apply java static keyword with variables, methods, blocks and nested class. The static keyword belongs to the class than an instance of the class.</a:t>
            </a:r>
          </a:p>
          <a:p>
            <a:r>
              <a:rPr lang="en-US" dirty="0"/>
              <a:t>The static can be:</a:t>
            </a:r>
          </a:p>
          <a:p>
            <a:pPr marL="457200" indent="-457200">
              <a:buFont typeface="+mj-lt"/>
              <a:buAutoNum type="arabicPeriod"/>
            </a:pPr>
            <a:r>
              <a:rPr lang="en-US" dirty="0"/>
              <a:t>Variable (also known as a class variable)</a:t>
            </a:r>
          </a:p>
          <a:p>
            <a:pPr marL="457200" indent="-457200">
              <a:buFont typeface="+mj-lt"/>
              <a:buAutoNum type="arabicPeriod"/>
            </a:pPr>
            <a:r>
              <a:rPr lang="en-US" dirty="0"/>
              <a:t>Method (also known as a class method)</a:t>
            </a:r>
          </a:p>
          <a:p>
            <a:pPr marL="457200" indent="-457200">
              <a:buFont typeface="+mj-lt"/>
              <a:buAutoNum type="arabicPeriod"/>
            </a:pPr>
            <a:r>
              <a:rPr lang="en-US" dirty="0"/>
              <a:t>Block</a:t>
            </a:r>
          </a:p>
          <a:p>
            <a:pPr marL="457200" indent="-457200">
              <a:buFont typeface="+mj-lt"/>
              <a:buAutoNum type="arabicPeriod"/>
            </a:pPr>
            <a:r>
              <a:rPr lang="en-US" dirty="0"/>
              <a:t>Nested class</a:t>
            </a:r>
          </a:p>
          <a:p>
            <a:pPr marL="457200" indent="-457200">
              <a:buFont typeface="+mj-lt"/>
              <a:buAutoNum type="arabicPeriod"/>
            </a:pPr>
            <a:endParaRPr lang="en-US" dirty="0"/>
          </a:p>
          <a:p>
            <a:r>
              <a:rPr lang="en-US" b="1" u="sng" dirty="0"/>
              <a:t>Java static variable</a:t>
            </a:r>
          </a:p>
          <a:p>
            <a:r>
              <a:rPr lang="en-US" dirty="0"/>
              <a:t>If you declare any variable as static, it is known as a static variable.</a:t>
            </a:r>
          </a:p>
          <a:p>
            <a:pPr marL="457200" indent="-457200">
              <a:buFont typeface="+mj-lt"/>
              <a:buAutoNum type="arabicPeriod"/>
            </a:pPr>
            <a:r>
              <a:rPr lang="en-US" dirty="0"/>
              <a:t>The static variable can be used to refer to the common property of all objects (which is not unique for each object), for example, the company name of employees, college name of students, etc.</a:t>
            </a:r>
          </a:p>
          <a:p>
            <a:pPr marL="457200" indent="-457200">
              <a:buFont typeface="+mj-lt"/>
              <a:buAutoNum type="arabicPeriod"/>
            </a:pPr>
            <a:r>
              <a:rPr lang="en-US" dirty="0"/>
              <a:t>The static variable gets memory only once in the class area at the time of class loading.</a:t>
            </a:r>
          </a:p>
          <a:p>
            <a:pPr marL="0" indent="0">
              <a:buNone/>
            </a:pPr>
            <a:endParaRPr lang="en-US" dirty="0"/>
          </a:p>
        </p:txBody>
      </p:sp>
    </p:spTree>
    <p:extLst>
      <p:ext uri="{BB962C8B-B14F-4D97-AF65-F5344CB8AC3E}">
        <p14:creationId xmlns:p14="http://schemas.microsoft.com/office/powerpoint/2010/main" val="271959502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0076" y="166688"/>
            <a:ext cx="9835540" cy="6691312"/>
          </a:xfrm>
        </p:spPr>
        <p:txBody>
          <a:bodyPr>
            <a:normAutofit fontScale="70000" lnSpcReduction="20000"/>
          </a:bodyPr>
          <a:lstStyle/>
          <a:p>
            <a:pPr marL="0" indent="0">
              <a:buNone/>
            </a:pPr>
            <a:r>
              <a:rPr lang="en-US" b="1" dirty="0"/>
              <a:t>class</a:t>
            </a:r>
            <a:r>
              <a:rPr lang="en-US" dirty="0"/>
              <a:t> Student{  </a:t>
            </a:r>
          </a:p>
          <a:p>
            <a:pPr marL="0" indent="0">
              <a:buNone/>
            </a:pPr>
            <a:r>
              <a:rPr lang="en-US" dirty="0"/>
              <a:t>   </a:t>
            </a:r>
            <a:r>
              <a:rPr lang="en-US" b="1" dirty="0" err="1"/>
              <a:t>int</a:t>
            </a:r>
            <a:r>
              <a:rPr lang="en-US" dirty="0"/>
              <a:t> </a:t>
            </a:r>
            <a:r>
              <a:rPr lang="en-US" dirty="0" err="1"/>
              <a:t>rollno</a:t>
            </a:r>
            <a:r>
              <a:rPr lang="en-US" dirty="0"/>
              <a:t>;//instance variable  </a:t>
            </a:r>
          </a:p>
          <a:p>
            <a:pPr marL="0" indent="0">
              <a:buNone/>
            </a:pPr>
            <a:r>
              <a:rPr lang="en-US" dirty="0"/>
              <a:t>   String name;  </a:t>
            </a:r>
          </a:p>
          <a:p>
            <a:pPr marL="0" indent="0">
              <a:buNone/>
            </a:pPr>
            <a:r>
              <a:rPr lang="en-US" dirty="0"/>
              <a:t>   </a:t>
            </a:r>
            <a:r>
              <a:rPr lang="en-US" b="1" dirty="0"/>
              <a:t>static</a:t>
            </a:r>
            <a:r>
              <a:rPr lang="en-US" dirty="0"/>
              <a:t> String college ="ITS";//static variable  </a:t>
            </a:r>
          </a:p>
          <a:p>
            <a:pPr marL="0" indent="0">
              <a:buNone/>
            </a:pPr>
            <a:r>
              <a:rPr lang="en-US" dirty="0"/>
              <a:t>   //constructor  </a:t>
            </a:r>
          </a:p>
          <a:p>
            <a:pPr marL="0" indent="0">
              <a:buNone/>
            </a:pPr>
            <a:r>
              <a:rPr lang="en-US" dirty="0"/>
              <a:t>   Student(</a:t>
            </a:r>
            <a:r>
              <a:rPr lang="en-US" b="1" dirty="0" err="1"/>
              <a:t>int</a:t>
            </a:r>
            <a:r>
              <a:rPr lang="en-US" dirty="0"/>
              <a:t> r, String n){  </a:t>
            </a:r>
          </a:p>
          <a:p>
            <a:pPr marL="0" indent="0">
              <a:buNone/>
            </a:pPr>
            <a:r>
              <a:rPr lang="en-US" dirty="0"/>
              <a:t>   </a:t>
            </a:r>
            <a:r>
              <a:rPr lang="en-US" dirty="0" err="1"/>
              <a:t>rollno</a:t>
            </a:r>
            <a:r>
              <a:rPr lang="en-US" dirty="0"/>
              <a:t> = r;  </a:t>
            </a:r>
          </a:p>
          <a:p>
            <a:pPr marL="0" indent="0">
              <a:buNone/>
            </a:pPr>
            <a:r>
              <a:rPr lang="en-US" dirty="0"/>
              <a:t>   name = n;  </a:t>
            </a:r>
          </a:p>
          <a:p>
            <a:pPr marL="0" indent="0">
              <a:buNone/>
            </a:pPr>
            <a:r>
              <a:rPr lang="en-US" dirty="0"/>
              <a:t>   }  </a:t>
            </a:r>
          </a:p>
          <a:p>
            <a:pPr marL="0" indent="0">
              <a:buNone/>
            </a:pPr>
            <a:r>
              <a:rPr lang="en-US" dirty="0"/>
              <a:t>   //method to display the values  </a:t>
            </a:r>
          </a:p>
          <a:p>
            <a:pPr marL="0" indent="0">
              <a:buNone/>
            </a:pPr>
            <a:r>
              <a:rPr lang="en-US" dirty="0"/>
              <a:t>   </a:t>
            </a:r>
            <a:r>
              <a:rPr lang="en-US" b="1" dirty="0"/>
              <a:t>void</a:t>
            </a:r>
            <a:r>
              <a:rPr lang="en-US" dirty="0"/>
              <a:t> display (){</a:t>
            </a:r>
            <a:r>
              <a:rPr lang="en-US" dirty="0" err="1"/>
              <a:t>System.out.println</a:t>
            </a:r>
            <a:r>
              <a:rPr lang="en-US" dirty="0"/>
              <a:t>(</a:t>
            </a:r>
            <a:r>
              <a:rPr lang="en-US" dirty="0" err="1"/>
              <a:t>rollno</a:t>
            </a:r>
            <a:r>
              <a:rPr lang="en-US" dirty="0"/>
              <a:t>+" "+name+" "+college);}  </a:t>
            </a:r>
          </a:p>
          <a:p>
            <a:pPr marL="0" indent="0">
              <a:buNone/>
            </a:pPr>
            <a:r>
              <a:rPr lang="en-US" dirty="0"/>
              <a:t>}  </a:t>
            </a:r>
          </a:p>
          <a:p>
            <a:pPr marL="0" indent="0">
              <a:buNone/>
            </a:pPr>
            <a:r>
              <a:rPr lang="en-US" dirty="0"/>
              <a:t>//Test class to show the values of objects  </a:t>
            </a:r>
          </a:p>
          <a:p>
            <a:pPr marL="0" indent="0">
              <a:buNone/>
            </a:pPr>
            <a:r>
              <a:rPr lang="en-US" b="1" dirty="0"/>
              <a:t>public</a:t>
            </a:r>
            <a:r>
              <a:rPr lang="en-US" dirty="0"/>
              <a:t> </a:t>
            </a:r>
            <a:r>
              <a:rPr lang="en-US" b="1" dirty="0"/>
              <a:t>class</a:t>
            </a:r>
            <a:r>
              <a:rPr lang="en-US" dirty="0"/>
              <a:t> TestStaticVariable1{  </a:t>
            </a:r>
          </a:p>
          <a:p>
            <a:pPr marL="0" indent="0">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dirty="0"/>
              <a:t> Student s1 = </a:t>
            </a:r>
            <a:r>
              <a:rPr lang="en-US" b="1" dirty="0"/>
              <a:t>new</a:t>
            </a:r>
            <a:r>
              <a:rPr lang="en-US" dirty="0"/>
              <a:t> Student(111,"Karan");  </a:t>
            </a:r>
          </a:p>
          <a:p>
            <a:pPr marL="0" indent="0">
              <a:buNone/>
            </a:pPr>
            <a:r>
              <a:rPr lang="en-US" dirty="0"/>
              <a:t> Student s2 = </a:t>
            </a:r>
            <a:r>
              <a:rPr lang="en-US" b="1" dirty="0"/>
              <a:t>new</a:t>
            </a:r>
            <a:r>
              <a:rPr lang="en-US" dirty="0"/>
              <a:t> Student(222,"Aryan");  </a:t>
            </a:r>
          </a:p>
          <a:p>
            <a:pPr marL="0" indent="0">
              <a:buNone/>
            </a:pPr>
            <a:r>
              <a:rPr lang="en-US" dirty="0"/>
              <a:t> //we can change the college of all objects by the single line of code  </a:t>
            </a:r>
          </a:p>
          <a:p>
            <a:pPr marL="0" indent="0">
              <a:buNone/>
            </a:pPr>
            <a:r>
              <a:rPr lang="en-US" dirty="0"/>
              <a:t> //</a:t>
            </a:r>
            <a:r>
              <a:rPr lang="en-US" dirty="0" err="1"/>
              <a:t>Student.college</a:t>
            </a:r>
            <a:r>
              <a:rPr lang="en-US" dirty="0"/>
              <a:t>="BBDIT";  </a:t>
            </a:r>
          </a:p>
          <a:p>
            <a:pPr marL="0" indent="0">
              <a:buNone/>
            </a:pPr>
            <a:r>
              <a:rPr lang="en-US" dirty="0"/>
              <a:t> s1.display();  </a:t>
            </a:r>
          </a:p>
          <a:p>
            <a:pPr marL="0" indent="0">
              <a:buNone/>
            </a:pPr>
            <a:r>
              <a:rPr lang="en-US" dirty="0"/>
              <a:t> s2.display();  </a:t>
            </a:r>
          </a:p>
          <a:p>
            <a:pPr marL="0" indent="0">
              <a:buNone/>
            </a:pPr>
            <a:r>
              <a:rPr lang="en-US" dirty="0"/>
              <a:t> }  }  </a:t>
            </a:r>
          </a:p>
          <a:p>
            <a:endParaRPr lang="en-US" dirty="0"/>
          </a:p>
        </p:txBody>
      </p:sp>
    </p:spTree>
    <p:extLst>
      <p:ext uri="{BB962C8B-B14F-4D97-AF65-F5344CB8AC3E}">
        <p14:creationId xmlns:p14="http://schemas.microsoft.com/office/powerpoint/2010/main" val="331274670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42875"/>
            <a:ext cx="9649803" cy="7005637"/>
          </a:xfrm>
        </p:spPr>
        <p:txBody>
          <a:bodyPr/>
          <a:lstStyle/>
          <a:p>
            <a:r>
              <a:rPr lang="en-US" b="1" u="sng" dirty="0"/>
              <a:t>2) Java static method</a:t>
            </a:r>
          </a:p>
          <a:p>
            <a:endParaRPr lang="en-US" b="1" u="sng" dirty="0"/>
          </a:p>
          <a:p>
            <a:r>
              <a:rPr lang="en-US" dirty="0"/>
              <a:t>If you apply static keyword with any method, it is known as static method.</a:t>
            </a:r>
          </a:p>
          <a:p>
            <a:endParaRPr lang="en-US" dirty="0"/>
          </a:p>
          <a:p>
            <a:pPr marL="457200" indent="-457200">
              <a:buFont typeface="+mj-lt"/>
              <a:buAutoNum type="arabicPeriod"/>
            </a:pPr>
            <a:r>
              <a:rPr lang="en-US" dirty="0"/>
              <a:t>A static method belongs to the class rather than the object of a class.</a:t>
            </a:r>
          </a:p>
          <a:p>
            <a:pPr marL="457200" indent="-457200">
              <a:buFont typeface="+mj-lt"/>
              <a:buAutoNum type="arabicPeriod"/>
            </a:pPr>
            <a:r>
              <a:rPr lang="en-US" dirty="0"/>
              <a:t>A static method can be invoked without the need for creating an instance of a class.</a:t>
            </a:r>
          </a:p>
          <a:p>
            <a:pPr marL="457200" indent="-457200">
              <a:buFont typeface="+mj-lt"/>
              <a:buAutoNum type="arabicPeriod"/>
            </a:pPr>
            <a:r>
              <a:rPr lang="en-US" dirty="0"/>
              <a:t>A static method can access static data member and can change the value of it.</a:t>
            </a:r>
          </a:p>
          <a:p>
            <a:pPr marL="457200" indent="-457200">
              <a:buFont typeface="+mj-lt"/>
              <a:buAutoNum type="arabicPeriod"/>
            </a:pPr>
            <a:endParaRPr lang="en-US" dirty="0"/>
          </a:p>
        </p:txBody>
      </p:sp>
    </p:spTree>
    <p:extLst>
      <p:ext uri="{BB962C8B-B14F-4D97-AF65-F5344CB8AC3E}">
        <p14:creationId xmlns:p14="http://schemas.microsoft.com/office/powerpoint/2010/main" val="28640747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0"/>
            <a:ext cx="9692665" cy="6891337"/>
          </a:xfrm>
        </p:spPr>
        <p:txBody>
          <a:bodyPr>
            <a:normAutofit fontScale="40000" lnSpcReduction="20000"/>
          </a:bodyPr>
          <a:lstStyle/>
          <a:p>
            <a:r>
              <a:rPr lang="en-US" dirty="0"/>
              <a:t>//Java Program to demonstrate the use of a static method.  </a:t>
            </a:r>
          </a:p>
          <a:p>
            <a:r>
              <a:rPr lang="en-US" b="1" dirty="0"/>
              <a:t>class</a:t>
            </a:r>
            <a:r>
              <a:rPr lang="en-US" dirty="0"/>
              <a:t> Student{  </a:t>
            </a:r>
          </a:p>
          <a:p>
            <a:r>
              <a:rPr lang="en-US" dirty="0"/>
              <a:t>     </a:t>
            </a:r>
            <a:r>
              <a:rPr lang="en-US" b="1" dirty="0" err="1"/>
              <a:t>int</a:t>
            </a:r>
            <a:r>
              <a:rPr lang="en-US" dirty="0"/>
              <a:t> </a:t>
            </a:r>
            <a:r>
              <a:rPr lang="en-US" dirty="0" err="1"/>
              <a:t>rollno</a:t>
            </a:r>
            <a:r>
              <a:rPr lang="en-US" dirty="0"/>
              <a:t>;  </a:t>
            </a:r>
          </a:p>
          <a:p>
            <a:r>
              <a:rPr lang="en-US" dirty="0"/>
              <a:t>     String name;  </a:t>
            </a:r>
          </a:p>
          <a:p>
            <a:r>
              <a:rPr lang="en-US" dirty="0"/>
              <a:t>     </a:t>
            </a:r>
            <a:r>
              <a:rPr lang="en-US" b="1" dirty="0"/>
              <a:t>static</a:t>
            </a:r>
            <a:r>
              <a:rPr lang="en-US" dirty="0"/>
              <a:t> String college = "ITS";  </a:t>
            </a:r>
          </a:p>
          <a:p>
            <a:r>
              <a:rPr lang="en-US" dirty="0"/>
              <a:t>     //static method to change the value of static variable  </a:t>
            </a:r>
          </a:p>
          <a:p>
            <a:r>
              <a:rPr lang="en-US" dirty="0"/>
              <a:t>     </a:t>
            </a:r>
            <a:r>
              <a:rPr lang="en-US" b="1" dirty="0"/>
              <a:t>static</a:t>
            </a:r>
            <a:r>
              <a:rPr lang="en-US" dirty="0"/>
              <a:t> </a:t>
            </a:r>
            <a:r>
              <a:rPr lang="en-US" b="1" dirty="0"/>
              <a:t>void</a:t>
            </a:r>
            <a:r>
              <a:rPr lang="en-US" dirty="0"/>
              <a:t> change(){  </a:t>
            </a:r>
          </a:p>
          <a:p>
            <a:r>
              <a:rPr lang="en-US" dirty="0"/>
              <a:t>     college = "BBDIT";  </a:t>
            </a:r>
          </a:p>
          <a:p>
            <a:r>
              <a:rPr lang="en-US" dirty="0"/>
              <a:t>     }  </a:t>
            </a:r>
          </a:p>
          <a:p>
            <a:r>
              <a:rPr lang="en-US" dirty="0"/>
              <a:t>     //constructor to initialize the variable  </a:t>
            </a:r>
          </a:p>
          <a:p>
            <a:r>
              <a:rPr lang="en-US" dirty="0"/>
              <a:t>     Student(</a:t>
            </a:r>
            <a:r>
              <a:rPr lang="en-US" b="1" dirty="0" err="1"/>
              <a:t>int</a:t>
            </a:r>
            <a:r>
              <a:rPr lang="en-US" dirty="0"/>
              <a:t> r, String n){  </a:t>
            </a:r>
          </a:p>
          <a:p>
            <a:r>
              <a:rPr lang="en-US" dirty="0"/>
              <a:t>     </a:t>
            </a:r>
            <a:r>
              <a:rPr lang="en-US" dirty="0" err="1"/>
              <a:t>rollno</a:t>
            </a:r>
            <a:r>
              <a:rPr lang="en-US" dirty="0"/>
              <a:t> = r;  </a:t>
            </a:r>
          </a:p>
          <a:p>
            <a:r>
              <a:rPr lang="en-US" dirty="0"/>
              <a:t>     name = n;  </a:t>
            </a:r>
          </a:p>
          <a:p>
            <a:r>
              <a:rPr lang="en-US" dirty="0"/>
              <a:t>     }  </a:t>
            </a:r>
          </a:p>
          <a:p>
            <a:r>
              <a:rPr lang="en-US" dirty="0"/>
              <a:t>     //method to display values  </a:t>
            </a:r>
          </a:p>
          <a:p>
            <a:r>
              <a:rPr lang="en-US" dirty="0"/>
              <a:t>     </a:t>
            </a:r>
            <a:r>
              <a:rPr lang="en-US" b="1" dirty="0"/>
              <a:t>void</a:t>
            </a:r>
            <a:r>
              <a:rPr lang="en-US" dirty="0"/>
              <a:t> display(){</a:t>
            </a:r>
            <a:r>
              <a:rPr lang="en-US" dirty="0" err="1"/>
              <a:t>System.out.println</a:t>
            </a:r>
            <a:r>
              <a:rPr lang="en-US" dirty="0"/>
              <a:t>(</a:t>
            </a:r>
            <a:r>
              <a:rPr lang="en-US" dirty="0" err="1"/>
              <a:t>rollno</a:t>
            </a:r>
            <a:r>
              <a:rPr lang="en-US" dirty="0"/>
              <a:t>+" "+name+" "+college);}  </a:t>
            </a:r>
          </a:p>
          <a:p>
            <a:r>
              <a:rPr lang="en-US" dirty="0"/>
              <a:t>}  </a:t>
            </a:r>
          </a:p>
          <a:p>
            <a:r>
              <a:rPr lang="en-US" dirty="0"/>
              <a:t>//Test class to create and display the values of object  </a:t>
            </a:r>
          </a:p>
          <a:p>
            <a:r>
              <a:rPr lang="en-US" b="1" dirty="0"/>
              <a:t>public</a:t>
            </a:r>
            <a:r>
              <a:rPr lang="en-US" dirty="0"/>
              <a:t> </a:t>
            </a:r>
            <a:r>
              <a:rPr lang="en-US" b="1" dirty="0"/>
              <a:t>class</a:t>
            </a:r>
            <a:r>
              <a:rPr lang="en-US" dirty="0"/>
              <a:t> </a:t>
            </a:r>
            <a:r>
              <a:rPr lang="en-US" dirty="0" err="1"/>
              <a:t>TestStaticMethod</a:t>
            </a:r>
            <a:r>
              <a:rPr lang="en-US" dirty="0"/>
              <a:t>{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a:t>
            </a:r>
            <a:r>
              <a:rPr lang="en-US" dirty="0" err="1"/>
              <a:t>Student.change</a:t>
            </a:r>
            <a:r>
              <a:rPr lang="en-US" dirty="0"/>
              <a:t>();//calling change method  </a:t>
            </a:r>
          </a:p>
          <a:p>
            <a:r>
              <a:rPr lang="en-US" dirty="0"/>
              <a:t>    //creating objects  </a:t>
            </a:r>
          </a:p>
          <a:p>
            <a:r>
              <a:rPr lang="en-US" dirty="0"/>
              <a:t>    Student s1 = </a:t>
            </a:r>
            <a:r>
              <a:rPr lang="en-US" b="1" dirty="0"/>
              <a:t>new</a:t>
            </a:r>
            <a:r>
              <a:rPr lang="en-US" dirty="0"/>
              <a:t> Student(111,"Karan");  </a:t>
            </a:r>
          </a:p>
          <a:p>
            <a:r>
              <a:rPr lang="en-US" dirty="0"/>
              <a:t>    Student s2 = </a:t>
            </a:r>
            <a:r>
              <a:rPr lang="en-US" b="1" dirty="0"/>
              <a:t>new</a:t>
            </a:r>
            <a:r>
              <a:rPr lang="en-US" dirty="0"/>
              <a:t> Student(222,"Aryan");  </a:t>
            </a:r>
          </a:p>
          <a:p>
            <a:r>
              <a:rPr lang="en-US" dirty="0"/>
              <a:t>    Student s3 = </a:t>
            </a:r>
            <a:r>
              <a:rPr lang="en-US" b="1" dirty="0"/>
              <a:t>new</a:t>
            </a:r>
            <a:r>
              <a:rPr lang="en-US" dirty="0"/>
              <a:t> Student(333,"Sonoo");  </a:t>
            </a:r>
          </a:p>
          <a:p>
            <a:r>
              <a:rPr lang="en-US" dirty="0"/>
              <a:t>    //calling display method  </a:t>
            </a:r>
          </a:p>
          <a:p>
            <a:r>
              <a:rPr lang="en-US" dirty="0"/>
              <a:t>    s1.display();  </a:t>
            </a:r>
          </a:p>
          <a:p>
            <a:r>
              <a:rPr lang="en-US" dirty="0"/>
              <a:t>    s2.display();  </a:t>
            </a:r>
          </a:p>
          <a:p>
            <a:r>
              <a:rPr lang="en-US" dirty="0"/>
              <a:t>    s3.display();  </a:t>
            </a:r>
          </a:p>
          <a:p>
            <a:r>
              <a:rPr lang="en-US" dirty="0"/>
              <a:t>    }  }  </a:t>
            </a:r>
          </a:p>
          <a:p>
            <a:endParaRPr lang="en-US" dirty="0"/>
          </a:p>
        </p:txBody>
      </p:sp>
    </p:spTree>
    <p:extLst>
      <p:ext uri="{BB962C8B-B14F-4D97-AF65-F5344CB8AC3E}">
        <p14:creationId xmlns:p14="http://schemas.microsoft.com/office/powerpoint/2010/main" val="70186020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0088" y="0"/>
            <a:ext cx="9749815" cy="6977062"/>
          </a:xfrm>
        </p:spPr>
        <p:txBody>
          <a:bodyPr/>
          <a:lstStyle/>
          <a:p>
            <a:r>
              <a:rPr lang="en-US" dirty="0"/>
              <a:t>Restrictions for the static method</a:t>
            </a:r>
          </a:p>
          <a:p>
            <a:pPr marL="457200" indent="-457200">
              <a:buFont typeface="+mj-lt"/>
              <a:buAutoNum type="arabicPeriod"/>
            </a:pPr>
            <a:r>
              <a:rPr lang="en-US" dirty="0"/>
              <a:t>There are two main restrictions for the static method. They are:</a:t>
            </a:r>
          </a:p>
          <a:p>
            <a:pPr marL="457200" indent="-457200">
              <a:buFont typeface="+mj-lt"/>
              <a:buAutoNum type="arabicPeriod"/>
            </a:pPr>
            <a:r>
              <a:rPr lang="en-US" dirty="0"/>
              <a:t>The static method can not use non static data member or call non-static method directly.</a:t>
            </a:r>
          </a:p>
          <a:p>
            <a:pPr marL="457200" indent="-457200">
              <a:buFont typeface="+mj-lt"/>
              <a:buAutoNum type="arabicPeriod"/>
            </a:pPr>
            <a:r>
              <a:rPr lang="en-US" dirty="0"/>
              <a:t>this and super cannot be used in static context.</a:t>
            </a:r>
          </a:p>
          <a:p>
            <a:r>
              <a:rPr lang="en-US" b="1" dirty="0"/>
              <a:t>class</a:t>
            </a:r>
            <a:r>
              <a:rPr lang="en-US" dirty="0"/>
              <a:t> A{  </a:t>
            </a:r>
          </a:p>
          <a:p>
            <a:r>
              <a:rPr lang="en-US" dirty="0"/>
              <a:t> </a:t>
            </a:r>
            <a:r>
              <a:rPr lang="en-US" b="1" dirty="0" err="1"/>
              <a:t>int</a:t>
            </a:r>
            <a:r>
              <a:rPr lang="en-US" dirty="0"/>
              <a:t> a=40;//non static  </a:t>
            </a:r>
          </a:p>
          <a:p>
            <a:r>
              <a:rPr lang="en-US" dirty="0"/>
              <a:t>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a:t>
            </a:r>
            <a:r>
              <a:rPr lang="en-US" dirty="0" err="1"/>
              <a:t>System.out.println</a:t>
            </a:r>
            <a:r>
              <a:rPr lang="en-US" dirty="0"/>
              <a:t>(a);  </a:t>
            </a:r>
          </a:p>
          <a:p>
            <a:r>
              <a:rPr lang="en-US" dirty="0"/>
              <a:t> }  </a:t>
            </a:r>
          </a:p>
          <a:p>
            <a:r>
              <a:rPr lang="en-US" dirty="0"/>
              <a:t>}     </a:t>
            </a:r>
          </a:p>
          <a:p>
            <a:pPr marL="0" indent="0">
              <a:buNone/>
            </a:pPr>
            <a:r>
              <a:rPr lang="en-US" dirty="0"/>
              <a:t>Output:  Compile Time error</a:t>
            </a:r>
          </a:p>
        </p:txBody>
      </p:sp>
    </p:spTree>
    <p:extLst>
      <p:ext uri="{BB962C8B-B14F-4D97-AF65-F5344CB8AC3E}">
        <p14:creationId xmlns:p14="http://schemas.microsoft.com/office/powerpoint/2010/main" val="775579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174813"/>
            <a:ext cx="8946541" cy="6060140"/>
          </a:xfrm>
        </p:spPr>
        <p:txBody>
          <a:bodyPr/>
          <a:lstStyle/>
          <a:p>
            <a:r>
              <a:rPr lang="en-US" dirty="0"/>
              <a:t>save this file as Simple.java</a:t>
            </a:r>
          </a:p>
          <a:p>
            <a:pPr marL="0" indent="0">
              <a:buNone/>
            </a:pPr>
            <a:r>
              <a:rPr lang="en-US" dirty="0"/>
              <a:t> TO COMPILE 			</a:t>
            </a:r>
            <a:r>
              <a:rPr lang="en-US" b="1" dirty="0" err="1"/>
              <a:t>javac</a:t>
            </a:r>
            <a:r>
              <a:rPr lang="en-US" b="1" dirty="0"/>
              <a:t> Simple.java</a:t>
            </a:r>
          </a:p>
          <a:p>
            <a:pPr marL="0" indent="0">
              <a:buNone/>
            </a:pPr>
            <a:r>
              <a:rPr lang="en-US" dirty="0"/>
              <a:t>TO EXECUTE/RUN          </a:t>
            </a:r>
            <a:r>
              <a:rPr lang="en-US" b="1" dirty="0"/>
              <a:t>java Simple</a:t>
            </a:r>
          </a:p>
          <a:p>
            <a:pPr marL="0" indent="0">
              <a:buNone/>
            </a:pPr>
            <a:endParaRPr lang="en-US" b="1" dirty="0"/>
          </a:p>
          <a:p>
            <a:r>
              <a:rPr lang="en-US" b="1" dirty="0"/>
              <a:t>Compilation Flow:</a:t>
            </a:r>
            <a:endParaRPr lang="en-US" dirty="0"/>
          </a:p>
          <a:p>
            <a:r>
              <a:rPr lang="en-US" dirty="0"/>
              <a:t>When we compile Java program using </a:t>
            </a:r>
            <a:r>
              <a:rPr lang="en-US" dirty="0" err="1"/>
              <a:t>javac</a:t>
            </a:r>
            <a:r>
              <a:rPr lang="en-US" dirty="0"/>
              <a:t> tool, java compiler converts the source code into byte code.</a:t>
            </a:r>
          </a:p>
          <a:p>
            <a:pPr marL="0" indent="0">
              <a:buNone/>
            </a:pPr>
            <a:endParaRPr lang="en-US" b="1" dirty="0"/>
          </a:p>
          <a:p>
            <a:endParaRPr lang="en-US" dirty="0"/>
          </a:p>
          <a:p>
            <a:pPr marL="0" indent="0">
              <a:buNone/>
            </a:pPr>
            <a:endParaRPr lang="en-US" dirty="0"/>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4435" y="3079375"/>
            <a:ext cx="5163271" cy="3538873"/>
          </a:xfrm>
          <a:prstGeom prst="rect">
            <a:avLst/>
          </a:prstGeom>
        </p:spPr>
      </p:pic>
    </p:spTree>
    <p:extLst>
      <p:ext uri="{BB962C8B-B14F-4D97-AF65-F5344CB8AC3E}">
        <p14:creationId xmlns:p14="http://schemas.microsoft.com/office/powerpoint/2010/main" val="351125412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static keyword</a:t>
            </a:r>
            <a:br>
              <a:rPr lang="en-US" dirty="0"/>
            </a:br>
            <a:endParaRPr lang="en-US" dirty="0"/>
          </a:p>
        </p:txBody>
      </p:sp>
      <p:sp>
        <p:nvSpPr>
          <p:cNvPr id="3" name="Content Placeholder 2"/>
          <p:cNvSpPr>
            <a:spLocks noGrp="1"/>
          </p:cNvSpPr>
          <p:nvPr>
            <p:ph idx="1"/>
          </p:nvPr>
        </p:nvSpPr>
        <p:spPr>
          <a:xfrm>
            <a:off x="900752" y="1160060"/>
            <a:ext cx="9149101" cy="5088339"/>
          </a:xfrm>
        </p:spPr>
        <p:txBody>
          <a:bodyPr/>
          <a:lstStyle/>
          <a:p>
            <a:r>
              <a:rPr lang="en-US" dirty="0"/>
              <a:t>The </a:t>
            </a:r>
            <a:r>
              <a:rPr lang="en-US" b="1" dirty="0"/>
              <a:t>static keyword</a:t>
            </a:r>
            <a:r>
              <a:rPr lang="en-US" dirty="0"/>
              <a:t> in Java is used for memory management mainly. We can apply java static keyword with variables, methods, blocks and nested class. The static keyword belongs to the class than an instance of the class.</a:t>
            </a:r>
          </a:p>
          <a:p>
            <a:r>
              <a:rPr lang="en-US" dirty="0"/>
              <a:t>The static can be:</a:t>
            </a:r>
          </a:p>
          <a:p>
            <a:r>
              <a:rPr lang="en-US" dirty="0"/>
              <a:t>Variable (also known as a class variable)</a:t>
            </a:r>
          </a:p>
          <a:p>
            <a:r>
              <a:rPr lang="en-US" dirty="0"/>
              <a:t>Method (also known as a class method)</a:t>
            </a:r>
          </a:p>
          <a:p>
            <a:r>
              <a:rPr lang="en-US" dirty="0"/>
              <a:t>Block</a:t>
            </a:r>
          </a:p>
          <a:p>
            <a:r>
              <a:rPr lang="en-US" dirty="0"/>
              <a:t>Nested class</a:t>
            </a:r>
          </a:p>
          <a:p>
            <a:endParaRPr lang="en-US" dirty="0"/>
          </a:p>
        </p:txBody>
      </p:sp>
    </p:spTree>
    <p:extLst>
      <p:ext uri="{BB962C8B-B14F-4D97-AF65-F5344CB8AC3E}">
        <p14:creationId xmlns:p14="http://schemas.microsoft.com/office/powerpoint/2010/main" val="244512569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static variable</a:t>
            </a:r>
            <a:br>
              <a:rPr lang="en-US" dirty="0"/>
            </a:br>
            <a:endParaRPr lang="en-US" dirty="0"/>
          </a:p>
        </p:txBody>
      </p:sp>
      <p:sp>
        <p:nvSpPr>
          <p:cNvPr id="3" name="Content Placeholder 2"/>
          <p:cNvSpPr>
            <a:spLocks noGrp="1"/>
          </p:cNvSpPr>
          <p:nvPr>
            <p:ph idx="1"/>
          </p:nvPr>
        </p:nvSpPr>
        <p:spPr>
          <a:xfrm>
            <a:off x="1103312" y="1351128"/>
            <a:ext cx="8946541" cy="4897271"/>
          </a:xfrm>
        </p:spPr>
        <p:txBody>
          <a:bodyPr/>
          <a:lstStyle/>
          <a:p>
            <a:pPr marL="0" indent="0">
              <a:buNone/>
            </a:pPr>
            <a:endParaRPr lang="en-US" dirty="0"/>
          </a:p>
          <a:p>
            <a:r>
              <a:rPr lang="en-US" dirty="0"/>
              <a:t>If you declare any variable as static, it is known as a static variable.</a:t>
            </a:r>
          </a:p>
          <a:p>
            <a:r>
              <a:rPr lang="en-US" dirty="0"/>
              <a:t>The static variable can be used to refer to the common property of all objects (which is not unique for each object), for example, the company name of employees, college name of students, etc.</a:t>
            </a:r>
          </a:p>
          <a:p>
            <a:r>
              <a:rPr lang="en-US" dirty="0"/>
              <a:t>The static variable gets memory only once in the class area at the time of class loading.</a:t>
            </a:r>
          </a:p>
          <a:p>
            <a:r>
              <a:rPr lang="en-US" dirty="0"/>
              <a:t>Advantages of static variable</a:t>
            </a:r>
          </a:p>
          <a:p>
            <a:r>
              <a:rPr lang="en-US" dirty="0"/>
              <a:t>It makes your program </a:t>
            </a:r>
            <a:r>
              <a:rPr lang="en-US" b="1" dirty="0"/>
              <a:t>memory efficient</a:t>
            </a:r>
            <a:r>
              <a:rPr lang="en-US" dirty="0"/>
              <a:t> (i.e., it saves memory).</a:t>
            </a:r>
          </a:p>
          <a:p>
            <a:endParaRPr lang="en-US" dirty="0"/>
          </a:p>
        </p:txBody>
      </p:sp>
    </p:spTree>
    <p:extLst>
      <p:ext uri="{BB962C8B-B14F-4D97-AF65-F5344CB8AC3E}">
        <p14:creationId xmlns:p14="http://schemas.microsoft.com/office/powerpoint/2010/main" val="18211952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Understanding the problem without static variable</a:t>
            </a:r>
          </a:p>
          <a:p>
            <a:r>
              <a:rPr lang="en-US" b="1" dirty="0"/>
              <a:t>class</a:t>
            </a:r>
            <a:r>
              <a:rPr lang="en-US" dirty="0"/>
              <a:t> Student{  </a:t>
            </a:r>
          </a:p>
          <a:p>
            <a:r>
              <a:rPr lang="en-US" dirty="0"/>
              <a:t>     </a:t>
            </a:r>
            <a:r>
              <a:rPr lang="en-US" b="1" dirty="0" err="1"/>
              <a:t>int</a:t>
            </a:r>
            <a:r>
              <a:rPr lang="en-US" dirty="0"/>
              <a:t> </a:t>
            </a:r>
            <a:r>
              <a:rPr lang="en-US" dirty="0" err="1"/>
              <a:t>rollno</a:t>
            </a:r>
            <a:r>
              <a:rPr lang="en-US" dirty="0"/>
              <a:t>;  </a:t>
            </a:r>
          </a:p>
          <a:p>
            <a:r>
              <a:rPr lang="en-US" dirty="0"/>
              <a:t>     String name;  </a:t>
            </a:r>
          </a:p>
          <a:p>
            <a:r>
              <a:rPr lang="en-US" dirty="0"/>
              <a:t>     String college="ITS";  </a:t>
            </a:r>
          </a:p>
          <a:p>
            <a:r>
              <a:rPr lang="en-US" dirty="0"/>
              <a:t>}  </a:t>
            </a:r>
          </a:p>
          <a:p>
            <a:endParaRPr lang="en-US" dirty="0"/>
          </a:p>
        </p:txBody>
      </p:sp>
    </p:spTree>
    <p:extLst>
      <p:ext uri="{BB962C8B-B14F-4D97-AF65-F5344CB8AC3E}">
        <p14:creationId xmlns:p14="http://schemas.microsoft.com/office/powerpoint/2010/main" val="172496905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6576" y="452718"/>
            <a:ext cx="10571758" cy="5795682"/>
          </a:xfrm>
        </p:spPr>
      </p:pic>
    </p:spTree>
    <p:extLst>
      <p:ext uri="{BB962C8B-B14F-4D97-AF65-F5344CB8AC3E}">
        <p14:creationId xmlns:p14="http://schemas.microsoft.com/office/powerpoint/2010/main" val="429416990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0"/>
            <a:ext cx="8946541" cy="6248399"/>
          </a:xfrm>
        </p:spPr>
        <p:txBody>
          <a:bodyPr>
            <a:normAutofit fontScale="55000" lnSpcReduction="20000"/>
          </a:bodyPr>
          <a:lstStyle/>
          <a:p>
            <a:r>
              <a:rPr lang="en-US" dirty="0"/>
              <a:t> class Student{  </a:t>
            </a:r>
          </a:p>
          <a:p>
            <a:r>
              <a:rPr lang="en-US" dirty="0"/>
              <a:t>   </a:t>
            </a:r>
            <a:r>
              <a:rPr lang="en-US" dirty="0" err="1"/>
              <a:t>int</a:t>
            </a:r>
            <a:r>
              <a:rPr lang="en-US" dirty="0"/>
              <a:t> </a:t>
            </a:r>
            <a:r>
              <a:rPr lang="en-US" dirty="0" err="1"/>
              <a:t>rollno</a:t>
            </a:r>
            <a:r>
              <a:rPr lang="en-US" dirty="0"/>
              <a:t>;//instance variable  </a:t>
            </a:r>
          </a:p>
          <a:p>
            <a:r>
              <a:rPr lang="en-US" dirty="0"/>
              <a:t>   String name;  </a:t>
            </a:r>
          </a:p>
          <a:p>
            <a:r>
              <a:rPr lang="en-US" dirty="0"/>
              <a:t>   static String college =“NIIT";//static variable  </a:t>
            </a:r>
          </a:p>
          <a:p>
            <a:r>
              <a:rPr lang="en-US" dirty="0"/>
              <a:t>   //constructor  </a:t>
            </a:r>
          </a:p>
          <a:p>
            <a:r>
              <a:rPr lang="en-US" dirty="0"/>
              <a:t>   Student(</a:t>
            </a:r>
            <a:r>
              <a:rPr lang="en-US" dirty="0" err="1"/>
              <a:t>int</a:t>
            </a:r>
            <a:r>
              <a:rPr lang="en-US" dirty="0"/>
              <a:t> r, String n){  </a:t>
            </a:r>
          </a:p>
          <a:p>
            <a:r>
              <a:rPr lang="en-US" dirty="0"/>
              <a:t>   </a:t>
            </a:r>
            <a:r>
              <a:rPr lang="en-US" dirty="0" err="1"/>
              <a:t>rollno</a:t>
            </a:r>
            <a:r>
              <a:rPr lang="en-US" dirty="0"/>
              <a:t> = r;  </a:t>
            </a:r>
          </a:p>
          <a:p>
            <a:r>
              <a:rPr lang="en-US" dirty="0"/>
              <a:t>   name = n;  </a:t>
            </a:r>
          </a:p>
          <a:p>
            <a:r>
              <a:rPr lang="en-US" dirty="0"/>
              <a:t>   }  </a:t>
            </a:r>
          </a:p>
          <a:p>
            <a:r>
              <a:rPr lang="en-US" dirty="0"/>
              <a:t>   //method to display the values  </a:t>
            </a:r>
          </a:p>
          <a:p>
            <a:r>
              <a:rPr lang="en-US" dirty="0"/>
              <a:t>   void display (){</a:t>
            </a:r>
            <a:r>
              <a:rPr lang="en-US" dirty="0" err="1"/>
              <a:t>System.out.println</a:t>
            </a:r>
            <a:r>
              <a:rPr lang="en-US" dirty="0"/>
              <a:t>(</a:t>
            </a:r>
            <a:r>
              <a:rPr lang="en-US" dirty="0" err="1"/>
              <a:t>rollno</a:t>
            </a:r>
            <a:r>
              <a:rPr lang="en-US" dirty="0"/>
              <a:t>+" "+name+" "+college);}  </a:t>
            </a:r>
          </a:p>
          <a:p>
            <a:r>
              <a:rPr lang="en-US" dirty="0"/>
              <a:t>}  </a:t>
            </a:r>
          </a:p>
          <a:p>
            <a:r>
              <a:rPr lang="en-US" dirty="0"/>
              <a:t>//Test class to show the values of objects  </a:t>
            </a:r>
          </a:p>
          <a:p>
            <a:r>
              <a:rPr lang="en-US" dirty="0"/>
              <a:t>public class TestStaticVariable1{  </a:t>
            </a:r>
          </a:p>
          <a:p>
            <a:r>
              <a:rPr lang="en-US" dirty="0"/>
              <a:t> public static void main(String </a:t>
            </a:r>
            <a:r>
              <a:rPr lang="en-US" dirty="0" err="1"/>
              <a:t>args</a:t>
            </a:r>
            <a:r>
              <a:rPr lang="en-US" dirty="0"/>
              <a:t>[]){  </a:t>
            </a:r>
          </a:p>
          <a:p>
            <a:r>
              <a:rPr lang="en-US" dirty="0"/>
              <a:t> Student s1 = new Student(111,“mayank");  </a:t>
            </a:r>
          </a:p>
          <a:p>
            <a:r>
              <a:rPr lang="en-US" dirty="0"/>
              <a:t> Student s2 = new Student(222,“pooja");  </a:t>
            </a:r>
          </a:p>
          <a:p>
            <a:r>
              <a:rPr lang="en-US" dirty="0"/>
              <a:t> //we can change the college of all objects by the single line of code  </a:t>
            </a:r>
          </a:p>
          <a:p>
            <a:r>
              <a:rPr lang="en-US" dirty="0"/>
              <a:t> //</a:t>
            </a:r>
            <a:r>
              <a:rPr lang="en-US" dirty="0" err="1"/>
              <a:t>Student.college</a:t>
            </a:r>
            <a:r>
              <a:rPr lang="en-US" dirty="0"/>
              <a:t>=“NIIT";  </a:t>
            </a:r>
          </a:p>
          <a:p>
            <a:r>
              <a:rPr lang="en-US" dirty="0"/>
              <a:t> s1.display();  </a:t>
            </a:r>
          </a:p>
          <a:p>
            <a:r>
              <a:rPr lang="en-US" dirty="0"/>
              <a:t> s2.display();  </a:t>
            </a:r>
          </a:p>
          <a:p>
            <a:r>
              <a:rPr lang="en-US" dirty="0"/>
              <a:t> }  </a:t>
            </a:r>
          </a:p>
          <a:p>
            <a:r>
              <a:rPr lang="en-US" dirty="0"/>
              <a:t>} </a:t>
            </a:r>
          </a:p>
        </p:txBody>
      </p:sp>
    </p:spTree>
    <p:extLst>
      <p:ext uri="{BB962C8B-B14F-4D97-AF65-F5344CB8AC3E}">
        <p14:creationId xmlns:p14="http://schemas.microsoft.com/office/powerpoint/2010/main" val="112559432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1527" y="242887"/>
            <a:ext cx="9549790" cy="6891337"/>
          </a:xfrm>
        </p:spPr>
        <p:txBody>
          <a:bodyPr/>
          <a:lstStyle/>
          <a:p>
            <a:r>
              <a:rPr lang="en-US" b="1" u="sng" dirty="0"/>
              <a:t>this keyword in java</a:t>
            </a:r>
          </a:p>
          <a:p>
            <a:r>
              <a:rPr lang="en-US" dirty="0"/>
              <a:t>There can be a lot of usage of </a:t>
            </a:r>
            <a:r>
              <a:rPr lang="en-US" b="1" dirty="0"/>
              <a:t>java this keyword</a:t>
            </a:r>
            <a:r>
              <a:rPr lang="en-US" dirty="0"/>
              <a:t>. In java, this is a </a:t>
            </a:r>
            <a:r>
              <a:rPr lang="en-US" b="1" dirty="0"/>
              <a:t>reference variable</a:t>
            </a:r>
            <a:r>
              <a:rPr lang="en-US" dirty="0"/>
              <a:t> that refers to the current object.</a:t>
            </a:r>
          </a:p>
          <a:p>
            <a:pPr marL="0" indent="0">
              <a:buNone/>
            </a:pPr>
            <a:br>
              <a:rPr lang="en-US" b="1" dirty="0"/>
            </a:br>
            <a:r>
              <a:rPr lang="en-US" b="1" dirty="0"/>
              <a:t>Usage of java this keyword</a:t>
            </a:r>
          </a:p>
          <a:p>
            <a:pPr marL="457200" indent="-457200">
              <a:buFont typeface="+mj-lt"/>
              <a:buAutoNum type="arabicPeriod"/>
            </a:pPr>
            <a:r>
              <a:rPr lang="en-US" dirty="0"/>
              <a:t>Here is given the 6 usage of java this keyword.</a:t>
            </a:r>
          </a:p>
          <a:p>
            <a:pPr marL="457200" indent="-457200">
              <a:buFont typeface="+mj-lt"/>
              <a:buAutoNum type="arabicPeriod"/>
            </a:pPr>
            <a:r>
              <a:rPr lang="en-US" dirty="0"/>
              <a:t>this can be used to refer current class instance variable.</a:t>
            </a:r>
          </a:p>
          <a:p>
            <a:pPr marL="457200" indent="-457200">
              <a:buFont typeface="+mj-lt"/>
              <a:buAutoNum type="arabicPeriod"/>
            </a:pPr>
            <a:r>
              <a:rPr lang="en-US" dirty="0"/>
              <a:t>this can be used to invoke current class method (implicitly)</a:t>
            </a:r>
          </a:p>
          <a:p>
            <a:pPr marL="457200" indent="-457200">
              <a:buFont typeface="+mj-lt"/>
              <a:buAutoNum type="arabicPeriod"/>
            </a:pPr>
            <a:r>
              <a:rPr lang="en-US" dirty="0"/>
              <a:t>this() can be used to invoke current class constructor.</a:t>
            </a:r>
          </a:p>
          <a:p>
            <a:pPr marL="457200" indent="-457200">
              <a:buFont typeface="+mj-lt"/>
              <a:buAutoNum type="arabicPeriod"/>
            </a:pPr>
            <a:r>
              <a:rPr lang="en-US" dirty="0"/>
              <a:t>this can be passed as an argument in the method call.</a:t>
            </a:r>
          </a:p>
          <a:p>
            <a:pPr marL="457200" indent="-457200">
              <a:buFont typeface="+mj-lt"/>
              <a:buAutoNum type="arabicPeriod"/>
            </a:pPr>
            <a:r>
              <a:rPr lang="en-US" dirty="0"/>
              <a:t>this can be passed as argument in the constructor call.</a:t>
            </a:r>
          </a:p>
          <a:p>
            <a:pPr marL="457200" indent="-457200">
              <a:buFont typeface="+mj-lt"/>
              <a:buAutoNum type="arabicPeriod"/>
            </a:pPr>
            <a:r>
              <a:rPr lang="en-US" dirty="0"/>
              <a:t>this can be used to return the current class instance from the method.</a:t>
            </a:r>
          </a:p>
          <a:p>
            <a:endParaRPr lang="en-US" dirty="0"/>
          </a:p>
        </p:txBody>
      </p:sp>
    </p:spTree>
    <p:extLst>
      <p:ext uri="{BB962C8B-B14F-4D97-AF65-F5344CB8AC3E}">
        <p14:creationId xmlns:p14="http://schemas.microsoft.com/office/powerpoint/2010/main" val="407210484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static method</a:t>
            </a:r>
            <a:br>
              <a:rPr lang="en-US" dirty="0"/>
            </a:br>
            <a:endParaRPr lang="en-US" dirty="0"/>
          </a:p>
        </p:txBody>
      </p:sp>
      <p:sp>
        <p:nvSpPr>
          <p:cNvPr id="3" name="Content Placeholder 2"/>
          <p:cNvSpPr>
            <a:spLocks noGrp="1"/>
          </p:cNvSpPr>
          <p:nvPr>
            <p:ph idx="1"/>
          </p:nvPr>
        </p:nvSpPr>
        <p:spPr/>
        <p:txBody>
          <a:bodyPr/>
          <a:lstStyle/>
          <a:p>
            <a:r>
              <a:rPr lang="en-US" dirty="0"/>
              <a:t>If you apply static keyword with any method, it is known as static method.</a:t>
            </a:r>
          </a:p>
          <a:p>
            <a:r>
              <a:rPr lang="en-US" dirty="0"/>
              <a:t>A static method belongs to the class rather than the object of a class.</a:t>
            </a:r>
          </a:p>
          <a:p>
            <a:r>
              <a:rPr lang="en-US" dirty="0"/>
              <a:t>A static method can be invoked without the need for creating an instance of a class.</a:t>
            </a:r>
          </a:p>
          <a:p>
            <a:r>
              <a:rPr lang="en-US" dirty="0"/>
              <a:t>A static method can access static data member and can change the value of it.</a:t>
            </a:r>
          </a:p>
          <a:p>
            <a:endParaRPr lang="en-US" dirty="0"/>
          </a:p>
        </p:txBody>
      </p:sp>
    </p:spTree>
    <p:extLst>
      <p:ext uri="{BB962C8B-B14F-4D97-AF65-F5344CB8AC3E}">
        <p14:creationId xmlns:p14="http://schemas.microsoft.com/office/powerpoint/2010/main" val="324854124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9810" y="122830"/>
            <a:ext cx="9190044" cy="6735170"/>
          </a:xfrm>
        </p:spPr>
        <p:txBody>
          <a:bodyPr>
            <a:normAutofit fontScale="40000" lnSpcReduction="20000"/>
          </a:bodyPr>
          <a:lstStyle/>
          <a:p>
            <a:r>
              <a:rPr lang="en-US" dirty="0"/>
              <a:t>class Student{  </a:t>
            </a:r>
          </a:p>
          <a:p>
            <a:r>
              <a:rPr lang="en-US" dirty="0"/>
              <a:t>     </a:t>
            </a:r>
            <a:r>
              <a:rPr lang="en-US" dirty="0" err="1"/>
              <a:t>int</a:t>
            </a:r>
            <a:r>
              <a:rPr lang="en-US" dirty="0"/>
              <a:t> </a:t>
            </a:r>
            <a:r>
              <a:rPr lang="en-US" dirty="0" err="1"/>
              <a:t>rollno</a:t>
            </a:r>
            <a:r>
              <a:rPr lang="en-US" dirty="0"/>
              <a:t>;  </a:t>
            </a:r>
          </a:p>
          <a:p>
            <a:r>
              <a:rPr lang="en-US" dirty="0"/>
              <a:t>     String name;  </a:t>
            </a:r>
          </a:p>
          <a:p>
            <a:r>
              <a:rPr lang="en-US" dirty="0"/>
              <a:t>     static String college = "ITS";  </a:t>
            </a:r>
          </a:p>
          <a:p>
            <a:r>
              <a:rPr lang="en-US" dirty="0"/>
              <a:t>     //static method to change the value of static variable  </a:t>
            </a:r>
          </a:p>
          <a:p>
            <a:r>
              <a:rPr lang="en-US" dirty="0"/>
              <a:t>     static void change(){  </a:t>
            </a:r>
          </a:p>
          <a:p>
            <a:r>
              <a:rPr lang="en-US" dirty="0"/>
              <a:t>     college = "BBDIT";  </a:t>
            </a:r>
          </a:p>
          <a:p>
            <a:r>
              <a:rPr lang="en-US" dirty="0"/>
              <a:t>     }  </a:t>
            </a:r>
          </a:p>
          <a:p>
            <a:r>
              <a:rPr lang="en-US" dirty="0"/>
              <a:t>     //constructor to initialize the variable  </a:t>
            </a:r>
          </a:p>
          <a:p>
            <a:r>
              <a:rPr lang="en-US" dirty="0"/>
              <a:t>     Student(</a:t>
            </a:r>
            <a:r>
              <a:rPr lang="en-US" dirty="0" err="1"/>
              <a:t>int</a:t>
            </a:r>
            <a:r>
              <a:rPr lang="en-US" dirty="0"/>
              <a:t> r, String n){  </a:t>
            </a:r>
          </a:p>
          <a:p>
            <a:r>
              <a:rPr lang="en-US" dirty="0"/>
              <a:t>     </a:t>
            </a:r>
            <a:r>
              <a:rPr lang="en-US" dirty="0" err="1"/>
              <a:t>rollno</a:t>
            </a:r>
            <a:r>
              <a:rPr lang="en-US" dirty="0"/>
              <a:t> = r;  </a:t>
            </a:r>
          </a:p>
          <a:p>
            <a:r>
              <a:rPr lang="en-US" dirty="0"/>
              <a:t>     name = n;  </a:t>
            </a:r>
          </a:p>
          <a:p>
            <a:r>
              <a:rPr lang="en-US" dirty="0"/>
              <a:t>     }  </a:t>
            </a:r>
          </a:p>
          <a:p>
            <a:r>
              <a:rPr lang="en-US" dirty="0"/>
              <a:t>     //method to display values  </a:t>
            </a:r>
          </a:p>
          <a:p>
            <a:r>
              <a:rPr lang="en-US" dirty="0"/>
              <a:t>     void display(){</a:t>
            </a:r>
            <a:r>
              <a:rPr lang="en-US" dirty="0" err="1"/>
              <a:t>System.out.println</a:t>
            </a:r>
            <a:r>
              <a:rPr lang="en-US" dirty="0"/>
              <a:t>(</a:t>
            </a:r>
            <a:r>
              <a:rPr lang="en-US" dirty="0" err="1"/>
              <a:t>rollno</a:t>
            </a:r>
            <a:r>
              <a:rPr lang="en-US" dirty="0"/>
              <a:t>+" "+name+" "+college);}  </a:t>
            </a:r>
          </a:p>
          <a:p>
            <a:r>
              <a:rPr lang="en-US" dirty="0"/>
              <a:t>}  </a:t>
            </a:r>
          </a:p>
          <a:p>
            <a:r>
              <a:rPr lang="en-US" dirty="0"/>
              <a:t>//Test class to create and display the values of object  </a:t>
            </a:r>
          </a:p>
          <a:p>
            <a:r>
              <a:rPr lang="en-US" dirty="0"/>
              <a:t>public class </a:t>
            </a:r>
            <a:r>
              <a:rPr lang="en-US" dirty="0" err="1"/>
              <a:t>TestStaticMethod</a:t>
            </a:r>
            <a:r>
              <a:rPr lang="en-US" dirty="0"/>
              <a:t>{  </a:t>
            </a:r>
          </a:p>
          <a:p>
            <a:r>
              <a:rPr lang="en-US" dirty="0"/>
              <a:t>    public static void main(String </a:t>
            </a:r>
            <a:r>
              <a:rPr lang="en-US" dirty="0" err="1"/>
              <a:t>args</a:t>
            </a:r>
            <a:r>
              <a:rPr lang="en-US" dirty="0"/>
              <a:t>[]){  </a:t>
            </a:r>
          </a:p>
          <a:p>
            <a:r>
              <a:rPr lang="en-US" dirty="0"/>
              <a:t>    </a:t>
            </a:r>
            <a:r>
              <a:rPr lang="en-US" dirty="0" err="1"/>
              <a:t>Student.change</a:t>
            </a:r>
            <a:r>
              <a:rPr lang="en-US" dirty="0"/>
              <a:t>();//calling change method  </a:t>
            </a:r>
          </a:p>
          <a:p>
            <a:r>
              <a:rPr lang="en-US" dirty="0"/>
              <a:t>    //creating objects  </a:t>
            </a:r>
          </a:p>
          <a:p>
            <a:r>
              <a:rPr lang="en-US" dirty="0"/>
              <a:t>    Student s1 = new Student(111,"Karan");  </a:t>
            </a:r>
          </a:p>
          <a:p>
            <a:r>
              <a:rPr lang="en-US" dirty="0"/>
              <a:t>    Student s2 = new Student(222,"Aryan");  </a:t>
            </a:r>
          </a:p>
          <a:p>
            <a:r>
              <a:rPr lang="en-US" dirty="0"/>
              <a:t>    Student s3 = new Student(333,"Sonoo");  </a:t>
            </a:r>
          </a:p>
          <a:p>
            <a:r>
              <a:rPr lang="en-US" dirty="0"/>
              <a:t>    //calling display method  </a:t>
            </a:r>
          </a:p>
          <a:p>
            <a:r>
              <a:rPr lang="en-US" dirty="0"/>
              <a:t>    s1.display();  </a:t>
            </a:r>
          </a:p>
          <a:p>
            <a:r>
              <a:rPr lang="en-US" dirty="0"/>
              <a:t>    s2.display();  </a:t>
            </a:r>
          </a:p>
          <a:p>
            <a:r>
              <a:rPr lang="en-US" dirty="0"/>
              <a:t>    s3.display();  </a:t>
            </a:r>
          </a:p>
          <a:p>
            <a:r>
              <a:rPr lang="en-US" dirty="0"/>
              <a:t>    }  </a:t>
            </a:r>
          </a:p>
          <a:p>
            <a:r>
              <a:rPr lang="en-US" dirty="0"/>
              <a:t>} </a:t>
            </a:r>
          </a:p>
        </p:txBody>
      </p:sp>
    </p:spTree>
    <p:extLst>
      <p:ext uri="{BB962C8B-B14F-4D97-AF65-F5344CB8AC3E}">
        <p14:creationId xmlns:p14="http://schemas.microsoft.com/office/powerpoint/2010/main" val="37970806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1194" y="177422"/>
            <a:ext cx="9708659" cy="6070978"/>
          </a:xfrm>
        </p:spPr>
        <p:txBody>
          <a:bodyPr>
            <a:normAutofit/>
          </a:bodyPr>
          <a:lstStyle/>
          <a:p>
            <a:r>
              <a:rPr lang="en-US" dirty="0"/>
              <a:t>Restrictions for the static method</a:t>
            </a:r>
          </a:p>
          <a:p>
            <a:r>
              <a:rPr lang="en-US" dirty="0"/>
              <a:t>There are two main restrictions for the static method. They are:</a:t>
            </a:r>
          </a:p>
          <a:p>
            <a:r>
              <a:rPr lang="en-US" dirty="0"/>
              <a:t>The static method can not use non static data member or call non-static method directly.</a:t>
            </a:r>
          </a:p>
          <a:p>
            <a:r>
              <a:rPr lang="en-US" dirty="0"/>
              <a:t>this and super cannot be used in static context.</a:t>
            </a:r>
          </a:p>
          <a:p>
            <a:endParaRPr lang="en-US" dirty="0"/>
          </a:p>
          <a:p>
            <a:r>
              <a:rPr lang="en-US" b="1" dirty="0"/>
              <a:t>class</a:t>
            </a:r>
            <a:r>
              <a:rPr lang="en-US" dirty="0"/>
              <a:t> A{  </a:t>
            </a:r>
          </a:p>
          <a:p>
            <a:r>
              <a:rPr lang="en-US" dirty="0"/>
              <a:t> </a:t>
            </a:r>
            <a:r>
              <a:rPr lang="en-US" b="1" dirty="0" err="1"/>
              <a:t>int</a:t>
            </a:r>
            <a:r>
              <a:rPr lang="en-US" dirty="0"/>
              <a:t> a=40;//non static  </a:t>
            </a:r>
          </a:p>
          <a:p>
            <a:r>
              <a:rPr lang="en-US" dirty="0"/>
              <a:t>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a:t>
            </a:r>
            <a:r>
              <a:rPr lang="en-US" dirty="0" err="1"/>
              <a:t>System.out.println</a:t>
            </a:r>
            <a:r>
              <a:rPr lang="en-US" dirty="0"/>
              <a:t>(a);  </a:t>
            </a:r>
          </a:p>
          <a:p>
            <a:r>
              <a:rPr lang="en-US" dirty="0"/>
              <a:t> }  </a:t>
            </a:r>
          </a:p>
          <a:p>
            <a:r>
              <a:rPr lang="en-US" dirty="0"/>
              <a:t>}       </a:t>
            </a:r>
          </a:p>
          <a:p>
            <a:endParaRPr lang="en-US" dirty="0"/>
          </a:p>
        </p:txBody>
      </p:sp>
    </p:spTree>
    <p:extLst>
      <p:ext uri="{BB962C8B-B14F-4D97-AF65-F5344CB8AC3E}">
        <p14:creationId xmlns:p14="http://schemas.microsoft.com/office/powerpoint/2010/main" val="332197846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Why is the Java main method static?</a:t>
            </a:r>
          </a:p>
          <a:p>
            <a:r>
              <a:rPr lang="en-US" dirty="0" err="1"/>
              <a:t>Ans</a:t>
            </a:r>
            <a:r>
              <a:rPr lang="en-US" dirty="0"/>
              <a:t>) It is because the object is not required to call a static method. If it were a non-static method, JVM creates an object first then call main() method that will lead the problem of extra memory allocation.</a:t>
            </a:r>
          </a:p>
          <a:p>
            <a:endParaRPr lang="en-US" dirty="0"/>
          </a:p>
        </p:txBody>
      </p:sp>
    </p:spTree>
    <p:extLst>
      <p:ext uri="{BB962C8B-B14F-4D97-AF65-F5344CB8AC3E}">
        <p14:creationId xmlns:p14="http://schemas.microsoft.com/office/powerpoint/2010/main" val="32348827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688</TotalTime>
  <Words>9604</Words>
  <Application>Microsoft Office PowerPoint</Application>
  <PresentationFormat>Widescreen</PresentationFormat>
  <Paragraphs>1254</Paragraphs>
  <Slides>99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99</vt:i4>
      </vt:variant>
    </vt:vector>
  </HeadingPairs>
  <TitlesOfParts>
    <vt:vector size="105" baseType="lpstr">
      <vt:lpstr>Arial</vt:lpstr>
      <vt:lpstr>Century Gothic</vt:lpstr>
      <vt:lpstr>times new roman</vt:lpstr>
      <vt:lpstr>verdana</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Interface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Java static keyword </vt:lpstr>
      <vt:lpstr>Java static variable </vt:lpstr>
      <vt:lpstr>PowerPoint Presentation</vt:lpstr>
      <vt:lpstr>PowerPoint Presentation</vt:lpstr>
      <vt:lpstr>PowerPoint Presentation</vt:lpstr>
      <vt:lpstr>PowerPoint Presentation</vt:lpstr>
      <vt:lpstr>Java static method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NIIT</dc:creator>
  <cp:lastModifiedBy>AMAN TIWARI</cp:lastModifiedBy>
  <cp:revision>73</cp:revision>
  <dcterms:created xsi:type="dcterms:W3CDTF">2019-01-31T07:58:06Z</dcterms:created>
  <dcterms:modified xsi:type="dcterms:W3CDTF">2021-08-05T09:04:29Z</dcterms:modified>
</cp:coreProperties>
</file>