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9"/>
  </p:notesMasterIdLst>
  <p:handoutMasterIdLst>
    <p:handoutMasterId r:id="rId10"/>
  </p:handoutMasterIdLst>
  <p:sldIdLst>
    <p:sldId id="268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296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93605-0C0C-4258-9724-5F2F9BB3BC90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FE7F-C917-439A-8026-3D301EB5C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99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1B3D-E4E3-4A80-AB70-C5564C267266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B30D-C07A-425B-A90C-BA7BEB19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7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17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53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6183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04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91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68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7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9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4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7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3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7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2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69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ulmoharFlowers.JP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5712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19" y="1727273"/>
            <a:ext cx="8801037" cy="2418229"/>
          </a:xfrm>
        </p:spPr>
        <p:txBody>
          <a:bodyPr>
            <a:normAutofit/>
          </a:bodyPr>
          <a:lstStyle/>
          <a:p>
            <a:r>
              <a:rPr lang="en-US" sz="13800" i="1" dirty="0">
                <a:solidFill>
                  <a:schemeClr val="accent1"/>
                </a:solidFill>
              </a:rPr>
              <a:t>Prosperity</a:t>
            </a:r>
            <a:r>
              <a:rPr lang="en-US" sz="9600" dirty="0">
                <a:solidFill>
                  <a:schemeClr val="accent3"/>
                </a:solidFill>
              </a:rPr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68587" y="5872775"/>
            <a:ext cx="8825658" cy="861420"/>
          </a:xfrm>
        </p:spPr>
        <p:txBody>
          <a:bodyPr/>
          <a:lstStyle/>
          <a:p>
            <a:r>
              <a:rPr lang="en-US" sz="3600" dirty="0"/>
              <a:t>Presented </a:t>
            </a:r>
            <a:r>
              <a:rPr lang="en-US" sz="3600" dirty="0" smtClean="0"/>
              <a:t>by </a:t>
            </a:r>
            <a:r>
              <a:rPr lang="en-US" sz="3600" dirty="0" err="1" smtClean="0">
                <a:solidFill>
                  <a:srgbClr val="FFFF00"/>
                </a:solidFill>
              </a:rPr>
              <a:t>Aman</a:t>
            </a:r>
            <a:r>
              <a:rPr lang="en-US" sz="3600" dirty="0" smtClean="0">
                <a:solidFill>
                  <a:srgbClr val="FFFF00"/>
                </a:solidFill>
              </a:rPr>
              <a:t> Singh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1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66375"/>
            <a:ext cx="10058400" cy="1188720"/>
          </a:xfrm>
        </p:spPr>
        <p:txBody>
          <a:bodyPr>
            <a:normAutofit/>
          </a:bodyPr>
          <a:lstStyle/>
          <a:p>
            <a:r>
              <a:rPr lang="en-US" sz="4800" dirty="0"/>
              <a:t>Prosperity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5095"/>
            <a:ext cx="10058400" cy="46021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  <a:cs typeface="Cascadia Mono SemiLight" panose="020B0609020000020004" pitchFamily="49" charset="0"/>
              </a:rPr>
              <a:t>Prosperity is linked to material possessions or ‘physical facilities’.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  <a:cs typeface="Cascadia Mono SemiLight" panose="020B0609020000020004" pitchFamily="49" charset="0"/>
              </a:rPr>
              <a:t>All the physical things we need to take care of our body needs constitute these physical facilities.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  <a:cs typeface="Cascadia Mono SemiLight" panose="020B0609020000020004" pitchFamily="49" charset="0"/>
              </a:rPr>
              <a:t>We need to correctly assess the need of physical facilities and be able to make available more than enough of these facilities.</a:t>
            </a:r>
          </a:p>
        </p:txBody>
      </p:sp>
    </p:spTree>
    <p:extLst>
      <p:ext uri="{BB962C8B-B14F-4D97-AF65-F5344CB8AC3E}">
        <p14:creationId xmlns:p14="http://schemas.microsoft.com/office/powerpoint/2010/main" val="225353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0FFA5D69-0DB8-E56D-5A2F-F0D69F38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6375"/>
            <a:ext cx="10058400" cy="118872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Happiness and Prosperity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A375E8B-4324-9A8C-3986-CF446487D66B}"/>
              </a:ext>
            </a:extLst>
          </p:cNvPr>
          <p:cNvSpPr txBox="1"/>
          <p:nvPr/>
        </p:nvSpPr>
        <p:spPr>
          <a:xfrm>
            <a:off x="1240971" y="2188029"/>
            <a:ext cx="9884229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Prosperity may help to remain in the state of Happiness, but they are not directly related.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Even a beggar may live a happy life, whereas Billionaires with immense wealth may be unsatisfied.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Prosperity without greed and thrive for wealth is healthy.</a:t>
            </a:r>
            <a:br>
              <a:rPr lang="en-IN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050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xmlns="" id="{DB00C44D-3098-FEA9-27BF-0E339BF60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503508"/>
              </p:ext>
            </p:extLst>
          </p:nvPr>
        </p:nvGraphicFramePr>
        <p:xfrm>
          <a:off x="903514" y="511628"/>
          <a:ext cx="10417630" cy="5954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xmlns="" val="4223712954"/>
                    </a:ext>
                  </a:extLst>
                </a:gridCol>
                <a:gridCol w="5236030">
                  <a:extLst>
                    <a:ext uri="{9D8B030D-6E8A-4147-A177-3AD203B41FA5}">
                      <a16:colId xmlns:a16="http://schemas.microsoft.com/office/drawing/2014/main" xmlns="" val="3016963987"/>
                    </a:ext>
                  </a:extLst>
                </a:gridCol>
              </a:tblGrid>
              <a:tr h="133376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/>
                        <a:t>Prosperity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/>
                        <a:t>Wealth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4165483204"/>
                  </a:ext>
                </a:extLst>
              </a:tr>
              <a:tr h="166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Prosperity refers to the state of having an abundance of material assets and money as well as other contributing factors like health and happiness.</a:t>
                      </a:r>
                      <a:endParaRPr lang="en-IN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Wealth refers to the state of being rich or having an abundance of material assets and money.</a:t>
                      </a:r>
                      <a:endParaRPr lang="en-IN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643749624"/>
                  </a:ext>
                </a:extLst>
              </a:tr>
              <a:tr h="14796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Prosperity is derived from the adjective prosperous.</a:t>
                      </a:r>
                      <a:endParaRPr lang="en-IN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Wealth is the origin of the adjective wealthy.</a:t>
                      </a:r>
                      <a:endParaRPr lang="en-IN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91823051"/>
                  </a:ext>
                </a:extLst>
              </a:tr>
              <a:tr h="14796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Prosperity includes wealth as well as other factors.</a:t>
                      </a:r>
                      <a:endParaRPr lang="en-IN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Wealth is a kind of prosperity.</a:t>
                      </a:r>
                      <a:endParaRPr lang="en-IN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1370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3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E24E0F0B-D7F8-3CEA-10FB-4D60E7F9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Consequences of Wrong understanding of Prosperity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2FCBDBD-8D5A-F9E6-5971-00BA30967321}"/>
              </a:ext>
            </a:extLst>
          </p:cNvPr>
          <p:cNvSpPr txBox="1"/>
          <p:nvPr/>
        </p:nvSpPr>
        <p:spPr>
          <a:xfrm>
            <a:off x="1295400" y="1831295"/>
            <a:ext cx="9601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Rising problems of depression, psychological disorders, suicides, stress, insecurity,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Breaking of joint families, mistrust, and conflict between older and younger generations, insecurity in relationships, divorce, dowry tortures,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Growing incidence of terrorism and </a:t>
            </a:r>
            <a:r>
              <a:rPr lang="en-US" sz="2400" dirty="0" err="1">
                <a:solidFill>
                  <a:srgbClr val="FFFF00"/>
                </a:solidFill>
              </a:rPr>
              <a:t>naxalism</a:t>
            </a:r>
            <a:r>
              <a:rPr lang="en-US" sz="2400" dirty="0">
                <a:solidFill>
                  <a:srgbClr val="FFFF00"/>
                </a:solidFill>
              </a:rPr>
              <a:t>, rising communalism, spreading casteism, racial and ethnic struggle, wars between nations, etc.</a:t>
            </a:r>
          </a:p>
        </p:txBody>
      </p:sp>
    </p:spTree>
    <p:extLst>
      <p:ext uri="{BB962C8B-B14F-4D97-AF65-F5344CB8AC3E}">
        <p14:creationId xmlns:p14="http://schemas.microsoft.com/office/powerpoint/2010/main" val="321317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xmlns="" id="{1C382468-A568-40D7-68DE-23716A9F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67" y="0"/>
            <a:ext cx="10058400" cy="118872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Abstract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30D2E99-6D89-16DB-F69A-44A7BCCC6409}"/>
              </a:ext>
            </a:extLst>
          </p:cNvPr>
          <p:cNvSpPr txBox="1"/>
          <p:nvPr/>
        </p:nvSpPr>
        <p:spPr>
          <a:xfrm>
            <a:off x="526867" y="1391870"/>
            <a:ext cx="74240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 dirty="0">
                <a:solidFill>
                  <a:srgbClr val="FFFF00"/>
                </a:solidFill>
              </a:rPr>
              <a:t>We can be prosperous only if there is a limit to the need for physical facilities. If there is no limit what so ever be the availability the feeling of prosperity cannot be assured.</a:t>
            </a:r>
          </a:p>
          <a:p>
            <a:endParaRPr lang="en-US" sz="2800" spc="300" dirty="0">
              <a:solidFill>
                <a:srgbClr val="FFFF00"/>
              </a:solidFill>
            </a:endParaRPr>
          </a:p>
          <a:p>
            <a:r>
              <a:rPr lang="en-US" sz="2800" spc="300" dirty="0">
                <a:solidFill>
                  <a:srgbClr val="FFFF00"/>
                </a:solidFill>
              </a:rPr>
              <a:t>Secondly, just assessing the need is not enough. We need to be able to produce or make available more than the perceived need.</a:t>
            </a:r>
            <a:endParaRPr lang="en-IN" sz="2800" spc="300" dirty="0">
              <a:solidFill>
                <a:srgbClr val="FFF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077ECDF-89CE-474F-0D89-DEE3D28EFD67}"/>
              </a:ext>
            </a:extLst>
          </p:cNvPr>
          <p:cNvSpPr/>
          <p:nvPr/>
        </p:nvSpPr>
        <p:spPr>
          <a:xfrm>
            <a:off x="8371114" y="0"/>
            <a:ext cx="3820886" cy="6858000"/>
          </a:xfrm>
          <a:prstGeom prst="rect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70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159A8C8-FA36-B926-313A-C420A39E131C}"/>
              </a:ext>
            </a:extLst>
          </p:cNvPr>
          <p:cNvSpPr txBox="1"/>
          <p:nvPr/>
        </p:nvSpPr>
        <p:spPr>
          <a:xfrm>
            <a:off x="2928255" y="3297122"/>
            <a:ext cx="68906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ans Serif" panose="020B0604030504040204" pitchFamily="34" charset="0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1223010"/>
            <a:ext cx="11917680" cy="5143500"/>
          </a:xfrm>
          <a:prstGeom prst="rect">
            <a:avLst/>
          </a:prstGeom>
          <a:pattFill prst="wdUpDiag">
            <a:fgClr>
              <a:schemeClr val="accent3">
                <a:lumMod val="50000"/>
              </a:schemeClr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154329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357</TotalTime>
  <Words>322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Cambria</vt:lpstr>
      <vt:lpstr>Cascadia Mono SemiLight</vt:lpstr>
      <vt:lpstr>Century Gothic</vt:lpstr>
      <vt:lpstr>Gadugi</vt:lpstr>
      <vt:lpstr>MS Reference Sans Serif</vt:lpstr>
      <vt:lpstr>Wingdings 3</vt:lpstr>
      <vt:lpstr>Ion</vt:lpstr>
      <vt:lpstr>Prosperity </vt:lpstr>
      <vt:lpstr>Prosperity</vt:lpstr>
      <vt:lpstr>Happiness and Prosperity</vt:lpstr>
      <vt:lpstr>PowerPoint Presentation</vt:lpstr>
      <vt:lpstr>Consequences of Wrong understanding of Prosperity</vt:lpstr>
      <vt:lpstr>Abstract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Prosperity</dc:title>
  <dc:creator>Sanskar Dhingra</dc:creator>
  <cp:lastModifiedBy>Microsoft account</cp:lastModifiedBy>
  <cp:revision>4</cp:revision>
  <dcterms:created xsi:type="dcterms:W3CDTF">2022-05-02T18:44:05Z</dcterms:created>
  <dcterms:modified xsi:type="dcterms:W3CDTF">2022-06-03T19:16:22Z</dcterms:modified>
</cp:coreProperties>
</file>