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5"/>
  </p:notesMasterIdLst>
  <p:sldIdLst>
    <p:sldId id="256" r:id="rId2"/>
    <p:sldId id="259" r:id="rId3"/>
    <p:sldId id="260" r:id="rId4"/>
    <p:sldId id="270" r:id="rId5"/>
    <p:sldId id="262" r:id="rId6"/>
    <p:sldId id="263" r:id="rId7"/>
    <p:sldId id="264" r:id="rId8"/>
    <p:sldId id="265" r:id="rId9"/>
    <p:sldId id="266" r:id="rId10"/>
    <p:sldId id="267" r:id="rId11"/>
    <p:sldId id="261" r:id="rId12"/>
    <p:sldId id="268" r:id="rId13"/>
    <p:sldId id="269" r:id="rId14"/>
  </p:sldIdLst>
  <p:sldSz cx="9144000" cy="6858000" type="screen4x3"/>
  <p:notesSz cx="6858000" cy="9144000"/>
  <p:custDataLst>
    <p:tags r:id="rId16"/>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1387B8"/>
    <a:srgbClr val="0A54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95" autoAdjust="0"/>
    <p:restoredTop sz="49361" autoAdjust="0"/>
  </p:normalViewPr>
  <p:slideViewPr>
    <p:cSldViewPr>
      <p:cViewPr varScale="1">
        <p:scale>
          <a:sx n="40" d="100"/>
          <a:sy n="40" d="100"/>
        </p:scale>
        <p:origin x="-2010"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xmlns=""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626247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9</a:t>
            </a:fld>
            <a:endParaRPr lang="en-US"/>
          </a:p>
        </p:txBody>
      </p:sp>
    </p:spTree>
    <p:extLst>
      <p:ext uri="{BB962C8B-B14F-4D97-AF65-F5344CB8AC3E}">
        <p14:creationId xmlns:p14="http://schemas.microsoft.com/office/powerpoint/2010/main" xmlns="" val="155456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10</a:t>
            </a:fld>
            <a:endParaRPr lang="en-US"/>
          </a:p>
        </p:txBody>
      </p:sp>
    </p:spTree>
    <p:extLst>
      <p:ext uri="{BB962C8B-B14F-4D97-AF65-F5344CB8AC3E}">
        <p14:creationId xmlns:p14="http://schemas.microsoft.com/office/powerpoint/2010/main" xmlns="" val="472848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11</a:t>
            </a:fld>
            <a:endParaRPr lang="en-US" dirty="0"/>
          </a:p>
        </p:txBody>
      </p:sp>
    </p:spTree>
    <p:extLst>
      <p:ext uri="{BB962C8B-B14F-4D97-AF65-F5344CB8AC3E}">
        <p14:creationId xmlns:p14="http://schemas.microsoft.com/office/powerpoint/2010/main" xmlns="" val="172377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b="1" dirty="0" smtClean="0">
              <a:effectLst/>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12</a:t>
            </a:fld>
            <a:endParaRPr lang="en-US"/>
          </a:p>
        </p:txBody>
      </p:sp>
    </p:spTree>
    <p:extLst>
      <p:ext uri="{BB962C8B-B14F-4D97-AF65-F5344CB8AC3E}">
        <p14:creationId xmlns:p14="http://schemas.microsoft.com/office/powerpoint/2010/main" xmlns="" val="333547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Arial" charset="0"/>
                <a:ea typeface="+mn-ea"/>
                <a:cs typeface="+mn-cs"/>
              </a:rPr>
              <a:t>Objectives of the decision makers supporting disciplines, styles, and how they relate to the personal characteristics of the decision maker, and the nature of group involvement in the decision (if any)</a:t>
            </a:r>
          </a:p>
          <a:p>
            <a:pPr lvl="0"/>
            <a:r>
              <a:rPr lang="en-US" sz="1200" kern="1200" dirty="0" smtClean="0">
                <a:solidFill>
                  <a:schemeClr val="tx1"/>
                </a:solidFill>
                <a:effectLst/>
                <a:latin typeface="Arial" charset="0"/>
                <a:ea typeface="+mn-ea"/>
                <a:cs typeface="+mn-cs"/>
              </a:rPr>
              <a:t>Rationality of the decision maker. A decision maker should not simply apply IT tools blindly. Rather, the decision maker gets support through a rational approach that simplifies reality and provides a relatively quick and inexpensive means of considering various alternative courses of action to arrive at the best or a good solution to the problem.</a:t>
            </a:r>
          </a:p>
          <a:p>
            <a:pPr lvl="0"/>
            <a:r>
              <a:rPr lang="en-US" sz="1200" kern="1200" dirty="0" smtClean="0">
                <a:solidFill>
                  <a:schemeClr val="tx1"/>
                </a:solidFill>
                <a:effectLst/>
                <a:latin typeface="Arial" charset="0"/>
                <a:ea typeface="+mn-ea"/>
                <a:cs typeface="+mn-cs"/>
              </a:rPr>
              <a:t>Simon’s decision making process</a:t>
            </a:r>
          </a:p>
          <a:p>
            <a:pPr lvl="0"/>
            <a:r>
              <a:rPr lang="en-US" sz="1200" kern="1200" dirty="0" smtClean="0">
                <a:solidFill>
                  <a:schemeClr val="tx1"/>
                </a:solidFill>
                <a:effectLst/>
                <a:latin typeface="Arial" charset="0"/>
                <a:ea typeface="+mn-ea"/>
                <a:cs typeface="+mn-cs"/>
              </a:rPr>
              <a:t>Common strategies and approaches for decision makers</a:t>
            </a:r>
          </a:p>
          <a:p>
            <a:pPr lvl="0"/>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a:t>
            </a:fld>
            <a:endParaRPr lang="en-US" dirty="0"/>
          </a:p>
        </p:txBody>
      </p:sp>
    </p:spTree>
    <p:extLst>
      <p:ext uri="{BB962C8B-B14F-4D97-AF65-F5344CB8AC3E}">
        <p14:creationId xmlns:p14="http://schemas.microsoft.com/office/powerpoint/2010/main" xmlns="" val="50499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n-ea"/>
                <a:cs typeface="+mn-cs"/>
              </a:rPr>
              <a:t>For a computerized system to successfully support a manager, it should fit the decision situation as well as the decision style. Therefore, the system should be flexible and adaptable to different users </a:t>
            </a:r>
            <a:r>
              <a:rPr lang="en-US" dirty="0" smtClean="0"/>
              <a:t>(individuals vs. groups)</a:t>
            </a:r>
            <a:r>
              <a:rPr lang="en-US" sz="1200" b="0" i="0" u="none" strike="noStrike" kern="1200" baseline="0" dirty="0" smtClean="0">
                <a:solidFill>
                  <a:schemeClr val="tx1"/>
                </a:solidFill>
                <a:latin typeface="Arial" charset="0"/>
                <a:ea typeface="+mn-ea"/>
                <a:cs typeface="+mn-cs"/>
              </a:rPr>
              <a:t>. The ability to ask what-if and goal-seeking questions provides flexibility in this direction. A Web-based interface using graphics is a desirable feature in supporting certain decision styles. If a DSS is to support varying styles, skills, and knowledge, it should not attempt to enforce a specific process. Rather, it should help decision makers use and develop their own styles, skills, and knowledge.</a:t>
            </a:r>
          </a:p>
          <a:p>
            <a:endParaRPr lang="en-US" dirty="0" smtClean="0"/>
          </a:p>
          <a:p>
            <a:endParaRPr lang="en-US" sz="1200" i="1"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dirty="0"/>
          </a:p>
        </p:txBody>
      </p:sp>
    </p:spTree>
    <p:extLst>
      <p:ext uri="{BB962C8B-B14F-4D97-AF65-F5344CB8AC3E}">
        <p14:creationId xmlns:p14="http://schemas.microsoft.com/office/powerpoint/2010/main" xmlns="" val="127949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Source: </a:t>
            </a:r>
            <a:r>
              <a:rPr lang="en-US" dirty="0" err="1" smtClean="0"/>
              <a:t>Sauter</a:t>
            </a:r>
            <a:r>
              <a:rPr lang="en-US" dirty="0" smtClean="0"/>
              <a:t>, V. L. Intuitive Decision-Making, Communications of the ACM, 42(6), June 1999, page 109-115.</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3</a:t>
            </a:fld>
            <a:endParaRPr lang="en-US" dirty="0"/>
          </a:p>
        </p:txBody>
      </p:sp>
    </p:spTree>
    <p:extLst>
      <p:ext uri="{BB962C8B-B14F-4D97-AF65-F5344CB8AC3E}">
        <p14:creationId xmlns:p14="http://schemas.microsoft.com/office/powerpoint/2010/main" xmlns="" val="424634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Source: Sharda, R. </a:t>
            </a:r>
            <a:r>
              <a:rPr lang="en-US" b="0" dirty="0" err="1" smtClean="0"/>
              <a:t>Delen</a:t>
            </a:r>
            <a:r>
              <a:rPr lang="en-US" b="0" dirty="0" smtClean="0"/>
              <a:t>, D. , and Turban , E., Business Intelligence and Analytics: Systems for Decision Support, 10 ED, 2015, page 43.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xmlns="" val="4023344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5</a:t>
            </a:fld>
            <a:endParaRPr lang="en-US"/>
          </a:p>
        </p:txBody>
      </p:sp>
    </p:spTree>
    <p:extLst>
      <p:ext uri="{BB962C8B-B14F-4D97-AF65-F5344CB8AC3E}">
        <p14:creationId xmlns:p14="http://schemas.microsoft.com/office/powerpoint/2010/main" xmlns="" val="138319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i="1" kern="1200" dirty="0" smtClean="0">
              <a:solidFill>
                <a:schemeClr val="tx1"/>
              </a:solidFill>
              <a:effectLst/>
              <a:latin typeface="Arial"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6</a:t>
            </a:fld>
            <a:endParaRPr lang="en-US"/>
          </a:p>
        </p:txBody>
      </p:sp>
    </p:spTree>
    <p:extLst>
      <p:ext uri="{BB962C8B-B14F-4D97-AF65-F5344CB8AC3E}">
        <p14:creationId xmlns:p14="http://schemas.microsoft.com/office/powerpoint/2010/main" xmlns="" val="401340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endParaRPr lang="en-US" sz="1200" b="0" i="0" u="none" strike="noStrike" kern="1200" baseline="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7</a:t>
            </a:fld>
            <a:endParaRPr lang="en-US"/>
          </a:p>
        </p:txBody>
      </p:sp>
    </p:spTree>
    <p:extLst>
      <p:ext uri="{BB962C8B-B14F-4D97-AF65-F5344CB8AC3E}">
        <p14:creationId xmlns:p14="http://schemas.microsoft.com/office/powerpoint/2010/main" xmlns="" val="1972843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8</a:t>
            </a:fld>
            <a:endParaRPr lang="en-US"/>
          </a:p>
        </p:txBody>
      </p:sp>
    </p:spTree>
    <p:extLst>
      <p:ext uri="{BB962C8B-B14F-4D97-AF65-F5344CB8AC3E}">
        <p14:creationId xmlns:p14="http://schemas.microsoft.com/office/powerpoint/2010/main" xmlns="" val="3365912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xmlns=""/>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xmlns=""/>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xmlns=""/>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xmlns=""/>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xmlns=""/>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xmlns=""/>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14400" y="1981200"/>
            <a:ext cx="7391400" cy="1143000"/>
          </a:xfrm>
        </p:spPr>
        <p:txBody>
          <a:bodyPr/>
          <a:lstStyle/>
          <a:p>
            <a:r>
              <a:rPr lang="en-US" dirty="0"/>
              <a:t>Business Intelligence Concepts, </a:t>
            </a:r>
            <a:br>
              <a:rPr lang="en-US" dirty="0"/>
            </a:br>
            <a:r>
              <a:rPr lang="en-US" dirty="0"/>
              <a:t>Tools, and Applications</a:t>
            </a:r>
          </a:p>
        </p:txBody>
      </p:sp>
      <p:sp>
        <p:nvSpPr>
          <p:cNvPr id="14338" name="Rectangle 3"/>
          <p:cNvSpPr>
            <a:spLocks noGrp="1" noChangeArrowheads="1"/>
          </p:cNvSpPr>
          <p:nvPr>
            <p:ph type="subTitle" idx="1"/>
          </p:nvPr>
        </p:nvSpPr>
        <p:spPr>
          <a:xfrm>
            <a:off x="890392" y="3429000"/>
            <a:ext cx="8229600" cy="1295400"/>
          </a:xfrm>
        </p:spPr>
        <p:txBody>
          <a:bodyPr/>
          <a:lstStyle/>
          <a:p>
            <a:r>
              <a:rPr lang="en-US" dirty="0"/>
              <a:t>Week 1: Decision Making and Decision Support Systems</a:t>
            </a:r>
          </a:p>
          <a:p>
            <a:r>
              <a:rPr lang="en-US" dirty="0"/>
              <a:t>Lesson </a:t>
            </a:r>
            <a:r>
              <a:rPr lang="en-US" dirty="0" smtClean="0"/>
              <a:t>2</a:t>
            </a:r>
            <a:r>
              <a:rPr lang="en-US" dirty="0"/>
              <a:t>: </a:t>
            </a:r>
            <a:r>
              <a:rPr lang="en-US" dirty="0" smtClean="0"/>
              <a:t>Conceptual </a:t>
            </a:r>
            <a:r>
              <a:rPr lang="en-US" dirty="0"/>
              <a:t>Foundations of Decision Making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rPr>
              <a:t>Decision Making Process </a:t>
            </a:r>
            <a:r>
              <a:rPr lang="en-US" dirty="0" smtClean="0">
                <a:solidFill>
                  <a:srgbClr val="000000"/>
                </a:solidFill>
              </a:rPr>
              <a:t/>
            </a:r>
            <a:br>
              <a:rPr lang="en-US" dirty="0" smtClean="0">
                <a:solidFill>
                  <a:srgbClr val="000000"/>
                </a:solidFill>
              </a:rPr>
            </a:br>
            <a:r>
              <a:rPr lang="en-US" dirty="0" smtClean="0">
                <a:solidFill>
                  <a:srgbClr val="000000"/>
                </a:solidFill>
              </a:rPr>
              <a:t>Choice Phase</a:t>
            </a:r>
            <a:endParaRPr lang="en-US" dirty="0">
              <a:solidFill>
                <a:srgbClr val="000000"/>
              </a:solidFill>
            </a:endParaRPr>
          </a:p>
        </p:txBody>
      </p:sp>
      <p:sp>
        <p:nvSpPr>
          <p:cNvPr id="3" name="Content Placeholder 2"/>
          <p:cNvSpPr>
            <a:spLocks noGrp="1"/>
          </p:cNvSpPr>
          <p:nvPr>
            <p:ph idx="1"/>
          </p:nvPr>
        </p:nvSpPr>
        <p:spPr>
          <a:xfrm>
            <a:off x="304800" y="1600200"/>
            <a:ext cx="8382000" cy="3962400"/>
          </a:xfrm>
        </p:spPr>
        <p:txBody>
          <a:bodyPr/>
          <a:lstStyle/>
          <a:p>
            <a:r>
              <a:rPr lang="en-US" dirty="0">
                <a:solidFill>
                  <a:srgbClr val="000000"/>
                </a:solidFill>
              </a:rPr>
              <a:t>Search </a:t>
            </a:r>
            <a:r>
              <a:rPr lang="en-US" dirty="0" smtClean="0">
                <a:solidFill>
                  <a:srgbClr val="000000"/>
                </a:solidFill>
              </a:rPr>
              <a:t>approaches</a:t>
            </a:r>
          </a:p>
          <a:p>
            <a:pPr lvl="1"/>
            <a:r>
              <a:rPr lang="en-US" dirty="0">
                <a:solidFill>
                  <a:srgbClr val="000000"/>
                </a:solidFill>
              </a:rPr>
              <a:t>A</a:t>
            </a:r>
            <a:r>
              <a:rPr lang="en-US" dirty="0" smtClean="0">
                <a:solidFill>
                  <a:srgbClr val="000000"/>
                </a:solidFill>
              </a:rPr>
              <a:t>nalytic </a:t>
            </a:r>
            <a:r>
              <a:rPr lang="en-US" dirty="0">
                <a:solidFill>
                  <a:srgbClr val="000000"/>
                </a:solidFill>
              </a:rPr>
              <a:t>techniques (solving with a </a:t>
            </a:r>
            <a:r>
              <a:rPr lang="en-US" dirty="0" smtClean="0">
                <a:solidFill>
                  <a:srgbClr val="000000"/>
                </a:solidFill>
              </a:rPr>
              <a:t>formula)</a:t>
            </a:r>
          </a:p>
          <a:p>
            <a:pPr lvl="1"/>
            <a:r>
              <a:rPr lang="en-US" dirty="0" smtClean="0">
                <a:solidFill>
                  <a:srgbClr val="000000"/>
                </a:solidFill>
              </a:rPr>
              <a:t>Algorithms </a:t>
            </a:r>
            <a:r>
              <a:rPr lang="en-US" dirty="0">
                <a:solidFill>
                  <a:srgbClr val="000000"/>
                </a:solidFill>
              </a:rPr>
              <a:t>(step-by-step </a:t>
            </a:r>
            <a:r>
              <a:rPr lang="en-US" dirty="0" smtClean="0">
                <a:solidFill>
                  <a:srgbClr val="000000"/>
                </a:solidFill>
              </a:rPr>
              <a:t>procedures)</a:t>
            </a:r>
          </a:p>
          <a:p>
            <a:pPr lvl="1"/>
            <a:r>
              <a:rPr lang="en-US" dirty="0">
                <a:solidFill>
                  <a:srgbClr val="000000"/>
                </a:solidFill>
              </a:rPr>
              <a:t>H</a:t>
            </a:r>
            <a:r>
              <a:rPr lang="en-US" dirty="0" smtClean="0">
                <a:solidFill>
                  <a:srgbClr val="000000"/>
                </a:solidFill>
              </a:rPr>
              <a:t>euristics </a:t>
            </a:r>
            <a:r>
              <a:rPr lang="en-US" dirty="0">
                <a:solidFill>
                  <a:srgbClr val="000000"/>
                </a:solidFill>
              </a:rPr>
              <a:t>(rule of </a:t>
            </a:r>
            <a:r>
              <a:rPr lang="en-US" dirty="0" smtClean="0">
                <a:solidFill>
                  <a:srgbClr val="000000"/>
                </a:solidFill>
              </a:rPr>
              <a:t>thumb)</a:t>
            </a:r>
          </a:p>
          <a:p>
            <a:pPr lvl="1"/>
            <a:r>
              <a:rPr lang="en-US" dirty="0">
                <a:solidFill>
                  <a:srgbClr val="000000"/>
                </a:solidFill>
              </a:rPr>
              <a:t>B</a:t>
            </a:r>
            <a:r>
              <a:rPr lang="en-US" dirty="0" smtClean="0">
                <a:solidFill>
                  <a:srgbClr val="000000"/>
                </a:solidFill>
              </a:rPr>
              <a:t>lind </a:t>
            </a:r>
            <a:r>
              <a:rPr lang="en-US" dirty="0">
                <a:solidFill>
                  <a:srgbClr val="000000"/>
                </a:solidFill>
              </a:rPr>
              <a:t>search (truly random </a:t>
            </a:r>
            <a:r>
              <a:rPr lang="en-US" dirty="0" smtClean="0">
                <a:solidFill>
                  <a:srgbClr val="000000"/>
                </a:solidFill>
              </a:rPr>
              <a:t>search)</a:t>
            </a:r>
          </a:p>
          <a:p>
            <a:r>
              <a:rPr lang="en-US" dirty="0">
                <a:solidFill>
                  <a:srgbClr val="000000"/>
                </a:solidFill>
              </a:rPr>
              <a:t>M</a:t>
            </a:r>
            <a:r>
              <a:rPr lang="en-US" dirty="0" smtClean="0">
                <a:solidFill>
                  <a:srgbClr val="000000"/>
                </a:solidFill>
              </a:rPr>
              <a:t>odel manipulation</a:t>
            </a:r>
          </a:p>
          <a:p>
            <a:pPr lvl="1"/>
            <a:r>
              <a:rPr lang="en-US" dirty="0">
                <a:solidFill>
                  <a:srgbClr val="000000"/>
                </a:solidFill>
              </a:rPr>
              <a:t>S</a:t>
            </a:r>
            <a:r>
              <a:rPr lang="en-US" dirty="0" smtClean="0">
                <a:solidFill>
                  <a:srgbClr val="000000"/>
                </a:solidFill>
              </a:rPr>
              <a:t>ensitivity analysis</a:t>
            </a:r>
          </a:p>
          <a:p>
            <a:pPr lvl="1"/>
            <a:r>
              <a:rPr lang="en-US" dirty="0">
                <a:solidFill>
                  <a:srgbClr val="000000"/>
                </a:solidFill>
              </a:rPr>
              <a:t>W</a:t>
            </a:r>
            <a:r>
              <a:rPr lang="en-US" dirty="0" smtClean="0">
                <a:solidFill>
                  <a:srgbClr val="000000"/>
                </a:solidFill>
              </a:rPr>
              <a:t>hat-if analysis</a:t>
            </a:r>
          </a:p>
          <a:p>
            <a:pPr lvl="1"/>
            <a:r>
              <a:rPr lang="en-US" dirty="0">
                <a:solidFill>
                  <a:srgbClr val="000000"/>
                </a:solidFill>
              </a:rPr>
              <a:t>G</a:t>
            </a:r>
            <a:r>
              <a:rPr lang="en-US" dirty="0" smtClean="0">
                <a:solidFill>
                  <a:srgbClr val="000000"/>
                </a:solidFill>
              </a:rPr>
              <a:t>oal </a:t>
            </a:r>
            <a:r>
              <a:rPr lang="en-US" dirty="0">
                <a:solidFill>
                  <a:srgbClr val="000000"/>
                </a:solidFill>
              </a:rPr>
              <a:t>seeking</a:t>
            </a:r>
          </a:p>
        </p:txBody>
      </p:sp>
    </p:spTree>
    <p:extLst>
      <p:ext uri="{BB962C8B-B14F-4D97-AF65-F5344CB8AC3E}">
        <p14:creationId xmlns:p14="http://schemas.microsoft.com/office/powerpoint/2010/main" xmlns="" val="209463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0000"/>
                </a:solidFill>
              </a:rPr>
              <a:t>Rationality </a:t>
            </a:r>
            <a:r>
              <a:rPr lang="en-US" dirty="0">
                <a:solidFill>
                  <a:srgbClr val="000000"/>
                </a:solidFill>
              </a:rPr>
              <a:t>of decision makers</a:t>
            </a:r>
            <a:r>
              <a:rPr lang="en-US" dirty="0"/>
              <a:t/>
            </a:r>
            <a:br>
              <a:rPr lang="en-US" dirty="0"/>
            </a:br>
            <a:endParaRPr lang="en-US" dirty="0"/>
          </a:p>
        </p:txBody>
      </p:sp>
      <p:sp>
        <p:nvSpPr>
          <p:cNvPr id="3" name="Content Placeholder 2"/>
          <p:cNvSpPr>
            <a:spLocks noGrp="1"/>
          </p:cNvSpPr>
          <p:nvPr>
            <p:ph idx="1"/>
          </p:nvPr>
        </p:nvSpPr>
        <p:spPr>
          <a:xfrm>
            <a:off x="135467" y="1146175"/>
            <a:ext cx="8850489" cy="5176838"/>
          </a:xfrm>
        </p:spPr>
        <p:txBody>
          <a:bodyPr/>
          <a:lstStyle/>
          <a:p>
            <a:r>
              <a:rPr lang="en-US" b="0" dirty="0">
                <a:solidFill>
                  <a:srgbClr val="000000"/>
                </a:solidFill>
              </a:rPr>
              <a:t>Principle of </a:t>
            </a:r>
            <a:r>
              <a:rPr lang="en-US" b="0" dirty="0" smtClean="0">
                <a:solidFill>
                  <a:srgbClr val="000000"/>
                </a:solidFill>
              </a:rPr>
              <a:t>choice</a:t>
            </a:r>
          </a:p>
          <a:p>
            <a:pPr lvl="1"/>
            <a:r>
              <a:rPr lang="en-US" kern="1200" dirty="0" smtClean="0">
                <a:solidFill>
                  <a:srgbClr val="000000"/>
                </a:solidFill>
              </a:rPr>
              <a:t>is </a:t>
            </a:r>
            <a:r>
              <a:rPr lang="en-US" kern="1200" dirty="0">
                <a:solidFill>
                  <a:srgbClr val="000000"/>
                </a:solidFill>
              </a:rPr>
              <a:t>a criterion that describes the acceptability of a solution </a:t>
            </a:r>
            <a:r>
              <a:rPr lang="en-US" kern="1200" dirty="0" smtClean="0">
                <a:solidFill>
                  <a:srgbClr val="000000"/>
                </a:solidFill>
              </a:rPr>
              <a:t>approach</a:t>
            </a:r>
          </a:p>
          <a:p>
            <a:pPr lvl="1"/>
            <a:r>
              <a:rPr lang="en-US" kern="1200" dirty="0" smtClean="0">
                <a:solidFill>
                  <a:srgbClr val="000000"/>
                </a:solidFill>
              </a:rPr>
              <a:t>In </a:t>
            </a:r>
            <a:r>
              <a:rPr lang="en-US" kern="1200" dirty="0">
                <a:solidFill>
                  <a:srgbClr val="000000"/>
                </a:solidFill>
              </a:rPr>
              <a:t>a model, it is a result </a:t>
            </a:r>
            <a:r>
              <a:rPr lang="en-US" kern="1200" dirty="0" smtClean="0">
                <a:solidFill>
                  <a:srgbClr val="000000"/>
                </a:solidFill>
              </a:rPr>
              <a:t>variable</a:t>
            </a:r>
          </a:p>
          <a:p>
            <a:r>
              <a:rPr lang="en-US" b="0" kern="1200" dirty="0">
                <a:solidFill>
                  <a:srgbClr val="000000"/>
                </a:solidFill>
              </a:rPr>
              <a:t>N</a:t>
            </a:r>
            <a:r>
              <a:rPr lang="en-US" b="0" dirty="0" smtClean="0">
                <a:solidFill>
                  <a:srgbClr val="000000"/>
                </a:solidFill>
              </a:rPr>
              <a:t>ormative </a:t>
            </a:r>
            <a:r>
              <a:rPr lang="en-US" b="0" dirty="0">
                <a:solidFill>
                  <a:srgbClr val="000000"/>
                </a:solidFill>
              </a:rPr>
              <a:t>and Rational decision </a:t>
            </a:r>
            <a:r>
              <a:rPr lang="en-US" b="0" dirty="0" smtClean="0">
                <a:solidFill>
                  <a:srgbClr val="000000"/>
                </a:solidFill>
              </a:rPr>
              <a:t>making</a:t>
            </a:r>
          </a:p>
          <a:p>
            <a:pPr lvl="1"/>
            <a:r>
              <a:rPr lang="en-US" dirty="0">
                <a:solidFill>
                  <a:srgbClr val="000000"/>
                </a:solidFill>
              </a:rPr>
              <a:t>O</a:t>
            </a:r>
            <a:r>
              <a:rPr lang="en-US" b="0" dirty="0" smtClean="0">
                <a:solidFill>
                  <a:srgbClr val="000000"/>
                </a:solidFill>
              </a:rPr>
              <a:t>ptimization (normative models)</a:t>
            </a:r>
          </a:p>
          <a:p>
            <a:pPr lvl="1"/>
            <a:r>
              <a:rPr lang="en-US" dirty="0">
                <a:solidFill>
                  <a:srgbClr val="000000"/>
                </a:solidFill>
              </a:rPr>
              <a:t>S</a:t>
            </a:r>
            <a:r>
              <a:rPr lang="en-US" b="0" dirty="0" smtClean="0">
                <a:solidFill>
                  <a:srgbClr val="000000"/>
                </a:solidFill>
              </a:rPr>
              <a:t>ub-optimization (heuristic models)</a:t>
            </a:r>
          </a:p>
          <a:p>
            <a:r>
              <a:rPr lang="en-US" dirty="0">
                <a:solidFill>
                  <a:srgbClr val="000000"/>
                </a:solidFill>
              </a:rPr>
              <a:t>D</a:t>
            </a:r>
            <a:r>
              <a:rPr lang="en-US" b="0" dirty="0" smtClean="0">
                <a:solidFill>
                  <a:srgbClr val="000000"/>
                </a:solidFill>
              </a:rPr>
              <a:t>escriptive </a:t>
            </a:r>
            <a:r>
              <a:rPr lang="en-US" b="0" dirty="0">
                <a:solidFill>
                  <a:srgbClr val="000000"/>
                </a:solidFill>
              </a:rPr>
              <a:t>decision </a:t>
            </a:r>
            <a:r>
              <a:rPr lang="en-US" b="0" dirty="0" smtClean="0">
                <a:solidFill>
                  <a:srgbClr val="000000"/>
                </a:solidFill>
              </a:rPr>
              <a:t>making (simulation models)</a:t>
            </a:r>
            <a:endParaRPr lang="en-US" b="0" dirty="0">
              <a:solidFill>
                <a:srgbClr val="000000"/>
              </a:solidFill>
            </a:endParaRPr>
          </a:p>
        </p:txBody>
      </p:sp>
    </p:spTree>
    <p:extLst>
      <p:ext uri="{BB962C8B-B14F-4D97-AF65-F5344CB8AC3E}">
        <p14:creationId xmlns:p14="http://schemas.microsoft.com/office/powerpoint/2010/main" xmlns="" val="298028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1143000"/>
          </a:xfrm>
        </p:spPr>
        <p:txBody>
          <a:bodyPr/>
          <a:lstStyle/>
          <a:p>
            <a:pPr algn="ctr"/>
            <a:r>
              <a:rPr lang="en-US" dirty="0">
                <a:solidFill>
                  <a:srgbClr val="000000"/>
                </a:solidFill>
              </a:rPr>
              <a:t>Decision Making Process </a:t>
            </a:r>
            <a:r>
              <a:rPr lang="en-US" dirty="0" smtClean="0">
                <a:solidFill>
                  <a:srgbClr val="000000"/>
                </a:solidFill>
              </a:rPr>
              <a:t/>
            </a:r>
            <a:br>
              <a:rPr lang="en-US" dirty="0" smtClean="0">
                <a:solidFill>
                  <a:srgbClr val="000000"/>
                </a:solidFill>
              </a:rPr>
            </a:br>
            <a:r>
              <a:rPr lang="en-US" dirty="0" smtClean="0">
                <a:solidFill>
                  <a:srgbClr val="000000"/>
                </a:solidFill>
              </a:rPr>
              <a:t>Implementation Phase</a:t>
            </a:r>
            <a:endParaRPr lang="en-US" dirty="0">
              <a:solidFill>
                <a:srgbClr val="000000"/>
              </a:solidFill>
            </a:endParaRPr>
          </a:p>
        </p:txBody>
      </p:sp>
      <p:sp>
        <p:nvSpPr>
          <p:cNvPr id="3" name="Content Placeholder 2"/>
          <p:cNvSpPr>
            <a:spLocks noGrp="1"/>
          </p:cNvSpPr>
          <p:nvPr>
            <p:ph idx="1"/>
          </p:nvPr>
        </p:nvSpPr>
        <p:spPr>
          <a:xfrm>
            <a:off x="191911" y="1828799"/>
            <a:ext cx="8501239" cy="4494213"/>
          </a:xfrm>
        </p:spPr>
        <p:txBody>
          <a:bodyPr/>
          <a:lstStyle/>
          <a:p>
            <a:r>
              <a:rPr lang="en-US" b="0" i="1" dirty="0" smtClean="0">
                <a:solidFill>
                  <a:srgbClr val="000000"/>
                </a:solidFill>
              </a:rPr>
              <a:t>Implementation</a:t>
            </a:r>
          </a:p>
          <a:p>
            <a:pPr lvl="1"/>
            <a:r>
              <a:rPr lang="en-US" dirty="0">
                <a:solidFill>
                  <a:srgbClr val="000000"/>
                </a:solidFill>
              </a:rPr>
              <a:t>t</a:t>
            </a:r>
            <a:r>
              <a:rPr lang="en-US" b="0" dirty="0" smtClean="0">
                <a:solidFill>
                  <a:srgbClr val="000000"/>
                </a:solidFill>
              </a:rPr>
              <a:t>he </a:t>
            </a:r>
            <a:r>
              <a:rPr lang="en-US" b="0" dirty="0">
                <a:solidFill>
                  <a:srgbClr val="000000"/>
                </a:solidFill>
              </a:rPr>
              <a:t>initiation of a new order of </a:t>
            </a:r>
            <a:r>
              <a:rPr lang="en-US" b="0" dirty="0" smtClean="0">
                <a:solidFill>
                  <a:srgbClr val="000000"/>
                </a:solidFill>
              </a:rPr>
              <a:t>things,</a:t>
            </a:r>
          </a:p>
          <a:p>
            <a:pPr lvl="1"/>
            <a:r>
              <a:rPr lang="en-US" dirty="0">
                <a:solidFill>
                  <a:srgbClr val="000000"/>
                </a:solidFill>
              </a:rPr>
              <a:t>t</a:t>
            </a:r>
            <a:r>
              <a:rPr lang="en-US" b="0" dirty="0" smtClean="0">
                <a:solidFill>
                  <a:srgbClr val="000000"/>
                </a:solidFill>
              </a:rPr>
              <a:t>he introduction of change;</a:t>
            </a:r>
          </a:p>
          <a:p>
            <a:pPr lvl="1"/>
            <a:r>
              <a:rPr lang="en-US" dirty="0">
                <a:solidFill>
                  <a:srgbClr val="000000"/>
                </a:solidFill>
              </a:rPr>
              <a:t>p</a:t>
            </a:r>
            <a:r>
              <a:rPr lang="en-US" b="0" dirty="0" smtClean="0">
                <a:solidFill>
                  <a:srgbClr val="000000"/>
                </a:solidFill>
              </a:rPr>
              <a:t>utting </a:t>
            </a:r>
            <a:r>
              <a:rPr lang="en-US" b="0" dirty="0">
                <a:solidFill>
                  <a:srgbClr val="000000"/>
                </a:solidFill>
              </a:rPr>
              <a:t>a recommended solution to </a:t>
            </a:r>
            <a:r>
              <a:rPr lang="en-US" b="0" dirty="0" smtClean="0">
                <a:solidFill>
                  <a:srgbClr val="000000"/>
                </a:solidFill>
              </a:rPr>
              <a:t>work</a:t>
            </a:r>
          </a:p>
          <a:p>
            <a:r>
              <a:rPr lang="en-US" dirty="0" smtClean="0">
                <a:solidFill>
                  <a:srgbClr val="000000"/>
                </a:solidFill>
              </a:rPr>
              <a:t>I</a:t>
            </a:r>
            <a:r>
              <a:rPr lang="en-US" b="0" dirty="0" smtClean="0">
                <a:solidFill>
                  <a:srgbClr val="000000"/>
                </a:solidFill>
              </a:rPr>
              <a:t>ssues</a:t>
            </a:r>
          </a:p>
          <a:p>
            <a:pPr lvl="1"/>
            <a:r>
              <a:rPr lang="en-US" dirty="0" smtClean="0">
                <a:solidFill>
                  <a:srgbClr val="000000"/>
                </a:solidFill>
              </a:rPr>
              <a:t>resistance </a:t>
            </a:r>
            <a:r>
              <a:rPr lang="en-US" dirty="0">
                <a:solidFill>
                  <a:srgbClr val="000000"/>
                </a:solidFill>
              </a:rPr>
              <a:t>to </a:t>
            </a:r>
            <a:r>
              <a:rPr lang="en-US" dirty="0" smtClean="0">
                <a:solidFill>
                  <a:srgbClr val="000000"/>
                </a:solidFill>
              </a:rPr>
              <a:t>change,</a:t>
            </a:r>
          </a:p>
          <a:p>
            <a:pPr lvl="1"/>
            <a:r>
              <a:rPr lang="en-US" dirty="0">
                <a:solidFill>
                  <a:srgbClr val="000000"/>
                </a:solidFill>
              </a:rPr>
              <a:t>d</a:t>
            </a:r>
            <a:r>
              <a:rPr lang="en-US" dirty="0" smtClean="0">
                <a:solidFill>
                  <a:srgbClr val="000000"/>
                </a:solidFill>
              </a:rPr>
              <a:t>egree </a:t>
            </a:r>
            <a:r>
              <a:rPr lang="en-US" dirty="0">
                <a:solidFill>
                  <a:srgbClr val="000000"/>
                </a:solidFill>
              </a:rPr>
              <a:t>of support of top </a:t>
            </a:r>
            <a:r>
              <a:rPr lang="en-US" dirty="0" smtClean="0">
                <a:solidFill>
                  <a:srgbClr val="000000"/>
                </a:solidFill>
              </a:rPr>
              <a:t>management,</a:t>
            </a:r>
          </a:p>
          <a:p>
            <a:pPr lvl="1"/>
            <a:r>
              <a:rPr lang="en-US" dirty="0">
                <a:solidFill>
                  <a:srgbClr val="000000"/>
                </a:solidFill>
              </a:rPr>
              <a:t>u</a:t>
            </a:r>
            <a:r>
              <a:rPr lang="en-US" dirty="0" smtClean="0">
                <a:solidFill>
                  <a:srgbClr val="000000"/>
                </a:solidFill>
              </a:rPr>
              <a:t>ser training</a:t>
            </a:r>
          </a:p>
        </p:txBody>
      </p:sp>
    </p:spTree>
    <p:extLst>
      <p:ext uri="{BB962C8B-B14F-4D97-AF65-F5344CB8AC3E}">
        <p14:creationId xmlns:p14="http://schemas.microsoft.com/office/powerpoint/2010/main" xmlns="" val="19446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Common </a:t>
            </a:r>
            <a:r>
              <a:rPr lang="en-US" dirty="0">
                <a:solidFill>
                  <a:srgbClr val="000000"/>
                </a:solidFill>
              </a:rPr>
              <a:t>strategies of decision makers</a:t>
            </a:r>
            <a:r>
              <a:rPr lang="en-US" dirty="0"/>
              <a:t/>
            </a:r>
            <a:br>
              <a:rPr lang="en-US" dirty="0"/>
            </a:br>
            <a:endParaRPr lang="en-US" dirty="0"/>
          </a:p>
        </p:txBody>
      </p:sp>
      <p:sp>
        <p:nvSpPr>
          <p:cNvPr id="3" name="Content Placeholder 2"/>
          <p:cNvSpPr>
            <a:spLocks noGrp="1"/>
          </p:cNvSpPr>
          <p:nvPr>
            <p:ph idx="1"/>
          </p:nvPr>
        </p:nvSpPr>
        <p:spPr>
          <a:xfrm>
            <a:off x="180622" y="1146175"/>
            <a:ext cx="8512528" cy="3502025"/>
          </a:xfrm>
        </p:spPr>
        <p:txBody>
          <a:bodyPr/>
          <a:lstStyle/>
          <a:p>
            <a:r>
              <a:rPr lang="en-US" b="0" dirty="0" smtClean="0">
                <a:solidFill>
                  <a:srgbClr val="000000"/>
                </a:solidFill>
              </a:rPr>
              <a:t>Optimizing </a:t>
            </a:r>
            <a:r>
              <a:rPr lang="en-US" b="0" dirty="0">
                <a:solidFill>
                  <a:srgbClr val="000000"/>
                </a:solidFill>
              </a:rPr>
              <a:t>versus </a:t>
            </a:r>
            <a:r>
              <a:rPr lang="en-US" b="0" dirty="0" smtClean="0">
                <a:solidFill>
                  <a:srgbClr val="000000"/>
                </a:solidFill>
              </a:rPr>
              <a:t>satisfying</a:t>
            </a:r>
          </a:p>
          <a:p>
            <a:r>
              <a:rPr lang="en-US" dirty="0">
                <a:solidFill>
                  <a:srgbClr val="000000"/>
                </a:solidFill>
              </a:rPr>
              <a:t>E</a:t>
            </a:r>
            <a:r>
              <a:rPr lang="en-US" b="0" dirty="0" smtClean="0">
                <a:solidFill>
                  <a:srgbClr val="000000"/>
                </a:solidFill>
              </a:rPr>
              <a:t>limination-by-aspects </a:t>
            </a:r>
            <a:r>
              <a:rPr lang="en-US" b="0" dirty="0">
                <a:solidFill>
                  <a:srgbClr val="000000"/>
                </a:solidFill>
              </a:rPr>
              <a:t>versus </a:t>
            </a:r>
            <a:r>
              <a:rPr lang="en-US" b="0" dirty="0" smtClean="0">
                <a:solidFill>
                  <a:srgbClr val="000000"/>
                </a:solidFill>
              </a:rPr>
              <a:t>incrementalism</a:t>
            </a:r>
          </a:p>
          <a:p>
            <a:r>
              <a:rPr lang="en-US" dirty="0">
                <a:solidFill>
                  <a:srgbClr val="000000"/>
                </a:solidFill>
              </a:rPr>
              <a:t>M</a:t>
            </a:r>
            <a:r>
              <a:rPr lang="en-US" b="0" dirty="0" smtClean="0">
                <a:solidFill>
                  <a:srgbClr val="000000"/>
                </a:solidFill>
              </a:rPr>
              <a:t>ixed scanning</a:t>
            </a:r>
          </a:p>
          <a:p>
            <a:r>
              <a:rPr lang="en-US" dirty="0">
                <a:solidFill>
                  <a:srgbClr val="000000"/>
                </a:solidFill>
              </a:rPr>
              <a:t>M</a:t>
            </a:r>
            <a:r>
              <a:rPr lang="en-US" b="0" dirty="0" smtClean="0">
                <a:solidFill>
                  <a:srgbClr val="000000"/>
                </a:solidFill>
              </a:rPr>
              <a:t>inimizing </a:t>
            </a:r>
            <a:r>
              <a:rPr lang="en-US" b="0" dirty="0">
                <a:solidFill>
                  <a:srgbClr val="000000"/>
                </a:solidFill>
              </a:rPr>
              <a:t>risk and </a:t>
            </a:r>
            <a:r>
              <a:rPr lang="en-US" b="0" dirty="0" smtClean="0">
                <a:solidFill>
                  <a:srgbClr val="000000"/>
                </a:solidFill>
              </a:rPr>
              <a:t>uncertainty</a:t>
            </a:r>
            <a:endParaRPr lang="en-US" b="0" dirty="0">
              <a:solidFill>
                <a:srgbClr val="000000"/>
              </a:solidFill>
            </a:endParaRPr>
          </a:p>
        </p:txBody>
      </p:sp>
    </p:spTree>
    <p:extLst>
      <p:ext uri="{BB962C8B-B14F-4D97-AF65-F5344CB8AC3E}">
        <p14:creationId xmlns:p14="http://schemas.microsoft.com/office/powerpoint/2010/main" xmlns="" val="412721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Conceptual Foundation of Decision Making</a:t>
            </a:r>
            <a:endParaRPr lang="en-US" dirty="0">
              <a:solidFill>
                <a:srgbClr val="000000"/>
              </a:solidFill>
            </a:endParaRPr>
          </a:p>
        </p:txBody>
      </p:sp>
      <p:sp>
        <p:nvSpPr>
          <p:cNvPr id="3" name="Content Placeholder 2"/>
          <p:cNvSpPr>
            <a:spLocks noGrp="1"/>
          </p:cNvSpPr>
          <p:nvPr>
            <p:ph idx="1"/>
          </p:nvPr>
        </p:nvSpPr>
        <p:spPr>
          <a:xfrm>
            <a:off x="231648" y="1371599"/>
            <a:ext cx="8461502" cy="4951413"/>
          </a:xfrm>
        </p:spPr>
        <p:txBody>
          <a:bodyPr/>
          <a:lstStyle/>
          <a:p>
            <a:pPr marL="0" indent="0">
              <a:buNone/>
            </a:pPr>
            <a:r>
              <a:rPr lang="en-US" b="0" dirty="0" smtClean="0">
                <a:solidFill>
                  <a:srgbClr val="000000"/>
                </a:solidFill>
              </a:rPr>
              <a:t>Learning Objectives</a:t>
            </a:r>
          </a:p>
          <a:p>
            <a:pPr marL="400050"/>
            <a:r>
              <a:rPr lang="en-US" dirty="0" smtClean="0">
                <a:solidFill>
                  <a:srgbClr val="000000"/>
                </a:solidFill>
              </a:rPr>
              <a:t>Understand the decision styles and rationality of </a:t>
            </a:r>
            <a:r>
              <a:rPr lang="en-US" b="0" dirty="0" smtClean="0">
                <a:solidFill>
                  <a:srgbClr val="000000"/>
                </a:solidFill>
              </a:rPr>
              <a:t>decision makers</a:t>
            </a:r>
          </a:p>
          <a:p>
            <a:pPr marL="400050"/>
            <a:r>
              <a:rPr lang="en-US" dirty="0" smtClean="0">
                <a:solidFill>
                  <a:srgbClr val="000000"/>
                </a:solidFill>
              </a:rPr>
              <a:t>List the four stages of Simon’s </a:t>
            </a:r>
            <a:r>
              <a:rPr lang="en-US" dirty="0">
                <a:solidFill>
                  <a:srgbClr val="000000"/>
                </a:solidFill>
              </a:rPr>
              <a:t>d</a:t>
            </a:r>
            <a:r>
              <a:rPr lang="en-US" dirty="0" smtClean="0">
                <a:solidFill>
                  <a:srgbClr val="000000"/>
                </a:solidFill>
              </a:rPr>
              <a:t>ecision </a:t>
            </a:r>
            <a:r>
              <a:rPr lang="en-US" dirty="0">
                <a:solidFill>
                  <a:srgbClr val="000000"/>
                </a:solidFill>
              </a:rPr>
              <a:t>making </a:t>
            </a:r>
            <a:r>
              <a:rPr lang="en-US" dirty="0" smtClean="0">
                <a:solidFill>
                  <a:srgbClr val="000000"/>
                </a:solidFill>
              </a:rPr>
              <a:t>process</a:t>
            </a:r>
          </a:p>
          <a:p>
            <a:pPr marL="400050"/>
            <a:r>
              <a:rPr lang="en-US" dirty="0" smtClean="0">
                <a:solidFill>
                  <a:srgbClr val="000000"/>
                </a:solidFill>
              </a:rPr>
              <a:t>Identify common </a:t>
            </a:r>
            <a:r>
              <a:rPr lang="en-US" dirty="0">
                <a:solidFill>
                  <a:srgbClr val="000000"/>
                </a:solidFill>
              </a:rPr>
              <a:t>strategies </a:t>
            </a:r>
            <a:r>
              <a:rPr lang="en-US" dirty="0" smtClean="0">
                <a:solidFill>
                  <a:srgbClr val="000000"/>
                </a:solidFill>
              </a:rPr>
              <a:t>and approaches of </a:t>
            </a:r>
            <a:r>
              <a:rPr lang="en-US" dirty="0">
                <a:solidFill>
                  <a:srgbClr val="000000"/>
                </a:solidFill>
              </a:rPr>
              <a:t>decision </a:t>
            </a:r>
            <a:r>
              <a:rPr lang="en-US" dirty="0" smtClean="0">
                <a:solidFill>
                  <a:srgbClr val="000000"/>
                </a:solidFill>
              </a:rPr>
              <a:t>makers</a:t>
            </a:r>
          </a:p>
        </p:txBody>
      </p:sp>
    </p:spTree>
    <p:extLst>
      <p:ext uri="{BB962C8B-B14F-4D97-AF65-F5344CB8AC3E}">
        <p14:creationId xmlns:p14="http://schemas.microsoft.com/office/powerpoint/2010/main" xmlns="" val="157818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0000"/>
                </a:solidFill>
              </a:rPr>
              <a:t>Decision Styles of decision makers</a:t>
            </a:r>
            <a:endParaRPr lang="en-US" dirty="0">
              <a:solidFill>
                <a:srgbClr val="000000"/>
              </a:solidFill>
            </a:endParaRPr>
          </a:p>
        </p:txBody>
      </p:sp>
      <p:sp>
        <p:nvSpPr>
          <p:cNvPr id="3" name="Content Placeholder 2"/>
          <p:cNvSpPr>
            <a:spLocks noGrp="1"/>
          </p:cNvSpPr>
          <p:nvPr>
            <p:ph idx="1"/>
          </p:nvPr>
        </p:nvSpPr>
        <p:spPr>
          <a:xfrm>
            <a:off x="304800" y="914400"/>
            <a:ext cx="8382000" cy="4648200"/>
          </a:xfrm>
        </p:spPr>
        <p:txBody>
          <a:bodyPr/>
          <a:lstStyle/>
          <a:p>
            <a:pPr>
              <a:buNone/>
            </a:pPr>
            <a:endParaRPr lang="en-US" dirty="0" smtClean="0">
              <a:solidFill>
                <a:srgbClr val="000000"/>
              </a:solidFill>
            </a:endParaRPr>
          </a:p>
          <a:p>
            <a:r>
              <a:rPr lang="en-US" b="0" dirty="0" smtClean="0">
                <a:solidFill>
                  <a:srgbClr val="000000"/>
                </a:solidFill>
              </a:rPr>
              <a:t>Perceptive </a:t>
            </a:r>
            <a:r>
              <a:rPr lang="en-US" b="0" dirty="0" smtClean="0">
                <a:solidFill>
                  <a:srgbClr val="000000"/>
                </a:solidFill>
              </a:rPr>
              <a:t>versus Receptive</a:t>
            </a:r>
          </a:p>
          <a:p>
            <a:r>
              <a:rPr lang="en-US" dirty="0">
                <a:solidFill>
                  <a:srgbClr val="000000"/>
                </a:solidFill>
              </a:rPr>
              <a:t>H</a:t>
            </a:r>
            <a:r>
              <a:rPr lang="en-US" b="0" dirty="0" smtClean="0">
                <a:solidFill>
                  <a:srgbClr val="000000"/>
                </a:solidFill>
              </a:rPr>
              <a:t>euristic versus Analytic</a:t>
            </a:r>
          </a:p>
          <a:p>
            <a:r>
              <a:rPr lang="en-US" dirty="0">
                <a:solidFill>
                  <a:srgbClr val="000000"/>
                </a:solidFill>
              </a:rPr>
              <a:t>A</a:t>
            </a:r>
            <a:r>
              <a:rPr lang="en-US" b="0" dirty="0" smtClean="0">
                <a:solidFill>
                  <a:srgbClr val="000000"/>
                </a:solidFill>
              </a:rPr>
              <a:t>utocratic Versus Democratic</a:t>
            </a:r>
          </a:p>
          <a:p>
            <a:r>
              <a:rPr lang="en-US" dirty="0">
                <a:solidFill>
                  <a:srgbClr val="000000"/>
                </a:solidFill>
              </a:rPr>
              <a:t>C</a:t>
            </a:r>
            <a:r>
              <a:rPr lang="en-US" b="0" dirty="0" smtClean="0">
                <a:solidFill>
                  <a:srgbClr val="000000"/>
                </a:solidFill>
              </a:rPr>
              <a:t>onsultative (with individuals or groups)</a:t>
            </a:r>
            <a:endParaRPr lang="en-US" dirty="0">
              <a:solidFill>
                <a:srgbClr val="000000"/>
              </a:solidFill>
            </a:endParaRPr>
          </a:p>
        </p:txBody>
      </p:sp>
    </p:spTree>
    <p:extLst>
      <p:ext uri="{BB962C8B-B14F-4D97-AF65-F5344CB8AC3E}">
        <p14:creationId xmlns:p14="http://schemas.microsoft.com/office/powerpoint/2010/main" xmlns="" val="427515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0000"/>
                </a:solidFill>
              </a:rPr>
              <a:t>Common approaches of decision makers</a:t>
            </a:r>
            <a:endParaRPr lang="en-US" dirty="0">
              <a:solidFill>
                <a:srgbClr val="000000"/>
              </a:solidFill>
            </a:endParaRPr>
          </a:p>
        </p:txBody>
      </p:sp>
      <p:sp>
        <p:nvSpPr>
          <p:cNvPr id="3" name="Content Placeholder 2"/>
          <p:cNvSpPr>
            <a:spLocks noGrp="1"/>
          </p:cNvSpPr>
          <p:nvPr>
            <p:ph idx="1"/>
          </p:nvPr>
        </p:nvSpPr>
        <p:spPr>
          <a:xfrm>
            <a:off x="304800" y="1295400"/>
            <a:ext cx="8382000" cy="4267200"/>
          </a:xfrm>
        </p:spPr>
        <p:txBody>
          <a:bodyPr/>
          <a:lstStyle/>
          <a:p>
            <a:r>
              <a:rPr lang="en-US" b="0" dirty="0" smtClean="0">
                <a:solidFill>
                  <a:srgbClr val="000000"/>
                </a:solidFill>
              </a:rPr>
              <a:t>Left-brain approach</a:t>
            </a:r>
          </a:p>
          <a:p>
            <a:r>
              <a:rPr lang="en-US" dirty="0" smtClean="0">
                <a:solidFill>
                  <a:srgbClr val="000000"/>
                </a:solidFill>
              </a:rPr>
              <a:t>R</a:t>
            </a:r>
            <a:r>
              <a:rPr lang="en-US" b="0" dirty="0" smtClean="0">
                <a:solidFill>
                  <a:srgbClr val="000000"/>
                </a:solidFill>
              </a:rPr>
              <a:t>ight-brain approach</a:t>
            </a:r>
          </a:p>
          <a:p>
            <a:r>
              <a:rPr lang="en-US" dirty="0" smtClean="0">
                <a:solidFill>
                  <a:srgbClr val="000000"/>
                </a:solidFill>
              </a:rPr>
              <a:t>A</a:t>
            </a:r>
            <a:r>
              <a:rPr lang="en-US" b="0" dirty="0" smtClean="0">
                <a:solidFill>
                  <a:srgbClr val="000000"/>
                </a:solidFill>
              </a:rPr>
              <a:t>ccommodating</a:t>
            </a:r>
          </a:p>
          <a:p>
            <a:r>
              <a:rPr lang="en-US" dirty="0" smtClean="0">
                <a:solidFill>
                  <a:srgbClr val="000000"/>
                </a:solidFill>
              </a:rPr>
              <a:t>I</a:t>
            </a:r>
            <a:r>
              <a:rPr lang="en-US" b="0" dirty="0" smtClean="0">
                <a:solidFill>
                  <a:srgbClr val="000000"/>
                </a:solidFill>
              </a:rPr>
              <a:t>ntegrated </a:t>
            </a:r>
            <a:endParaRPr lang="en-US" b="0" dirty="0">
              <a:solidFill>
                <a:srgbClr val="000000"/>
              </a:solidFill>
            </a:endParaRPr>
          </a:p>
        </p:txBody>
      </p:sp>
      <p:sp>
        <p:nvSpPr>
          <p:cNvPr id="4" name="Rectangle 3"/>
          <p:cNvSpPr/>
          <p:nvPr/>
        </p:nvSpPr>
        <p:spPr>
          <a:xfrm>
            <a:off x="76200" y="5715000"/>
            <a:ext cx="3505200" cy="553998"/>
          </a:xfrm>
          <a:prstGeom prst="rect">
            <a:avLst/>
          </a:prstGeom>
        </p:spPr>
        <p:txBody>
          <a:bodyPr wrap="square">
            <a:spAutoFit/>
          </a:bodyPr>
          <a:lstStyle/>
          <a:p>
            <a:r>
              <a:rPr lang="en-US" sz="1000" dirty="0" smtClean="0">
                <a:solidFill>
                  <a:srgbClr val="000000"/>
                </a:solidFill>
              </a:rPr>
              <a:t>Source: </a:t>
            </a:r>
            <a:r>
              <a:rPr lang="en-US" sz="1000" dirty="0" err="1" smtClean="0">
                <a:solidFill>
                  <a:srgbClr val="000000"/>
                </a:solidFill>
              </a:rPr>
              <a:t>Sauter</a:t>
            </a:r>
            <a:r>
              <a:rPr lang="en-US" sz="1000" dirty="0">
                <a:solidFill>
                  <a:srgbClr val="000000"/>
                </a:solidFill>
              </a:rPr>
              <a:t>, V. L. Intuitive Decision-Making, Communications of the ACM, 42(6), June 1999, page 109-115.</a:t>
            </a:r>
          </a:p>
        </p:txBody>
      </p:sp>
    </p:spTree>
    <p:extLst>
      <p:ext uri="{BB962C8B-B14F-4D97-AF65-F5344CB8AC3E}">
        <p14:creationId xmlns:p14="http://schemas.microsoft.com/office/powerpoint/2010/main" xmlns="" val="328412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5968"/>
            <a:ext cx="8382000" cy="685800"/>
          </a:xfrm>
        </p:spPr>
        <p:txBody>
          <a:bodyPr/>
          <a:lstStyle/>
          <a:p>
            <a:pPr algn="ctr"/>
            <a:r>
              <a:rPr lang="en-US" dirty="0">
                <a:solidFill>
                  <a:srgbClr val="000000"/>
                </a:solidFill>
              </a:rPr>
              <a:t>Simon’s Decision-Making Process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57200" y="990600"/>
            <a:ext cx="8434552" cy="4648200"/>
          </a:xfrm>
        </p:spPr>
      </p:pic>
      <p:sp>
        <p:nvSpPr>
          <p:cNvPr id="3" name="Rectangle 2"/>
          <p:cNvSpPr/>
          <p:nvPr/>
        </p:nvSpPr>
        <p:spPr>
          <a:xfrm>
            <a:off x="18661" y="5638800"/>
            <a:ext cx="3871784"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xmlns="" val="75323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50" y="228600"/>
            <a:ext cx="8382000" cy="1066800"/>
          </a:xfrm>
        </p:spPr>
        <p:txBody>
          <a:bodyPr/>
          <a:lstStyle/>
          <a:p>
            <a:pPr algn="ctr"/>
            <a:r>
              <a:rPr lang="en-US" dirty="0">
                <a:solidFill>
                  <a:srgbClr val="000000"/>
                </a:solidFill>
              </a:rPr>
              <a:t>Decision Making </a:t>
            </a:r>
            <a:r>
              <a:rPr lang="en-US" dirty="0" smtClean="0">
                <a:solidFill>
                  <a:srgbClr val="000000"/>
                </a:solidFill>
              </a:rPr>
              <a:t>Process</a:t>
            </a:r>
            <a:br>
              <a:rPr lang="en-US" dirty="0" smtClean="0">
                <a:solidFill>
                  <a:srgbClr val="000000"/>
                </a:solidFill>
              </a:rPr>
            </a:br>
            <a:r>
              <a:rPr lang="en-US" dirty="0" smtClean="0">
                <a:solidFill>
                  <a:srgbClr val="000000"/>
                </a:solidFill>
              </a:rPr>
              <a:t> Intelligence </a:t>
            </a:r>
            <a:r>
              <a:rPr lang="en-US" dirty="0">
                <a:solidFill>
                  <a:srgbClr val="000000"/>
                </a:solidFill>
              </a:rPr>
              <a:t>Phase </a:t>
            </a:r>
          </a:p>
        </p:txBody>
      </p:sp>
      <p:sp>
        <p:nvSpPr>
          <p:cNvPr id="3" name="Content Placeholder 2"/>
          <p:cNvSpPr>
            <a:spLocks noGrp="1"/>
          </p:cNvSpPr>
          <p:nvPr>
            <p:ph idx="1"/>
          </p:nvPr>
        </p:nvSpPr>
        <p:spPr>
          <a:xfrm>
            <a:off x="136634" y="1371600"/>
            <a:ext cx="8556516" cy="4799013"/>
          </a:xfrm>
        </p:spPr>
        <p:txBody>
          <a:bodyPr/>
          <a:lstStyle/>
          <a:p>
            <a:r>
              <a:rPr lang="en-US" b="0" dirty="0" smtClean="0">
                <a:solidFill>
                  <a:srgbClr val="000000"/>
                </a:solidFill>
              </a:rPr>
              <a:t>Problem Identification</a:t>
            </a:r>
          </a:p>
          <a:p>
            <a:r>
              <a:rPr lang="en-US" dirty="0">
                <a:solidFill>
                  <a:srgbClr val="000000"/>
                </a:solidFill>
              </a:rPr>
              <a:t>P</a:t>
            </a:r>
            <a:r>
              <a:rPr lang="en-US" b="0" dirty="0" smtClean="0">
                <a:solidFill>
                  <a:srgbClr val="000000"/>
                </a:solidFill>
              </a:rPr>
              <a:t>roblem Ownership</a:t>
            </a:r>
          </a:p>
          <a:p>
            <a:r>
              <a:rPr lang="en-US" dirty="0">
                <a:solidFill>
                  <a:srgbClr val="000000"/>
                </a:solidFill>
              </a:rPr>
              <a:t>P</a:t>
            </a:r>
            <a:r>
              <a:rPr lang="en-US" b="0" dirty="0" smtClean="0">
                <a:solidFill>
                  <a:srgbClr val="000000"/>
                </a:solidFill>
              </a:rPr>
              <a:t>roblem Classification</a:t>
            </a:r>
          </a:p>
          <a:p>
            <a:pPr lvl="1"/>
            <a:r>
              <a:rPr lang="en-US" dirty="0">
                <a:solidFill>
                  <a:srgbClr val="000000"/>
                </a:solidFill>
              </a:rPr>
              <a:t>C</a:t>
            </a:r>
            <a:r>
              <a:rPr lang="en-US" dirty="0" smtClean="0">
                <a:solidFill>
                  <a:srgbClr val="000000"/>
                </a:solidFill>
              </a:rPr>
              <a:t>lassification </a:t>
            </a:r>
            <a:r>
              <a:rPr lang="en-US" dirty="0">
                <a:solidFill>
                  <a:srgbClr val="000000"/>
                </a:solidFill>
              </a:rPr>
              <a:t>of problems according to the degree of </a:t>
            </a:r>
            <a:r>
              <a:rPr lang="en-US" dirty="0" err="1" smtClean="0">
                <a:solidFill>
                  <a:srgbClr val="000000"/>
                </a:solidFill>
              </a:rPr>
              <a:t>structuredness</a:t>
            </a:r>
            <a:endParaRPr lang="en-US" dirty="0" smtClean="0">
              <a:solidFill>
                <a:srgbClr val="000000"/>
              </a:solidFill>
            </a:endParaRPr>
          </a:p>
          <a:p>
            <a:r>
              <a:rPr lang="en-US" b="0" dirty="0">
                <a:solidFill>
                  <a:srgbClr val="000000"/>
                </a:solidFill>
              </a:rPr>
              <a:t>P</a:t>
            </a:r>
            <a:r>
              <a:rPr lang="en-US" b="0" dirty="0" smtClean="0">
                <a:solidFill>
                  <a:srgbClr val="000000"/>
                </a:solidFill>
              </a:rPr>
              <a:t>roblem Decomposition</a:t>
            </a:r>
          </a:p>
          <a:p>
            <a:pPr lvl="1"/>
            <a:r>
              <a:rPr lang="en-US" dirty="0">
                <a:solidFill>
                  <a:srgbClr val="000000"/>
                </a:solidFill>
              </a:rPr>
              <a:t>O</a:t>
            </a:r>
            <a:r>
              <a:rPr lang="en-US" dirty="0" smtClean="0">
                <a:solidFill>
                  <a:srgbClr val="000000"/>
                </a:solidFill>
              </a:rPr>
              <a:t>ften </a:t>
            </a:r>
            <a:r>
              <a:rPr lang="en-US" dirty="0">
                <a:solidFill>
                  <a:srgbClr val="000000"/>
                </a:solidFill>
              </a:rPr>
              <a:t>solving the simpler </a:t>
            </a:r>
            <a:r>
              <a:rPr lang="en-US" dirty="0" smtClean="0">
                <a:solidFill>
                  <a:srgbClr val="000000"/>
                </a:solidFill>
              </a:rPr>
              <a:t>sub-problems </a:t>
            </a:r>
            <a:r>
              <a:rPr lang="en-US" dirty="0">
                <a:solidFill>
                  <a:srgbClr val="000000"/>
                </a:solidFill>
              </a:rPr>
              <a:t>may help in solving a complex </a:t>
            </a:r>
            <a:r>
              <a:rPr lang="en-US" dirty="0" smtClean="0">
                <a:solidFill>
                  <a:srgbClr val="000000"/>
                </a:solidFill>
              </a:rPr>
              <a:t>problem.</a:t>
            </a:r>
          </a:p>
          <a:p>
            <a:pPr lvl="1"/>
            <a:r>
              <a:rPr lang="en-US" dirty="0">
                <a:solidFill>
                  <a:srgbClr val="000000"/>
                </a:solidFill>
              </a:rPr>
              <a:t>I</a:t>
            </a:r>
            <a:r>
              <a:rPr lang="en-US" dirty="0" smtClean="0">
                <a:solidFill>
                  <a:srgbClr val="000000"/>
                </a:solidFill>
              </a:rPr>
              <a:t>nformation/data </a:t>
            </a:r>
            <a:r>
              <a:rPr lang="en-US" dirty="0">
                <a:solidFill>
                  <a:srgbClr val="000000"/>
                </a:solidFill>
              </a:rPr>
              <a:t>can improve the </a:t>
            </a:r>
            <a:r>
              <a:rPr lang="en-US" dirty="0" err="1">
                <a:solidFill>
                  <a:srgbClr val="000000"/>
                </a:solidFill>
              </a:rPr>
              <a:t>structuredness</a:t>
            </a:r>
            <a:r>
              <a:rPr lang="en-US" dirty="0">
                <a:solidFill>
                  <a:srgbClr val="000000"/>
                </a:solidFill>
              </a:rPr>
              <a:t> of a problem </a:t>
            </a:r>
            <a:r>
              <a:rPr lang="en-US" dirty="0" smtClean="0">
                <a:solidFill>
                  <a:srgbClr val="000000"/>
                </a:solidFill>
              </a:rPr>
              <a:t>situation</a:t>
            </a:r>
          </a:p>
          <a:p>
            <a:r>
              <a:rPr lang="en-US" b="0" dirty="0">
                <a:solidFill>
                  <a:srgbClr val="000000"/>
                </a:solidFill>
              </a:rPr>
              <a:t>O</a:t>
            </a:r>
            <a:r>
              <a:rPr lang="en-US" b="0" dirty="0" smtClean="0">
                <a:solidFill>
                  <a:srgbClr val="000000"/>
                </a:solidFill>
              </a:rPr>
              <a:t>utcome </a:t>
            </a:r>
            <a:r>
              <a:rPr lang="en-US" b="0" dirty="0">
                <a:solidFill>
                  <a:srgbClr val="000000"/>
                </a:solidFill>
              </a:rPr>
              <a:t>of intelligence </a:t>
            </a:r>
            <a:r>
              <a:rPr lang="en-US" b="0" dirty="0" smtClean="0">
                <a:solidFill>
                  <a:srgbClr val="000000"/>
                </a:solidFill>
              </a:rPr>
              <a:t>phase is a formal problem statement</a:t>
            </a:r>
            <a:endParaRPr lang="en-US" b="0" dirty="0">
              <a:solidFill>
                <a:srgbClr val="000000"/>
              </a:solidFill>
            </a:endParaRPr>
          </a:p>
        </p:txBody>
      </p:sp>
      <p:sp>
        <p:nvSpPr>
          <p:cNvPr id="4" name="Rectangle 3"/>
          <p:cNvSpPr/>
          <p:nvPr/>
        </p:nvSpPr>
        <p:spPr>
          <a:xfrm>
            <a:off x="5173824" y="5600482"/>
            <a:ext cx="3962400"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xmlns="" val="203357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1219200"/>
          </a:xfrm>
        </p:spPr>
        <p:txBody>
          <a:bodyPr/>
          <a:lstStyle/>
          <a:p>
            <a:pPr algn="ctr"/>
            <a:r>
              <a:rPr lang="en-US" dirty="0" smtClean="0">
                <a:solidFill>
                  <a:srgbClr val="000000"/>
                </a:solidFill>
              </a:rPr>
              <a:t>Decision Making Process</a:t>
            </a:r>
            <a:br>
              <a:rPr lang="en-US" dirty="0" smtClean="0">
                <a:solidFill>
                  <a:srgbClr val="000000"/>
                </a:solidFill>
              </a:rPr>
            </a:br>
            <a:r>
              <a:rPr lang="en-US" dirty="0" smtClean="0">
                <a:solidFill>
                  <a:srgbClr val="000000"/>
                </a:solidFill>
              </a:rPr>
              <a:t> Intelligence Phase </a:t>
            </a:r>
            <a:endParaRPr lang="en-US" dirty="0">
              <a:solidFill>
                <a:srgbClr val="000000"/>
              </a:solidFill>
            </a:endParaRPr>
          </a:p>
        </p:txBody>
      </p:sp>
      <p:sp>
        <p:nvSpPr>
          <p:cNvPr id="3" name="Content Placeholder 2"/>
          <p:cNvSpPr>
            <a:spLocks noGrp="1"/>
          </p:cNvSpPr>
          <p:nvPr>
            <p:ph idx="1"/>
          </p:nvPr>
        </p:nvSpPr>
        <p:spPr>
          <a:xfrm>
            <a:off x="304800" y="1828800"/>
            <a:ext cx="8382000" cy="3733800"/>
          </a:xfrm>
        </p:spPr>
        <p:txBody>
          <a:bodyPr/>
          <a:lstStyle/>
          <a:p>
            <a:r>
              <a:rPr lang="en-US" b="0" dirty="0">
                <a:solidFill>
                  <a:srgbClr val="000000"/>
                </a:solidFill>
              </a:rPr>
              <a:t>Scan the environment, either intermittently or </a:t>
            </a:r>
            <a:r>
              <a:rPr lang="en-US" b="0" dirty="0" smtClean="0">
                <a:solidFill>
                  <a:srgbClr val="000000"/>
                </a:solidFill>
              </a:rPr>
              <a:t>continuously</a:t>
            </a:r>
          </a:p>
          <a:p>
            <a:r>
              <a:rPr lang="en-US" dirty="0">
                <a:solidFill>
                  <a:srgbClr val="000000"/>
                </a:solidFill>
              </a:rPr>
              <a:t>I</a:t>
            </a:r>
            <a:r>
              <a:rPr lang="en-US" b="0" dirty="0" smtClean="0">
                <a:solidFill>
                  <a:srgbClr val="000000"/>
                </a:solidFill>
              </a:rPr>
              <a:t>dentify </a:t>
            </a:r>
            <a:r>
              <a:rPr lang="en-US" b="0" dirty="0">
                <a:solidFill>
                  <a:srgbClr val="000000"/>
                </a:solidFill>
              </a:rPr>
              <a:t>problem situations or </a:t>
            </a:r>
            <a:r>
              <a:rPr lang="en-US" b="0" dirty="0" smtClean="0">
                <a:solidFill>
                  <a:srgbClr val="000000"/>
                </a:solidFill>
              </a:rPr>
              <a:t>opportunities</a:t>
            </a:r>
          </a:p>
          <a:p>
            <a:r>
              <a:rPr lang="en-US" dirty="0">
                <a:solidFill>
                  <a:srgbClr val="000000"/>
                </a:solidFill>
              </a:rPr>
              <a:t>M</a:t>
            </a:r>
            <a:r>
              <a:rPr lang="en-US" b="0" dirty="0" smtClean="0">
                <a:solidFill>
                  <a:srgbClr val="000000"/>
                </a:solidFill>
              </a:rPr>
              <a:t>onitor </a:t>
            </a:r>
            <a:r>
              <a:rPr lang="en-US" b="0" dirty="0">
                <a:solidFill>
                  <a:srgbClr val="000000"/>
                </a:solidFill>
              </a:rPr>
              <a:t>the results of the </a:t>
            </a:r>
            <a:r>
              <a:rPr lang="en-US" b="0" dirty="0" smtClean="0">
                <a:solidFill>
                  <a:srgbClr val="000000"/>
                </a:solidFill>
              </a:rPr>
              <a:t>implementation</a:t>
            </a:r>
            <a:endParaRPr lang="en-US" b="0" dirty="0">
              <a:solidFill>
                <a:srgbClr val="000000"/>
              </a:solidFill>
            </a:endParaRPr>
          </a:p>
        </p:txBody>
      </p:sp>
    </p:spTree>
    <p:extLst>
      <p:ext uri="{BB962C8B-B14F-4D97-AF65-F5344CB8AC3E}">
        <p14:creationId xmlns:p14="http://schemas.microsoft.com/office/powerpoint/2010/main" xmlns="" val="413990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rPr>
              <a:t>Decision Making </a:t>
            </a:r>
            <a:r>
              <a:rPr lang="en-US" dirty="0" smtClean="0">
                <a:solidFill>
                  <a:srgbClr val="000000"/>
                </a:solidFill>
              </a:rPr>
              <a:t>Process</a:t>
            </a:r>
            <a:br>
              <a:rPr lang="en-US" dirty="0" smtClean="0">
                <a:solidFill>
                  <a:srgbClr val="000000"/>
                </a:solidFill>
              </a:rPr>
            </a:br>
            <a:r>
              <a:rPr lang="en-US" dirty="0" smtClean="0">
                <a:solidFill>
                  <a:srgbClr val="000000"/>
                </a:solidFill>
              </a:rPr>
              <a:t> Design </a:t>
            </a:r>
            <a:r>
              <a:rPr lang="en-US" dirty="0">
                <a:solidFill>
                  <a:srgbClr val="000000"/>
                </a:solidFill>
              </a:rPr>
              <a:t>Phase </a:t>
            </a:r>
          </a:p>
        </p:txBody>
      </p:sp>
      <p:sp>
        <p:nvSpPr>
          <p:cNvPr id="3" name="Content Placeholder 2"/>
          <p:cNvSpPr>
            <a:spLocks noGrp="1"/>
          </p:cNvSpPr>
          <p:nvPr>
            <p:ph idx="1"/>
          </p:nvPr>
        </p:nvSpPr>
        <p:spPr>
          <a:xfrm>
            <a:off x="94593" y="1828799"/>
            <a:ext cx="8598557" cy="4494213"/>
          </a:xfrm>
        </p:spPr>
        <p:txBody>
          <a:bodyPr/>
          <a:lstStyle/>
          <a:p>
            <a:r>
              <a:rPr lang="en-US" b="0" kern="1200" dirty="0" smtClean="0">
                <a:solidFill>
                  <a:srgbClr val="000000"/>
                </a:solidFill>
              </a:rPr>
              <a:t>Determine alternatives</a:t>
            </a:r>
          </a:p>
          <a:p>
            <a:pPr lvl="1"/>
            <a:r>
              <a:rPr lang="en-US" kern="1200" dirty="0">
                <a:solidFill>
                  <a:srgbClr val="000000"/>
                </a:solidFill>
              </a:rPr>
              <a:t>F</a:t>
            </a:r>
            <a:r>
              <a:rPr lang="en-US" dirty="0" smtClean="0">
                <a:solidFill>
                  <a:srgbClr val="000000"/>
                </a:solidFill>
              </a:rPr>
              <a:t>inding/developing </a:t>
            </a:r>
            <a:r>
              <a:rPr lang="en-US" dirty="0">
                <a:solidFill>
                  <a:srgbClr val="000000"/>
                </a:solidFill>
              </a:rPr>
              <a:t>and analyzing possible courses of </a:t>
            </a:r>
            <a:r>
              <a:rPr lang="en-US" dirty="0" smtClean="0">
                <a:solidFill>
                  <a:srgbClr val="000000"/>
                </a:solidFill>
              </a:rPr>
              <a:t>actions</a:t>
            </a:r>
          </a:p>
          <a:p>
            <a:r>
              <a:rPr lang="en-US" b="0" kern="1200" dirty="0">
                <a:solidFill>
                  <a:srgbClr val="000000"/>
                </a:solidFill>
              </a:rPr>
              <a:t>P</a:t>
            </a:r>
            <a:r>
              <a:rPr lang="en-US" b="0" kern="1200" dirty="0" smtClean="0">
                <a:solidFill>
                  <a:srgbClr val="000000"/>
                </a:solidFill>
              </a:rPr>
              <a:t>redict and measure outcomes</a:t>
            </a:r>
          </a:p>
          <a:p>
            <a:pPr lvl="1"/>
            <a:r>
              <a:rPr lang="en-US" kern="1200" dirty="0">
                <a:solidFill>
                  <a:srgbClr val="000000"/>
                </a:solidFill>
              </a:rPr>
              <a:t>A</a:t>
            </a:r>
            <a:r>
              <a:rPr lang="en-US" dirty="0" smtClean="0">
                <a:solidFill>
                  <a:srgbClr val="000000"/>
                </a:solidFill>
              </a:rPr>
              <a:t> </a:t>
            </a:r>
            <a:r>
              <a:rPr lang="en-US" dirty="0">
                <a:solidFill>
                  <a:srgbClr val="000000"/>
                </a:solidFill>
              </a:rPr>
              <a:t>model of the decision-making problem is constructed, tested, and </a:t>
            </a:r>
            <a:r>
              <a:rPr lang="en-US" dirty="0" smtClean="0">
                <a:solidFill>
                  <a:srgbClr val="000000"/>
                </a:solidFill>
              </a:rPr>
              <a:t>validated</a:t>
            </a:r>
            <a:endParaRPr lang="en-US" dirty="0">
              <a:solidFill>
                <a:srgbClr val="000000"/>
              </a:solidFill>
            </a:endParaRPr>
          </a:p>
        </p:txBody>
      </p:sp>
    </p:spTree>
    <p:extLst>
      <p:ext uri="{BB962C8B-B14F-4D97-AF65-F5344CB8AC3E}">
        <p14:creationId xmlns:p14="http://schemas.microsoft.com/office/powerpoint/2010/main" xmlns="" val="193834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rPr>
              <a:t>Decision Making Process </a:t>
            </a:r>
            <a:r>
              <a:rPr lang="en-US" dirty="0" smtClean="0">
                <a:solidFill>
                  <a:srgbClr val="000000"/>
                </a:solidFill>
              </a:rPr>
              <a:t/>
            </a:r>
            <a:br>
              <a:rPr lang="en-US" dirty="0" smtClean="0">
                <a:solidFill>
                  <a:srgbClr val="000000"/>
                </a:solidFill>
              </a:rPr>
            </a:br>
            <a:r>
              <a:rPr lang="en-US" dirty="0" smtClean="0">
                <a:solidFill>
                  <a:srgbClr val="000000"/>
                </a:solidFill>
              </a:rPr>
              <a:t>Choice Phase</a:t>
            </a:r>
            <a:endParaRPr lang="en-US" dirty="0">
              <a:solidFill>
                <a:srgbClr val="000000"/>
              </a:solidFill>
            </a:endParaRPr>
          </a:p>
        </p:txBody>
      </p:sp>
      <p:sp>
        <p:nvSpPr>
          <p:cNvPr id="3" name="Content Placeholder 2"/>
          <p:cNvSpPr>
            <a:spLocks noGrp="1"/>
          </p:cNvSpPr>
          <p:nvPr>
            <p:ph idx="1"/>
          </p:nvPr>
        </p:nvSpPr>
        <p:spPr>
          <a:xfrm>
            <a:off x="73572" y="1752599"/>
            <a:ext cx="8619578" cy="4570413"/>
          </a:xfrm>
        </p:spPr>
        <p:txBody>
          <a:bodyPr/>
          <a:lstStyle/>
          <a:p>
            <a:r>
              <a:rPr lang="en-US" b="0" dirty="0" smtClean="0">
                <a:solidFill>
                  <a:srgbClr val="000000"/>
                </a:solidFill>
              </a:rPr>
              <a:t>Making the actual </a:t>
            </a:r>
            <a:r>
              <a:rPr lang="en-US" b="0" dirty="0">
                <a:solidFill>
                  <a:srgbClr val="000000"/>
                </a:solidFill>
              </a:rPr>
              <a:t>decision and the commitment to follow a certain course </a:t>
            </a:r>
            <a:r>
              <a:rPr lang="en-US" b="0" dirty="0" smtClean="0">
                <a:solidFill>
                  <a:srgbClr val="000000"/>
                </a:solidFill>
              </a:rPr>
              <a:t>of action</a:t>
            </a:r>
          </a:p>
          <a:p>
            <a:pPr lvl="1"/>
            <a:r>
              <a:rPr lang="en-US" dirty="0" smtClean="0">
                <a:solidFill>
                  <a:srgbClr val="000000"/>
                </a:solidFill>
              </a:rPr>
              <a:t>Search</a:t>
            </a:r>
          </a:p>
          <a:p>
            <a:pPr lvl="1"/>
            <a:r>
              <a:rPr lang="en-US" b="0" dirty="0" smtClean="0">
                <a:solidFill>
                  <a:srgbClr val="000000"/>
                </a:solidFill>
              </a:rPr>
              <a:t>Evaluation</a:t>
            </a:r>
          </a:p>
          <a:p>
            <a:pPr lvl="1"/>
            <a:r>
              <a:rPr lang="en-US" dirty="0">
                <a:solidFill>
                  <a:srgbClr val="000000"/>
                </a:solidFill>
              </a:rPr>
              <a:t>R</a:t>
            </a:r>
            <a:r>
              <a:rPr lang="en-US" b="0" dirty="0" smtClean="0">
                <a:solidFill>
                  <a:srgbClr val="000000"/>
                </a:solidFill>
              </a:rPr>
              <a:t>ecommendation</a:t>
            </a:r>
          </a:p>
        </p:txBody>
      </p:sp>
    </p:spTree>
    <p:extLst>
      <p:ext uri="{BB962C8B-B14F-4D97-AF65-F5344CB8AC3E}">
        <p14:creationId xmlns:p14="http://schemas.microsoft.com/office/powerpoint/2010/main" xmlns="" val="9538675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Business Intelligence Concepts,  Tools, and Applications&amp;quot;&quot;/&gt;&lt;property id=&quot;20307&quot; value=&quot;256&quot;/&gt;&lt;/object&gt;&lt;object type=&quot;3&quot; unique_id=&quot;10004&quot;&gt;&lt;property id=&quot;20148&quot; value=&quot;5&quot;/&gt;&lt;property id=&quot;20300&quot; value=&quot;Slide 2 - &amp;quot;Conceptual Foundation of Decision Making&amp;quot;&quot;/&gt;&lt;property id=&quot;20307&quot; value=&quot;259&quot;/&gt;&lt;/object&gt;&lt;object type=&quot;3&quot; unique_id=&quot;10005&quot;&gt;&lt;property id=&quot;20148&quot; value=&quot;5&quot;/&gt;&lt;property id=&quot;20300&quot; value=&quot;Slide 3 - &amp;quot;Decision Styles of decision makers&amp;quot;&quot;/&gt;&lt;property id=&quot;20307&quot; value=&quot;260&quot;/&gt;&lt;/object&gt;&lt;object type=&quot;3&quot; unique_id=&quot;10006&quot;&gt;&lt;property id=&quot;20148&quot; value=&quot;5&quot;/&gt;&lt;property id=&quot;20300&quot; value=&quot;Slide 4 - &amp;quot;Common approaches of decision makers&amp;quot;&quot;/&gt;&lt;property id=&quot;20307&quot; value=&quot;270&quot;/&gt;&lt;/object&gt;&lt;object type=&quot;3&quot; unique_id=&quot;10007&quot;&gt;&lt;property id=&quot;20148&quot; value=&quot;5&quot;/&gt;&lt;property id=&quot;20300&quot; value=&quot;Slide 11 - &amp;quot;Rationality of decision makers &amp;quot;&quot;/&gt;&lt;property id=&quot;20307&quot; value=&quot;261&quot;/&gt;&lt;/object&gt;&lt;object type=&quot;3&quot; unique_id=&quot;10008&quot;&gt;&lt;property id=&quot;20148&quot; value=&quot;5&quot;/&gt;&lt;property id=&quot;20300&quot; value=&quot;Slide 5 - &amp;quot;Simon’s Decision-Making Process&amp;quot;&quot;/&gt;&lt;property id=&quot;20307&quot; value=&quot;262&quot;/&gt;&lt;/object&gt;&lt;object type=&quot;3&quot; unique_id=&quot;10009&quot;&gt;&lt;property id=&quot;20148&quot; value=&quot;5&quot;/&gt;&lt;property id=&quot;20300&quot; value=&quot;Slide 6 - &amp;quot;Decision Making Process  Intelligence Phase &amp;quot;&quot;/&gt;&lt;property id=&quot;20307&quot; value=&quot;263&quot;/&gt;&lt;/object&gt;&lt;object type=&quot;3&quot; unique_id=&quot;10010&quot;&gt;&lt;property id=&quot;20148&quot; value=&quot;5&quot;/&gt;&lt;property id=&quot;20300&quot; value=&quot;Slide 7 - &amp;quot;Decision Making Process  Intelligence Phase &amp;quot;&quot;/&gt;&lt;property id=&quot;20307&quot; value=&quot;264&quot;/&gt;&lt;/object&gt;&lt;object type=&quot;3&quot; unique_id=&quot;10011&quot;&gt;&lt;property id=&quot;20148&quot; value=&quot;5&quot;/&gt;&lt;property id=&quot;20300&quot; value=&quot;Slide 8 - &amp;quot;Decision Making Process  Design Phase &amp;quot;&quot;/&gt;&lt;property id=&quot;20307&quot; value=&quot;265&quot;/&gt;&lt;/object&gt;&lt;object type=&quot;3&quot; unique_id=&quot;10012&quot;&gt;&lt;property id=&quot;20148&quot; value=&quot;5&quot;/&gt;&lt;property id=&quot;20300&quot; value=&quot;Slide 9 - &amp;quot;Decision Making Process  Choice Phase&amp;quot;&quot;/&gt;&lt;property id=&quot;20307&quot; value=&quot;266&quot;/&gt;&lt;/object&gt;&lt;object type=&quot;3&quot; unique_id=&quot;10013&quot;&gt;&lt;property id=&quot;20148&quot; value=&quot;5&quot;/&gt;&lt;property id=&quot;20300&quot; value=&quot;Slide 10 - &amp;quot;Decision Making Process  Choice Phase&amp;quot;&quot;/&gt;&lt;property id=&quot;20307&quot; value=&quot;267&quot;/&gt;&lt;/object&gt;&lt;object type=&quot;3&quot; unique_id=&quot;10014&quot;&gt;&lt;property id=&quot;20148&quot; value=&quot;5&quot;/&gt;&lt;property id=&quot;20300&quot; value=&quot;Slide 12 - &amp;quot;Decision Making Process  Implementation Phase&amp;quot;&quot;/&gt;&lt;property id=&quot;20307&quot; value=&quot;268&quot;/&gt;&lt;/object&gt;&lt;object type=&quot;3&quot; unique_id=&quot;10015&quot;&gt;&lt;property id=&quot;20148&quot; value=&quot;5&quot;/&gt;&lt;property id=&quot;20300&quot; value=&quot;Slide 13 - &amp;quot;Common strategies of decision makers &amp;quot;&quot;/&gt;&lt;property id=&quot;20307&quot; value=&quot;269&quot;/&gt;&lt;/object&gt;&lt;/object&gt;&lt;object type=&quot;8&quot; unique_id=&quot;10030&quot;&gt;&lt;/object&gt;&lt;/object&gt;&lt;/database&gt;"/>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310</TotalTime>
  <Words>1185</Words>
  <Application>Microsoft Office PowerPoint</Application>
  <PresentationFormat>On-screen Show (4:3)</PresentationFormat>
  <Paragraphs>114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Blank Presentation</vt:lpstr>
      <vt:lpstr>Business Intelligence Concepts,  Tools, and Applications</vt:lpstr>
      <vt:lpstr>Conceptual Foundation of Decision Making</vt:lpstr>
      <vt:lpstr>Decision Styles of decision makers</vt:lpstr>
      <vt:lpstr>Common approaches of decision makers</vt:lpstr>
      <vt:lpstr>Simon’s Decision-Making Process</vt:lpstr>
      <vt:lpstr>Decision Making Process  Intelligence Phase </vt:lpstr>
      <vt:lpstr>Decision Making Process  Intelligence Phase </vt:lpstr>
      <vt:lpstr>Decision Making Process  Design Phase </vt:lpstr>
      <vt:lpstr>Decision Making Process  Choice Phase</vt:lpstr>
      <vt:lpstr>Decision Making Process  Choice Phase</vt:lpstr>
      <vt:lpstr>Rationality of decision makers </vt:lpstr>
      <vt:lpstr>Decision Making Process  Implementation Phase</vt:lpstr>
      <vt:lpstr>Common strategies of decision makers </vt:lpstr>
    </vt:vector>
  </TitlesOfParts>
  <Company>Korak 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Aman Tyagi</cp:lastModifiedBy>
  <cp:revision>28</cp:revision>
  <cp:lastPrinted>2014-09-08T17:56:58Z</cp:lastPrinted>
  <dcterms:created xsi:type="dcterms:W3CDTF">2015-09-16T04:37:59Z</dcterms:created>
  <dcterms:modified xsi:type="dcterms:W3CDTF">2017-08-13T07:23:16Z</dcterms:modified>
</cp:coreProperties>
</file>