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Encode Sans Semi Condense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EncodeSansSemiCondensed-bold.fntdata"/><Relationship Id="rId27" Type="http://schemas.openxmlformats.org/officeDocument/2006/relationships/font" Target="fonts/EncodeSansSemi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5af3fd0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5af3fd0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5af3fd0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5af3fd0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fe33d863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fe33d863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fe33d863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fe33d863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628d78f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628d78f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628d78f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628d78f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5af3fd06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5af3fd06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fe33d863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fe33d86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628d78f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628d78f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fe33d86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fe33d86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5af3fd06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5af3fd0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fe33d86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fe33d86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fe33d86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fe33d86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fe33d86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fe33d86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5af3fd06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5af3fd06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f665d9e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f665d9e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628d78f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628d78f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f665d9e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f665d9e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hasCustomPrompt="1" idx="2" type="title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" type="subTitle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5" type="subTitle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6" type="subTitle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7" type="title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12700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2" type="subTitle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3" type="subTitle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4" type="subTitle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5" type="subTitle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6" type="subTitle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point 2">
  <p:cSld name="CUSTOM_6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520925" y="336975"/>
            <a:ext cx="4896900" cy="44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512200" y="767200"/>
            <a:ext cx="2363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subTitle"/>
          </p:nvPr>
        </p:nvSpPr>
        <p:spPr>
          <a:xfrm>
            <a:off x="3512200" y="1211450"/>
            <a:ext cx="2363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3" type="subTitle"/>
          </p:nvPr>
        </p:nvSpPr>
        <p:spPr>
          <a:xfrm>
            <a:off x="3512200" y="3457519"/>
            <a:ext cx="2363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4" type="subTitle"/>
          </p:nvPr>
        </p:nvSpPr>
        <p:spPr>
          <a:xfrm>
            <a:off x="3512200" y="3904850"/>
            <a:ext cx="2363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5" type="subTitle"/>
          </p:nvPr>
        </p:nvSpPr>
        <p:spPr>
          <a:xfrm>
            <a:off x="3512200" y="2117472"/>
            <a:ext cx="2363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3512200" y="2564900"/>
            <a:ext cx="23637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7" type="subTitle"/>
          </p:nvPr>
        </p:nvSpPr>
        <p:spPr>
          <a:xfrm>
            <a:off x="6231589" y="767200"/>
            <a:ext cx="2362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8" type="subTitle"/>
          </p:nvPr>
        </p:nvSpPr>
        <p:spPr>
          <a:xfrm>
            <a:off x="6230275" y="1211450"/>
            <a:ext cx="2361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9" type="subTitle"/>
          </p:nvPr>
        </p:nvSpPr>
        <p:spPr>
          <a:xfrm>
            <a:off x="6230276" y="3457519"/>
            <a:ext cx="2362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3" type="subTitle"/>
          </p:nvPr>
        </p:nvSpPr>
        <p:spPr>
          <a:xfrm>
            <a:off x="6230275" y="3904850"/>
            <a:ext cx="2361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4" type="subTitle"/>
          </p:nvPr>
        </p:nvSpPr>
        <p:spPr>
          <a:xfrm>
            <a:off x="6231584" y="2117472"/>
            <a:ext cx="23622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5" type="subTitle"/>
          </p:nvPr>
        </p:nvSpPr>
        <p:spPr>
          <a:xfrm>
            <a:off x="6231580" y="2564900"/>
            <a:ext cx="2361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AND_TWO_COLUMNS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629875" y="1712250"/>
            <a:ext cx="19386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3529375" y="121302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subTitle"/>
          </p:nvPr>
        </p:nvSpPr>
        <p:spPr>
          <a:xfrm>
            <a:off x="3529375" y="1657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subTitle"/>
          </p:nvPr>
        </p:nvSpPr>
        <p:spPr>
          <a:xfrm>
            <a:off x="3529375" y="364897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4" type="subTitle"/>
          </p:nvPr>
        </p:nvSpPr>
        <p:spPr>
          <a:xfrm>
            <a:off x="3529375" y="4093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5" type="subTitle"/>
          </p:nvPr>
        </p:nvSpPr>
        <p:spPr>
          <a:xfrm>
            <a:off x="6279511" y="121302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6" type="subTitle"/>
          </p:nvPr>
        </p:nvSpPr>
        <p:spPr>
          <a:xfrm>
            <a:off x="6278200" y="1657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7" type="subTitle"/>
          </p:nvPr>
        </p:nvSpPr>
        <p:spPr>
          <a:xfrm>
            <a:off x="6279500" y="3648975"/>
            <a:ext cx="23595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8" type="subTitle"/>
          </p:nvPr>
        </p:nvSpPr>
        <p:spPr>
          <a:xfrm>
            <a:off x="6278200" y="4093275"/>
            <a:ext cx="23625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629875" y="1712275"/>
            <a:ext cx="17199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5142950" y="569900"/>
            <a:ext cx="24069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subTitle"/>
          </p:nvPr>
        </p:nvSpPr>
        <p:spPr>
          <a:xfrm>
            <a:off x="5142950" y="1014150"/>
            <a:ext cx="2760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3" type="subTitle"/>
          </p:nvPr>
        </p:nvSpPr>
        <p:spPr>
          <a:xfrm>
            <a:off x="5142950" y="3470494"/>
            <a:ext cx="24069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4" type="subTitle"/>
          </p:nvPr>
        </p:nvSpPr>
        <p:spPr>
          <a:xfrm>
            <a:off x="5142950" y="3914799"/>
            <a:ext cx="2760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5" type="subTitle"/>
          </p:nvPr>
        </p:nvSpPr>
        <p:spPr>
          <a:xfrm>
            <a:off x="5142950" y="2024610"/>
            <a:ext cx="24069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6" type="subTitle"/>
          </p:nvPr>
        </p:nvSpPr>
        <p:spPr>
          <a:xfrm>
            <a:off x="5142950" y="2468887"/>
            <a:ext cx="2760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0"/>
          <p:cNvSpPr/>
          <p:nvPr/>
        </p:nvSpPr>
        <p:spPr>
          <a:xfrm flipH="1" rot="10800000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hasCustomPrompt="1" type="title"/>
          </p:nvPr>
        </p:nvSpPr>
        <p:spPr>
          <a:xfrm>
            <a:off x="3520150" y="672237"/>
            <a:ext cx="3228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520150" y="1174325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hasCustomPrompt="1" idx="2" type="title"/>
          </p:nvPr>
        </p:nvSpPr>
        <p:spPr>
          <a:xfrm>
            <a:off x="3520150" y="2140775"/>
            <a:ext cx="3228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1"/>
          <p:cNvSpPr txBox="1"/>
          <p:nvPr>
            <p:ph idx="3" type="subTitle"/>
          </p:nvPr>
        </p:nvSpPr>
        <p:spPr>
          <a:xfrm>
            <a:off x="3520150" y="2639800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4" type="title"/>
          </p:nvPr>
        </p:nvSpPr>
        <p:spPr>
          <a:xfrm>
            <a:off x="3520150" y="3609845"/>
            <a:ext cx="3228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5" type="subTitle"/>
          </p:nvPr>
        </p:nvSpPr>
        <p:spPr>
          <a:xfrm>
            <a:off x="3520150" y="4105205"/>
            <a:ext cx="322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38" name="Google Shape;138;p21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6" type="title"/>
          </p:nvPr>
        </p:nvSpPr>
        <p:spPr>
          <a:xfrm>
            <a:off x="629875" y="1712300"/>
            <a:ext cx="21159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 flipH="1" rot="10800000">
            <a:off x="-195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1926150" y="3948174"/>
            <a:ext cx="52917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2" type="subTitle"/>
          </p:nvPr>
        </p:nvSpPr>
        <p:spPr>
          <a:xfrm>
            <a:off x="3513650" y="402150"/>
            <a:ext cx="44046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513650" y="1978784"/>
            <a:ext cx="49044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2" type="subTitle"/>
          </p:nvPr>
        </p:nvSpPr>
        <p:spPr>
          <a:xfrm>
            <a:off x="3513650" y="1532975"/>
            <a:ext cx="4404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4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 flipH="1" rot="10800000">
            <a:off x="-957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Google Shape;157;p25"/>
          <p:cNvSpPr txBox="1"/>
          <p:nvPr/>
        </p:nvSpPr>
        <p:spPr>
          <a:xfrm>
            <a:off x="4572000" y="3163800"/>
            <a:ext cx="33246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"/>
              <a:buNone/>
            </a:pPr>
            <a:r>
              <a:rPr lang="en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b="1" lang="en" sz="1500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b="1" lang="en" sz="1500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b="1" lang="en" sz="1500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 sz="15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3702075" y="2859750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2385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12700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 rot="10800000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flipH="1" rot="10800000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 rot="10800000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534850" y="2177700"/>
            <a:ext cx="4074300" cy="29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629875" y="1466825"/>
            <a:ext cx="2115900" cy="22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indent="-3238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indent="-3238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indent="-3238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indent="-3238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indent="-3238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indent="-3238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indent="-3238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python.org/3/library/tk.html" TargetMode="External"/><Relationship Id="rId4" Type="http://schemas.openxmlformats.org/officeDocument/2006/relationships/hyperlink" Target="https://docs.python.org/3/library/tk.html" TargetMode="External"/><Relationship Id="rId9" Type="http://schemas.openxmlformats.org/officeDocument/2006/relationships/hyperlink" Target="https://scikit-learn.org/stable/index.html" TargetMode="External"/><Relationship Id="rId5" Type="http://schemas.openxmlformats.org/officeDocument/2006/relationships/hyperlink" Target="https://pandas.pydata.org/docs/" TargetMode="External"/><Relationship Id="rId6" Type="http://schemas.openxmlformats.org/officeDocument/2006/relationships/hyperlink" Target="https://pandas.pydata.org/docs/" TargetMode="External"/><Relationship Id="rId7" Type="http://schemas.openxmlformats.org/officeDocument/2006/relationships/hyperlink" Target="https://problog.readthedocs.io/en/latest/" TargetMode="External"/><Relationship Id="rId8" Type="http://schemas.openxmlformats.org/officeDocument/2006/relationships/hyperlink" Target="https://problog.readthedocs.io/en/latest/" TargetMode="External"/><Relationship Id="rId11" Type="http://schemas.openxmlformats.org/officeDocument/2006/relationships/hyperlink" Target="https://problog.readthedocs.io/en/latest/python.html" TargetMode="External"/><Relationship Id="rId10" Type="http://schemas.openxmlformats.org/officeDocument/2006/relationships/hyperlink" Target="https://problog.readthedocs.io/en/latest/python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i.ia.agh.edu.pl/en:dydaktyka:problog:lab1" TargetMode="External"/><Relationship Id="rId4" Type="http://schemas.openxmlformats.org/officeDocument/2006/relationships/hyperlink" Target="https://ai.ia.agh.edu.pl/en:dydaktyka:problog:lab1" TargetMode="External"/><Relationship Id="rId5" Type="http://schemas.openxmlformats.org/officeDocument/2006/relationships/hyperlink" Target="https://problog.readthedocs.io/en/latest/modeling_basic.html" TargetMode="External"/><Relationship Id="rId6" Type="http://schemas.openxmlformats.org/officeDocument/2006/relationships/hyperlink" Target="https://problog.readthedocs.io/en/latest/modeling_basic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4294967295" type="ctrTitle"/>
          </p:nvPr>
        </p:nvSpPr>
        <p:spPr>
          <a:xfrm>
            <a:off x="829500" y="754900"/>
            <a:ext cx="74850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Predicting Breast Cancer Malignancy: A Problog-based Approach with GUI Interface</a:t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/>
          </a:p>
        </p:txBody>
      </p:sp>
      <p:sp>
        <p:nvSpPr>
          <p:cNvPr id="165" name="Google Shape;165;p26"/>
          <p:cNvSpPr txBox="1"/>
          <p:nvPr/>
        </p:nvSpPr>
        <p:spPr>
          <a:xfrm>
            <a:off x="3430502" y="2796600"/>
            <a:ext cx="22830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 Anna Manucharyan</a:t>
            </a:r>
            <a:endParaRPr sz="16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249" name="Google Shape;249;p35"/>
          <p:cNvSpPr txBox="1"/>
          <p:nvPr>
            <p:ph idx="1" type="subTitle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LFI</a:t>
            </a:r>
            <a:endParaRPr/>
          </a:p>
        </p:txBody>
      </p:sp>
      <p:sp>
        <p:nvSpPr>
          <p:cNvPr id="250" name="Google Shape;250;p35"/>
          <p:cNvSpPr txBox="1"/>
          <p:nvPr>
            <p:ph idx="2" type="subTitle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from interpretations (LFI) mode is used to learn from the data</a:t>
            </a:r>
            <a:endParaRPr/>
          </a:p>
        </p:txBody>
      </p:sp>
      <p:sp>
        <p:nvSpPr>
          <p:cNvPr id="251" name="Google Shape;251;p35"/>
          <p:cNvSpPr txBox="1"/>
          <p:nvPr>
            <p:ph idx="3" type="subTitle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252" name="Google Shape;252;p35"/>
          <p:cNvSpPr txBox="1"/>
          <p:nvPr>
            <p:ph idx="4" type="subTitle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inputted data is converted into Problog code and the probability is calculated</a:t>
            </a:r>
            <a:endParaRPr/>
          </a:p>
        </p:txBody>
      </p:sp>
      <p:grpSp>
        <p:nvGrpSpPr>
          <p:cNvPr id="253" name="Google Shape;253;p35"/>
          <p:cNvGrpSpPr/>
          <p:nvPr/>
        </p:nvGrpSpPr>
        <p:grpSpPr>
          <a:xfrm>
            <a:off x="3627024" y="3010052"/>
            <a:ext cx="395357" cy="411487"/>
            <a:chOff x="-62148000" y="1930075"/>
            <a:chExt cx="309550" cy="319800"/>
          </a:xfrm>
        </p:grpSpPr>
        <p:sp>
          <p:nvSpPr>
            <p:cNvPr id="254" name="Google Shape;254;p35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35"/>
          <p:cNvGrpSpPr/>
          <p:nvPr/>
        </p:nvGrpSpPr>
        <p:grpSpPr>
          <a:xfrm>
            <a:off x="3618962" y="1081515"/>
            <a:ext cx="411478" cy="411485"/>
            <a:chOff x="-42062025" y="2316000"/>
            <a:chExt cx="319000" cy="317700"/>
          </a:xfrm>
        </p:grpSpPr>
        <p:sp>
          <p:nvSpPr>
            <p:cNvPr id="257" name="Google Shape;257;p35"/>
            <p:cNvSpPr/>
            <p:nvPr/>
          </p:nvSpPr>
          <p:spPr>
            <a:xfrm>
              <a:off x="-41965150" y="2477075"/>
              <a:ext cx="124475" cy="112675"/>
            </a:xfrm>
            <a:custGeom>
              <a:rect b="b" l="l" r="r" t="t"/>
              <a:pathLst>
                <a:path extrusionOk="0" h="4507" w="4979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-42062025" y="2316000"/>
              <a:ext cx="319000" cy="317700"/>
            </a:xfrm>
            <a:custGeom>
              <a:rect b="b" l="l" r="r" t="t"/>
              <a:pathLst>
                <a:path extrusionOk="0" h="12708" w="1276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35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3520925" y="336975"/>
            <a:ext cx="4896900" cy="44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defines functions for data processing and converting the input values into a format suitable for Problog.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 is read from the dataset, and an array of evidence is created for Problog.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Minor problems related to reading data, such as handling non-numeric values in the "diagnosis" column, are appropriately addressed.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Users can input parameter values, and the application calculates the corresponding probability of having malignant cancer.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/>
          <p:nvPr/>
        </p:nvSpPr>
        <p:spPr>
          <a:xfrm rot="-5400000">
            <a:off x="2751875" y="925147"/>
            <a:ext cx="2835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b="26492" l="705" r="61751" t="0"/>
          <a:stretch/>
        </p:blipFill>
        <p:spPr>
          <a:xfrm>
            <a:off x="4597450" y="411849"/>
            <a:ext cx="4309123" cy="474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4">
            <a:alphaModFix/>
          </a:blip>
          <a:srcRect b="26857" l="767" r="61960" t="0"/>
          <a:stretch/>
        </p:blipFill>
        <p:spPr>
          <a:xfrm>
            <a:off x="88950" y="406375"/>
            <a:ext cx="4309123" cy="47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>
            <p:ph idx="4294967295" type="title"/>
          </p:nvPr>
        </p:nvSpPr>
        <p:spPr>
          <a:xfrm>
            <a:off x="852250" y="-157700"/>
            <a:ext cx="84561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Initial and after Calculation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 rotWithShape="1">
          <a:blip r:embed="rId3">
            <a:alphaModFix/>
          </a:blip>
          <a:srcRect b="26766" l="815" r="40096" t="0"/>
          <a:stretch/>
        </p:blipFill>
        <p:spPr>
          <a:xfrm>
            <a:off x="52575" y="55400"/>
            <a:ext cx="73779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>
            <p:ph idx="4294967295" type="subTitle"/>
          </p:nvPr>
        </p:nvSpPr>
        <p:spPr>
          <a:xfrm>
            <a:off x="7557600" y="280075"/>
            <a:ext cx="15204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Error message if the user input is incomplete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idx="4294967295" type="subTitle"/>
          </p:nvPr>
        </p:nvSpPr>
        <p:spPr>
          <a:xfrm>
            <a:off x="6895950" y="449925"/>
            <a:ext cx="2066100" cy="21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‘Model Evaluation’ button  opens a window which shows the evaluation metrics</a:t>
            </a:r>
            <a:endParaRPr b="1"/>
          </a:p>
        </p:txBody>
      </p:sp>
      <p:pic>
        <p:nvPicPr>
          <p:cNvPr id="285" name="Google Shape;285;p39"/>
          <p:cNvPicPr preferRelativeResize="0"/>
          <p:nvPr/>
        </p:nvPicPr>
        <p:blipFill rotWithShape="1">
          <a:blip r:embed="rId3">
            <a:alphaModFix/>
          </a:blip>
          <a:srcRect b="22782" l="4663" r="33401" t="4101"/>
          <a:stretch/>
        </p:blipFill>
        <p:spPr>
          <a:xfrm>
            <a:off x="137475" y="129400"/>
            <a:ext cx="6467150" cy="429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368075" y="-132000"/>
            <a:ext cx="5673600" cy="4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03389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Tkinter Library Documentation: Python Software Foundation. "GUI Tkinter Library Documentation." Python 3.9.7 Documentation. Accessed September 2021.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https://docs.python.org/3/library/tk.html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0338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Library Documentation:  Pandas Development Team. "Pandas Library Documentation." Pandas 1.3.0 Documentation. Accessed September 2021.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https://pandas.pydata.org/docs/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0338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Problog Library Documentation:  Problog Development Team. "Problog Library Documentation." Problog Latest Documentation. Accessed September 2021.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https://problog.readthedocs.io/en/latest/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0338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 Library Documentation: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https://scikit-learn.org/stable/index.html</a:t>
            </a:r>
            <a:endParaRPr/>
          </a:p>
          <a:p>
            <a:pPr indent="-292100" lvl="0" marL="303389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000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Problog Library in Python Usage Documentation and Examples: Problog Development Team. "Problog Library in Python Usage Documentation and Examples." Problog Latest Documentation. Accessed September 2021.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https://problog.readthedocs.io/en/latest/python.html</a:t>
            </a:r>
            <a:endParaRPr/>
          </a:p>
        </p:txBody>
      </p:sp>
      <p:sp>
        <p:nvSpPr>
          <p:cNvPr id="296" name="Google Shape;296;p41"/>
          <p:cNvSpPr txBox="1"/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" name="Google Shape;297;p41"/>
          <p:cNvSpPr/>
          <p:nvPr/>
        </p:nvSpPr>
        <p:spPr>
          <a:xfrm rot="-5402810">
            <a:off x="1603424" y="3783300"/>
            <a:ext cx="2569501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368075" y="159139"/>
            <a:ext cx="4904400" cy="4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Reading and using a dataset in Problog:  AGH University of Science and Technology. "Reading and using a dataset in Problog." Artificial Intelligence Group - AGH University of Science and Technology. Accessed September 2021.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https://ai.ia.agh.edu.pl/en:dydaktyka:problog:lab1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LFI model Documentation: Problog Development Team. "LFI model Documentation." Problog Latest Documentation. Accessed September 2021.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https://problog.readthedocs.io/en/latest/modeling_basic.html</a:t>
            </a:r>
            <a:endParaRPr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M. Zaman and C. -H. Lung, "Evaluation of machine learning techniques for network intrusion detection," NOMS 2018 - 2018 IEEE/IFIP Network Operations and Management Symposium, Taipei, Taiwan, 2018, pp. 1-5, doi: 10.1109/NOMS.2018.8406212.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2"/>
          <p:cNvSpPr txBox="1"/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04" name="Google Shape;304;p42"/>
          <p:cNvSpPr/>
          <p:nvPr/>
        </p:nvSpPr>
        <p:spPr>
          <a:xfrm rot="-5402810">
            <a:off x="1603424" y="3783300"/>
            <a:ext cx="2569501" cy="146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idx="1" type="subTitle"/>
          </p:nvPr>
        </p:nvSpPr>
        <p:spPr>
          <a:xfrm flipH="1">
            <a:off x="-75" y="50"/>
            <a:ext cx="518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Problog, a probabilistic logic programming language, is utilized for probabilistic reasoning in this project.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Problog allows us to incorporate uncertainty and probabilistic inference into the prediction process.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It enhances the accuracy and reliability of the predictions by considering the relationships between parameters.</a:t>
            </a:r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Problog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5" type="subTitle"/>
          </p:nvPr>
        </p:nvSpPr>
        <p:spPr>
          <a:xfrm>
            <a:off x="3194475" y="1783875"/>
            <a:ext cx="28143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2. Dataset description and data preprocessing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3194476" y="742950"/>
            <a:ext cx="26469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1. Introduction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3" name="Google Shape;173;p27"/>
          <p:cNvSpPr txBox="1"/>
          <p:nvPr>
            <p:ph idx="3" type="subTitle"/>
          </p:nvPr>
        </p:nvSpPr>
        <p:spPr>
          <a:xfrm>
            <a:off x="3194476" y="3296501"/>
            <a:ext cx="29586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3. Bayesian Network and Problog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4" name="Google Shape;174;p27"/>
          <p:cNvSpPr txBox="1"/>
          <p:nvPr>
            <p:ph idx="7" type="subTitle"/>
          </p:nvPr>
        </p:nvSpPr>
        <p:spPr>
          <a:xfrm>
            <a:off x="6239710" y="742950"/>
            <a:ext cx="26451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4. Code Overview and Details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5" name="Google Shape;175;p27"/>
          <p:cNvSpPr txBox="1"/>
          <p:nvPr>
            <p:ph idx="9" type="subTitle"/>
          </p:nvPr>
        </p:nvSpPr>
        <p:spPr>
          <a:xfrm>
            <a:off x="6238240" y="3296492"/>
            <a:ext cx="26451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6. Conclusion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176" name="Google Shape;176;p27"/>
          <p:cNvSpPr txBox="1"/>
          <p:nvPr>
            <p:ph idx="14" type="subTitle"/>
          </p:nvPr>
        </p:nvSpPr>
        <p:spPr>
          <a:xfrm>
            <a:off x="6239705" y="1783886"/>
            <a:ext cx="26451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5. Demonstration and Results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</a:t>
            </a:r>
            <a:endParaRPr/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67350" y="2177700"/>
            <a:ext cx="9144000" cy="29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Breast cancer is a significant health concern, and early detection plays a crucial role in improving outcomes.</a:t>
            </a:r>
            <a:endParaRPr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Accurate diagnosis is essential to provide appropriate treatment and care for patients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project aims to predict whether a person has malignant or benign breast cancer based on various parameters</a:t>
            </a:r>
            <a:endParaRPr b="1"/>
          </a:p>
        </p:txBody>
      </p:sp>
      <p:sp>
        <p:nvSpPr>
          <p:cNvPr id="183" name="Google Shape;183;p28"/>
          <p:cNvSpPr/>
          <p:nvPr/>
        </p:nvSpPr>
        <p:spPr>
          <a:xfrm>
            <a:off x="0" y="2103175"/>
            <a:ext cx="30450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idx="4294967295" type="subTitle"/>
          </p:nvPr>
        </p:nvSpPr>
        <p:spPr>
          <a:xfrm>
            <a:off x="634850" y="2311150"/>
            <a:ext cx="7363500" cy="29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The Wisconsin Breast Cancer dataset is used for prediction in this project.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dataset contains information about breast cancer patients, including various attributes measured from images of their cell nuclei.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parameters used for prediction include </a:t>
            </a:r>
            <a:r>
              <a:rPr b="1" lang="en"/>
              <a:t>radius, texture, perimeter, area, smoothness, compactness, concavity, symmetry, and fractal dimension.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parameters provide insights into the characteristics of the tumor.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-1015000" y="766550"/>
            <a:ext cx="70239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Dataset Description</a:t>
            </a:r>
            <a:endParaRPr sz="5000"/>
          </a:p>
        </p:txBody>
      </p:sp>
      <p:sp>
        <p:nvSpPr>
          <p:cNvPr id="190" name="Google Shape;190;p29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258800" y="2177700"/>
            <a:ext cx="8394600" cy="29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performing analysis, the dataset undergoes preprocessing steps.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Irrelevant columns, such as the patient ID, are removed from the dataset.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Rows with missing values are dropped to ensure data integrity.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preprocessing steps help in creating a clean and reliable dataset for further analysis.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 sz="5000"/>
          </a:p>
        </p:txBody>
      </p:sp>
      <p:sp>
        <p:nvSpPr>
          <p:cNvPr id="197" name="Google Shape;197;p30"/>
          <p:cNvSpPr/>
          <p:nvPr/>
        </p:nvSpPr>
        <p:spPr>
          <a:xfrm>
            <a:off x="6094500" y="2103175"/>
            <a:ext cx="30450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idx="4294967295" type="subTitle"/>
          </p:nvPr>
        </p:nvSpPr>
        <p:spPr>
          <a:xfrm flipH="1">
            <a:off x="252050" y="3024600"/>
            <a:ext cx="8952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Bayesian network is used to represent the relationships between the parameters.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Each parameter directly influences the diagnosis, as they provide specific details about the tumor.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98" y="772300"/>
            <a:ext cx="8862199" cy="17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4424282" y="398900"/>
            <a:ext cx="378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209" name="Google Shape;209;p32"/>
          <p:cNvSpPr txBox="1"/>
          <p:nvPr>
            <p:ph idx="2" type="subTitle"/>
          </p:nvPr>
        </p:nvSpPr>
        <p:spPr>
          <a:xfrm>
            <a:off x="4424282" y="752736"/>
            <a:ext cx="37923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 library to create a GUI-based application</a:t>
            </a:r>
            <a:endParaRPr/>
          </a:p>
        </p:txBody>
      </p:sp>
      <p:sp>
        <p:nvSpPr>
          <p:cNvPr id="210" name="Google Shape;210;p32"/>
          <p:cNvSpPr txBox="1"/>
          <p:nvPr>
            <p:ph idx="5" type="subTitle"/>
          </p:nvPr>
        </p:nvSpPr>
        <p:spPr>
          <a:xfrm>
            <a:off x="4424282" y="1693728"/>
            <a:ext cx="378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Overview</a:t>
            </a:r>
            <a:endParaRPr/>
          </a:p>
        </p:txBody>
      </p:sp>
      <p:sp>
        <p:nvSpPr>
          <p:cNvPr id="212" name="Google Shape;212;p32"/>
          <p:cNvSpPr txBox="1"/>
          <p:nvPr>
            <p:ph idx="6" type="subTitle"/>
          </p:nvPr>
        </p:nvSpPr>
        <p:spPr>
          <a:xfrm>
            <a:off x="4424282" y="2047604"/>
            <a:ext cx="37923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library for data manipulation</a:t>
            </a:r>
            <a:endParaRPr/>
          </a:p>
        </p:txBody>
      </p:sp>
      <p:sp>
        <p:nvSpPr>
          <p:cNvPr id="213" name="Google Shape;213;p32"/>
          <p:cNvSpPr txBox="1"/>
          <p:nvPr>
            <p:ph idx="3" type="subTitle"/>
          </p:nvPr>
        </p:nvSpPr>
        <p:spPr>
          <a:xfrm>
            <a:off x="4424282" y="2989192"/>
            <a:ext cx="378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Problog</a:t>
            </a:r>
            <a:endParaRPr/>
          </a:p>
        </p:txBody>
      </p:sp>
      <p:sp>
        <p:nvSpPr>
          <p:cNvPr id="214" name="Google Shape;214;p32"/>
          <p:cNvSpPr txBox="1"/>
          <p:nvPr>
            <p:ph idx="4" type="subTitle"/>
          </p:nvPr>
        </p:nvSpPr>
        <p:spPr>
          <a:xfrm>
            <a:off x="4424282" y="3346075"/>
            <a:ext cx="37923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Problog library for </a:t>
            </a:r>
            <a:r>
              <a:rPr lang="en"/>
              <a:t>probabilistic</a:t>
            </a:r>
            <a:r>
              <a:rPr lang="en"/>
              <a:t> logic programming</a:t>
            </a: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3620714" y="513338"/>
            <a:ext cx="438790" cy="327758"/>
          </a:xfrm>
          <a:custGeom>
            <a:rect b="b" l="l" r="r" t="t"/>
            <a:pathLst>
              <a:path extrusionOk="0" h="11690" w="11752">
                <a:moveTo>
                  <a:pt x="5923" y="694"/>
                </a:moveTo>
                <a:cubicBezTo>
                  <a:pt x="6490" y="694"/>
                  <a:pt x="6963" y="1166"/>
                  <a:pt x="6963" y="1765"/>
                </a:cubicBezTo>
                <a:cubicBezTo>
                  <a:pt x="6963" y="2332"/>
                  <a:pt x="6490" y="2805"/>
                  <a:pt x="5923" y="2805"/>
                </a:cubicBezTo>
                <a:cubicBezTo>
                  <a:pt x="5325" y="2805"/>
                  <a:pt x="4852" y="2332"/>
                  <a:pt x="4852" y="1765"/>
                </a:cubicBezTo>
                <a:cubicBezTo>
                  <a:pt x="4852" y="1229"/>
                  <a:pt x="5325" y="694"/>
                  <a:pt x="5923" y="694"/>
                </a:cubicBezTo>
                <a:close/>
                <a:moveTo>
                  <a:pt x="2489" y="3466"/>
                </a:moveTo>
                <a:cubicBezTo>
                  <a:pt x="2678" y="3466"/>
                  <a:pt x="2836" y="3624"/>
                  <a:pt x="2836" y="3813"/>
                </a:cubicBezTo>
                <a:lnTo>
                  <a:pt x="2836" y="4916"/>
                </a:lnTo>
                <a:cubicBezTo>
                  <a:pt x="2678" y="4947"/>
                  <a:pt x="2584" y="5042"/>
                  <a:pt x="2458" y="5168"/>
                </a:cubicBezTo>
                <a:cubicBezTo>
                  <a:pt x="2363" y="5231"/>
                  <a:pt x="2300" y="5357"/>
                  <a:pt x="2237" y="5420"/>
                </a:cubicBezTo>
                <a:cubicBezTo>
                  <a:pt x="2174" y="5357"/>
                  <a:pt x="2143" y="5262"/>
                  <a:pt x="2143" y="5199"/>
                </a:cubicBezTo>
                <a:lnTo>
                  <a:pt x="2143" y="3813"/>
                </a:lnTo>
                <a:cubicBezTo>
                  <a:pt x="2143" y="3624"/>
                  <a:pt x="2300" y="3466"/>
                  <a:pt x="2489" y="3466"/>
                </a:cubicBezTo>
                <a:close/>
                <a:moveTo>
                  <a:pt x="9326" y="3466"/>
                </a:moveTo>
                <a:cubicBezTo>
                  <a:pt x="9546" y="3466"/>
                  <a:pt x="9704" y="3624"/>
                  <a:pt x="9704" y="3813"/>
                </a:cubicBezTo>
                <a:lnTo>
                  <a:pt x="9704" y="5199"/>
                </a:lnTo>
                <a:cubicBezTo>
                  <a:pt x="9704" y="5262"/>
                  <a:pt x="9641" y="5357"/>
                  <a:pt x="9578" y="5420"/>
                </a:cubicBezTo>
                <a:cubicBezTo>
                  <a:pt x="9546" y="5294"/>
                  <a:pt x="9452" y="5231"/>
                  <a:pt x="9389" y="5168"/>
                </a:cubicBezTo>
                <a:cubicBezTo>
                  <a:pt x="9263" y="5042"/>
                  <a:pt x="9137" y="4947"/>
                  <a:pt x="8979" y="4916"/>
                </a:cubicBezTo>
                <a:lnTo>
                  <a:pt x="8979" y="3813"/>
                </a:lnTo>
                <a:cubicBezTo>
                  <a:pt x="9011" y="3624"/>
                  <a:pt x="9168" y="3466"/>
                  <a:pt x="9326" y="3466"/>
                </a:cubicBezTo>
                <a:close/>
                <a:moveTo>
                  <a:pt x="5923" y="3466"/>
                </a:moveTo>
                <a:cubicBezTo>
                  <a:pt x="6900" y="3466"/>
                  <a:pt x="7814" y="4096"/>
                  <a:pt x="8160" y="4947"/>
                </a:cubicBezTo>
                <a:cubicBezTo>
                  <a:pt x="8066" y="5010"/>
                  <a:pt x="8003" y="5042"/>
                  <a:pt x="7971" y="5105"/>
                </a:cubicBezTo>
                <a:lnTo>
                  <a:pt x="6081" y="6963"/>
                </a:lnTo>
                <a:cubicBezTo>
                  <a:pt x="6018" y="6995"/>
                  <a:pt x="5955" y="7089"/>
                  <a:pt x="5923" y="7152"/>
                </a:cubicBezTo>
                <a:cubicBezTo>
                  <a:pt x="5860" y="7089"/>
                  <a:pt x="5797" y="7026"/>
                  <a:pt x="5766" y="6963"/>
                </a:cubicBezTo>
                <a:lnTo>
                  <a:pt x="3876" y="5105"/>
                </a:lnTo>
                <a:cubicBezTo>
                  <a:pt x="3781" y="5042"/>
                  <a:pt x="3750" y="5010"/>
                  <a:pt x="3655" y="4947"/>
                </a:cubicBezTo>
                <a:cubicBezTo>
                  <a:pt x="4033" y="4096"/>
                  <a:pt x="4915" y="3466"/>
                  <a:pt x="5923" y="3466"/>
                </a:cubicBezTo>
                <a:close/>
                <a:moveTo>
                  <a:pt x="10744" y="2049"/>
                </a:moveTo>
                <a:cubicBezTo>
                  <a:pt x="10964" y="2049"/>
                  <a:pt x="11122" y="2206"/>
                  <a:pt x="11122" y="2395"/>
                </a:cubicBezTo>
                <a:lnTo>
                  <a:pt x="11122" y="6144"/>
                </a:lnTo>
                <a:lnTo>
                  <a:pt x="11059" y="6144"/>
                </a:lnTo>
                <a:cubicBezTo>
                  <a:pt x="11059" y="6333"/>
                  <a:pt x="11027" y="6491"/>
                  <a:pt x="10901" y="6648"/>
                </a:cubicBezTo>
                <a:lnTo>
                  <a:pt x="9263" y="9421"/>
                </a:lnTo>
                <a:cubicBezTo>
                  <a:pt x="9105" y="9673"/>
                  <a:pt x="9011" y="9956"/>
                  <a:pt x="9011" y="10271"/>
                </a:cubicBezTo>
                <a:lnTo>
                  <a:pt x="9011" y="10933"/>
                </a:lnTo>
                <a:lnTo>
                  <a:pt x="6270" y="10933"/>
                </a:lnTo>
                <a:lnTo>
                  <a:pt x="6270" y="8097"/>
                </a:lnTo>
                <a:cubicBezTo>
                  <a:pt x="6270" y="7845"/>
                  <a:pt x="6396" y="7593"/>
                  <a:pt x="6585" y="7404"/>
                </a:cubicBezTo>
                <a:lnTo>
                  <a:pt x="8475" y="5546"/>
                </a:lnTo>
                <a:cubicBezTo>
                  <a:pt x="8538" y="5483"/>
                  <a:pt x="8625" y="5451"/>
                  <a:pt x="8712" y="5451"/>
                </a:cubicBezTo>
                <a:cubicBezTo>
                  <a:pt x="8798" y="5451"/>
                  <a:pt x="8885" y="5483"/>
                  <a:pt x="8948" y="5546"/>
                </a:cubicBezTo>
                <a:cubicBezTo>
                  <a:pt x="9074" y="5672"/>
                  <a:pt x="9074" y="5892"/>
                  <a:pt x="8948" y="6018"/>
                </a:cubicBezTo>
                <a:lnTo>
                  <a:pt x="7751" y="7215"/>
                </a:lnTo>
                <a:cubicBezTo>
                  <a:pt x="7656" y="7310"/>
                  <a:pt x="7656" y="7562"/>
                  <a:pt x="7751" y="7656"/>
                </a:cubicBezTo>
                <a:cubicBezTo>
                  <a:pt x="7814" y="7719"/>
                  <a:pt x="7908" y="7751"/>
                  <a:pt x="7999" y="7751"/>
                </a:cubicBezTo>
                <a:cubicBezTo>
                  <a:pt x="8089" y="7751"/>
                  <a:pt x="8176" y="7719"/>
                  <a:pt x="8223" y="7656"/>
                </a:cubicBezTo>
                <a:lnTo>
                  <a:pt x="10082" y="5829"/>
                </a:lnTo>
                <a:cubicBezTo>
                  <a:pt x="10271" y="5609"/>
                  <a:pt x="10397" y="5388"/>
                  <a:pt x="10397" y="5105"/>
                </a:cubicBezTo>
                <a:lnTo>
                  <a:pt x="10397" y="2395"/>
                </a:lnTo>
                <a:cubicBezTo>
                  <a:pt x="10397" y="2206"/>
                  <a:pt x="10555" y="2049"/>
                  <a:pt x="10744" y="2049"/>
                </a:cubicBezTo>
                <a:close/>
                <a:moveTo>
                  <a:pt x="1103" y="2080"/>
                </a:moveTo>
                <a:cubicBezTo>
                  <a:pt x="1292" y="2080"/>
                  <a:pt x="1450" y="2238"/>
                  <a:pt x="1450" y="2427"/>
                </a:cubicBezTo>
                <a:lnTo>
                  <a:pt x="1450" y="5168"/>
                </a:lnTo>
                <a:cubicBezTo>
                  <a:pt x="1450" y="5420"/>
                  <a:pt x="1576" y="5672"/>
                  <a:pt x="1796" y="5861"/>
                </a:cubicBezTo>
                <a:lnTo>
                  <a:pt x="3624" y="7719"/>
                </a:lnTo>
                <a:cubicBezTo>
                  <a:pt x="3687" y="7782"/>
                  <a:pt x="3781" y="7814"/>
                  <a:pt x="3872" y="7814"/>
                </a:cubicBezTo>
                <a:cubicBezTo>
                  <a:pt x="3962" y="7814"/>
                  <a:pt x="4049" y="7782"/>
                  <a:pt x="4096" y="7719"/>
                </a:cubicBezTo>
                <a:cubicBezTo>
                  <a:pt x="4222" y="7593"/>
                  <a:pt x="4222" y="7373"/>
                  <a:pt x="4096" y="7247"/>
                </a:cubicBezTo>
                <a:lnTo>
                  <a:pt x="2930" y="6050"/>
                </a:lnTo>
                <a:cubicBezTo>
                  <a:pt x="2804" y="5955"/>
                  <a:pt x="2804" y="5703"/>
                  <a:pt x="2930" y="5577"/>
                </a:cubicBezTo>
                <a:cubicBezTo>
                  <a:pt x="2978" y="5530"/>
                  <a:pt x="3064" y="5506"/>
                  <a:pt x="3155" y="5506"/>
                </a:cubicBezTo>
                <a:cubicBezTo>
                  <a:pt x="3245" y="5506"/>
                  <a:pt x="3340" y="5530"/>
                  <a:pt x="3403" y="5577"/>
                </a:cubicBezTo>
                <a:lnTo>
                  <a:pt x="5293" y="7436"/>
                </a:lnTo>
                <a:cubicBezTo>
                  <a:pt x="5482" y="7625"/>
                  <a:pt x="5608" y="7877"/>
                  <a:pt x="5608" y="8161"/>
                </a:cubicBezTo>
                <a:lnTo>
                  <a:pt x="5608" y="10996"/>
                </a:lnTo>
                <a:lnTo>
                  <a:pt x="2836" y="10996"/>
                </a:lnTo>
                <a:lnTo>
                  <a:pt x="2836" y="10303"/>
                </a:lnTo>
                <a:cubicBezTo>
                  <a:pt x="2804" y="10051"/>
                  <a:pt x="2710" y="9736"/>
                  <a:pt x="2552" y="9452"/>
                </a:cubicBezTo>
                <a:lnTo>
                  <a:pt x="914" y="6680"/>
                </a:lnTo>
                <a:cubicBezTo>
                  <a:pt x="851" y="6522"/>
                  <a:pt x="757" y="6333"/>
                  <a:pt x="757" y="6176"/>
                </a:cubicBezTo>
                <a:lnTo>
                  <a:pt x="757" y="2427"/>
                </a:lnTo>
                <a:cubicBezTo>
                  <a:pt x="757" y="2238"/>
                  <a:pt x="914" y="2080"/>
                  <a:pt x="1103" y="2080"/>
                </a:cubicBezTo>
                <a:close/>
                <a:moveTo>
                  <a:pt x="5860" y="1"/>
                </a:moveTo>
                <a:cubicBezTo>
                  <a:pt x="4915" y="1"/>
                  <a:pt x="4128" y="788"/>
                  <a:pt x="4128" y="1734"/>
                </a:cubicBezTo>
                <a:cubicBezTo>
                  <a:pt x="4128" y="2206"/>
                  <a:pt x="4348" y="2647"/>
                  <a:pt x="4695" y="2994"/>
                </a:cubicBezTo>
                <a:cubicBezTo>
                  <a:pt x="4411" y="3120"/>
                  <a:pt x="4191" y="3214"/>
                  <a:pt x="3939" y="3435"/>
                </a:cubicBezTo>
                <a:cubicBezTo>
                  <a:pt x="3750" y="3592"/>
                  <a:pt x="3592" y="3750"/>
                  <a:pt x="3435" y="3939"/>
                </a:cubicBezTo>
                <a:lnTo>
                  <a:pt x="3435" y="3813"/>
                </a:lnTo>
                <a:cubicBezTo>
                  <a:pt x="3435" y="3246"/>
                  <a:pt x="2962" y="2805"/>
                  <a:pt x="2395" y="2805"/>
                </a:cubicBezTo>
                <a:cubicBezTo>
                  <a:pt x="2300" y="2805"/>
                  <a:pt x="2174" y="2836"/>
                  <a:pt x="2048" y="2836"/>
                </a:cubicBezTo>
                <a:lnTo>
                  <a:pt x="2048" y="2427"/>
                </a:lnTo>
                <a:cubicBezTo>
                  <a:pt x="2048" y="1891"/>
                  <a:pt x="1576" y="1418"/>
                  <a:pt x="1040" y="1418"/>
                </a:cubicBezTo>
                <a:cubicBezTo>
                  <a:pt x="473" y="1418"/>
                  <a:pt x="0" y="1891"/>
                  <a:pt x="0" y="2427"/>
                </a:cubicBezTo>
                <a:lnTo>
                  <a:pt x="0" y="6176"/>
                </a:lnTo>
                <a:cubicBezTo>
                  <a:pt x="0" y="6491"/>
                  <a:pt x="95" y="6806"/>
                  <a:pt x="253" y="7026"/>
                </a:cubicBezTo>
                <a:lnTo>
                  <a:pt x="1891" y="9799"/>
                </a:lnTo>
                <a:cubicBezTo>
                  <a:pt x="1985" y="9956"/>
                  <a:pt x="2048" y="10145"/>
                  <a:pt x="2048" y="10303"/>
                </a:cubicBezTo>
                <a:lnTo>
                  <a:pt x="2048" y="11342"/>
                </a:lnTo>
                <a:cubicBezTo>
                  <a:pt x="2048" y="11532"/>
                  <a:pt x="2206" y="11689"/>
                  <a:pt x="2395" y="11689"/>
                </a:cubicBezTo>
                <a:lnTo>
                  <a:pt x="9294" y="11689"/>
                </a:lnTo>
                <a:cubicBezTo>
                  <a:pt x="9483" y="11689"/>
                  <a:pt x="9641" y="11532"/>
                  <a:pt x="9641" y="11342"/>
                </a:cubicBezTo>
                <a:lnTo>
                  <a:pt x="9641" y="10303"/>
                </a:lnTo>
                <a:cubicBezTo>
                  <a:pt x="9641" y="10114"/>
                  <a:pt x="9704" y="9956"/>
                  <a:pt x="9799" y="9799"/>
                </a:cubicBezTo>
                <a:lnTo>
                  <a:pt x="11468" y="7026"/>
                </a:lnTo>
                <a:cubicBezTo>
                  <a:pt x="11626" y="6774"/>
                  <a:pt x="11689" y="6491"/>
                  <a:pt x="11689" y="6176"/>
                </a:cubicBezTo>
                <a:lnTo>
                  <a:pt x="11689" y="2427"/>
                </a:lnTo>
                <a:cubicBezTo>
                  <a:pt x="11752" y="1891"/>
                  <a:pt x="11279" y="1418"/>
                  <a:pt x="10712" y="1418"/>
                </a:cubicBezTo>
                <a:cubicBezTo>
                  <a:pt x="10177" y="1418"/>
                  <a:pt x="9704" y="1891"/>
                  <a:pt x="9704" y="2427"/>
                </a:cubicBezTo>
                <a:lnTo>
                  <a:pt x="9704" y="2836"/>
                </a:lnTo>
                <a:cubicBezTo>
                  <a:pt x="9578" y="2805"/>
                  <a:pt x="9452" y="2805"/>
                  <a:pt x="9326" y="2805"/>
                </a:cubicBezTo>
                <a:cubicBezTo>
                  <a:pt x="8790" y="2805"/>
                  <a:pt x="8318" y="3246"/>
                  <a:pt x="8318" y="3813"/>
                </a:cubicBezTo>
                <a:lnTo>
                  <a:pt x="8318" y="3939"/>
                </a:lnTo>
                <a:cubicBezTo>
                  <a:pt x="8160" y="3750"/>
                  <a:pt x="8003" y="3592"/>
                  <a:pt x="7814" y="3435"/>
                </a:cubicBezTo>
                <a:cubicBezTo>
                  <a:pt x="7562" y="3246"/>
                  <a:pt x="7341" y="3088"/>
                  <a:pt x="7058" y="2994"/>
                </a:cubicBezTo>
                <a:cubicBezTo>
                  <a:pt x="7404" y="2647"/>
                  <a:pt x="7593" y="2206"/>
                  <a:pt x="7593" y="1734"/>
                </a:cubicBezTo>
                <a:cubicBezTo>
                  <a:pt x="7593" y="788"/>
                  <a:pt x="6806" y="1"/>
                  <a:pt x="58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32"/>
          <p:cNvGrpSpPr/>
          <p:nvPr/>
        </p:nvGrpSpPr>
        <p:grpSpPr>
          <a:xfrm>
            <a:off x="3622427" y="1811432"/>
            <a:ext cx="436438" cy="327758"/>
            <a:chOff x="-34032200" y="2634975"/>
            <a:chExt cx="292225" cy="292250"/>
          </a:xfrm>
        </p:grpSpPr>
        <p:sp>
          <p:nvSpPr>
            <p:cNvPr id="217" name="Google Shape;217;p32"/>
            <p:cNvSpPr/>
            <p:nvPr/>
          </p:nvSpPr>
          <p:spPr>
            <a:xfrm>
              <a:off x="-34032200" y="2634975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5766" y="662"/>
                  </a:moveTo>
                  <a:cubicBezTo>
                    <a:pt x="8602" y="662"/>
                    <a:pt x="10933" y="2962"/>
                    <a:pt x="10933" y="5798"/>
                  </a:cubicBezTo>
                  <a:cubicBezTo>
                    <a:pt x="10933" y="6806"/>
                    <a:pt x="10649" y="7783"/>
                    <a:pt x="10114" y="8602"/>
                  </a:cubicBezTo>
                  <a:lnTo>
                    <a:pt x="10145" y="8444"/>
                  </a:lnTo>
                  <a:cubicBezTo>
                    <a:pt x="10177" y="8350"/>
                    <a:pt x="10145" y="8224"/>
                    <a:pt x="10082" y="8129"/>
                  </a:cubicBezTo>
                  <a:cubicBezTo>
                    <a:pt x="9988" y="8066"/>
                    <a:pt x="9862" y="8035"/>
                    <a:pt x="9767" y="8035"/>
                  </a:cubicBezTo>
                  <a:lnTo>
                    <a:pt x="9641" y="8066"/>
                  </a:lnTo>
                  <a:cubicBezTo>
                    <a:pt x="10019" y="7405"/>
                    <a:pt x="10240" y="6617"/>
                    <a:pt x="10240" y="5829"/>
                  </a:cubicBezTo>
                  <a:cubicBezTo>
                    <a:pt x="10240" y="3372"/>
                    <a:pt x="8223" y="1356"/>
                    <a:pt x="5766" y="1356"/>
                  </a:cubicBezTo>
                  <a:cubicBezTo>
                    <a:pt x="5136" y="1356"/>
                    <a:pt x="4506" y="1482"/>
                    <a:pt x="3970" y="1765"/>
                  </a:cubicBezTo>
                  <a:cubicBezTo>
                    <a:pt x="3813" y="1828"/>
                    <a:pt x="3718" y="2017"/>
                    <a:pt x="3813" y="2175"/>
                  </a:cubicBezTo>
                  <a:lnTo>
                    <a:pt x="3970" y="2553"/>
                  </a:lnTo>
                  <a:lnTo>
                    <a:pt x="2710" y="2742"/>
                  </a:lnTo>
                  <a:lnTo>
                    <a:pt x="2301" y="2773"/>
                  </a:lnTo>
                  <a:cubicBezTo>
                    <a:pt x="2364" y="2647"/>
                    <a:pt x="2710" y="1324"/>
                    <a:pt x="2742" y="1198"/>
                  </a:cubicBezTo>
                  <a:lnTo>
                    <a:pt x="2836" y="1293"/>
                  </a:lnTo>
                  <a:cubicBezTo>
                    <a:pt x="2898" y="1354"/>
                    <a:pt x="2986" y="1402"/>
                    <a:pt x="3084" y="1402"/>
                  </a:cubicBezTo>
                  <a:cubicBezTo>
                    <a:pt x="3136" y="1402"/>
                    <a:pt x="3191" y="1389"/>
                    <a:pt x="3246" y="1356"/>
                  </a:cubicBezTo>
                  <a:cubicBezTo>
                    <a:pt x="4033" y="883"/>
                    <a:pt x="4915" y="662"/>
                    <a:pt x="5766" y="662"/>
                  </a:cubicBezTo>
                  <a:close/>
                  <a:moveTo>
                    <a:pt x="6144" y="2080"/>
                  </a:moveTo>
                  <a:cubicBezTo>
                    <a:pt x="7940" y="2238"/>
                    <a:pt x="9358" y="3687"/>
                    <a:pt x="9515" y="5451"/>
                  </a:cubicBezTo>
                  <a:lnTo>
                    <a:pt x="9200" y="5451"/>
                  </a:lnTo>
                  <a:cubicBezTo>
                    <a:pt x="9011" y="5451"/>
                    <a:pt x="8854" y="5609"/>
                    <a:pt x="8854" y="5829"/>
                  </a:cubicBezTo>
                  <a:cubicBezTo>
                    <a:pt x="8854" y="6018"/>
                    <a:pt x="9011" y="6176"/>
                    <a:pt x="9200" y="6176"/>
                  </a:cubicBezTo>
                  <a:lnTo>
                    <a:pt x="9515" y="6176"/>
                  </a:lnTo>
                  <a:cubicBezTo>
                    <a:pt x="9452" y="6932"/>
                    <a:pt x="9169" y="7657"/>
                    <a:pt x="8665" y="8255"/>
                  </a:cubicBezTo>
                  <a:lnTo>
                    <a:pt x="6995" y="8570"/>
                  </a:lnTo>
                  <a:cubicBezTo>
                    <a:pt x="6900" y="8602"/>
                    <a:pt x="6806" y="8665"/>
                    <a:pt x="6774" y="8759"/>
                  </a:cubicBezTo>
                  <a:cubicBezTo>
                    <a:pt x="6743" y="8885"/>
                    <a:pt x="6743" y="9011"/>
                    <a:pt x="6806" y="9074"/>
                  </a:cubicBezTo>
                  <a:lnTo>
                    <a:pt x="6995" y="9389"/>
                  </a:lnTo>
                  <a:cubicBezTo>
                    <a:pt x="6743" y="9484"/>
                    <a:pt x="6459" y="9547"/>
                    <a:pt x="6176" y="9547"/>
                  </a:cubicBezTo>
                  <a:lnTo>
                    <a:pt x="6176" y="9232"/>
                  </a:lnTo>
                  <a:cubicBezTo>
                    <a:pt x="6176" y="9043"/>
                    <a:pt x="6018" y="8885"/>
                    <a:pt x="5829" y="8885"/>
                  </a:cubicBezTo>
                  <a:cubicBezTo>
                    <a:pt x="5640" y="8885"/>
                    <a:pt x="5483" y="9043"/>
                    <a:pt x="5483" y="9232"/>
                  </a:cubicBezTo>
                  <a:lnTo>
                    <a:pt x="5483" y="9547"/>
                  </a:lnTo>
                  <a:cubicBezTo>
                    <a:pt x="3655" y="9389"/>
                    <a:pt x="2238" y="7940"/>
                    <a:pt x="2080" y="6176"/>
                  </a:cubicBezTo>
                  <a:lnTo>
                    <a:pt x="2395" y="6176"/>
                  </a:lnTo>
                  <a:cubicBezTo>
                    <a:pt x="2584" y="6176"/>
                    <a:pt x="2742" y="6018"/>
                    <a:pt x="2742" y="5829"/>
                  </a:cubicBezTo>
                  <a:cubicBezTo>
                    <a:pt x="2742" y="5609"/>
                    <a:pt x="2584" y="5451"/>
                    <a:pt x="2395" y="5451"/>
                  </a:cubicBezTo>
                  <a:lnTo>
                    <a:pt x="2080" y="5451"/>
                  </a:lnTo>
                  <a:cubicBezTo>
                    <a:pt x="2175" y="4727"/>
                    <a:pt x="2427" y="3971"/>
                    <a:pt x="2962" y="3372"/>
                  </a:cubicBezTo>
                  <a:lnTo>
                    <a:pt x="4474" y="3183"/>
                  </a:lnTo>
                  <a:cubicBezTo>
                    <a:pt x="4600" y="3183"/>
                    <a:pt x="4663" y="3088"/>
                    <a:pt x="4726" y="3025"/>
                  </a:cubicBezTo>
                  <a:cubicBezTo>
                    <a:pt x="4758" y="2931"/>
                    <a:pt x="4758" y="2836"/>
                    <a:pt x="4726" y="2710"/>
                  </a:cubicBezTo>
                  <a:lnTo>
                    <a:pt x="4506" y="2269"/>
                  </a:lnTo>
                  <a:cubicBezTo>
                    <a:pt x="4789" y="2143"/>
                    <a:pt x="5104" y="2112"/>
                    <a:pt x="5420" y="2080"/>
                  </a:cubicBezTo>
                  <a:lnTo>
                    <a:pt x="5420" y="2395"/>
                  </a:lnTo>
                  <a:cubicBezTo>
                    <a:pt x="5420" y="2584"/>
                    <a:pt x="5577" y="2742"/>
                    <a:pt x="5766" y="2742"/>
                  </a:cubicBezTo>
                  <a:cubicBezTo>
                    <a:pt x="5987" y="2742"/>
                    <a:pt x="6144" y="2584"/>
                    <a:pt x="6144" y="2395"/>
                  </a:cubicBezTo>
                  <a:lnTo>
                    <a:pt x="6144" y="2080"/>
                  </a:lnTo>
                  <a:close/>
                  <a:moveTo>
                    <a:pt x="1607" y="2899"/>
                  </a:moveTo>
                  <a:lnTo>
                    <a:pt x="1544" y="3151"/>
                  </a:lnTo>
                  <a:cubicBezTo>
                    <a:pt x="1481" y="3246"/>
                    <a:pt x="1544" y="3372"/>
                    <a:pt x="1607" y="3466"/>
                  </a:cubicBezTo>
                  <a:cubicBezTo>
                    <a:pt x="1670" y="3529"/>
                    <a:pt x="1796" y="3561"/>
                    <a:pt x="1922" y="3561"/>
                  </a:cubicBezTo>
                  <a:lnTo>
                    <a:pt x="1985" y="3561"/>
                  </a:lnTo>
                  <a:cubicBezTo>
                    <a:pt x="1607" y="4254"/>
                    <a:pt x="1387" y="5042"/>
                    <a:pt x="1387" y="5861"/>
                  </a:cubicBezTo>
                  <a:cubicBezTo>
                    <a:pt x="1387" y="8287"/>
                    <a:pt x="3372" y="10303"/>
                    <a:pt x="5829" y="10303"/>
                  </a:cubicBezTo>
                  <a:cubicBezTo>
                    <a:pt x="6459" y="10303"/>
                    <a:pt x="7089" y="10177"/>
                    <a:pt x="7688" y="9925"/>
                  </a:cubicBezTo>
                  <a:cubicBezTo>
                    <a:pt x="7751" y="9862"/>
                    <a:pt x="7845" y="9799"/>
                    <a:pt x="7877" y="9704"/>
                  </a:cubicBezTo>
                  <a:cubicBezTo>
                    <a:pt x="7908" y="9641"/>
                    <a:pt x="7877" y="9515"/>
                    <a:pt x="7845" y="9452"/>
                  </a:cubicBezTo>
                  <a:lnTo>
                    <a:pt x="7688" y="9200"/>
                  </a:lnTo>
                  <a:lnTo>
                    <a:pt x="9421" y="8854"/>
                  </a:lnTo>
                  <a:lnTo>
                    <a:pt x="9421" y="8854"/>
                  </a:lnTo>
                  <a:cubicBezTo>
                    <a:pt x="9326" y="9200"/>
                    <a:pt x="9074" y="10177"/>
                    <a:pt x="9011" y="10492"/>
                  </a:cubicBezTo>
                  <a:lnTo>
                    <a:pt x="8759" y="10303"/>
                  </a:lnTo>
                  <a:cubicBezTo>
                    <a:pt x="8708" y="10235"/>
                    <a:pt x="8640" y="10204"/>
                    <a:pt x="8567" y="10204"/>
                  </a:cubicBezTo>
                  <a:cubicBezTo>
                    <a:pt x="8505" y="10204"/>
                    <a:pt x="8439" y="10228"/>
                    <a:pt x="8381" y="10271"/>
                  </a:cubicBezTo>
                  <a:cubicBezTo>
                    <a:pt x="7593" y="10744"/>
                    <a:pt x="6680" y="10965"/>
                    <a:pt x="5829" y="10965"/>
                  </a:cubicBezTo>
                  <a:cubicBezTo>
                    <a:pt x="2994" y="10965"/>
                    <a:pt x="662" y="8665"/>
                    <a:pt x="662" y="5829"/>
                  </a:cubicBezTo>
                  <a:cubicBezTo>
                    <a:pt x="662" y="4758"/>
                    <a:pt x="977" y="3781"/>
                    <a:pt x="1607" y="2899"/>
                  </a:cubicBezTo>
                  <a:close/>
                  <a:moveTo>
                    <a:pt x="5766" y="1"/>
                  </a:moveTo>
                  <a:cubicBezTo>
                    <a:pt x="4884" y="1"/>
                    <a:pt x="3970" y="221"/>
                    <a:pt x="3151" y="662"/>
                  </a:cubicBezTo>
                  <a:lnTo>
                    <a:pt x="2836" y="316"/>
                  </a:lnTo>
                  <a:cubicBezTo>
                    <a:pt x="2765" y="245"/>
                    <a:pt x="2677" y="210"/>
                    <a:pt x="2597" y="210"/>
                  </a:cubicBezTo>
                  <a:cubicBezTo>
                    <a:pt x="2570" y="210"/>
                    <a:pt x="2545" y="214"/>
                    <a:pt x="2521" y="221"/>
                  </a:cubicBezTo>
                  <a:cubicBezTo>
                    <a:pt x="2395" y="253"/>
                    <a:pt x="2301" y="347"/>
                    <a:pt x="2269" y="473"/>
                  </a:cubicBezTo>
                  <a:lnTo>
                    <a:pt x="1985" y="1450"/>
                  </a:lnTo>
                  <a:cubicBezTo>
                    <a:pt x="694" y="2553"/>
                    <a:pt x="1" y="4160"/>
                    <a:pt x="1" y="5829"/>
                  </a:cubicBezTo>
                  <a:cubicBezTo>
                    <a:pt x="1" y="7342"/>
                    <a:pt x="599" y="8854"/>
                    <a:pt x="1733" y="9956"/>
                  </a:cubicBezTo>
                  <a:cubicBezTo>
                    <a:pt x="2836" y="11059"/>
                    <a:pt x="4285" y="11689"/>
                    <a:pt x="5861" y="11689"/>
                  </a:cubicBezTo>
                  <a:cubicBezTo>
                    <a:pt x="6774" y="11689"/>
                    <a:pt x="7719" y="11437"/>
                    <a:pt x="8539" y="11028"/>
                  </a:cubicBezTo>
                  <a:lnTo>
                    <a:pt x="8980" y="11406"/>
                  </a:lnTo>
                  <a:cubicBezTo>
                    <a:pt x="9027" y="11477"/>
                    <a:pt x="9110" y="11512"/>
                    <a:pt x="9201" y="11512"/>
                  </a:cubicBezTo>
                  <a:cubicBezTo>
                    <a:pt x="9232" y="11512"/>
                    <a:pt x="9263" y="11508"/>
                    <a:pt x="9295" y="11500"/>
                  </a:cubicBezTo>
                  <a:cubicBezTo>
                    <a:pt x="9421" y="11437"/>
                    <a:pt x="9484" y="11374"/>
                    <a:pt x="9515" y="11248"/>
                  </a:cubicBezTo>
                  <a:lnTo>
                    <a:pt x="9799" y="10114"/>
                  </a:lnTo>
                  <a:cubicBezTo>
                    <a:pt x="10996" y="9011"/>
                    <a:pt x="11689" y="7468"/>
                    <a:pt x="11689" y="5861"/>
                  </a:cubicBezTo>
                  <a:cubicBezTo>
                    <a:pt x="11658" y="2616"/>
                    <a:pt x="9011" y="1"/>
                    <a:pt x="5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-33947125" y="2735800"/>
              <a:ext cx="51200" cy="86675"/>
            </a:xfrm>
            <a:custGeom>
              <a:rect b="b" l="l" r="r" t="t"/>
              <a:pathLst>
                <a:path extrusionOk="0" h="3467" w="2048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229"/>
                    <a:pt x="158" y="1387"/>
                    <a:pt x="378" y="1387"/>
                  </a:cubicBezTo>
                  <a:cubicBezTo>
                    <a:pt x="567" y="1387"/>
                    <a:pt x="725" y="1229"/>
                    <a:pt x="725" y="1040"/>
                  </a:cubicBezTo>
                  <a:cubicBezTo>
                    <a:pt x="725" y="851"/>
                    <a:pt x="882" y="662"/>
                    <a:pt x="1071" y="662"/>
                  </a:cubicBezTo>
                  <a:cubicBezTo>
                    <a:pt x="1292" y="662"/>
                    <a:pt x="1449" y="851"/>
                    <a:pt x="1449" y="1040"/>
                  </a:cubicBezTo>
                  <a:lnTo>
                    <a:pt x="1449" y="1292"/>
                  </a:lnTo>
                  <a:cubicBezTo>
                    <a:pt x="1449" y="1418"/>
                    <a:pt x="1355" y="1544"/>
                    <a:pt x="1229" y="1639"/>
                  </a:cubicBezTo>
                  <a:lnTo>
                    <a:pt x="599" y="1954"/>
                  </a:lnTo>
                  <a:cubicBezTo>
                    <a:pt x="252" y="2111"/>
                    <a:pt x="63" y="2458"/>
                    <a:pt x="63" y="2836"/>
                  </a:cubicBezTo>
                  <a:lnTo>
                    <a:pt x="63" y="3119"/>
                  </a:lnTo>
                  <a:cubicBezTo>
                    <a:pt x="0" y="3372"/>
                    <a:pt x="158" y="3466"/>
                    <a:pt x="315" y="3466"/>
                  </a:cubicBezTo>
                  <a:lnTo>
                    <a:pt x="1701" y="3466"/>
                  </a:lnTo>
                  <a:cubicBezTo>
                    <a:pt x="1891" y="3466"/>
                    <a:pt x="2048" y="3309"/>
                    <a:pt x="2048" y="3119"/>
                  </a:cubicBezTo>
                  <a:cubicBezTo>
                    <a:pt x="2048" y="2930"/>
                    <a:pt x="1891" y="2773"/>
                    <a:pt x="1701" y="2773"/>
                  </a:cubicBezTo>
                  <a:lnTo>
                    <a:pt x="693" y="2773"/>
                  </a:lnTo>
                  <a:cubicBezTo>
                    <a:pt x="725" y="2678"/>
                    <a:pt x="756" y="2584"/>
                    <a:pt x="882" y="2521"/>
                  </a:cubicBezTo>
                  <a:lnTo>
                    <a:pt x="1512" y="2206"/>
                  </a:lnTo>
                  <a:cubicBezTo>
                    <a:pt x="1859" y="2048"/>
                    <a:pt x="2048" y="1702"/>
                    <a:pt x="2048" y="1292"/>
                  </a:cubicBezTo>
                  <a:lnTo>
                    <a:pt x="2048" y="1040"/>
                  </a:ln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-33878600" y="2737375"/>
              <a:ext cx="52000" cy="86675"/>
            </a:xfrm>
            <a:custGeom>
              <a:rect b="b" l="l" r="r" t="t"/>
              <a:pathLst>
                <a:path extrusionOk="0" h="3467" w="208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1355" y="2080"/>
                  </a:lnTo>
                  <a:lnTo>
                    <a:pt x="1355" y="3088"/>
                  </a:lnTo>
                  <a:cubicBezTo>
                    <a:pt x="1355" y="3309"/>
                    <a:pt x="1512" y="3466"/>
                    <a:pt x="1733" y="3466"/>
                  </a:cubicBezTo>
                  <a:cubicBezTo>
                    <a:pt x="1922" y="3466"/>
                    <a:pt x="2079" y="3309"/>
                    <a:pt x="2079" y="3088"/>
                  </a:cubicBezTo>
                  <a:lnTo>
                    <a:pt x="2079" y="1733"/>
                  </a:lnTo>
                  <a:lnTo>
                    <a:pt x="2079" y="347"/>
                  </a:lnTo>
                  <a:cubicBezTo>
                    <a:pt x="2079" y="158"/>
                    <a:pt x="1922" y="1"/>
                    <a:pt x="1733" y="1"/>
                  </a:cubicBezTo>
                  <a:cubicBezTo>
                    <a:pt x="1512" y="1"/>
                    <a:pt x="1355" y="158"/>
                    <a:pt x="1355" y="347"/>
                  </a:cubicBezTo>
                  <a:lnTo>
                    <a:pt x="1355" y="1355"/>
                  </a:lnTo>
                  <a:lnTo>
                    <a:pt x="693" y="1355"/>
                  </a:ln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2"/>
          <p:cNvSpPr/>
          <p:nvPr/>
        </p:nvSpPr>
        <p:spPr>
          <a:xfrm>
            <a:off x="3618950" y="3106051"/>
            <a:ext cx="442337" cy="329497"/>
          </a:xfrm>
          <a:custGeom>
            <a:rect b="b" l="l" r="r" t="t"/>
            <a:pathLst>
              <a:path extrusionOk="0" h="11752" w="11847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 rot="-5400000">
            <a:off x="2751875" y="639265"/>
            <a:ext cx="2835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4" type="subTitle"/>
          </p:nvPr>
        </p:nvSpPr>
        <p:spPr>
          <a:xfrm>
            <a:off x="3679007" y="4402400"/>
            <a:ext cx="37923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libraries can be installed by running this command: pip install -r libraries.txt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25" y="1246500"/>
            <a:ext cx="7763850" cy="34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subTitle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Thresholds</a:t>
            </a:r>
            <a:endParaRPr/>
          </a:p>
        </p:txBody>
      </p:sp>
      <p:sp>
        <p:nvSpPr>
          <p:cNvPr id="234" name="Google Shape;234;p34"/>
          <p:cNvSpPr txBox="1"/>
          <p:nvPr>
            <p:ph idx="2" type="subTitle"/>
          </p:nvPr>
        </p:nvSpPr>
        <p:spPr>
          <a:xfrm>
            <a:off x="4374125" y="1381600"/>
            <a:ext cx="3042000" cy="1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Dividing</a:t>
            </a:r>
            <a:r>
              <a:rPr lang="en"/>
              <a:t> data into 2 categories: small or large, </a:t>
            </a:r>
            <a:r>
              <a:rPr lang="en"/>
              <a:t>smooth or rough, short or long, high or low</a:t>
            </a:r>
            <a:endParaRPr/>
          </a:p>
        </p:txBody>
      </p:sp>
      <p:sp>
        <p:nvSpPr>
          <p:cNvPr id="235" name="Google Shape;235;p34"/>
          <p:cNvSpPr txBox="1"/>
          <p:nvPr>
            <p:ph idx="3" type="subTitle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the dataset</a:t>
            </a:r>
            <a:endParaRPr/>
          </a:p>
        </p:txBody>
      </p:sp>
      <p:sp>
        <p:nvSpPr>
          <p:cNvPr id="236" name="Google Shape;236;p34"/>
          <p:cNvSpPr txBox="1"/>
          <p:nvPr>
            <p:ph idx="4" type="subTitle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the data and converting into proper Problog code format</a:t>
            </a:r>
            <a:endParaRPr/>
          </a:p>
        </p:txBody>
      </p:sp>
      <p:grpSp>
        <p:nvGrpSpPr>
          <p:cNvPr id="237" name="Google Shape;237;p34"/>
          <p:cNvGrpSpPr/>
          <p:nvPr/>
        </p:nvGrpSpPr>
        <p:grpSpPr>
          <a:xfrm>
            <a:off x="3627024" y="3010052"/>
            <a:ext cx="395357" cy="411487"/>
            <a:chOff x="-62148000" y="1930075"/>
            <a:chExt cx="309550" cy="319800"/>
          </a:xfrm>
        </p:grpSpPr>
        <p:sp>
          <p:nvSpPr>
            <p:cNvPr id="238" name="Google Shape;238;p34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34"/>
          <p:cNvGrpSpPr/>
          <p:nvPr/>
        </p:nvGrpSpPr>
        <p:grpSpPr>
          <a:xfrm>
            <a:off x="3618962" y="1081515"/>
            <a:ext cx="411478" cy="411485"/>
            <a:chOff x="-42062025" y="2316000"/>
            <a:chExt cx="319000" cy="317700"/>
          </a:xfrm>
        </p:grpSpPr>
        <p:sp>
          <p:nvSpPr>
            <p:cNvPr id="241" name="Google Shape;241;p34"/>
            <p:cNvSpPr/>
            <p:nvPr/>
          </p:nvSpPr>
          <p:spPr>
            <a:xfrm>
              <a:off x="-41965150" y="2477075"/>
              <a:ext cx="124475" cy="112675"/>
            </a:xfrm>
            <a:custGeom>
              <a:rect b="b" l="l" r="r" t="t"/>
              <a:pathLst>
                <a:path extrusionOk="0" h="4507" w="4979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-42062025" y="2316000"/>
              <a:ext cx="319000" cy="317700"/>
            </a:xfrm>
            <a:custGeom>
              <a:rect b="b" l="l" r="r" t="t"/>
              <a:pathLst>
                <a:path extrusionOk="0" h="12708" w="1276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34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