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56" r:id="rId4"/>
    <p:sldId id="257" r:id="rId5"/>
    <p:sldId id="261" r:id="rId6"/>
    <p:sldId id="258" r:id="rId7"/>
    <p:sldId id="259" r:id="rId8"/>
    <p:sldId id="267" r:id="rId9"/>
    <p:sldId id="270" r:id="rId10"/>
    <p:sldId id="260" r:id="rId11"/>
    <p:sldId id="262"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BEC106-1F23-459A-8819-B7049262945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8EA36-D65A-40B2-8591-700C8E33E844}" type="slidenum">
              <a:rPr lang="en-US" smtClean="0"/>
              <a:t>‹#›</a:t>
            </a:fld>
            <a:endParaRPr lang="en-US"/>
          </a:p>
        </p:txBody>
      </p:sp>
    </p:spTree>
    <p:extLst>
      <p:ext uri="{BB962C8B-B14F-4D97-AF65-F5344CB8AC3E}">
        <p14:creationId xmlns:p14="http://schemas.microsoft.com/office/powerpoint/2010/main" val="214196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BEC106-1F23-459A-8819-B7049262945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8EA36-D65A-40B2-8591-700C8E33E844}" type="slidenum">
              <a:rPr lang="en-US" smtClean="0"/>
              <a:t>‹#›</a:t>
            </a:fld>
            <a:endParaRPr lang="en-US"/>
          </a:p>
        </p:txBody>
      </p:sp>
    </p:spTree>
    <p:extLst>
      <p:ext uri="{BB962C8B-B14F-4D97-AF65-F5344CB8AC3E}">
        <p14:creationId xmlns:p14="http://schemas.microsoft.com/office/powerpoint/2010/main" val="202145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BEC106-1F23-459A-8819-B7049262945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8EA36-D65A-40B2-8591-700C8E33E844}" type="slidenum">
              <a:rPr lang="en-US" smtClean="0"/>
              <a:t>‹#›</a:t>
            </a:fld>
            <a:endParaRPr lang="en-US"/>
          </a:p>
        </p:txBody>
      </p:sp>
    </p:spTree>
    <p:extLst>
      <p:ext uri="{BB962C8B-B14F-4D97-AF65-F5344CB8AC3E}">
        <p14:creationId xmlns:p14="http://schemas.microsoft.com/office/powerpoint/2010/main" val="154571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BEC106-1F23-459A-8819-B7049262945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8EA36-D65A-40B2-8591-700C8E33E844}" type="slidenum">
              <a:rPr lang="en-US" smtClean="0"/>
              <a:t>‹#›</a:t>
            </a:fld>
            <a:endParaRPr lang="en-US"/>
          </a:p>
        </p:txBody>
      </p:sp>
    </p:spTree>
    <p:extLst>
      <p:ext uri="{BB962C8B-B14F-4D97-AF65-F5344CB8AC3E}">
        <p14:creationId xmlns:p14="http://schemas.microsoft.com/office/powerpoint/2010/main" val="1444411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BEC106-1F23-459A-8819-B7049262945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8EA36-D65A-40B2-8591-700C8E33E844}" type="slidenum">
              <a:rPr lang="en-US" smtClean="0"/>
              <a:t>‹#›</a:t>
            </a:fld>
            <a:endParaRPr lang="en-US"/>
          </a:p>
        </p:txBody>
      </p:sp>
    </p:spTree>
    <p:extLst>
      <p:ext uri="{BB962C8B-B14F-4D97-AF65-F5344CB8AC3E}">
        <p14:creationId xmlns:p14="http://schemas.microsoft.com/office/powerpoint/2010/main" val="4236782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BEC106-1F23-459A-8819-B70492629454}"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8EA36-D65A-40B2-8591-700C8E33E844}" type="slidenum">
              <a:rPr lang="en-US" smtClean="0"/>
              <a:t>‹#›</a:t>
            </a:fld>
            <a:endParaRPr lang="en-US"/>
          </a:p>
        </p:txBody>
      </p:sp>
    </p:spTree>
    <p:extLst>
      <p:ext uri="{BB962C8B-B14F-4D97-AF65-F5344CB8AC3E}">
        <p14:creationId xmlns:p14="http://schemas.microsoft.com/office/powerpoint/2010/main" val="302988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BEC106-1F23-459A-8819-B70492629454}"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38EA36-D65A-40B2-8591-700C8E33E844}" type="slidenum">
              <a:rPr lang="en-US" smtClean="0"/>
              <a:t>‹#›</a:t>
            </a:fld>
            <a:endParaRPr lang="en-US"/>
          </a:p>
        </p:txBody>
      </p:sp>
    </p:spTree>
    <p:extLst>
      <p:ext uri="{BB962C8B-B14F-4D97-AF65-F5344CB8AC3E}">
        <p14:creationId xmlns:p14="http://schemas.microsoft.com/office/powerpoint/2010/main" val="2711031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BEC106-1F23-459A-8819-B70492629454}"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38EA36-D65A-40B2-8591-700C8E33E844}" type="slidenum">
              <a:rPr lang="en-US" smtClean="0"/>
              <a:t>‹#›</a:t>
            </a:fld>
            <a:endParaRPr lang="en-US"/>
          </a:p>
        </p:txBody>
      </p:sp>
    </p:spTree>
    <p:extLst>
      <p:ext uri="{BB962C8B-B14F-4D97-AF65-F5344CB8AC3E}">
        <p14:creationId xmlns:p14="http://schemas.microsoft.com/office/powerpoint/2010/main" val="327457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EC106-1F23-459A-8819-B70492629454}"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38EA36-D65A-40B2-8591-700C8E33E844}" type="slidenum">
              <a:rPr lang="en-US" smtClean="0"/>
              <a:t>‹#›</a:t>
            </a:fld>
            <a:endParaRPr lang="en-US"/>
          </a:p>
        </p:txBody>
      </p:sp>
    </p:spTree>
    <p:extLst>
      <p:ext uri="{BB962C8B-B14F-4D97-AF65-F5344CB8AC3E}">
        <p14:creationId xmlns:p14="http://schemas.microsoft.com/office/powerpoint/2010/main" val="223385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BEC106-1F23-459A-8819-B70492629454}"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8EA36-D65A-40B2-8591-700C8E33E844}" type="slidenum">
              <a:rPr lang="en-US" smtClean="0"/>
              <a:t>‹#›</a:t>
            </a:fld>
            <a:endParaRPr lang="en-US"/>
          </a:p>
        </p:txBody>
      </p:sp>
    </p:spTree>
    <p:extLst>
      <p:ext uri="{BB962C8B-B14F-4D97-AF65-F5344CB8AC3E}">
        <p14:creationId xmlns:p14="http://schemas.microsoft.com/office/powerpoint/2010/main" val="71097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BEC106-1F23-459A-8819-B70492629454}"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8EA36-D65A-40B2-8591-700C8E33E844}" type="slidenum">
              <a:rPr lang="en-US" smtClean="0"/>
              <a:t>‹#›</a:t>
            </a:fld>
            <a:endParaRPr lang="en-US"/>
          </a:p>
        </p:txBody>
      </p:sp>
    </p:spTree>
    <p:extLst>
      <p:ext uri="{BB962C8B-B14F-4D97-AF65-F5344CB8AC3E}">
        <p14:creationId xmlns:p14="http://schemas.microsoft.com/office/powerpoint/2010/main" val="2034193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EC106-1F23-459A-8819-B70492629454}" type="datetimeFigureOut">
              <a:rPr lang="en-US" smtClean="0"/>
              <a:t>4/29/2024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8EA36-D65A-40B2-8591-700C8E33E844}" type="slidenum">
              <a:rPr lang="en-US" smtClean="0"/>
              <a:t>‹#›</a:t>
            </a:fld>
            <a:endParaRPr lang="en-US"/>
          </a:p>
        </p:txBody>
      </p:sp>
    </p:spTree>
    <p:extLst>
      <p:ext uri="{BB962C8B-B14F-4D97-AF65-F5344CB8AC3E}">
        <p14:creationId xmlns:p14="http://schemas.microsoft.com/office/powerpoint/2010/main" val="38577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8011"/>
            <a:ext cx="10515600" cy="5758952"/>
          </a:xfrm>
        </p:spPr>
        <p:txBody>
          <a:bodyPr>
            <a:normAutofit lnSpcReduction="10000"/>
          </a:bodyPr>
          <a:lstStyle/>
          <a:p>
            <a:endParaRPr lang="en-US" dirty="0" smtClean="0"/>
          </a:p>
          <a:p>
            <a:endParaRPr lang="en-US" dirty="0"/>
          </a:p>
          <a:p>
            <a:endParaRPr lang="en-US" dirty="0" smtClean="0"/>
          </a:p>
          <a:p>
            <a:endParaRPr lang="en-US" dirty="0"/>
          </a:p>
          <a:p>
            <a:endParaRPr lang="en-US" dirty="0"/>
          </a:p>
          <a:p>
            <a:pPr marL="0" indent="0" algn="ctr">
              <a:buNone/>
            </a:pPr>
            <a:r>
              <a:rPr lang="en-US" dirty="0"/>
              <a:t> </a:t>
            </a:r>
            <a:r>
              <a:rPr lang="en-US" b="1" dirty="0"/>
              <a:t>A Critical Review on "Query Rewriting and Optimization for Ontological </a:t>
            </a:r>
            <a:r>
              <a:rPr lang="en-US" b="1" dirty="0" smtClean="0"/>
              <a:t>Databases“</a:t>
            </a:r>
          </a:p>
          <a:p>
            <a:pPr marL="0" indent="0" algn="ctr">
              <a:buNone/>
            </a:pPr>
            <a:endParaRPr lang="en-US" b="1" dirty="0" smtClean="0"/>
          </a:p>
          <a:p>
            <a:pPr marL="0" indent="0" algn="ctr">
              <a:buNone/>
            </a:pPr>
            <a:endParaRPr lang="en-US" b="1" dirty="0" smtClean="0"/>
          </a:p>
          <a:p>
            <a:pPr algn="ctr"/>
            <a:endParaRPr lang="en-US" b="1" dirty="0"/>
          </a:p>
          <a:p>
            <a:pPr marL="0" indent="0" algn="ctr">
              <a:buNone/>
            </a:pPr>
            <a:r>
              <a:rPr lang="en-US" b="1" dirty="0" smtClean="0">
                <a:solidFill>
                  <a:schemeClr val="tx2"/>
                </a:solidFill>
              </a:rPr>
              <a:t>Presentation </a:t>
            </a:r>
            <a:r>
              <a:rPr lang="en-US" b="1" dirty="0">
                <a:solidFill>
                  <a:schemeClr val="tx2"/>
                </a:solidFill>
              </a:rPr>
              <a:t>by: </a:t>
            </a:r>
            <a:r>
              <a:rPr lang="en-US" b="1" dirty="0" err="1" smtClean="0">
                <a:solidFill>
                  <a:schemeClr val="tx2"/>
                </a:solidFill>
              </a:rPr>
              <a:t>Amanial</a:t>
            </a:r>
            <a:r>
              <a:rPr lang="en-US" b="1" dirty="0" smtClean="0">
                <a:solidFill>
                  <a:schemeClr val="tx2"/>
                </a:solidFill>
              </a:rPr>
              <a:t> </a:t>
            </a:r>
            <a:r>
              <a:rPr lang="en-US" b="1" dirty="0" err="1" smtClean="0">
                <a:solidFill>
                  <a:schemeClr val="tx2"/>
                </a:solidFill>
              </a:rPr>
              <a:t>Gebru</a:t>
            </a:r>
            <a:endParaRPr lang="en-US" b="1" dirty="0" smtClean="0">
              <a:solidFill>
                <a:schemeClr val="tx2"/>
              </a:solidFill>
            </a:endParaRPr>
          </a:p>
          <a:p>
            <a:pPr marL="0" indent="0" algn="ctr">
              <a:buNone/>
            </a:pPr>
            <a:r>
              <a:rPr lang="en-US" b="1" dirty="0" smtClean="0">
                <a:solidFill>
                  <a:schemeClr val="accent2"/>
                </a:solidFill>
              </a:rPr>
              <a:t>April </a:t>
            </a:r>
            <a:r>
              <a:rPr lang="en-US" b="1" dirty="0">
                <a:solidFill>
                  <a:schemeClr val="accent2"/>
                </a:solidFill>
              </a:rPr>
              <a:t>28, 2024</a:t>
            </a:r>
            <a:endParaRPr lang="en-US" dirty="0">
              <a:solidFill>
                <a:schemeClr val="accent2"/>
              </a:solidFill>
            </a:endParaRPr>
          </a:p>
        </p:txBody>
      </p:sp>
      <p:pic>
        <p:nvPicPr>
          <p:cNvPr id="4" name="Picture 3"/>
          <p:cNvPicPr>
            <a:picLocks noChangeAspect="1"/>
          </p:cNvPicPr>
          <p:nvPr/>
        </p:nvPicPr>
        <p:blipFill>
          <a:blip r:embed="rId2"/>
          <a:stretch>
            <a:fillRect/>
          </a:stretch>
        </p:blipFill>
        <p:spPr>
          <a:xfrm>
            <a:off x="766354" y="574767"/>
            <a:ext cx="10319657" cy="2029096"/>
          </a:xfrm>
          <a:prstGeom prst="rect">
            <a:avLst/>
          </a:prstGeom>
        </p:spPr>
      </p:pic>
    </p:spTree>
    <p:extLst>
      <p:ext uri="{BB962C8B-B14F-4D97-AF65-F5344CB8AC3E}">
        <p14:creationId xmlns:p14="http://schemas.microsoft.com/office/powerpoint/2010/main" val="1101596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statement of the problem</a:t>
            </a:r>
            <a:endParaRPr lang="en-US" b="1" dirty="0">
              <a:solidFill>
                <a:srgbClr val="FF0000"/>
              </a:solidFill>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statement of the problem for ontological databases can vary depending on the specific context and requirements, but here are some common </a:t>
            </a:r>
            <a:r>
              <a:rPr lang="en-US" sz="2000" dirty="0" smtClean="0">
                <a:latin typeface="Times New Roman" panose="02020603050405020304" pitchFamily="18" charset="0"/>
                <a:cs typeface="Times New Roman" panose="02020603050405020304" pitchFamily="18" charset="0"/>
              </a:rPr>
              <a:t>challenges </a:t>
            </a:r>
            <a:r>
              <a:rPr lang="en-US" sz="2000" dirty="0">
                <a:latin typeface="Times New Roman" panose="02020603050405020304" pitchFamily="18" charset="0"/>
                <a:cs typeface="Times New Roman" panose="02020603050405020304" pitchFamily="18" charset="0"/>
              </a:rPr>
              <a:t>and issues that are typically </a:t>
            </a:r>
            <a:r>
              <a:rPr lang="en-US" sz="2000" dirty="0" smtClean="0">
                <a:latin typeface="Times New Roman" panose="02020603050405020304" pitchFamily="18" charset="0"/>
                <a:cs typeface="Times New Roman" panose="02020603050405020304" pitchFamily="18" charset="0"/>
              </a:rPr>
              <a:t>addressed</a:t>
            </a:r>
          </a:p>
          <a:p>
            <a:pPr>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Quality and Integration</a:t>
            </a:r>
            <a:r>
              <a:rPr lang="en-US" sz="2000" dirty="0">
                <a:latin typeface="Times New Roman" panose="02020603050405020304" pitchFamily="18" charset="0"/>
                <a:cs typeface="Times New Roman" panose="02020603050405020304" pitchFamily="18" charset="0"/>
              </a:rPr>
              <a:t>: Ensuring the quality and consistency of data integrated into the ontological database is essential for accurate knowledge representation. Addressing issues such as data completeness, consistency, and </a:t>
            </a:r>
            <a:r>
              <a:rPr lang="en-US" sz="2000" dirty="0">
                <a:solidFill>
                  <a:srgbClr val="FF0000"/>
                </a:solidFill>
                <a:latin typeface="Times New Roman" panose="02020603050405020304" pitchFamily="18" charset="0"/>
                <a:cs typeface="Times New Roman" panose="02020603050405020304" pitchFamily="18" charset="0"/>
              </a:rPr>
              <a:t>correctness</a:t>
            </a:r>
            <a:r>
              <a:rPr lang="en-US" sz="2000" dirty="0">
                <a:latin typeface="Times New Roman" panose="02020603050405020304" pitchFamily="18" charset="0"/>
                <a:cs typeface="Times New Roman" panose="02020603050405020304" pitchFamily="18" charset="0"/>
              </a:rPr>
              <a:t> during the integration process is a significant challenge.</a:t>
            </a:r>
          </a:p>
          <a:p>
            <a:pPr>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Query Processing and Optimization</a:t>
            </a:r>
            <a:r>
              <a:rPr lang="en-US" sz="2000" dirty="0">
                <a:latin typeface="Times New Roman" panose="02020603050405020304" pitchFamily="18" charset="0"/>
                <a:cs typeface="Times New Roman" panose="02020603050405020304" pitchFamily="18" charset="0"/>
              </a:rPr>
              <a:t>: Developing efficient query processing and optimization techniques for ontological databases is crucial for achieving acceptable </a:t>
            </a:r>
            <a:r>
              <a:rPr lang="en-US" sz="2000" dirty="0">
                <a:solidFill>
                  <a:srgbClr val="FF0000"/>
                </a:solidFill>
                <a:latin typeface="Times New Roman" panose="02020603050405020304" pitchFamily="18" charset="0"/>
                <a:cs typeface="Times New Roman" panose="02020603050405020304" pitchFamily="18" charset="0"/>
              </a:rPr>
              <a:t>performance</a:t>
            </a:r>
            <a:r>
              <a:rPr lang="en-US" sz="2000" dirty="0">
                <a:latin typeface="Times New Roman" panose="02020603050405020304" pitchFamily="18" charset="0"/>
                <a:cs typeface="Times New Roman" panose="02020603050405020304" pitchFamily="18" charset="0"/>
              </a:rPr>
              <a:t>. This includes strategies for query rewriting, optimization, and </a:t>
            </a:r>
            <a:r>
              <a:rPr lang="en-US" sz="2000" dirty="0">
                <a:solidFill>
                  <a:srgbClr val="FF0000"/>
                </a:solidFill>
                <a:latin typeface="Times New Roman" panose="02020603050405020304" pitchFamily="18" charset="0"/>
                <a:cs typeface="Times New Roman" panose="02020603050405020304" pitchFamily="18" charset="0"/>
              </a:rPr>
              <a:t>parallel processing </a:t>
            </a:r>
            <a:r>
              <a:rPr lang="en-US" sz="2000" dirty="0">
                <a:latin typeface="Times New Roman" panose="02020603050405020304" pitchFamily="18" charset="0"/>
                <a:cs typeface="Times New Roman" panose="02020603050405020304" pitchFamily="18" charset="0"/>
              </a:rPr>
              <a:t>to minimize query response </a:t>
            </a:r>
            <a:r>
              <a:rPr lang="en-US" sz="2000" dirty="0" smtClean="0">
                <a:latin typeface="Times New Roman" panose="02020603050405020304" pitchFamily="18" charset="0"/>
                <a:cs typeface="Times New Roman" panose="02020603050405020304" pitchFamily="18" charset="0"/>
              </a:rPr>
              <a:t>time</a:t>
            </a:r>
          </a:p>
          <a:p>
            <a:pPr>
              <a:buFont typeface="Wingdings" panose="05000000000000000000" pitchFamily="2" charset="2"/>
              <a:buChar char="ü"/>
            </a:pPr>
            <a:r>
              <a:rPr lang="en-US" sz="2000" b="1" dirty="0"/>
              <a:t>Expressiveness and Scalability</a:t>
            </a:r>
            <a:r>
              <a:rPr lang="en-US" sz="2000" dirty="0"/>
              <a:t>: Ontological databases should be capable of representing complex knowledge structures while maintaining scalability. Ensuring that the ontology remains expressive enough to capture the nuances of the domain without sacrificing performance is a significant challenge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421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2452"/>
          </a:xfrm>
        </p:spPr>
        <p:txBody>
          <a:bodyPr>
            <a:normAutofit/>
          </a:bodyPr>
          <a:lstStyle/>
          <a:p>
            <a:r>
              <a:rPr lang="en-US" sz="2400" b="1" dirty="0">
                <a:solidFill>
                  <a:srgbClr val="FF0000"/>
                </a:solidFill>
              </a:rPr>
              <a:t>Approaches to Addressing Challenges in Ontological Databases</a:t>
            </a:r>
          </a:p>
        </p:txBody>
      </p:sp>
      <p:sp>
        <p:nvSpPr>
          <p:cNvPr id="3" name="Content Placeholder 2"/>
          <p:cNvSpPr>
            <a:spLocks noGrp="1"/>
          </p:cNvSpPr>
          <p:nvPr>
            <p:ph idx="1"/>
          </p:nvPr>
        </p:nvSpPr>
        <p:spPr>
          <a:xfrm>
            <a:off x="838200" y="1497874"/>
            <a:ext cx="10515600" cy="4679089"/>
          </a:xfrm>
        </p:spPr>
        <p:txBody>
          <a:bodyPr>
            <a:noAutofit/>
          </a:bodyPr>
          <a:lstStyle/>
          <a:p>
            <a:r>
              <a:rPr lang="en-US" sz="2000" dirty="0">
                <a:latin typeface="Times New Roman" panose="02020603050405020304" pitchFamily="18" charset="0"/>
                <a:cs typeface="Times New Roman" panose="02020603050405020304" pitchFamily="18" charset="0"/>
              </a:rPr>
              <a:t>Ontological databases represent a unique intersection of database management systems and ontological reasoning, posing distinct challenges and opportunities for research and development. Several approaches have emerged to tackle these challenges and unlock the potential of ontological databases. </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Here </a:t>
            </a:r>
            <a:r>
              <a:rPr lang="en-US" sz="2000" dirty="0">
                <a:latin typeface="Times New Roman" panose="02020603050405020304" pitchFamily="18" charset="0"/>
                <a:cs typeface="Times New Roman" panose="02020603050405020304" pitchFamily="18" charset="0"/>
              </a:rPr>
              <a:t>are some </a:t>
            </a:r>
            <a:r>
              <a:rPr lang="en-US" sz="2000" dirty="0">
                <a:solidFill>
                  <a:srgbClr val="FF0000"/>
                </a:solidFill>
                <a:latin typeface="Times New Roman" panose="02020603050405020304" pitchFamily="18" charset="0"/>
                <a:cs typeface="Times New Roman" panose="02020603050405020304" pitchFamily="18" charset="0"/>
              </a:rPr>
              <a:t>key</a:t>
            </a:r>
            <a:r>
              <a:rPr lang="en-US" sz="2000" dirty="0">
                <a:latin typeface="Times New Roman" panose="02020603050405020304" pitchFamily="18" charset="0"/>
                <a:cs typeface="Times New Roman" panose="02020603050405020304" pitchFamily="18" charset="0"/>
              </a:rPr>
              <a:t> strategies</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Integration with Emerging Technologies:</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Explore synergies between ontological databases and emerging technologies such as machine learning, natural language processing, and knowledge graphs.</a:t>
            </a:r>
          </a:p>
          <a:p>
            <a:pPr lvl="1"/>
            <a:r>
              <a:rPr lang="en-US" sz="2000" dirty="0">
                <a:solidFill>
                  <a:srgbClr val="FF0000"/>
                </a:solidFill>
                <a:latin typeface="Times New Roman" panose="02020603050405020304" pitchFamily="18" charset="0"/>
                <a:cs typeface="Times New Roman" panose="02020603050405020304" pitchFamily="18" charset="0"/>
              </a:rPr>
              <a:t>Investigate</a:t>
            </a:r>
            <a:r>
              <a:rPr lang="en-US" sz="2000" dirty="0">
                <a:latin typeface="Times New Roman" panose="02020603050405020304" pitchFamily="18" charset="0"/>
                <a:cs typeface="Times New Roman" panose="02020603050405020304" pitchFamily="18" charset="0"/>
              </a:rPr>
              <a:t> how ontological databases can leverage these technologies to enhance data analysis, inference, and </a:t>
            </a:r>
            <a:r>
              <a:rPr lang="en-US" sz="2000" dirty="0">
                <a:solidFill>
                  <a:srgbClr val="FF0000"/>
                </a:solidFill>
                <a:latin typeface="Times New Roman" panose="02020603050405020304" pitchFamily="18" charset="0"/>
                <a:cs typeface="Times New Roman" panose="02020603050405020304" pitchFamily="18" charset="0"/>
              </a:rPr>
              <a:t>decision support capabilities.</a:t>
            </a:r>
          </a:p>
          <a:p>
            <a:pPr>
              <a:buFont typeface="Wingdings" panose="05000000000000000000" pitchFamily="2" charset="2"/>
              <a:buChar char="v"/>
            </a:pPr>
            <a:endParaRPr lang="en-US" sz="2000" dirty="0" smtClean="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b="1" dirty="0" smtClean="0"/>
              <a:t>User </a:t>
            </a:r>
            <a:r>
              <a:rPr lang="en-US" sz="2000" b="1" dirty="0"/>
              <a:t>Interfaces and Interaction Paradigms:</a:t>
            </a:r>
            <a:endParaRPr lang="en-US" sz="2000" dirty="0"/>
          </a:p>
          <a:p>
            <a:pPr lvl="1"/>
            <a:r>
              <a:rPr lang="en-US" sz="2000" dirty="0"/>
              <a:t>Design intuitive user interfaces and interaction paradigms that enable users to interact with ontological databases effectively.</a:t>
            </a:r>
          </a:p>
          <a:p>
            <a:pPr lvl="1"/>
            <a:r>
              <a:rPr lang="en-US" sz="2000" dirty="0"/>
              <a:t>Explore visualization techniques, natural language interfaces, and intelligent query assistants to enhance user experience and usability.</a:t>
            </a:r>
          </a:p>
          <a:p>
            <a:pPr>
              <a:buFont typeface="Wingdings" panose="05000000000000000000" pitchFamily="2" charset="2"/>
              <a:buChar char="ü"/>
            </a:pPr>
            <a:endParaRPr lang="en-US" sz="2000" dirty="0"/>
          </a:p>
          <a:p>
            <a:pPr>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2655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7680"/>
            <a:ext cx="10515600" cy="5689283"/>
          </a:xfrm>
        </p:spPr>
        <p:txBody>
          <a:bodyPr>
            <a:normAutofit/>
          </a:bodyPr>
          <a:lstStyle/>
          <a:p>
            <a:pPr>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Scalability and Efficiency:</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Address scalability challenges associated with large-scale ontological databases by developing </a:t>
            </a:r>
            <a:r>
              <a:rPr lang="en-US" sz="2000" dirty="0">
                <a:solidFill>
                  <a:srgbClr val="FF0000"/>
                </a:solidFill>
                <a:latin typeface="Times New Roman" panose="02020603050405020304" pitchFamily="18" charset="0"/>
                <a:cs typeface="Times New Roman" panose="02020603050405020304" pitchFamily="18" charset="0"/>
              </a:rPr>
              <a:t>distributed and parallel </a:t>
            </a:r>
            <a:r>
              <a:rPr lang="en-US" sz="2000" dirty="0">
                <a:latin typeface="Times New Roman" panose="02020603050405020304" pitchFamily="18" charset="0"/>
                <a:cs typeface="Times New Roman" panose="02020603050405020304" pitchFamily="18" charset="0"/>
              </a:rPr>
              <a:t>processing techniques.</a:t>
            </a:r>
          </a:p>
          <a:p>
            <a:pPr lvl="1"/>
            <a:r>
              <a:rPr lang="en-US" sz="2000" dirty="0">
                <a:latin typeface="Times New Roman" panose="02020603050405020304" pitchFamily="18" charset="0"/>
                <a:cs typeface="Times New Roman" panose="02020603050405020304" pitchFamily="18" charset="0"/>
              </a:rPr>
              <a:t>Investigate strategies for optimizing storage, indexing, and query processing to improve the efficiency of ontological database systems.</a:t>
            </a:r>
          </a:p>
          <a:p>
            <a:pPr>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Query Rewriting Algorithms:</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Design efficient algorithms for rewriting queries expressed in standard languages (e.g., SQL) into ontological query languages, ensuring semantic coherence with ontological constraints.</a:t>
            </a:r>
          </a:p>
          <a:p>
            <a:pPr lvl="1"/>
            <a:r>
              <a:rPr lang="en-US" sz="2000" dirty="0">
                <a:latin typeface="Times New Roman" panose="02020603050405020304" pitchFamily="18" charset="0"/>
                <a:cs typeface="Times New Roman" panose="02020603050405020304" pitchFamily="18" charset="0"/>
              </a:rPr>
              <a:t>Investigate techniques for optimizing query rewriting to </a:t>
            </a:r>
            <a:r>
              <a:rPr lang="en-US" sz="2000" dirty="0">
                <a:solidFill>
                  <a:srgbClr val="FF0000"/>
                </a:solidFill>
                <a:latin typeface="Times New Roman" panose="02020603050405020304" pitchFamily="18" charset="0"/>
                <a:cs typeface="Times New Roman" panose="02020603050405020304" pitchFamily="18" charset="0"/>
              </a:rPr>
              <a:t>minimize</a:t>
            </a:r>
            <a:r>
              <a:rPr lang="en-US" sz="2000" dirty="0">
                <a:latin typeface="Times New Roman" panose="02020603050405020304" pitchFamily="18" charset="0"/>
                <a:cs typeface="Times New Roman" panose="02020603050405020304" pitchFamily="18" charset="0"/>
              </a:rPr>
              <a:t> computational </a:t>
            </a:r>
            <a:r>
              <a:rPr lang="en-US" sz="2000" dirty="0">
                <a:solidFill>
                  <a:srgbClr val="FF0000"/>
                </a:solidFill>
                <a:latin typeface="Times New Roman" panose="02020603050405020304" pitchFamily="18" charset="0"/>
                <a:cs typeface="Times New Roman" panose="02020603050405020304" pitchFamily="18" charset="0"/>
              </a:rPr>
              <a:t>overhead</a:t>
            </a:r>
            <a:r>
              <a:rPr lang="en-US" sz="2000" dirty="0">
                <a:latin typeface="Times New Roman" panose="02020603050405020304" pitchFamily="18" charset="0"/>
                <a:cs typeface="Times New Roman" panose="02020603050405020304" pitchFamily="18" charset="0"/>
              </a:rPr>
              <a:t> and improve </a:t>
            </a:r>
            <a:r>
              <a:rPr lang="en-US" sz="2000" dirty="0">
                <a:solidFill>
                  <a:srgbClr val="FF0000"/>
                </a:solidFill>
                <a:latin typeface="Times New Roman" panose="02020603050405020304" pitchFamily="18" charset="0"/>
                <a:cs typeface="Times New Roman" panose="02020603050405020304" pitchFamily="18" charset="0"/>
              </a:rPr>
              <a:t>query</a:t>
            </a:r>
            <a:r>
              <a:rPr lang="en-US" sz="2000" dirty="0">
                <a:latin typeface="Times New Roman" panose="02020603050405020304" pitchFamily="18" charset="0"/>
                <a:cs typeface="Times New Roman" panose="02020603050405020304" pitchFamily="18" charset="0"/>
              </a:rPr>
              <a:t> performance.</a:t>
            </a:r>
          </a:p>
          <a:p>
            <a:pPr>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Ontology Languages and Formalisms: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Develop and refine ontology languages and formalisms to express complex domain concepts and relationships effectively.</a:t>
            </a:r>
          </a:p>
          <a:p>
            <a:r>
              <a:rPr lang="en-US" sz="2000" dirty="0">
                <a:latin typeface="Times New Roman" panose="02020603050405020304" pitchFamily="18" charset="0"/>
                <a:cs typeface="Times New Roman" panose="02020603050405020304" pitchFamily="18" charset="0"/>
              </a:rPr>
              <a:t>Explore formalisms such as Description Logics (DLs), Web Ontology Language (OWL), and Tuple Generating Dependencies (TGDs) to model ontologies with varying degrees of expressiveness and computational complexity</a:t>
            </a:r>
          </a:p>
          <a:p>
            <a:endParaRPr lang="en-US" dirty="0"/>
          </a:p>
        </p:txBody>
      </p:sp>
    </p:spTree>
    <p:extLst>
      <p:ext uri="{BB962C8B-B14F-4D97-AF65-F5344CB8AC3E}">
        <p14:creationId xmlns:p14="http://schemas.microsoft.com/office/powerpoint/2010/main" val="2931447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conclusion</a:t>
            </a:r>
            <a:endParaRPr lang="en-US" b="1" dirty="0"/>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In conclusion, the study has delved into the challenge of designing a practical query rewriting algorithm for arbitrary Tuple Generating Dependencies (TGDs). The proposed resolution-based query rewriting algorithm, </a:t>
            </a:r>
            <a:r>
              <a:rPr lang="en-US" sz="2000" dirty="0" err="1">
                <a:latin typeface="Times New Roman" panose="02020603050405020304" pitchFamily="18" charset="0"/>
                <a:cs typeface="Times New Roman" panose="02020603050405020304" pitchFamily="18" charset="0"/>
              </a:rPr>
              <a:t>XRewrite</a:t>
            </a:r>
            <a:r>
              <a:rPr lang="en-US" sz="2000" dirty="0">
                <a:latin typeface="Times New Roman" panose="02020603050405020304" pitchFamily="18" charset="0"/>
                <a:cs typeface="Times New Roman" panose="02020603050405020304" pitchFamily="18" charset="0"/>
              </a:rPr>
              <a:t>, specifically targets linear and sticky TGDs. Additionally, various optimization techniques have been </a:t>
            </a:r>
            <a:r>
              <a:rPr lang="en-US" sz="2000" dirty="0" smtClean="0">
                <a:latin typeface="Times New Roman" panose="02020603050405020304" pitchFamily="18" charset="0"/>
                <a:cs typeface="Times New Roman" panose="02020603050405020304" pitchFamily="18" charset="0"/>
              </a:rPr>
              <a:t>explored </a:t>
            </a:r>
            <a:r>
              <a:rPr lang="en-US" sz="2000" dirty="0">
                <a:latin typeface="Times New Roman" panose="02020603050405020304" pitchFamily="18" charset="0"/>
                <a:cs typeface="Times New Roman" panose="02020603050405020304" pitchFamily="18" charset="0"/>
              </a:rPr>
              <a:t>to enhance the efficiency of the rewriting process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Here are the key takeaways</a:t>
            </a:r>
            <a:r>
              <a:rPr lang="en-US" sz="2000"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Challenges and Solutions:</a:t>
            </a:r>
            <a:r>
              <a:rPr lang="en-US" sz="2000" dirty="0">
                <a:latin typeface="Times New Roman" panose="02020603050405020304" pitchFamily="18" charset="0"/>
                <a:cs typeface="Times New Roman" panose="02020603050405020304" pitchFamily="18" charset="0"/>
              </a:rPr>
              <a:t> We have identified and addressed various challenges encountered in ontological databases, including query </a:t>
            </a:r>
            <a:r>
              <a:rPr lang="en-US" sz="2000" dirty="0">
                <a:solidFill>
                  <a:srgbClr val="FF0000"/>
                </a:solidFill>
                <a:latin typeface="Times New Roman" panose="02020603050405020304" pitchFamily="18" charset="0"/>
                <a:cs typeface="Times New Roman" panose="02020603050405020304" pitchFamily="18" charset="0"/>
              </a:rPr>
              <a:t>rewriting, reasoning efficiency, semantic integration, and scalability. </a:t>
            </a:r>
            <a:r>
              <a:rPr lang="en-US" sz="2000" dirty="0">
                <a:latin typeface="Times New Roman" panose="02020603050405020304" pitchFamily="18" charset="0"/>
                <a:cs typeface="Times New Roman" panose="02020603050405020304" pitchFamily="18" charset="0"/>
              </a:rPr>
              <a:t>Through innovative approaches such as advanced query rewriting algorithms, reasoning mechanisms, and semantic integration techniques, researchers are paving the way for more efficient and effective ontological database systems</a:t>
            </a:r>
            <a:r>
              <a:rPr lang="en-US" sz="2000"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Integration of Ontological Reasoning:</a:t>
            </a:r>
            <a:r>
              <a:rPr lang="en-US" sz="2000" dirty="0">
                <a:latin typeface="Times New Roman" panose="02020603050405020304" pitchFamily="18" charset="0"/>
                <a:cs typeface="Times New Roman" panose="02020603050405020304" pitchFamily="18" charset="0"/>
              </a:rPr>
              <a:t> The marriage of ontological reasoning with database technology has led to the emergence of ontological database management systems (ODBMS), enabling organizations to leverage explicit conceptualizations of their data domains for enhanced understanding and decision-making.</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448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6354"/>
            <a:ext cx="10515600" cy="5410609"/>
          </a:xfrm>
        </p:spPr>
        <p:txBody>
          <a:bodyPr/>
          <a:lstStyle/>
          <a:p>
            <a:r>
              <a:rPr lang="en-US" sz="2000" b="1" dirty="0">
                <a:latin typeface="Times New Roman" panose="02020603050405020304" pitchFamily="18" charset="0"/>
                <a:cs typeface="Times New Roman" panose="02020603050405020304" pitchFamily="18" charset="0"/>
              </a:rPr>
              <a:t>Future Directions:</a:t>
            </a:r>
            <a:r>
              <a:rPr lang="en-US" sz="2000" dirty="0">
                <a:latin typeface="Times New Roman" panose="02020603050405020304" pitchFamily="18" charset="0"/>
                <a:cs typeface="Times New Roman" panose="02020603050405020304" pitchFamily="18" charset="0"/>
              </a:rPr>
              <a:t> Looking ahead, the evolution of ontological databases is poised to continue, driven by advancements in ontology languages, reasoning algorithms, and integration with emerging technologies. Future research directions may include the exploration of distributed ontological databases, integration with machine learning and natural language processing, and the development of intelligent ontological query assistants.</a:t>
            </a:r>
          </a:p>
          <a:p>
            <a:r>
              <a:rPr lang="en-US" sz="2000" b="1" dirty="0">
                <a:latin typeface="Times New Roman" panose="02020603050405020304" pitchFamily="18" charset="0"/>
                <a:cs typeface="Times New Roman" panose="02020603050405020304" pitchFamily="18" charset="0"/>
              </a:rPr>
              <a:t>Impact and Implications:</a:t>
            </a:r>
            <a:r>
              <a:rPr lang="en-US" sz="2000" dirty="0">
                <a:latin typeface="Times New Roman" panose="02020603050405020304" pitchFamily="18" charset="0"/>
                <a:cs typeface="Times New Roman" panose="02020603050405020304" pitchFamily="18" charset="0"/>
              </a:rPr>
              <a:t> Ontological databases have the potential to revolutionize data management practices across various domains, including healthcare, finance, manufacturing, and beyond. By providing a unified framework for representing and reasoning about complex data domains, ontological databases empower organizations to extract actionable insights, facilitate decision-making, and drive innovation.</a:t>
            </a:r>
          </a:p>
          <a:p>
            <a:endParaRPr lang="en-US" dirty="0"/>
          </a:p>
        </p:txBody>
      </p:sp>
    </p:spTree>
    <p:extLst>
      <p:ext uri="{BB962C8B-B14F-4D97-AF65-F5344CB8AC3E}">
        <p14:creationId xmlns:p14="http://schemas.microsoft.com/office/powerpoint/2010/main" val="870265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2114"/>
            <a:ext cx="10515600" cy="5044849"/>
          </a:xfrm>
        </p:spPr>
        <p:txBody>
          <a:bodyPr>
            <a:normAutofit/>
          </a:bodyPr>
          <a:lstStyle/>
          <a:p>
            <a:pPr marL="0" indent="0" algn="ctr">
              <a:buNone/>
            </a:pPr>
            <a:r>
              <a:rPr lang="en-US" sz="3600" dirty="0"/>
              <a:t>T</a:t>
            </a:r>
            <a:r>
              <a:rPr lang="en-US" sz="3600" dirty="0" smtClean="0"/>
              <a:t>hanks !</a:t>
            </a:r>
            <a:endParaRPr lang="en-US" sz="3600" dirty="0"/>
          </a:p>
        </p:txBody>
      </p:sp>
    </p:spTree>
    <p:extLst>
      <p:ext uri="{BB962C8B-B14F-4D97-AF65-F5344CB8AC3E}">
        <p14:creationId xmlns:p14="http://schemas.microsoft.com/office/powerpoint/2010/main" val="1603038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2183"/>
            <a:ext cx="10515600" cy="5584780"/>
          </a:xfrm>
        </p:spPr>
        <p:txBody>
          <a:bodyPr/>
          <a:lstStyle/>
          <a:p>
            <a:pPr marL="0" indent="0">
              <a:buNone/>
            </a:pPr>
            <a:r>
              <a:rPr lang="en-US" dirty="0" smtClean="0"/>
              <a:t>                 </a:t>
            </a:r>
            <a:r>
              <a:rPr lang="en-US" b="1" u="sng" dirty="0"/>
              <a:t>Group 9</a:t>
            </a:r>
            <a:endParaRPr lang="en-US" dirty="0"/>
          </a:p>
          <a:p>
            <a:pPr marL="0" indent="0">
              <a:buNone/>
            </a:pPr>
            <a:r>
              <a:rPr lang="en-US" b="1" dirty="0"/>
              <a:t>Name                                                                ID</a:t>
            </a:r>
            <a:endParaRPr lang="en-US" dirty="0"/>
          </a:p>
          <a:p>
            <a:pPr marL="0" indent="0">
              <a:buNone/>
            </a:pPr>
            <a:r>
              <a:rPr lang="en-US" b="1" dirty="0"/>
              <a:t>1.Amanial </a:t>
            </a:r>
            <a:r>
              <a:rPr lang="en-US" b="1" dirty="0" err="1"/>
              <a:t>Gebru</a:t>
            </a:r>
            <a:r>
              <a:rPr lang="en-US" b="1" dirty="0"/>
              <a:t>                                              DS0050/15</a:t>
            </a:r>
            <a:endParaRPr lang="en-US" dirty="0"/>
          </a:p>
          <a:p>
            <a:pPr marL="0" indent="0">
              <a:buNone/>
            </a:pPr>
            <a:r>
              <a:rPr lang="en-US" b="1" dirty="0"/>
              <a:t>2.Asmare </a:t>
            </a:r>
            <a:r>
              <a:rPr lang="en-US" b="1" dirty="0" err="1"/>
              <a:t>Yenealem</a:t>
            </a:r>
            <a:r>
              <a:rPr lang="en-US" b="1" dirty="0"/>
              <a:t>                                         DS0054/15</a:t>
            </a:r>
            <a:endParaRPr lang="en-US" dirty="0"/>
          </a:p>
          <a:p>
            <a:pPr marL="0" indent="0">
              <a:buNone/>
            </a:pPr>
            <a:r>
              <a:rPr lang="en-US" b="1" dirty="0"/>
              <a:t>3.Wengel </a:t>
            </a:r>
            <a:r>
              <a:rPr lang="en-US" b="1" dirty="0" err="1"/>
              <a:t>Zerihun</a:t>
            </a:r>
            <a:r>
              <a:rPr lang="en-US" b="1" dirty="0"/>
              <a:t>                                             DS0082/15</a:t>
            </a:r>
            <a:endParaRPr lang="en-US" dirty="0"/>
          </a:p>
          <a:p>
            <a:pPr marL="0" indent="0">
              <a:buNone/>
            </a:pPr>
            <a:r>
              <a:rPr lang="en-US" b="1" dirty="0"/>
              <a:t>4.Esubalew </a:t>
            </a:r>
            <a:r>
              <a:rPr lang="en-US" b="1" dirty="0" err="1"/>
              <a:t>Dejene</a:t>
            </a:r>
            <a:r>
              <a:rPr lang="en-US" b="1" dirty="0"/>
              <a:t>                                           DS0089/15</a:t>
            </a:r>
            <a:endParaRPr lang="en-US" dirty="0"/>
          </a:p>
          <a:p>
            <a:pPr marL="0" indent="0">
              <a:buNone/>
            </a:pPr>
            <a:r>
              <a:rPr lang="en-US" b="1" dirty="0"/>
              <a:t>5.Solomon </a:t>
            </a:r>
            <a:r>
              <a:rPr lang="en-US" b="1" dirty="0" err="1"/>
              <a:t>Guesh</a:t>
            </a:r>
            <a:r>
              <a:rPr lang="en-US" b="1" dirty="0"/>
              <a:t>                                             DS0075/15</a:t>
            </a:r>
            <a:endParaRPr lang="en-US" dirty="0"/>
          </a:p>
          <a:p>
            <a:pPr marL="0" indent="0">
              <a:buNone/>
            </a:pPr>
            <a:r>
              <a:rPr lang="en-US" b="1" dirty="0"/>
              <a:t>6.Amanuel </a:t>
            </a:r>
            <a:r>
              <a:rPr lang="en-US" b="1" dirty="0" err="1"/>
              <a:t>Mindaye</a:t>
            </a:r>
            <a:r>
              <a:rPr lang="en-US" b="1" dirty="0"/>
              <a:t>                                         DS0089/16</a:t>
            </a:r>
            <a:endParaRPr lang="en-US" b="1" dirty="0"/>
          </a:p>
        </p:txBody>
      </p:sp>
    </p:spTree>
    <p:extLst>
      <p:ext uri="{BB962C8B-B14F-4D97-AF65-F5344CB8AC3E}">
        <p14:creationId xmlns:p14="http://schemas.microsoft.com/office/powerpoint/2010/main" val="162334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9166" y="357051"/>
            <a:ext cx="9178834" cy="644435"/>
          </a:xfrm>
        </p:spPr>
        <p:txBody>
          <a:bodyPr>
            <a:noAutofit/>
          </a:bodyPr>
          <a:lstStyle/>
          <a:p>
            <a:r>
              <a:rPr lang="en-US" sz="4000" b="1" dirty="0"/>
              <a:t>Abstract</a:t>
            </a:r>
          </a:p>
        </p:txBody>
      </p:sp>
      <p:sp>
        <p:nvSpPr>
          <p:cNvPr id="3" name="Subtitle 2"/>
          <p:cNvSpPr>
            <a:spLocks noGrp="1"/>
          </p:cNvSpPr>
          <p:nvPr>
            <p:ph type="subTitle" idx="1"/>
          </p:nvPr>
        </p:nvSpPr>
        <p:spPr>
          <a:xfrm>
            <a:off x="949235" y="1463040"/>
            <a:ext cx="10075818" cy="5286104"/>
          </a:xfrm>
        </p:spPr>
        <p:txBody>
          <a:bodyPr>
            <a:noAutofit/>
          </a:bodyPr>
          <a:lstStyle/>
          <a:p>
            <a:pPr marL="342900" indent="-342900" algn="l">
              <a:buFont typeface="Wingdings" panose="05000000000000000000" pitchFamily="2" charset="2"/>
              <a:buChar char="Ø"/>
            </a:pPr>
            <a:r>
              <a:rPr lang="en-US" sz="2000" dirty="0">
                <a:solidFill>
                  <a:srgbClr val="FF0000"/>
                </a:solidFill>
                <a:latin typeface="Times New Roman" panose="02020603050405020304" pitchFamily="18" charset="0"/>
                <a:cs typeface="Times New Roman" panose="02020603050405020304" pitchFamily="18" charset="0"/>
              </a:rPr>
              <a:t>Ontological queries </a:t>
            </a:r>
            <a:r>
              <a:rPr lang="en-US" sz="2000" dirty="0">
                <a:latin typeface="Times New Roman" panose="02020603050405020304" pitchFamily="18" charset="0"/>
                <a:cs typeface="Times New Roman" panose="02020603050405020304" pitchFamily="18" charset="0"/>
              </a:rPr>
              <a:t>are evaluated against a knowledge base consisting of an extensional database and </a:t>
            </a:r>
            <a:r>
              <a:rPr lang="en-US" sz="2000" dirty="0" smtClean="0">
                <a:latin typeface="Times New Roman" panose="02020603050405020304" pitchFamily="18" charset="0"/>
                <a:cs typeface="Times New Roman" panose="02020603050405020304" pitchFamily="18" charset="0"/>
              </a:rPr>
              <a:t>an ontology </a:t>
            </a:r>
            <a:r>
              <a:rPr lang="en-US" sz="2000" dirty="0">
                <a:latin typeface="Times New Roman" panose="02020603050405020304" pitchFamily="18" charset="0"/>
                <a:cs typeface="Times New Roman" panose="02020603050405020304" pitchFamily="18" charset="0"/>
              </a:rPr>
              <a:t>(i.e., a set of logical assertions and constraints that derive new </a:t>
            </a:r>
            <a:r>
              <a:rPr lang="en-US" sz="2000" dirty="0" smtClean="0">
                <a:latin typeface="Times New Roman" panose="02020603050405020304" pitchFamily="18" charset="0"/>
                <a:cs typeface="Times New Roman" panose="02020603050405020304" pitchFamily="18" charset="0"/>
              </a:rPr>
              <a:t>intentional </a:t>
            </a:r>
            <a:r>
              <a:rPr lang="en-US" sz="2000" dirty="0">
                <a:latin typeface="Times New Roman" panose="02020603050405020304" pitchFamily="18" charset="0"/>
                <a:cs typeface="Times New Roman" panose="02020603050405020304" pitchFamily="18" charset="0"/>
              </a:rPr>
              <a:t>knowledge from </a:t>
            </a:r>
            <a:r>
              <a:rPr lang="en-US" sz="2000" dirty="0" smtClean="0">
                <a:latin typeface="Times New Roman" panose="02020603050405020304" pitchFamily="18" charset="0"/>
                <a:cs typeface="Times New Roman" panose="02020603050405020304" pitchFamily="18" charset="0"/>
              </a:rPr>
              <a:t>the  extensional </a:t>
            </a:r>
            <a:r>
              <a:rPr lang="en-US" sz="2000" dirty="0">
                <a:latin typeface="Times New Roman" panose="02020603050405020304" pitchFamily="18" charset="0"/>
                <a:cs typeface="Times New Roman" panose="02020603050405020304" pitchFamily="18" charset="0"/>
              </a:rPr>
              <a:t>database), rather than directly on the extensional database. </a:t>
            </a:r>
          </a:p>
          <a:p>
            <a:pPr algn="l"/>
            <a:r>
              <a:rPr lang="en-US" sz="2000" dirty="0" smtClean="0">
                <a:latin typeface="Times New Roman" panose="02020603050405020304" pitchFamily="18" charset="0"/>
                <a:cs typeface="Times New Roman" panose="02020603050405020304" pitchFamily="18" charset="0"/>
              </a:rPr>
              <a:t>Two </a:t>
            </a:r>
            <a:r>
              <a:rPr lang="en-US" sz="2000" dirty="0">
                <a:solidFill>
                  <a:srgbClr val="FF0000"/>
                </a:solidFill>
                <a:latin typeface="Times New Roman" panose="02020603050405020304" pitchFamily="18" charset="0"/>
                <a:cs typeface="Times New Roman" panose="02020603050405020304" pitchFamily="18" charset="0"/>
              </a:rPr>
              <a:t>key aspects </a:t>
            </a:r>
            <a:r>
              <a:rPr lang="en-US" sz="2000" dirty="0">
                <a:latin typeface="Times New Roman" panose="02020603050405020304" pitchFamily="18" charset="0"/>
                <a:cs typeface="Times New Roman" panose="02020603050405020304" pitchFamily="18" charset="0"/>
              </a:rPr>
              <a:t>of this problem are query rewriting and query optimization.</a:t>
            </a:r>
          </a:p>
          <a:p>
            <a:pPr algn="l"/>
            <a:endParaRPr lang="en-US" sz="2000"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In this article, we </a:t>
            </a:r>
            <a:r>
              <a:rPr lang="en-US" sz="2000" dirty="0" smtClean="0">
                <a:solidFill>
                  <a:srgbClr val="00B050"/>
                </a:solidFill>
                <a:latin typeface="Times New Roman" panose="02020603050405020304" pitchFamily="18" charset="0"/>
                <a:cs typeface="Times New Roman" panose="02020603050405020304" pitchFamily="18" charset="0"/>
              </a:rPr>
              <a:t>discuss two important</a:t>
            </a:r>
          </a:p>
          <a:p>
            <a:pPr algn="l"/>
            <a:r>
              <a:rPr lang="en-US" sz="2000" dirty="0" smtClean="0">
                <a:latin typeface="Times New Roman" panose="02020603050405020304" pitchFamily="18" charset="0"/>
                <a:cs typeface="Times New Roman" panose="02020603050405020304" pitchFamily="18" charset="0"/>
              </a:rPr>
              <a:t>aspects of this problem: </a:t>
            </a:r>
            <a:r>
              <a:rPr lang="en-US" sz="2000" dirty="0" smtClean="0">
                <a:solidFill>
                  <a:srgbClr val="FF0000"/>
                </a:solidFill>
                <a:latin typeface="Times New Roman" panose="02020603050405020304" pitchFamily="18" charset="0"/>
                <a:cs typeface="Times New Roman" panose="02020603050405020304" pitchFamily="18" charset="0"/>
              </a:rPr>
              <a:t>query rewriting and query optimization</a:t>
            </a:r>
            <a:r>
              <a:rPr lang="en-US" sz="2000" dirty="0" smtClean="0">
                <a:latin typeface="Times New Roman" panose="02020603050405020304" pitchFamily="18" charset="0"/>
                <a:cs typeface="Times New Roman" panose="02020603050405020304" pitchFamily="18" charset="0"/>
              </a:rPr>
              <a:t>. Query rewriting consists of the compilation of an ontological query into an equivalent first-order query against the underlying extensional database.</a:t>
            </a:r>
          </a:p>
          <a:p>
            <a:r>
              <a:rPr lang="en-US" sz="2000" dirty="0" smtClean="0">
                <a:latin typeface="Times New Roman" panose="02020603050405020304" pitchFamily="18" charset="0"/>
                <a:cs typeface="Times New Roman" panose="02020603050405020304" pitchFamily="18" charset="0"/>
              </a:rPr>
              <a:t>One of the strengths of this article lies in its thorough exploration of query rewriting, which involves translating ontological queries into equivalent first-order queries against underlying extensional databases.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7016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normAutofit fontScale="90000"/>
          </a:bodyPr>
          <a:lstStyle/>
          <a:p>
            <a:pPr algn="ctr"/>
            <a:r>
              <a:rPr lang="en-US" b="1" dirty="0">
                <a:solidFill>
                  <a:srgbClr val="FF0000"/>
                </a:solidFill>
              </a:rPr>
              <a:t>Introduction</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838200" y="1166949"/>
            <a:ext cx="10515600" cy="3953691"/>
          </a:xfrm>
        </p:spPr>
        <p:txBody>
          <a:bodyPr>
            <a:normAutofit/>
          </a:bodyPr>
          <a:lstStyle/>
          <a:p>
            <a:r>
              <a:rPr lang="en-US" sz="1800" b="1" dirty="0">
                <a:solidFill>
                  <a:schemeClr val="accent6"/>
                </a:solidFill>
                <a:latin typeface="Times New Roman" panose="02020603050405020304" pitchFamily="18" charset="0"/>
                <a:cs typeface="Times New Roman" panose="02020603050405020304" pitchFamily="18" charset="0"/>
              </a:rPr>
              <a:t>Ontological Database Management Systems</a:t>
            </a:r>
          </a:p>
          <a:p>
            <a:r>
              <a:rPr lang="en-US" sz="1800" dirty="0">
                <a:latin typeface="Times New Roman" panose="02020603050405020304" pitchFamily="18" charset="0"/>
                <a:cs typeface="Times New Roman" panose="02020603050405020304" pitchFamily="18" charset="0"/>
              </a:rPr>
              <a:t>The use of ontological reasoning in companies, governmental organizations, and </a:t>
            </a:r>
            <a:r>
              <a:rPr lang="en-US" sz="1800" dirty="0" smtClean="0">
                <a:latin typeface="Times New Roman" panose="02020603050405020304" pitchFamily="18" charset="0"/>
                <a:cs typeface="Times New Roman" panose="02020603050405020304" pitchFamily="18" charset="0"/>
              </a:rPr>
              <a:t>other enterprises </a:t>
            </a:r>
            <a:r>
              <a:rPr lang="en-US" sz="1800" dirty="0">
                <a:latin typeface="Times New Roman" panose="02020603050405020304" pitchFamily="18" charset="0"/>
                <a:cs typeface="Times New Roman" panose="02020603050405020304" pitchFamily="18" charset="0"/>
              </a:rPr>
              <a:t>has become widespread in recent years.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An </a:t>
            </a:r>
            <a:r>
              <a:rPr lang="en-US" sz="1800" dirty="0">
                <a:latin typeface="Times New Roman" panose="02020603050405020304" pitchFamily="18" charset="0"/>
                <a:cs typeface="Times New Roman" panose="02020603050405020304" pitchFamily="18" charset="0"/>
              </a:rPr>
              <a:t>ontology is an explicit </a:t>
            </a:r>
            <a:r>
              <a:rPr lang="en-US" sz="1800" dirty="0" smtClean="0">
                <a:latin typeface="Times New Roman" panose="02020603050405020304" pitchFamily="18" charset="0"/>
                <a:cs typeface="Times New Roman" panose="02020603050405020304" pitchFamily="18" charset="0"/>
              </a:rPr>
              <a:t>specification of </a:t>
            </a:r>
            <a:r>
              <a:rPr lang="en-US" sz="1800" dirty="0">
                <a:latin typeface="Times New Roman" panose="02020603050405020304" pitchFamily="18" charset="0"/>
                <a:cs typeface="Times New Roman" panose="02020603050405020304" pitchFamily="18" charset="0"/>
              </a:rPr>
              <a:t>a conceptualization of an area of interest and consists of a formal </a:t>
            </a:r>
            <a:r>
              <a:rPr lang="en-US" sz="1800" dirty="0" smtClean="0">
                <a:latin typeface="Times New Roman" panose="02020603050405020304" pitchFamily="18" charset="0"/>
                <a:cs typeface="Times New Roman" panose="02020603050405020304" pitchFamily="18" charset="0"/>
              </a:rPr>
              <a:t>representation of </a:t>
            </a:r>
            <a:r>
              <a:rPr lang="en-US" sz="1800" dirty="0">
                <a:latin typeface="Times New Roman" panose="02020603050405020304" pitchFamily="18" charset="0"/>
                <a:cs typeface="Times New Roman" panose="02020603050405020304" pitchFamily="18" charset="0"/>
              </a:rPr>
              <a:t>knowledge as a set of concepts within a domain, as well as the relationships between</a:t>
            </a:r>
          </a:p>
          <a:p>
            <a:pPr marL="0" indent="0">
              <a:buNone/>
            </a:pPr>
            <a:r>
              <a:rPr lang="en-US" sz="1800" dirty="0" smtClean="0">
                <a:latin typeface="Times New Roman" panose="02020603050405020304" pitchFamily="18" charset="0"/>
                <a:cs typeface="Times New Roman" panose="02020603050405020304" pitchFamily="18" charset="0"/>
              </a:rPr>
              <a:t> instances </a:t>
            </a:r>
            <a:r>
              <a:rPr lang="en-US" sz="1800" dirty="0">
                <a:latin typeface="Times New Roman" panose="02020603050405020304" pitchFamily="18" charset="0"/>
                <a:cs typeface="Times New Roman" panose="02020603050405020304" pitchFamily="18" charset="0"/>
              </a:rPr>
              <a:t>of these concepts.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Moreover</a:t>
            </a:r>
            <a:r>
              <a:rPr lang="en-US" sz="1800" dirty="0">
                <a:latin typeface="Times New Roman" panose="02020603050405020304" pitchFamily="18" charset="0"/>
                <a:cs typeface="Times New Roman" panose="02020603050405020304" pitchFamily="18" charset="0"/>
              </a:rPr>
              <a:t>, </a:t>
            </a:r>
            <a:r>
              <a:rPr lang="en-US" sz="1800" dirty="0">
                <a:solidFill>
                  <a:srgbClr val="FF0000"/>
                </a:solidFill>
                <a:latin typeface="Times New Roman" panose="02020603050405020304" pitchFamily="18" charset="0"/>
                <a:cs typeface="Times New Roman" panose="02020603050405020304" pitchFamily="18" charset="0"/>
              </a:rPr>
              <a:t>ontologies</a:t>
            </a:r>
            <a:r>
              <a:rPr lang="en-US" sz="1800" dirty="0">
                <a:latin typeface="Times New Roman" panose="02020603050405020304" pitchFamily="18" charset="0"/>
                <a:cs typeface="Times New Roman" panose="02020603050405020304" pitchFamily="18" charset="0"/>
              </a:rPr>
              <a:t> have been adopted as high-level </a:t>
            </a:r>
            <a:r>
              <a:rPr lang="en-US" sz="1800" dirty="0" smtClean="0">
                <a:latin typeface="Times New Roman" panose="02020603050405020304" pitchFamily="18" charset="0"/>
                <a:cs typeface="Times New Roman" panose="02020603050405020304" pitchFamily="18" charset="0"/>
              </a:rPr>
              <a:t>conceptual descriptions </a:t>
            </a:r>
            <a:r>
              <a:rPr lang="en-US" sz="1800" dirty="0">
                <a:latin typeface="Times New Roman" panose="02020603050405020304" pitchFamily="18" charset="0"/>
                <a:cs typeface="Times New Roman" panose="02020603050405020304" pitchFamily="18" charset="0"/>
              </a:rPr>
              <a:t>of the data contained in data repositories that are </a:t>
            </a:r>
            <a:r>
              <a:rPr lang="en-US" sz="1800" dirty="0" smtClean="0">
                <a:latin typeface="Times New Roman" panose="02020603050405020304" pitchFamily="18" charset="0"/>
                <a:cs typeface="Times New Roman" panose="02020603050405020304" pitchFamily="18" charset="0"/>
              </a:rPr>
              <a:t>sometimes distributed </a:t>
            </a:r>
            <a:r>
              <a:rPr lang="en-US" sz="1800" dirty="0">
                <a:latin typeface="Times New Roman" panose="02020603050405020304" pitchFamily="18" charset="0"/>
                <a:cs typeface="Times New Roman" panose="02020603050405020304" pitchFamily="18" charset="0"/>
              </a:rPr>
              <a:t>and heterogeneous in the data models</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solidFill>
                  <a:srgbClr val="00B050"/>
                </a:solidFill>
                <a:latin typeface="Times New Roman" panose="02020603050405020304" pitchFamily="18" charset="0"/>
                <a:cs typeface="Times New Roman" panose="02020603050405020304" pitchFamily="18" charset="0"/>
              </a:rPr>
              <a:t>Ontologies</a:t>
            </a:r>
            <a:r>
              <a:rPr lang="en-US" sz="1800" dirty="0">
                <a:latin typeface="Times New Roman" panose="02020603050405020304" pitchFamily="18" charset="0"/>
                <a:cs typeface="Times New Roman" panose="02020603050405020304" pitchFamily="18" charset="0"/>
              </a:rPr>
              <a:t> are modeled using formal languages called </a:t>
            </a:r>
            <a:r>
              <a:rPr lang="en-US" sz="1800" dirty="0">
                <a:solidFill>
                  <a:srgbClr val="FF0000"/>
                </a:solidFill>
                <a:latin typeface="Times New Roman" panose="02020603050405020304" pitchFamily="18" charset="0"/>
                <a:cs typeface="Times New Roman" panose="02020603050405020304" pitchFamily="18" charset="0"/>
              </a:rPr>
              <a:t>ontology languages</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The introduction provides a comprehensive overview of ontological database management systems (ODBMS) and the role of ontology languages in modeling data repositories.</a:t>
            </a:r>
          </a:p>
        </p:txBody>
      </p:sp>
    </p:spTree>
    <p:extLst>
      <p:ext uri="{BB962C8B-B14F-4D97-AF65-F5344CB8AC3E}">
        <p14:creationId xmlns:p14="http://schemas.microsoft.com/office/powerpoint/2010/main" val="3794447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5394"/>
            <a:ext cx="10515600" cy="5471569"/>
          </a:xfrm>
        </p:spPr>
        <p:txBody>
          <a:bodyPr>
            <a:normAutofit/>
          </a:bodyPr>
          <a:lstStyle/>
          <a:p>
            <a:r>
              <a:rPr lang="en-US" sz="2000" b="1" dirty="0">
                <a:solidFill>
                  <a:srgbClr val="FF0000"/>
                </a:solidFill>
                <a:latin typeface="Times New Roman" panose="02020603050405020304" pitchFamily="18" charset="0"/>
                <a:cs typeface="Times New Roman" panose="02020603050405020304" pitchFamily="18" charset="0"/>
              </a:rPr>
              <a:t>Strengths</a:t>
            </a:r>
            <a:r>
              <a:rPr lang="en-US" sz="2000" b="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Clarity of Definitions:</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introduction offers clear </a:t>
            </a:r>
            <a:r>
              <a:rPr lang="en-US" sz="2000" dirty="0">
                <a:solidFill>
                  <a:srgbClr val="00B050"/>
                </a:solidFill>
                <a:latin typeface="Times New Roman" panose="02020603050405020304" pitchFamily="18" charset="0"/>
                <a:cs typeface="Times New Roman" panose="02020603050405020304" pitchFamily="18" charset="0"/>
              </a:rPr>
              <a:t>definitions of key concepts </a:t>
            </a:r>
            <a:r>
              <a:rPr lang="en-US" sz="2000" dirty="0">
                <a:latin typeface="Times New Roman" panose="02020603050405020304" pitchFamily="18" charset="0"/>
                <a:cs typeface="Times New Roman" panose="02020603050405020304" pitchFamily="18" charset="0"/>
              </a:rPr>
              <a:t>such as ontologies, ontology languages, and ODBMS, making it accessible to readers unfamiliar with the subject matter</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Relevance and Context</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The discussion of the evolution of database management systems towards incorporating ontological reasoning provides valuable context for understanding the motivations behind ODBMS development.</a:t>
            </a:r>
          </a:p>
          <a:p>
            <a:r>
              <a:rPr lang="en-US" sz="2000" b="1" dirty="0">
                <a:solidFill>
                  <a:srgbClr val="FF0000"/>
                </a:solidFill>
                <a:latin typeface="Times New Roman" panose="02020603050405020304" pitchFamily="18" charset="0"/>
                <a:cs typeface="Times New Roman" panose="02020603050405020304" pitchFamily="18" charset="0"/>
              </a:rPr>
              <a:t>Comprehensive Citations:</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inclusion of citations to relevant research projects, grants, and existing systems adds credibility and situates the current work within the broader academic landscape.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667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Aims and Objectives</a:t>
            </a:r>
            <a:endParaRPr lang="en-US" dirty="0">
              <a:solidFill>
                <a:srgbClr val="FF0000"/>
              </a:solidFill>
            </a:endParaRPr>
          </a:p>
        </p:txBody>
      </p:sp>
      <p:sp>
        <p:nvSpPr>
          <p:cNvPr id="3" name="Content Placeholder 2"/>
          <p:cNvSpPr>
            <a:spLocks noGrp="1"/>
          </p:cNvSpPr>
          <p:nvPr>
            <p:ph idx="1"/>
          </p:nvPr>
        </p:nvSpPr>
        <p:spPr>
          <a:xfrm>
            <a:off x="838200" y="1602377"/>
            <a:ext cx="10515600" cy="4574586"/>
          </a:xfrm>
        </p:spPr>
        <p:txBody>
          <a:bodyPr>
            <a:normAutofit/>
          </a:bodyPr>
          <a:lstStyle/>
          <a:p>
            <a:r>
              <a:rPr lang="en-US" sz="2000" b="1" dirty="0">
                <a:solidFill>
                  <a:srgbClr val="FF0000"/>
                </a:solidFill>
                <a:latin typeface="Times New Roman" panose="02020603050405020304" pitchFamily="18" charset="0"/>
                <a:cs typeface="Times New Roman" panose="02020603050405020304" pitchFamily="18" charset="0"/>
              </a:rPr>
              <a:t>O</a:t>
            </a:r>
            <a:r>
              <a:rPr lang="en-US" sz="2000" b="1" dirty="0" smtClean="0">
                <a:solidFill>
                  <a:srgbClr val="FF0000"/>
                </a:solidFill>
                <a:latin typeface="Times New Roman" panose="02020603050405020304" pitchFamily="18" charset="0"/>
                <a:cs typeface="Times New Roman" panose="02020603050405020304" pitchFamily="18" charset="0"/>
              </a:rPr>
              <a:t>bjective</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 ontological databases is to represent knowledge in a structured and semantically rich manner, allowing for more sophisticated querying, inference, and reasoning about the data.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Here </a:t>
            </a:r>
            <a:r>
              <a:rPr lang="en-US" sz="2000" dirty="0">
                <a:latin typeface="Times New Roman" panose="02020603050405020304" pitchFamily="18" charset="0"/>
                <a:cs typeface="Times New Roman" panose="02020603050405020304" pitchFamily="18" charset="0"/>
              </a:rPr>
              <a:t>are some specific objectives of ontological databases</a:t>
            </a:r>
            <a:r>
              <a:rPr lang="en-US" sz="2000" dirty="0" smtClean="0">
                <a:latin typeface="Times New Roman" panose="02020603050405020304" pitchFamily="18" charset="0"/>
                <a:cs typeface="Times New Roman" panose="02020603050405020304" pitchFamily="18" charset="0"/>
              </a:rPr>
              <a:t>:</a:t>
            </a:r>
          </a:p>
          <a:p>
            <a:r>
              <a:rPr lang="en-US" sz="2000" b="1" dirty="0">
                <a:solidFill>
                  <a:srgbClr val="FF0000"/>
                </a:solidFill>
                <a:latin typeface="Times New Roman" panose="02020603050405020304" pitchFamily="18" charset="0"/>
                <a:cs typeface="Times New Roman" panose="02020603050405020304" pitchFamily="18" charset="0"/>
              </a:rPr>
              <a:t>Knowledge Integration</a:t>
            </a:r>
            <a:r>
              <a:rPr lang="en-US" sz="2000" dirty="0">
                <a:latin typeface="Times New Roman" panose="02020603050405020304" pitchFamily="18" charset="0"/>
                <a:cs typeface="Times New Roman" panose="02020603050405020304" pitchFamily="18" charset="0"/>
              </a:rPr>
              <a:t>: Ontological databases facilitate the integration of heterogeneous data sources by providing a common semantic model. They enable the integration of data from different sources and formats, allowing users to query and analyze information across multiple domains.</a:t>
            </a:r>
          </a:p>
          <a:p>
            <a:r>
              <a:rPr lang="en-US" sz="2000" b="1" dirty="0">
                <a:solidFill>
                  <a:srgbClr val="FF0000"/>
                </a:solidFill>
                <a:latin typeface="Times New Roman" panose="02020603050405020304" pitchFamily="18" charset="0"/>
                <a:cs typeface="Times New Roman" panose="02020603050405020304" pitchFamily="18" charset="0"/>
              </a:rPr>
              <a:t>Inference and Reasoning</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Ontological databases support inference and reasoning capabilities, allowing users to derive new knowledge from existing data through logical deductions. By leveraging the formal semantics encoded in the ontology, they can infer implicit relationships, classify entities, and perform complex reasoning tasks.</a:t>
            </a:r>
          </a:p>
          <a:p>
            <a:r>
              <a:rPr lang="en-US" sz="2000" b="1" dirty="0">
                <a:solidFill>
                  <a:srgbClr val="FF0000"/>
                </a:solidFill>
                <a:latin typeface="Times New Roman" panose="02020603050405020304" pitchFamily="18" charset="0"/>
                <a:cs typeface="Times New Roman" panose="02020603050405020304" pitchFamily="18" charset="0"/>
              </a:rPr>
              <a:t>Flexibility and Extensibility</a:t>
            </a:r>
            <a:r>
              <a:rPr lang="en-US" sz="2000" dirty="0">
                <a:latin typeface="Times New Roman" panose="02020603050405020304" pitchFamily="18" charset="0"/>
                <a:cs typeface="Times New Roman" panose="02020603050405020304" pitchFamily="18" charset="0"/>
              </a:rPr>
              <a:t>: Ontological databases are designed to be flexible and extensible, allowing for the representation of evolving knowledge structures. Users can easily modify and extend the ontology to accommodate new </a:t>
            </a:r>
            <a:r>
              <a:rPr lang="en-US" sz="2000" dirty="0">
                <a:solidFill>
                  <a:srgbClr val="FF0000"/>
                </a:solidFill>
                <a:latin typeface="Times New Roman" panose="02020603050405020304" pitchFamily="18" charset="0"/>
                <a:cs typeface="Times New Roman" panose="02020603050405020304" pitchFamily="18" charset="0"/>
              </a:rPr>
              <a:t>concepts</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relationships</a:t>
            </a:r>
            <a:r>
              <a:rPr lang="en-US" sz="2000" dirty="0">
                <a:latin typeface="Times New Roman" panose="02020603050405020304" pitchFamily="18" charset="0"/>
                <a:cs typeface="Times New Roman" panose="02020603050405020304" pitchFamily="18" charset="0"/>
              </a:rPr>
              <a:t>, and </a:t>
            </a:r>
            <a:r>
              <a:rPr lang="en-US" sz="2000" dirty="0">
                <a:solidFill>
                  <a:srgbClr val="FF0000"/>
                </a:solidFill>
                <a:latin typeface="Times New Roman" panose="02020603050405020304" pitchFamily="18" charset="0"/>
                <a:cs typeface="Times New Roman" panose="02020603050405020304" pitchFamily="18" charset="0"/>
              </a:rPr>
              <a:t>constraints</a:t>
            </a:r>
            <a:r>
              <a:rPr lang="en-US" sz="2000" dirty="0">
                <a:latin typeface="Times New Roman" panose="02020603050405020304" pitchFamily="18" charset="0"/>
                <a:cs typeface="Times New Roman" panose="02020603050405020304" pitchFamily="18" charset="0"/>
              </a:rPr>
              <a:t> as the domain evolves over time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224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a:t>
            </a:r>
            <a:endParaRPr lang="en-US" dirty="0"/>
          </a:p>
        </p:txBody>
      </p:sp>
      <p:sp>
        <p:nvSpPr>
          <p:cNvPr id="3" name="Content Placeholder 2"/>
          <p:cNvSpPr>
            <a:spLocks noGrp="1"/>
          </p:cNvSpPr>
          <p:nvPr>
            <p:ph idx="1"/>
          </p:nvPr>
        </p:nvSpPr>
        <p:spPr/>
        <p:txBody>
          <a:bodyPr>
            <a:normAutofit/>
          </a:bodyPr>
          <a:lstStyle/>
          <a:p>
            <a:r>
              <a:rPr lang="en-US" sz="1800" b="1" dirty="0" smtClean="0">
                <a:latin typeface="Times New Roman" panose="02020603050405020304" pitchFamily="18" charset="0"/>
                <a:cs typeface="Times New Roman" panose="02020603050405020304" pitchFamily="18" charset="0"/>
              </a:rPr>
              <a:t>Advanced Querying</a:t>
            </a:r>
            <a:r>
              <a:rPr lang="en-US" sz="1800" dirty="0" smtClean="0">
                <a:latin typeface="Times New Roman" panose="02020603050405020304" pitchFamily="18" charset="0"/>
                <a:cs typeface="Times New Roman" panose="02020603050405020304" pitchFamily="18" charset="0"/>
              </a:rPr>
              <a:t>: Ontological databases enable more sophisticated querying </a:t>
            </a:r>
            <a:r>
              <a:rPr lang="en-US" sz="1800" dirty="0" smtClean="0">
                <a:solidFill>
                  <a:srgbClr val="FF0000"/>
                </a:solidFill>
                <a:latin typeface="Times New Roman" panose="02020603050405020304" pitchFamily="18" charset="0"/>
                <a:cs typeface="Times New Roman" panose="02020603050405020304" pitchFamily="18" charset="0"/>
              </a:rPr>
              <a:t>capabilities</a:t>
            </a:r>
            <a:r>
              <a:rPr lang="en-US" sz="1800" dirty="0" smtClean="0">
                <a:latin typeface="Times New Roman" panose="02020603050405020304" pitchFamily="18" charset="0"/>
                <a:cs typeface="Times New Roman" panose="02020603050405020304" pitchFamily="18" charset="0"/>
              </a:rPr>
              <a:t> compared to traditional databases. Users can express complex queries that involve semantic relationships and constraints, allowing for more precise and context-aware </a:t>
            </a:r>
            <a:r>
              <a:rPr lang="en-US" sz="1800" dirty="0" smtClean="0">
                <a:solidFill>
                  <a:srgbClr val="FF0000"/>
                </a:solidFill>
                <a:latin typeface="Times New Roman" panose="02020603050405020304" pitchFamily="18" charset="0"/>
                <a:cs typeface="Times New Roman" panose="02020603050405020304" pitchFamily="18" charset="0"/>
              </a:rPr>
              <a:t>retrieval</a:t>
            </a:r>
            <a:r>
              <a:rPr lang="en-US" sz="1800" dirty="0" smtClean="0">
                <a:latin typeface="Times New Roman" panose="02020603050405020304" pitchFamily="18" charset="0"/>
                <a:cs typeface="Times New Roman" panose="02020603050405020304" pitchFamily="18" charset="0"/>
              </a:rPr>
              <a:t> of information.</a:t>
            </a:r>
          </a:p>
          <a:p>
            <a:r>
              <a:rPr lang="en-US" sz="1800" b="1" dirty="0" smtClean="0">
                <a:latin typeface="Times New Roman" panose="02020603050405020304" pitchFamily="18" charset="0"/>
                <a:cs typeface="Times New Roman" panose="02020603050405020304" pitchFamily="18" charset="0"/>
              </a:rPr>
              <a:t>Domain-Specific Applications</a:t>
            </a:r>
            <a:r>
              <a:rPr lang="en-US" sz="1800" dirty="0" smtClean="0">
                <a:latin typeface="Times New Roman" panose="02020603050405020304" pitchFamily="18" charset="0"/>
                <a:cs typeface="Times New Roman" panose="02020603050405020304" pitchFamily="18" charset="0"/>
              </a:rPr>
              <a:t>: Ontological databases are particularly well-suited for domain-specific applications where </a:t>
            </a:r>
            <a:r>
              <a:rPr lang="en-US" sz="1800" dirty="0" smtClean="0">
                <a:solidFill>
                  <a:srgbClr val="FF0000"/>
                </a:solidFill>
                <a:latin typeface="Times New Roman" panose="02020603050405020304" pitchFamily="18" charset="0"/>
                <a:cs typeface="Times New Roman" panose="02020603050405020304" pitchFamily="18" charset="0"/>
              </a:rPr>
              <a:t>understanding complex relationships </a:t>
            </a:r>
            <a:r>
              <a:rPr lang="en-US" sz="1800" dirty="0" smtClean="0">
                <a:latin typeface="Times New Roman" panose="02020603050405020304" pitchFamily="18" charset="0"/>
                <a:cs typeface="Times New Roman" panose="02020603050405020304" pitchFamily="18" charset="0"/>
              </a:rPr>
              <a:t>and </a:t>
            </a:r>
            <a:r>
              <a:rPr lang="en-US" sz="1800" dirty="0" smtClean="0">
                <a:solidFill>
                  <a:srgbClr val="FF0000"/>
                </a:solidFill>
                <a:latin typeface="Times New Roman" panose="02020603050405020304" pitchFamily="18" charset="0"/>
                <a:cs typeface="Times New Roman" panose="02020603050405020304" pitchFamily="18" charset="0"/>
              </a:rPr>
              <a:t>semantics</a:t>
            </a:r>
            <a:r>
              <a:rPr lang="en-US" sz="1800" dirty="0" smtClean="0">
                <a:latin typeface="Times New Roman" panose="02020603050405020304" pitchFamily="18" charset="0"/>
                <a:cs typeface="Times New Roman" panose="02020603050405020304" pitchFamily="18" charset="0"/>
              </a:rPr>
              <a:t> is crucial. They find applications in areas such as scientific research, healthcare, bioinformatics, knowledge management, and semantic web technologies.</a:t>
            </a:r>
          </a:p>
          <a:p>
            <a:r>
              <a:rPr lang="en-US" sz="1800" dirty="0" smtClean="0">
                <a:latin typeface="Times New Roman" panose="02020603050405020304" pitchFamily="18" charset="0"/>
                <a:cs typeface="Times New Roman" panose="02020603050405020304" pitchFamily="18" charset="0"/>
              </a:rPr>
              <a:t>Overall, the  ontological databases is to provide a powerful framework for representing, integrating, and reasoning about knowledge, enabling more effective management and utilization of data in various domains.</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7810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ctr">
              <a:buNone/>
            </a:pPr>
            <a:r>
              <a:rPr lang="en-US" sz="2400" b="1" dirty="0" smtClean="0">
                <a:solidFill>
                  <a:srgbClr val="FF0000"/>
                </a:solidFill>
                <a:latin typeface="Times New Roman" panose="02020603050405020304" pitchFamily="18" charset="0"/>
                <a:cs typeface="Times New Roman" panose="02020603050405020304" pitchFamily="18" charset="0"/>
              </a:rPr>
              <a:t>Critical Analysis</a:t>
            </a:r>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Ontological databases are </a:t>
            </a:r>
          </a:p>
          <a:p>
            <a:r>
              <a:rPr lang="en-US" sz="2400" dirty="0" smtClean="0">
                <a:latin typeface="Times New Roman" panose="02020603050405020304" pitchFamily="18" charset="0"/>
                <a:cs typeface="Times New Roman" panose="02020603050405020304" pitchFamily="18" charset="0"/>
              </a:rPr>
              <a:t>it's evident that the article provides valuable insights into addressing the challenges of querying ontological databases</a:t>
            </a:r>
            <a:r>
              <a:rPr lang="en-US" sz="24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 </a:t>
            </a:r>
            <a:r>
              <a:rPr lang="en-US" sz="2000" dirty="0">
                <a:solidFill>
                  <a:srgbClr val="FF0000"/>
                </a:solidFill>
                <a:latin typeface="Times New Roman" panose="02020603050405020304" pitchFamily="18" charset="0"/>
                <a:cs typeface="Times New Roman" panose="02020603050405020304" pitchFamily="18" charset="0"/>
              </a:rPr>
              <a:t>critical analysis </a:t>
            </a:r>
            <a:r>
              <a:rPr lang="en-US" sz="2000" dirty="0">
                <a:latin typeface="Times New Roman" panose="02020603050405020304" pitchFamily="18" charset="0"/>
                <a:cs typeface="Times New Roman" panose="02020603050405020304" pitchFamily="18" charset="0"/>
              </a:rPr>
              <a:t>of ontology databases involves examining their </a:t>
            </a:r>
            <a:r>
              <a:rPr lang="en-US" sz="2000" dirty="0">
                <a:solidFill>
                  <a:srgbClr val="FF0000"/>
                </a:solidFill>
                <a:latin typeface="Times New Roman" panose="02020603050405020304" pitchFamily="18" charset="0"/>
                <a:cs typeface="Times New Roman" panose="02020603050405020304" pitchFamily="18" charset="0"/>
              </a:rPr>
              <a:t>strengths</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weaknesses</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implications for various applications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Here's a breakdown</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b="1" dirty="0">
                <a:solidFill>
                  <a:srgbClr val="FF0000"/>
                </a:solidFill>
              </a:rPr>
              <a:t>Strengths</a:t>
            </a:r>
            <a:r>
              <a:rPr lang="en-US" sz="2000" b="1" dirty="0" smtClean="0"/>
              <a:t>:</a:t>
            </a:r>
            <a:endParaRPr lang="en-US" sz="2000" b="1" dirty="0" smtClean="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Semantic Representation:</a:t>
            </a:r>
            <a:r>
              <a:rPr lang="en-US" sz="1800" dirty="0">
                <a:latin typeface="Times New Roman" panose="02020603050405020304" pitchFamily="18" charset="0"/>
                <a:cs typeface="Times New Roman" panose="02020603050405020304" pitchFamily="18" charset="0"/>
              </a:rPr>
              <a:t> Ontology databases excel at representing knowledge in a structured and semantically </a:t>
            </a:r>
            <a:r>
              <a:rPr lang="en-US" sz="1800" dirty="0">
                <a:solidFill>
                  <a:srgbClr val="FF0000"/>
                </a:solidFill>
                <a:latin typeface="Times New Roman" panose="02020603050405020304" pitchFamily="18" charset="0"/>
                <a:cs typeface="Times New Roman" panose="02020603050405020304" pitchFamily="18" charset="0"/>
              </a:rPr>
              <a:t>meaningful</a:t>
            </a:r>
            <a:r>
              <a:rPr lang="en-US" sz="1800" dirty="0">
                <a:latin typeface="Times New Roman" panose="02020603050405020304" pitchFamily="18" charset="0"/>
                <a:cs typeface="Times New Roman" panose="02020603050405020304" pitchFamily="18" charset="0"/>
              </a:rPr>
              <a:t> way. </a:t>
            </a:r>
          </a:p>
          <a:p>
            <a:pPr marL="0" indent="0">
              <a:buNone/>
            </a:pPr>
            <a:r>
              <a:rPr lang="en-US" sz="1800" b="1" dirty="0">
                <a:latin typeface="Times New Roman" panose="02020603050405020304" pitchFamily="18" charset="0"/>
                <a:cs typeface="Times New Roman" panose="02020603050405020304" pitchFamily="18" charset="0"/>
              </a:rPr>
              <a:t>Support for Semantic Web:</a:t>
            </a:r>
            <a:r>
              <a:rPr lang="en-US" sz="1800" dirty="0">
                <a:latin typeface="Times New Roman" panose="02020603050405020304" pitchFamily="18" charset="0"/>
                <a:cs typeface="Times New Roman" panose="02020603050405020304" pitchFamily="18" charset="0"/>
              </a:rPr>
              <a:t> Ontology databases play a crucial role in the Semantic Web vision by providing a foundation for organizing and sharing data on the web in a </a:t>
            </a:r>
            <a:r>
              <a:rPr lang="en-US" sz="1800" dirty="0">
                <a:solidFill>
                  <a:srgbClr val="FF0000"/>
                </a:solidFill>
                <a:latin typeface="Times New Roman" panose="02020603050405020304" pitchFamily="18" charset="0"/>
                <a:cs typeface="Times New Roman" panose="02020603050405020304" pitchFamily="18" charset="0"/>
              </a:rPr>
              <a:t>machine-readable format.</a:t>
            </a:r>
            <a:endParaRPr lang="en-US" sz="2000"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432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7349"/>
            <a:ext cx="10515600" cy="5619614"/>
          </a:xfrm>
        </p:spPr>
        <p:txBody>
          <a:bodyPr>
            <a:normAutofit/>
          </a:bodyPr>
          <a:lstStyle/>
          <a:p>
            <a:r>
              <a:rPr lang="en-US" b="1" dirty="0" smtClean="0">
                <a:solidFill>
                  <a:srgbClr val="FF0000"/>
                </a:solidFill>
              </a:rPr>
              <a:t>Weaknesses</a:t>
            </a:r>
          </a:p>
          <a:p>
            <a:r>
              <a:rPr lang="en-US" sz="1900" b="1" dirty="0">
                <a:latin typeface="Times New Roman" panose="02020603050405020304" pitchFamily="18" charset="0"/>
                <a:cs typeface="Times New Roman" panose="02020603050405020304" pitchFamily="18" charset="0"/>
              </a:rPr>
              <a:t>Complexity:</a:t>
            </a:r>
            <a:r>
              <a:rPr lang="en-US" sz="1900" dirty="0">
                <a:latin typeface="Times New Roman" panose="02020603050405020304" pitchFamily="18" charset="0"/>
                <a:cs typeface="Times New Roman" panose="02020603050405020304" pitchFamily="18" charset="0"/>
              </a:rPr>
              <a:t> Designing and managing ontologies can be complex and challenging, especially for large and dynamic domains. </a:t>
            </a:r>
            <a:endParaRPr lang="en-US" sz="1900" dirty="0" smtClean="0">
              <a:latin typeface="Times New Roman" panose="02020603050405020304" pitchFamily="18" charset="0"/>
              <a:cs typeface="Times New Roman" panose="02020603050405020304" pitchFamily="18" charset="0"/>
            </a:endParaRPr>
          </a:p>
          <a:p>
            <a:r>
              <a:rPr lang="en-US" sz="1900" b="1" dirty="0" smtClean="0">
                <a:latin typeface="Times New Roman" panose="02020603050405020304" pitchFamily="18" charset="0"/>
                <a:cs typeface="Times New Roman" panose="02020603050405020304" pitchFamily="18" charset="0"/>
              </a:rPr>
              <a:t>Scalability</a:t>
            </a:r>
            <a:r>
              <a:rPr lang="en-US" sz="1900" b="1" dirty="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Some ontology databases may face scalability limitations, particularly when dealing with large volumes of data or complex ontologies. Performance issues may arise as the size of the ontology and the dataset increases.</a:t>
            </a:r>
          </a:p>
          <a:p>
            <a:r>
              <a:rPr lang="en-US" sz="1900" b="1" dirty="0">
                <a:latin typeface="Times New Roman" panose="02020603050405020304" pitchFamily="18" charset="0"/>
                <a:cs typeface="Times New Roman" panose="02020603050405020304" pitchFamily="18" charset="0"/>
              </a:rPr>
              <a:t>Query Complexity:</a:t>
            </a:r>
            <a:r>
              <a:rPr lang="en-US" sz="1900" dirty="0">
                <a:latin typeface="Times New Roman" panose="02020603050405020304" pitchFamily="18" charset="0"/>
                <a:cs typeface="Times New Roman" panose="02020603050405020304" pitchFamily="18" charset="0"/>
              </a:rPr>
              <a:t> Querying ontology databases can be more complex compared to </a:t>
            </a:r>
            <a:r>
              <a:rPr lang="en-US" sz="1900" dirty="0">
                <a:solidFill>
                  <a:srgbClr val="FF0000"/>
                </a:solidFill>
                <a:latin typeface="Times New Roman" panose="02020603050405020304" pitchFamily="18" charset="0"/>
                <a:cs typeface="Times New Roman" panose="02020603050405020304" pitchFamily="18" charset="0"/>
              </a:rPr>
              <a:t>traditional</a:t>
            </a:r>
            <a:r>
              <a:rPr lang="en-US" sz="1900" dirty="0">
                <a:latin typeface="Times New Roman" panose="02020603050405020304" pitchFamily="18" charset="0"/>
                <a:cs typeface="Times New Roman" panose="02020603050405020304" pitchFamily="18" charset="0"/>
              </a:rPr>
              <a:t> databases, especially for users who are not familiar with ontology languages such as OWL or RDF. Constructing queries that leverage the full expressive power of the ontology requires expertise in ontology modeling and querying.</a:t>
            </a:r>
          </a:p>
          <a:p>
            <a:r>
              <a:rPr lang="en-US" sz="1900" b="1" dirty="0">
                <a:latin typeface="Times New Roman" panose="02020603050405020304" pitchFamily="18" charset="0"/>
                <a:cs typeface="Times New Roman" panose="02020603050405020304" pitchFamily="18" charset="0"/>
              </a:rPr>
              <a:t>Maintenance Overhead:</a:t>
            </a:r>
            <a:r>
              <a:rPr lang="en-US" sz="1900" dirty="0">
                <a:latin typeface="Times New Roman" panose="02020603050405020304" pitchFamily="18" charset="0"/>
                <a:cs typeface="Times New Roman" panose="02020603050405020304" pitchFamily="18" charset="0"/>
              </a:rPr>
              <a:t> Ontology databases require ongoing maintenance to keep the ontology up-to-date and consistent with the evolving domain knowledge. This includes updating the ontology structure, resolving conflicts, and ensuring data quality.</a:t>
            </a:r>
          </a:p>
          <a:p>
            <a:endParaRPr lang="en-US" dirty="0">
              <a:solidFill>
                <a:srgbClr val="FF0000"/>
              </a:solidFill>
            </a:endParaRPr>
          </a:p>
        </p:txBody>
      </p:sp>
    </p:spTree>
    <p:extLst>
      <p:ext uri="{BB962C8B-B14F-4D97-AF65-F5344CB8AC3E}">
        <p14:creationId xmlns:p14="http://schemas.microsoft.com/office/powerpoint/2010/main" val="3614233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1662</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PowerPoint Presentation</vt:lpstr>
      <vt:lpstr>Abstract</vt:lpstr>
      <vt:lpstr>Introduction </vt:lpstr>
      <vt:lpstr>PowerPoint Presentation</vt:lpstr>
      <vt:lpstr>Aims and Objectives</vt:lpstr>
      <vt:lpstr>Con…</vt:lpstr>
      <vt:lpstr>PowerPoint Presentation</vt:lpstr>
      <vt:lpstr>PowerPoint Presentation</vt:lpstr>
      <vt:lpstr>statement of the problem</vt:lpstr>
      <vt:lpstr>Approaches to Addressing Challenges in Ontological Databases</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Rewriting and Optimization for Ontological Databases</dc:title>
  <dc:creator>Microsoft account</dc:creator>
  <cp:lastModifiedBy>Microsoft account</cp:lastModifiedBy>
  <cp:revision>54</cp:revision>
  <dcterms:created xsi:type="dcterms:W3CDTF">2024-04-28T02:25:11Z</dcterms:created>
  <dcterms:modified xsi:type="dcterms:W3CDTF">2024-04-29T10:52:34Z</dcterms:modified>
</cp:coreProperties>
</file>