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PAXOS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7060" y="3848100"/>
            <a:ext cx="8534400" cy="2351405"/>
          </a:xfrm>
        </p:spPr>
        <p:txBody>
          <a:bodyPr/>
          <a:lstStyle/>
          <a:p>
            <a:r>
              <a:rPr lang="en-US" sz="1600"/>
              <a:t>Prepared BY:- </a:t>
            </a:r>
            <a:endParaRPr lang="en-US" sz="1600"/>
          </a:p>
          <a:p>
            <a:r>
              <a:rPr lang="en-US" sz="1600"/>
              <a:t>Sibhat Teshome……………….....</a:t>
            </a:r>
            <a:r>
              <a:rPr lang="en-US" sz="1600">
                <a:sym typeface="+mn-ea"/>
              </a:rPr>
              <a:t>………....</a:t>
            </a:r>
            <a:r>
              <a:rPr lang="en-US" sz="1600"/>
              <a:t>.........ATE/5210/09 </a:t>
            </a:r>
            <a:endParaRPr lang="en-US" sz="1600"/>
          </a:p>
          <a:p>
            <a:r>
              <a:rPr lang="en-US" sz="1600"/>
              <a:t>Amanuel Genene………………</a:t>
            </a:r>
            <a:r>
              <a:rPr lang="en-US" sz="1600">
                <a:sym typeface="+mn-ea"/>
              </a:rPr>
              <a:t>………....</a:t>
            </a:r>
            <a:r>
              <a:rPr lang="en-US" sz="1600"/>
              <a:t>……….ATE/5124/09 </a:t>
            </a:r>
            <a:endParaRPr lang="en-US" sz="1600"/>
          </a:p>
          <a:p>
            <a:r>
              <a:rPr lang="en-US" sz="1600"/>
              <a:t>Ayub Wassie…………………</a:t>
            </a:r>
            <a:r>
              <a:rPr lang="en-US" sz="1600">
                <a:sym typeface="+mn-ea"/>
              </a:rPr>
              <a:t>………....</a:t>
            </a:r>
            <a:r>
              <a:rPr lang="en-US" sz="1600"/>
              <a:t>………….ATE/5128/09</a:t>
            </a:r>
            <a:endParaRPr lang="en-US" sz="1600"/>
          </a:p>
          <a:p>
            <a:r>
              <a:rPr lang="en-US" sz="1600"/>
              <a:t> Eyob Alemayehu………………</a:t>
            </a:r>
            <a:r>
              <a:rPr lang="en-US" sz="1600">
                <a:sym typeface="+mn-ea"/>
              </a:rPr>
              <a:t>………....</a:t>
            </a:r>
            <a:r>
              <a:rPr lang="en-US" sz="1600"/>
              <a:t>……….ATE/5153/09</a:t>
            </a:r>
            <a:endParaRPr lang="en-US" sz="1600"/>
          </a:p>
          <a:p>
            <a:r>
              <a:rPr lang="en-US" sz="1600"/>
              <a:t> Amanuel Minas…………………</a:t>
            </a:r>
            <a:r>
              <a:rPr lang="en-US" sz="1600">
                <a:sym typeface="+mn-ea"/>
              </a:rPr>
              <a:t>………....</a:t>
            </a:r>
            <a:r>
              <a:rPr lang="en-US" sz="1600"/>
              <a:t>………ATE/5339/09</a:t>
            </a:r>
            <a:endParaRPr 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200" dirty="0">
                <a:sym typeface="+mn-ea"/>
              </a:rPr>
              <a:t>Continued…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Round Number (</a:t>
            </a:r>
            <a:r>
              <a:rPr lang="en-US" sz="20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rnd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):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ID of a round.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monotonic </a:t>
            </a:r>
            <a:r>
              <a:rPr lang="en-US" sz="2000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incremental；Last-Win；Universially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unique;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Last Round Number (</a:t>
            </a:r>
            <a:r>
              <a:rPr lang="en-US" sz="20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last_rnd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):Greatest </a:t>
            </a:r>
            <a:r>
              <a:rPr lang="en-US" sz="20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rnd</a:t>
            </a:r>
            <a:r>
              <a:rPr lang="en-US" sz="20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an Acceptor has ever seen；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To identify the proposer from which a acceptor would accept write request.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Value (</a:t>
            </a:r>
            <a:r>
              <a:rPr lang="en-US" sz="20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v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): the value an Acceptor accepted.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Value round number (</a:t>
            </a:r>
            <a:r>
              <a:rPr lang="en-US" sz="20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vrnd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):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At which round an Acceptor accepted the </a:t>
            </a:r>
            <a:r>
              <a:rPr lang="en-US" sz="20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v.</a:t>
            </a:r>
            <a:endParaRPr lang="en-US" b="1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Value determined: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The value accepted by a quorum of acceptors. </a:t>
            </a:r>
            <a:endParaRPr lang="en-US"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err="1">
                <a:sym typeface="+mn-ea"/>
              </a:rPr>
              <a:t>Paxos</a:t>
            </a:r>
            <a:r>
              <a:rPr lang="en-US" dirty="0">
                <a:sym typeface="+mn-ea"/>
              </a:rPr>
              <a:t> classic -phase1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An Acceptor has the following attributes: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last_rn, v and vrnd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When an acceptor receives a request from a proposer, the following rules are respected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Deny requests if rnd is less than last_rnd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save the rnd from phase-2 request into its last_rnd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after this the acceptor only accepts phase-2 request with last_rnd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it will then respond with the current last_rnd, v and vrnd if new request is sent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when proposers receives replies from acceptors, the following rules are respected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if the received last_rnd is less than rnd, It will be discarded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Proposer chooses v with greatest vrnd if there is non-nil v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V is choosen as to the request of the proposer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	if the number of responses are less than (n+1)/2, this round has failed</a:t>
            </a:r>
            <a:endParaRPr lang="en-US" sz="16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Explanation of Paxos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Proposers creates proposals with associated numbers N, this Number has to geater than number used by the proposer.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It is then sent with a prepare message to a list of Acceptors, The proposers is the one who decides the list of acceptors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The initial phase is known as the promise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The proposal number accepted by the acceptors has be greater than any proposal number received by the acceptor, if the Acceptor then returns a promise so as to ignore all proposal numbers that are less than its.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If however the acceptor had accepted a value prior, it must then send the previous proposal number and value in its response to the proposer</a:t>
            </a:r>
            <a:br>
              <a:rPr lang="en-US" sz="1600" dirty="0">
                <a:solidFill>
                  <a:sysClr val="windowText" lastClr="000000"/>
                </a:solidFill>
                <a:latin typeface="Century Gothic" charset="0"/>
                <a:ea typeface="+mn-ea"/>
                <a:cs typeface="+mn-ea"/>
                <a:sym typeface="+mn-ea"/>
              </a:rPr>
            </a:br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err="1">
                <a:sym typeface="+mn-ea"/>
              </a:rPr>
              <a:t>Paxos</a:t>
            </a:r>
            <a:r>
              <a:rPr lang="en-US" dirty="0">
                <a:sym typeface="+mn-ea"/>
              </a:rPr>
              <a:t> classic -phase2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If at a given time a proposer receives a quantity of promises exceeding n/2 +1 from the quorum of acceptors, it will then set a value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None/>
            </a:pP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to its proposal. If however Acceptors has already accepted a value from another proposer, they will then send the value of that proposer, who in return must set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None/>
            </a:pP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the value of its proposal in accordance with the value sent back from the Acceptors.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None/>
            </a:pP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None/>
            </a:pP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If Acceptors had not accepted any value up until this point, the proposer is free to choose any value</a:t>
            </a:r>
            <a:endParaRPr lang="en-US" sz="20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Acceptor:</a:t>
            </a:r>
            <a:b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● Accept requests with </a:t>
            </a:r>
            <a:r>
              <a:rPr lang="en-US" sz="16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rnd</a:t>
            </a:r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that equals its </a:t>
            </a:r>
            <a:r>
              <a:rPr lang="en-US" sz="16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last_rnd</a:t>
            </a:r>
            <a:b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if </a:t>
            </a:r>
            <a:r>
              <a:rPr lang="en-US" sz="16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last_rnd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==</a:t>
            </a:r>
            <a:r>
              <a:rPr lang="en-US" sz="16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rnd</a:t>
            </a:r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guarantees there is no other Proposer touches this Acceptor.</a:t>
            </a:r>
            <a:endParaRPr lang="en-US" sz="1600"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Continued…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When an Acceptor receives an Accept Request message for a proposal N, it is permitted to accept the request if a promise has already not been made to another propser to only consider values greater that N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If such not be the case, the Acceptor will register the value after which an Accepted message is sent to the Propser and all Learners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Learner:</a:t>
            </a:r>
            <a:b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● Acceptor send </a:t>
            </a:r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phase-3 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message to Learner to inform that a value has been determined.</a:t>
            </a:r>
            <a:b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● Most of the time Proposer can also be a Learner.</a:t>
            </a:r>
            <a:b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600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Livelock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:</a:t>
            </a:r>
            <a:b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Proposers continually raise its </a:t>
            </a:r>
            <a:r>
              <a:rPr lang="en-US" sz="16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rnd</a:t>
            </a:r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and overwrite others’ </a:t>
            </a:r>
            <a:r>
              <a:rPr lang="en-US" sz="1600" b="1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last_rnd</a:t>
            </a:r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on Acceptors, thus no </a:t>
            </a:r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phase-2 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can be done successfully.</a:t>
            </a: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latin typeface="Century Gothic" charset="0"/>
                <a:ea typeface="+mn-ea"/>
                <a:cs typeface="+mn-ea"/>
                <a:sym typeface="+mn-ea"/>
              </a:rPr>
              <a:t> </a:t>
            </a:r>
            <a:br>
              <a:rPr lang="en-US" sz="2000" dirty="0">
                <a:solidFill>
                  <a:sysClr val="windowText" lastClr="000000"/>
                </a:solidFill>
                <a:latin typeface="Century Gothic" charset="0"/>
                <a:ea typeface="+mn-ea"/>
                <a:cs typeface="+mn-ea"/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Failure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Acceptor fails in phase 1</a:t>
            </a:r>
            <a:endParaRPr lang="en-US" sz="1600" b="1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None/>
            </a:pP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Suppose an acceptor fails during phase 1. That means it will not return a PROMISE message. As long as the proposer still gets responses from a majority of acceptors, the protocol can continue to make progress.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Acceptor fails in phase 2</a:t>
            </a:r>
            <a:endParaRPr lang="en-US" sz="1600" b="1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None/>
            </a:pP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Suppose an acceptor fails during phase 2. That means it will not be able to send back an ACCEPTED message. This is also not a problem as long as enough of the acceptors are still alive and will respond so that the proposer or learner receives responses from a majority of acceptors.</a:t>
            </a:r>
            <a:endParaRPr lang="en-US" sz="16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600" b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Proposer fails in the Prepare phase</a:t>
            </a:r>
            <a:endParaRPr lang="en-US" sz="1600" b="1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None/>
            </a:pPr>
            <a:r>
              <a:rPr lang="en-US" sz="16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If the proposer fails before it sent any messages, then it is the same as if it did not run at all.</a:t>
            </a:r>
            <a:endParaRPr lang="en-US" sz="1600"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>
                <a:sym typeface="+mn-ea"/>
              </a:rPr>
              <a:t>Introduction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000"/>
              <a:t>A single most prevalent problem in the world of distributed computing is the ability to achieve system </a:t>
            </a:r>
            <a:endParaRPr lang="en-US" sz="2000"/>
          </a:p>
          <a:p>
            <a:r>
              <a:rPr lang="en-US" sz="2000"/>
              <a:t>reliablility in the presence of malfunctioning componenets. Problems such as these often require subcomponents to agree upon a given data. The act of reach an agreement upon a data value is known as Consensus</a:t>
            </a:r>
            <a:endParaRPr lang="en-US" sz="2000"/>
          </a:p>
          <a:p>
            <a:endParaRPr lang="en-US" sz="2000"/>
          </a:p>
          <a:p>
            <a:r>
              <a:rPr lang="en-US" sz="2000"/>
              <a:t>Among the reason as to why a system would want to achieve consensus is to agree as to who is in chargeamong a cluster of nodes, or what action should be taken next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most common use of a consensus algorithm would be to implement replication, this in turn provides a degree of fault tolerance, such that if a server is no longer operational, the overall system continues to churn on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So as to maintain integity of replicated data, the design of the system is implemented in the following methods </a:t>
            </a:r>
            <a:endParaRPr lang="en-US" sz="2000"/>
          </a:p>
          <a:p>
            <a:r>
              <a:rPr lang="en-US" sz="2000"/>
              <a:t>All data is passed through one coordinated that will ensure in-order delivery to all, which in this case, a system must be implemented that will ensure correct election of the coordinator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second scenario implements a consensus algorithm for each update to ensure that all nodes agree on order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000"/>
              <a:t>Weak consistency</a:t>
            </a:r>
            <a:endParaRPr lang="en-US" sz="2000"/>
          </a:p>
          <a:p>
            <a:r>
              <a:rPr lang="en-US" sz="2000"/>
              <a:t>	• After a write, reads may or may not see it </a:t>
            </a:r>
            <a:br>
              <a:rPr lang="en-US" sz="2000"/>
            </a:br>
            <a:r>
              <a:rPr lang="en-US" sz="2000"/>
              <a:t>	• Best effort only</a:t>
            </a:r>
            <a:br>
              <a:rPr lang="en-US" sz="2000"/>
            </a:br>
            <a:r>
              <a:rPr lang="en-US" sz="2000"/>
              <a:t>	• Used for Cache </a:t>
            </a:r>
            <a:br>
              <a:rPr lang="en-US" sz="2000"/>
            </a:br>
            <a:r>
              <a:rPr lang="en-US" sz="2000"/>
              <a:t>Eventual consistency</a:t>
            </a:r>
            <a:endParaRPr lang="en-US" sz="2000"/>
          </a:p>
          <a:p>
            <a:r>
              <a:rPr lang="en-US" sz="2000"/>
              <a:t>	• After a write, reads will eventually see it</a:t>
            </a:r>
            <a:br>
              <a:rPr lang="en-US" sz="2000"/>
            </a:br>
            <a:r>
              <a:rPr lang="en-US" sz="2000"/>
              <a:t>	• App: Mail, Search engine indexing, Bada </a:t>
            </a:r>
            <a:br>
              <a:rPr lang="en-US" sz="2000"/>
            </a:br>
            <a:r>
              <a:rPr lang="en-US" sz="2000"/>
              <a:t>Strong consistency</a:t>
            </a:r>
            <a:endParaRPr lang="en-US" sz="2000"/>
          </a:p>
          <a:p>
            <a:r>
              <a:rPr lang="en-US" sz="2000"/>
              <a:t>	• After a write, read will see it</a:t>
            </a:r>
            <a:br>
              <a:rPr lang="en-US" sz="2000"/>
            </a:br>
            <a:r>
              <a:rPr lang="en-US" sz="2000"/>
              <a:t>	• App Engine: datastore</a:t>
            </a:r>
            <a:br>
              <a:rPr lang="en-US" sz="2000"/>
            </a:br>
            <a:r>
              <a:rPr lang="en-US" sz="2000"/>
              <a:t>	• File System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Consensus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The consensus problem can be stated as such.</a:t>
            </a:r>
            <a:endParaRPr lang="en-US" sz="2000"/>
          </a:p>
          <a:p>
            <a:r>
              <a:rPr lang="en-US" sz="2000"/>
              <a:t>If a number of computers propose some arbitriary value, how can we get all the computers to agree on the proposed values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err="1">
                <a:sym typeface="+mn-ea"/>
              </a:rPr>
              <a:t>Paxos</a:t>
            </a:r>
            <a:r>
              <a:rPr lang="en-US" dirty="0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9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Paxos is a consenus algorithm that is imployed ot achieve consensus between a distributed cluster of computers that</a:t>
            </a:r>
            <a:endParaRPr lang="en-US" sz="19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9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are working under asynchronous conditions. Paxos is said to have worked when a node proposes a value and is then accepted by a majority of the nodes</a:t>
            </a:r>
            <a:endParaRPr lang="en-US" sz="19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endParaRPr lang="en-US" sz="1900">
              <a:solidFill>
                <a:srgbClr val="EBEBEB">
                  <a:lumMod val="40000"/>
                  <a:lumOff val="60000"/>
                </a:srgbClr>
              </a:solidFill>
              <a:ea typeface="+mn-ea"/>
              <a:cs typeface="+mn-lt"/>
              <a:sym typeface="+mn-ea"/>
            </a:endParaRPr>
          </a:p>
          <a:p>
            <a:r>
              <a:rPr lang="en-US" sz="190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Paxos provides means in which processes abort a consenus if there is contention while other nodes can decide to carry on with the value</a:t>
            </a:r>
            <a:endParaRPr lang="en-US" sz="1900">
              <a:solidFill>
                <a:srgbClr val="EBEBEB">
                  <a:lumMod val="40000"/>
                  <a:lumOff val="60000"/>
                </a:srgbClr>
              </a:solidFill>
              <a:latin typeface="Century Gothic" charset="0"/>
              <a:ea typeface="+mn-ea"/>
              <a:cs typeface="+mn-ea"/>
              <a:sym typeface="+mn-ea"/>
            </a:endParaRPr>
          </a:p>
          <a:p>
            <a:endParaRPr lang="en-US" sz="1900">
              <a:solidFill>
                <a:srgbClr val="EBEBEB">
                  <a:lumMod val="40000"/>
                  <a:lumOff val="60000"/>
                </a:srgbClr>
              </a:solidFill>
              <a:latin typeface="Century Gothic" charset="0"/>
              <a:ea typeface="+mn-ea"/>
              <a:cs typeface="+mn-ea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Continued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3775"/>
          </a:xfrm>
        </p:spPr>
        <p:txBody>
          <a:bodyPr/>
          <a:p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These will be considered when using </a:t>
            </a:r>
            <a:r>
              <a:rPr lang="en-US" sz="1900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paxos</a:t>
            </a:r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.</a:t>
            </a:r>
            <a:endParaRPr lang="en-US" sz="19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Concurrent proposals: One or more systems may propose a value concurrently. If only one system would propose a value then it is clear what the consensus would be. With multiple systems, we need to select one from among those values.</a:t>
            </a:r>
            <a:endParaRPr lang="en-US" sz="19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Validity: The chosen value that is agreed upon must be one of the proposed values. The servers cannot just choose a random number.</a:t>
            </a:r>
            <a:endParaRPr lang="en-US" sz="19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Majority rule: Once a majority of </a:t>
            </a:r>
            <a:r>
              <a:rPr lang="en-US" sz="1900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Paxos</a:t>
            </a:r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servers agrees on one of the proposed values, we have consensus on that value. This also implies that a majority of servers need to be functioning for the algorithm to run. To survive </a:t>
            </a:r>
            <a:r>
              <a:rPr lang="en-US" sz="1900" i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m</a:t>
            </a:r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 failures, we will need </a:t>
            </a:r>
            <a:r>
              <a:rPr lang="en-US" sz="1900" i="1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2m+1</a:t>
            </a:r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 systems.</a:t>
            </a:r>
            <a:endParaRPr lang="en-US" sz="19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Asynchronous network: The network is unreliable and asynchronous: messages may get lost or arbitrarily delayed. The network may also get partitioned.</a:t>
            </a:r>
            <a:endParaRPr lang="en-US" sz="1900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r>
              <a:rPr lang="en-US" sz="19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Fail-stop faults: Systems may exhibit fail-stop faults. They may restart but need to remember their previous state to make sure they do not change their mind. Failures are not Byzantine.</a:t>
            </a:r>
            <a:endParaRPr lang="en-US" sz="1900" dirty="0">
              <a:solidFill>
                <a:srgbClr val="EBEBEB">
                  <a:lumMod val="40000"/>
                  <a:lumOff val="60000"/>
                </a:srgbClr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err="1">
                <a:sym typeface="+mn-ea"/>
              </a:rPr>
              <a:t>Paxos</a:t>
            </a:r>
            <a:r>
              <a:rPr lang="en-US" dirty="0">
                <a:sym typeface="+mn-ea"/>
              </a:rPr>
              <a:t> preconditions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ysClr val="windowText" lastClr="000000"/>
                </a:solidFill>
                <a:latin typeface="Century Gothic" charset="0"/>
                <a:ea typeface="+mn-ea"/>
                <a:cs typeface="+mn-ea"/>
                <a:sym typeface="+mn-ea"/>
              </a:rPr>
              <a:t> 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Storage must be reliable: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No Data loss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/* Or it falls back to Byzantine </a:t>
            </a:r>
            <a:r>
              <a:rPr lang="en-US" sz="2000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Paxos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*/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Tolerate: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Message loss</a:t>
            </a:r>
            <a:b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</a:b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Message in random order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latin typeface="Century Gothic" charset="0"/>
                <a:ea typeface="+mn-ea"/>
                <a:cs typeface="+mn-ea"/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The workings of </a:t>
            </a:r>
            <a:r>
              <a:rPr lang="en-US" dirty="0" err="1">
                <a:sym typeface="+mn-ea"/>
              </a:rPr>
              <a:t>Paxos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Paxos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has the following entities: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514350" indent="-51435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Century Gothic" charset="0"/>
              <a:buAutoNum type="romanUcPeriod"/>
            </a:pP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Proposers: Receive requests (values) from clients and try to convince acceptors to accept their proposed values.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514350" indent="-51435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Century Gothic" charset="0"/>
              <a:buAutoNum type="romanUcPeriod"/>
            </a:pP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Acceptors: Accept certain proposed values from proposers and let proposers know if something else was accepted. A response from an acceptor represents a vote for a particular proposal.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514350" indent="-51435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Century Gothic" charset="0"/>
              <a:buAutoNum type="romanUcPeriod"/>
            </a:pP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Learners: Announce the outcome.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514350" indent="-51435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Century Gothic" charset="0"/>
              <a:buAutoNum type="romanUcPeriod"/>
            </a:pP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Quorum( of acceptors ) : n/2+1 Acceptors.</a:t>
            </a:r>
            <a:endParaRPr lang="en-US" dirty="0">
              <a:solidFill>
                <a:srgbClr val="EBEBEB">
                  <a:lumMod val="40000"/>
                  <a:lumOff val="60000"/>
                </a:srgbClr>
              </a:solidFill>
              <a:cs typeface="+mn-lt"/>
            </a:endParaRPr>
          </a:p>
          <a:p>
            <a:pPr marL="514350" indent="-514350" algn="l" defTabSz="457200"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Century Gothic" charset="0"/>
              <a:buAutoNum type="romanUcPeriod"/>
            </a:pPr>
            <a:r>
              <a:rPr lang="en-US" sz="2000" dirty="0" err="1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Round：Including</a:t>
            </a:r>
            <a:r>
              <a:rPr lang="en-US" sz="2000" dirty="0">
                <a:solidFill>
                  <a:srgbClr val="EBEBEB">
                    <a:lumMod val="40000"/>
                    <a:lumOff val="60000"/>
                  </a:srgbClr>
                </a:solidFill>
                <a:ea typeface="+mn-ea"/>
                <a:cs typeface="+mn-lt"/>
                <a:sym typeface="+mn-ea"/>
              </a:rPr>
              <a:t> 2 phases：Phase-1 &amp; Phase-2 </a:t>
            </a:r>
            <a:endParaRPr lang="en-US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7640</Words>
  <Application>WPS Presentation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Century Gothic</vt:lpstr>
      <vt:lpstr>Segoe Print</vt:lpstr>
      <vt:lpstr>Wingdings 3</vt:lpstr>
      <vt:lpstr>Symbol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</dc:title>
  <dc:creator/>
  <cp:lastModifiedBy>XERZES</cp:lastModifiedBy>
  <cp:revision>3</cp:revision>
  <dcterms:created xsi:type="dcterms:W3CDTF">2020-01-20T17:00:36Z</dcterms:created>
  <dcterms:modified xsi:type="dcterms:W3CDTF">2020-01-20T17:07:00Z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