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7" r:id="rId5"/>
    <p:sldId id="271" r:id="rId6"/>
    <p:sldId id="268" r:id="rId7"/>
    <p:sldId id="269" r:id="rId8"/>
    <p:sldId id="27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Gesture Recognition for Prosthetic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736" y="1285104"/>
            <a:ext cx="8911687" cy="4176582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 </a:t>
            </a:r>
            <a:r>
              <a:rPr lang="en-US" sz="4000" dirty="0" smtClean="0"/>
              <a:t>    </a:t>
            </a:r>
            <a:br>
              <a:rPr lang="en-US" sz="4000" dirty="0" smtClean="0"/>
            </a:br>
            <a:r>
              <a:rPr lang="en-US" sz="4000" dirty="0"/>
              <a:t>	</a:t>
            </a:r>
            <a:r>
              <a:rPr lang="en-US" sz="4000" dirty="0" smtClean="0"/>
              <a:t>			</a:t>
            </a:r>
            <a:br>
              <a:rPr lang="en-US" sz="4000" dirty="0" smtClean="0"/>
            </a:br>
            <a:r>
              <a:rPr lang="en-US" sz="4000" dirty="0"/>
              <a:t>	</a:t>
            </a:r>
            <a:r>
              <a:rPr lang="en-US" sz="4000" dirty="0" smtClean="0"/>
              <a:t>			 </a:t>
            </a: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462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92" y="290478"/>
            <a:ext cx="8911687" cy="9781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What and Why?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1602259"/>
            <a:ext cx="10380147" cy="4724400"/>
          </a:xfrm>
        </p:spPr>
        <p:txBody>
          <a:bodyPr>
            <a:noAutofit/>
          </a:bodyPr>
          <a:lstStyle/>
          <a:p>
            <a:r>
              <a:rPr lang="en-US" sz="2400" dirty="0"/>
              <a:t>This study focuses on recognizing patterns of five specific hand gestures using</a:t>
            </a:r>
            <a:r>
              <a:rPr lang="en-US" sz="2400" dirty="0" smtClean="0"/>
              <a:t>: sEMG and Flex sensor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sEMG </a:t>
            </a:r>
            <a:r>
              <a:rPr lang="en-US" sz="2400" dirty="0"/>
              <a:t>(surface electromyogram) </a:t>
            </a:r>
            <a:r>
              <a:rPr lang="en-US" sz="2400" dirty="0" smtClean="0"/>
              <a:t>signals measure </a:t>
            </a:r>
            <a:r>
              <a:rPr lang="en-US" sz="2400" dirty="0"/>
              <a:t>electrical activity of muscles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Flex </a:t>
            </a:r>
            <a:r>
              <a:rPr lang="en-US" sz="2400" dirty="0"/>
              <a:t>sensor </a:t>
            </a:r>
            <a:r>
              <a:rPr lang="en-US" sz="2400" dirty="0" smtClean="0"/>
              <a:t>signals measure </a:t>
            </a:r>
            <a:r>
              <a:rPr lang="en-US" sz="2400" dirty="0"/>
              <a:t>muscle contraction and bending movements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gestures are replicated by an artificial prosthetic wrist using a trained Artificial Neural Network (ANN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The hand is a critical grasping organ; improve </a:t>
            </a:r>
            <a:r>
              <a:rPr lang="en-US" sz="2400" dirty="0"/>
              <a:t>gesture recognition </a:t>
            </a:r>
            <a:r>
              <a:rPr lang="en-US" sz="2400" dirty="0" smtClean="0"/>
              <a:t>accuracy.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6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92" y="290478"/>
            <a:ext cx="8911687" cy="9781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Definitions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1602259"/>
            <a:ext cx="10380147" cy="4724400"/>
          </a:xfrm>
        </p:spPr>
        <p:txBody>
          <a:bodyPr>
            <a:noAutofit/>
          </a:bodyPr>
          <a:lstStyle/>
          <a:p>
            <a:r>
              <a:rPr lang="en-US" sz="2400" b="1" dirty="0"/>
              <a:t>Gesture</a:t>
            </a:r>
            <a:r>
              <a:rPr lang="en-US" sz="2400" dirty="0"/>
              <a:t> – is a form of non-vocal communication system </a:t>
            </a:r>
          </a:p>
          <a:p>
            <a:r>
              <a:rPr lang="en-US" sz="2400" b="1" dirty="0"/>
              <a:t>Gesture recognition </a:t>
            </a:r>
            <a:r>
              <a:rPr lang="en-US" sz="2400" dirty="0"/>
              <a:t>– is a mathematical interpretation of a human motion by a computing device.</a:t>
            </a:r>
          </a:p>
          <a:p>
            <a:r>
              <a:rPr lang="en-US" sz="2400" b="1" dirty="0"/>
              <a:t>Electromyogram signals </a:t>
            </a:r>
            <a:r>
              <a:rPr lang="en-US" sz="2400" dirty="0"/>
              <a:t>(EMGs) – tiny electric signals generated by muscles when they move.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Usually </a:t>
            </a:r>
            <a:r>
              <a:rPr lang="en-US" sz="2400" dirty="0"/>
              <a:t>no delay between hand movement and muscle movement so EMG represents the running activity of the hand.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Its amplitude is directly proportional to grip strength.</a:t>
            </a:r>
            <a:endParaRPr lang="en-US" sz="2400" dirty="0"/>
          </a:p>
          <a:p>
            <a:r>
              <a:rPr lang="en-US" sz="2400" b="1" dirty="0" smtClean="0"/>
              <a:t>Flex Sensor signals</a:t>
            </a:r>
            <a:r>
              <a:rPr lang="en-US" sz="2400" dirty="0" smtClean="0"/>
              <a:t> </a:t>
            </a:r>
            <a:r>
              <a:rPr lang="en-US" sz="2400" dirty="0"/>
              <a:t>– signals from flex sensors, which are devices that physically measure how much a body part (like your fingers) bends or moves.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73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92" y="290478"/>
            <a:ext cx="8911687" cy="9781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Definitions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1602259"/>
            <a:ext cx="10380147" cy="472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Surface </a:t>
            </a:r>
            <a:r>
              <a:rPr lang="en-US" sz="2400" b="1" dirty="0"/>
              <a:t>or non-invasive electrodes</a:t>
            </a:r>
            <a:r>
              <a:rPr lang="en-US" sz="2400" dirty="0"/>
              <a:t> – are used to detect the myoelectric signal that is produced during the contraction of the </a:t>
            </a:r>
            <a:r>
              <a:rPr lang="en-US" sz="2400" dirty="0" smtClean="0"/>
              <a:t>muscles</a:t>
            </a:r>
          </a:p>
          <a:p>
            <a:r>
              <a:rPr lang="en-US" sz="2400" b="1" dirty="0" smtClean="0"/>
              <a:t>Artificial Neural Network (ANN) </a:t>
            </a:r>
            <a:r>
              <a:rPr lang="en-US" sz="2400" dirty="0" smtClean="0"/>
              <a:t>– </a:t>
            </a:r>
            <a:r>
              <a:rPr lang="en-US" sz="2400" dirty="0"/>
              <a:t>are used to classify hand gestures help with problems like identifying hand movements (left, right, etc.) and predicting gestures more accurately.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89" y="4206881"/>
            <a:ext cx="5753440" cy="2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82" y="4206882"/>
            <a:ext cx="4342857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92" y="290478"/>
            <a:ext cx="8911687" cy="9781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Methodlogy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1602259"/>
            <a:ext cx="10380147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38" y="1602259"/>
            <a:ext cx="1071673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92" y="290478"/>
            <a:ext cx="8911687" cy="9781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Methodlogy: Data Collection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1602259"/>
            <a:ext cx="10380147" cy="472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25 healthy men without a wrist</a:t>
            </a:r>
          </a:p>
          <a:p>
            <a:r>
              <a:rPr lang="en-US" sz="2400" b="1" dirty="0"/>
              <a:t>F</a:t>
            </a:r>
            <a:r>
              <a:rPr lang="en-US" sz="2400" b="1" dirty="0" smtClean="0"/>
              <a:t>lexor </a:t>
            </a:r>
            <a:r>
              <a:rPr lang="en-US" sz="2400" b="1" dirty="0"/>
              <a:t>carpi radialis tendon and brachioradialis </a:t>
            </a:r>
            <a:r>
              <a:rPr lang="en-US" sz="2400" b="1" dirty="0" smtClean="0"/>
              <a:t>muscles </a:t>
            </a:r>
            <a:r>
              <a:rPr lang="en-US" sz="2400" dirty="0" smtClean="0"/>
              <a:t>– superficial and directly </a:t>
            </a:r>
            <a:r>
              <a:rPr lang="en-US" sz="2400" dirty="0"/>
              <a:t>involved in wrist and finger gestures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Five specific hand </a:t>
            </a:r>
            <a:r>
              <a:rPr lang="en-US" sz="2400" dirty="0" smtClean="0"/>
              <a:t>gestures analyzed</a:t>
            </a:r>
            <a:r>
              <a:rPr lang="en-US" sz="2400" dirty="0"/>
              <a:t>: </a:t>
            </a:r>
            <a:r>
              <a:rPr lang="en-US" sz="2400" dirty="0" smtClean="0"/>
              <a:t>flexion </a:t>
            </a:r>
            <a:r>
              <a:rPr lang="en-US" sz="2400" dirty="0"/>
              <a:t>by grabbing all </a:t>
            </a:r>
            <a:r>
              <a:rPr lang="en-US" sz="2400" dirty="0" smtClean="0"/>
              <a:t>fingers, flexion </a:t>
            </a:r>
            <a:r>
              <a:rPr lang="en-US" sz="2400" dirty="0"/>
              <a:t>by grabbing all but the index </a:t>
            </a:r>
            <a:r>
              <a:rPr lang="en-US" sz="2400" dirty="0" smtClean="0"/>
              <a:t>finger, flexion </a:t>
            </a:r>
            <a:r>
              <a:rPr lang="en-US" sz="2400" dirty="0"/>
              <a:t>by grabbing all but the </a:t>
            </a:r>
            <a:r>
              <a:rPr lang="en-US" sz="2400" dirty="0" smtClean="0"/>
              <a:t>thumb, flexion </a:t>
            </a:r>
            <a:r>
              <a:rPr lang="en-US" sz="2400" dirty="0"/>
              <a:t>by grabbing only the </a:t>
            </a:r>
            <a:r>
              <a:rPr lang="en-US" sz="2400" dirty="0" smtClean="0"/>
              <a:t>thumb and resting </a:t>
            </a:r>
            <a:r>
              <a:rPr lang="en-US" sz="2400" dirty="0"/>
              <a:t>state of all fingers.</a:t>
            </a:r>
            <a:endParaRPr lang="en-US" sz="2400" b="1" dirty="0"/>
          </a:p>
          <a:p>
            <a:r>
              <a:rPr lang="en-US" sz="2400" dirty="0"/>
              <a:t>Each gesture recorded for 6 </a:t>
            </a:r>
            <a:r>
              <a:rPr lang="en-US" sz="2400" dirty="0" smtClean="0"/>
              <a:t>seconds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dirty="0" smtClean="0"/>
              <a:t>irst </a:t>
            </a:r>
            <a:r>
              <a:rPr lang="en-US" sz="2400" dirty="0"/>
              <a:t>3 seconds: </a:t>
            </a:r>
            <a:r>
              <a:rPr lang="en-US" sz="2400" dirty="0" smtClean="0"/>
              <a:t>Calibration i.e. recording </a:t>
            </a:r>
            <a:r>
              <a:rPr lang="en-US" sz="2400" dirty="0"/>
              <a:t>baseline signal during a </a:t>
            </a:r>
            <a:r>
              <a:rPr lang="en-US" sz="2400" dirty="0" smtClean="0"/>
              <a:t>resting period and the last </a:t>
            </a:r>
            <a:r>
              <a:rPr lang="en-US" sz="2400" dirty="0"/>
              <a:t>3 </a:t>
            </a:r>
            <a:r>
              <a:rPr lang="en-US" sz="2400" dirty="0" smtClean="0"/>
              <a:t>seconds is for gesture </a:t>
            </a:r>
            <a:r>
              <a:rPr lang="en-US" sz="2400" dirty="0"/>
              <a:t>capture.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2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92" y="290478"/>
            <a:ext cx="8911687" cy="9781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Methodlogy: Data Processing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3" y="1268627"/>
            <a:ext cx="10898660" cy="5305167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Signals processed </a:t>
            </a:r>
            <a:r>
              <a:rPr lang="en-US" sz="2400" dirty="0" smtClean="0"/>
              <a:t>are the </a:t>
            </a:r>
            <a:r>
              <a:rPr lang="en-US" sz="2400" dirty="0"/>
              <a:t>raw EMG signals, which are the noisy electrical signals collected from muscles during contraction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These signals are processed into numerical values </a:t>
            </a:r>
            <a:r>
              <a:rPr lang="en-US" sz="2400" dirty="0" smtClean="0"/>
              <a:t>for ANN </a:t>
            </a:r>
            <a:r>
              <a:rPr lang="en-US" sz="2400" dirty="0"/>
              <a:t>to analyze.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78" y="2659020"/>
            <a:ext cx="9088652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92" y="290478"/>
            <a:ext cx="8911687" cy="9781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Methodlogy: Classification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1602259"/>
            <a:ext cx="10663881" cy="472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ANN </a:t>
            </a:r>
            <a:r>
              <a:rPr lang="en-US" sz="2400" dirty="0"/>
              <a:t>mimics the brain's ability to process information in </a:t>
            </a:r>
            <a:r>
              <a:rPr lang="en-US" sz="2400" dirty="0" smtClean="0"/>
              <a:t>parallel hence the name Artificial Neural Network.</a:t>
            </a:r>
            <a:endParaRPr lang="en-US" sz="2400" dirty="0"/>
          </a:p>
          <a:p>
            <a:r>
              <a:rPr lang="en-US" sz="2400" dirty="0" smtClean="0"/>
              <a:t>ANN has </a:t>
            </a:r>
            <a:r>
              <a:rPr lang="en-US" sz="2400" b="1" dirty="0" smtClean="0"/>
              <a:t>three layers: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Input </a:t>
            </a:r>
            <a:r>
              <a:rPr lang="en-US" sz="2400" dirty="0"/>
              <a:t>Layer –</a:t>
            </a:r>
            <a:r>
              <a:rPr lang="en-US" sz="2400" b="1" dirty="0"/>
              <a:t> </a:t>
            </a:r>
            <a:r>
              <a:rPr lang="en-US" sz="2400" dirty="0"/>
              <a:t>Receives the calculated features from the sEMG and flex sensor signals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Hidden </a:t>
            </a:r>
            <a:r>
              <a:rPr lang="en-US" sz="2400" dirty="0"/>
              <a:t>Layer – Processes the data using weighted connections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Output </a:t>
            </a:r>
            <a:r>
              <a:rPr lang="en-US" sz="2400" dirty="0"/>
              <a:t>Layer – Produces classification results for the hand gestures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feed-forward network with backpropagation algorithm was </a:t>
            </a:r>
            <a:r>
              <a:rPr lang="en-US" sz="2400" dirty="0" smtClean="0"/>
              <a:t>employed.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was </a:t>
            </a:r>
            <a:r>
              <a:rPr lang="en-US" sz="2400" dirty="0" smtClean="0"/>
              <a:t>divided:70</a:t>
            </a:r>
            <a:r>
              <a:rPr lang="en-US" sz="2400" dirty="0"/>
              <a:t>% for Training, 15% for </a:t>
            </a:r>
            <a:r>
              <a:rPr lang="en-US" sz="2400" dirty="0" smtClean="0"/>
              <a:t>Testing, 15% for validation.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1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92" y="290478"/>
            <a:ext cx="8911687" cy="978149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dirty="0" smtClean="0"/>
              <a:t>     Conclusion and take-homes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184" y="1602259"/>
            <a:ext cx="10380147" cy="472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paper was a novel approach </a:t>
            </a:r>
            <a:r>
              <a:rPr lang="en-US" sz="2400" dirty="0"/>
              <a:t>for implementing hand gestures using an artificial prosthetic wrist by combining both myosignal (sEMG) and muscular contraction level (flex sensor signals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training and testing accuracy is better when </a:t>
            </a:r>
            <a:r>
              <a:rPr lang="en-US" sz="2400" dirty="0" smtClean="0"/>
              <a:t>both sEMG </a:t>
            </a:r>
            <a:r>
              <a:rPr lang="en-US" sz="2400" dirty="0"/>
              <a:t>and flex signals are used for healthy person. ut </a:t>
            </a:r>
            <a:r>
              <a:rPr lang="en-US" sz="2400" dirty="0" smtClean="0"/>
              <a:t>for the disabled person no </a:t>
            </a:r>
            <a:r>
              <a:rPr lang="en-US" sz="2400" dirty="0"/>
              <a:t>significant change has been found using flex signal </a:t>
            </a:r>
            <a:r>
              <a:rPr lang="en-US" sz="2400" dirty="0" smtClean="0"/>
              <a:t>during.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Take-homes: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Thanksgiving!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Success with healthy individuals offers hope for advancing prosthetic control for disabled 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9909</TotalTime>
  <Words>572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Gesture Recognition for Prosthetic Control</vt:lpstr>
      <vt:lpstr>     What and Why?</vt:lpstr>
      <vt:lpstr>      Definitions</vt:lpstr>
      <vt:lpstr>      Definitions cont.</vt:lpstr>
      <vt:lpstr>      Methodlogy</vt:lpstr>
      <vt:lpstr>      Methodlogy: Data Collection </vt:lpstr>
      <vt:lpstr>      Methodlogy: Data Processing </vt:lpstr>
      <vt:lpstr>      Methodlogy: Classification</vt:lpstr>
      <vt:lpstr>      Conclusion and take-homes</vt:lpstr>
      <vt:lpstr>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Amanuel A. G.</dc:creator>
  <cp:lastModifiedBy>Amanuel A. G.</cp:lastModifiedBy>
  <cp:revision>32</cp:revision>
  <dcterms:created xsi:type="dcterms:W3CDTF">2024-12-01T05:40:19Z</dcterms:created>
  <dcterms:modified xsi:type="dcterms:W3CDTF">2024-12-27T08:05:42Z</dcterms:modified>
</cp:coreProperties>
</file>