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2" r:id="rId6"/>
    <p:sldId id="261" r:id="rId7"/>
    <p:sldId id="263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A884E-31AF-4C52-8307-C32697A9F9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8AD5C6-861E-48A0-89A8-C3CA5118E474}">
      <dgm:prSet/>
      <dgm:spPr/>
      <dgm:t>
        <a:bodyPr/>
        <a:lstStyle/>
        <a:p>
          <a:r>
            <a:rPr lang="en-US" b="1"/>
            <a:t>Dataset Info:</a:t>
          </a:r>
          <a:endParaRPr lang="en-US"/>
        </a:p>
      </dgm:t>
    </dgm:pt>
    <dgm:pt modelId="{7005BEA8-CAEE-4A36-A343-231781CF49CD}" type="parTrans" cxnId="{CBF85FC5-695F-422A-8CB2-08C418579AF9}">
      <dgm:prSet/>
      <dgm:spPr/>
      <dgm:t>
        <a:bodyPr/>
        <a:lstStyle/>
        <a:p>
          <a:endParaRPr lang="en-US"/>
        </a:p>
      </dgm:t>
    </dgm:pt>
    <dgm:pt modelId="{4D1BE586-8287-4D25-95D7-37581F9D036E}" type="sibTrans" cxnId="{CBF85FC5-695F-422A-8CB2-08C418579AF9}">
      <dgm:prSet/>
      <dgm:spPr/>
      <dgm:t>
        <a:bodyPr/>
        <a:lstStyle/>
        <a:p>
          <a:endParaRPr lang="en-US"/>
        </a:p>
      </dgm:t>
    </dgm:pt>
    <dgm:pt modelId="{56ADC2CE-CA89-4A51-871F-8ADBE938AF44}">
      <dgm:prSet/>
      <dgm:spPr/>
      <dgm:t>
        <a:bodyPr/>
        <a:lstStyle/>
        <a:p>
          <a:r>
            <a:rPr lang="en-US"/>
            <a:t>AAPL stock prices (Hourly)</a:t>
          </a:r>
        </a:p>
      </dgm:t>
    </dgm:pt>
    <dgm:pt modelId="{CE61B24D-C90D-4241-B86C-D3BB1E6C2EFA}" type="parTrans" cxnId="{0E09838E-BC5E-4958-AE22-BB453520AB05}">
      <dgm:prSet/>
      <dgm:spPr/>
      <dgm:t>
        <a:bodyPr/>
        <a:lstStyle/>
        <a:p>
          <a:endParaRPr lang="en-US"/>
        </a:p>
      </dgm:t>
    </dgm:pt>
    <dgm:pt modelId="{4F95BA83-D6F1-4BB4-9D49-FA798F5FAB4E}" type="sibTrans" cxnId="{0E09838E-BC5E-4958-AE22-BB453520AB05}">
      <dgm:prSet/>
      <dgm:spPr/>
      <dgm:t>
        <a:bodyPr/>
        <a:lstStyle/>
        <a:p>
          <a:endParaRPr lang="en-US"/>
        </a:p>
      </dgm:t>
    </dgm:pt>
    <dgm:pt modelId="{D4DBA7B8-1AF7-4120-8E92-E4CA48B22CFA}">
      <dgm:prSet/>
      <dgm:spPr/>
      <dgm:t>
        <a:bodyPr/>
        <a:lstStyle/>
        <a:p>
          <a:r>
            <a:rPr lang="en-US"/>
            <a:t>From: May 2022 to April 2024</a:t>
          </a:r>
        </a:p>
      </dgm:t>
    </dgm:pt>
    <dgm:pt modelId="{DA8DCCED-BAB9-4247-A86A-AA876A8559EB}" type="parTrans" cxnId="{F112BD95-E533-49AA-B215-120FF9005671}">
      <dgm:prSet/>
      <dgm:spPr/>
      <dgm:t>
        <a:bodyPr/>
        <a:lstStyle/>
        <a:p>
          <a:endParaRPr lang="en-US"/>
        </a:p>
      </dgm:t>
    </dgm:pt>
    <dgm:pt modelId="{2134472A-CA76-4CC4-A8D4-3C2274BABD86}" type="sibTrans" cxnId="{F112BD95-E533-49AA-B215-120FF9005671}">
      <dgm:prSet/>
      <dgm:spPr/>
      <dgm:t>
        <a:bodyPr/>
        <a:lstStyle/>
        <a:p>
          <a:endParaRPr lang="en-US"/>
        </a:p>
      </dgm:t>
    </dgm:pt>
    <dgm:pt modelId="{D0294351-8C6B-4590-908B-B7DFF241F951}">
      <dgm:prSet/>
      <dgm:spPr/>
      <dgm:t>
        <a:bodyPr/>
        <a:lstStyle/>
        <a:p>
          <a:r>
            <a:rPr lang="en-US"/>
            <a:t>Columns: Open, High, Low, Close</a:t>
          </a:r>
        </a:p>
      </dgm:t>
    </dgm:pt>
    <dgm:pt modelId="{7A97B5F9-AAC3-4FE5-BCFA-35C01E37ED7E}" type="parTrans" cxnId="{1EDBB7E9-336D-44E7-B2E0-7AB05DB6AF6E}">
      <dgm:prSet/>
      <dgm:spPr/>
      <dgm:t>
        <a:bodyPr/>
        <a:lstStyle/>
        <a:p>
          <a:endParaRPr lang="en-US"/>
        </a:p>
      </dgm:t>
    </dgm:pt>
    <dgm:pt modelId="{8B62B6DD-EDCD-448F-A9C4-CE6AA10E3832}" type="sibTrans" cxnId="{1EDBB7E9-336D-44E7-B2E0-7AB05DB6AF6E}">
      <dgm:prSet/>
      <dgm:spPr/>
      <dgm:t>
        <a:bodyPr/>
        <a:lstStyle/>
        <a:p>
          <a:endParaRPr lang="en-US"/>
        </a:p>
      </dgm:t>
    </dgm:pt>
    <dgm:pt modelId="{BFA46284-89F1-4FE2-BF6B-8BE978452009}">
      <dgm:prSet/>
      <dgm:spPr/>
      <dgm:t>
        <a:bodyPr/>
        <a:lstStyle/>
        <a:p>
          <a:r>
            <a:rPr lang="en-US" b="1"/>
            <a:t>Steps:</a:t>
          </a:r>
          <a:endParaRPr lang="en-US"/>
        </a:p>
      </dgm:t>
    </dgm:pt>
    <dgm:pt modelId="{54C0DAC0-CBFB-4EFE-9320-9F99F6A4E467}" type="parTrans" cxnId="{E2CFB231-F208-493A-BA0D-75A69A6736D8}">
      <dgm:prSet/>
      <dgm:spPr/>
      <dgm:t>
        <a:bodyPr/>
        <a:lstStyle/>
        <a:p>
          <a:endParaRPr lang="en-US"/>
        </a:p>
      </dgm:t>
    </dgm:pt>
    <dgm:pt modelId="{6B168187-CF48-45D6-BA6B-CA8BB976DF64}" type="sibTrans" cxnId="{E2CFB231-F208-493A-BA0D-75A69A6736D8}">
      <dgm:prSet/>
      <dgm:spPr/>
      <dgm:t>
        <a:bodyPr/>
        <a:lstStyle/>
        <a:p>
          <a:endParaRPr lang="en-US"/>
        </a:p>
      </dgm:t>
    </dgm:pt>
    <dgm:pt modelId="{4C1EC70F-6C29-4214-AAC7-B3F95C5E3B5D}">
      <dgm:prSet/>
      <dgm:spPr/>
      <dgm:t>
        <a:bodyPr/>
        <a:lstStyle/>
        <a:p>
          <a:r>
            <a:rPr lang="en-US"/>
            <a:t>Convert data to GADF images (32x32).</a:t>
          </a:r>
        </a:p>
      </dgm:t>
    </dgm:pt>
    <dgm:pt modelId="{52700DDD-40C6-4A14-B846-DEF7E61D32DC}" type="parTrans" cxnId="{873FFF0E-5BDC-4751-A2CC-2EC361B7EFE4}">
      <dgm:prSet/>
      <dgm:spPr/>
      <dgm:t>
        <a:bodyPr/>
        <a:lstStyle/>
        <a:p>
          <a:endParaRPr lang="en-US"/>
        </a:p>
      </dgm:t>
    </dgm:pt>
    <dgm:pt modelId="{E6EA66A1-69E7-4372-B615-85834F493359}" type="sibTrans" cxnId="{873FFF0E-5BDC-4751-A2CC-2EC361B7EFE4}">
      <dgm:prSet/>
      <dgm:spPr/>
      <dgm:t>
        <a:bodyPr/>
        <a:lstStyle/>
        <a:p>
          <a:endParaRPr lang="en-US"/>
        </a:p>
      </dgm:t>
    </dgm:pt>
    <dgm:pt modelId="{B76104D3-360D-4213-A5B1-50B7A2E34BC7}">
      <dgm:prSet/>
      <dgm:spPr/>
      <dgm:t>
        <a:bodyPr/>
        <a:lstStyle/>
        <a:p>
          <a:r>
            <a:rPr lang="en-US"/>
            <a:t>Train various deep learning models.</a:t>
          </a:r>
        </a:p>
      </dgm:t>
    </dgm:pt>
    <dgm:pt modelId="{DDB3E179-9B8B-42AD-9701-F6181C8045DF}" type="parTrans" cxnId="{F67FFFDC-664E-4E03-8B8C-4F34C211CD97}">
      <dgm:prSet/>
      <dgm:spPr/>
      <dgm:t>
        <a:bodyPr/>
        <a:lstStyle/>
        <a:p>
          <a:endParaRPr lang="en-US"/>
        </a:p>
      </dgm:t>
    </dgm:pt>
    <dgm:pt modelId="{9A9E72D7-3665-4E0A-80DC-080A103DA220}" type="sibTrans" cxnId="{F67FFFDC-664E-4E03-8B8C-4F34C211CD97}">
      <dgm:prSet/>
      <dgm:spPr/>
      <dgm:t>
        <a:bodyPr/>
        <a:lstStyle/>
        <a:p>
          <a:endParaRPr lang="en-US"/>
        </a:p>
      </dgm:t>
    </dgm:pt>
    <dgm:pt modelId="{B78D743B-FFC5-43D4-8085-2BA2A5A768D0}">
      <dgm:prSet/>
      <dgm:spPr/>
      <dgm:t>
        <a:bodyPr/>
        <a:lstStyle/>
        <a:p>
          <a:r>
            <a:rPr lang="en-US"/>
            <a:t>Compare accuracy and graph .</a:t>
          </a:r>
        </a:p>
      </dgm:t>
    </dgm:pt>
    <dgm:pt modelId="{4B53BC8E-A34F-4BB9-8472-F81B4CE6A083}" type="parTrans" cxnId="{0E398FA0-43AC-4DC8-9DD2-A012FAACADB5}">
      <dgm:prSet/>
      <dgm:spPr/>
      <dgm:t>
        <a:bodyPr/>
        <a:lstStyle/>
        <a:p>
          <a:endParaRPr lang="en-US"/>
        </a:p>
      </dgm:t>
    </dgm:pt>
    <dgm:pt modelId="{105715B0-C938-4960-8E02-807D59E6307D}" type="sibTrans" cxnId="{0E398FA0-43AC-4DC8-9DD2-A012FAACADB5}">
      <dgm:prSet/>
      <dgm:spPr/>
      <dgm:t>
        <a:bodyPr/>
        <a:lstStyle/>
        <a:p>
          <a:endParaRPr lang="en-US"/>
        </a:p>
      </dgm:t>
    </dgm:pt>
    <dgm:pt modelId="{100B4511-7AAC-4D05-82B7-60B75E768EF0}" type="pres">
      <dgm:prSet presAssocID="{45AA884E-31AF-4C52-8307-C32697A9F98B}" presName="diagram" presStyleCnt="0">
        <dgm:presLayoutVars>
          <dgm:dir/>
          <dgm:resizeHandles val="exact"/>
        </dgm:presLayoutVars>
      </dgm:prSet>
      <dgm:spPr/>
    </dgm:pt>
    <dgm:pt modelId="{AD44F33F-81B3-4A79-B76D-AE378EE1563D}" type="pres">
      <dgm:prSet presAssocID="{808AD5C6-861E-48A0-89A8-C3CA5118E474}" presName="node" presStyleLbl="node1" presStyleIdx="0" presStyleCnt="8">
        <dgm:presLayoutVars>
          <dgm:bulletEnabled val="1"/>
        </dgm:presLayoutVars>
      </dgm:prSet>
      <dgm:spPr/>
    </dgm:pt>
    <dgm:pt modelId="{7D81B25F-B63D-40ED-AB56-5D3B8332A4C7}" type="pres">
      <dgm:prSet presAssocID="{4D1BE586-8287-4D25-95D7-37581F9D036E}" presName="sibTrans" presStyleCnt="0"/>
      <dgm:spPr/>
    </dgm:pt>
    <dgm:pt modelId="{689164D2-291F-4B17-A76B-248803AD9114}" type="pres">
      <dgm:prSet presAssocID="{56ADC2CE-CA89-4A51-871F-8ADBE938AF44}" presName="node" presStyleLbl="node1" presStyleIdx="1" presStyleCnt="8">
        <dgm:presLayoutVars>
          <dgm:bulletEnabled val="1"/>
        </dgm:presLayoutVars>
      </dgm:prSet>
      <dgm:spPr/>
    </dgm:pt>
    <dgm:pt modelId="{B40AFAE2-BBDC-4F05-B4E2-9BC4460283A3}" type="pres">
      <dgm:prSet presAssocID="{4F95BA83-D6F1-4BB4-9D49-FA798F5FAB4E}" presName="sibTrans" presStyleCnt="0"/>
      <dgm:spPr/>
    </dgm:pt>
    <dgm:pt modelId="{F75EDBBE-052F-460B-9DCC-33D46E574D22}" type="pres">
      <dgm:prSet presAssocID="{D4DBA7B8-1AF7-4120-8E92-E4CA48B22CFA}" presName="node" presStyleLbl="node1" presStyleIdx="2" presStyleCnt="8">
        <dgm:presLayoutVars>
          <dgm:bulletEnabled val="1"/>
        </dgm:presLayoutVars>
      </dgm:prSet>
      <dgm:spPr/>
    </dgm:pt>
    <dgm:pt modelId="{C6E73EE0-2921-47BA-B74D-191A0FA39128}" type="pres">
      <dgm:prSet presAssocID="{2134472A-CA76-4CC4-A8D4-3C2274BABD86}" presName="sibTrans" presStyleCnt="0"/>
      <dgm:spPr/>
    </dgm:pt>
    <dgm:pt modelId="{F3F88D4C-5EB3-4BBE-95DB-DD71CDC4F781}" type="pres">
      <dgm:prSet presAssocID="{D0294351-8C6B-4590-908B-B7DFF241F951}" presName="node" presStyleLbl="node1" presStyleIdx="3" presStyleCnt="8">
        <dgm:presLayoutVars>
          <dgm:bulletEnabled val="1"/>
        </dgm:presLayoutVars>
      </dgm:prSet>
      <dgm:spPr/>
    </dgm:pt>
    <dgm:pt modelId="{38ECD4F7-1087-45C0-A277-F5ED821917B4}" type="pres">
      <dgm:prSet presAssocID="{8B62B6DD-EDCD-448F-A9C4-CE6AA10E3832}" presName="sibTrans" presStyleCnt="0"/>
      <dgm:spPr/>
    </dgm:pt>
    <dgm:pt modelId="{AB555C59-E1CA-41C1-93D0-F3F29352BF4B}" type="pres">
      <dgm:prSet presAssocID="{BFA46284-89F1-4FE2-BF6B-8BE978452009}" presName="node" presStyleLbl="node1" presStyleIdx="4" presStyleCnt="8">
        <dgm:presLayoutVars>
          <dgm:bulletEnabled val="1"/>
        </dgm:presLayoutVars>
      </dgm:prSet>
      <dgm:spPr/>
    </dgm:pt>
    <dgm:pt modelId="{6AB540E0-F9DC-4104-9FD3-D16392742E7E}" type="pres">
      <dgm:prSet presAssocID="{6B168187-CF48-45D6-BA6B-CA8BB976DF64}" presName="sibTrans" presStyleCnt="0"/>
      <dgm:spPr/>
    </dgm:pt>
    <dgm:pt modelId="{122E9B0C-BAC9-40A5-9D73-28AB3C7B5B66}" type="pres">
      <dgm:prSet presAssocID="{4C1EC70F-6C29-4214-AAC7-B3F95C5E3B5D}" presName="node" presStyleLbl="node1" presStyleIdx="5" presStyleCnt="8">
        <dgm:presLayoutVars>
          <dgm:bulletEnabled val="1"/>
        </dgm:presLayoutVars>
      </dgm:prSet>
      <dgm:spPr/>
    </dgm:pt>
    <dgm:pt modelId="{F4F53EF9-E9D6-49A3-AF0A-A30CC83CE81A}" type="pres">
      <dgm:prSet presAssocID="{E6EA66A1-69E7-4372-B615-85834F493359}" presName="sibTrans" presStyleCnt="0"/>
      <dgm:spPr/>
    </dgm:pt>
    <dgm:pt modelId="{28BB81C3-E198-498F-91E8-26B69C7BA39C}" type="pres">
      <dgm:prSet presAssocID="{B76104D3-360D-4213-A5B1-50B7A2E34BC7}" presName="node" presStyleLbl="node1" presStyleIdx="6" presStyleCnt="8">
        <dgm:presLayoutVars>
          <dgm:bulletEnabled val="1"/>
        </dgm:presLayoutVars>
      </dgm:prSet>
      <dgm:spPr/>
    </dgm:pt>
    <dgm:pt modelId="{83594E71-365C-4CBC-A147-3607C98EB2A2}" type="pres">
      <dgm:prSet presAssocID="{9A9E72D7-3665-4E0A-80DC-080A103DA220}" presName="sibTrans" presStyleCnt="0"/>
      <dgm:spPr/>
    </dgm:pt>
    <dgm:pt modelId="{8FB05152-4EB6-48CD-B138-3B0C790EC640}" type="pres">
      <dgm:prSet presAssocID="{B78D743B-FFC5-43D4-8085-2BA2A5A768D0}" presName="node" presStyleLbl="node1" presStyleIdx="7" presStyleCnt="8">
        <dgm:presLayoutVars>
          <dgm:bulletEnabled val="1"/>
        </dgm:presLayoutVars>
      </dgm:prSet>
      <dgm:spPr/>
    </dgm:pt>
  </dgm:ptLst>
  <dgm:cxnLst>
    <dgm:cxn modelId="{873FFF0E-5BDC-4751-A2CC-2EC361B7EFE4}" srcId="{45AA884E-31AF-4C52-8307-C32697A9F98B}" destId="{4C1EC70F-6C29-4214-AAC7-B3F95C5E3B5D}" srcOrd="5" destOrd="0" parTransId="{52700DDD-40C6-4A14-B846-DEF7E61D32DC}" sibTransId="{E6EA66A1-69E7-4372-B615-85834F493359}"/>
    <dgm:cxn modelId="{F5C9AD10-0BFB-44BC-8BD3-86CA6F969F1F}" type="presOf" srcId="{4C1EC70F-6C29-4214-AAC7-B3F95C5E3B5D}" destId="{122E9B0C-BAC9-40A5-9D73-28AB3C7B5B66}" srcOrd="0" destOrd="0" presId="urn:microsoft.com/office/officeart/2005/8/layout/default"/>
    <dgm:cxn modelId="{4901C92B-A721-4A77-8705-31AD4F2AF3C4}" type="presOf" srcId="{B78D743B-FFC5-43D4-8085-2BA2A5A768D0}" destId="{8FB05152-4EB6-48CD-B138-3B0C790EC640}" srcOrd="0" destOrd="0" presId="urn:microsoft.com/office/officeart/2005/8/layout/default"/>
    <dgm:cxn modelId="{E2CFB231-F208-493A-BA0D-75A69A6736D8}" srcId="{45AA884E-31AF-4C52-8307-C32697A9F98B}" destId="{BFA46284-89F1-4FE2-BF6B-8BE978452009}" srcOrd="4" destOrd="0" parTransId="{54C0DAC0-CBFB-4EFE-9320-9F99F6A4E467}" sibTransId="{6B168187-CF48-45D6-BA6B-CA8BB976DF64}"/>
    <dgm:cxn modelId="{35779A6D-9649-487F-92F9-3C201A92CB7A}" type="presOf" srcId="{D0294351-8C6B-4590-908B-B7DFF241F951}" destId="{F3F88D4C-5EB3-4BBE-95DB-DD71CDC4F781}" srcOrd="0" destOrd="0" presId="urn:microsoft.com/office/officeart/2005/8/layout/default"/>
    <dgm:cxn modelId="{741FAA87-6EBD-4BA1-8D7B-EDF79C905228}" type="presOf" srcId="{B76104D3-360D-4213-A5B1-50B7A2E34BC7}" destId="{28BB81C3-E198-498F-91E8-26B69C7BA39C}" srcOrd="0" destOrd="0" presId="urn:microsoft.com/office/officeart/2005/8/layout/default"/>
    <dgm:cxn modelId="{1DEE9C88-427A-4DAC-B91A-081D1CCFA987}" type="presOf" srcId="{45AA884E-31AF-4C52-8307-C32697A9F98B}" destId="{100B4511-7AAC-4D05-82B7-60B75E768EF0}" srcOrd="0" destOrd="0" presId="urn:microsoft.com/office/officeart/2005/8/layout/default"/>
    <dgm:cxn modelId="{24F1A88A-4351-4108-987C-ECE725E5DFEC}" type="presOf" srcId="{D4DBA7B8-1AF7-4120-8E92-E4CA48B22CFA}" destId="{F75EDBBE-052F-460B-9DCC-33D46E574D22}" srcOrd="0" destOrd="0" presId="urn:microsoft.com/office/officeart/2005/8/layout/default"/>
    <dgm:cxn modelId="{0E09838E-BC5E-4958-AE22-BB453520AB05}" srcId="{45AA884E-31AF-4C52-8307-C32697A9F98B}" destId="{56ADC2CE-CA89-4A51-871F-8ADBE938AF44}" srcOrd="1" destOrd="0" parTransId="{CE61B24D-C90D-4241-B86C-D3BB1E6C2EFA}" sibTransId="{4F95BA83-D6F1-4BB4-9D49-FA798F5FAB4E}"/>
    <dgm:cxn modelId="{F112BD95-E533-49AA-B215-120FF9005671}" srcId="{45AA884E-31AF-4C52-8307-C32697A9F98B}" destId="{D4DBA7B8-1AF7-4120-8E92-E4CA48B22CFA}" srcOrd="2" destOrd="0" parTransId="{DA8DCCED-BAB9-4247-A86A-AA876A8559EB}" sibTransId="{2134472A-CA76-4CC4-A8D4-3C2274BABD86}"/>
    <dgm:cxn modelId="{8968FE99-6E62-4621-A74D-FE7BD163907E}" type="presOf" srcId="{56ADC2CE-CA89-4A51-871F-8ADBE938AF44}" destId="{689164D2-291F-4B17-A76B-248803AD9114}" srcOrd="0" destOrd="0" presId="urn:microsoft.com/office/officeart/2005/8/layout/default"/>
    <dgm:cxn modelId="{36A8849D-EF21-42E0-9C40-97FBA6B5EDD4}" type="presOf" srcId="{BFA46284-89F1-4FE2-BF6B-8BE978452009}" destId="{AB555C59-E1CA-41C1-93D0-F3F29352BF4B}" srcOrd="0" destOrd="0" presId="urn:microsoft.com/office/officeart/2005/8/layout/default"/>
    <dgm:cxn modelId="{0E398FA0-43AC-4DC8-9DD2-A012FAACADB5}" srcId="{45AA884E-31AF-4C52-8307-C32697A9F98B}" destId="{B78D743B-FFC5-43D4-8085-2BA2A5A768D0}" srcOrd="7" destOrd="0" parTransId="{4B53BC8E-A34F-4BB9-8472-F81B4CE6A083}" sibTransId="{105715B0-C938-4960-8E02-807D59E6307D}"/>
    <dgm:cxn modelId="{CBF85FC5-695F-422A-8CB2-08C418579AF9}" srcId="{45AA884E-31AF-4C52-8307-C32697A9F98B}" destId="{808AD5C6-861E-48A0-89A8-C3CA5118E474}" srcOrd="0" destOrd="0" parTransId="{7005BEA8-CAEE-4A36-A343-231781CF49CD}" sibTransId="{4D1BE586-8287-4D25-95D7-37581F9D036E}"/>
    <dgm:cxn modelId="{F67FFFDC-664E-4E03-8B8C-4F34C211CD97}" srcId="{45AA884E-31AF-4C52-8307-C32697A9F98B}" destId="{B76104D3-360D-4213-A5B1-50B7A2E34BC7}" srcOrd="6" destOrd="0" parTransId="{DDB3E179-9B8B-42AD-9701-F6181C8045DF}" sibTransId="{9A9E72D7-3665-4E0A-80DC-080A103DA220}"/>
    <dgm:cxn modelId="{9E2261DD-C812-4790-BF0F-52D031DAA86F}" type="presOf" srcId="{808AD5C6-861E-48A0-89A8-C3CA5118E474}" destId="{AD44F33F-81B3-4A79-B76D-AE378EE1563D}" srcOrd="0" destOrd="0" presId="urn:microsoft.com/office/officeart/2005/8/layout/default"/>
    <dgm:cxn modelId="{1EDBB7E9-336D-44E7-B2E0-7AB05DB6AF6E}" srcId="{45AA884E-31AF-4C52-8307-C32697A9F98B}" destId="{D0294351-8C6B-4590-908B-B7DFF241F951}" srcOrd="3" destOrd="0" parTransId="{7A97B5F9-AAC3-4FE5-BCFA-35C01E37ED7E}" sibTransId="{8B62B6DD-EDCD-448F-A9C4-CE6AA10E3832}"/>
    <dgm:cxn modelId="{14CFD3A4-F9F0-42CE-B234-D8868956D749}" type="presParOf" srcId="{100B4511-7AAC-4D05-82B7-60B75E768EF0}" destId="{AD44F33F-81B3-4A79-B76D-AE378EE1563D}" srcOrd="0" destOrd="0" presId="urn:microsoft.com/office/officeart/2005/8/layout/default"/>
    <dgm:cxn modelId="{7A1F9793-082C-4E96-A8C6-CE500741BD39}" type="presParOf" srcId="{100B4511-7AAC-4D05-82B7-60B75E768EF0}" destId="{7D81B25F-B63D-40ED-AB56-5D3B8332A4C7}" srcOrd="1" destOrd="0" presId="urn:microsoft.com/office/officeart/2005/8/layout/default"/>
    <dgm:cxn modelId="{FBA75D36-1C06-4841-950B-AAD5B154B06A}" type="presParOf" srcId="{100B4511-7AAC-4D05-82B7-60B75E768EF0}" destId="{689164D2-291F-4B17-A76B-248803AD9114}" srcOrd="2" destOrd="0" presId="urn:microsoft.com/office/officeart/2005/8/layout/default"/>
    <dgm:cxn modelId="{3380C7D6-2B54-429A-B1A4-AC1A934AE749}" type="presParOf" srcId="{100B4511-7AAC-4D05-82B7-60B75E768EF0}" destId="{B40AFAE2-BBDC-4F05-B4E2-9BC4460283A3}" srcOrd="3" destOrd="0" presId="urn:microsoft.com/office/officeart/2005/8/layout/default"/>
    <dgm:cxn modelId="{F350C436-EC6D-4BEA-8621-2DC928FB4E3D}" type="presParOf" srcId="{100B4511-7AAC-4D05-82B7-60B75E768EF0}" destId="{F75EDBBE-052F-460B-9DCC-33D46E574D22}" srcOrd="4" destOrd="0" presId="urn:microsoft.com/office/officeart/2005/8/layout/default"/>
    <dgm:cxn modelId="{02E4114D-18B7-4E52-BB6D-76DF28D3218A}" type="presParOf" srcId="{100B4511-7AAC-4D05-82B7-60B75E768EF0}" destId="{C6E73EE0-2921-47BA-B74D-191A0FA39128}" srcOrd="5" destOrd="0" presId="urn:microsoft.com/office/officeart/2005/8/layout/default"/>
    <dgm:cxn modelId="{4FD53B0F-D6CC-4C9B-8B37-6804042C0FBC}" type="presParOf" srcId="{100B4511-7AAC-4D05-82B7-60B75E768EF0}" destId="{F3F88D4C-5EB3-4BBE-95DB-DD71CDC4F781}" srcOrd="6" destOrd="0" presId="urn:microsoft.com/office/officeart/2005/8/layout/default"/>
    <dgm:cxn modelId="{92A8E26B-6892-4714-94AC-D282B1B18C9A}" type="presParOf" srcId="{100B4511-7AAC-4D05-82B7-60B75E768EF0}" destId="{38ECD4F7-1087-45C0-A277-F5ED821917B4}" srcOrd="7" destOrd="0" presId="urn:microsoft.com/office/officeart/2005/8/layout/default"/>
    <dgm:cxn modelId="{300CFCD8-078E-445C-A5F6-D7CC5C89A2E9}" type="presParOf" srcId="{100B4511-7AAC-4D05-82B7-60B75E768EF0}" destId="{AB555C59-E1CA-41C1-93D0-F3F29352BF4B}" srcOrd="8" destOrd="0" presId="urn:microsoft.com/office/officeart/2005/8/layout/default"/>
    <dgm:cxn modelId="{78E97C25-428C-4CDC-9ECB-A2B1521AB2F7}" type="presParOf" srcId="{100B4511-7AAC-4D05-82B7-60B75E768EF0}" destId="{6AB540E0-F9DC-4104-9FD3-D16392742E7E}" srcOrd="9" destOrd="0" presId="urn:microsoft.com/office/officeart/2005/8/layout/default"/>
    <dgm:cxn modelId="{F3A6B8AC-5301-4680-BDFC-4A5915255FBF}" type="presParOf" srcId="{100B4511-7AAC-4D05-82B7-60B75E768EF0}" destId="{122E9B0C-BAC9-40A5-9D73-28AB3C7B5B66}" srcOrd="10" destOrd="0" presId="urn:microsoft.com/office/officeart/2005/8/layout/default"/>
    <dgm:cxn modelId="{50F5C448-85D7-4963-A605-CE9B523BD6B3}" type="presParOf" srcId="{100B4511-7AAC-4D05-82B7-60B75E768EF0}" destId="{F4F53EF9-E9D6-49A3-AF0A-A30CC83CE81A}" srcOrd="11" destOrd="0" presId="urn:microsoft.com/office/officeart/2005/8/layout/default"/>
    <dgm:cxn modelId="{13C395CA-91AB-4EE2-A127-90FAFA06EE61}" type="presParOf" srcId="{100B4511-7AAC-4D05-82B7-60B75E768EF0}" destId="{28BB81C3-E198-498F-91E8-26B69C7BA39C}" srcOrd="12" destOrd="0" presId="urn:microsoft.com/office/officeart/2005/8/layout/default"/>
    <dgm:cxn modelId="{FA174272-3836-46FF-8D3F-1445F0B22FD2}" type="presParOf" srcId="{100B4511-7AAC-4D05-82B7-60B75E768EF0}" destId="{83594E71-365C-4CBC-A147-3607C98EB2A2}" srcOrd="13" destOrd="0" presId="urn:microsoft.com/office/officeart/2005/8/layout/default"/>
    <dgm:cxn modelId="{C57DD899-9B90-491A-85A3-4F74E8665164}" type="presParOf" srcId="{100B4511-7AAC-4D05-82B7-60B75E768EF0}" destId="{8FB05152-4EB6-48CD-B138-3B0C790EC64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C24D6-4D82-4EF0-92E3-54D6D5C0C63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ECDF3E-7603-485B-9765-D6D2ADF1D662}">
      <dgm:prSet/>
      <dgm:spPr/>
      <dgm:t>
        <a:bodyPr/>
        <a:lstStyle/>
        <a:p>
          <a:r>
            <a:rPr lang="en-US" b="1" i="0" baseline="0"/>
            <a:t>Simple LSTM</a:t>
          </a:r>
          <a:r>
            <a:rPr lang="en-US" b="0" i="0" baseline="0"/>
            <a:t> on raw time series</a:t>
          </a:r>
          <a:endParaRPr lang="en-US"/>
        </a:p>
      </dgm:t>
    </dgm:pt>
    <dgm:pt modelId="{6F39FFCB-1133-46F8-A400-E7EB954A25A9}" type="parTrans" cxnId="{B8CB8316-F56D-4385-8D64-86C092D399E8}">
      <dgm:prSet/>
      <dgm:spPr/>
      <dgm:t>
        <a:bodyPr/>
        <a:lstStyle/>
        <a:p>
          <a:endParaRPr lang="en-US"/>
        </a:p>
      </dgm:t>
    </dgm:pt>
    <dgm:pt modelId="{F8C3D9C9-DAC9-4AE1-A89E-57EDF3293DD1}" type="sibTrans" cxnId="{B8CB8316-F56D-4385-8D64-86C092D399E8}">
      <dgm:prSet/>
      <dgm:spPr/>
      <dgm:t>
        <a:bodyPr/>
        <a:lstStyle/>
        <a:p>
          <a:endParaRPr lang="en-US"/>
        </a:p>
      </dgm:t>
    </dgm:pt>
    <dgm:pt modelId="{DE0447F8-45F6-485F-A011-0909FCDF6319}">
      <dgm:prSet/>
      <dgm:spPr/>
      <dgm:t>
        <a:bodyPr/>
        <a:lstStyle/>
        <a:p>
          <a:r>
            <a:rPr lang="en-US" b="1" i="0" baseline="0"/>
            <a:t>CNN</a:t>
          </a:r>
          <a:r>
            <a:rPr lang="en-US" b="0" i="0" baseline="0"/>
            <a:t> directly on GADF images</a:t>
          </a:r>
          <a:endParaRPr lang="en-US"/>
        </a:p>
      </dgm:t>
    </dgm:pt>
    <dgm:pt modelId="{5E932EC2-C80C-45D0-8515-F49241C7848A}" type="parTrans" cxnId="{D0104DE1-D65C-4436-BBD9-8075B1B3C572}">
      <dgm:prSet/>
      <dgm:spPr/>
      <dgm:t>
        <a:bodyPr/>
        <a:lstStyle/>
        <a:p>
          <a:endParaRPr lang="en-US"/>
        </a:p>
      </dgm:t>
    </dgm:pt>
    <dgm:pt modelId="{4FD7369A-ACB9-421D-BA61-B48E61A876B2}" type="sibTrans" cxnId="{D0104DE1-D65C-4436-BBD9-8075B1B3C572}">
      <dgm:prSet/>
      <dgm:spPr/>
      <dgm:t>
        <a:bodyPr/>
        <a:lstStyle/>
        <a:p>
          <a:endParaRPr lang="en-US"/>
        </a:p>
      </dgm:t>
    </dgm:pt>
    <dgm:pt modelId="{BAA7590E-C323-4873-AEEE-D34492393CD8}">
      <dgm:prSet/>
      <dgm:spPr/>
      <dgm:t>
        <a:bodyPr/>
        <a:lstStyle/>
        <a:p>
          <a:r>
            <a:rPr lang="en-US" b="1" i="0" baseline="0"/>
            <a:t>LSTM</a:t>
          </a:r>
          <a:r>
            <a:rPr lang="en-US" b="0" i="0" baseline="0"/>
            <a:t> over sequence of GADF images</a:t>
          </a:r>
          <a:endParaRPr lang="en-US"/>
        </a:p>
      </dgm:t>
    </dgm:pt>
    <dgm:pt modelId="{46AFCCB9-DA01-4C0E-9106-5A4FA5B27058}" type="parTrans" cxnId="{2083279B-AF24-4453-90A5-A0B3E2328E12}">
      <dgm:prSet/>
      <dgm:spPr/>
      <dgm:t>
        <a:bodyPr/>
        <a:lstStyle/>
        <a:p>
          <a:endParaRPr lang="en-US"/>
        </a:p>
      </dgm:t>
    </dgm:pt>
    <dgm:pt modelId="{13F3B316-B45C-4D82-B69E-4A44C6B88DFB}" type="sibTrans" cxnId="{2083279B-AF24-4453-90A5-A0B3E2328E12}">
      <dgm:prSet/>
      <dgm:spPr/>
      <dgm:t>
        <a:bodyPr/>
        <a:lstStyle/>
        <a:p>
          <a:endParaRPr lang="en-US"/>
        </a:p>
      </dgm:t>
    </dgm:pt>
    <dgm:pt modelId="{92063559-8EC1-48A2-8A23-06E9C54C6A3B}">
      <dgm:prSet/>
      <dgm:spPr/>
      <dgm:t>
        <a:bodyPr/>
        <a:lstStyle/>
        <a:p>
          <a:r>
            <a:rPr lang="en-US" b="1" i="0" baseline="0"/>
            <a:t>ResNet-18</a:t>
          </a:r>
          <a:r>
            <a:rPr lang="en-US" b="0" i="0" baseline="0"/>
            <a:t> feature extractor + </a:t>
          </a:r>
          <a:r>
            <a:rPr lang="en-US" b="1" i="0" baseline="0"/>
            <a:t>LSTM</a:t>
          </a:r>
          <a:r>
            <a:rPr lang="en-US" b="0" i="0" baseline="0"/>
            <a:t> on embeddings</a:t>
          </a:r>
          <a:endParaRPr lang="en-US"/>
        </a:p>
      </dgm:t>
    </dgm:pt>
    <dgm:pt modelId="{11841779-FD45-41C7-9413-9E1B62E17F70}" type="parTrans" cxnId="{9B189D6B-55C0-4AEB-949A-93C3A389E818}">
      <dgm:prSet/>
      <dgm:spPr/>
      <dgm:t>
        <a:bodyPr/>
        <a:lstStyle/>
        <a:p>
          <a:endParaRPr lang="en-US"/>
        </a:p>
      </dgm:t>
    </dgm:pt>
    <dgm:pt modelId="{E863BEBC-E15B-4954-A8F8-C77F3CC90B00}" type="sibTrans" cxnId="{9B189D6B-55C0-4AEB-949A-93C3A389E818}">
      <dgm:prSet/>
      <dgm:spPr/>
      <dgm:t>
        <a:bodyPr/>
        <a:lstStyle/>
        <a:p>
          <a:endParaRPr lang="en-US"/>
        </a:p>
      </dgm:t>
    </dgm:pt>
    <dgm:pt modelId="{1780E8DC-1601-459C-831F-94FDFADE228B}" type="pres">
      <dgm:prSet presAssocID="{9C4C24D6-4D82-4EF0-92E3-54D6D5C0C6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A87A49-3422-4836-9F1F-156C0EB977F0}" type="pres">
      <dgm:prSet presAssocID="{56ECDF3E-7603-485B-9765-D6D2ADF1D662}" presName="hierRoot1" presStyleCnt="0"/>
      <dgm:spPr/>
    </dgm:pt>
    <dgm:pt modelId="{CE417172-45A6-4C31-A238-BB177BAA328F}" type="pres">
      <dgm:prSet presAssocID="{56ECDF3E-7603-485B-9765-D6D2ADF1D662}" presName="composite" presStyleCnt="0"/>
      <dgm:spPr/>
    </dgm:pt>
    <dgm:pt modelId="{3643DDB4-FEB4-4D41-AAF5-F74E5C8B66FB}" type="pres">
      <dgm:prSet presAssocID="{56ECDF3E-7603-485B-9765-D6D2ADF1D662}" presName="background" presStyleLbl="node0" presStyleIdx="0" presStyleCnt="4"/>
      <dgm:spPr/>
    </dgm:pt>
    <dgm:pt modelId="{6A35ADB8-AECE-4524-B3A5-F62545A9A908}" type="pres">
      <dgm:prSet presAssocID="{56ECDF3E-7603-485B-9765-D6D2ADF1D662}" presName="text" presStyleLbl="fgAcc0" presStyleIdx="0" presStyleCnt="4">
        <dgm:presLayoutVars>
          <dgm:chPref val="3"/>
        </dgm:presLayoutVars>
      </dgm:prSet>
      <dgm:spPr/>
    </dgm:pt>
    <dgm:pt modelId="{1353A252-F1E5-48C2-954D-E972218017A1}" type="pres">
      <dgm:prSet presAssocID="{56ECDF3E-7603-485B-9765-D6D2ADF1D662}" presName="hierChild2" presStyleCnt="0"/>
      <dgm:spPr/>
    </dgm:pt>
    <dgm:pt modelId="{F45E027A-52BE-4627-B8F3-A80C5F4C2309}" type="pres">
      <dgm:prSet presAssocID="{DE0447F8-45F6-485F-A011-0909FCDF6319}" presName="hierRoot1" presStyleCnt="0"/>
      <dgm:spPr/>
    </dgm:pt>
    <dgm:pt modelId="{36F678D8-2F48-4A47-92AF-528FD181AB83}" type="pres">
      <dgm:prSet presAssocID="{DE0447F8-45F6-485F-A011-0909FCDF6319}" presName="composite" presStyleCnt="0"/>
      <dgm:spPr/>
    </dgm:pt>
    <dgm:pt modelId="{A6F83A4B-586E-4819-8E17-FCF4CE9A4305}" type="pres">
      <dgm:prSet presAssocID="{DE0447F8-45F6-485F-A011-0909FCDF6319}" presName="background" presStyleLbl="node0" presStyleIdx="1" presStyleCnt="4"/>
      <dgm:spPr/>
    </dgm:pt>
    <dgm:pt modelId="{0878FB8A-4437-4900-AF7C-8A37D5BBA9AA}" type="pres">
      <dgm:prSet presAssocID="{DE0447F8-45F6-485F-A011-0909FCDF6319}" presName="text" presStyleLbl="fgAcc0" presStyleIdx="1" presStyleCnt="4">
        <dgm:presLayoutVars>
          <dgm:chPref val="3"/>
        </dgm:presLayoutVars>
      </dgm:prSet>
      <dgm:spPr/>
    </dgm:pt>
    <dgm:pt modelId="{F4159955-A2D9-4ECA-B19B-C1F41E564EC0}" type="pres">
      <dgm:prSet presAssocID="{DE0447F8-45F6-485F-A011-0909FCDF6319}" presName="hierChild2" presStyleCnt="0"/>
      <dgm:spPr/>
    </dgm:pt>
    <dgm:pt modelId="{2646E7A6-3796-47D7-9F8E-B8980E4E4D89}" type="pres">
      <dgm:prSet presAssocID="{BAA7590E-C323-4873-AEEE-D34492393CD8}" presName="hierRoot1" presStyleCnt="0"/>
      <dgm:spPr/>
    </dgm:pt>
    <dgm:pt modelId="{F8171B75-79F7-4CA1-837A-098AC115548A}" type="pres">
      <dgm:prSet presAssocID="{BAA7590E-C323-4873-AEEE-D34492393CD8}" presName="composite" presStyleCnt="0"/>
      <dgm:spPr/>
    </dgm:pt>
    <dgm:pt modelId="{9B3A68DD-C3E5-46B9-B07B-DF480F6382DF}" type="pres">
      <dgm:prSet presAssocID="{BAA7590E-C323-4873-AEEE-D34492393CD8}" presName="background" presStyleLbl="node0" presStyleIdx="2" presStyleCnt="4"/>
      <dgm:spPr/>
    </dgm:pt>
    <dgm:pt modelId="{3BA418F9-CF64-4BD7-A377-BFEFA4C7ECFA}" type="pres">
      <dgm:prSet presAssocID="{BAA7590E-C323-4873-AEEE-D34492393CD8}" presName="text" presStyleLbl="fgAcc0" presStyleIdx="2" presStyleCnt="4">
        <dgm:presLayoutVars>
          <dgm:chPref val="3"/>
        </dgm:presLayoutVars>
      </dgm:prSet>
      <dgm:spPr/>
    </dgm:pt>
    <dgm:pt modelId="{F0FB5A08-37B8-492D-9B83-0084889A9FDA}" type="pres">
      <dgm:prSet presAssocID="{BAA7590E-C323-4873-AEEE-D34492393CD8}" presName="hierChild2" presStyleCnt="0"/>
      <dgm:spPr/>
    </dgm:pt>
    <dgm:pt modelId="{B154A69C-E0DC-4910-8DFE-E5E22FE25C01}" type="pres">
      <dgm:prSet presAssocID="{92063559-8EC1-48A2-8A23-06E9C54C6A3B}" presName="hierRoot1" presStyleCnt="0"/>
      <dgm:spPr/>
    </dgm:pt>
    <dgm:pt modelId="{EDEA2C4B-BD49-447C-80F0-A914EAB2FE67}" type="pres">
      <dgm:prSet presAssocID="{92063559-8EC1-48A2-8A23-06E9C54C6A3B}" presName="composite" presStyleCnt="0"/>
      <dgm:spPr/>
    </dgm:pt>
    <dgm:pt modelId="{F35E4D23-2220-4FB6-B2B4-EBACEFF42509}" type="pres">
      <dgm:prSet presAssocID="{92063559-8EC1-48A2-8A23-06E9C54C6A3B}" presName="background" presStyleLbl="node0" presStyleIdx="3" presStyleCnt="4"/>
      <dgm:spPr/>
    </dgm:pt>
    <dgm:pt modelId="{BD0FDC90-01F2-4E2C-A376-21A807E40603}" type="pres">
      <dgm:prSet presAssocID="{92063559-8EC1-48A2-8A23-06E9C54C6A3B}" presName="text" presStyleLbl="fgAcc0" presStyleIdx="3" presStyleCnt="4">
        <dgm:presLayoutVars>
          <dgm:chPref val="3"/>
        </dgm:presLayoutVars>
      </dgm:prSet>
      <dgm:spPr/>
    </dgm:pt>
    <dgm:pt modelId="{2290CFA0-98F3-4032-8286-1F60E07786BC}" type="pres">
      <dgm:prSet presAssocID="{92063559-8EC1-48A2-8A23-06E9C54C6A3B}" presName="hierChild2" presStyleCnt="0"/>
      <dgm:spPr/>
    </dgm:pt>
  </dgm:ptLst>
  <dgm:cxnLst>
    <dgm:cxn modelId="{B8CB8316-F56D-4385-8D64-86C092D399E8}" srcId="{9C4C24D6-4D82-4EF0-92E3-54D6D5C0C63F}" destId="{56ECDF3E-7603-485B-9765-D6D2ADF1D662}" srcOrd="0" destOrd="0" parTransId="{6F39FFCB-1133-46F8-A400-E7EB954A25A9}" sibTransId="{F8C3D9C9-DAC9-4AE1-A89E-57EDF3293DD1}"/>
    <dgm:cxn modelId="{024C3724-E38C-46BD-B585-398CEFA0F1B7}" type="presOf" srcId="{9C4C24D6-4D82-4EF0-92E3-54D6D5C0C63F}" destId="{1780E8DC-1601-459C-831F-94FDFADE228B}" srcOrd="0" destOrd="0" presId="urn:microsoft.com/office/officeart/2005/8/layout/hierarchy1"/>
    <dgm:cxn modelId="{9B189D6B-55C0-4AEB-949A-93C3A389E818}" srcId="{9C4C24D6-4D82-4EF0-92E3-54D6D5C0C63F}" destId="{92063559-8EC1-48A2-8A23-06E9C54C6A3B}" srcOrd="3" destOrd="0" parTransId="{11841779-FD45-41C7-9413-9E1B62E17F70}" sibTransId="{E863BEBC-E15B-4954-A8F8-C77F3CC90B00}"/>
    <dgm:cxn modelId="{DF7C068A-6CCC-4722-9C06-1F06DE304E7B}" type="presOf" srcId="{DE0447F8-45F6-485F-A011-0909FCDF6319}" destId="{0878FB8A-4437-4900-AF7C-8A37D5BBA9AA}" srcOrd="0" destOrd="0" presId="urn:microsoft.com/office/officeart/2005/8/layout/hierarchy1"/>
    <dgm:cxn modelId="{2083279B-AF24-4453-90A5-A0B3E2328E12}" srcId="{9C4C24D6-4D82-4EF0-92E3-54D6D5C0C63F}" destId="{BAA7590E-C323-4873-AEEE-D34492393CD8}" srcOrd="2" destOrd="0" parTransId="{46AFCCB9-DA01-4C0E-9106-5A4FA5B27058}" sibTransId="{13F3B316-B45C-4D82-B69E-4A44C6B88DFB}"/>
    <dgm:cxn modelId="{73BC8EBE-90F4-4BFE-AE75-5D4730C830CA}" type="presOf" srcId="{92063559-8EC1-48A2-8A23-06E9C54C6A3B}" destId="{BD0FDC90-01F2-4E2C-A376-21A807E40603}" srcOrd="0" destOrd="0" presId="urn:microsoft.com/office/officeart/2005/8/layout/hierarchy1"/>
    <dgm:cxn modelId="{D6590DD2-4CCB-4398-AFC7-0DEE986D3329}" type="presOf" srcId="{56ECDF3E-7603-485B-9765-D6D2ADF1D662}" destId="{6A35ADB8-AECE-4524-B3A5-F62545A9A908}" srcOrd="0" destOrd="0" presId="urn:microsoft.com/office/officeart/2005/8/layout/hierarchy1"/>
    <dgm:cxn modelId="{D0104DE1-D65C-4436-BBD9-8075B1B3C572}" srcId="{9C4C24D6-4D82-4EF0-92E3-54D6D5C0C63F}" destId="{DE0447F8-45F6-485F-A011-0909FCDF6319}" srcOrd="1" destOrd="0" parTransId="{5E932EC2-C80C-45D0-8515-F49241C7848A}" sibTransId="{4FD7369A-ACB9-421D-BA61-B48E61A876B2}"/>
    <dgm:cxn modelId="{442D16E9-E022-4833-9FC9-DC8AD6626A24}" type="presOf" srcId="{BAA7590E-C323-4873-AEEE-D34492393CD8}" destId="{3BA418F9-CF64-4BD7-A377-BFEFA4C7ECFA}" srcOrd="0" destOrd="0" presId="urn:microsoft.com/office/officeart/2005/8/layout/hierarchy1"/>
    <dgm:cxn modelId="{D3436FFB-42CA-4C25-BF37-1DB8E54ABA1D}" type="presParOf" srcId="{1780E8DC-1601-459C-831F-94FDFADE228B}" destId="{15A87A49-3422-4836-9F1F-156C0EB977F0}" srcOrd="0" destOrd="0" presId="urn:microsoft.com/office/officeart/2005/8/layout/hierarchy1"/>
    <dgm:cxn modelId="{CA40397B-A7A9-4055-B679-D6A241867DA8}" type="presParOf" srcId="{15A87A49-3422-4836-9F1F-156C0EB977F0}" destId="{CE417172-45A6-4C31-A238-BB177BAA328F}" srcOrd="0" destOrd="0" presId="urn:microsoft.com/office/officeart/2005/8/layout/hierarchy1"/>
    <dgm:cxn modelId="{42DF5320-ADC0-4381-BB7B-4C5BAED97F9C}" type="presParOf" srcId="{CE417172-45A6-4C31-A238-BB177BAA328F}" destId="{3643DDB4-FEB4-4D41-AAF5-F74E5C8B66FB}" srcOrd="0" destOrd="0" presId="urn:microsoft.com/office/officeart/2005/8/layout/hierarchy1"/>
    <dgm:cxn modelId="{F9CE4F9A-C095-441C-95D9-6CE59DE34D9C}" type="presParOf" srcId="{CE417172-45A6-4C31-A238-BB177BAA328F}" destId="{6A35ADB8-AECE-4524-B3A5-F62545A9A908}" srcOrd="1" destOrd="0" presId="urn:microsoft.com/office/officeart/2005/8/layout/hierarchy1"/>
    <dgm:cxn modelId="{4FE7DD1E-4A0C-41B2-B85A-1488D91C9CF2}" type="presParOf" srcId="{15A87A49-3422-4836-9F1F-156C0EB977F0}" destId="{1353A252-F1E5-48C2-954D-E972218017A1}" srcOrd="1" destOrd="0" presId="urn:microsoft.com/office/officeart/2005/8/layout/hierarchy1"/>
    <dgm:cxn modelId="{061F852A-F49D-43EB-A6C5-D639031ECCC3}" type="presParOf" srcId="{1780E8DC-1601-459C-831F-94FDFADE228B}" destId="{F45E027A-52BE-4627-B8F3-A80C5F4C2309}" srcOrd="1" destOrd="0" presId="urn:microsoft.com/office/officeart/2005/8/layout/hierarchy1"/>
    <dgm:cxn modelId="{66581755-735D-4AC8-A6D2-AC3D4A47C4B2}" type="presParOf" srcId="{F45E027A-52BE-4627-B8F3-A80C5F4C2309}" destId="{36F678D8-2F48-4A47-92AF-528FD181AB83}" srcOrd="0" destOrd="0" presId="urn:microsoft.com/office/officeart/2005/8/layout/hierarchy1"/>
    <dgm:cxn modelId="{D1EFA102-BC81-47AF-A9DC-7CA9DED14CC5}" type="presParOf" srcId="{36F678D8-2F48-4A47-92AF-528FD181AB83}" destId="{A6F83A4B-586E-4819-8E17-FCF4CE9A4305}" srcOrd="0" destOrd="0" presId="urn:microsoft.com/office/officeart/2005/8/layout/hierarchy1"/>
    <dgm:cxn modelId="{76671A10-22D6-4C93-AD47-46F7E95135F7}" type="presParOf" srcId="{36F678D8-2F48-4A47-92AF-528FD181AB83}" destId="{0878FB8A-4437-4900-AF7C-8A37D5BBA9AA}" srcOrd="1" destOrd="0" presId="urn:microsoft.com/office/officeart/2005/8/layout/hierarchy1"/>
    <dgm:cxn modelId="{9C548CD2-72E3-4881-98FF-7A2FD6477CD9}" type="presParOf" srcId="{F45E027A-52BE-4627-B8F3-A80C5F4C2309}" destId="{F4159955-A2D9-4ECA-B19B-C1F41E564EC0}" srcOrd="1" destOrd="0" presId="urn:microsoft.com/office/officeart/2005/8/layout/hierarchy1"/>
    <dgm:cxn modelId="{09DA304A-9B02-40DD-9CB4-FF4F27F665C4}" type="presParOf" srcId="{1780E8DC-1601-459C-831F-94FDFADE228B}" destId="{2646E7A6-3796-47D7-9F8E-B8980E4E4D89}" srcOrd="2" destOrd="0" presId="urn:microsoft.com/office/officeart/2005/8/layout/hierarchy1"/>
    <dgm:cxn modelId="{3A1709B4-0235-4062-A77E-788345B3D4D4}" type="presParOf" srcId="{2646E7A6-3796-47D7-9F8E-B8980E4E4D89}" destId="{F8171B75-79F7-4CA1-837A-098AC115548A}" srcOrd="0" destOrd="0" presId="urn:microsoft.com/office/officeart/2005/8/layout/hierarchy1"/>
    <dgm:cxn modelId="{77A078A4-87E8-4F6C-BBD4-28B66D75B38D}" type="presParOf" srcId="{F8171B75-79F7-4CA1-837A-098AC115548A}" destId="{9B3A68DD-C3E5-46B9-B07B-DF480F6382DF}" srcOrd="0" destOrd="0" presId="urn:microsoft.com/office/officeart/2005/8/layout/hierarchy1"/>
    <dgm:cxn modelId="{7532D580-ED0A-40FD-B909-AC3933563997}" type="presParOf" srcId="{F8171B75-79F7-4CA1-837A-098AC115548A}" destId="{3BA418F9-CF64-4BD7-A377-BFEFA4C7ECFA}" srcOrd="1" destOrd="0" presId="urn:microsoft.com/office/officeart/2005/8/layout/hierarchy1"/>
    <dgm:cxn modelId="{4540D838-794B-4CAD-90FE-D32C519D7295}" type="presParOf" srcId="{2646E7A6-3796-47D7-9F8E-B8980E4E4D89}" destId="{F0FB5A08-37B8-492D-9B83-0084889A9FDA}" srcOrd="1" destOrd="0" presId="urn:microsoft.com/office/officeart/2005/8/layout/hierarchy1"/>
    <dgm:cxn modelId="{24EF6575-6E83-4A36-B7FD-ABC84B4B2725}" type="presParOf" srcId="{1780E8DC-1601-459C-831F-94FDFADE228B}" destId="{B154A69C-E0DC-4910-8DFE-E5E22FE25C01}" srcOrd="3" destOrd="0" presId="urn:microsoft.com/office/officeart/2005/8/layout/hierarchy1"/>
    <dgm:cxn modelId="{DEA39FF3-50F0-4F73-ABA6-50B3014649AA}" type="presParOf" srcId="{B154A69C-E0DC-4910-8DFE-E5E22FE25C01}" destId="{EDEA2C4B-BD49-447C-80F0-A914EAB2FE67}" srcOrd="0" destOrd="0" presId="urn:microsoft.com/office/officeart/2005/8/layout/hierarchy1"/>
    <dgm:cxn modelId="{66D4ED3A-6731-47C3-A663-955E3BBDDF93}" type="presParOf" srcId="{EDEA2C4B-BD49-447C-80F0-A914EAB2FE67}" destId="{F35E4D23-2220-4FB6-B2B4-EBACEFF42509}" srcOrd="0" destOrd="0" presId="urn:microsoft.com/office/officeart/2005/8/layout/hierarchy1"/>
    <dgm:cxn modelId="{053AC42A-8649-42FD-8E56-2354BE05FA16}" type="presParOf" srcId="{EDEA2C4B-BD49-447C-80F0-A914EAB2FE67}" destId="{BD0FDC90-01F2-4E2C-A376-21A807E40603}" srcOrd="1" destOrd="0" presId="urn:microsoft.com/office/officeart/2005/8/layout/hierarchy1"/>
    <dgm:cxn modelId="{857BE379-FAA1-47EF-A568-BEA78B7B0B23}" type="presParOf" srcId="{B154A69C-E0DC-4910-8DFE-E5E22FE25C01}" destId="{2290CFA0-98F3-4032-8286-1F60E07786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4F33F-81B3-4A79-B76D-AE378EE1563D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Dataset Info:</a:t>
          </a:r>
          <a:endParaRPr lang="en-US" sz="2700" kern="1200"/>
        </a:p>
      </dsp:txBody>
      <dsp:txXfrm>
        <a:off x="3201" y="193789"/>
        <a:ext cx="2539866" cy="1523919"/>
      </dsp:txXfrm>
    </dsp:sp>
    <dsp:sp modelId="{689164D2-291F-4B17-A76B-248803AD9114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AAPL stock prices (Hourly)</a:t>
          </a:r>
        </a:p>
      </dsp:txBody>
      <dsp:txXfrm>
        <a:off x="2797054" y="193789"/>
        <a:ext cx="2539866" cy="1523919"/>
      </dsp:txXfrm>
    </dsp:sp>
    <dsp:sp modelId="{F75EDBBE-052F-460B-9DCC-33D46E574D22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From: May 2022 to April 2024</a:t>
          </a:r>
        </a:p>
      </dsp:txBody>
      <dsp:txXfrm>
        <a:off x="5590907" y="193789"/>
        <a:ext cx="2539866" cy="1523919"/>
      </dsp:txXfrm>
    </dsp:sp>
    <dsp:sp modelId="{F3F88D4C-5EB3-4BBE-95DB-DD71CDC4F781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Columns: Open, High, Low, Close</a:t>
          </a:r>
        </a:p>
      </dsp:txBody>
      <dsp:txXfrm>
        <a:off x="8384760" y="193789"/>
        <a:ext cx="2539866" cy="1523919"/>
      </dsp:txXfrm>
    </dsp:sp>
    <dsp:sp modelId="{AB555C59-E1CA-41C1-93D0-F3F29352BF4B}">
      <dsp:nvSpPr>
        <dsp:cNvPr id="0" name=""/>
        <dsp:cNvSpPr/>
      </dsp:nvSpPr>
      <dsp:spPr>
        <a:xfrm>
          <a:off x="3201" y="19716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Steps:</a:t>
          </a:r>
          <a:endParaRPr lang="en-US" sz="2700" kern="1200"/>
        </a:p>
      </dsp:txBody>
      <dsp:txXfrm>
        <a:off x="3201" y="1971695"/>
        <a:ext cx="2539866" cy="1523919"/>
      </dsp:txXfrm>
    </dsp:sp>
    <dsp:sp modelId="{122E9B0C-BAC9-40A5-9D73-28AB3C7B5B66}">
      <dsp:nvSpPr>
        <dsp:cNvPr id="0" name=""/>
        <dsp:cNvSpPr/>
      </dsp:nvSpPr>
      <dsp:spPr>
        <a:xfrm>
          <a:off x="2797054" y="19716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Convert data to GADF images (32x32).</a:t>
          </a:r>
        </a:p>
      </dsp:txBody>
      <dsp:txXfrm>
        <a:off x="2797054" y="1971695"/>
        <a:ext cx="2539866" cy="1523919"/>
      </dsp:txXfrm>
    </dsp:sp>
    <dsp:sp modelId="{28BB81C3-E198-498F-91E8-26B69C7BA39C}">
      <dsp:nvSpPr>
        <dsp:cNvPr id="0" name=""/>
        <dsp:cNvSpPr/>
      </dsp:nvSpPr>
      <dsp:spPr>
        <a:xfrm>
          <a:off x="5590907" y="19716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Train various deep learning models.</a:t>
          </a:r>
        </a:p>
      </dsp:txBody>
      <dsp:txXfrm>
        <a:off x="5590907" y="1971695"/>
        <a:ext cx="2539866" cy="1523919"/>
      </dsp:txXfrm>
    </dsp:sp>
    <dsp:sp modelId="{8FB05152-4EB6-48CD-B138-3B0C790EC640}">
      <dsp:nvSpPr>
        <dsp:cNvPr id="0" name=""/>
        <dsp:cNvSpPr/>
      </dsp:nvSpPr>
      <dsp:spPr>
        <a:xfrm>
          <a:off x="8384760" y="1971695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Compare accuracy and graph .</a:t>
          </a:r>
        </a:p>
      </dsp:txBody>
      <dsp:txXfrm>
        <a:off x="8384760" y="1971695"/>
        <a:ext cx="2539866" cy="152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3DDB4-FEB4-4D41-AAF5-F74E5C8B66FB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5ADB8-AECE-4524-B3A5-F62545A9A908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Simple LSTM</a:t>
          </a:r>
          <a:r>
            <a:rPr lang="en-US" sz="2100" b="0" i="0" kern="1200" baseline="0"/>
            <a:t> on raw time series</a:t>
          </a:r>
          <a:endParaRPr lang="en-US" sz="2100" kern="1200"/>
        </a:p>
      </dsp:txBody>
      <dsp:txXfrm>
        <a:off x="299702" y="1282093"/>
        <a:ext cx="2200851" cy="1366505"/>
      </dsp:txXfrm>
    </dsp:sp>
    <dsp:sp modelId="{A6F83A4B-586E-4819-8E17-FCF4CE9A4305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8FB8A-4437-4900-AF7C-8A37D5BBA9AA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CNN</a:t>
          </a:r>
          <a:r>
            <a:rPr lang="en-US" sz="2100" b="0" i="0" kern="1200" baseline="0"/>
            <a:t> directly on GADF images</a:t>
          </a:r>
          <a:endParaRPr lang="en-US" sz="2100" kern="1200"/>
        </a:p>
      </dsp:txBody>
      <dsp:txXfrm>
        <a:off x="3093555" y="1282093"/>
        <a:ext cx="2200851" cy="1366505"/>
      </dsp:txXfrm>
    </dsp:sp>
    <dsp:sp modelId="{9B3A68DD-C3E5-46B9-B07B-DF480F6382DF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18F9-CF64-4BD7-A377-BFEFA4C7ECFA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LSTM</a:t>
          </a:r>
          <a:r>
            <a:rPr lang="en-US" sz="2100" b="0" i="0" kern="1200" baseline="0"/>
            <a:t> over sequence of GADF images</a:t>
          </a:r>
          <a:endParaRPr lang="en-US" sz="2100" kern="1200"/>
        </a:p>
      </dsp:txBody>
      <dsp:txXfrm>
        <a:off x="5887408" y="1282093"/>
        <a:ext cx="2200851" cy="1366505"/>
      </dsp:txXfrm>
    </dsp:sp>
    <dsp:sp modelId="{F35E4D23-2220-4FB6-B2B4-EBACEFF42509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FDC90-01F2-4E2C-A376-21A807E40603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ResNet-18</a:t>
          </a:r>
          <a:r>
            <a:rPr lang="en-US" sz="2100" b="0" i="0" kern="1200" baseline="0"/>
            <a:t> feature extractor + </a:t>
          </a:r>
          <a:r>
            <a:rPr lang="en-US" sz="2100" b="1" i="0" kern="1200" baseline="0"/>
            <a:t>LSTM</a:t>
          </a:r>
          <a:r>
            <a:rPr lang="en-US" sz="2100" b="0" i="0" kern="1200" baseline="0"/>
            <a:t> on embeddings</a:t>
          </a:r>
          <a:endParaRPr lang="en-US" sz="2100" kern="120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986F-7FB2-C5DB-3042-26EEFDD0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D28C-BC63-08D8-EE2C-B018754B5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DD34-4B5C-86C6-ED93-CA7E2F61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9547-5F7C-AAD9-D81F-FF96E04A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CB2D-6137-17A6-2A68-79AA5A75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8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7904-A17A-3C5A-074E-A0D3308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AB734-B393-376E-53E5-9A1471C5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3B97-519A-2583-2101-EB2AD660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906C-6ACC-725C-EDB2-FE2817FB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4E3B-67CC-3183-15E9-E19D5875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F79C-B0F2-8699-9BF5-D706FF90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EFB9F-9D57-5A36-41F6-2D489AF8E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6560-9BBC-4C16-BAB1-7DCC3E1D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9EBB-2C24-566E-F88F-AD6AC1CC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DAC4-26E4-95E3-16C6-20001671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8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A851-2117-5479-23FE-C2CB3CFE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E086-839E-4322-F6D2-2E2FF954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AF8F-F083-F389-CACA-7D653D5F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C148-0542-6831-20A8-84EC76DD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990E-8920-239F-F224-68AC7ECD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86A-C1E3-3B6D-32BE-D3B1197D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F93B-B4DD-3857-151D-8E98EDD0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6883-8D92-C6E8-CB67-12E18E26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0F35-707F-E5E3-B95E-100203F5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ABFC-E2CD-F5EA-374B-D95F45F6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DAFC-8134-9FAB-AA20-E2DF315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55DC-6CA3-F2B8-1BF8-A18BA782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94C70-57B1-023E-CDD0-CCC928219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1C90-F562-E11A-F1E4-C34A8944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74DD4-4FC6-D9A1-B1F8-CDC668EF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DD81A-785A-F5B7-52BD-CE49FDC7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2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B2EF-386C-08B1-6100-42C85639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54C9-5D64-A6EB-4340-09408CC0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F0238-C015-3E80-E417-F21830FB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210E-4E61-4A22-4ED9-43B3F29E2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2F75-46F8-3814-1E81-9A74354B5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9EFBC-C301-F7FB-B215-1C8BC297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83B20-62EC-A48C-7FDF-57CAC609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B940A-5C33-6042-D219-4F26FA2F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5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9091-7707-F225-66E3-001D5CF1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9135-1B84-B3EB-CE14-E8CAAE76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B8005-4722-BC8B-5392-ABC55FFE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7A6D5-7482-87F7-9BF8-0FEBC3C0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6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AAACF-42FF-E444-0025-DC347516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C8F58-0A77-D4BA-F46B-F29C6BBF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FFDFA-DC52-F2FD-A5E8-21D5AC38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014F-129C-E7A7-B7F2-097D4900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77C8-951A-DC06-E364-AD27038E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25D3D-C776-5B1D-78C2-50F8D743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1511-99CD-3B75-E714-58BAACE9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0D2F-82D4-50FE-4A94-906AD3F4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7CF70-B0EE-28EB-E693-1FF6797E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7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8950-162A-93F3-1C88-4C322BC9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2B315-DBE6-C145-C45B-C2FAF89D3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19418-273B-7CE3-5E97-1578C703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5919A-FB31-7C64-8A51-52BB9094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9673-291B-18DE-ADCE-34141C4B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198C6-CC7B-6482-7D98-252A8D8B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7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355F9-AAF3-773F-7EAA-4BEF0D00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E524-ACEE-9A55-CFE2-6A65177A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7747-64CF-CE73-D91D-89CD49831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26D2D-6000-4C42-B1D5-19CF665EC6E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DCBC-51AE-8B8B-12AF-3FF838ADC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6739-0E7F-BEA6-DFF2-DAE878F5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627DA-0401-4081-9FFF-49DF77644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2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552E-4B79-4085-E619-7501ADA4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7" y="432620"/>
            <a:ext cx="9861755" cy="1582840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Time Series Forecasting with 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55057-F0AC-C419-7082-BA278E1DF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7" y="5004619"/>
            <a:ext cx="3254477" cy="107909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Submitted by:</a:t>
            </a:r>
          </a:p>
          <a:p>
            <a:pPr algn="l"/>
            <a:r>
              <a:rPr lang="en-IN" dirty="0"/>
              <a:t>Amanullah </a:t>
            </a:r>
            <a:r>
              <a:rPr lang="en-IN" dirty="0" err="1"/>
              <a:t>Quamer</a:t>
            </a:r>
            <a:endParaRPr lang="en-IN" dirty="0"/>
          </a:p>
          <a:p>
            <a:pPr algn="l"/>
            <a:r>
              <a:rPr lang="en-IN" dirty="0"/>
              <a:t>12222626</a:t>
            </a:r>
          </a:p>
          <a:p>
            <a:pPr algn="l"/>
            <a:r>
              <a:rPr lang="en-IN" dirty="0"/>
              <a:t>Roll No: 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057FD3-FA48-C47E-A275-2645EE9361C0}"/>
              </a:ext>
            </a:extLst>
          </p:cNvPr>
          <p:cNvSpPr txBox="1">
            <a:spLocks/>
          </p:cNvSpPr>
          <p:nvPr/>
        </p:nvSpPr>
        <p:spPr>
          <a:xfrm>
            <a:off x="9060424" y="5004619"/>
            <a:ext cx="3254477" cy="107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300" dirty="0"/>
              <a:t>Submitted to:</a:t>
            </a:r>
          </a:p>
          <a:p>
            <a:pPr algn="l"/>
            <a:r>
              <a:rPr lang="en-IN" sz="1300" dirty="0"/>
              <a:t>Ms. Sweta Pandey</a:t>
            </a:r>
          </a:p>
        </p:txBody>
      </p:sp>
    </p:spTree>
    <p:extLst>
      <p:ext uri="{BB962C8B-B14F-4D97-AF65-F5344CB8AC3E}">
        <p14:creationId xmlns:p14="http://schemas.microsoft.com/office/powerpoint/2010/main" val="9667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D4BF-73A4-8278-57BF-0C6A3E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F5DE-2D56-9D08-42EA-68EF4DA4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Key Takeaways: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Time series → GADF images →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Deep learning + vision models = improved forecasting.</a:t>
            </a:r>
          </a:p>
          <a:p>
            <a:pPr>
              <a:buNone/>
            </a:pPr>
            <a:r>
              <a:rPr lang="en-US" sz="2000" b="1"/>
              <a:t>Future Work: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Apply to high-frequency trading, medical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Experiment with better image generation or hybrid models.</a:t>
            </a:r>
          </a:p>
          <a:p>
            <a:endParaRPr lang="en-IN" sz="2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C1E59A5-D602-1797-4074-133D23C7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5" r="1732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8749C-FBF3-71C7-2761-C8043DF4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E287-C42D-3707-8DF9-7AF85C06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Goal of the Project: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Predict future Apple stock prices using Deep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Explore traditional and innovative methods.</a:t>
            </a:r>
          </a:p>
          <a:p>
            <a:pPr>
              <a:buNone/>
            </a:pPr>
            <a:r>
              <a:rPr lang="en-US" sz="2000" b="1"/>
              <a:t>Why This is Important: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Stock forecasting is crucial for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Time series data is complex – needs smart models.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5024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15035-39BB-0A33-D06D-E146773A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Dataset &amp; Experiments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05FA41-9406-966F-EF74-6F4765676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109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>
            <a:extLst>
              <a:ext uri="{FF2B5EF4-FFF2-40B4-BE49-F238E27FC236}">
                <a16:creationId xmlns:a16="http://schemas.microsoft.com/office/drawing/2014/main" id="{941B78E5-A73F-E4A7-AD47-743E1CC1E9B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467" y="1166198"/>
            <a:ext cx="10905066" cy="45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F0B1-B141-4CDF-1D6E-E29FEDC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148815"/>
            <a:ext cx="10515600" cy="1325563"/>
          </a:xfrm>
        </p:spPr>
        <p:txBody>
          <a:bodyPr/>
          <a:lstStyle/>
          <a:p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691B-9017-3344-621F-6AA6C770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078373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GADF Encoding:</a:t>
            </a:r>
            <a:br>
              <a:rPr lang="en-IN" dirty="0"/>
            </a:br>
            <a:r>
              <a:rPr lang="en-IN" dirty="0"/>
              <a:t>• Transform each window of “close” prices into a 32×32 </a:t>
            </a:r>
            <a:r>
              <a:rPr lang="en-IN" dirty="0" err="1"/>
              <a:t>Gramian</a:t>
            </a:r>
            <a:r>
              <a:rPr lang="en-IN" dirty="0"/>
              <a:t> Angular difference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Modeling</a:t>
            </a:r>
            <a:r>
              <a:rPr lang="en-IN" b="1" dirty="0"/>
              <a:t> pipeline: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Image generation</a:t>
            </a:r>
            <a:r>
              <a:rPr lang="en-IN" dirty="0"/>
              <a:t> → 2. </a:t>
            </a:r>
            <a:r>
              <a:rPr lang="en-IN" b="1" dirty="0"/>
              <a:t>Feature extraction</a:t>
            </a:r>
            <a:r>
              <a:rPr lang="en-IN" dirty="0"/>
              <a:t> → 3. </a:t>
            </a:r>
            <a:r>
              <a:rPr lang="en-IN" b="1" dirty="0"/>
              <a:t>Sequence forecasting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Training setup: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3500 GADF images generated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Batch training, MSE loss, early stopping on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10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8E675-99E5-B907-80E6-E88D2D71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Models Implemented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2375F98-8B75-6AF9-C224-78FC816B4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1300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2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2C54-8480-9611-E190-D6AAF8A0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C0B6-C99F-FAEF-DC4D-A479E9B4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253331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CNN on images</a:t>
            </a:r>
            <a:r>
              <a:rPr lang="en-IN" dirty="0"/>
              <a:t> → poor sequence capture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Simple LSTM</a:t>
            </a:r>
            <a:r>
              <a:rPr lang="en-IN" dirty="0"/>
              <a:t> → decent but struggled at troughs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LSTM on GADF</a:t>
            </a:r>
            <a:r>
              <a:rPr lang="en-IN" dirty="0"/>
              <a:t> → smoother fit, better at dips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ResNet-18 + LSTM</a:t>
            </a:r>
            <a:r>
              <a:rPr lang="en-IN" dirty="0"/>
              <a:t> → </a:t>
            </a:r>
            <a:r>
              <a:rPr lang="en-IN" b="1" dirty="0"/>
              <a:t>best overall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Captures spatial patterns (via </a:t>
            </a:r>
            <a:r>
              <a:rPr lang="en-IN" dirty="0" err="1"/>
              <a:t>ResNet</a:t>
            </a:r>
            <a:r>
              <a:rPr lang="en-IN" dirty="0"/>
              <a:t>) &amp; temporal trends (via LSTM)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Significant reduction in prediction error near sharp movements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80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3F9C0A3E-BF6A-E5B9-DF05-EDFCF17FB95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5201" y="1181123"/>
            <a:ext cx="4720150" cy="16284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E5A0B4FF-1124-7A97-138A-F0AEC672A33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9680" y="1184655"/>
            <a:ext cx="4733982" cy="16213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8">
            <a:extLst>
              <a:ext uri="{FF2B5EF4-FFF2-40B4-BE49-F238E27FC236}">
                <a16:creationId xmlns:a16="http://schemas.microsoft.com/office/drawing/2014/main" id="{1A5C00BB-F6C3-49F3-9EF3-DE9F8317D5AE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5201" y="4055702"/>
            <a:ext cx="4733982" cy="16213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A709A8BE-DABE-E04E-BE3A-0399D18255A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9680" y="4055702"/>
            <a:ext cx="4733982" cy="16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1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AC08E-B674-4E52-831A-08E1CF55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72E0F-D935-369B-982F-5B0441AC055D}"/>
              </a:ext>
            </a:extLst>
          </p:cNvPr>
          <p:cNvSpPr txBox="1"/>
          <p:nvPr/>
        </p:nvSpPr>
        <p:spPr>
          <a:xfrm>
            <a:off x="533462" y="-79852"/>
            <a:ext cx="3527117" cy="2347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COMPARISONS OF THE BEST MODEL WITH OTHERS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50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B80C7-2B0D-4C19-AF01-91BFC4EBC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05" y="-2"/>
            <a:ext cx="7154095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Image 11">
            <a:extLst>
              <a:ext uri="{FF2B5EF4-FFF2-40B4-BE49-F238E27FC236}">
                <a16:creationId xmlns:a16="http://schemas.microsoft.com/office/drawing/2014/main" id="{2B49A78E-307D-5B4B-0D19-E88F69F6811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8722" y="290950"/>
            <a:ext cx="5619897" cy="1924815"/>
          </a:xfrm>
          <a:prstGeom prst="rect">
            <a:avLst/>
          </a:prstGeom>
        </p:spPr>
      </p:pic>
      <p:pic>
        <p:nvPicPr>
          <p:cNvPr id="4" name="Image 13">
            <a:extLst>
              <a:ext uri="{FF2B5EF4-FFF2-40B4-BE49-F238E27FC236}">
                <a16:creationId xmlns:a16="http://schemas.microsoft.com/office/drawing/2014/main" id="{9886B79B-F693-CDBD-82F2-1C00B1F802D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8722" y="2426467"/>
            <a:ext cx="5619897" cy="1924815"/>
          </a:xfrm>
          <a:prstGeom prst="rect">
            <a:avLst/>
          </a:prstGeom>
        </p:spPr>
      </p:pic>
      <p:pic>
        <p:nvPicPr>
          <p:cNvPr id="5" name="Image 15">
            <a:extLst>
              <a:ext uri="{FF2B5EF4-FFF2-40B4-BE49-F238E27FC236}">
                <a16:creationId xmlns:a16="http://schemas.microsoft.com/office/drawing/2014/main" id="{3A4E3ABF-64E4-B935-4C33-FBD6E039F01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8722" y="4553607"/>
            <a:ext cx="5619894" cy="19248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4EFA-8AE5-646A-3F08-EDCD0191859C}"/>
              </a:ext>
            </a:extLst>
          </p:cNvPr>
          <p:cNvSpPr txBox="1"/>
          <p:nvPr/>
        </p:nvSpPr>
        <p:spPr>
          <a:xfrm>
            <a:off x="571449" y="2908579"/>
            <a:ext cx="3895008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530"/>
              </a:spcBef>
              <a:buClr>
                <a:srgbClr val="666666"/>
              </a:buClr>
              <a:buSzPts val="1100"/>
              <a:buFont typeface="Cambria" panose="02040503050406030204" pitchFamily="18" charset="0"/>
              <a:buAutoNum type="arabicPeriod"/>
              <a:tabLst>
                <a:tab pos="455930" algn="l"/>
              </a:tabLst>
            </a:pP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Simple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LSTM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series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spc="30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LSTM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encoded</a:t>
            </a:r>
            <a:r>
              <a:rPr lang="en-US" sz="1800" spc="1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GADF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1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images:</a:t>
            </a:r>
          </a:p>
          <a:p>
            <a:pPr marL="342900" indent="-342900">
              <a:spcBef>
                <a:spcPts val="1530"/>
              </a:spcBef>
              <a:buClr>
                <a:srgbClr val="666666"/>
              </a:buClr>
              <a:buSzPts val="1100"/>
              <a:buFont typeface="Cambria" panose="02040503050406030204" pitchFamily="18" charset="0"/>
              <a:buAutoNum type="arabicPeriod"/>
              <a:tabLst>
                <a:tab pos="455930" algn="l"/>
              </a:tabLst>
            </a:pP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CNN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GADF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images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LSTM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encoded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GADF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1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images:</a:t>
            </a:r>
            <a:endParaRPr lang="en-IN" sz="18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indent="-342900">
              <a:spcBef>
                <a:spcPts val="1530"/>
              </a:spcBef>
              <a:buClr>
                <a:srgbClr val="666666"/>
              </a:buClr>
              <a:buSzPts val="1100"/>
              <a:buFont typeface="Cambria" panose="02040503050406030204" pitchFamily="18" charset="0"/>
              <a:buAutoNum type="arabicPeriod"/>
              <a:tabLst>
                <a:tab pos="455930" algn="l"/>
              </a:tabLst>
            </a:pP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LSTM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GADF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images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LSTM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1800" spc="2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encoded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GADF</a:t>
            </a:r>
            <a:r>
              <a:rPr lang="en-US" sz="1800" spc="25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10" dirty="0">
                <a:solidFill>
                  <a:srgbClr val="66666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images:</a:t>
            </a:r>
            <a:endParaRPr lang="en-IN" sz="18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spcBef>
                <a:spcPts val="1530"/>
              </a:spcBef>
              <a:buClr>
                <a:srgbClr val="666666"/>
              </a:buClr>
              <a:buSzPts val="1100"/>
              <a:buFont typeface="Cambria" panose="02040503050406030204" pitchFamily="18" charset="0"/>
              <a:buAutoNum type="arabicPeriod"/>
              <a:tabLst>
                <a:tab pos="455930" algn="l"/>
              </a:tabLst>
            </a:pPr>
            <a:endParaRPr lang="en-IN" sz="18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</vt:lpstr>
      <vt:lpstr>Office Theme</vt:lpstr>
      <vt:lpstr>Financial Time Series Forecasting with Deep Learning</vt:lpstr>
      <vt:lpstr>INTRODUCTION</vt:lpstr>
      <vt:lpstr>Dataset &amp; Experiments</vt:lpstr>
      <vt:lpstr>PowerPoint Presentation</vt:lpstr>
      <vt:lpstr>Methodology </vt:lpstr>
      <vt:lpstr>Models Implemented </vt:lpstr>
      <vt:lpstr>Results</vt:lpstr>
      <vt:lpstr>PowerPoint Presentation</vt:lpstr>
      <vt:lpstr>PowerPoint Presentation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Harshita Sharma</dc:creator>
  <cp:lastModifiedBy>Harshita Sharma</cp:lastModifiedBy>
  <cp:revision>3</cp:revision>
  <dcterms:created xsi:type="dcterms:W3CDTF">2025-04-24T03:56:51Z</dcterms:created>
  <dcterms:modified xsi:type="dcterms:W3CDTF">2025-04-26T06:52:21Z</dcterms:modified>
</cp:coreProperties>
</file>