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embeddedFontLst>
    <p:embeddedFont>
      <p:font typeface="Lobster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iTA7WjsfQ8WsXUuSmWMWBK+aiH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font" Target="fonts/Lobst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109ba6b21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109ba6b2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0109ba6b21_0_3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14159e714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14159e71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014159e714_0_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109ba6b21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10109ba6b2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10109ba6b21_1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109ba6b21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109ba6b2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10109ba6b21_0_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109ba6b21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109ba6b2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10109ba6b21_0_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a61f1ceb4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a61f1ce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fa61f1ceb4_0_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109ba6b21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109ba6b2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0109ba6b21_0_1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14216a5cc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14216a5c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014216a5cc_0_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109ba6b21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109ba6b2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0109ba6b21_0_2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109ba6b21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109ba6b2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0109ba6b21_0_3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ctrTitle"/>
          </p:nvPr>
        </p:nvSpPr>
        <p:spPr>
          <a:xfrm>
            <a:off x="685800" y="1143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685800" y="3886200"/>
            <a:ext cx="38862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40"/>
              </a:spcBef>
              <a:spcAft>
                <a:spcPts val="0"/>
              </a:spcAft>
              <a:buClr>
                <a:srgbClr val="366092"/>
              </a:buClr>
              <a:buSzPts val="2700"/>
              <a:buNone/>
              <a:defRPr sz="2700">
                <a:solidFill>
                  <a:srgbClr val="366092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4800600" y="3886200"/>
            <a:ext cx="3962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540"/>
              </a:spcBef>
              <a:spcAft>
                <a:spcPts val="0"/>
              </a:spcAft>
              <a:buClr>
                <a:srgbClr val="0070C0"/>
              </a:buClr>
              <a:buSzPts val="2700"/>
              <a:buNone/>
              <a:defRPr sz="2700">
                <a:solidFill>
                  <a:srgbClr val="0070C0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0020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457200" y="1676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366092"/>
              </a:buClr>
              <a:buSzPts val="3200"/>
              <a:buChar char="•"/>
              <a:defRPr>
                <a:solidFill>
                  <a:srgbClr val="366092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31859B"/>
              </a:buClr>
              <a:buSzPts val="2800"/>
              <a:buChar char="–"/>
              <a:defRPr>
                <a:solidFill>
                  <a:srgbClr val="31859B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953734"/>
              </a:buClr>
              <a:buSzPts val="2400"/>
              <a:buChar char="•"/>
              <a:defRPr>
                <a:solidFill>
                  <a:srgbClr val="953734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E36C09"/>
              </a:buClr>
              <a:buSzPts val="2000"/>
              <a:buChar char="–"/>
              <a:defRPr>
                <a:solidFill>
                  <a:srgbClr val="E36C09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/>
        </p:nvSpPr>
        <p:spPr>
          <a:xfrm>
            <a:off x="2209800" y="0"/>
            <a:ext cx="6934200" cy="762000"/>
          </a:xfrm>
          <a:prstGeom prst="rect">
            <a:avLst/>
          </a:prstGeom>
          <a:solidFill>
            <a:srgbClr val="10253F"/>
          </a:solidFill>
          <a:ln cap="flat" cmpd="sng" w="25400">
            <a:solidFill>
              <a:srgbClr val="1025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Title Defense</a:t>
            </a:r>
            <a:endParaRPr/>
          </a:p>
        </p:txBody>
      </p:sp>
      <p:pic>
        <p:nvPicPr>
          <p:cNvPr descr="University of Liberal Arts Bangladesh - Wikipedia" id="11" name="Google Shape;11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76200"/>
            <a:ext cx="2246312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sented.png" id="12" name="Google Shape;1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6800" y="3352800"/>
            <a:ext cx="3028950" cy="565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pervised.png" id="13" name="Google Shape;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3316287"/>
            <a:ext cx="3536950" cy="60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6002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/>
        </p:nvSpPr>
        <p:spPr>
          <a:xfrm>
            <a:off x="1676400" y="5867400"/>
            <a:ext cx="7458075" cy="457200"/>
          </a:xfrm>
          <a:prstGeom prst="rect">
            <a:avLst/>
          </a:prstGeom>
          <a:solidFill>
            <a:srgbClr val="10253F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Title Defense</a:t>
            </a:r>
            <a:endParaRPr/>
          </a:p>
        </p:txBody>
      </p:sp>
      <p:sp>
        <p:nvSpPr>
          <p:cNvPr id="28" name="Google Shape;28;p5"/>
          <p:cNvSpPr txBox="1"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10253F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 of Liberal Arts Bangladesh - Wikipedia" id="29" name="Google Shape;29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4800" y="5867400"/>
            <a:ext cx="1295400" cy="43973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kaggle.com/cryptexcode/sentnob-sentiment-analysis-in-noisy-bangla-tex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>
            <p:ph type="ctrTitle"/>
          </p:nvPr>
        </p:nvSpPr>
        <p:spPr>
          <a:xfrm>
            <a:off x="685800" y="1439175"/>
            <a:ext cx="77724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39700" lvl="0" marL="34290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0" lang="en-US" sz="3000">
                <a:solidFill>
                  <a:schemeClr val="dk1"/>
                </a:solidFill>
              </a:rPr>
              <a:t>A Rigorous Experiment about Sentiment Analysis on Comprehensive Bangla text Language Using Machine Learning Techniques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46" name="Google Shape;46;p1"/>
          <p:cNvSpPr txBox="1"/>
          <p:nvPr>
            <p:ph idx="1" type="subTitle"/>
          </p:nvPr>
        </p:nvSpPr>
        <p:spPr>
          <a:xfrm>
            <a:off x="231475" y="4244100"/>
            <a:ext cx="4818300" cy="14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-US" sz="2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Md. Amanullha (Id: 173014040)</a:t>
            </a:r>
            <a:endParaRPr sz="2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2.Md. Rahimuzzaman Bhuiyan</a:t>
            </a:r>
            <a:endParaRPr sz="2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(Id: 173014041)</a:t>
            </a:r>
            <a:endParaRPr sz="2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3.Sumit Chakraborty (Id: </a:t>
            </a:r>
            <a:r>
              <a:rPr lang="en-US" sz="2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173014014</a:t>
            </a:r>
            <a:r>
              <a:rPr lang="en-US" sz="2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1"/>
          <p:cNvSpPr txBox="1"/>
          <p:nvPr>
            <p:ph idx="2" type="body"/>
          </p:nvPr>
        </p:nvSpPr>
        <p:spPr>
          <a:xfrm>
            <a:off x="4913725" y="4244100"/>
            <a:ext cx="3962400" cy="12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700"/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Dr. Muham</a:t>
            </a:r>
            <a:r>
              <a:rPr lang="en-US" sz="23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mad Abul Hasan</a:t>
            </a:r>
            <a:endParaRPr sz="23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essor,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Dept. of CSE, ULAB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700"/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3308450" y="6248400"/>
            <a:ext cx="330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Thursday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11th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November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109ba6b21_0_37"/>
          <p:cNvSpPr txBox="1"/>
          <p:nvPr>
            <p:ph type="title"/>
          </p:nvPr>
        </p:nvSpPr>
        <p:spPr>
          <a:xfrm>
            <a:off x="457200" y="274625"/>
            <a:ext cx="8229600" cy="75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23" name="Google Shape;123;g10109ba6b21_0_37"/>
          <p:cNvSpPr txBox="1"/>
          <p:nvPr>
            <p:ph idx="1" type="body"/>
          </p:nvPr>
        </p:nvSpPr>
        <p:spPr>
          <a:xfrm>
            <a:off x="457200" y="1027325"/>
            <a:ext cx="8229600" cy="475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-US" sz="2400">
                <a:solidFill>
                  <a:schemeClr val="dk1"/>
                </a:solidFill>
              </a:rPr>
              <a:t>A Survey on Sentiment Analysis</a:t>
            </a:r>
            <a:endParaRPr b="1"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http://surl.li/aqnxg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-US" sz="2400">
                <a:solidFill>
                  <a:schemeClr val="dk1"/>
                </a:solidFill>
              </a:rPr>
              <a:t>SentNoB: A Dataset for Analysing Sentiment on Noisy Bangla Texts</a:t>
            </a:r>
            <a:endParaRPr b="1"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http://surl.li/aqnxq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-US" sz="2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Datasets for Aspect-Based Sentiment Analysis in Bangla</a:t>
            </a:r>
            <a:endParaRPr b="1" sz="2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http://surl.li/aqnxv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24" name="Google Shape;124;g10109ba6b21_0_3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14159e714_0_2"/>
          <p:cNvSpPr txBox="1"/>
          <p:nvPr>
            <p:ph idx="1" type="body"/>
          </p:nvPr>
        </p:nvSpPr>
        <p:spPr>
          <a:xfrm>
            <a:off x="2361100" y="2132950"/>
            <a:ext cx="4827300" cy="155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7100">
                <a:solidFill>
                  <a:srgbClr val="9900FF"/>
                </a:solidFill>
                <a:latin typeface="Lobster"/>
                <a:ea typeface="Lobster"/>
                <a:cs typeface="Lobster"/>
                <a:sym typeface="Lobster"/>
              </a:rPr>
              <a:t>Thank You</a:t>
            </a:r>
            <a:endParaRPr sz="7100">
              <a:solidFill>
                <a:srgbClr val="9900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31" name="Google Shape;131;g1014159e714_0_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109ba6b21_1_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55" name="Google Shape;55;g10109ba6b21_1_0"/>
          <p:cNvSpPr txBox="1"/>
          <p:nvPr>
            <p:ph idx="1" type="body"/>
          </p:nvPr>
        </p:nvSpPr>
        <p:spPr>
          <a:xfrm>
            <a:off x="505775" y="1943200"/>
            <a:ext cx="8229600" cy="132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NLP is a field under Deep Learning that allow computational linguistics.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g10109ba6b21_1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g10109ba6b21_1_0"/>
          <p:cNvSpPr txBox="1"/>
          <p:nvPr>
            <p:ph idx="1" type="body"/>
          </p:nvPr>
        </p:nvSpPr>
        <p:spPr>
          <a:xfrm>
            <a:off x="505775" y="2768475"/>
            <a:ext cx="8229600" cy="201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It helps to develop system that interacts between machines and natural language that have been evolved for use by humans.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109ba6b21_0_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64" name="Google Shape;64;g10109ba6b21_0_1"/>
          <p:cNvSpPr txBox="1"/>
          <p:nvPr>
            <p:ph idx="1" type="body"/>
          </p:nvPr>
        </p:nvSpPr>
        <p:spPr>
          <a:xfrm>
            <a:off x="457200" y="1880375"/>
            <a:ext cx="8229600" cy="124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To determine </a:t>
            </a:r>
            <a:r>
              <a:rPr lang="en-US">
                <a:solidFill>
                  <a:schemeClr val="dk1"/>
                </a:solidFill>
              </a:rPr>
              <a:t>whether</a:t>
            </a:r>
            <a:r>
              <a:rPr lang="en-US">
                <a:solidFill>
                  <a:schemeClr val="dk1"/>
                </a:solidFill>
              </a:rPr>
              <a:t> the data is positive, negative or neutral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" name="Google Shape;65;g10109ba6b21_0_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g10109ba6b21_0_1"/>
          <p:cNvSpPr txBox="1"/>
          <p:nvPr>
            <p:ph idx="1" type="body"/>
          </p:nvPr>
        </p:nvSpPr>
        <p:spPr>
          <a:xfrm>
            <a:off x="457200" y="2878138"/>
            <a:ext cx="8229600" cy="174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To help the online business, monitor brand and product sentiment in customer feedback and understand customer needs.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109ba6b21_0_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73" name="Google Shape;73;g10109ba6b21_0_9"/>
          <p:cNvSpPr txBox="1"/>
          <p:nvPr>
            <p:ph idx="1" type="body"/>
          </p:nvPr>
        </p:nvSpPr>
        <p:spPr>
          <a:xfrm>
            <a:off x="457200" y="1676400"/>
            <a:ext cx="7924800" cy="396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Sample(Data sampling and partitioning)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Explore(visualization and relationships)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Modify(data preparation and feature selection)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Model(create model for desired outcome)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Assess(evaluate the modeling result)</a:t>
            </a:r>
            <a:endParaRPr/>
          </a:p>
        </p:txBody>
      </p:sp>
      <p:sp>
        <p:nvSpPr>
          <p:cNvPr id="74" name="Google Shape;74;g10109ba6b21_0_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g10109ba6b21_0_9"/>
          <p:cNvSpPr txBox="1"/>
          <p:nvPr>
            <p:ph idx="1" type="body"/>
          </p:nvPr>
        </p:nvSpPr>
        <p:spPr>
          <a:xfrm>
            <a:off x="4187675" y="1166200"/>
            <a:ext cx="4575300" cy="396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a61f1ceb4_0_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Methodology</a:t>
            </a:r>
            <a:endParaRPr b="0"/>
          </a:p>
        </p:txBody>
      </p:sp>
      <p:sp>
        <p:nvSpPr>
          <p:cNvPr id="82" name="Google Shape;82;gfa61f1ceb4_0_5"/>
          <p:cNvSpPr txBox="1"/>
          <p:nvPr>
            <p:ph idx="1" type="body"/>
          </p:nvPr>
        </p:nvSpPr>
        <p:spPr>
          <a:xfrm>
            <a:off x="457200" y="1676400"/>
            <a:ext cx="8229600" cy="396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fa61f1ceb4_0_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4" name="Google Shape;84;gfa61f1ceb4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76399"/>
            <a:ext cx="8482700" cy="32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109ba6b21_0_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Expected Outcome</a:t>
            </a:r>
            <a:endParaRPr/>
          </a:p>
        </p:txBody>
      </p:sp>
      <p:sp>
        <p:nvSpPr>
          <p:cNvPr id="91" name="Google Shape;91;g10109ba6b21_0_16"/>
          <p:cNvSpPr txBox="1"/>
          <p:nvPr>
            <p:ph idx="1" type="body"/>
          </p:nvPr>
        </p:nvSpPr>
        <p:spPr>
          <a:xfrm>
            <a:off x="457200" y="1261175"/>
            <a:ext cx="8229600" cy="4056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chemeClr val="dk1"/>
                </a:solidFill>
              </a:rPr>
              <a:t>Understand customer emotions for marketing purposes.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rgbClr val="202124"/>
                </a:solidFill>
                <a:highlight>
                  <a:srgbClr val="FFFFFF"/>
                </a:highlight>
              </a:rPr>
              <a:t>Overview of  public opinion.</a:t>
            </a:r>
            <a:endParaRPr sz="2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rgbClr val="202124"/>
                </a:solidFill>
                <a:highlight>
                  <a:srgbClr val="FFFFFF"/>
                </a:highlight>
              </a:rPr>
              <a:t>It helps businesses gain insights and respond effectively to their customers</a:t>
            </a:r>
            <a:endParaRPr sz="2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rgbClr val="202124"/>
                </a:solidFill>
                <a:highlight>
                  <a:srgbClr val="FFFFFF"/>
                </a:highlight>
              </a:rPr>
              <a:t>Understanding the psychology of consumers </a:t>
            </a:r>
            <a:endParaRPr sz="2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AutoNum type="arabicPeriod"/>
            </a:pPr>
            <a:r>
              <a:rPr lang="en-US" sz="2600">
                <a:solidFill>
                  <a:srgbClr val="202124"/>
                </a:solidFill>
                <a:highlight>
                  <a:srgbClr val="FFFFFF"/>
                </a:highlight>
              </a:rPr>
              <a:t>Useful in social media to monitor public debates and discussions.</a:t>
            </a:r>
            <a:endParaRPr sz="2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AutoNum type="arabicPeriod"/>
            </a:pPr>
            <a:r>
              <a:rPr lang="en-US" sz="2600">
                <a:solidFill>
                  <a:srgbClr val="202124"/>
                </a:solidFill>
                <a:highlight>
                  <a:srgbClr val="FFFFFF"/>
                </a:highlight>
              </a:rPr>
              <a:t>Evaluate reviews on app stores</a:t>
            </a:r>
            <a:endParaRPr sz="26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92" name="Google Shape;92;g10109ba6b21_0_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14216a5cc_0_1"/>
          <p:cNvSpPr txBox="1"/>
          <p:nvPr>
            <p:ph type="title"/>
          </p:nvPr>
        </p:nvSpPr>
        <p:spPr>
          <a:xfrm>
            <a:off x="457200" y="274628"/>
            <a:ext cx="8229600" cy="86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Activity list and duration</a:t>
            </a:r>
            <a:endParaRPr/>
          </a:p>
        </p:txBody>
      </p:sp>
      <p:sp>
        <p:nvSpPr>
          <p:cNvPr id="99" name="Google Shape;99;g1014216a5cc_0_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0" name="Google Shape;100;g1014216a5cc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1025"/>
            <a:ext cx="9144001" cy="371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109ba6b21_0_23"/>
          <p:cNvSpPr txBox="1"/>
          <p:nvPr>
            <p:ph type="title"/>
          </p:nvPr>
        </p:nvSpPr>
        <p:spPr>
          <a:xfrm>
            <a:off x="457200" y="274625"/>
            <a:ext cx="8229600" cy="68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Gantt Chart</a:t>
            </a:r>
            <a:endParaRPr/>
          </a:p>
        </p:txBody>
      </p:sp>
      <p:sp>
        <p:nvSpPr>
          <p:cNvPr id="107" name="Google Shape;107;g10109ba6b21_0_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8" name="Google Shape;108;g10109ba6b21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1375"/>
            <a:ext cx="9144000" cy="46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109ba6b21_0_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Resources </a:t>
            </a:r>
            <a:endParaRPr/>
          </a:p>
        </p:txBody>
      </p:sp>
      <p:sp>
        <p:nvSpPr>
          <p:cNvPr id="115" name="Google Shape;115;g10109ba6b21_0_30"/>
          <p:cNvSpPr txBox="1"/>
          <p:nvPr>
            <p:ph idx="1" type="body"/>
          </p:nvPr>
        </p:nvSpPr>
        <p:spPr>
          <a:xfrm>
            <a:off x="457200" y="1676400"/>
            <a:ext cx="8229600" cy="396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Data set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https://www.kaggle.com/cryptexcode/sentnob-sentiment-analysis-in-noisy-bangla-texts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g10109ba6b21_0_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2011-07-17T02:56:35Z</dcterms:created>
  <dc:creator>Valued Acer Customer</dc:creator>
</cp:coreProperties>
</file>