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Architects Daughter"/>
      <p:regular r:id="rId9"/>
    </p:embeddedFon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font" Target="fonts/ArchitectsDaughter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2.png"/><Relationship Id="rId6" Type="http://schemas.openxmlformats.org/officeDocument/2006/relationships/image" Target="../media/image04.png"/><Relationship Id="rId7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1C232"/>
                </a:solidFill>
              </a:rPr>
              <a:t>Spring Integration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1C232"/>
                </a:solidFill>
              </a:rPr>
              <a:t>Java DSL Demo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hape 65"/>
          <p:cNvCxnSpPr/>
          <p:nvPr/>
        </p:nvCxnSpPr>
        <p:spPr>
          <a:xfrm>
            <a:off x="369325" y="3666400"/>
            <a:ext cx="74043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66" name="Shape 66"/>
          <p:cNvSpPr txBox="1"/>
          <p:nvPr>
            <p:ph type="title"/>
          </p:nvPr>
        </p:nvSpPr>
        <p:spPr>
          <a:xfrm>
            <a:off x="154750" y="235900"/>
            <a:ext cx="3007799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1C232"/>
                </a:solidFill>
              </a:rPr>
              <a:t>Architecture</a:t>
            </a:r>
          </a:p>
        </p:txBody>
      </p:sp>
      <p:sp>
        <p:nvSpPr>
          <p:cNvPr id="67" name="Shape 67"/>
          <p:cNvSpPr/>
          <p:nvPr/>
        </p:nvSpPr>
        <p:spPr>
          <a:xfrm>
            <a:off x="2416175" y="1093368"/>
            <a:ext cx="3951300" cy="3951300"/>
          </a:xfrm>
          <a:prstGeom prst="ellipse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3368662" y="2045874"/>
            <a:ext cx="2046300" cy="2046299"/>
          </a:xfrm>
          <a:prstGeom prst="ellipse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 rot="-5400000">
            <a:off x="1400500" y="2327193"/>
            <a:ext cx="516300" cy="12348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70" name="Shape 70"/>
          <p:cNvSpPr/>
          <p:nvPr/>
        </p:nvSpPr>
        <p:spPr>
          <a:xfrm rot="-5400000">
            <a:off x="6802350" y="2391693"/>
            <a:ext cx="516300" cy="11058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3590875" y="200225"/>
            <a:ext cx="1606283" cy="817452"/>
          </a:xfrm>
          <a:prstGeom prst="cloud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1202499" y="2760600"/>
            <a:ext cx="9735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800">
                <a:solidFill>
                  <a:srgbClr val="F1C232"/>
                </a:solidFill>
              </a:rPr>
              <a:t>Inbound Queue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6569925" y="2760593"/>
            <a:ext cx="11280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800">
                <a:solidFill>
                  <a:srgbClr val="F1C232"/>
                </a:solidFill>
              </a:rPr>
              <a:t>Outbound Queue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4075174" y="445025"/>
            <a:ext cx="63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900">
                <a:solidFill>
                  <a:srgbClr val="F1C232"/>
                </a:solidFill>
              </a:rPr>
              <a:t>Internet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3973024" y="3787343"/>
            <a:ext cx="8376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900">
                <a:solidFill>
                  <a:schemeClr val="accent3"/>
                </a:solidFill>
              </a:rPr>
              <a:t>Core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3973024" y="4688193"/>
            <a:ext cx="8376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900">
                <a:solidFill>
                  <a:schemeClr val="accent3"/>
                </a:solidFill>
              </a:rPr>
              <a:t>Adapters</a:t>
            </a:r>
          </a:p>
        </p:txBody>
      </p:sp>
      <p:sp>
        <p:nvSpPr>
          <p:cNvPr id="77" name="Shape 77"/>
          <p:cNvSpPr/>
          <p:nvPr/>
        </p:nvSpPr>
        <p:spPr>
          <a:xfrm>
            <a:off x="375940" y="2733240"/>
            <a:ext cx="516300" cy="4227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1C232"/>
                </a:solidFill>
              </a:rPr>
              <a:t>Message</a:t>
            </a:r>
            <a:br>
              <a:rPr lang="en-GB" sz="600">
                <a:solidFill>
                  <a:srgbClr val="F1C232"/>
                </a:solidFill>
              </a:rPr>
            </a:br>
            <a:r>
              <a:rPr lang="en-GB" sz="600">
                <a:solidFill>
                  <a:srgbClr val="F1C232"/>
                </a:solidFill>
              </a:rPr>
              <a:t>In</a:t>
            </a:r>
          </a:p>
        </p:txBody>
      </p:sp>
      <p:sp>
        <p:nvSpPr>
          <p:cNvPr id="78" name="Shape 78"/>
          <p:cNvSpPr/>
          <p:nvPr/>
        </p:nvSpPr>
        <p:spPr>
          <a:xfrm>
            <a:off x="7780234" y="2681400"/>
            <a:ext cx="587700" cy="5019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1C232"/>
                </a:solidFill>
              </a:rPr>
              <a:t>Processed Message Out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255800" y="3364650"/>
            <a:ext cx="11502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900">
                <a:solidFill>
                  <a:srgbClr val="F1C232"/>
                </a:solidFill>
              </a:rPr>
              <a:t>“Integration Flow”</a:t>
            </a:r>
          </a:p>
        </p:txBody>
      </p:sp>
      <p:sp>
        <p:nvSpPr>
          <p:cNvPr id="80" name="Shape 80"/>
          <p:cNvSpPr/>
          <p:nvPr/>
        </p:nvSpPr>
        <p:spPr>
          <a:xfrm>
            <a:off x="3849425" y="2686450"/>
            <a:ext cx="1084800" cy="516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Business Logic</a:t>
            </a:r>
          </a:p>
        </p:txBody>
      </p:sp>
      <p:sp>
        <p:nvSpPr>
          <p:cNvPr id="81" name="Shape 81"/>
          <p:cNvSpPr/>
          <p:nvPr/>
        </p:nvSpPr>
        <p:spPr>
          <a:xfrm>
            <a:off x="2545198" y="2686450"/>
            <a:ext cx="716400" cy="516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Inbound</a:t>
            </a:r>
            <a:br>
              <a:rPr lang="en-GB" sz="800"/>
            </a:br>
            <a:r>
              <a:rPr lang="en-GB" sz="800"/>
              <a:t>Adapter</a:t>
            </a:r>
          </a:p>
        </p:txBody>
      </p:sp>
      <p:sp>
        <p:nvSpPr>
          <p:cNvPr id="82" name="Shape 82"/>
          <p:cNvSpPr/>
          <p:nvPr/>
        </p:nvSpPr>
        <p:spPr>
          <a:xfrm>
            <a:off x="5545377" y="2686450"/>
            <a:ext cx="716400" cy="516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Outbound</a:t>
            </a:r>
            <a:br>
              <a:rPr lang="en-GB" sz="800"/>
            </a:br>
            <a:r>
              <a:rPr lang="en-GB" sz="800"/>
              <a:t>Adapter</a:t>
            </a:r>
          </a:p>
        </p:txBody>
      </p:sp>
      <p:sp>
        <p:nvSpPr>
          <p:cNvPr id="83" name="Shape 83"/>
          <p:cNvSpPr/>
          <p:nvPr/>
        </p:nvSpPr>
        <p:spPr>
          <a:xfrm>
            <a:off x="4033625" y="1321147"/>
            <a:ext cx="716400" cy="516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REST</a:t>
            </a:r>
            <a:br>
              <a:rPr lang="en-GB" sz="800"/>
            </a:br>
            <a:r>
              <a:rPr lang="en-GB" sz="800"/>
              <a:t>Adapter</a:t>
            </a:r>
          </a:p>
        </p:txBody>
      </p:sp>
      <p:cxnSp>
        <p:nvCxnSpPr>
          <p:cNvPr id="84" name="Shape 84"/>
          <p:cNvCxnSpPr>
            <a:stCxn id="69" idx="3"/>
            <a:endCxn id="81" idx="1"/>
          </p:cNvCxnSpPr>
          <p:nvPr/>
        </p:nvCxnSpPr>
        <p:spPr>
          <a:xfrm>
            <a:off x="2276050" y="2944593"/>
            <a:ext cx="26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" name="Shape 85"/>
          <p:cNvCxnSpPr>
            <a:stCxn id="81" idx="3"/>
            <a:endCxn id="80" idx="1"/>
          </p:cNvCxnSpPr>
          <p:nvPr/>
        </p:nvCxnSpPr>
        <p:spPr>
          <a:xfrm>
            <a:off x="3261598" y="2944600"/>
            <a:ext cx="5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6" name="Shape 86"/>
          <p:cNvCxnSpPr>
            <a:stCxn id="80" idx="3"/>
            <a:endCxn id="82" idx="1"/>
          </p:cNvCxnSpPr>
          <p:nvPr/>
        </p:nvCxnSpPr>
        <p:spPr>
          <a:xfrm>
            <a:off x="4934225" y="2944600"/>
            <a:ext cx="61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7" name="Shape 87"/>
          <p:cNvCxnSpPr>
            <a:stCxn id="83" idx="2"/>
            <a:endCxn id="80" idx="0"/>
          </p:cNvCxnSpPr>
          <p:nvPr/>
        </p:nvCxnSpPr>
        <p:spPr>
          <a:xfrm>
            <a:off x="4391825" y="1837447"/>
            <a:ext cx="0" cy="84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8" name="Shape 88"/>
          <p:cNvCxnSpPr>
            <a:stCxn id="83" idx="0"/>
            <a:endCxn id="71" idx="1"/>
          </p:cNvCxnSpPr>
          <p:nvPr/>
        </p:nvCxnSpPr>
        <p:spPr>
          <a:xfrm flipH="1" rot="10800000">
            <a:off x="4391825" y="1016947"/>
            <a:ext cx="2100" cy="30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" name="Shape 89"/>
          <p:cNvCxnSpPr>
            <a:stCxn id="82" idx="3"/>
            <a:endCxn id="70" idx="1"/>
          </p:cNvCxnSpPr>
          <p:nvPr/>
        </p:nvCxnSpPr>
        <p:spPr>
          <a:xfrm>
            <a:off x="6261777" y="2944600"/>
            <a:ext cx="24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0" name="Shape 90"/>
          <p:cNvSpPr txBox="1"/>
          <p:nvPr/>
        </p:nvSpPr>
        <p:spPr>
          <a:xfrm>
            <a:off x="7845250" y="3455050"/>
            <a:ext cx="9471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800">
                <a:solidFill>
                  <a:srgbClr val="F1C232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To Downstream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800">
                <a:solidFill>
                  <a:srgbClr val="F1C232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Services...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hape 95"/>
          <p:cNvCxnSpPr/>
          <p:nvPr/>
        </p:nvCxnSpPr>
        <p:spPr>
          <a:xfrm>
            <a:off x="369325" y="3666400"/>
            <a:ext cx="74043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96" name="Shape 96"/>
          <p:cNvSpPr txBox="1"/>
          <p:nvPr>
            <p:ph type="title"/>
          </p:nvPr>
        </p:nvSpPr>
        <p:spPr>
          <a:xfrm>
            <a:off x="154750" y="235900"/>
            <a:ext cx="3007799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1C232"/>
                </a:solidFill>
              </a:rPr>
              <a:t>Architecture</a:t>
            </a:r>
          </a:p>
        </p:txBody>
      </p:sp>
      <p:sp>
        <p:nvSpPr>
          <p:cNvPr id="97" name="Shape 97"/>
          <p:cNvSpPr/>
          <p:nvPr/>
        </p:nvSpPr>
        <p:spPr>
          <a:xfrm>
            <a:off x="2416175" y="1093368"/>
            <a:ext cx="3951300" cy="3951300"/>
          </a:xfrm>
          <a:prstGeom prst="ellipse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3368662" y="2045874"/>
            <a:ext cx="2046300" cy="2046299"/>
          </a:xfrm>
          <a:prstGeom prst="ellipse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 rot="-5400000">
            <a:off x="1400500" y="2327193"/>
            <a:ext cx="516300" cy="12348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00" name="Shape 100"/>
          <p:cNvSpPr/>
          <p:nvPr/>
        </p:nvSpPr>
        <p:spPr>
          <a:xfrm rot="-5400000">
            <a:off x="6802350" y="2391693"/>
            <a:ext cx="516300" cy="11058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3590875" y="200225"/>
            <a:ext cx="1606283" cy="817452"/>
          </a:xfrm>
          <a:prstGeom prst="cloud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1202499" y="2760600"/>
            <a:ext cx="9735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800">
                <a:solidFill>
                  <a:srgbClr val="F1C232"/>
                </a:solidFill>
              </a:rPr>
              <a:t>Inbound Queue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6569925" y="2760593"/>
            <a:ext cx="11280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800">
                <a:solidFill>
                  <a:srgbClr val="F1C232"/>
                </a:solidFill>
              </a:rPr>
              <a:t>Outbound Queue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4075174" y="445025"/>
            <a:ext cx="63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900">
                <a:solidFill>
                  <a:srgbClr val="F1C232"/>
                </a:solidFill>
              </a:rPr>
              <a:t>Internet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973024" y="3787343"/>
            <a:ext cx="8376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900">
                <a:solidFill>
                  <a:schemeClr val="accent3"/>
                </a:solidFill>
              </a:rPr>
              <a:t>Core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3973024" y="4688193"/>
            <a:ext cx="8376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900">
                <a:solidFill>
                  <a:schemeClr val="accent3"/>
                </a:solidFill>
              </a:rPr>
              <a:t>Adapters</a:t>
            </a:r>
          </a:p>
        </p:txBody>
      </p:sp>
      <p:sp>
        <p:nvSpPr>
          <p:cNvPr id="107" name="Shape 107"/>
          <p:cNvSpPr/>
          <p:nvPr/>
        </p:nvSpPr>
        <p:spPr>
          <a:xfrm>
            <a:off x="375940" y="2733240"/>
            <a:ext cx="516300" cy="4227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1C232"/>
                </a:solidFill>
              </a:rPr>
              <a:t>Message</a:t>
            </a:r>
            <a:br>
              <a:rPr lang="en-GB" sz="600">
                <a:solidFill>
                  <a:srgbClr val="F1C232"/>
                </a:solidFill>
              </a:rPr>
            </a:br>
            <a:r>
              <a:rPr lang="en-GB" sz="600">
                <a:solidFill>
                  <a:srgbClr val="F1C232"/>
                </a:solidFill>
              </a:rPr>
              <a:t>In</a:t>
            </a:r>
          </a:p>
        </p:txBody>
      </p:sp>
      <p:sp>
        <p:nvSpPr>
          <p:cNvPr id="108" name="Shape 108"/>
          <p:cNvSpPr/>
          <p:nvPr/>
        </p:nvSpPr>
        <p:spPr>
          <a:xfrm>
            <a:off x="7780234" y="2681400"/>
            <a:ext cx="587700" cy="5019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1C232"/>
                </a:solidFill>
              </a:rPr>
              <a:t>Processed Message Out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255800" y="3364650"/>
            <a:ext cx="11502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900">
                <a:solidFill>
                  <a:srgbClr val="F1C232"/>
                </a:solidFill>
              </a:rPr>
              <a:t>“Integration Flow”</a:t>
            </a:r>
          </a:p>
        </p:txBody>
      </p:sp>
      <p:sp>
        <p:nvSpPr>
          <p:cNvPr id="110" name="Shape 110"/>
          <p:cNvSpPr/>
          <p:nvPr/>
        </p:nvSpPr>
        <p:spPr>
          <a:xfrm>
            <a:off x="3849425" y="2686450"/>
            <a:ext cx="1084800" cy="516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Business Logic</a:t>
            </a:r>
          </a:p>
        </p:txBody>
      </p:sp>
      <p:sp>
        <p:nvSpPr>
          <p:cNvPr id="111" name="Shape 111"/>
          <p:cNvSpPr/>
          <p:nvPr/>
        </p:nvSpPr>
        <p:spPr>
          <a:xfrm>
            <a:off x="2545198" y="2686450"/>
            <a:ext cx="716400" cy="516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Inbound</a:t>
            </a:r>
            <a:br>
              <a:rPr lang="en-GB" sz="800"/>
            </a:br>
            <a:r>
              <a:rPr lang="en-GB" sz="800"/>
              <a:t>Adapter</a:t>
            </a:r>
          </a:p>
        </p:txBody>
      </p:sp>
      <p:sp>
        <p:nvSpPr>
          <p:cNvPr id="112" name="Shape 112"/>
          <p:cNvSpPr/>
          <p:nvPr/>
        </p:nvSpPr>
        <p:spPr>
          <a:xfrm>
            <a:off x="5545377" y="2686450"/>
            <a:ext cx="716400" cy="516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Outbound</a:t>
            </a:r>
            <a:br>
              <a:rPr lang="en-GB" sz="800"/>
            </a:br>
            <a:r>
              <a:rPr lang="en-GB" sz="800"/>
              <a:t>Adapter</a:t>
            </a:r>
          </a:p>
        </p:txBody>
      </p:sp>
      <p:sp>
        <p:nvSpPr>
          <p:cNvPr id="113" name="Shape 113"/>
          <p:cNvSpPr/>
          <p:nvPr/>
        </p:nvSpPr>
        <p:spPr>
          <a:xfrm>
            <a:off x="4033625" y="1321147"/>
            <a:ext cx="716400" cy="516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REST</a:t>
            </a:r>
            <a:br>
              <a:rPr lang="en-GB" sz="800"/>
            </a:br>
            <a:r>
              <a:rPr lang="en-GB" sz="800"/>
              <a:t>Adapter</a:t>
            </a:r>
          </a:p>
        </p:txBody>
      </p:sp>
      <p:cxnSp>
        <p:nvCxnSpPr>
          <p:cNvPr id="114" name="Shape 114"/>
          <p:cNvCxnSpPr>
            <a:stCxn id="99" idx="3"/>
            <a:endCxn id="111" idx="1"/>
          </p:cNvCxnSpPr>
          <p:nvPr/>
        </p:nvCxnSpPr>
        <p:spPr>
          <a:xfrm>
            <a:off x="2276050" y="2944593"/>
            <a:ext cx="26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5" name="Shape 115"/>
          <p:cNvCxnSpPr>
            <a:stCxn id="111" idx="3"/>
            <a:endCxn id="110" idx="1"/>
          </p:cNvCxnSpPr>
          <p:nvPr/>
        </p:nvCxnSpPr>
        <p:spPr>
          <a:xfrm>
            <a:off x="3261598" y="2944600"/>
            <a:ext cx="5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6" name="Shape 116"/>
          <p:cNvCxnSpPr>
            <a:stCxn id="110" idx="3"/>
            <a:endCxn id="112" idx="1"/>
          </p:cNvCxnSpPr>
          <p:nvPr/>
        </p:nvCxnSpPr>
        <p:spPr>
          <a:xfrm>
            <a:off x="4934225" y="2944600"/>
            <a:ext cx="61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7" name="Shape 117"/>
          <p:cNvCxnSpPr>
            <a:stCxn id="113" idx="2"/>
            <a:endCxn id="110" idx="0"/>
          </p:cNvCxnSpPr>
          <p:nvPr/>
        </p:nvCxnSpPr>
        <p:spPr>
          <a:xfrm>
            <a:off x="4391825" y="1837447"/>
            <a:ext cx="0" cy="84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8" name="Shape 118"/>
          <p:cNvCxnSpPr>
            <a:stCxn id="113" idx="0"/>
            <a:endCxn id="101" idx="1"/>
          </p:cNvCxnSpPr>
          <p:nvPr/>
        </p:nvCxnSpPr>
        <p:spPr>
          <a:xfrm flipH="1" rot="10800000">
            <a:off x="4391825" y="1016947"/>
            <a:ext cx="2100" cy="30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9" name="Shape 119"/>
          <p:cNvCxnSpPr>
            <a:stCxn id="112" idx="3"/>
            <a:endCxn id="100" idx="1"/>
          </p:cNvCxnSpPr>
          <p:nvPr/>
        </p:nvCxnSpPr>
        <p:spPr>
          <a:xfrm>
            <a:off x="6261777" y="2944600"/>
            <a:ext cx="24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0" name="Shape 120"/>
          <p:cNvSpPr txBox="1"/>
          <p:nvPr/>
        </p:nvSpPr>
        <p:spPr>
          <a:xfrm>
            <a:off x="255800" y="1250350"/>
            <a:ext cx="14994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>
                <a:solidFill>
                  <a:schemeClr val="accent5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Spring Boot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000">
                <a:solidFill>
                  <a:schemeClr val="accent5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Spring Integration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000">
                <a:solidFill>
                  <a:schemeClr val="accent5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Rabbit MQ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6569925" y="3958075"/>
            <a:ext cx="2011200" cy="1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900">
                <a:solidFill>
                  <a:schemeClr val="accent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Code is…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accent3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28575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Architects Daughter"/>
              <a:buChar char="●"/>
            </a:pPr>
            <a:r>
              <a:rPr lang="en-GB" sz="900">
                <a:solidFill>
                  <a:schemeClr val="accent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Pure Java</a:t>
            </a:r>
          </a:p>
          <a:p>
            <a:pPr indent="-28575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Architects Daughter"/>
              <a:buChar char="●"/>
            </a:pPr>
            <a:r>
              <a:rPr lang="en-GB" sz="900">
                <a:solidFill>
                  <a:schemeClr val="accent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Strongly typed</a:t>
            </a:r>
          </a:p>
          <a:p>
            <a:pPr indent="-28575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Architects Daughter"/>
              <a:buChar char="●"/>
            </a:pPr>
            <a:r>
              <a:rPr lang="en-GB" sz="900">
                <a:solidFill>
                  <a:schemeClr val="accent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Compiler validated</a:t>
            </a:r>
          </a:p>
          <a:p>
            <a:pPr indent="-28575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Architects Daughter"/>
              <a:buChar char="●"/>
            </a:pPr>
            <a:r>
              <a:rPr lang="en-GB" sz="900">
                <a:solidFill>
                  <a:schemeClr val="accent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IDE friendly</a:t>
            </a:r>
          </a:p>
          <a:p>
            <a:pPr indent="-28575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Architects Daughter"/>
              <a:buChar char="●"/>
            </a:pPr>
            <a:r>
              <a:rPr lang="en-GB" sz="900">
                <a:solidFill>
                  <a:schemeClr val="accent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With </a:t>
            </a:r>
            <a:r>
              <a:rPr lang="en-GB" sz="900" u="sng">
                <a:solidFill>
                  <a:schemeClr val="accent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zero</a:t>
            </a:r>
            <a:r>
              <a:rPr lang="en-GB" sz="900">
                <a:solidFill>
                  <a:schemeClr val="accent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XML!</a:t>
            </a:r>
          </a:p>
        </p:txBody>
      </p:sp>
      <p:sp>
        <p:nvSpPr>
          <p:cNvPr id="122" name="Shape 122"/>
          <p:cNvSpPr/>
          <p:nvPr/>
        </p:nvSpPr>
        <p:spPr>
          <a:xfrm>
            <a:off x="1076800" y="1757600"/>
            <a:ext cx="600700" cy="840975"/>
          </a:xfrm>
          <a:custGeom>
            <a:pathLst>
              <a:path extrusionOk="0" h="33639" w="24028">
                <a:moveTo>
                  <a:pt x="0" y="0"/>
                </a:moveTo>
                <a:cubicBezTo>
                  <a:pt x="3233" y="1631"/>
                  <a:pt x="15396" y="4182"/>
                  <a:pt x="19401" y="9789"/>
                </a:cubicBezTo>
                <a:cubicBezTo>
                  <a:pt x="23405" y="15395"/>
                  <a:pt x="23256" y="29664"/>
                  <a:pt x="24028" y="33639"/>
                </a:cubicBez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23" name="Shape 123"/>
          <p:cNvSpPr txBox="1"/>
          <p:nvPr/>
        </p:nvSpPr>
        <p:spPr>
          <a:xfrm>
            <a:off x="6507600" y="336950"/>
            <a:ext cx="20112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900" u="sng">
                <a:solidFill>
                  <a:schemeClr val="accent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Spring Integration Features.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accent3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900">
                <a:solidFill>
                  <a:schemeClr val="accent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OOTB Support for EAI patterns including Transformers, Routers, Splitter, Aggregator, WireTap, Filters, Pollers, Channels, etc…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accent3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900">
                <a:solidFill>
                  <a:schemeClr val="accent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Adapters include File, DB (JDBC, JPA &amp; NoSQL), AMQP, FTP, HTTP, and more!</a:t>
            </a:r>
          </a:p>
        </p:txBody>
      </p:sp>
      <p:sp>
        <p:nvSpPr>
          <p:cNvPr id="124" name="Shape 124"/>
          <p:cNvSpPr/>
          <p:nvPr/>
        </p:nvSpPr>
        <p:spPr>
          <a:xfrm>
            <a:off x="1488375" y="1468375"/>
            <a:ext cx="1234816" cy="333725"/>
          </a:xfrm>
          <a:custGeom>
            <a:pathLst>
              <a:path extrusionOk="0" h="13349" w="44140">
                <a:moveTo>
                  <a:pt x="0" y="1602"/>
                </a:moveTo>
                <a:cubicBezTo>
                  <a:pt x="2313" y="1364"/>
                  <a:pt x="10115" y="415"/>
                  <a:pt x="13883" y="178"/>
                </a:cubicBezTo>
                <a:cubicBezTo>
                  <a:pt x="17650" y="-59"/>
                  <a:pt x="20171" y="-59"/>
                  <a:pt x="22604" y="178"/>
                </a:cubicBezTo>
                <a:cubicBezTo>
                  <a:pt x="25036" y="415"/>
                  <a:pt x="26311" y="771"/>
                  <a:pt x="28477" y="1602"/>
                </a:cubicBezTo>
                <a:cubicBezTo>
                  <a:pt x="30642" y="2432"/>
                  <a:pt x="33609" y="3827"/>
                  <a:pt x="35597" y="5162"/>
                </a:cubicBezTo>
                <a:cubicBezTo>
                  <a:pt x="37584" y="6496"/>
                  <a:pt x="38978" y="8246"/>
                  <a:pt x="40402" y="9611"/>
                </a:cubicBezTo>
                <a:cubicBezTo>
                  <a:pt x="41825" y="10975"/>
                  <a:pt x="43517" y="12726"/>
                  <a:pt x="44140" y="13349"/>
                </a:cubicBez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25" name="Shape 125"/>
          <p:cNvSpPr txBox="1"/>
          <p:nvPr/>
        </p:nvSpPr>
        <p:spPr>
          <a:xfrm>
            <a:off x="7845250" y="3455050"/>
            <a:ext cx="9471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800">
                <a:solidFill>
                  <a:srgbClr val="F1C232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To Downstream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800">
                <a:solidFill>
                  <a:srgbClr val="F1C232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Services...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55800" y="4176850"/>
            <a:ext cx="17331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>
                <a:solidFill>
                  <a:schemeClr val="accent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Could talk to a DB, call a webservice, read a file, practically anything you can do with Java and EAI!</a:t>
            </a:r>
          </a:p>
        </p:txBody>
      </p:sp>
      <p:sp>
        <p:nvSpPr>
          <p:cNvPr id="127" name="Shape 127"/>
          <p:cNvSpPr/>
          <p:nvPr/>
        </p:nvSpPr>
        <p:spPr>
          <a:xfrm>
            <a:off x="2015675" y="3306075"/>
            <a:ext cx="2029050" cy="1214750"/>
          </a:xfrm>
          <a:custGeom>
            <a:pathLst>
              <a:path extrusionOk="0" h="48590" w="81162">
                <a:moveTo>
                  <a:pt x="0" y="48590"/>
                </a:moveTo>
                <a:cubicBezTo>
                  <a:pt x="2462" y="48471"/>
                  <a:pt x="9463" y="48589"/>
                  <a:pt x="14773" y="47878"/>
                </a:cubicBezTo>
                <a:cubicBezTo>
                  <a:pt x="20083" y="47166"/>
                  <a:pt x="26461" y="46365"/>
                  <a:pt x="31860" y="44319"/>
                </a:cubicBezTo>
                <a:cubicBezTo>
                  <a:pt x="37259" y="42272"/>
                  <a:pt x="42658" y="39067"/>
                  <a:pt x="47167" y="35597"/>
                </a:cubicBezTo>
                <a:cubicBezTo>
                  <a:pt x="51676" y="32126"/>
                  <a:pt x="55265" y="27647"/>
                  <a:pt x="58914" y="23494"/>
                </a:cubicBezTo>
                <a:cubicBezTo>
                  <a:pt x="62562" y="19341"/>
                  <a:pt x="65351" y="14594"/>
                  <a:pt x="69059" y="10679"/>
                </a:cubicBezTo>
                <a:cubicBezTo>
                  <a:pt x="72767" y="6763"/>
                  <a:pt x="79144" y="1779"/>
                  <a:pt x="81162" y="0"/>
                </a:cubicBez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154750" y="235900"/>
            <a:ext cx="3007799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1C232"/>
                </a:solidFill>
              </a:rPr>
              <a:t>Code</a:t>
            </a:r>
          </a:p>
        </p:txBody>
      </p:sp>
      <p:sp>
        <p:nvSpPr>
          <p:cNvPr id="133" name="Shape 133"/>
          <p:cNvSpPr/>
          <p:nvPr/>
        </p:nvSpPr>
        <p:spPr>
          <a:xfrm>
            <a:off x="2416175" y="1093368"/>
            <a:ext cx="3951300" cy="3951300"/>
          </a:xfrm>
          <a:prstGeom prst="ellipse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3368662" y="2045874"/>
            <a:ext cx="2046300" cy="2046299"/>
          </a:xfrm>
          <a:prstGeom prst="ellipse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 rot="-5400000">
            <a:off x="1400500" y="2327193"/>
            <a:ext cx="516300" cy="12348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36" name="Shape 136"/>
          <p:cNvSpPr/>
          <p:nvPr/>
        </p:nvSpPr>
        <p:spPr>
          <a:xfrm rot="-5400000">
            <a:off x="6802350" y="2391693"/>
            <a:ext cx="516300" cy="11058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3590875" y="200225"/>
            <a:ext cx="1606283" cy="817452"/>
          </a:xfrm>
          <a:prstGeom prst="cloud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1202499" y="2760600"/>
            <a:ext cx="9735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800">
                <a:solidFill>
                  <a:srgbClr val="F1C232"/>
                </a:solidFill>
              </a:rPr>
              <a:t>Inbound Queue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569925" y="2760593"/>
            <a:ext cx="11280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800">
                <a:solidFill>
                  <a:srgbClr val="F1C232"/>
                </a:solidFill>
              </a:rPr>
              <a:t>Outbound Queue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4075174" y="445025"/>
            <a:ext cx="63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900">
                <a:solidFill>
                  <a:srgbClr val="F1C232"/>
                </a:solidFill>
              </a:rPr>
              <a:t>Internet</a:t>
            </a:r>
          </a:p>
        </p:txBody>
      </p:sp>
      <p:sp>
        <p:nvSpPr>
          <p:cNvPr id="141" name="Shape 141"/>
          <p:cNvSpPr/>
          <p:nvPr/>
        </p:nvSpPr>
        <p:spPr>
          <a:xfrm>
            <a:off x="375940" y="2733240"/>
            <a:ext cx="516300" cy="4227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/>
              <a:t>Hello!</a:t>
            </a:r>
          </a:p>
        </p:txBody>
      </p:sp>
      <p:sp>
        <p:nvSpPr>
          <p:cNvPr id="142" name="Shape 142"/>
          <p:cNvSpPr/>
          <p:nvPr/>
        </p:nvSpPr>
        <p:spPr>
          <a:xfrm>
            <a:off x="7780218" y="2681400"/>
            <a:ext cx="973500" cy="5019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/>
              <a:t>**** (0) HELLO! ****</a:t>
            </a:r>
          </a:p>
        </p:txBody>
      </p:sp>
      <p:sp>
        <p:nvSpPr>
          <p:cNvPr id="143" name="Shape 143"/>
          <p:cNvSpPr/>
          <p:nvPr/>
        </p:nvSpPr>
        <p:spPr>
          <a:xfrm>
            <a:off x="3849425" y="2686450"/>
            <a:ext cx="1084800" cy="516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1C232"/>
                </a:solidFill>
              </a:rPr>
              <a:t>Business Logic</a:t>
            </a:r>
          </a:p>
        </p:txBody>
      </p:sp>
      <p:sp>
        <p:nvSpPr>
          <p:cNvPr id="144" name="Shape 144"/>
          <p:cNvSpPr/>
          <p:nvPr/>
        </p:nvSpPr>
        <p:spPr>
          <a:xfrm>
            <a:off x="2545198" y="2686450"/>
            <a:ext cx="716400" cy="516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1C232"/>
                </a:solidFill>
              </a:rPr>
              <a:t>Inbound</a:t>
            </a:r>
            <a:br>
              <a:rPr lang="en-GB" sz="800">
                <a:solidFill>
                  <a:srgbClr val="F1C232"/>
                </a:solidFill>
              </a:rPr>
            </a:br>
            <a:r>
              <a:rPr lang="en-GB" sz="800">
                <a:solidFill>
                  <a:srgbClr val="F1C232"/>
                </a:solidFill>
              </a:rPr>
              <a:t>Adapter</a:t>
            </a:r>
          </a:p>
        </p:txBody>
      </p:sp>
      <p:sp>
        <p:nvSpPr>
          <p:cNvPr id="145" name="Shape 145"/>
          <p:cNvSpPr/>
          <p:nvPr/>
        </p:nvSpPr>
        <p:spPr>
          <a:xfrm>
            <a:off x="5545377" y="2686450"/>
            <a:ext cx="716400" cy="516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1C232"/>
                </a:solidFill>
              </a:rPr>
              <a:t>Outbound</a:t>
            </a:r>
            <a:br>
              <a:rPr lang="en-GB" sz="800">
                <a:solidFill>
                  <a:srgbClr val="F1C232"/>
                </a:solidFill>
              </a:rPr>
            </a:br>
            <a:r>
              <a:rPr lang="en-GB" sz="800">
                <a:solidFill>
                  <a:srgbClr val="F1C232"/>
                </a:solidFill>
              </a:rPr>
              <a:t>Adapter</a:t>
            </a:r>
          </a:p>
        </p:txBody>
      </p:sp>
      <p:sp>
        <p:nvSpPr>
          <p:cNvPr id="146" name="Shape 146"/>
          <p:cNvSpPr/>
          <p:nvPr/>
        </p:nvSpPr>
        <p:spPr>
          <a:xfrm>
            <a:off x="4033625" y="1321147"/>
            <a:ext cx="716400" cy="516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1C232"/>
                </a:solidFill>
              </a:rPr>
              <a:t>REST</a:t>
            </a:r>
            <a:br>
              <a:rPr lang="en-GB" sz="800">
                <a:solidFill>
                  <a:srgbClr val="F1C232"/>
                </a:solidFill>
              </a:rPr>
            </a:br>
            <a:r>
              <a:rPr lang="en-GB" sz="800">
                <a:solidFill>
                  <a:srgbClr val="F1C232"/>
                </a:solidFill>
              </a:rPr>
              <a:t>Adapter</a:t>
            </a:r>
          </a:p>
        </p:txBody>
      </p:sp>
      <p:cxnSp>
        <p:nvCxnSpPr>
          <p:cNvPr id="147" name="Shape 147"/>
          <p:cNvCxnSpPr>
            <a:stCxn id="135" idx="3"/>
            <a:endCxn id="144" idx="1"/>
          </p:cNvCxnSpPr>
          <p:nvPr/>
        </p:nvCxnSpPr>
        <p:spPr>
          <a:xfrm>
            <a:off x="2276050" y="2944593"/>
            <a:ext cx="26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8" name="Shape 148"/>
          <p:cNvCxnSpPr>
            <a:stCxn id="144" idx="3"/>
            <a:endCxn id="143" idx="1"/>
          </p:cNvCxnSpPr>
          <p:nvPr/>
        </p:nvCxnSpPr>
        <p:spPr>
          <a:xfrm>
            <a:off x="3261598" y="2944600"/>
            <a:ext cx="5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9" name="Shape 149"/>
          <p:cNvCxnSpPr>
            <a:stCxn id="143" idx="3"/>
            <a:endCxn id="145" idx="1"/>
          </p:cNvCxnSpPr>
          <p:nvPr/>
        </p:nvCxnSpPr>
        <p:spPr>
          <a:xfrm>
            <a:off x="4934225" y="2944600"/>
            <a:ext cx="61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0" name="Shape 150"/>
          <p:cNvCxnSpPr>
            <a:stCxn id="146" idx="2"/>
            <a:endCxn id="143" idx="0"/>
          </p:cNvCxnSpPr>
          <p:nvPr/>
        </p:nvCxnSpPr>
        <p:spPr>
          <a:xfrm>
            <a:off x="4391825" y="1837447"/>
            <a:ext cx="0" cy="84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1" name="Shape 151"/>
          <p:cNvCxnSpPr>
            <a:stCxn id="146" idx="0"/>
            <a:endCxn id="137" idx="1"/>
          </p:cNvCxnSpPr>
          <p:nvPr/>
        </p:nvCxnSpPr>
        <p:spPr>
          <a:xfrm flipH="1" rot="10800000">
            <a:off x="4391825" y="1016947"/>
            <a:ext cx="2100" cy="30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2" name="Shape 152"/>
          <p:cNvCxnSpPr>
            <a:stCxn id="145" idx="3"/>
            <a:endCxn id="136" idx="1"/>
          </p:cNvCxnSpPr>
          <p:nvPr/>
        </p:nvCxnSpPr>
        <p:spPr>
          <a:xfrm>
            <a:off x="6261777" y="2944600"/>
            <a:ext cx="24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3" name="Shape 153"/>
          <p:cNvCxnSpPr>
            <a:stCxn id="154" idx="0"/>
            <a:endCxn id="144" idx="2"/>
          </p:cNvCxnSpPr>
          <p:nvPr/>
        </p:nvCxnSpPr>
        <p:spPr>
          <a:xfrm rot="-5400000">
            <a:off x="1833599" y="3157726"/>
            <a:ext cx="1024800" cy="11148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EFEFEF"/>
            </a:solidFill>
            <a:prstDash val="dash"/>
            <a:round/>
            <a:headEnd len="lg" w="lg" type="none"/>
            <a:tailEnd len="lg" w="lg" type="triangle"/>
          </a:ln>
        </p:spPr>
      </p:cxn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00" y="4227526"/>
            <a:ext cx="3065599" cy="622225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8662" y="4176845"/>
            <a:ext cx="3650532" cy="723587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156" name="Shape 156"/>
          <p:cNvCxnSpPr>
            <a:stCxn id="155" idx="0"/>
            <a:endCxn id="145" idx="2"/>
          </p:cNvCxnSpPr>
          <p:nvPr/>
        </p:nvCxnSpPr>
        <p:spPr>
          <a:xfrm flipH="1" rot="5400000">
            <a:off x="6031728" y="3074645"/>
            <a:ext cx="974100" cy="1230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EFEFEF"/>
            </a:solidFill>
            <a:prstDash val="dash"/>
            <a:round/>
            <a:headEnd len="lg" w="lg" type="none"/>
            <a:tailEnd len="lg" w="lg" type="triangle"/>
          </a:ln>
        </p:spPr>
      </p:cxnSp>
      <p:pic>
        <p:nvPicPr>
          <p:cNvPr id="157" name="Shape 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5647" y="1016950"/>
            <a:ext cx="2829699" cy="930725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158" name="Shape 158"/>
          <p:cNvCxnSpPr>
            <a:stCxn id="157" idx="2"/>
            <a:endCxn id="143" idx="0"/>
          </p:cNvCxnSpPr>
          <p:nvPr/>
        </p:nvCxnSpPr>
        <p:spPr>
          <a:xfrm rot="5400000">
            <a:off x="5356647" y="982725"/>
            <a:ext cx="738900" cy="26688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rgbClr val="EFEFEF"/>
            </a:solidFill>
            <a:prstDash val="dash"/>
            <a:round/>
            <a:headEnd len="lg" w="lg" type="none"/>
            <a:tailEnd len="lg" w="lg" type="triangle"/>
          </a:ln>
        </p:spPr>
      </p:cxnSp>
      <p:pic>
        <p:nvPicPr>
          <p:cNvPr id="159" name="Shape 1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2782" y="1016945"/>
            <a:ext cx="2803882" cy="930725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160" name="Shape 160"/>
          <p:cNvCxnSpPr>
            <a:stCxn id="159" idx="3"/>
            <a:endCxn id="146" idx="1"/>
          </p:cNvCxnSpPr>
          <p:nvPr/>
        </p:nvCxnSpPr>
        <p:spPr>
          <a:xfrm>
            <a:off x="3006665" y="1482307"/>
            <a:ext cx="1026899" cy="969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rgbClr val="EFEFEF"/>
            </a:solidFill>
            <a:prstDash val="dash"/>
            <a:round/>
            <a:headEnd len="lg" w="lg" type="none"/>
            <a:tailEnd len="lg" w="lg" type="triangle"/>
          </a:ln>
        </p:spPr>
      </p:cxnSp>
      <p:pic>
        <p:nvPicPr>
          <p:cNvPr id="161" name="Shape 1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59235" y="3345475"/>
            <a:ext cx="2065179" cy="516299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