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sv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slide" Target="slide7.xml"/><Relationship Id="rId2" Type="http://schemas.openxmlformats.org/officeDocument/2006/relationships/slide" Target="slide2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5.xml"/><Relationship Id="rId5" Type="http://schemas.openxmlformats.org/officeDocument/2006/relationships/slide" Target="slide3.xml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18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" Type="http://schemas.openxmlformats.org/officeDocument/2006/relationships/slide" Target="slide2.xml"/><Relationship Id="rId16" Type="http://schemas.openxmlformats.org/officeDocument/2006/relationships/slide" Target="slide7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slide" Target="slide5.xml"/><Relationship Id="rId19" Type="http://schemas.openxmlformats.org/officeDocument/2006/relationships/hyperlink" Target="https://en.wikipedia.org/wiki/PDP-11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" Type="http://schemas.openxmlformats.org/officeDocument/2006/relationships/slide" Target="slide2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5" Type="http://schemas.openxmlformats.org/officeDocument/2006/relationships/image" Target="../media/image10.svg"/><Relationship Id="rId10" Type="http://schemas.openxmlformats.org/officeDocument/2006/relationships/slide" Target="slide5.xml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6.xml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" Type="http://schemas.openxmlformats.org/officeDocument/2006/relationships/slide" Target="slide2.xml"/><Relationship Id="rId16" Type="http://schemas.openxmlformats.org/officeDocument/2006/relationships/slide" Target="slide7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5" Type="http://schemas.openxmlformats.org/officeDocument/2006/relationships/image" Target="../media/image10.svg"/><Relationship Id="rId10" Type="http://schemas.openxmlformats.org/officeDocument/2006/relationships/image" Target="../media/image6.svg"/><Relationship Id="rId19" Type="http://schemas.openxmlformats.org/officeDocument/2006/relationships/hyperlink" Target="https://en.cppreference.com/w/c/keyword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svg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slide" Target="slide2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5.xml"/><Relationship Id="rId5" Type="http://schemas.openxmlformats.org/officeDocument/2006/relationships/slide" Target="slide3.xml"/><Relationship Id="rId15" Type="http://schemas.openxmlformats.org/officeDocument/2006/relationships/image" Target="../media/image10.sv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svg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slide" Target="slide2.xml"/><Relationship Id="rId16" Type="http://schemas.openxmlformats.org/officeDocument/2006/relationships/image" Target="../media/image10.sv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5.xml"/><Relationship Id="rId5" Type="http://schemas.openxmlformats.org/officeDocument/2006/relationships/slide" Target="slide3.xml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hyperlink" Target="https://github.com/amanve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slide" Target="slide6.xml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19583" y="1562725"/>
            <a:ext cx="7278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01 BITS STACK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19583" y="4572000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C LANGUAGE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CD46C9-48ED-44DA-B703-E311DA5A5CFF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930280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0280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019A19-A385-471B-BDCF-369AC6AB343D}"/>
                </a:ext>
              </a:extLst>
            </p:cNvPr>
            <p:cNvGrpSpPr/>
            <p:nvPr/>
          </p:nvGrpSpPr>
          <p:grpSpPr>
            <a:xfrm>
              <a:off x="2011720" y="2248541"/>
              <a:ext cx="1168400" cy="2360918"/>
              <a:chOff x="2011720" y="2248541"/>
              <a:chExt cx="1168400" cy="236091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AC43ACA-5000-40E2-80D3-19833F9F1A3F}"/>
                  </a:ext>
                </a:extLst>
              </p:cNvPr>
              <p:cNvSpPr/>
              <p:nvPr/>
            </p:nvSpPr>
            <p:spPr>
              <a:xfrm>
                <a:off x="2011720" y="22485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860912" y="3198168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FOUNDATION</a:t>
                </a:r>
              </a:p>
            </p:txBody>
          </p:sp>
          <p:pic>
            <p:nvPicPr>
              <p:cNvPr id="3" name="Graphic 2" descr="Lightbulb and gear">
                <a:extLst>
                  <a:ext uri="{FF2B5EF4-FFF2-40B4-BE49-F238E27FC236}">
                    <a16:creationId xmlns:a16="http://schemas.microsoft.com/office/drawing/2014/main" id="{87211E09-9C42-4AC9-B635-4870F6B7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2091111" y="3158374"/>
                <a:ext cx="612000" cy="541253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FE42B5-FE0F-4E36-93FB-09632F94F103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29511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7" name="Graphic 6" descr="Hourglass">
              <a:extLst>
                <a:ext uri="{FF2B5EF4-FFF2-40B4-BE49-F238E27FC236}">
                  <a16:creationId xmlns:a16="http://schemas.microsoft.com/office/drawing/2014/main" id="{A13737B9-B993-421C-A834-58248FA33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589885" y="3129242"/>
              <a:ext cx="599517" cy="59951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F8F0B1-F12D-46C6-8AF5-A4B5328BD28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hlinkClick r:id="rId8" action="ppaction://hlinksldjump"/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15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44EF484D-92E9-40F1-81FC-409D5A6DB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1078495" y="3129242"/>
              <a:ext cx="599516" cy="5995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D8F20-0694-4C2E-A941-73188FDA9E8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7985197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420488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hlinkClick r:id="rId11" action="ppaction://hlinksldjump"/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269681" y="3228945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TERMINOLOGIES</a:t>
              </a:r>
            </a:p>
          </p:txBody>
        </p:sp>
        <p:pic>
          <p:nvPicPr>
            <p:cNvPr id="13" name="Graphic 12" descr="Stop">
              <a:extLst>
                <a:ext uri="{FF2B5EF4-FFF2-40B4-BE49-F238E27FC236}">
                  <a16:creationId xmlns:a16="http://schemas.microsoft.com/office/drawing/2014/main" id="{01BD2EDC-B91F-4488-B50C-782EA13B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3587" y="3163700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45C2A-3B67-43F9-AD95-AA5BCA3D828C}"/>
              </a:ext>
            </a:extLst>
          </p:cNvPr>
          <p:cNvGrpSpPr/>
          <p:nvPr/>
        </p:nvGrpSpPr>
        <p:grpSpPr>
          <a:xfrm>
            <a:off x="-7638543" y="0"/>
            <a:ext cx="8692331" cy="6858000"/>
            <a:chOff x="-7638543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7638543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-114612" y="22485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hlinkClick r:id="rId14" action="ppaction://hlinksldjump"/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-265419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COMPARISON</a:t>
              </a:r>
            </a:p>
          </p:txBody>
        </p:sp>
        <p:pic>
          <p:nvPicPr>
            <p:cNvPr id="16" name="Graphic 15" descr="Venn diagram">
              <a:extLst>
                <a:ext uri="{FF2B5EF4-FFF2-40B4-BE49-F238E27FC236}">
                  <a16:creationId xmlns:a16="http://schemas.microsoft.com/office/drawing/2014/main" id="{53C4D470-87DF-46A0-8CCC-25AA913CC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92551" y="3066563"/>
              <a:ext cx="724872" cy="72487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0C77727-EC75-46CB-B679-56F6D011B038}"/>
              </a:ext>
            </a:extLst>
          </p:cNvPr>
          <p:cNvGrpSpPr/>
          <p:nvPr/>
        </p:nvGrpSpPr>
        <p:grpSpPr>
          <a:xfrm>
            <a:off x="-9395082" y="0"/>
            <a:ext cx="9927504" cy="6858000"/>
            <a:chOff x="-9395082" y="-1"/>
            <a:chExt cx="9927504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789F00-2688-429D-926C-15F83152FDBE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862AB6-114D-4C6A-B849-5A11B3650265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0105858-8A3E-4676-96A7-18C1A74E36F4}"/>
                  </a:ext>
                </a:extLst>
              </p:cNvPr>
              <p:cNvSpPr/>
              <p:nvPr/>
            </p:nvSpPr>
            <p:spPr>
              <a:xfrm>
                <a:off x="-577928" y="22485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738260" y="3228944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FOLLOW</a:t>
                </a:r>
              </a:p>
            </p:txBody>
          </p:sp>
        </p:grpSp>
        <p:pic>
          <p:nvPicPr>
            <p:cNvPr id="61" name="Graphic 60" descr="Connections">
              <a:extLst>
                <a:ext uri="{FF2B5EF4-FFF2-40B4-BE49-F238E27FC236}">
                  <a16:creationId xmlns:a16="http://schemas.microsoft.com/office/drawing/2014/main" id="{C7D6A360-AE23-48F1-9CDB-8DFD5FD6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6200000">
              <a:off x="-597515" y="3053773"/>
              <a:ext cx="750453" cy="75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CD46C9-48ED-44DA-B703-E311DA5A5CFF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0280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0280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019A19-A385-471B-BDCF-369AC6AB343D}"/>
                </a:ext>
              </a:extLst>
            </p:cNvPr>
            <p:cNvGrpSpPr/>
            <p:nvPr/>
          </p:nvGrpSpPr>
          <p:grpSpPr>
            <a:xfrm>
              <a:off x="2011720" y="2248541"/>
              <a:ext cx="1168400" cy="2360918"/>
              <a:chOff x="2011720" y="2248541"/>
              <a:chExt cx="1168400" cy="236091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AC43ACA-5000-40E2-80D3-19833F9F1A3F}"/>
                  </a:ext>
                </a:extLst>
              </p:cNvPr>
              <p:cNvSpPr/>
              <p:nvPr/>
            </p:nvSpPr>
            <p:spPr>
              <a:xfrm>
                <a:off x="2011720" y="22485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860912" y="3198168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FOUNDATION</a:t>
                </a:r>
              </a:p>
            </p:txBody>
          </p:sp>
          <p:pic>
            <p:nvPicPr>
              <p:cNvPr id="3" name="Graphic 2" descr="Lightbulb and gear">
                <a:extLst>
                  <a:ext uri="{FF2B5EF4-FFF2-40B4-BE49-F238E27FC236}">
                    <a16:creationId xmlns:a16="http://schemas.microsoft.com/office/drawing/2014/main" id="{87211E09-9C42-4AC9-B635-4870F6B7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091111" y="3158374"/>
                <a:ext cx="612000" cy="541253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FE42B5-FE0F-4E36-93FB-09632F94F103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29511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7" name="Graphic 6" descr="Hourglass">
              <a:extLst>
                <a:ext uri="{FF2B5EF4-FFF2-40B4-BE49-F238E27FC236}">
                  <a16:creationId xmlns:a16="http://schemas.microsoft.com/office/drawing/2014/main" id="{A13737B9-B993-421C-A834-58248FA33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1589885" y="3129242"/>
              <a:ext cx="599517" cy="599517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F8F0B1-F12D-46C6-8AF5-A4B5328BD28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hlinkClick r:id="rId7" action="ppaction://hlinksldjump"/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15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44EF484D-92E9-40F1-81FC-409D5A6DB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8495" y="3129242"/>
              <a:ext cx="599516" cy="5995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D8F20-0694-4C2E-A941-73188FDA9E8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7985197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420488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hlinkClick r:id="rId10" action="ppaction://hlinksldjump"/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269681" y="3228945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TERMINOLOGIES</a:t>
              </a:r>
            </a:p>
          </p:txBody>
        </p:sp>
        <p:pic>
          <p:nvPicPr>
            <p:cNvPr id="13" name="Graphic 12" descr="Stop">
              <a:extLst>
                <a:ext uri="{FF2B5EF4-FFF2-40B4-BE49-F238E27FC236}">
                  <a16:creationId xmlns:a16="http://schemas.microsoft.com/office/drawing/2014/main" id="{01BD2EDC-B91F-4488-B50C-782EA13B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3587" y="3163700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45C2A-3B67-43F9-AD95-AA5BCA3D828C}"/>
              </a:ext>
            </a:extLst>
          </p:cNvPr>
          <p:cNvGrpSpPr/>
          <p:nvPr/>
        </p:nvGrpSpPr>
        <p:grpSpPr>
          <a:xfrm>
            <a:off x="-7638543" y="0"/>
            <a:ext cx="8692331" cy="6858000"/>
            <a:chOff x="-7638543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7638543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-114612" y="22485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hlinkClick r:id="rId13" action="ppaction://hlinksldjump"/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-265419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COMPARISON</a:t>
              </a:r>
            </a:p>
          </p:txBody>
        </p:sp>
        <p:pic>
          <p:nvPicPr>
            <p:cNvPr id="16" name="Graphic 15" descr="Venn diagram">
              <a:extLst>
                <a:ext uri="{FF2B5EF4-FFF2-40B4-BE49-F238E27FC236}">
                  <a16:creationId xmlns:a16="http://schemas.microsoft.com/office/drawing/2014/main" id="{53C4D470-87DF-46A0-8CCC-25AA913CC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2551" y="3066563"/>
              <a:ext cx="724872" cy="72487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693277-290E-4E0E-A3A4-72D2B884292D}"/>
              </a:ext>
            </a:extLst>
          </p:cNvPr>
          <p:cNvGrpSpPr/>
          <p:nvPr/>
        </p:nvGrpSpPr>
        <p:grpSpPr>
          <a:xfrm>
            <a:off x="-9395082" y="0"/>
            <a:ext cx="9927504" cy="6858000"/>
            <a:chOff x="-9395082" y="-1"/>
            <a:chExt cx="9927504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789F00-2688-429D-926C-15F83152FDBE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862AB6-114D-4C6A-B849-5A11B3650265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0105858-8A3E-4676-96A7-18C1A74E36F4}"/>
                  </a:ext>
                </a:extLst>
              </p:cNvPr>
              <p:cNvSpPr/>
              <p:nvPr/>
            </p:nvSpPr>
            <p:spPr>
              <a:xfrm>
                <a:off x="-577928" y="22485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738260" y="3228944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FOLLOW</a:t>
                </a:r>
              </a:p>
            </p:txBody>
          </p:sp>
        </p:grpSp>
        <p:pic>
          <p:nvPicPr>
            <p:cNvPr id="61" name="Graphic 60" descr="Connections">
              <a:extLst>
                <a:ext uri="{FF2B5EF4-FFF2-40B4-BE49-F238E27FC236}">
                  <a16:creationId xmlns:a16="http://schemas.microsoft.com/office/drawing/2014/main" id="{C7D6A360-AE23-48F1-9CDB-8DFD5FD6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6200000">
              <a:off x="-597515" y="3053773"/>
              <a:ext cx="750453" cy="7504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63F6F8-502C-42F6-B542-D9B1730D4785}"/>
              </a:ext>
            </a:extLst>
          </p:cNvPr>
          <p:cNvSpPr txBox="1"/>
          <p:nvPr/>
        </p:nvSpPr>
        <p:spPr>
          <a:xfrm>
            <a:off x="3894680" y="2148037"/>
            <a:ext cx="5802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 ANSI Standard for C (C89)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codified existing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features: volatile, </a:t>
            </a:r>
            <a:r>
              <a:rPr lang="en-US" dirty="0" err="1"/>
              <a:t>enum</a:t>
            </a:r>
            <a:r>
              <a:rPr lang="en-US" dirty="0"/>
              <a:t>, signed, void, locales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C++: const, function prototypes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1999 Standard C </a:t>
            </a:r>
            <a:r>
              <a:rPr lang="en-IN" b="1" dirty="0"/>
              <a:t>C99</a:t>
            </a:r>
            <a:r>
              <a:rPr lang="en-IN" dirty="0"/>
              <a:t> (ISO/IEC 9899:1999)</a:t>
            </a:r>
          </a:p>
        </p:txBody>
      </p:sp>
    </p:spTree>
    <p:extLst>
      <p:ext uri="{BB962C8B-B14F-4D97-AF65-F5344CB8AC3E}">
        <p14:creationId xmlns:p14="http://schemas.microsoft.com/office/powerpoint/2010/main" val="245544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CC953-42CC-4152-A55F-E0635EBB459B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019A19-A385-471B-BDCF-369AC6AB343D}"/>
                </a:ext>
              </a:extLst>
            </p:cNvPr>
            <p:cNvGrpSpPr/>
            <p:nvPr/>
          </p:nvGrpSpPr>
          <p:grpSpPr>
            <a:xfrm>
              <a:off x="11023600" y="2248541"/>
              <a:ext cx="1168400" cy="2360918"/>
              <a:chOff x="2011720" y="2248541"/>
              <a:chExt cx="1168400" cy="236091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AC43ACA-5000-40E2-80D3-19833F9F1A3F}"/>
                  </a:ext>
                </a:extLst>
              </p:cNvPr>
              <p:cNvSpPr/>
              <p:nvPr/>
            </p:nvSpPr>
            <p:spPr>
              <a:xfrm>
                <a:off x="2011720" y="22485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860912" y="3198168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FOUNDATION</a:t>
                </a:r>
              </a:p>
            </p:txBody>
          </p:sp>
          <p:pic>
            <p:nvPicPr>
              <p:cNvPr id="3" name="Graphic 2" descr="Lightbulb and gear">
                <a:extLst>
                  <a:ext uri="{FF2B5EF4-FFF2-40B4-BE49-F238E27FC236}">
                    <a16:creationId xmlns:a16="http://schemas.microsoft.com/office/drawing/2014/main" id="{87211E09-9C42-4AC9-B635-4870F6B7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2091111" y="3158374"/>
                <a:ext cx="612000" cy="541253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FE42B5-FE0F-4E36-93FB-09632F94F103}"/>
              </a:ext>
            </a:extLst>
          </p:cNvPr>
          <p:cNvGrpSpPr/>
          <p:nvPr/>
        </p:nvGrpSpPr>
        <p:grpSpPr>
          <a:xfrm>
            <a:off x="281724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29511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7" name="Graphic 6" descr="Hourglass">
              <a:extLst>
                <a:ext uri="{FF2B5EF4-FFF2-40B4-BE49-F238E27FC236}">
                  <a16:creationId xmlns:a16="http://schemas.microsoft.com/office/drawing/2014/main" id="{A13737B9-B993-421C-A834-58248FA33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1589885" y="3129242"/>
              <a:ext cx="599517" cy="599517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F8F0B1-F12D-46C6-8AF5-A4B5328BD28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hlinkClick r:id="rId7" action="ppaction://hlinksldjump"/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15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44EF484D-92E9-40F1-81FC-409D5A6DB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8495" y="3129242"/>
              <a:ext cx="599516" cy="5995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D8F20-0694-4C2E-A941-73188FDA9E8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7985197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420488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hlinkClick r:id="rId10" action="ppaction://hlinksldjump"/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269681" y="3228945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TERMINOLOGIES</a:t>
              </a:r>
            </a:p>
          </p:txBody>
        </p:sp>
        <p:pic>
          <p:nvPicPr>
            <p:cNvPr id="13" name="Graphic 12" descr="Stop">
              <a:extLst>
                <a:ext uri="{FF2B5EF4-FFF2-40B4-BE49-F238E27FC236}">
                  <a16:creationId xmlns:a16="http://schemas.microsoft.com/office/drawing/2014/main" id="{01BD2EDC-B91F-4488-B50C-782EA13B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3587" y="3163700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45C2A-3B67-43F9-AD95-AA5BCA3D828C}"/>
              </a:ext>
            </a:extLst>
          </p:cNvPr>
          <p:cNvGrpSpPr/>
          <p:nvPr/>
        </p:nvGrpSpPr>
        <p:grpSpPr>
          <a:xfrm>
            <a:off x="-7638543" y="0"/>
            <a:ext cx="8692331" cy="6858000"/>
            <a:chOff x="-7638543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7638543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-114612" y="22485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hlinkClick r:id="rId13" action="ppaction://hlinksldjump"/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-265419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COMPARISON</a:t>
              </a:r>
            </a:p>
          </p:txBody>
        </p:sp>
        <p:pic>
          <p:nvPicPr>
            <p:cNvPr id="16" name="Graphic 15" descr="Venn diagram">
              <a:extLst>
                <a:ext uri="{FF2B5EF4-FFF2-40B4-BE49-F238E27FC236}">
                  <a16:creationId xmlns:a16="http://schemas.microsoft.com/office/drawing/2014/main" id="{53C4D470-87DF-46A0-8CCC-25AA913CC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2551" y="3066563"/>
              <a:ext cx="724872" cy="72487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5EF7FB-0923-4413-9D96-3585BF65EAC8}"/>
              </a:ext>
            </a:extLst>
          </p:cNvPr>
          <p:cNvGrpSpPr/>
          <p:nvPr/>
        </p:nvGrpSpPr>
        <p:grpSpPr>
          <a:xfrm>
            <a:off x="-9395082" y="0"/>
            <a:ext cx="9927504" cy="6858000"/>
            <a:chOff x="-9395082" y="-1"/>
            <a:chExt cx="9927504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789F00-2688-429D-926C-15F83152FDBE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862AB6-114D-4C6A-B849-5A11B3650265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0105858-8A3E-4676-96A7-18C1A74E36F4}"/>
                  </a:ext>
                </a:extLst>
              </p:cNvPr>
              <p:cNvSpPr/>
              <p:nvPr/>
            </p:nvSpPr>
            <p:spPr>
              <a:xfrm>
                <a:off x="-577928" y="22485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738260" y="3228944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FOLLOW</a:t>
                </a:r>
              </a:p>
            </p:txBody>
          </p:sp>
        </p:grpSp>
        <p:pic>
          <p:nvPicPr>
            <p:cNvPr id="61" name="Graphic 60" descr="Connections">
              <a:extLst>
                <a:ext uri="{FF2B5EF4-FFF2-40B4-BE49-F238E27FC236}">
                  <a16:creationId xmlns:a16="http://schemas.microsoft.com/office/drawing/2014/main" id="{C7D6A360-AE23-48F1-9CDB-8DFD5FD6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6200000">
              <a:off x="-597515" y="3053773"/>
              <a:ext cx="750453" cy="75045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40250EC-FA85-4C55-9784-9708D69B50F8}"/>
              </a:ext>
            </a:extLst>
          </p:cNvPr>
          <p:cNvSpPr txBox="1"/>
          <p:nvPr/>
        </p:nvSpPr>
        <p:spPr>
          <a:xfrm>
            <a:off x="2943677" y="1594039"/>
            <a:ext cx="43813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Invented and first implemented by Dennis Ritchie on a DEC PDP-11, Unix 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1969: B created, based on BCPL, to replace PDP-7 assembler as the system programming language for 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1973: Unix re-written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IN" dirty="0" err="1"/>
              <a:t>rian</a:t>
            </a:r>
            <a:r>
              <a:rPr lang="en-IN" dirty="0"/>
              <a:t> </a:t>
            </a:r>
            <a:r>
              <a:rPr lang="en-IN" dirty="0" err="1"/>
              <a:t>Kerninghan</a:t>
            </a:r>
            <a:r>
              <a:rPr lang="en-IN" dirty="0"/>
              <a:t> and Dennis Ritchie – 6 years effort to standardise the language 83-89 (ANSI)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ISO/IEC 9899:2011, C11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ISO/IEC 9899:2018</a:t>
            </a:r>
            <a:r>
              <a:rPr lang="it-IT" dirty="0"/>
              <a:t>, </a:t>
            </a:r>
            <a:r>
              <a:rPr lang="it-IT" b="1" dirty="0"/>
              <a:t>C17</a:t>
            </a:r>
            <a:r>
              <a:rPr lang="it-IT" dirty="0"/>
              <a:t>/</a:t>
            </a:r>
            <a:r>
              <a:rPr lang="it-IT" b="1" dirty="0"/>
              <a:t>C18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C23 – Next Gen Standard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0E9516-A673-435C-9921-537D417BEE9F}"/>
              </a:ext>
            </a:extLst>
          </p:cNvPr>
          <p:cNvGrpSpPr/>
          <p:nvPr/>
        </p:nvGrpSpPr>
        <p:grpSpPr>
          <a:xfrm>
            <a:off x="8242865" y="1771971"/>
            <a:ext cx="1567809" cy="2702058"/>
            <a:chOff x="8461161" y="1203009"/>
            <a:chExt cx="1567809" cy="2702058"/>
          </a:xfrm>
        </p:grpSpPr>
        <p:pic>
          <p:nvPicPr>
            <p:cNvPr id="17" name="Picture 16" descr="PDP-11">
              <a:hlinkClick r:id="rId19"/>
              <a:extLst>
                <a:ext uri="{FF2B5EF4-FFF2-40B4-BE49-F238E27FC236}">
                  <a16:creationId xmlns:a16="http://schemas.microsoft.com/office/drawing/2014/main" id="{A6692971-6CA3-411C-9BA9-6F7099569C5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1161" y="1203009"/>
              <a:ext cx="1567808" cy="209106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22F973-9B0C-4323-9F17-9CF05ACD2F44}"/>
                </a:ext>
              </a:extLst>
            </p:cNvPr>
            <p:cNvSpPr txBox="1"/>
            <p:nvPr/>
          </p:nvSpPr>
          <p:spPr>
            <a:xfrm>
              <a:off x="8461162" y="3397236"/>
              <a:ext cx="15678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solidFill>
                    <a:srgbClr val="0070C0"/>
                  </a:solidFill>
                </a:rPr>
                <a:t>PDP-11, Image by https://en.wikipedia.org/wiki/PDP-11</a:t>
              </a:r>
              <a:endParaRPr lang="en-IN" sz="9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06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CD46C9-48ED-44DA-B703-E311DA5A5CFF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0280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0280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019A19-A385-471B-BDCF-369AC6AB343D}"/>
                </a:ext>
              </a:extLst>
            </p:cNvPr>
            <p:cNvGrpSpPr/>
            <p:nvPr/>
          </p:nvGrpSpPr>
          <p:grpSpPr>
            <a:xfrm>
              <a:off x="2011720" y="2248541"/>
              <a:ext cx="1168400" cy="2360918"/>
              <a:chOff x="2011720" y="2248541"/>
              <a:chExt cx="1168400" cy="236091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AC43ACA-5000-40E2-80D3-19833F9F1A3F}"/>
                  </a:ext>
                </a:extLst>
              </p:cNvPr>
              <p:cNvSpPr/>
              <p:nvPr/>
            </p:nvSpPr>
            <p:spPr>
              <a:xfrm>
                <a:off x="2011720" y="22485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860912" y="3198168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FOUNDATION</a:t>
                </a:r>
              </a:p>
            </p:txBody>
          </p:sp>
          <p:pic>
            <p:nvPicPr>
              <p:cNvPr id="3" name="Graphic 2" descr="Lightbulb and gear">
                <a:extLst>
                  <a:ext uri="{FF2B5EF4-FFF2-40B4-BE49-F238E27FC236}">
                    <a16:creationId xmlns:a16="http://schemas.microsoft.com/office/drawing/2014/main" id="{87211E09-9C42-4AC9-B635-4870F6B7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2091111" y="3158374"/>
                <a:ext cx="612000" cy="541253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FE42B5-FE0F-4E36-93FB-09632F94F103}"/>
              </a:ext>
            </a:extLst>
          </p:cNvPr>
          <p:cNvGrpSpPr/>
          <p:nvPr/>
        </p:nvGrpSpPr>
        <p:grpSpPr>
          <a:xfrm>
            <a:off x="232117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29511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7" name="Graphic 6" descr="Hourglass">
              <a:extLst>
                <a:ext uri="{FF2B5EF4-FFF2-40B4-BE49-F238E27FC236}">
                  <a16:creationId xmlns:a16="http://schemas.microsoft.com/office/drawing/2014/main" id="{A13737B9-B993-421C-A834-58248FA33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589885" y="3129242"/>
              <a:ext cx="599517" cy="59951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F8F0B1-F12D-46C6-8AF5-A4B5328BD289}"/>
              </a:ext>
            </a:extLst>
          </p:cNvPr>
          <p:cNvGrpSpPr/>
          <p:nvPr/>
        </p:nvGrpSpPr>
        <p:grpSpPr>
          <a:xfrm>
            <a:off x="1213755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15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44EF484D-92E9-40F1-81FC-409D5A6DB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8495" y="3129242"/>
              <a:ext cx="599516" cy="599516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D8F20-0694-4C2E-A941-73188FDA9E8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7985197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420488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hlinkClick r:id="rId10" action="ppaction://hlinksldjump"/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269681" y="3228945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TERMINOLOGIES</a:t>
              </a:r>
            </a:p>
          </p:txBody>
        </p:sp>
        <p:pic>
          <p:nvPicPr>
            <p:cNvPr id="13" name="Graphic 12" descr="Stop">
              <a:extLst>
                <a:ext uri="{FF2B5EF4-FFF2-40B4-BE49-F238E27FC236}">
                  <a16:creationId xmlns:a16="http://schemas.microsoft.com/office/drawing/2014/main" id="{01BD2EDC-B91F-4488-B50C-782EA13B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3587" y="3163700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45C2A-3B67-43F9-AD95-AA5BCA3D828C}"/>
              </a:ext>
            </a:extLst>
          </p:cNvPr>
          <p:cNvGrpSpPr/>
          <p:nvPr/>
        </p:nvGrpSpPr>
        <p:grpSpPr>
          <a:xfrm>
            <a:off x="-7638543" y="0"/>
            <a:ext cx="8692331" cy="6858000"/>
            <a:chOff x="-7638543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7638543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-114612" y="22485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hlinkClick r:id="rId13" action="ppaction://hlinksldjump"/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-265419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COMPARISON</a:t>
              </a:r>
            </a:p>
          </p:txBody>
        </p:sp>
        <p:pic>
          <p:nvPicPr>
            <p:cNvPr id="16" name="Graphic 15" descr="Venn diagram">
              <a:extLst>
                <a:ext uri="{FF2B5EF4-FFF2-40B4-BE49-F238E27FC236}">
                  <a16:creationId xmlns:a16="http://schemas.microsoft.com/office/drawing/2014/main" id="{53C4D470-87DF-46A0-8CCC-25AA913CC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2551" y="3066563"/>
              <a:ext cx="724872" cy="72487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B524EE-B3F3-4818-B667-73CDD2473FA3}"/>
              </a:ext>
            </a:extLst>
          </p:cNvPr>
          <p:cNvGrpSpPr/>
          <p:nvPr/>
        </p:nvGrpSpPr>
        <p:grpSpPr>
          <a:xfrm>
            <a:off x="-9395082" y="0"/>
            <a:ext cx="9927504" cy="6858000"/>
            <a:chOff x="-9395082" y="-1"/>
            <a:chExt cx="9927504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789F00-2688-429D-926C-15F83152FDBE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862AB6-114D-4C6A-B849-5A11B3650265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0105858-8A3E-4676-96A7-18C1A74E36F4}"/>
                  </a:ext>
                </a:extLst>
              </p:cNvPr>
              <p:cNvSpPr/>
              <p:nvPr/>
            </p:nvSpPr>
            <p:spPr>
              <a:xfrm>
                <a:off x="-577928" y="22485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738260" y="3228944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FOLLOW</a:t>
                </a:r>
              </a:p>
            </p:txBody>
          </p:sp>
        </p:grpSp>
        <p:pic>
          <p:nvPicPr>
            <p:cNvPr id="61" name="Graphic 60" descr="Connections">
              <a:extLst>
                <a:ext uri="{FF2B5EF4-FFF2-40B4-BE49-F238E27FC236}">
                  <a16:creationId xmlns:a16="http://schemas.microsoft.com/office/drawing/2014/main" id="{C7D6A360-AE23-48F1-9CDB-8DFD5FD6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6200000">
              <a:off x="-597515" y="3053773"/>
              <a:ext cx="750453" cy="7504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393540-F229-4A0A-A220-12498BA37A00}"/>
              </a:ext>
            </a:extLst>
          </p:cNvPr>
          <p:cNvSpPr txBox="1"/>
          <p:nvPr/>
        </p:nvSpPr>
        <p:spPr>
          <a:xfrm>
            <a:off x="2111934" y="1859339"/>
            <a:ext cx="6458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– Ada,Modula-2, Python, R, FORTAN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Level – C, C++,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Level –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Structured Language – compartmentalize :</a:t>
            </a:r>
          </a:p>
          <a:p>
            <a:pPr lvl="2"/>
            <a:r>
              <a:rPr lang="en-US" dirty="0"/>
              <a:t>if (x&lt;10) </a:t>
            </a:r>
          </a:p>
          <a:p>
            <a:pPr lvl="2"/>
            <a:r>
              <a:rPr lang="en-US" dirty="0"/>
              <a:t>{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(“Match not found!\n”);</a:t>
            </a:r>
          </a:p>
          <a:p>
            <a:pPr lvl="2"/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d”,&amp;x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}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Programmer’s Language</a:t>
            </a:r>
          </a:p>
        </p:txBody>
      </p:sp>
    </p:spTree>
    <p:extLst>
      <p:ext uri="{BB962C8B-B14F-4D97-AF65-F5344CB8AC3E}">
        <p14:creationId xmlns:p14="http://schemas.microsoft.com/office/powerpoint/2010/main" val="1470093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CD46C9-48ED-44DA-B703-E311DA5A5CFF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0280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0280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019A19-A385-471B-BDCF-369AC6AB343D}"/>
                </a:ext>
              </a:extLst>
            </p:cNvPr>
            <p:cNvGrpSpPr/>
            <p:nvPr/>
          </p:nvGrpSpPr>
          <p:grpSpPr>
            <a:xfrm>
              <a:off x="2011720" y="2248541"/>
              <a:ext cx="1168400" cy="2360918"/>
              <a:chOff x="2011720" y="2248541"/>
              <a:chExt cx="1168400" cy="236091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AC43ACA-5000-40E2-80D3-19833F9F1A3F}"/>
                  </a:ext>
                </a:extLst>
              </p:cNvPr>
              <p:cNvSpPr/>
              <p:nvPr/>
            </p:nvSpPr>
            <p:spPr>
              <a:xfrm>
                <a:off x="2011720" y="22485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860912" y="3198168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FOUNDATION</a:t>
                </a:r>
              </a:p>
            </p:txBody>
          </p:sp>
          <p:pic>
            <p:nvPicPr>
              <p:cNvPr id="3" name="Graphic 2" descr="Lightbulb and gear">
                <a:extLst>
                  <a:ext uri="{FF2B5EF4-FFF2-40B4-BE49-F238E27FC236}">
                    <a16:creationId xmlns:a16="http://schemas.microsoft.com/office/drawing/2014/main" id="{87211E09-9C42-4AC9-B635-4870F6B7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2091111" y="3158374"/>
                <a:ext cx="612000" cy="541253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FE42B5-FE0F-4E36-93FB-09632F94F103}"/>
              </a:ext>
            </a:extLst>
          </p:cNvPr>
          <p:cNvGrpSpPr/>
          <p:nvPr/>
        </p:nvGrpSpPr>
        <p:grpSpPr>
          <a:xfrm>
            <a:off x="232117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29511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7" name="Graphic 6" descr="Hourglass">
              <a:extLst>
                <a:ext uri="{FF2B5EF4-FFF2-40B4-BE49-F238E27FC236}">
                  <a16:creationId xmlns:a16="http://schemas.microsoft.com/office/drawing/2014/main" id="{A13737B9-B993-421C-A834-58248FA33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589885" y="3129242"/>
              <a:ext cx="599517" cy="59951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F8F0B1-F12D-46C6-8AF5-A4B5328BD289}"/>
              </a:ext>
            </a:extLst>
          </p:cNvPr>
          <p:cNvGrpSpPr/>
          <p:nvPr/>
        </p:nvGrpSpPr>
        <p:grpSpPr>
          <a:xfrm>
            <a:off x="1213755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hlinkClick r:id="rId8" action="ppaction://hlinksldjump"/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15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44EF484D-92E9-40F1-81FC-409D5A6DB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1078495" y="3129242"/>
              <a:ext cx="599516" cy="5995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D8F20-0694-4C2E-A941-73188FDA9E8C}"/>
              </a:ext>
            </a:extLst>
          </p:cNvPr>
          <p:cNvGrpSpPr/>
          <p:nvPr/>
        </p:nvGrpSpPr>
        <p:grpSpPr>
          <a:xfrm>
            <a:off x="524267" y="0"/>
            <a:ext cx="10168791" cy="6858000"/>
            <a:chOff x="-7985197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7985197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420488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269681" y="3228945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TERMINOLOGIES</a:t>
              </a:r>
            </a:p>
          </p:txBody>
        </p:sp>
        <p:pic>
          <p:nvPicPr>
            <p:cNvPr id="13" name="Graphic 12" descr="Stop">
              <a:extLst>
                <a:ext uri="{FF2B5EF4-FFF2-40B4-BE49-F238E27FC236}">
                  <a16:creationId xmlns:a16="http://schemas.microsoft.com/office/drawing/2014/main" id="{01BD2EDC-B91F-4488-B50C-782EA13B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3587" y="3163700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45C2A-3B67-43F9-AD95-AA5BCA3D828C}"/>
              </a:ext>
            </a:extLst>
          </p:cNvPr>
          <p:cNvGrpSpPr/>
          <p:nvPr/>
        </p:nvGrpSpPr>
        <p:grpSpPr>
          <a:xfrm>
            <a:off x="-7638543" y="0"/>
            <a:ext cx="8692331" cy="6858000"/>
            <a:chOff x="-7638543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7638543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-114612" y="22485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hlinkClick r:id="rId13" action="ppaction://hlinksldjump"/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-265419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COMPARISON</a:t>
              </a:r>
            </a:p>
          </p:txBody>
        </p:sp>
        <p:pic>
          <p:nvPicPr>
            <p:cNvPr id="16" name="Graphic 15" descr="Venn diagram">
              <a:extLst>
                <a:ext uri="{FF2B5EF4-FFF2-40B4-BE49-F238E27FC236}">
                  <a16:creationId xmlns:a16="http://schemas.microsoft.com/office/drawing/2014/main" id="{53C4D470-87DF-46A0-8CCC-25AA913CC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2551" y="3066563"/>
              <a:ext cx="724872" cy="72487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4C14C6A-0277-401C-BCE6-5A08987E403B}"/>
              </a:ext>
            </a:extLst>
          </p:cNvPr>
          <p:cNvGrpSpPr/>
          <p:nvPr/>
        </p:nvGrpSpPr>
        <p:grpSpPr>
          <a:xfrm>
            <a:off x="-9395082" y="0"/>
            <a:ext cx="9927504" cy="6858000"/>
            <a:chOff x="-9395082" y="-1"/>
            <a:chExt cx="9927504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789F00-2688-429D-926C-15F83152FDBE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862AB6-114D-4C6A-B849-5A11B3650265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0105858-8A3E-4676-96A7-18C1A74E36F4}"/>
                  </a:ext>
                </a:extLst>
              </p:cNvPr>
              <p:cNvSpPr/>
              <p:nvPr/>
            </p:nvSpPr>
            <p:spPr>
              <a:xfrm>
                <a:off x="-577928" y="22485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738260" y="3228944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FOLLOW</a:t>
                </a:r>
              </a:p>
            </p:txBody>
          </p:sp>
        </p:grpSp>
        <p:pic>
          <p:nvPicPr>
            <p:cNvPr id="61" name="Graphic 60" descr="Connections">
              <a:extLst>
                <a:ext uri="{FF2B5EF4-FFF2-40B4-BE49-F238E27FC236}">
                  <a16:creationId xmlns:a16="http://schemas.microsoft.com/office/drawing/2014/main" id="{C7D6A360-AE23-48F1-9CDB-8DFD5FD6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6200000">
              <a:off x="-597515" y="3053773"/>
              <a:ext cx="750453" cy="750453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C836F3-A3D1-47A9-86DB-229001493157}"/>
              </a:ext>
            </a:extLst>
          </p:cNvPr>
          <p:cNvGrpSpPr/>
          <p:nvPr/>
        </p:nvGrpSpPr>
        <p:grpSpPr>
          <a:xfrm>
            <a:off x="1673704" y="410382"/>
            <a:ext cx="7625071" cy="4247317"/>
            <a:chOff x="1961326" y="904546"/>
            <a:chExt cx="7625071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0A1CA3-E8C6-45D6-90FA-D3B311E069AB}"/>
                </a:ext>
              </a:extLst>
            </p:cNvPr>
            <p:cNvSpPr txBox="1"/>
            <p:nvPr/>
          </p:nvSpPr>
          <p:spPr>
            <a:xfrm>
              <a:off x="1961326" y="904546"/>
              <a:ext cx="7625071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Terminologies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Compilers</a:t>
              </a:r>
            </a:p>
            <a:p>
              <a:pPr lvl="1"/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Interpreters – reads one line at a time and performs specific instructions contained in that 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Keywords – dependent on compilers for exploiting operating environment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Library – most commonly needed tasks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Linking – combines the written code and the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Memory Map of a C Program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EE646A-3F30-45AE-9936-D4B5A53FB101}"/>
                </a:ext>
              </a:extLst>
            </p:cNvPr>
            <p:cNvSpPr/>
            <p:nvPr/>
          </p:nvSpPr>
          <p:spPr>
            <a:xfrm>
              <a:off x="5540308" y="1670819"/>
              <a:ext cx="1024265" cy="1155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 Compiler</a:t>
              </a:r>
              <a:endParaRPr lang="en-IN" sz="14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3235D9-51C0-46D1-A0ED-F83B5A6D7E24}"/>
                </a:ext>
              </a:extLst>
            </p:cNvPr>
            <p:cNvGrpSpPr/>
            <p:nvPr/>
          </p:nvGrpSpPr>
          <p:grpSpPr>
            <a:xfrm>
              <a:off x="2418311" y="1670819"/>
              <a:ext cx="2505645" cy="1458430"/>
              <a:chOff x="2418311" y="1670819"/>
              <a:chExt cx="2505645" cy="14584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CAD8DB-5E18-40B4-ADB4-70DF5A263361}"/>
                  </a:ext>
                </a:extLst>
              </p:cNvPr>
              <p:cNvSpPr/>
              <p:nvPr/>
            </p:nvSpPr>
            <p:spPr>
              <a:xfrm>
                <a:off x="2418311" y="1670819"/>
                <a:ext cx="2505645" cy="115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if (x&lt;10) </a:t>
                </a:r>
              </a:p>
              <a:p>
                <a:r>
                  <a:rPr lang="en-US" sz="1400" dirty="0"/>
                  <a:t>{</a:t>
                </a:r>
              </a:p>
              <a:p>
                <a:r>
                  <a:rPr lang="en-US" sz="1400" dirty="0" err="1"/>
                  <a:t>printf</a:t>
                </a:r>
                <a:r>
                  <a:rPr lang="en-US" sz="1400" dirty="0"/>
                  <a:t>(“Match not found!\n”);</a:t>
                </a:r>
              </a:p>
              <a:p>
                <a:r>
                  <a:rPr lang="en-US" sz="1400" dirty="0" err="1"/>
                  <a:t>scanf</a:t>
                </a:r>
                <a:r>
                  <a:rPr lang="en-US" sz="1400" dirty="0"/>
                  <a:t>(“%</a:t>
                </a:r>
                <a:r>
                  <a:rPr lang="en-US" sz="1400" dirty="0" err="1"/>
                  <a:t>d”,&amp;x</a:t>
                </a:r>
                <a:r>
                  <a:rPr lang="en-US" sz="1400" dirty="0"/>
                  <a:t>);</a:t>
                </a:r>
              </a:p>
              <a:p>
                <a:r>
                  <a:rPr lang="en-US" sz="1400" dirty="0"/>
                  <a:t>}</a:t>
                </a:r>
                <a:endParaRPr lang="en-IN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014F11-CD03-479A-8A0C-DB2F848DDF64}"/>
                  </a:ext>
                </a:extLst>
              </p:cNvPr>
              <p:cNvSpPr txBox="1"/>
              <p:nvPr/>
            </p:nvSpPr>
            <p:spPr>
              <a:xfrm>
                <a:off x="3026216" y="2852250"/>
                <a:ext cx="12898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Source Code</a:t>
                </a:r>
                <a:endParaRPr lang="en-IN" sz="1200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9A2047C-A6C7-4B88-B7D5-7106DF72FA28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4923956" y="2248539"/>
              <a:ext cx="61635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206180-CE37-4336-A2A4-08A9B9D59F43}"/>
                </a:ext>
              </a:extLst>
            </p:cNvPr>
            <p:cNvGrpSpPr/>
            <p:nvPr/>
          </p:nvGrpSpPr>
          <p:grpSpPr>
            <a:xfrm>
              <a:off x="7237487" y="1670818"/>
              <a:ext cx="1702204" cy="1452182"/>
              <a:chOff x="6935903" y="1670818"/>
              <a:chExt cx="1702204" cy="145218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C27408B-E202-4E9E-853D-9BB9F635C7A6}"/>
                  </a:ext>
                </a:extLst>
              </p:cNvPr>
              <p:cNvSpPr/>
              <p:nvPr/>
            </p:nvSpPr>
            <p:spPr>
              <a:xfrm>
                <a:off x="6935903" y="1670818"/>
                <a:ext cx="1702204" cy="1155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0101011100001010</a:t>
                </a:r>
              </a:p>
              <a:p>
                <a:r>
                  <a:rPr lang="en-US" sz="1400" dirty="0"/>
                  <a:t>1110101010111001</a:t>
                </a:r>
              </a:p>
              <a:p>
                <a:r>
                  <a:rPr lang="en-US" sz="1400" dirty="0"/>
                  <a:t>0011100000111010</a:t>
                </a:r>
              </a:p>
              <a:p>
                <a:r>
                  <a:rPr lang="en-US" sz="1400" dirty="0"/>
                  <a:t>0101111111110000</a:t>
                </a:r>
                <a:endParaRPr lang="en-IN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710172-943F-4381-8C7F-FA5CBAB58E5D}"/>
                  </a:ext>
                </a:extLst>
              </p:cNvPr>
              <p:cNvSpPr txBox="1"/>
              <p:nvPr/>
            </p:nvSpPr>
            <p:spPr>
              <a:xfrm>
                <a:off x="7288861" y="2846001"/>
                <a:ext cx="9962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Binary Code</a:t>
                </a:r>
                <a:endParaRPr lang="en-IN" sz="1200" dirty="0"/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1C16768-A990-42EA-A7E2-DFDF47B2039C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6564573" y="2248539"/>
              <a:ext cx="66295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hlinkClick r:id="rId19"/>
            <a:extLst>
              <a:ext uri="{FF2B5EF4-FFF2-40B4-BE49-F238E27FC236}">
                <a16:creationId xmlns:a16="http://schemas.microsoft.com/office/drawing/2014/main" id="{6BE177DC-35D1-4FBD-B8AA-BF267903CB4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09991" y="3451000"/>
            <a:ext cx="2446114" cy="21683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4CEBCF-D192-423B-997F-CCBB4BFEBF6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27160" y="4368970"/>
            <a:ext cx="1422867" cy="19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8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CD46C9-48ED-44DA-B703-E311DA5A5CFF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0280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0280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019A19-A385-471B-BDCF-369AC6AB343D}"/>
                </a:ext>
              </a:extLst>
            </p:cNvPr>
            <p:cNvGrpSpPr/>
            <p:nvPr/>
          </p:nvGrpSpPr>
          <p:grpSpPr>
            <a:xfrm>
              <a:off x="2011720" y="2248541"/>
              <a:ext cx="1168400" cy="2360918"/>
              <a:chOff x="2011720" y="2248541"/>
              <a:chExt cx="1168400" cy="236091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AC43ACA-5000-40E2-80D3-19833F9F1A3F}"/>
                  </a:ext>
                </a:extLst>
              </p:cNvPr>
              <p:cNvSpPr/>
              <p:nvPr/>
            </p:nvSpPr>
            <p:spPr>
              <a:xfrm>
                <a:off x="2011720" y="22485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860912" y="3198168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FOUNDATION</a:t>
                </a:r>
              </a:p>
            </p:txBody>
          </p:sp>
          <p:pic>
            <p:nvPicPr>
              <p:cNvPr id="3" name="Graphic 2" descr="Lightbulb and gear">
                <a:extLst>
                  <a:ext uri="{FF2B5EF4-FFF2-40B4-BE49-F238E27FC236}">
                    <a16:creationId xmlns:a16="http://schemas.microsoft.com/office/drawing/2014/main" id="{87211E09-9C42-4AC9-B635-4870F6B7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2091111" y="3158374"/>
                <a:ext cx="612000" cy="541253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FE42B5-FE0F-4E36-93FB-09632F94F103}"/>
              </a:ext>
            </a:extLst>
          </p:cNvPr>
          <p:cNvGrpSpPr/>
          <p:nvPr/>
        </p:nvGrpSpPr>
        <p:grpSpPr>
          <a:xfrm>
            <a:off x="232117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29511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7" name="Graphic 6" descr="Hourglass">
              <a:extLst>
                <a:ext uri="{FF2B5EF4-FFF2-40B4-BE49-F238E27FC236}">
                  <a16:creationId xmlns:a16="http://schemas.microsoft.com/office/drawing/2014/main" id="{A13737B9-B993-421C-A834-58248FA33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589885" y="3129242"/>
              <a:ext cx="599517" cy="59951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F8F0B1-F12D-46C6-8AF5-A4B5328BD289}"/>
              </a:ext>
            </a:extLst>
          </p:cNvPr>
          <p:cNvGrpSpPr/>
          <p:nvPr/>
        </p:nvGrpSpPr>
        <p:grpSpPr>
          <a:xfrm>
            <a:off x="1213755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hlinkClick r:id="rId8" action="ppaction://hlinksldjump"/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15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44EF484D-92E9-40F1-81FC-409D5A6DB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1078495" y="3129242"/>
              <a:ext cx="599516" cy="5995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D8F20-0694-4C2E-A941-73188FDA9E8C}"/>
              </a:ext>
            </a:extLst>
          </p:cNvPr>
          <p:cNvGrpSpPr/>
          <p:nvPr/>
        </p:nvGrpSpPr>
        <p:grpSpPr>
          <a:xfrm>
            <a:off x="385377" y="0"/>
            <a:ext cx="10307681" cy="6858000"/>
            <a:chOff x="-7985197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7985197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420488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hlinkClick r:id="rId11" action="ppaction://hlinksldjump"/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269681" y="3228946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TERMINOLOGIES</a:t>
              </a:r>
            </a:p>
          </p:txBody>
        </p:sp>
        <p:pic>
          <p:nvPicPr>
            <p:cNvPr id="13" name="Graphic 12" descr="Stop">
              <a:extLst>
                <a:ext uri="{FF2B5EF4-FFF2-40B4-BE49-F238E27FC236}">
                  <a16:creationId xmlns:a16="http://schemas.microsoft.com/office/drawing/2014/main" id="{01BD2EDC-B91F-4488-B50C-782EA13B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3587" y="3163700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45C2A-3B67-43F9-AD95-AA5BCA3D828C}"/>
              </a:ext>
            </a:extLst>
          </p:cNvPr>
          <p:cNvGrpSpPr/>
          <p:nvPr/>
        </p:nvGrpSpPr>
        <p:grpSpPr>
          <a:xfrm>
            <a:off x="246240" y="0"/>
            <a:ext cx="9923582" cy="6858000"/>
            <a:chOff x="-7638543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7638543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-114612" y="22485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-265419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COMPARISON</a:t>
              </a:r>
            </a:p>
          </p:txBody>
        </p:sp>
        <p:pic>
          <p:nvPicPr>
            <p:cNvPr id="16" name="Graphic 15" descr="Venn diagram">
              <a:extLst>
                <a:ext uri="{FF2B5EF4-FFF2-40B4-BE49-F238E27FC236}">
                  <a16:creationId xmlns:a16="http://schemas.microsoft.com/office/drawing/2014/main" id="{53C4D470-87DF-46A0-8CCC-25AA913CC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2551" y="3066563"/>
              <a:ext cx="724872" cy="72487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5D64B5-C560-4AE7-B349-679B6D264FDB}"/>
              </a:ext>
            </a:extLst>
          </p:cNvPr>
          <p:cNvGrpSpPr/>
          <p:nvPr/>
        </p:nvGrpSpPr>
        <p:grpSpPr>
          <a:xfrm>
            <a:off x="-9395082" y="0"/>
            <a:ext cx="9927504" cy="6858000"/>
            <a:chOff x="-9395082" y="-1"/>
            <a:chExt cx="9927504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789F00-2688-429D-926C-15F83152FDBE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862AB6-114D-4C6A-B849-5A11B3650265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0105858-8A3E-4676-96A7-18C1A74E36F4}"/>
                  </a:ext>
                </a:extLst>
              </p:cNvPr>
              <p:cNvSpPr/>
              <p:nvPr/>
            </p:nvSpPr>
            <p:spPr>
              <a:xfrm>
                <a:off x="-577928" y="22485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738260" y="3228944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FOLLOW</a:t>
                </a:r>
              </a:p>
            </p:txBody>
          </p:sp>
        </p:grpSp>
        <p:pic>
          <p:nvPicPr>
            <p:cNvPr id="61" name="Graphic 60" descr="Connections">
              <a:extLst>
                <a:ext uri="{FF2B5EF4-FFF2-40B4-BE49-F238E27FC236}">
                  <a16:creationId xmlns:a16="http://schemas.microsoft.com/office/drawing/2014/main" id="{C7D6A360-AE23-48F1-9CDB-8DFD5FD6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6200000">
              <a:off x="-597515" y="3053773"/>
              <a:ext cx="750453" cy="7504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8ED0B9-E51F-47B4-8DB5-458EEE0ABDCA}"/>
              </a:ext>
            </a:extLst>
          </p:cNvPr>
          <p:cNvSpPr txBox="1"/>
          <p:nvPr/>
        </p:nvSpPr>
        <p:spPr>
          <a:xfrm>
            <a:off x="2073253" y="2551837"/>
            <a:ext cx="6239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– C vs C++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- OOP, built upon foundation of 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superset of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compiler to compile C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care about the file extension .C and .CPP</a:t>
            </a:r>
          </a:p>
        </p:txBody>
      </p:sp>
    </p:spTree>
    <p:extLst>
      <p:ext uri="{BB962C8B-B14F-4D97-AF65-F5344CB8AC3E}">
        <p14:creationId xmlns:p14="http://schemas.microsoft.com/office/powerpoint/2010/main" val="34545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CD46C9-48ED-44DA-B703-E311DA5A5CFF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930280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930280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019A19-A385-471B-BDCF-369AC6AB343D}"/>
                </a:ext>
              </a:extLst>
            </p:cNvPr>
            <p:cNvGrpSpPr/>
            <p:nvPr/>
          </p:nvGrpSpPr>
          <p:grpSpPr>
            <a:xfrm>
              <a:off x="2011720" y="2248541"/>
              <a:ext cx="1168400" cy="2360918"/>
              <a:chOff x="2011720" y="2248541"/>
              <a:chExt cx="1168400" cy="236091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AC43ACA-5000-40E2-80D3-19833F9F1A3F}"/>
                  </a:ext>
                </a:extLst>
              </p:cNvPr>
              <p:cNvSpPr/>
              <p:nvPr/>
            </p:nvSpPr>
            <p:spPr>
              <a:xfrm>
                <a:off x="2011720" y="22485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860912" y="3198168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FOUNDATION</a:t>
                </a:r>
              </a:p>
            </p:txBody>
          </p:sp>
          <p:pic>
            <p:nvPicPr>
              <p:cNvPr id="3" name="Graphic 2" descr="Lightbulb and gear">
                <a:extLst>
                  <a:ext uri="{FF2B5EF4-FFF2-40B4-BE49-F238E27FC236}">
                    <a16:creationId xmlns:a16="http://schemas.microsoft.com/office/drawing/2014/main" id="{87211E09-9C42-4AC9-B635-4870F6B7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2091111" y="3158374"/>
                <a:ext cx="612000" cy="541253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FE42B5-FE0F-4E36-93FB-09632F94F103}"/>
              </a:ext>
            </a:extLst>
          </p:cNvPr>
          <p:cNvGrpSpPr/>
          <p:nvPr/>
        </p:nvGrpSpPr>
        <p:grpSpPr>
          <a:xfrm>
            <a:off x="232117" y="0"/>
            <a:ext cx="11447501" cy="6858000"/>
            <a:chOff x="-8798784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8798784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480317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329511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7" name="Graphic 6" descr="Hourglass">
              <a:extLst>
                <a:ext uri="{FF2B5EF4-FFF2-40B4-BE49-F238E27FC236}">
                  <a16:creationId xmlns:a16="http://schemas.microsoft.com/office/drawing/2014/main" id="{A13737B9-B993-421C-A834-58248FA33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589885" y="3129242"/>
              <a:ext cx="599517" cy="59951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F8F0B1-F12D-46C6-8AF5-A4B5328BD289}"/>
              </a:ext>
            </a:extLst>
          </p:cNvPr>
          <p:cNvGrpSpPr/>
          <p:nvPr/>
        </p:nvGrpSpPr>
        <p:grpSpPr>
          <a:xfrm>
            <a:off x="1213755" y="0"/>
            <a:ext cx="9961092" cy="6858000"/>
            <a:chOff x="-7847639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7847639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5053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hlinkClick r:id="rId8" action="ppaction://hlinksldjump"/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777915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44EF484D-92E9-40F1-81FC-409D5A6DB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1078495" y="3129242"/>
              <a:ext cx="599516" cy="5995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D8F20-0694-4C2E-A941-73188FDA9E8C}"/>
              </a:ext>
            </a:extLst>
          </p:cNvPr>
          <p:cNvGrpSpPr/>
          <p:nvPr/>
        </p:nvGrpSpPr>
        <p:grpSpPr>
          <a:xfrm>
            <a:off x="385377" y="0"/>
            <a:ext cx="10307681" cy="6858000"/>
            <a:chOff x="-7985197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7985197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420488" y="22485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hlinkClick r:id="rId11" action="ppaction://hlinksldjump"/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269681" y="3228946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TERMINOLOGIES</a:t>
              </a:r>
            </a:p>
          </p:txBody>
        </p:sp>
        <p:pic>
          <p:nvPicPr>
            <p:cNvPr id="13" name="Graphic 12" descr="Stop">
              <a:extLst>
                <a:ext uri="{FF2B5EF4-FFF2-40B4-BE49-F238E27FC236}">
                  <a16:creationId xmlns:a16="http://schemas.microsoft.com/office/drawing/2014/main" id="{01BD2EDC-B91F-4488-B50C-782EA13B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3587" y="3163700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45C2A-3B67-43F9-AD95-AA5BCA3D828C}"/>
              </a:ext>
            </a:extLst>
          </p:cNvPr>
          <p:cNvGrpSpPr/>
          <p:nvPr/>
        </p:nvGrpSpPr>
        <p:grpSpPr>
          <a:xfrm>
            <a:off x="246240" y="0"/>
            <a:ext cx="9923582" cy="6858000"/>
            <a:chOff x="-7638543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7638543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-114612" y="22485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hlinkClick r:id="rId14" action="ppaction://hlinksldjump"/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-265419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COMPARISON</a:t>
              </a:r>
            </a:p>
          </p:txBody>
        </p:sp>
        <p:pic>
          <p:nvPicPr>
            <p:cNvPr id="16" name="Graphic 15" descr="Venn diagram">
              <a:extLst>
                <a:ext uri="{FF2B5EF4-FFF2-40B4-BE49-F238E27FC236}">
                  <a16:creationId xmlns:a16="http://schemas.microsoft.com/office/drawing/2014/main" id="{53C4D470-87DF-46A0-8CCC-25AA913CC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92551" y="3066563"/>
              <a:ext cx="724872" cy="72487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5D64B5-C560-4AE7-B349-679B6D264FDB}"/>
              </a:ext>
            </a:extLst>
          </p:cNvPr>
          <p:cNvGrpSpPr/>
          <p:nvPr/>
        </p:nvGrpSpPr>
        <p:grpSpPr>
          <a:xfrm>
            <a:off x="-321001" y="0"/>
            <a:ext cx="9927504" cy="6858000"/>
            <a:chOff x="-9395082" y="-1"/>
            <a:chExt cx="9927504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789F00-2688-429D-926C-15F83152FDBE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862AB6-114D-4C6A-B849-5A11B3650265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0105858-8A3E-4676-96A7-18C1A74E36F4}"/>
                  </a:ext>
                </a:extLst>
              </p:cNvPr>
              <p:cNvSpPr/>
              <p:nvPr/>
            </p:nvSpPr>
            <p:spPr>
              <a:xfrm>
                <a:off x="-577928" y="22485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738260" y="3228944"/>
                <a:ext cx="199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FOLLOW</a:t>
                </a:r>
              </a:p>
            </p:txBody>
          </p:sp>
        </p:grpSp>
        <p:pic>
          <p:nvPicPr>
            <p:cNvPr id="61" name="Graphic 60" descr="Connections">
              <a:extLst>
                <a:ext uri="{FF2B5EF4-FFF2-40B4-BE49-F238E27FC236}">
                  <a16:creationId xmlns:a16="http://schemas.microsoft.com/office/drawing/2014/main" id="{C7D6A360-AE23-48F1-9CDB-8DFD5FD6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6200000">
              <a:off x="-612241" y="3126436"/>
              <a:ext cx="605127" cy="60512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CD13CA-1A98-489D-8611-7E746691FFD9}"/>
              </a:ext>
            </a:extLst>
          </p:cNvPr>
          <p:cNvSpPr txBox="1"/>
          <p:nvPr/>
        </p:nvSpPr>
        <p:spPr>
          <a:xfrm>
            <a:off x="1789043" y="3244334"/>
            <a:ext cx="572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36A62-9190-42DB-9CD2-05811FF2C78D}"/>
              </a:ext>
            </a:extLst>
          </p:cNvPr>
          <p:cNvSpPr/>
          <p:nvPr/>
        </p:nvSpPr>
        <p:spPr>
          <a:xfrm>
            <a:off x="1213755" y="1160502"/>
            <a:ext cx="69530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elix Titling" panose="04060505060202020A04" pitchFamily="82" charset="0"/>
              </a:rPr>
              <a:t>THANK YOU</a:t>
            </a:r>
          </a:p>
        </p:txBody>
      </p:sp>
      <p:pic>
        <p:nvPicPr>
          <p:cNvPr id="17" name="Picture 16">
            <a:hlinkClick r:id="rId19"/>
            <a:extLst>
              <a:ext uri="{FF2B5EF4-FFF2-40B4-BE49-F238E27FC236}">
                <a16:creationId xmlns:a16="http://schemas.microsoft.com/office/drawing/2014/main" id="{7DE8723F-094C-4E4E-8458-FBC080488B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3" y="2540326"/>
            <a:ext cx="1800000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0FADE7-E18F-4BEF-BC1A-6ED0B06A7F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94" y="2484424"/>
            <a:ext cx="1800000" cy="1800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104A91D-5A73-483E-A1EA-8FC9D3E880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32" y="243295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5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360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Felix Titling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Aman Verma</cp:lastModifiedBy>
  <cp:revision>34</cp:revision>
  <dcterms:created xsi:type="dcterms:W3CDTF">2017-01-05T13:17:27Z</dcterms:created>
  <dcterms:modified xsi:type="dcterms:W3CDTF">2022-06-14T09:03:02Z</dcterms:modified>
</cp:coreProperties>
</file>