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7" Type="http://schemas.openxmlformats.org/officeDocument/2006/relationships/slideLayout" Target="../slideLayouts/slideLayout1.xml"/><Relationship Id="rId8"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480661"/>
            <a:ext cx="7477601" cy="2874645"/>
          </a:xfrm>
          <a:prstGeom prst="rect">
            <a:avLst/>
          </a:prstGeom>
          <a:noFill/>
          <a:ln/>
        </p:spPr>
        <p:txBody>
          <a:bodyPr wrap="square" rtlCol="0" anchor="t"/>
          <a:lstStyle/>
          <a:p>
            <a:pPr indent="0" marL="0">
              <a:lnSpc>
                <a:spcPts val="7545"/>
              </a:lnSpc>
              <a:buNone/>
            </a:pPr>
            <a:r>
              <a:rPr lang="en-US" sz="6036" dirty="0">
                <a:solidFill>
                  <a:srgbClr val="272D45"/>
                </a:solidFill>
                <a:latin typeface="Kanit" pitchFamily="34" charset="0"/>
                <a:ea typeface="Kanit" pitchFamily="34" charset="-122"/>
                <a:cs typeface="Kanit" pitchFamily="34" charset="-120"/>
              </a:rPr>
              <a:t>Introduction to Cybersecurity and Cybercrime</a:t>
            </a:r>
            <a:endParaRPr lang="en-US" sz="6036" dirty="0"/>
          </a:p>
        </p:txBody>
      </p:sp>
      <p:sp>
        <p:nvSpPr>
          <p:cNvPr id="6" name="Text 3"/>
          <p:cNvSpPr/>
          <p:nvPr/>
        </p:nvSpPr>
        <p:spPr>
          <a:xfrm>
            <a:off x="833199" y="4688562"/>
            <a:ext cx="7477601" cy="1421606"/>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Cybersecurity is the practice of protecting digital systems, networks, and data from unauthorized access, theft, and disruption. Cybercrime refers to criminal activities that target or use digital technologies, causing harm to individuals, organizations, or society as a whole.</a:t>
            </a:r>
            <a:endParaRPr lang="en-US" sz="1750" dirty="0"/>
          </a:p>
        </p:txBody>
      </p:sp>
      <p:sp>
        <p:nvSpPr>
          <p:cNvPr id="7" name="Shape 4"/>
          <p:cNvSpPr/>
          <p:nvPr/>
        </p:nvSpPr>
        <p:spPr>
          <a:xfrm>
            <a:off x="833199" y="6376749"/>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384369"/>
            <a:ext cx="340162" cy="340162"/>
          </a:xfrm>
          <a:prstGeom prst="rect">
            <a:avLst/>
          </a:prstGeom>
        </p:spPr>
      </p:pic>
      <p:sp>
        <p:nvSpPr>
          <p:cNvPr id="9" name="Text 5"/>
          <p:cNvSpPr/>
          <p:nvPr/>
        </p:nvSpPr>
        <p:spPr>
          <a:xfrm>
            <a:off x="1299686" y="6360081"/>
            <a:ext cx="4091583" cy="388858"/>
          </a:xfrm>
          <a:prstGeom prst="rect">
            <a:avLst/>
          </a:prstGeom>
          <a:noFill/>
          <a:ln/>
        </p:spPr>
        <p:txBody>
          <a:bodyPr wrap="none" rtlCol="0" anchor="t"/>
          <a:lstStyle/>
          <a:p>
            <a:pPr algn="l" indent="0" marL="0">
              <a:lnSpc>
                <a:spcPts val="3062"/>
              </a:lnSpc>
              <a:buNone/>
            </a:pPr>
            <a:r>
              <a:rPr lang="en-US" sz="2187" b="1" dirty="0">
                <a:solidFill>
                  <a:srgbClr val="2C3249"/>
                </a:solidFill>
                <a:latin typeface="Martel Sans" pitchFamily="34" charset="0"/>
                <a:ea typeface="Martel Sans" pitchFamily="34" charset="-122"/>
                <a:cs typeface="Martel Sans" pitchFamily="34" charset="-120"/>
              </a:rPr>
              <a:t>by 20.DEVANSH CHAUDHARY</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974050"/>
            <a:ext cx="10554414" cy="1388745"/>
          </a:xfrm>
          <a:prstGeom prst="rect">
            <a:avLst/>
          </a:prstGeom>
          <a:noFill/>
          <a:ln/>
        </p:spPr>
        <p:txBody>
          <a:bodyPr wrap="squar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The Future of Cybersecurity and Emerging Trends</a:t>
            </a:r>
            <a:endParaRPr lang="en-US" sz="4374" dirty="0"/>
          </a:p>
        </p:txBody>
      </p:sp>
      <p:pic>
        <p:nvPicPr>
          <p:cNvPr id="5" name="Image 0" descr="preencoded.png">    </p:cNvPr>
          <p:cNvPicPr>
            <a:picLocks noChangeAspect="1"/>
          </p:cNvPicPr>
          <p:nvPr/>
        </p:nvPicPr>
        <p:blipFill>
          <a:blip r:embed="rId1"/>
          <a:stretch>
            <a:fillRect/>
          </a:stretch>
        </p:blipFill>
        <p:spPr>
          <a:xfrm>
            <a:off x="2037993" y="2807137"/>
            <a:ext cx="555427" cy="555427"/>
          </a:xfrm>
          <a:prstGeom prst="rect">
            <a:avLst/>
          </a:prstGeom>
        </p:spPr>
      </p:pic>
      <p:sp>
        <p:nvSpPr>
          <p:cNvPr id="6" name="Text 3"/>
          <p:cNvSpPr/>
          <p:nvPr/>
        </p:nvSpPr>
        <p:spPr>
          <a:xfrm>
            <a:off x="2037993" y="3584734"/>
            <a:ext cx="2388632" cy="347186"/>
          </a:xfrm>
          <a:prstGeom prst="rect">
            <a:avLst/>
          </a:prstGeom>
          <a:noFill/>
          <a:ln/>
        </p:spPr>
        <p:txBody>
          <a:bodyPr wrap="none" rtlCol="0" anchor="t"/>
          <a:lstStyle/>
          <a:p>
            <a:pPr algn="l" indent="0" marL="0">
              <a:lnSpc>
                <a:spcPts val="2734"/>
              </a:lnSpc>
              <a:buNone/>
            </a:pPr>
            <a:r>
              <a:rPr lang="en-US" sz="2187" dirty="0">
                <a:solidFill>
                  <a:srgbClr val="2C3249"/>
                </a:solidFill>
                <a:latin typeface="Kanit" pitchFamily="34" charset="0"/>
                <a:ea typeface="Kanit" pitchFamily="34" charset="-122"/>
                <a:cs typeface="Kanit" pitchFamily="34" charset="-120"/>
              </a:rPr>
              <a:t>Cloud Security</a:t>
            </a:r>
            <a:endParaRPr lang="en-US" sz="2187" dirty="0"/>
          </a:p>
        </p:txBody>
      </p:sp>
      <p:sp>
        <p:nvSpPr>
          <p:cNvPr id="7" name="Text 4"/>
          <p:cNvSpPr/>
          <p:nvPr/>
        </p:nvSpPr>
        <p:spPr>
          <a:xfrm>
            <a:off x="2037993" y="4065151"/>
            <a:ext cx="2388632" cy="2132409"/>
          </a:xfrm>
          <a:prstGeom prst="rect">
            <a:avLst/>
          </a:prstGeom>
          <a:noFill/>
          <a:ln/>
        </p:spPr>
        <p:txBody>
          <a:bodyPr wrap="square" rtlCol="0" anchor="t"/>
          <a:lstStyle/>
          <a:p>
            <a:pPr algn="l"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As more organizations migrate to the cloud, securing cloud infrastructure and data will be a growing priority.</a:t>
            </a:r>
            <a:endParaRPr lang="en-US" sz="1750" dirty="0"/>
          </a:p>
        </p:txBody>
      </p:sp>
      <p:pic>
        <p:nvPicPr>
          <p:cNvPr id="8" name="Image 1" descr="preencoded.png">    </p:cNvPr>
          <p:cNvPicPr>
            <a:picLocks noChangeAspect="1"/>
          </p:cNvPicPr>
          <p:nvPr/>
        </p:nvPicPr>
        <p:blipFill>
          <a:blip r:embed="rId2"/>
          <a:stretch>
            <a:fillRect/>
          </a:stretch>
        </p:blipFill>
        <p:spPr>
          <a:xfrm>
            <a:off x="4759881" y="2807137"/>
            <a:ext cx="555427" cy="555427"/>
          </a:xfrm>
          <a:prstGeom prst="rect">
            <a:avLst/>
          </a:prstGeom>
        </p:spPr>
      </p:pic>
      <p:sp>
        <p:nvSpPr>
          <p:cNvPr id="9" name="Text 5"/>
          <p:cNvSpPr/>
          <p:nvPr/>
        </p:nvSpPr>
        <p:spPr>
          <a:xfrm>
            <a:off x="4759881" y="3584734"/>
            <a:ext cx="2388632" cy="694373"/>
          </a:xfrm>
          <a:prstGeom prst="rect">
            <a:avLst/>
          </a:prstGeom>
          <a:noFill/>
          <a:ln/>
        </p:spPr>
        <p:txBody>
          <a:bodyPr wrap="square" rtlCol="0" anchor="t"/>
          <a:lstStyle/>
          <a:p>
            <a:pPr algn="l" indent="0" marL="0">
              <a:lnSpc>
                <a:spcPts val="2734"/>
              </a:lnSpc>
              <a:buNone/>
            </a:pPr>
            <a:r>
              <a:rPr lang="en-US" sz="2187" dirty="0">
                <a:solidFill>
                  <a:srgbClr val="2C3249"/>
                </a:solidFill>
                <a:latin typeface="Kanit" pitchFamily="34" charset="0"/>
                <a:ea typeface="Kanit" pitchFamily="34" charset="-122"/>
                <a:cs typeface="Kanit" pitchFamily="34" charset="-120"/>
              </a:rPr>
              <a:t>AI-Powered Cyber Defense</a:t>
            </a:r>
            <a:endParaRPr lang="en-US" sz="2187" dirty="0"/>
          </a:p>
        </p:txBody>
      </p:sp>
      <p:sp>
        <p:nvSpPr>
          <p:cNvPr id="10" name="Text 6"/>
          <p:cNvSpPr/>
          <p:nvPr/>
        </p:nvSpPr>
        <p:spPr>
          <a:xfrm>
            <a:off x="4759881" y="4412337"/>
            <a:ext cx="2388632" cy="2843213"/>
          </a:xfrm>
          <a:prstGeom prst="rect">
            <a:avLst/>
          </a:prstGeom>
          <a:noFill/>
          <a:ln/>
        </p:spPr>
        <p:txBody>
          <a:bodyPr wrap="square" rtlCol="0" anchor="t"/>
          <a:lstStyle/>
          <a:p>
            <a:pPr algn="l"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Leveraging artificial intelligence and machine learning to automate threat detection, incident response, and vulnerability management.</a:t>
            </a:r>
            <a:endParaRPr lang="en-US" sz="1750" dirty="0"/>
          </a:p>
        </p:txBody>
      </p:sp>
      <p:pic>
        <p:nvPicPr>
          <p:cNvPr id="11" name="Image 2" descr="preencoded.png">    </p:cNvPr>
          <p:cNvPicPr>
            <a:picLocks noChangeAspect="1"/>
          </p:cNvPicPr>
          <p:nvPr/>
        </p:nvPicPr>
        <p:blipFill>
          <a:blip r:embed="rId3"/>
          <a:stretch>
            <a:fillRect/>
          </a:stretch>
        </p:blipFill>
        <p:spPr>
          <a:xfrm>
            <a:off x="7481768" y="2807137"/>
            <a:ext cx="555427" cy="555427"/>
          </a:xfrm>
          <a:prstGeom prst="rect">
            <a:avLst/>
          </a:prstGeom>
        </p:spPr>
      </p:pic>
      <p:sp>
        <p:nvSpPr>
          <p:cNvPr id="12" name="Text 7"/>
          <p:cNvSpPr/>
          <p:nvPr/>
        </p:nvSpPr>
        <p:spPr>
          <a:xfrm>
            <a:off x="7481768" y="3584734"/>
            <a:ext cx="2388632" cy="347186"/>
          </a:xfrm>
          <a:prstGeom prst="rect">
            <a:avLst/>
          </a:prstGeom>
          <a:noFill/>
          <a:ln/>
        </p:spPr>
        <p:txBody>
          <a:bodyPr wrap="none" rtlCol="0" anchor="t"/>
          <a:lstStyle/>
          <a:p>
            <a:pPr algn="l" indent="0" marL="0">
              <a:lnSpc>
                <a:spcPts val="2734"/>
              </a:lnSpc>
              <a:buNone/>
            </a:pPr>
            <a:r>
              <a:rPr lang="en-US" sz="2187" dirty="0">
                <a:solidFill>
                  <a:srgbClr val="2C3249"/>
                </a:solidFill>
                <a:latin typeface="Kanit" pitchFamily="34" charset="0"/>
                <a:ea typeface="Kanit" pitchFamily="34" charset="-122"/>
                <a:cs typeface="Kanit" pitchFamily="34" charset="-120"/>
              </a:rPr>
              <a:t>IoT Security</a:t>
            </a:r>
            <a:endParaRPr lang="en-US" sz="2187" dirty="0"/>
          </a:p>
        </p:txBody>
      </p:sp>
      <p:sp>
        <p:nvSpPr>
          <p:cNvPr id="13" name="Text 8"/>
          <p:cNvSpPr/>
          <p:nvPr/>
        </p:nvSpPr>
        <p:spPr>
          <a:xfrm>
            <a:off x="7481768" y="4065151"/>
            <a:ext cx="2388632" cy="2487811"/>
          </a:xfrm>
          <a:prstGeom prst="rect">
            <a:avLst/>
          </a:prstGeom>
          <a:noFill/>
          <a:ln/>
        </p:spPr>
        <p:txBody>
          <a:bodyPr wrap="square" rtlCol="0" anchor="t"/>
          <a:lstStyle/>
          <a:p>
            <a:pPr algn="l"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Securing the rapidly expanding network of internet-connected devices, which introduces new attack vectors for cybercriminals.</a:t>
            </a:r>
            <a:endParaRPr lang="en-US" sz="1750" dirty="0"/>
          </a:p>
        </p:txBody>
      </p:sp>
      <p:pic>
        <p:nvPicPr>
          <p:cNvPr id="14" name="Image 3" descr="preencoded.png">    </p:cNvPr>
          <p:cNvPicPr>
            <a:picLocks noChangeAspect="1"/>
          </p:cNvPicPr>
          <p:nvPr/>
        </p:nvPicPr>
        <p:blipFill>
          <a:blip r:embed="rId4"/>
          <a:stretch>
            <a:fillRect/>
          </a:stretch>
        </p:blipFill>
        <p:spPr>
          <a:xfrm>
            <a:off x="10203656" y="2807137"/>
            <a:ext cx="555427" cy="555427"/>
          </a:xfrm>
          <a:prstGeom prst="rect">
            <a:avLst/>
          </a:prstGeom>
        </p:spPr>
      </p:pic>
      <p:sp>
        <p:nvSpPr>
          <p:cNvPr id="15" name="Text 9"/>
          <p:cNvSpPr/>
          <p:nvPr/>
        </p:nvSpPr>
        <p:spPr>
          <a:xfrm>
            <a:off x="10203656" y="3584734"/>
            <a:ext cx="2388751" cy="694373"/>
          </a:xfrm>
          <a:prstGeom prst="rect">
            <a:avLst/>
          </a:prstGeom>
          <a:noFill/>
          <a:ln/>
        </p:spPr>
        <p:txBody>
          <a:bodyPr wrap="square" rtlCol="0" anchor="t"/>
          <a:lstStyle/>
          <a:p>
            <a:pPr algn="l" indent="0" marL="0">
              <a:lnSpc>
                <a:spcPts val="2734"/>
              </a:lnSpc>
              <a:buNone/>
            </a:pPr>
            <a:r>
              <a:rPr lang="en-US" sz="2187" dirty="0">
                <a:solidFill>
                  <a:srgbClr val="2C3249"/>
                </a:solidFill>
                <a:latin typeface="Kanit" pitchFamily="34" charset="0"/>
                <a:ea typeface="Kanit" pitchFamily="34" charset="-122"/>
                <a:cs typeface="Kanit" pitchFamily="34" charset="-120"/>
              </a:rPr>
              <a:t>Quantum Cryptography</a:t>
            </a:r>
            <a:endParaRPr lang="en-US" sz="2187" dirty="0"/>
          </a:p>
        </p:txBody>
      </p:sp>
      <p:sp>
        <p:nvSpPr>
          <p:cNvPr id="16" name="Text 10"/>
          <p:cNvSpPr/>
          <p:nvPr/>
        </p:nvSpPr>
        <p:spPr>
          <a:xfrm>
            <a:off x="10203656" y="4412337"/>
            <a:ext cx="2388751" cy="2487811"/>
          </a:xfrm>
          <a:prstGeom prst="rect">
            <a:avLst/>
          </a:prstGeom>
          <a:noFill/>
          <a:ln/>
        </p:spPr>
        <p:txBody>
          <a:bodyPr wrap="square" rtlCol="0" anchor="t"/>
          <a:lstStyle/>
          <a:p>
            <a:pPr algn="l"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Developing quantum-resistant encryption algorithms to protect against the potential threat of quantum computing-based attacks.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2187535"/>
            <a:ext cx="7477601" cy="1388745"/>
          </a:xfrm>
          <a:prstGeom prst="rect">
            <a:avLst/>
          </a:prstGeom>
          <a:noFill/>
          <a:ln/>
        </p:spPr>
        <p:txBody>
          <a:bodyPr wrap="squar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Defining Cybersecurity and Cybercrime</a:t>
            </a:r>
            <a:endParaRPr lang="en-US" sz="4374" dirty="0"/>
          </a:p>
        </p:txBody>
      </p:sp>
      <p:sp>
        <p:nvSpPr>
          <p:cNvPr id="6" name="Text 3"/>
          <p:cNvSpPr/>
          <p:nvPr/>
        </p:nvSpPr>
        <p:spPr>
          <a:xfrm>
            <a:off x="833199" y="3909536"/>
            <a:ext cx="7477601" cy="2132409"/>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Cybersecurity refers to the protection of digital systems, networks, and data from unauthorized access, theft, or disruption. It involves the use of technologies, processes, and practices to safeguard information and critical infrastructure. Cybercrime, on the other hand, encompasses any criminal activity that targets or exploits digital systems, causing harm to individuals, organizations, or society.</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243608"/>
            <a:ext cx="10554414" cy="1388745"/>
          </a:xfrm>
          <a:prstGeom prst="rect">
            <a:avLst/>
          </a:prstGeom>
          <a:noFill/>
          <a:ln/>
        </p:spPr>
        <p:txBody>
          <a:bodyPr wrap="squar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Common Cybersecurity Threats and Attacks</a:t>
            </a:r>
            <a:endParaRPr lang="en-US" sz="4374" dirty="0"/>
          </a:p>
        </p:txBody>
      </p:sp>
      <p:sp>
        <p:nvSpPr>
          <p:cNvPr id="5" name="Text 3"/>
          <p:cNvSpPr/>
          <p:nvPr/>
        </p:nvSpPr>
        <p:spPr>
          <a:xfrm>
            <a:off x="2393394" y="3076694"/>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2C3249"/>
                </a:solidFill>
                <a:latin typeface="Martel Sans" pitchFamily="34" charset="0"/>
                <a:ea typeface="Martel Sans" pitchFamily="34" charset="-122"/>
                <a:cs typeface="Martel Sans" pitchFamily="34" charset="-120"/>
              </a:rPr>
              <a:t>Malware: Viruses, trojans, ransomware, and other malicious software that can infect systems and steal data.</a:t>
            </a:r>
            <a:endParaRPr lang="en-US" sz="1750" dirty="0"/>
          </a:p>
        </p:txBody>
      </p:sp>
      <p:sp>
        <p:nvSpPr>
          <p:cNvPr id="6" name="Text 4"/>
          <p:cNvSpPr/>
          <p:nvPr/>
        </p:nvSpPr>
        <p:spPr>
          <a:xfrm>
            <a:off x="2393394" y="3876318"/>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2"/>
            </a:pPr>
            <a:r>
              <a:rPr lang="en-US" sz="1750" dirty="0">
                <a:solidFill>
                  <a:srgbClr val="2C3249"/>
                </a:solidFill>
                <a:latin typeface="Martel Sans" pitchFamily="34" charset="0"/>
                <a:ea typeface="Martel Sans" pitchFamily="34" charset="-122"/>
                <a:cs typeface="Martel Sans" pitchFamily="34" charset="-120"/>
              </a:rPr>
              <a:t>Phishing: Fraudulent emails or websites that trick users into revealing sensitive information or downloading malware.</a:t>
            </a:r>
            <a:endParaRPr lang="en-US" sz="1750" dirty="0"/>
          </a:p>
        </p:txBody>
      </p:sp>
      <p:sp>
        <p:nvSpPr>
          <p:cNvPr id="7" name="Text 5"/>
          <p:cNvSpPr/>
          <p:nvPr/>
        </p:nvSpPr>
        <p:spPr>
          <a:xfrm>
            <a:off x="2393394" y="4675942"/>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2C3249"/>
                </a:solidFill>
                <a:latin typeface="Martel Sans" pitchFamily="34" charset="0"/>
                <a:ea typeface="Martel Sans" pitchFamily="34" charset="-122"/>
                <a:cs typeface="Martel Sans" pitchFamily="34" charset="-120"/>
              </a:rPr>
              <a:t>Distributed Denial of Service (DDoS) Attacks: Overwhelming systems with traffic to disrupt operations and services.</a:t>
            </a:r>
            <a:endParaRPr lang="en-US" sz="1750" dirty="0"/>
          </a:p>
        </p:txBody>
      </p:sp>
      <p:sp>
        <p:nvSpPr>
          <p:cNvPr id="8" name="Text 6"/>
          <p:cNvSpPr/>
          <p:nvPr/>
        </p:nvSpPr>
        <p:spPr>
          <a:xfrm>
            <a:off x="2393394" y="5475565"/>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4"/>
            </a:pPr>
            <a:r>
              <a:rPr lang="en-US" sz="1750" dirty="0">
                <a:solidFill>
                  <a:srgbClr val="2C3249"/>
                </a:solidFill>
                <a:latin typeface="Martel Sans" pitchFamily="34" charset="0"/>
                <a:ea typeface="Martel Sans" pitchFamily="34" charset="-122"/>
                <a:cs typeface="Martel Sans" pitchFamily="34" charset="-120"/>
              </a:rPr>
              <a:t>SQL Injection: Exploiting vulnerabilities in web applications to gain unauthorized access to databases.</a:t>
            </a:r>
            <a:endParaRPr lang="en-US" sz="1750" dirty="0"/>
          </a:p>
        </p:txBody>
      </p:sp>
      <p:sp>
        <p:nvSpPr>
          <p:cNvPr id="9" name="Text 7"/>
          <p:cNvSpPr/>
          <p:nvPr/>
        </p:nvSpPr>
        <p:spPr>
          <a:xfrm>
            <a:off x="2393394" y="6275189"/>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5"/>
            </a:pPr>
            <a:r>
              <a:rPr lang="en-US" sz="1750" dirty="0">
                <a:solidFill>
                  <a:srgbClr val="2C3249"/>
                </a:solidFill>
                <a:latin typeface="Martel Sans" pitchFamily="34" charset="0"/>
                <a:ea typeface="Martel Sans" pitchFamily="34" charset="-122"/>
                <a:cs typeface="Martel Sans" pitchFamily="34" charset="-120"/>
              </a:rPr>
              <a:t>Social Engineering: Manipulating people into divulging confidential information or performing actions that compromise security.</a:t>
            </a:r>
            <a:endParaRPr lang="en-US" sz="1750"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884878"/>
            <a:ext cx="7477601" cy="1388745"/>
          </a:xfrm>
          <a:prstGeom prst="rect">
            <a:avLst/>
          </a:prstGeom>
          <a:noFill/>
          <a:ln/>
        </p:spPr>
        <p:txBody>
          <a:bodyPr wrap="squar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Malware: Types and Prevention</a:t>
            </a:r>
            <a:endParaRPr lang="en-US" sz="4374" dirty="0"/>
          </a:p>
        </p:txBody>
      </p:sp>
      <p:sp>
        <p:nvSpPr>
          <p:cNvPr id="6" name="Text 3"/>
          <p:cNvSpPr/>
          <p:nvPr/>
        </p:nvSpPr>
        <p:spPr>
          <a:xfrm>
            <a:off x="833199" y="3606879"/>
            <a:ext cx="7477601" cy="1421606"/>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Malware, or malicious software, is a broad category of programs designed to cause harm to computer systems. Common types include viruses, trojans, worms, and ransomware, each with unique characteristics and methods of infection.</a:t>
            </a:r>
            <a:endParaRPr lang="en-US" sz="1750" dirty="0"/>
          </a:p>
        </p:txBody>
      </p:sp>
      <p:sp>
        <p:nvSpPr>
          <p:cNvPr id="7" name="Text 4"/>
          <p:cNvSpPr/>
          <p:nvPr/>
        </p:nvSpPr>
        <p:spPr>
          <a:xfrm>
            <a:off x="833199" y="5278398"/>
            <a:ext cx="7477601" cy="1066205"/>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Effective malware prevention involves a multi-layered approach, including antivirus software, firewalls, regular software updates, and employee security awareness training.</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428155"/>
            <a:ext cx="9960531" cy="694373"/>
          </a:xfrm>
          <a:prstGeom prst="rect">
            <a:avLst/>
          </a:prstGeom>
          <a:noFill/>
          <a:ln/>
        </p:spPr>
        <p:txBody>
          <a:bodyPr wrap="non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Social Engineering Tactics and Mitigation</a:t>
            </a:r>
            <a:endParaRPr lang="en-US" sz="4374" dirty="0"/>
          </a:p>
        </p:txBody>
      </p:sp>
      <p:sp>
        <p:nvSpPr>
          <p:cNvPr id="5" name="Shape 3"/>
          <p:cNvSpPr/>
          <p:nvPr/>
        </p:nvSpPr>
        <p:spPr>
          <a:xfrm>
            <a:off x="2037993" y="2566868"/>
            <a:ext cx="5166122" cy="2006203"/>
          </a:xfrm>
          <a:prstGeom prst="roundRect">
            <a:avLst>
              <a:gd name="adj" fmla="val 4984"/>
            </a:avLst>
          </a:prstGeom>
          <a:solidFill>
            <a:srgbClr val="DFECE9"/>
          </a:solidFill>
          <a:ln w="7620">
            <a:solidFill>
              <a:srgbClr val="C5D2CF"/>
            </a:solidFill>
            <a:prstDash val="solid"/>
          </a:ln>
        </p:spPr>
      </p:sp>
      <p:sp>
        <p:nvSpPr>
          <p:cNvPr id="6" name="Text 4"/>
          <p:cNvSpPr/>
          <p:nvPr/>
        </p:nvSpPr>
        <p:spPr>
          <a:xfrm>
            <a:off x="2267783" y="2796659"/>
            <a:ext cx="2777490"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Phishing Attacks</a:t>
            </a:r>
            <a:endParaRPr lang="en-US" sz="2187" dirty="0"/>
          </a:p>
        </p:txBody>
      </p:sp>
      <p:sp>
        <p:nvSpPr>
          <p:cNvPr id="7" name="Text 5"/>
          <p:cNvSpPr/>
          <p:nvPr/>
        </p:nvSpPr>
        <p:spPr>
          <a:xfrm>
            <a:off x="2267783" y="3277076"/>
            <a:ext cx="4706541" cy="1066205"/>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Manipulative emails or messages that trick users into revealing sensitive information or downloading malware.</a:t>
            </a:r>
            <a:endParaRPr lang="en-US" sz="1750" dirty="0"/>
          </a:p>
        </p:txBody>
      </p:sp>
      <p:sp>
        <p:nvSpPr>
          <p:cNvPr id="8" name="Shape 6"/>
          <p:cNvSpPr/>
          <p:nvPr/>
        </p:nvSpPr>
        <p:spPr>
          <a:xfrm>
            <a:off x="7426285" y="2566868"/>
            <a:ext cx="5166122" cy="2006203"/>
          </a:xfrm>
          <a:prstGeom prst="roundRect">
            <a:avLst>
              <a:gd name="adj" fmla="val 4984"/>
            </a:avLst>
          </a:prstGeom>
          <a:solidFill>
            <a:srgbClr val="DFECE9"/>
          </a:solidFill>
          <a:ln w="7620">
            <a:solidFill>
              <a:srgbClr val="C5D2CF"/>
            </a:solidFill>
            <a:prstDash val="solid"/>
          </a:ln>
        </p:spPr>
      </p:sp>
      <p:sp>
        <p:nvSpPr>
          <p:cNvPr id="9" name="Text 7"/>
          <p:cNvSpPr/>
          <p:nvPr/>
        </p:nvSpPr>
        <p:spPr>
          <a:xfrm>
            <a:off x="7656076" y="2796659"/>
            <a:ext cx="2777490"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Pretexting</a:t>
            </a:r>
            <a:endParaRPr lang="en-US" sz="2187" dirty="0"/>
          </a:p>
        </p:txBody>
      </p:sp>
      <p:sp>
        <p:nvSpPr>
          <p:cNvPr id="10" name="Text 8"/>
          <p:cNvSpPr/>
          <p:nvPr/>
        </p:nvSpPr>
        <p:spPr>
          <a:xfrm>
            <a:off x="7656076" y="3277076"/>
            <a:ext cx="4706541" cy="710803"/>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Creating a plausible pretext to gain the trust of a target and obtain confidential data.</a:t>
            </a:r>
            <a:endParaRPr lang="en-US" sz="1750" dirty="0"/>
          </a:p>
        </p:txBody>
      </p:sp>
      <p:sp>
        <p:nvSpPr>
          <p:cNvPr id="11" name="Shape 9"/>
          <p:cNvSpPr/>
          <p:nvPr/>
        </p:nvSpPr>
        <p:spPr>
          <a:xfrm>
            <a:off x="2037993" y="4795242"/>
            <a:ext cx="5166122" cy="2006203"/>
          </a:xfrm>
          <a:prstGeom prst="roundRect">
            <a:avLst>
              <a:gd name="adj" fmla="val 4984"/>
            </a:avLst>
          </a:prstGeom>
          <a:solidFill>
            <a:srgbClr val="DFECE9"/>
          </a:solidFill>
          <a:ln w="7620">
            <a:solidFill>
              <a:srgbClr val="C5D2CF"/>
            </a:solidFill>
            <a:prstDash val="solid"/>
          </a:ln>
        </p:spPr>
      </p:sp>
      <p:sp>
        <p:nvSpPr>
          <p:cNvPr id="12" name="Text 10"/>
          <p:cNvSpPr/>
          <p:nvPr/>
        </p:nvSpPr>
        <p:spPr>
          <a:xfrm>
            <a:off x="2267783" y="5025033"/>
            <a:ext cx="2777490"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Baiting</a:t>
            </a:r>
            <a:endParaRPr lang="en-US" sz="2187" dirty="0"/>
          </a:p>
        </p:txBody>
      </p:sp>
      <p:sp>
        <p:nvSpPr>
          <p:cNvPr id="13" name="Text 11"/>
          <p:cNvSpPr/>
          <p:nvPr/>
        </p:nvSpPr>
        <p:spPr>
          <a:xfrm>
            <a:off x="2267783" y="5505450"/>
            <a:ext cx="4706541" cy="1066205"/>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Leaving malware-infected physical media (e.g., USB drives) for unsuspecting victims to find and use.</a:t>
            </a:r>
            <a:endParaRPr lang="en-US" sz="1750" dirty="0"/>
          </a:p>
        </p:txBody>
      </p:sp>
      <p:sp>
        <p:nvSpPr>
          <p:cNvPr id="14" name="Shape 12"/>
          <p:cNvSpPr/>
          <p:nvPr/>
        </p:nvSpPr>
        <p:spPr>
          <a:xfrm>
            <a:off x="7426285" y="4795242"/>
            <a:ext cx="5166122" cy="2006203"/>
          </a:xfrm>
          <a:prstGeom prst="roundRect">
            <a:avLst>
              <a:gd name="adj" fmla="val 4984"/>
            </a:avLst>
          </a:prstGeom>
          <a:solidFill>
            <a:srgbClr val="DFECE9"/>
          </a:solidFill>
          <a:ln w="7620">
            <a:solidFill>
              <a:srgbClr val="C5D2CF"/>
            </a:solidFill>
            <a:prstDash val="solid"/>
          </a:ln>
        </p:spPr>
      </p:sp>
      <p:sp>
        <p:nvSpPr>
          <p:cNvPr id="15" name="Text 13"/>
          <p:cNvSpPr/>
          <p:nvPr/>
        </p:nvSpPr>
        <p:spPr>
          <a:xfrm>
            <a:off x="7656076" y="5025033"/>
            <a:ext cx="2777490"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Tailgating</a:t>
            </a:r>
            <a:endParaRPr lang="en-US" sz="2187" dirty="0"/>
          </a:p>
        </p:txBody>
      </p:sp>
      <p:sp>
        <p:nvSpPr>
          <p:cNvPr id="16" name="Text 14"/>
          <p:cNvSpPr/>
          <p:nvPr/>
        </p:nvSpPr>
        <p:spPr>
          <a:xfrm>
            <a:off x="7656076" y="5505450"/>
            <a:ext cx="4706541" cy="1066205"/>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Closely following an authorized individual to gain unauthorized access to a restricted area.</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524119"/>
            <a:ext cx="10201037" cy="694373"/>
          </a:xfrm>
          <a:prstGeom prst="rect">
            <a:avLst/>
          </a:prstGeom>
          <a:noFill/>
          <a:ln/>
        </p:spPr>
        <p:txBody>
          <a:bodyPr wrap="non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Protecting Sensitive Data and Information</a:t>
            </a:r>
            <a:endParaRPr lang="en-US" sz="4374" dirty="0"/>
          </a:p>
        </p:txBody>
      </p:sp>
      <p:sp>
        <p:nvSpPr>
          <p:cNvPr id="5" name="Text 3"/>
          <p:cNvSpPr/>
          <p:nvPr/>
        </p:nvSpPr>
        <p:spPr>
          <a:xfrm>
            <a:off x="2037993" y="2751653"/>
            <a:ext cx="5006221" cy="1777008"/>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Safeguarding sensitive data and information is crucial in the digital age. This includes personal identities, financial records, intellectual property, and other confidential data that could cause harm if exposed.</a:t>
            </a:r>
            <a:endParaRPr lang="en-US" sz="1750" dirty="0"/>
          </a:p>
        </p:txBody>
      </p:sp>
      <p:sp>
        <p:nvSpPr>
          <p:cNvPr id="6" name="Text 4"/>
          <p:cNvSpPr/>
          <p:nvPr/>
        </p:nvSpPr>
        <p:spPr>
          <a:xfrm>
            <a:off x="2037993" y="4728567"/>
            <a:ext cx="5006221" cy="1777008"/>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Key strategies include encryption, access controls, regular backups, and comprehensive data governance policies. Employees must also be trained to handle sensitive information securely.</a:t>
            </a:r>
            <a:endParaRPr lang="en-US" sz="1750" dirty="0"/>
          </a:p>
        </p:txBody>
      </p:sp>
      <p:pic>
        <p:nvPicPr>
          <p:cNvPr id="7" name="Image 0" descr="preencoded.png">    </p:cNvPr>
          <p:cNvPicPr>
            <a:picLocks noChangeAspect="1"/>
          </p:cNvPicPr>
          <p:nvPr/>
        </p:nvPicPr>
        <p:blipFill>
          <a:blip r:embed="rId1"/>
          <a:stretch>
            <a:fillRect/>
          </a:stretch>
        </p:blipFill>
        <p:spPr>
          <a:xfrm>
            <a:off x="7593806" y="2801660"/>
            <a:ext cx="5006221" cy="3201472"/>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935236"/>
            <a:ext cx="10554414" cy="1388745"/>
          </a:xfrm>
          <a:prstGeom prst="rect">
            <a:avLst/>
          </a:prstGeom>
          <a:noFill/>
          <a:ln/>
        </p:spPr>
        <p:txBody>
          <a:bodyPr wrap="squar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Cybersecurity Frameworks and Best Practices</a:t>
            </a:r>
            <a:endParaRPr lang="en-US" sz="4374" dirty="0"/>
          </a:p>
        </p:txBody>
      </p:sp>
      <p:sp>
        <p:nvSpPr>
          <p:cNvPr id="5" name="Shape 3"/>
          <p:cNvSpPr/>
          <p:nvPr/>
        </p:nvSpPr>
        <p:spPr>
          <a:xfrm>
            <a:off x="2037993" y="2941915"/>
            <a:ext cx="499943" cy="499943"/>
          </a:xfrm>
          <a:prstGeom prst="roundRect">
            <a:avLst>
              <a:gd name="adj" fmla="val 20000"/>
            </a:avLst>
          </a:prstGeom>
          <a:solidFill>
            <a:srgbClr val="DFECE9"/>
          </a:solidFill>
          <a:ln w="7620">
            <a:solidFill>
              <a:srgbClr val="C5D2CF"/>
            </a:solidFill>
            <a:prstDash val="solid"/>
          </a:ln>
        </p:spPr>
      </p:sp>
      <p:sp>
        <p:nvSpPr>
          <p:cNvPr id="6" name="Text 4"/>
          <p:cNvSpPr/>
          <p:nvPr/>
        </p:nvSpPr>
        <p:spPr>
          <a:xfrm>
            <a:off x="2237303" y="2983587"/>
            <a:ext cx="101322" cy="416481"/>
          </a:xfrm>
          <a:prstGeom prst="rect">
            <a:avLst/>
          </a:prstGeom>
          <a:noFill/>
          <a:ln/>
        </p:spPr>
        <p:txBody>
          <a:bodyPr wrap="none" rtlCol="0" anchor="t"/>
          <a:lstStyle/>
          <a:p>
            <a:pPr algn="ctr" indent="0" marL="0">
              <a:lnSpc>
                <a:spcPts val="3281"/>
              </a:lnSpc>
              <a:buNone/>
            </a:pPr>
            <a:r>
              <a:rPr lang="en-US" sz="2624" dirty="0">
                <a:solidFill>
                  <a:srgbClr val="2C3249"/>
                </a:solidFill>
                <a:latin typeface="Kanit" pitchFamily="34" charset="0"/>
                <a:ea typeface="Kanit" pitchFamily="34" charset="-122"/>
                <a:cs typeface="Kanit" pitchFamily="34" charset="-120"/>
              </a:rPr>
              <a:t>1</a:t>
            </a:r>
            <a:endParaRPr lang="en-US" sz="2624" dirty="0"/>
          </a:p>
        </p:txBody>
      </p:sp>
      <p:sp>
        <p:nvSpPr>
          <p:cNvPr id="7" name="Text 5"/>
          <p:cNvSpPr/>
          <p:nvPr/>
        </p:nvSpPr>
        <p:spPr>
          <a:xfrm>
            <a:off x="2760107" y="3018234"/>
            <a:ext cx="3409355"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Comprehensive Frameworks</a:t>
            </a:r>
            <a:endParaRPr lang="en-US" sz="2187" dirty="0"/>
          </a:p>
        </p:txBody>
      </p:sp>
      <p:sp>
        <p:nvSpPr>
          <p:cNvPr id="8" name="Text 6"/>
          <p:cNvSpPr/>
          <p:nvPr/>
        </p:nvSpPr>
        <p:spPr>
          <a:xfrm>
            <a:off x="2760107" y="3498652"/>
            <a:ext cx="4444008" cy="1421606"/>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Adopt established cybersecurity frameworks like NIST CSF or ISO 27001 to guide your organization's security strategy and implementation.</a:t>
            </a:r>
            <a:endParaRPr lang="en-US" sz="1750" dirty="0"/>
          </a:p>
        </p:txBody>
      </p:sp>
      <p:sp>
        <p:nvSpPr>
          <p:cNvPr id="9" name="Shape 7"/>
          <p:cNvSpPr/>
          <p:nvPr/>
        </p:nvSpPr>
        <p:spPr>
          <a:xfrm>
            <a:off x="7426285" y="2941915"/>
            <a:ext cx="499943" cy="499943"/>
          </a:xfrm>
          <a:prstGeom prst="roundRect">
            <a:avLst>
              <a:gd name="adj" fmla="val 20000"/>
            </a:avLst>
          </a:prstGeom>
          <a:solidFill>
            <a:srgbClr val="DFECE9"/>
          </a:solidFill>
          <a:ln w="7620">
            <a:solidFill>
              <a:srgbClr val="C5D2CF"/>
            </a:solidFill>
            <a:prstDash val="solid"/>
          </a:ln>
        </p:spPr>
      </p:sp>
      <p:sp>
        <p:nvSpPr>
          <p:cNvPr id="10" name="Text 8"/>
          <p:cNvSpPr/>
          <p:nvPr/>
        </p:nvSpPr>
        <p:spPr>
          <a:xfrm>
            <a:off x="7591901" y="2983587"/>
            <a:ext cx="168712" cy="416481"/>
          </a:xfrm>
          <a:prstGeom prst="rect">
            <a:avLst/>
          </a:prstGeom>
          <a:noFill/>
          <a:ln/>
        </p:spPr>
        <p:txBody>
          <a:bodyPr wrap="none" rtlCol="0" anchor="t"/>
          <a:lstStyle/>
          <a:p>
            <a:pPr algn="ctr" indent="0" marL="0">
              <a:lnSpc>
                <a:spcPts val="3281"/>
              </a:lnSpc>
              <a:buNone/>
            </a:pPr>
            <a:r>
              <a:rPr lang="en-US" sz="2624" dirty="0">
                <a:solidFill>
                  <a:srgbClr val="2C3249"/>
                </a:solidFill>
                <a:latin typeface="Kanit" pitchFamily="34" charset="0"/>
                <a:ea typeface="Kanit" pitchFamily="34" charset="-122"/>
                <a:cs typeface="Kanit" pitchFamily="34" charset="-120"/>
              </a:rPr>
              <a:t>2</a:t>
            </a:r>
            <a:endParaRPr lang="en-US" sz="2624" dirty="0"/>
          </a:p>
        </p:txBody>
      </p:sp>
      <p:sp>
        <p:nvSpPr>
          <p:cNvPr id="11" name="Text 9"/>
          <p:cNvSpPr/>
          <p:nvPr/>
        </p:nvSpPr>
        <p:spPr>
          <a:xfrm>
            <a:off x="8148399" y="3018234"/>
            <a:ext cx="2777490"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Defense-in-Depth</a:t>
            </a:r>
            <a:endParaRPr lang="en-US" sz="2187" dirty="0"/>
          </a:p>
        </p:txBody>
      </p:sp>
      <p:sp>
        <p:nvSpPr>
          <p:cNvPr id="12" name="Text 10"/>
          <p:cNvSpPr/>
          <p:nvPr/>
        </p:nvSpPr>
        <p:spPr>
          <a:xfrm>
            <a:off x="8148399" y="3498652"/>
            <a:ext cx="4444008" cy="1421606"/>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Implement multiple layers of security controls to create a resilient defense against cyber threats, including firewalls, access management, and monitoring.</a:t>
            </a:r>
            <a:endParaRPr lang="en-US" sz="1750" dirty="0"/>
          </a:p>
        </p:txBody>
      </p:sp>
      <p:sp>
        <p:nvSpPr>
          <p:cNvPr id="13" name="Shape 11"/>
          <p:cNvSpPr/>
          <p:nvPr/>
        </p:nvSpPr>
        <p:spPr>
          <a:xfrm>
            <a:off x="2037993" y="5316022"/>
            <a:ext cx="499943" cy="499943"/>
          </a:xfrm>
          <a:prstGeom prst="roundRect">
            <a:avLst>
              <a:gd name="adj" fmla="val 20000"/>
            </a:avLst>
          </a:prstGeom>
          <a:solidFill>
            <a:srgbClr val="DFECE9"/>
          </a:solidFill>
          <a:ln w="7620">
            <a:solidFill>
              <a:srgbClr val="C5D2CF"/>
            </a:solidFill>
            <a:prstDash val="solid"/>
          </a:ln>
        </p:spPr>
      </p:sp>
      <p:sp>
        <p:nvSpPr>
          <p:cNvPr id="14" name="Text 12"/>
          <p:cNvSpPr/>
          <p:nvPr/>
        </p:nvSpPr>
        <p:spPr>
          <a:xfrm>
            <a:off x="2202299" y="5357693"/>
            <a:ext cx="171331" cy="416481"/>
          </a:xfrm>
          <a:prstGeom prst="rect">
            <a:avLst/>
          </a:prstGeom>
          <a:noFill/>
          <a:ln/>
        </p:spPr>
        <p:txBody>
          <a:bodyPr wrap="none" rtlCol="0" anchor="t"/>
          <a:lstStyle/>
          <a:p>
            <a:pPr algn="ctr" indent="0" marL="0">
              <a:lnSpc>
                <a:spcPts val="3281"/>
              </a:lnSpc>
              <a:buNone/>
            </a:pPr>
            <a:r>
              <a:rPr lang="en-US" sz="2624" dirty="0">
                <a:solidFill>
                  <a:srgbClr val="2C3249"/>
                </a:solidFill>
                <a:latin typeface="Kanit" pitchFamily="34" charset="0"/>
                <a:ea typeface="Kanit" pitchFamily="34" charset="-122"/>
                <a:cs typeface="Kanit" pitchFamily="34" charset="-120"/>
              </a:rPr>
              <a:t>3</a:t>
            </a:r>
            <a:endParaRPr lang="en-US" sz="2624" dirty="0"/>
          </a:p>
        </p:txBody>
      </p:sp>
      <p:sp>
        <p:nvSpPr>
          <p:cNvPr id="15" name="Text 13"/>
          <p:cNvSpPr/>
          <p:nvPr/>
        </p:nvSpPr>
        <p:spPr>
          <a:xfrm>
            <a:off x="2760107" y="5392341"/>
            <a:ext cx="2777490"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Employee Training</a:t>
            </a:r>
            <a:endParaRPr lang="en-US" sz="2187" dirty="0"/>
          </a:p>
        </p:txBody>
      </p:sp>
      <p:sp>
        <p:nvSpPr>
          <p:cNvPr id="16" name="Text 14"/>
          <p:cNvSpPr/>
          <p:nvPr/>
        </p:nvSpPr>
        <p:spPr>
          <a:xfrm>
            <a:off x="2760107" y="5872758"/>
            <a:ext cx="4444008" cy="1421606"/>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Regularly educate and train employees on cybersecurity best practices, such as recognizing phishing attempts and securely handling sensitive data.</a:t>
            </a:r>
            <a:endParaRPr lang="en-US" sz="1750" dirty="0"/>
          </a:p>
        </p:txBody>
      </p:sp>
      <p:sp>
        <p:nvSpPr>
          <p:cNvPr id="17" name="Shape 15"/>
          <p:cNvSpPr/>
          <p:nvPr/>
        </p:nvSpPr>
        <p:spPr>
          <a:xfrm>
            <a:off x="7426285" y="5316022"/>
            <a:ext cx="499943" cy="499943"/>
          </a:xfrm>
          <a:prstGeom prst="roundRect">
            <a:avLst>
              <a:gd name="adj" fmla="val 20000"/>
            </a:avLst>
          </a:prstGeom>
          <a:solidFill>
            <a:srgbClr val="DFECE9"/>
          </a:solidFill>
          <a:ln w="7620">
            <a:solidFill>
              <a:srgbClr val="C5D2CF"/>
            </a:solidFill>
            <a:prstDash val="solid"/>
          </a:ln>
        </p:spPr>
      </p:sp>
      <p:sp>
        <p:nvSpPr>
          <p:cNvPr id="18" name="Text 16"/>
          <p:cNvSpPr/>
          <p:nvPr/>
        </p:nvSpPr>
        <p:spPr>
          <a:xfrm>
            <a:off x="7586067" y="5357693"/>
            <a:ext cx="180380" cy="416481"/>
          </a:xfrm>
          <a:prstGeom prst="rect">
            <a:avLst/>
          </a:prstGeom>
          <a:noFill/>
          <a:ln/>
        </p:spPr>
        <p:txBody>
          <a:bodyPr wrap="none" rtlCol="0" anchor="t"/>
          <a:lstStyle/>
          <a:p>
            <a:pPr algn="ctr" indent="0" marL="0">
              <a:lnSpc>
                <a:spcPts val="3281"/>
              </a:lnSpc>
              <a:buNone/>
            </a:pPr>
            <a:r>
              <a:rPr lang="en-US" sz="2624" dirty="0">
                <a:solidFill>
                  <a:srgbClr val="2C3249"/>
                </a:solidFill>
                <a:latin typeface="Kanit" pitchFamily="34" charset="0"/>
                <a:ea typeface="Kanit" pitchFamily="34" charset="-122"/>
                <a:cs typeface="Kanit" pitchFamily="34" charset="-120"/>
              </a:rPr>
              <a:t>4</a:t>
            </a:r>
            <a:endParaRPr lang="en-US" sz="2624" dirty="0"/>
          </a:p>
        </p:txBody>
      </p:sp>
      <p:sp>
        <p:nvSpPr>
          <p:cNvPr id="19" name="Text 17"/>
          <p:cNvSpPr/>
          <p:nvPr/>
        </p:nvSpPr>
        <p:spPr>
          <a:xfrm>
            <a:off x="8148399" y="5392341"/>
            <a:ext cx="3225760" cy="347186"/>
          </a:xfrm>
          <a:prstGeom prst="rect">
            <a:avLst/>
          </a:prstGeom>
          <a:noFill/>
          <a:ln/>
        </p:spPr>
        <p:txBody>
          <a:bodyPr wrap="none" rtlCol="0" anchor="t"/>
          <a:lstStyle/>
          <a:p>
            <a:pPr indent="0" marL="0">
              <a:lnSpc>
                <a:spcPts val="2734"/>
              </a:lnSpc>
              <a:buNone/>
            </a:pPr>
            <a:r>
              <a:rPr lang="en-US" sz="2187" dirty="0">
                <a:solidFill>
                  <a:srgbClr val="2C3249"/>
                </a:solidFill>
                <a:latin typeface="Kanit" pitchFamily="34" charset="0"/>
                <a:ea typeface="Kanit" pitchFamily="34" charset="-122"/>
                <a:cs typeface="Kanit" pitchFamily="34" charset="-120"/>
              </a:rPr>
              <a:t>Vulnerability Management</a:t>
            </a:r>
            <a:endParaRPr lang="en-US" sz="2187" dirty="0"/>
          </a:p>
        </p:txBody>
      </p:sp>
      <p:sp>
        <p:nvSpPr>
          <p:cNvPr id="20" name="Text 18"/>
          <p:cNvSpPr/>
          <p:nvPr/>
        </p:nvSpPr>
        <p:spPr>
          <a:xfrm>
            <a:off x="8148399" y="5872758"/>
            <a:ext cx="4444008" cy="1421606"/>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Proactively identify, assess, and remediate security vulnerabilities in systems, applications, and networks to minimize the risk of exploitation.</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30553"/>
          </a:xfrm>
          <a:prstGeom prst="rect">
            <a:avLst/>
          </a:prstGeom>
          <a:solidFill>
            <a:srgbClr val="FFFFFF"/>
          </a:solidFill>
          <a:ln/>
        </p:spPr>
      </p:sp>
      <p:sp>
        <p:nvSpPr>
          <p:cNvPr id="4" name="Text 2"/>
          <p:cNvSpPr/>
          <p:nvPr/>
        </p:nvSpPr>
        <p:spPr>
          <a:xfrm>
            <a:off x="2217301" y="590193"/>
            <a:ext cx="9645729" cy="670679"/>
          </a:xfrm>
          <a:prstGeom prst="rect">
            <a:avLst/>
          </a:prstGeom>
          <a:noFill/>
          <a:ln/>
        </p:spPr>
        <p:txBody>
          <a:bodyPr wrap="none" rtlCol="0" anchor="t"/>
          <a:lstStyle/>
          <a:p>
            <a:pPr indent="0" marL="0">
              <a:lnSpc>
                <a:spcPts val="5282"/>
              </a:lnSpc>
              <a:buNone/>
            </a:pPr>
            <a:r>
              <a:rPr lang="en-US" sz="4225" dirty="0">
                <a:solidFill>
                  <a:srgbClr val="272D45"/>
                </a:solidFill>
                <a:latin typeface="Kanit" pitchFamily="34" charset="0"/>
                <a:ea typeface="Kanit" pitchFamily="34" charset="-122"/>
                <a:cs typeface="Kanit" pitchFamily="34" charset="-120"/>
              </a:rPr>
              <a:t>Incident Response and Disaster Recovery</a:t>
            </a:r>
            <a:endParaRPr lang="en-US" sz="4225" dirty="0"/>
          </a:p>
        </p:txBody>
      </p:sp>
      <p:sp>
        <p:nvSpPr>
          <p:cNvPr id="5" name="Shape 3"/>
          <p:cNvSpPr/>
          <p:nvPr/>
        </p:nvSpPr>
        <p:spPr>
          <a:xfrm>
            <a:off x="2217301" y="4493538"/>
            <a:ext cx="10195679" cy="42863"/>
          </a:xfrm>
          <a:prstGeom prst="roundRect">
            <a:avLst>
              <a:gd name="adj" fmla="val 225348"/>
            </a:avLst>
          </a:prstGeom>
          <a:solidFill>
            <a:srgbClr val="C5D2CF"/>
          </a:solidFill>
          <a:ln/>
        </p:spPr>
      </p:sp>
      <p:sp>
        <p:nvSpPr>
          <p:cNvPr id="6" name="Shape 4"/>
          <p:cNvSpPr/>
          <p:nvPr/>
        </p:nvSpPr>
        <p:spPr>
          <a:xfrm>
            <a:off x="4170640" y="3742373"/>
            <a:ext cx="42863" cy="751165"/>
          </a:xfrm>
          <a:prstGeom prst="roundRect">
            <a:avLst>
              <a:gd name="adj" fmla="val 225348"/>
            </a:avLst>
          </a:prstGeom>
          <a:solidFill>
            <a:srgbClr val="C5D2CF"/>
          </a:solidFill>
          <a:ln/>
        </p:spPr>
      </p:sp>
      <p:sp>
        <p:nvSpPr>
          <p:cNvPr id="7" name="Shape 5"/>
          <p:cNvSpPr/>
          <p:nvPr/>
        </p:nvSpPr>
        <p:spPr>
          <a:xfrm>
            <a:off x="3950613" y="4252079"/>
            <a:ext cx="482917" cy="482918"/>
          </a:xfrm>
          <a:prstGeom prst="roundRect">
            <a:avLst>
              <a:gd name="adj" fmla="val 20002"/>
            </a:avLst>
          </a:prstGeom>
          <a:solidFill>
            <a:srgbClr val="DFECE9"/>
          </a:solidFill>
          <a:ln w="7620">
            <a:solidFill>
              <a:srgbClr val="C5D2CF"/>
            </a:solidFill>
            <a:prstDash val="solid"/>
          </a:ln>
        </p:spPr>
      </p:sp>
      <p:sp>
        <p:nvSpPr>
          <p:cNvPr id="8" name="Text 6"/>
          <p:cNvSpPr/>
          <p:nvPr/>
        </p:nvSpPr>
        <p:spPr>
          <a:xfrm>
            <a:off x="4143018" y="4292322"/>
            <a:ext cx="97988" cy="402431"/>
          </a:xfrm>
          <a:prstGeom prst="rect">
            <a:avLst/>
          </a:prstGeom>
          <a:noFill/>
          <a:ln/>
        </p:spPr>
        <p:txBody>
          <a:bodyPr wrap="none" rtlCol="0" anchor="t"/>
          <a:lstStyle/>
          <a:p>
            <a:pPr algn="ctr" indent="0" marL="0">
              <a:lnSpc>
                <a:spcPts val="3169"/>
              </a:lnSpc>
              <a:buNone/>
            </a:pPr>
            <a:r>
              <a:rPr lang="en-US" sz="2535" dirty="0">
                <a:solidFill>
                  <a:srgbClr val="2C3249"/>
                </a:solidFill>
                <a:latin typeface="Kanit" pitchFamily="34" charset="0"/>
                <a:ea typeface="Kanit" pitchFamily="34" charset="-122"/>
                <a:cs typeface="Kanit" pitchFamily="34" charset="-120"/>
              </a:rPr>
              <a:t>1</a:t>
            </a:r>
            <a:endParaRPr lang="en-US" sz="2535" dirty="0"/>
          </a:p>
        </p:txBody>
      </p:sp>
      <p:sp>
        <p:nvSpPr>
          <p:cNvPr id="9" name="Text 7"/>
          <p:cNvSpPr/>
          <p:nvPr/>
        </p:nvSpPr>
        <p:spPr>
          <a:xfrm>
            <a:off x="2850475" y="1690092"/>
            <a:ext cx="2683073" cy="335399"/>
          </a:xfrm>
          <a:prstGeom prst="rect">
            <a:avLst/>
          </a:prstGeom>
          <a:noFill/>
          <a:ln/>
        </p:spPr>
        <p:txBody>
          <a:bodyPr wrap="none" rtlCol="0" anchor="t"/>
          <a:lstStyle/>
          <a:p>
            <a:pPr algn="ctr" indent="0" marL="0">
              <a:lnSpc>
                <a:spcPts val="2641"/>
              </a:lnSpc>
              <a:buNone/>
            </a:pPr>
            <a:r>
              <a:rPr lang="en-US" sz="2113" dirty="0">
                <a:solidFill>
                  <a:srgbClr val="2C3249"/>
                </a:solidFill>
                <a:latin typeface="Kanit" pitchFamily="34" charset="0"/>
                <a:ea typeface="Kanit" pitchFamily="34" charset="-122"/>
                <a:cs typeface="Kanit" pitchFamily="34" charset="-120"/>
              </a:rPr>
              <a:t>Incident Detection</a:t>
            </a:r>
            <a:endParaRPr lang="en-US" sz="2113" dirty="0"/>
          </a:p>
        </p:txBody>
      </p:sp>
      <p:sp>
        <p:nvSpPr>
          <p:cNvPr id="10" name="Text 8"/>
          <p:cNvSpPr/>
          <p:nvPr/>
        </p:nvSpPr>
        <p:spPr>
          <a:xfrm>
            <a:off x="2431852" y="2154198"/>
            <a:ext cx="3520440" cy="1373505"/>
          </a:xfrm>
          <a:prstGeom prst="rect">
            <a:avLst/>
          </a:prstGeom>
          <a:noFill/>
          <a:ln/>
        </p:spPr>
        <p:txBody>
          <a:bodyPr wrap="square" rtlCol="0" anchor="t"/>
          <a:lstStyle/>
          <a:p>
            <a:pPr algn="ctr" indent="0" marL="0">
              <a:lnSpc>
                <a:spcPts val="2704"/>
              </a:lnSpc>
              <a:buNone/>
            </a:pPr>
            <a:r>
              <a:rPr lang="en-US" sz="1690" dirty="0">
                <a:solidFill>
                  <a:srgbClr val="2C3249"/>
                </a:solidFill>
                <a:latin typeface="Martel Sans" pitchFamily="34" charset="0"/>
                <a:ea typeface="Martel Sans" pitchFamily="34" charset="-122"/>
                <a:cs typeface="Martel Sans" pitchFamily="34" charset="-120"/>
              </a:rPr>
              <a:t>Quickly identify and assess potential security incidents, whether through automated monitoring or user reports.</a:t>
            </a:r>
            <a:endParaRPr lang="en-US" sz="1690" dirty="0"/>
          </a:p>
        </p:txBody>
      </p:sp>
      <p:sp>
        <p:nvSpPr>
          <p:cNvPr id="11" name="Shape 9"/>
          <p:cNvSpPr/>
          <p:nvPr/>
        </p:nvSpPr>
        <p:spPr>
          <a:xfrm>
            <a:off x="6252686" y="4493538"/>
            <a:ext cx="42863" cy="751165"/>
          </a:xfrm>
          <a:prstGeom prst="roundRect">
            <a:avLst>
              <a:gd name="adj" fmla="val 225348"/>
            </a:avLst>
          </a:prstGeom>
          <a:solidFill>
            <a:srgbClr val="C5D2CF"/>
          </a:solidFill>
          <a:ln/>
        </p:spPr>
      </p:sp>
      <p:sp>
        <p:nvSpPr>
          <p:cNvPr id="12" name="Shape 10"/>
          <p:cNvSpPr/>
          <p:nvPr/>
        </p:nvSpPr>
        <p:spPr>
          <a:xfrm>
            <a:off x="6032659" y="4252079"/>
            <a:ext cx="482917" cy="482918"/>
          </a:xfrm>
          <a:prstGeom prst="roundRect">
            <a:avLst>
              <a:gd name="adj" fmla="val 20002"/>
            </a:avLst>
          </a:prstGeom>
          <a:solidFill>
            <a:srgbClr val="DFECE9"/>
          </a:solidFill>
          <a:ln w="7620">
            <a:solidFill>
              <a:srgbClr val="C5D2CF"/>
            </a:solidFill>
            <a:prstDash val="solid"/>
          </a:ln>
        </p:spPr>
      </p:sp>
      <p:sp>
        <p:nvSpPr>
          <p:cNvPr id="13" name="Text 11"/>
          <p:cNvSpPr/>
          <p:nvPr/>
        </p:nvSpPr>
        <p:spPr>
          <a:xfrm>
            <a:off x="6192560" y="4292322"/>
            <a:ext cx="162997" cy="402431"/>
          </a:xfrm>
          <a:prstGeom prst="rect">
            <a:avLst/>
          </a:prstGeom>
          <a:noFill/>
          <a:ln/>
        </p:spPr>
        <p:txBody>
          <a:bodyPr wrap="none" rtlCol="0" anchor="t"/>
          <a:lstStyle/>
          <a:p>
            <a:pPr algn="ctr" indent="0" marL="0">
              <a:lnSpc>
                <a:spcPts val="3169"/>
              </a:lnSpc>
              <a:buNone/>
            </a:pPr>
            <a:r>
              <a:rPr lang="en-US" sz="2535" dirty="0">
                <a:solidFill>
                  <a:srgbClr val="2C3249"/>
                </a:solidFill>
                <a:latin typeface="Kanit" pitchFamily="34" charset="0"/>
                <a:ea typeface="Kanit" pitchFamily="34" charset="-122"/>
                <a:cs typeface="Kanit" pitchFamily="34" charset="-120"/>
              </a:rPr>
              <a:t>2</a:t>
            </a:r>
            <a:endParaRPr lang="en-US" sz="2535" dirty="0"/>
          </a:p>
        </p:txBody>
      </p:sp>
      <p:sp>
        <p:nvSpPr>
          <p:cNvPr id="14" name="Text 12"/>
          <p:cNvSpPr/>
          <p:nvPr/>
        </p:nvSpPr>
        <p:spPr>
          <a:xfrm>
            <a:off x="4622006" y="5459373"/>
            <a:ext cx="3304103" cy="335399"/>
          </a:xfrm>
          <a:prstGeom prst="rect">
            <a:avLst/>
          </a:prstGeom>
          <a:noFill/>
          <a:ln/>
        </p:spPr>
        <p:txBody>
          <a:bodyPr wrap="none" rtlCol="0" anchor="t"/>
          <a:lstStyle/>
          <a:p>
            <a:pPr algn="ctr" indent="0" marL="0">
              <a:lnSpc>
                <a:spcPts val="2641"/>
              </a:lnSpc>
              <a:buNone/>
            </a:pPr>
            <a:r>
              <a:rPr lang="en-US" sz="2113" dirty="0">
                <a:solidFill>
                  <a:srgbClr val="2C3249"/>
                </a:solidFill>
                <a:latin typeface="Kanit" pitchFamily="34" charset="0"/>
                <a:ea typeface="Kanit" pitchFamily="34" charset="-122"/>
                <a:cs typeface="Kanit" pitchFamily="34" charset="-120"/>
              </a:rPr>
              <a:t>Containment and Mitigation</a:t>
            </a:r>
            <a:endParaRPr lang="en-US" sz="2113" dirty="0"/>
          </a:p>
        </p:txBody>
      </p:sp>
      <p:sp>
        <p:nvSpPr>
          <p:cNvPr id="15" name="Text 13"/>
          <p:cNvSpPr/>
          <p:nvPr/>
        </p:nvSpPr>
        <p:spPr>
          <a:xfrm>
            <a:off x="4513898" y="5923478"/>
            <a:ext cx="3520440" cy="1716881"/>
          </a:xfrm>
          <a:prstGeom prst="rect">
            <a:avLst/>
          </a:prstGeom>
          <a:noFill/>
          <a:ln/>
        </p:spPr>
        <p:txBody>
          <a:bodyPr wrap="square" rtlCol="0" anchor="t"/>
          <a:lstStyle/>
          <a:p>
            <a:pPr algn="ctr" indent="0" marL="0">
              <a:lnSpc>
                <a:spcPts val="2704"/>
              </a:lnSpc>
              <a:buNone/>
            </a:pPr>
            <a:r>
              <a:rPr lang="en-US" sz="1690" dirty="0">
                <a:solidFill>
                  <a:srgbClr val="2C3249"/>
                </a:solidFill>
                <a:latin typeface="Martel Sans" pitchFamily="34" charset="0"/>
                <a:ea typeface="Martel Sans" pitchFamily="34" charset="-122"/>
                <a:cs typeface="Martel Sans" pitchFamily="34" charset="-120"/>
              </a:rPr>
              <a:t>Take immediate steps to contain the incident and minimize the damage, such as isolating affected systems or blocking malicious traffic.</a:t>
            </a:r>
            <a:endParaRPr lang="en-US" sz="1690" dirty="0"/>
          </a:p>
        </p:txBody>
      </p:sp>
      <p:sp>
        <p:nvSpPr>
          <p:cNvPr id="16" name="Shape 14"/>
          <p:cNvSpPr/>
          <p:nvPr/>
        </p:nvSpPr>
        <p:spPr>
          <a:xfrm>
            <a:off x="8334732" y="3742373"/>
            <a:ext cx="42863" cy="751165"/>
          </a:xfrm>
          <a:prstGeom prst="roundRect">
            <a:avLst>
              <a:gd name="adj" fmla="val 225348"/>
            </a:avLst>
          </a:prstGeom>
          <a:solidFill>
            <a:srgbClr val="C5D2CF"/>
          </a:solidFill>
          <a:ln/>
        </p:spPr>
      </p:sp>
      <p:sp>
        <p:nvSpPr>
          <p:cNvPr id="17" name="Shape 15"/>
          <p:cNvSpPr/>
          <p:nvPr/>
        </p:nvSpPr>
        <p:spPr>
          <a:xfrm>
            <a:off x="8114705" y="4252079"/>
            <a:ext cx="482917" cy="482918"/>
          </a:xfrm>
          <a:prstGeom prst="roundRect">
            <a:avLst>
              <a:gd name="adj" fmla="val 20002"/>
            </a:avLst>
          </a:prstGeom>
          <a:solidFill>
            <a:srgbClr val="DFECE9"/>
          </a:solidFill>
          <a:ln w="7620">
            <a:solidFill>
              <a:srgbClr val="C5D2CF"/>
            </a:solidFill>
            <a:prstDash val="solid"/>
          </a:ln>
        </p:spPr>
      </p:sp>
      <p:sp>
        <p:nvSpPr>
          <p:cNvPr id="18" name="Text 16"/>
          <p:cNvSpPr/>
          <p:nvPr/>
        </p:nvSpPr>
        <p:spPr>
          <a:xfrm>
            <a:off x="8273415" y="4292322"/>
            <a:ext cx="165497" cy="402431"/>
          </a:xfrm>
          <a:prstGeom prst="rect">
            <a:avLst/>
          </a:prstGeom>
          <a:noFill/>
          <a:ln/>
        </p:spPr>
        <p:txBody>
          <a:bodyPr wrap="none" rtlCol="0" anchor="t"/>
          <a:lstStyle/>
          <a:p>
            <a:pPr algn="ctr" indent="0" marL="0">
              <a:lnSpc>
                <a:spcPts val="3169"/>
              </a:lnSpc>
              <a:buNone/>
            </a:pPr>
            <a:r>
              <a:rPr lang="en-US" sz="2535" dirty="0">
                <a:solidFill>
                  <a:srgbClr val="2C3249"/>
                </a:solidFill>
                <a:latin typeface="Kanit" pitchFamily="34" charset="0"/>
                <a:ea typeface="Kanit" pitchFamily="34" charset="-122"/>
                <a:cs typeface="Kanit" pitchFamily="34" charset="-120"/>
              </a:rPr>
              <a:t>3</a:t>
            </a:r>
            <a:endParaRPr lang="en-US" sz="2535" dirty="0"/>
          </a:p>
        </p:txBody>
      </p:sp>
      <p:sp>
        <p:nvSpPr>
          <p:cNvPr id="19" name="Text 17"/>
          <p:cNvSpPr/>
          <p:nvPr/>
        </p:nvSpPr>
        <p:spPr>
          <a:xfrm>
            <a:off x="7014567" y="1690092"/>
            <a:ext cx="2683073" cy="335399"/>
          </a:xfrm>
          <a:prstGeom prst="rect">
            <a:avLst/>
          </a:prstGeom>
          <a:noFill/>
          <a:ln/>
        </p:spPr>
        <p:txBody>
          <a:bodyPr wrap="none" rtlCol="0" anchor="t"/>
          <a:lstStyle/>
          <a:p>
            <a:pPr algn="ctr" indent="0" marL="0">
              <a:lnSpc>
                <a:spcPts val="2641"/>
              </a:lnSpc>
              <a:buNone/>
            </a:pPr>
            <a:r>
              <a:rPr lang="en-US" sz="2113" dirty="0">
                <a:solidFill>
                  <a:srgbClr val="2C3249"/>
                </a:solidFill>
                <a:latin typeface="Kanit" pitchFamily="34" charset="0"/>
                <a:ea typeface="Kanit" pitchFamily="34" charset="-122"/>
                <a:cs typeface="Kanit" pitchFamily="34" charset="-120"/>
              </a:rPr>
              <a:t>Incident Investigation</a:t>
            </a:r>
            <a:endParaRPr lang="en-US" sz="2113" dirty="0"/>
          </a:p>
        </p:txBody>
      </p:sp>
      <p:sp>
        <p:nvSpPr>
          <p:cNvPr id="20" name="Text 18"/>
          <p:cNvSpPr/>
          <p:nvPr/>
        </p:nvSpPr>
        <p:spPr>
          <a:xfrm>
            <a:off x="6595943" y="2154198"/>
            <a:ext cx="3520440" cy="1373505"/>
          </a:xfrm>
          <a:prstGeom prst="rect">
            <a:avLst/>
          </a:prstGeom>
          <a:noFill/>
          <a:ln/>
        </p:spPr>
        <p:txBody>
          <a:bodyPr wrap="square" rtlCol="0" anchor="t"/>
          <a:lstStyle/>
          <a:p>
            <a:pPr algn="ctr" indent="0" marL="0">
              <a:lnSpc>
                <a:spcPts val="2704"/>
              </a:lnSpc>
              <a:buNone/>
            </a:pPr>
            <a:r>
              <a:rPr lang="en-US" sz="1690" dirty="0">
                <a:solidFill>
                  <a:srgbClr val="2C3249"/>
                </a:solidFill>
                <a:latin typeface="Martel Sans" pitchFamily="34" charset="0"/>
                <a:ea typeface="Martel Sans" pitchFamily="34" charset="-122"/>
                <a:cs typeface="Martel Sans" pitchFamily="34" charset="-120"/>
              </a:rPr>
              <a:t>Thoroughly investigate the incident to understand its scope, root cause, and impact, gathering forensic evidence as needed.</a:t>
            </a:r>
            <a:endParaRPr lang="en-US" sz="1690" dirty="0"/>
          </a:p>
        </p:txBody>
      </p:sp>
      <p:sp>
        <p:nvSpPr>
          <p:cNvPr id="21" name="Shape 19"/>
          <p:cNvSpPr/>
          <p:nvPr/>
        </p:nvSpPr>
        <p:spPr>
          <a:xfrm>
            <a:off x="10416778" y="4493538"/>
            <a:ext cx="42863" cy="751165"/>
          </a:xfrm>
          <a:prstGeom prst="roundRect">
            <a:avLst>
              <a:gd name="adj" fmla="val 225348"/>
            </a:avLst>
          </a:prstGeom>
          <a:solidFill>
            <a:srgbClr val="C5D2CF"/>
          </a:solidFill>
          <a:ln/>
        </p:spPr>
      </p:sp>
      <p:sp>
        <p:nvSpPr>
          <p:cNvPr id="22" name="Shape 20"/>
          <p:cNvSpPr/>
          <p:nvPr/>
        </p:nvSpPr>
        <p:spPr>
          <a:xfrm>
            <a:off x="10196751" y="4252079"/>
            <a:ext cx="482917" cy="482918"/>
          </a:xfrm>
          <a:prstGeom prst="roundRect">
            <a:avLst>
              <a:gd name="adj" fmla="val 20002"/>
            </a:avLst>
          </a:prstGeom>
          <a:solidFill>
            <a:srgbClr val="DFECE9"/>
          </a:solidFill>
          <a:ln w="7620">
            <a:solidFill>
              <a:srgbClr val="C5D2CF"/>
            </a:solidFill>
            <a:prstDash val="solid"/>
          </a:ln>
        </p:spPr>
      </p:sp>
      <p:sp>
        <p:nvSpPr>
          <p:cNvPr id="23" name="Text 21"/>
          <p:cNvSpPr/>
          <p:nvPr/>
        </p:nvSpPr>
        <p:spPr>
          <a:xfrm>
            <a:off x="10351056" y="4292322"/>
            <a:ext cx="174188" cy="402431"/>
          </a:xfrm>
          <a:prstGeom prst="rect">
            <a:avLst/>
          </a:prstGeom>
          <a:noFill/>
          <a:ln/>
        </p:spPr>
        <p:txBody>
          <a:bodyPr wrap="none" rtlCol="0" anchor="t"/>
          <a:lstStyle/>
          <a:p>
            <a:pPr algn="ctr" indent="0" marL="0">
              <a:lnSpc>
                <a:spcPts val="3169"/>
              </a:lnSpc>
              <a:buNone/>
            </a:pPr>
            <a:r>
              <a:rPr lang="en-US" sz="2535" dirty="0">
                <a:solidFill>
                  <a:srgbClr val="2C3249"/>
                </a:solidFill>
                <a:latin typeface="Kanit" pitchFamily="34" charset="0"/>
                <a:ea typeface="Kanit" pitchFamily="34" charset="-122"/>
                <a:cs typeface="Kanit" pitchFamily="34" charset="-120"/>
              </a:rPr>
              <a:t>4</a:t>
            </a:r>
            <a:endParaRPr lang="en-US" sz="2535" dirty="0"/>
          </a:p>
        </p:txBody>
      </p:sp>
      <p:sp>
        <p:nvSpPr>
          <p:cNvPr id="24" name="Text 22"/>
          <p:cNvSpPr/>
          <p:nvPr/>
        </p:nvSpPr>
        <p:spPr>
          <a:xfrm>
            <a:off x="8854797" y="5459373"/>
            <a:ext cx="3166705" cy="335399"/>
          </a:xfrm>
          <a:prstGeom prst="rect">
            <a:avLst/>
          </a:prstGeom>
          <a:noFill/>
          <a:ln/>
        </p:spPr>
        <p:txBody>
          <a:bodyPr wrap="none" rtlCol="0" anchor="t"/>
          <a:lstStyle/>
          <a:p>
            <a:pPr algn="ctr" indent="0" marL="0">
              <a:lnSpc>
                <a:spcPts val="2641"/>
              </a:lnSpc>
              <a:buNone/>
            </a:pPr>
            <a:r>
              <a:rPr lang="en-US" sz="2113" dirty="0">
                <a:solidFill>
                  <a:srgbClr val="2C3249"/>
                </a:solidFill>
                <a:latin typeface="Kanit" pitchFamily="34" charset="0"/>
                <a:ea typeface="Kanit" pitchFamily="34" charset="-122"/>
                <a:cs typeface="Kanit" pitchFamily="34" charset="-120"/>
              </a:rPr>
              <a:t>Remediation and Recovery</a:t>
            </a:r>
            <a:endParaRPr lang="en-US" sz="2113" dirty="0"/>
          </a:p>
        </p:txBody>
      </p:sp>
      <p:sp>
        <p:nvSpPr>
          <p:cNvPr id="25" name="Text 23"/>
          <p:cNvSpPr/>
          <p:nvPr/>
        </p:nvSpPr>
        <p:spPr>
          <a:xfrm>
            <a:off x="8677989" y="5923478"/>
            <a:ext cx="3520440" cy="1716881"/>
          </a:xfrm>
          <a:prstGeom prst="rect">
            <a:avLst/>
          </a:prstGeom>
          <a:noFill/>
          <a:ln/>
        </p:spPr>
        <p:txBody>
          <a:bodyPr wrap="square" rtlCol="0" anchor="t"/>
          <a:lstStyle/>
          <a:p>
            <a:pPr algn="ctr" indent="0" marL="0">
              <a:lnSpc>
                <a:spcPts val="2704"/>
              </a:lnSpc>
              <a:buNone/>
            </a:pPr>
            <a:r>
              <a:rPr lang="en-US" sz="1690" dirty="0">
                <a:solidFill>
                  <a:srgbClr val="2C3249"/>
                </a:solidFill>
                <a:latin typeface="Martel Sans" pitchFamily="34" charset="0"/>
                <a:ea typeface="Martel Sans" pitchFamily="34" charset="-122"/>
                <a:cs typeface="Martel Sans" pitchFamily="34" charset="-120"/>
              </a:rPr>
              <a:t>Implement a recovery plan to restore normal operations, including repairing systems, recovering data, and addressing vulnerabilities.</a:t>
            </a:r>
            <a:endParaRPr lang="en-US" sz="1690" dirty="0"/>
          </a:p>
        </p:txBody>
      </p:sp>
      <p:pic>
        <p:nvPicPr>
          <p:cNvPr id="2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621506"/>
            <a:ext cx="10513100" cy="694373"/>
          </a:xfrm>
          <a:prstGeom prst="rect">
            <a:avLst/>
          </a:prstGeom>
          <a:noFill/>
          <a:ln/>
        </p:spPr>
        <p:txBody>
          <a:bodyPr wrap="none" rtlCol="0" anchor="t"/>
          <a:lstStyle/>
          <a:p>
            <a:pPr indent="0" marL="0">
              <a:lnSpc>
                <a:spcPts val="5468"/>
              </a:lnSpc>
              <a:buNone/>
            </a:pPr>
            <a:r>
              <a:rPr lang="en-US" sz="4374" dirty="0">
                <a:solidFill>
                  <a:srgbClr val="272D45"/>
                </a:solidFill>
                <a:latin typeface="Kanit" pitchFamily="34" charset="0"/>
                <a:ea typeface="Kanit" pitchFamily="34" charset="-122"/>
                <a:cs typeface="Kanit" pitchFamily="34" charset="-120"/>
              </a:rPr>
              <a:t>Cybersecurity Regulations and Compliance</a:t>
            </a:r>
            <a:endParaRPr lang="en-US" sz="4374" dirty="0"/>
          </a:p>
        </p:txBody>
      </p:sp>
      <p:sp>
        <p:nvSpPr>
          <p:cNvPr id="5" name="Text 3"/>
          <p:cNvSpPr/>
          <p:nvPr/>
        </p:nvSpPr>
        <p:spPr>
          <a:xfrm>
            <a:off x="2037993" y="1871305"/>
            <a:ext cx="2232065" cy="694373"/>
          </a:xfrm>
          <a:prstGeom prst="rect">
            <a:avLst/>
          </a:prstGeom>
          <a:noFill/>
          <a:ln/>
        </p:spPr>
        <p:txBody>
          <a:bodyPr wrap="square" rtlCol="0" anchor="t"/>
          <a:lstStyle/>
          <a:p>
            <a:pPr indent="0" marL="0">
              <a:lnSpc>
                <a:spcPts val="2734"/>
              </a:lnSpc>
              <a:buNone/>
            </a:pPr>
            <a:r>
              <a:rPr lang="en-US" sz="2187" dirty="0">
                <a:solidFill>
                  <a:srgbClr val="272D45"/>
                </a:solidFill>
                <a:latin typeface="Kanit" pitchFamily="34" charset="0"/>
                <a:ea typeface="Kanit" pitchFamily="34" charset="-122"/>
                <a:cs typeface="Kanit" pitchFamily="34" charset="-120"/>
              </a:rPr>
              <a:t>Regulatory Frameworks</a:t>
            </a:r>
            <a:endParaRPr lang="en-US" sz="2187" dirty="0"/>
          </a:p>
        </p:txBody>
      </p:sp>
      <p:sp>
        <p:nvSpPr>
          <p:cNvPr id="6" name="Text 4"/>
          <p:cNvSpPr/>
          <p:nvPr/>
        </p:nvSpPr>
        <p:spPr>
          <a:xfrm>
            <a:off x="2037993" y="2787848"/>
            <a:ext cx="2232065" cy="3554016"/>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Organizations must comply with various cybersecurity regulations, such as HIPAA, PCI DSS, and GDPR, which mandate controls to protect sensitive data and critical infrastructure.</a:t>
            </a:r>
            <a:endParaRPr lang="en-US" sz="1750" dirty="0"/>
          </a:p>
        </p:txBody>
      </p:sp>
      <p:sp>
        <p:nvSpPr>
          <p:cNvPr id="7" name="Text 5"/>
          <p:cNvSpPr/>
          <p:nvPr/>
        </p:nvSpPr>
        <p:spPr>
          <a:xfrm>
            <a:off x="4819650" y="1871305"/>
            <a:ext cx="2232065" cy="694373"/>
          </a:xfrm>
          <a:prstGeom prst="rect">
            <a:avLst/>
          </a:prstGeom>
          <a:noFill/>
          <a:ln/>
        </p:spPr>
        <p:txBody>
          <a:bodyPr wrap="square" rtlCol="0" anchor="t"/>
          <a:lstStyle/>
          <a:p>
            <a:pPr indent="0" marL="0">
              <a:lnSpc>
                <a:spcPts val="2734"/>
              </a:lnSpc>
              <a:buNone/>
            </a:pPr>
            <a:r>
              <a:rPr lang="en-US" sz="2187" dirty="0">
                <a:solidFill>
                  <a:srgbClr val="272D45"/>
                </a:solidFill>
                <a:latin typeface="Kanit" pitchFamily="34" charset="0"/>
                <a:ea typeface="Kanit" pitchFamily="34" charset="-122"/>
                <a:cs typeface="Kanit" pitchFamily="34" charset="-120"/>
              </a:rPr>
              <a:t>Compliance Programs</a:t>
            </a:r>
            <a:endParaRPr lang="en-US" sz="2187" dirty="0"/>
          </a:p>
        </p:txBody>
      </p:sp>
      <p:sp>
        <p:nvSpPr>
          <p:cNvPr id="8" name="Text 6"/>
          <p:cNvSpPr/>
          <p:nvPr/>
        </p:nvSpPr>
        <p:spPr>
          <a:xfrm>
            <a:off x="4819650" y="2787848"/>
            <a:ext cx="2232065" cy="3909417"/>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Effective compliance programs include risk assessments, policy development, employee training, and regular audits to identify gaps and ensure ongoing adherence to regulatory requirements.</a:t>
            </a:r>
            <a:endParaRPr lang="en-US" sz="1750" dirty="0"/>
          </a:p>
        </p:txBody>
      </p:sp>
      <p:sp>
        <p:nvSpPr>
          <p:cNvPr id="9" name="Text 7"/>
          <p:cNvSpPr/>
          <p:nvPr/>
        </p:nvSpPr>
        <p:spPr>
          <a:xfrm>
            <a:off x="7601307" y="1871305"/>
            <a:ext cx="2232065" cy="694373"/>
          </a:xfrm>
          <a:prstGeom prst="rect">
            <a:avLst/>
          </a:prstGeom>
          <a:noFill/>
          <a:ln/>
        </p:spPr>
        <p:txBody>
          <a:bodyPr wrap="square" rtlCol="0" anchor="t"/>
          <a:lstStyle/>
          <a:p>
            <a:pPr indent="0" marL="0">
              <a:lnSpc>
                <a:spcPts val="2734"/>
              </a:lnSpc>
              <a:buNone/>
            </a:pPr>
            <a:r>
              <a:rPr lang="en-US" sz="2187" dirty="0">
                <a:solidFill>
                  <a:srgbClr val="272D45"/>
                </a:solidFill>
                <a:latin typeface="Kanit" pitchFamily="34" charset="0"/>
                <a:ea typeface="Kanit" pitchFamily="34" charset="-122"/>
                <a:cs typeface="Kanit" pitchFamily="34" charset="-120"/>
              </a:rPr>
              <a:t>Penalties for Non-Compliance</a:t>
            </a:r>
            <a:endParaRPr lang="en-US" sz="2187" dirty="0"/>
          </a:p>
        </p:txBody>
      </p:sp>
      <p:sp>
        <p:nvSpPr>
          <p:cNvPr id="10" name="Text 8"/>
          <p:cNvSpPr/>
          <p:nvPr/>
        </p:nvSpPr>
        <p:spPr>
          <a:xfrm>
            <a:off x="7601307" y="2787848"/>
            <a:ext cx="2232065" cy="3909417"/>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Failure to comply with cybersecurity regulations can result in hefty fines, legal liability, and reputational damage, underscoring the importance of a robust compliance strategy.</a:t>
            </a:r>
            <a:endParaRPr lang="en-US" sz="1750" dirty="0"/>
          </a:p>
        </p:txBody>
      </p:sp>
      <p:sp>
        <p:nvSpPr>
          <p:cNvPr id="11" name="Text 9"/>
          <p:cNvSpPr/>
          <p:nvPr/>
        </p:nvSpPr>
        <p:spPr>
          <a:xfrm>
            <a:off x="10382964" y="1871305"/>
            <a:ext cx="2232065" cy="694373"/>
          </a:xfrm>
          <a:prstGeom prst="rect">
            <a:avLst/>
          </a:prstGeom>
          <a:noFill/>
          <a:ln/>
        </p:spPr>
        <p:txBody>
          <a:bodyPr wrap="square" rtlCol="0" anchor="t"/>
          <a:lstStyle/>
          <a:p>
            <a:pPr indent="0" marL="0">
              <a:lnSpc>
                <a:spcPts val="2734"/>
              </a:lnSpc>
              <a:buNone/>
            </a:pPr>
            <a:r>
              <a:rPr lang="en-US" sz="2187" dirty="0">
                <a:solidFill>
                  <a:srgbClr val="272D45"/>
                </a:solidFill>
                <a:latin typeface="Kanit" pitchFamily="34" charset="0"/>
                <a:ea typeface="Kanit" pitchFamily="34" charset="-122"/>
                <a:cs typeface="Kanit" pitchFamily="34" charset="-120"/>
              </a:rPr>
              <a:t>Continuous Improvement</a:t>
            </a:r>
            <a:endParaRPr lang="en-US" sz="2187" dirty="0"/>
          </a:p>
        </p:txBody>
      </p:sp>
      <p:sp>
        <p:nvSpPr>
          <p:cNvPr id="12" name="Text 10"/>
          <p:cNvSpPr/>
          <p:nvPr/>
        </p:nvSpPr>
        <p:spPr>
          <a:xfrm>
            <a:off x="10382964" y="2787848"/>
            <a:ext cx="2232065" cy="4620220"/>
          </a:xfrm>
          <a:prstGeom prst="rect">
            <a:avLst/>
          </a:prstGeom>
          <a:noFill/>
          <a:ln/>
        </p:spPr>
        <p:txBody>
          <a:bodyPr wrap="square" rtlCol="0" anchor="t"/>
          <a:lstStyle/>
          <a:p>
            <a:pPr indent="0" marL="0">
              <a:lnSpc>
                <a:spcPts val="2799"/>
              </a:lnSpc>
              <a:buNone/>
            </a:pPr>
            <a:r>
              <a:rPr lang="en-US" sz="1750" dirty="0">
                <a:solidFill>
                  <a:srgbClr val="2C3249"/>
                </a:solidFill>
                <a:latin typeface="Martel Sans" pitchFamily="34" charset="0"/>
                <a:ea typeface="Martel Sans" pitchFamily="34" charset="-122"/>
                <a:cs typeface="Martel Sans" pitchFamily="34" charset="-120"/>
              </a:rPr>
              <a:t>Cybersecurity regulations and compliance standards are constantly evolving, requiring organizations to stay up-to-date and continuously improve their security posture to mitigate emerging threats.</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2024-05-14T15:31:12Z</dcterms:created>
  <dcterms:modified xsi:type="dcterms:W3CDTF">2024-05-14T15:31:12Z</dcterms:modified>
</cp:coreProperties>
</file>