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412" r:id="rId4"/>
    <p:sldId id="414" r:id="rId5"/>
    <p:sldId id="415" r:id="rId6"/>
    <p:sldId id="416" r:id="rId7"/>
    <p:sldId id="417" r:id="rId8"/>
    <p:sldId id="418" r:id="rId9"/>
    <p:sldId id="419" r:id="rId10"/>
    <p:sldId id="423" r:id="rId11"/>
    <p:sldId id="424" r:id="rId12"/>
    <p:sldId id="425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3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8EEAC-BADA-401C-A2A8-6507CE591715}">
          <p14:sldIdLst>
            <p14:sldId id="257"/>
            <p14:sldId id="259"/>
            <p14:sldId id="412"/>
            <p14:sldId id="414"/>
            <p14:sldId id="415"/>
            <p14:sldId id="416"/>
            <p14:sldId id="417"/>
            <p14:sldId id="418"/>
            <p14:sldId id="419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  <p14:section name="Untitled Section" id="{FCCFD60A-E489-4927-9F64-718660ED020C}">
          <p14:sldIdLst/>
        </p14:section>
        <p14:section name="Untitled Section" id="{BB324C35-0467-4D8B-B185-B8C7F4BEDC75}">
          <p14:sldIdLst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D1"/>
    <a:srgbClr val="2048A0"/>
    <a:srgbClr val="F7F6BE"/>
    <a:srgbClr val="5046D6"/>
    <a:srgbClr val="EEF1F2"/>
    <a:srgbClr val="E4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7" d="100"/>
          <a:sy n="77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V" userId="860c60fb1a81a42d" providerId="LiveId" clId="{1FC11554-3520-455D-9BD3-DAB00BCE278F}"/>
    <pc:docChg chg="delSld modSld modSection">
      <pc:chgData name="AMAN V" userId="860c60fb1a81a42d" providerId="LiveId" clId="{1FC11554-3520-455D-9BD3-DAB00BCE278F}" dt="2025-03-28T12:09:57.836" v="9" actId="2696"/>
      <pc:docMkLst>
        <pc:docMk/>
      </pc:docMkLst>
      <pc:sldChg chg="modSp mod">
        <pc:chgData name="AMAN V" userId="860c60fb1a81a42d" providerId="LiveId" clId="{1FC11554-3520-455D-9BD3-DAB00BCE278F}" dt="2025-03-28T12:08:12.362" v="6" actId="20577"/>
        <pc:sldMkLst>
          <pc:docMk/>
          <pc:sldMk cId="0" sldId="259"/>
        </pc:sldMkLst>
        <pc:spChg chg="mod">
          <ac:chgData name="AMAN V" userId="860c60fb1a81a42d" providerId="LiveId" clId="{1FC11554-3520-455D-9BD3-DAB00BCE278F}" dt="2025-03-28T12:08:12.362" v="6" actId="20577"/>
          <ac:spMkLst>
            <pc:docMk/>
            <pc:sldMk cId="0" sldId="259"/>
            <ac:spMk id="9" creationId="{00000000-0000-0000-0000-000000000000}"/>
          </ac:spMkLst>
        </pc:spChg>
      </pc:sldChg>
      <pc:sldChg chg="del">
        <pc:chgData name="AMAN V" userId="860c60fb1a81a42d" providerId="LiveId" clId="{1FC11554-3520-455D-9BD3-DAB00BCE278F}" dt="2025-03-28T12:07:43.380" v="0" actId="2696"/>
        <pc:sldMkLst>
          <pc:docMk/>
          <pc:sldMk cId="0" sldId="380"/>
        </pc:sldMkLst>
      </pc:sldChg>
      <pc:sldChg chg="del">
        <pc:chgData name="AMAN V" userId="860c60fb1a81a42d" providerId="LiveId" clId="{1FC11554-3520-455D-9BD3-DAB00BCE278F}" dt="2025-03-28T12:07:55.024" v="1" actId="2696"/>
        <pc:sldMkLst>
          <pc:docMk/>
          <pc:sldMk cId="339349668" sldId="408"/>
        </pc:sldMkLst>
      </pc:sldChg>
      <pc:sldChg chg="del">
        <pc:chgData name="AMAN V" userId="860c60fb1a81a42d" providerId="LiveId" clId="{1FC11554-3520-455D-9BD3-DAB00BCE278F}" dt="2025-03-28T12:07:57.127" v="2" actId="2696"/>
        <pc:sldMkLst>
          <pc:docMk/>
          <pc:sldMk cId="3411791102" sldId="409"/>
        </pc:sldMkLst>
      </pc:sldChg>
      <pc:sldChg chg="del">
        <pc:chgData name="AMAN V" userId="860c60fb1a81a42d" providerId="LiveId" clId="{1FC11554-3520-455D-9BD3-DAB00BCE278F}" dt="2025-03-28T12:07:59.233" v="3" actId="2696"/>
        <pc:sldMkLst>
          <pc:docMk/>
          <pc:sldMk cId="832120269" sldId="410"/>
        </pc:sldMkLst>
      </pc:sldChg>
      <pc:sldChg chg="del">
        <pc:chgData name="AMAN V" userId="860c60fb1a81a42d" providerId="LiveId" clId="{1FC11554-3520-455D-9BD3-DAB00BCE278F}" dt="2025-03-28T12:08:03.401" v="4" actId="2696"/>
        <pc:sldMkLst>
          <pc:docMk/>
          <pc:sldMk cId="3603955601" sldId="411"/>
        </pc:sldMkLst>
      </pc:sldChg>
      <pc:sldChg chg="del">
        <pc:chgData name="AMAN V" userId="860c60fb1a81a42d" providerId="LiveId" clId="{1FC11554-3520-455D-9BD3-DAB00BCE278F}" dt="2025-03-28T12:09:43.642" v="7" actId="2696"/>
        <pc:sldMkLst>
          <pc:docMk/>
          <pc:sldMk cId="1368936402" sldId="420"/>
        </pc:sldMkLst>
      </pc:sldChg>
      <pc:sldChg chg="del">
        <pc:chgData name="AMAN V" userId="860c60fb1a81a42d" providerId="LiveId" clId="{1FC11554-3520-455D-9BD3-DAB00BCE278F}" dt="2025-03-28T12:09:52.214" v="8" actId="2696"/>
        <pc:sldMkLst>
          <pc:docMk/>
          <pc:sldMk cId="607732934" sldId="421"/>
        </pc:sldMkLst>
      </pc:sldChg>
      <pc:sldChg chg="del">
        <pc:chgData name="AMAN V" userId="860c60fb1a81a42d" providerId="LiveId" clId="{1FC11554-3520-455D-9BD3-DAB00BCE278F}" dt="2025-03-28T12:09:57.836" v="9" actId="2696"/>
        <pc:sldMkLst>
          <pc:docMk/>
          <pc:sldMk cId="54177839" sldId="4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58B3-75C3-4D9E-B1CF-CBF19408F13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87C7A-FFEC-4C93-9E4D-6BF9BEDCE0A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/>
          <p:cNvSpPr/>
          <p:nvPr/>
        </p:nvSpPr>
        <p:spPr>
          <a:xfrm rot="16200000">
            <a:off x="8752069" y="2174288"/>
            <a:ext cx="4527625" cy="2352237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-Shape 3"/>
          <p:cNvSpPr/>
          <p:nvPr/>
        </p:nvSpPr>
        <p:spPr>
          <a:xfrm rot="2767661">
            <a:off x="10508701" y="-98034"/>
            <a:ext cx="815720" cy="4354733"/>
          </a:xfrm>
          <a:custGeom>
            <a:avLst/>
            <a:gdLst>
              <a:gd name="connsiteX0" fmla="*/ 0 w 771728"/>
              <a:gd name="connsiteY0" fmla="*/ 0 h 4930210"/>
              <a:gd name="connsiteX1" fmla="*/ 385864 w 771728"/>
              <a:gd name="connsiteY1" fmla="*/ 0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-1" fmla="*/ 0 w 771728"/>
              <a:gd name="connsiteY0-2" fmla="*/ 0 h 4930210"/>
              <a:gd name="connsiteX1-3" fmla="*/ 418933 w 771728"/>
              <a:gd name="connsiteY1-4" fmla="*/ 569311 h 4930210"/>
              <a:gd name="connsiteX2-5" fmla="*/ 385864 w 771728"/>
              <a:gd name="connsiteY2-6" fmla="*/ 4544346 h 4930210"/>
              <a:gd name="connsiteX3-7" fmla="*/ 771728 w 771728"/>
              <a:gd name="connsiteY3-8" fmla="*/ 4544346 h 4930210"/>
              <a:gd name="connsiteX4-9" fmla="*/ 771728 w 771728"/>
              <a:gd name="connsiteY4-10" fmla="*/ 4930210 h 4930210"/>
              <a:gd name="connsiteX5-11" fmla="*/ 0 w 771728"/>
              <a:gd name="connsiteY5-12" fmla="*/ 4930210 h 4930210"/>
              <a:gd name="connsiteX6-13" fmla="*/ 0 w 771728"/>
              <a:gd name="connsiteY6-14" fmla="*/ 0 h 4930210"/>
              <a:gd name="connsiteX0-15" fmla="*/ 0 w 794378"/>
              <a:gd name="connsiteY0-16" fmla="*/ 0 h 4776408"/>
              <a:gd name="connsiteX1-17" fmla="*/ 441583 w 794378"/>
              <a:gd name="connsiteY1-18" fmla="*/ 415509 h 4776408"/>
              <a:gd name="connsiteX2-19" fmla="*/ 408514 w 794378"/>
              <a:gd name="connsiteY2-20" fmla="*/ 4390544 h 4776408"/>
              <a:gd name="connsiteX3-21" fmla="*/ 794378 w 794378"/>
              <a:gd name="connsiteY3-22" fmla="*/ 4390544 h 4776408"/>
              <a:gd name="connsiteX4-23" fmla="*/ 794378 w 794378"/>
              <a:gd name="connsiteY4-24" fmla="*/ 4776408 h 4776408"/>
              <a:gd name="connsiteX5-25" fmla="*/ 22650 w 794378"/>
              <a:gd name="connsiteY5-26" fmla="*/ 4776408 h 4776408"/>
              <a:gd name="connsiteX6-27" fmla="*/ 0 w 794378"/>
              <a:gd name="connsiteY6-28" fmla="*/ 0 h 4776408"/>
              <a:gd name="connsiteX0-29" fmla="*/ 0 w 794378"/>
              <a:gd name="connsiteY0-30" fmla="*/ 0 h 4776408"/>
              <a:gd name="connsiteX1-31" fmla="*/ 443439 w 794378"/>
              <a:gd name="connsiteY1-32" fmla="*/ 417244 h 4776408"/>
              <a:gd name="connsiteX2-33" fmla="*/ 408514 w 794378"/>
              <a:gd name="connsiteY2-34" fmla="*/ 4390544 h 4776408"/>
              <a:gd name="connsiteX3-35" fmla="*/ 794378 w 794378"/>
              <a:gd name="connsiteY3-36" fmla="*/ 4390544 h 4776408"/>
              <a:gd name="connsiteX4-37" fmla="*/ 794378 w 794378"/>
              <a:gd name="connsiteY4-38" fmla="*/ 4776408 h 4776408"/>
              <a:gd name="connsiteX5-39" fmla="*/ 22650 w 794378"/>
              <a:gd name="connsiteY5-40" fmla="*/ 4776408 h 4776408"/>
              <a:gd name="connsiteX6-41" fmla="*/ 0 w 794378"/>
              <a:gd name="connsiteY6-42" fmla="*/ 0 h 4776408"/>
              <a:gd name="connsiteX0-43" fmla="*/ 0 w 806288"/>
              <a:gd name="connsiteY0-44" fmla="*/ 0 h 4423181"/>
              <a:gd name="connsiteX1-45" fmla="*/ 455349 w 806288"/>
              <a:gd name="connsiteY1-46" fmla="*/ 64017 h 4423181"/>
              <a:gd name="connsiteX2-47" fmla="*/ 420424 w 806288"/>
              <a:gd name="connsiteY2-48" fmla="*/ 4037317 h 4423181"/>
              <a:gd name="connsiteX3-49" fmla="*/ 806288 w 806288"/>
              <a:gd name="connsiteY3-50" fmla="*/ 4037317 h 4423181"/>
              <a:gd name="connsiteX4-51" fmla="*/ 806288 w 806288"/>
              <a:gd name="connsiteY4-52" fmla="*/ 4423181 h 4423181"/>
              <a:gd name="connsiteX5-53" fmla="*/ 34560 w 806288"/>
              <a:gd name="connsiteY5-54" fmla="*/ 4423181 h 4423181"/>
              <a:gd name="connsiteX6-55" fmla="*/ 0 w 806288"/>
              <a:gd name="connsiteY6-56" fmla="*/ 0 h 4423181"/>
              <a:gd name="connsiteX0-57" fmla="*/ 0 w 806288"/>
              <a:gd name="connsiteY0-58" fmla="*/ 0 h 4423181"/>
              <a:gd name="connsiteX1-59" fmla="*/ 457385 w 806288"/>
              <a:gd name="connsiteY1-60" fmla="*/ 441221 h 4423181"/>
              <a:gd name="connsiteX2-61" fmla="*/ 420424 w 806288"/>
              <a:gd name="connsiteY2-62" fmla="*/ 4037317 h 4423181"/>
              <a:gd name="connsiteX3-63" fmla="*/ 806288 w 806288"/>
              <a:gd name="connsiteY3-64" fmla="*/ 4037317 h 4423181"/>
              <a:gd name="connsiteX4-65" fmla="*/ 806288 w 806288"/>
              <a:gd name="connsiteY4-66" fmla="*/ 4423181 h 4423181"/>
              <a:gd name="connsiteX5-67" fmla="*/ 34560 w 806288"/>
              <a:gd name="connsiteY5-68" fmla="*/ 4423181 h 4423181"/>
              <a:gd name="connsiteX6-69" fmla="*/ 0 w 806288"/>
              <a:gd name="connsiteY6-70" fmla="*/ 0 h 4423181"/>
              <a:gd name="connsiteX0-71" fmla="*/ 0 w 808537"/>
              <a:gd name="connsiteY0-72" fmla="*/ 0 h 4354874"/>
              <a:gd name="connsiteX1-73" fmla="*/ 459634 w 808537"/>
              <a:gd name="connsiteY1-74" fmla="*/ 372914 h 4354874"/>
              <a:gd name="connsiteX2-75" fmla="*/ 422673 w 808537"/>
              <a:gd name="connsiteY2-76" fmla="*/ 3969010 h 4354874"/>
              <a:gd name="connsiteX3-77" fmla="*/ 808537 w 808537"/>
              <a:gd name="connsiteY3-78" fmla="*/ 3969010 h 4354874"/>
              <a:gd name="connsiteX4-79" fmla="*/ 808537 w 808537"/>
              <a:gd name="connsiteY4-80" fmla="*/ 4354874 h 4354874"/>
              <a:gd name="connsiteX5-81" fmla="*/ 36809 w 808537"/>
              <a:gd name="connsiteY5-82" fmla="*/ 4354874 h 4354874"/>
              <a:gd name="connsiteX6-83" fmla="*/ 0 w 808537"/>
              <a:gd name="connsiteY6-84" fmla="*/ 0 h 4354874"/>
              <a:gd name="connsiteX0-85" fmla="*/ 0 w 808537"/>
              <a:gd name="connsiteY0-86" fmla="*/ 0 h 4354874"/>
              <a:gd name="connsiteX1-87" fmla="*/ 447106 w 808537"/>
              <a:gd name="connsiteY1-88" fmla="*/ 466573 h 4354874"/>
              <a:gd name="connsiteX2-89" fmla="*/ 422673 w 808537"/>
              <a:gd name="connsiteY2-90" fmla="*/ 3969010 h 4354874"/>
              <a:gd name="connsiteX3-91" fmla="*/ 808537 w 808537"/>
              <a:gd name="connsiteY3-92" fmla="*/ 3969010 h 4354874"/>
              <a:gd name="connsiteX4-93" fmla="*/ 808537 w 808537"/>
              <a:gd name="connsiteY4-94" fmla="*/ 4354874 h 4354874"/>
              <a:gd name="connsiteX5-95" fmla="*/ 36809 w 808537"/>
              <a:gd name="connsiteY5-96" fmla="*/ 4354874 h 4354874"/>
              <a:gd name="connsiteX6-97" fmla="*/ 0 w 808537"/>
              <a:gd name="connsiteY6-98" fmla="*/ 0 h 4354874"/>
              <a:gd name="connsiteX0-99" fmla="*/ 0 w 815720"/>
              <a:gd name="connsiteY0-100" fmla="*/ 0 h 4354733"/>
              <a:gd name="connsiteX1-101" fmla="*/ 454289 w 815720"/>
              <a:gd name="connsiteY1-102" fmla="*/ 466432 h 4354733"/>
              <a:gd name="connsiteX2-103" fmla="*/ 429856 w 815720"/>
              <a:gd name="connsiteY2-104" fmla="*/ 3968869 h 4354733"/>
              <a:gd name="connsiteX3-105" fmla="*/ 815720 w 815720"/>
              <a:gd name="connsiteY3-106" fmla="*/ 3968869 h 4354733"/>
              <a:gd name="connsiteX4-107" fmla="*/ 815720 w 815720"/>
              <a:gd name="connsiteY4-108" fmla="*/ 4354733 h 4354733"/>
              <a:gd name="connsiteX5-109" fmla="*/ 43992 w 815720"/>
              <a:gd name="connsiteY5-110" fmla="*/ 4354733 h 4354733"/>
              <a:gd name="connsiteX6-111" fmla="*/ 0 w 815720"/>
              <a:gd name="connsiteY6-112" fmla="*/ 0 h 4354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15720" h="4354733">
                <a:moveTo>
                  <a:pt x="0" y="0"/>
                </a:moveTo>
                <a:lnTo>
                  <a:pt x="454289" y="466432"/>
                </a:lnTo>
                <a:lnTo>
                  <a:pt x="429856" y="3968869"/>
                </a:lnTo>
                <a:lnTo>
                  <a:pt x="815720" y="3968869"/>
                </a:lnTo>
                <a:lnTo>
                  <a:pt x="815720" y="4354733"/>
                </a:lnTo>
                <a:lnTo>
                  <a:pt x="43992" y="4354733"/>
                </a:lnTo>
                <a:lnTo>
                  <a:pt x="0" y="0"/>
                </a:ln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/>
          <p:cNvSpPr/>
          <p:nvPr/>
        </p:nvSpPr>
        <p:spPr>
          <a:xfrm rot="18847759">
            <a:off x="10781767" y="3058284"/>
            <a:ext cx="412171" cy="3766575"/>
          </a:xfrm>
          <a:custGeom>
            <a:avLst/>
            <a:gdLst>
              <a:gd name="connsiteX0" fmla="*/ 0 w 771728"/>
              <a:gd name="connsiteY0" fmla="*/ 0 h 4974404"/>
              <a:gd name="connsiteX1" fmla="*/ 385864 w 771728"/>
              <a:gd name="connsiteY1" fmla="*/ 0 h 4974404"/>
              <a:gd name="connsiteX2" fmla="*/ 385864 w 771728"/>
              <a:gd name="connsiteY2" fmla="*/ 4588540 h 4974404"/>
              <a:gd name="connsiteX3" fmla="*/ 771728 w 771728"/>
              <a:gd name="connsiteY3" fmla="*/ 4588540 h 4974404"/>
              <a:gd name="connsiteX4" fmla="*/ 771728 w 771728"/>
              <a:gd name="connsiteY4" fmla="*/ 4974404 h 4974404"/>
              <a:gd name="connsiteX5" fmla="*/ 0 w 771728"/>
              <a:gd name="connsiteY5" fmla="*/ 4974404 h 4974404"/>
              <a:gd name="connsiteX6" fmla="*/ 0 w 771728"/>
              <a:gd name="connsiteY6" fmla="*/ 0 h 4974404"/>
              <a:gd name="connsiteX0-1" fmla="*/ 0 w 771728"/>
              <a:gd name="connsiteY0-2" fmla="*/ 0 h 4998046"/>
              <a:gd name="connsiteX1-3" fmla="*/ 385864 w 771728"/>
              <a:gd name="connsiteY1-4" fmla="*/ 0 h 4998046"/>
              <a:gd name="connsiteX2-5" fmla="*/ 385864 w 771728"/>
              <a:gd name="connsiteY2-6" fmla="*/ 4588540 h 4998046"/>
              <a:gd name="connsiteX3-7" fmla="*/ 771728 w 771728"/>
              <a:gd name="connsiteY3-8" fmla="*/ 4588540 h 4998046"/>
              <a:gd name="connsiteX4-9" fmla="*/ 12661 w 771728"/>
              <a:gd name="connsiteY4-10" fmla="*/ 4998046 h 4998046"/>
              <a:gd name="connsiteX5-11" fmla="*/ 0 w 771728"/>
              <a:gd name="connsiteY5-12" fmla="*/ 4974404 h 4998046"/>
              <a:gd name="connsiteX6-13" fmla="*/ 0 w 771728"/>
              <a:gd name="connsiteY6-14" fmla="*/ 0 h 4998046"/>
              <a:gd name="connsiteX0-15" fmla="*/ 0 w 431539"/>
              <a:gd name="connsiteY0-16" fmla="*/ 0 h 4998046"/>
              <a:gd name="connsiteX1-17" fmla="*/ 385864 w 431539"/>
              <a:gd name="connsiteY1-18" fmla="*/ 0 h 4998046"/>
              <a:gd name="connsiteX2-19" fmla="*/ 385864 w 431539"/>
              <a:gd name="connsiteY2-20" fmla="*/ 4588540 h 4998046"/>
              <a:gd name="connsiteX3-21" fmla="*/ 431539 w 431539"/>
              <a:gd name="connsiteY3-22" fmla="*/ 4562125 h 4998046"/>
              <a:gd name="connsiteX4-23" fmla="*/ 12661 w 431539"/>
              <a:gd name="connsiteY4-24" fmla="*/ 4998046 h 4998046"/>
              <a:gd name="connsiteX5-25" fmla="*/ 0 w 431539"/>
              <a:gd name="connsiteY5-26" fmla="*/ 4974404 h 4998046"/>
              <a:gd name="connsiteX6-27" fmla="*/ 0 w 431539"/>
              <a:gd name="connsiteY6-28" fmla="*/ 0 h 4998046"/>
              <a:gd name="connsiteX0-29" fmla="*/ 0 w 431539"/>
              <a:gd name="connsiteY0-30" fmla="*/ 0 h 4998046"/>
              <a:gd name="connsiteX1-31" fmla="*/ 385864 w 431539"/>
              <a:gd name="connsiteY1-32" fmla="*/ 0 h 4998046"/>
              <a:gd name="connsiteX2-33" fmla="*/ 401689 w 431539"/>
              <a:gd name="connsiteY2-34" fmla="*/ 3782616 h 4998046"/>
              <a:gd name="connsiteX3-35" fmla="*/ 431539 w 431539"/>
              <a:gd name="connsiteY3-36" fmla="*/ 4562125 h 4998046"/>
              <a:gd name="connsiteX4-37" fmla="*/ 12661 w 431539"/>
              <a:gd name="connsiteY4-38" fmla="*/ 4998046 h 4998046"/>
              <a:gd name="connsiteX5-39" fmla="*/ 0 w 431539"/>
              <a:gd name="connsiteY5-40" fmla="*/ 4974404 h 4998046"/>
              <a:gd name="connsiteX6-41" fmla="*/ 0 w 431539"/>
              <a:gd name="connsiteY6-42" fmla="*/ 0 h 4998046"/>
              <a:gd name="connsiteX0-43" fmla="*/ 10158 w 441697"/>
              <a:gd name="connsiteY0-44" fmla="*/ 0 h 4998046"/>
              <a:gd name="connsiteX1-45" fmla="*/ 396022 w 441697"/>
              <a:gd name="connsiteY1-46" fmla="*/ 0 h 4998046"/>
              <a:gd name="connsiteX2-47" fmla="*/ 411847 w 441697"/>
              <a:gd name="connsiteY2-48" fmla="*/ 3782616 h 4998046"/>
              <a:gd name="connsiteX3-49" fmla="*/ 441697 w 441697"/>
              <a:gd name="connsiteY3-50" fmla="*/ 4562125 h 4998046"/>
              <a:gd name="connsiteX4-51" fmla="*/ 22819 w 441697"/>
              <a:gd name="connsiteY4-52" fmla="*/ 4998046 h 4998046"/>
              <a:gd name="connsiteX5-53" fmla="*/ 0 w 441697"/>
              <a:gd name="connsiteY5-54" fmla="*/ 4176731 h 4998046"/>
              <a:gd name="connsiteX6-55" fmla="*/ 10158 w 441697"/>
              <a:gd name="connsiteY6-56" fmla="*/ 0 h 4998046"/>
              <a:gd name="connsiteX0-57" fmla="*/ 14491 w 446030"/>
              <a:gd name="connsiteY0-58" fmla="*/ 0 h 4562125"/>
              <a:gd name="connsiteX1-59" fmla="*/ 400355 w 446030"/>
              <a:gd name="connsiteY1-60" fmla="*/ 0 h 4562125"/>
              <a:gd name="connsiteX2-61" fmla="*/ 416180 w 446030"/>
              <a:gd name="connsiteY2-62" fmla="*/ 3782616 h 4562125"/>
              <a:gd name="connsiteX3-63" fmla="*/ 446030 w 446030"/>
              <a:gd name="connsiteY3-64" fmla="*/ 4562125 h 4562125"/>
              <a:gd name="connsiteX4-65" fmla="*/ 0 w 446030"/>
              <a:gd name="connsiteY4-66" fmla="*/ 4182885 h 4562125"/>
              <a:gd name="connsiteX5-67" fmla="*/ 4333 w 446030"/>
              <a:gd name="connsiteY5-68" fmla="*/ 4176731 h 4562125"/>
              <a:gd name="connsiteX6-69" fmla="*/ 14491 w 446030"/>
              <a:gd name="connsiteY6-70" fmla="*/ 0 h 4562125"/>
              <a:gd name="connsiteX0-71" fmla="*/ 14491 w 416180"/>
              <a:gd name="connsiteY0-72" fmla="*/ 0 h 4182885"/>
              <a:gd name="connsiteX1-73" fmla="*/ 400355 w 416180"/>
              <a:gd name="connsiteY1-74" fmla="*/ 0 h 4182885"/>
              <a:gd name="connsiteX2-75" fmla="*/ 416180 w 416180"/>
              <a:gd name="connsiteY2-76" fmla="*/ 3782616 h 4182885"/>
              <a:gd name="connsiteX3-77" fmla="*/ 396896 w 416180"/>
              <a:gd name="connsiteY3-78" fmla="*/ 3776828 h 4182885"/>
              <a:gd name="connsiteX4-79" fmla="*/ 0 w 416180"/>
              <a:gd name="connsiteY4-80" fmla="*/ 4182885 h 4182885"/>
              <a:gd name="connsiteX5-81" fmla="*/ 4333 w 416180"/>
              <a:gd name="connsiteY5-82" fmla="*/ 4176731 h 4182885"/>
              <a:gd name="connsiteX6-83" fmla="*/ 14491 w 416180"/>
              <a:gd name="connsiteY6-84" fmla="*/ 0 h 4182885"/>
              <a:gd name="connsiteX0-85" fmla="*/ 14491 w 416180"/>
              <a:gd name="connsiteY0-86" fmla="*/ 0 h 4182885"/>
              <a:gd name="connsiteX1-87" fmla="*/ 400355 w 416180"/>
              <a:gd name="connsiteY1-88" fmla="*/ 0 h 4182885"/>
              <a:gd name="connsiteX2-89" fmla="*/ 416180 w 416180"/>
              <a:gd name="connsiteY2-90" fmla="*/ 3782616 h 4182885"/>
              <a:gd name="connsiteX3-91" fmla="*/ 412931 w 416180"/>
              <a:gd name="connsiteY3-92" fmla="*/ 3786038 h 4182885"/>
              <a:gd name="connsiteX4-93" fmla="*/ 0 w 416180"/>
              <a:gd name="connsiteY4-94" fmla="*/ 4182885 h 4182885"/>
              <a:gd name="connsiteX5-95" fmla="*/ 4333 w 416180"/>
              <a:gd name="connsiteY5-96" fmla="*/ 4176731 h 4182885"/>
              <a:gd name="connsiteX6-97" fmla="*/ 14491 w 416180"/>
              <a:gd name="connsiteY6-98" fmla="*/ 0 h 4182885"/>
              <a:gd name="connsiteX0-99" fmla="*/ 14491 w 416180"/>
              <a:gd name="connsiteY0-100" fmla="*/ 0 h 4182885"/>
              <a:gd name="connsiteX1-101" fmla="*/ 400355 w 416180"/>
              <a:gd name="connsiteY1-102" fmla="*/ 0 h 4182885"/>
              <a:gd name="connsiteX2-103" fmla="*/ 416180 w 416180"/>
              <a:gd name="connsiteY2-104" fmla="*/ 3782616 h 4182885"/>
              <a:gd name="connsiteX3-105" fmla="*/ 412931 w 416180"/>
              <a:gd name="connsiteY3-106" fmla="*/ 3786038 h 4182885"/>
              <a:gd name="connsiteX4-107" fmla="*/ 0 w 416180"/>
              <a:gd name="connsiteY4-108" fmla="*/ 4182885 h 4182885"/>
              <a:gd name="connsiteX5-109" fmla="*/ 9644 w 416180"/>
              <a:gd name="connsiteY5-110" fmla="*/ 4182195 h 4182885"/>
              <a:gd name="connsiteX6-111" fmla="*/ 14491 w 416180"/>
              <a:gd name="connsiteY6-112" fmla="*/ 0 h 4182885"/>
              <a:gd name="connsiteX0-113" fmla="*/ 4847 w 406536"/>
              <a:gd name="connsiteY0-114" fmla="*/ 0 h 4216245"/>
              <a:gd name="connsiteX1-115" fmla="*/ 390711 w 406536"/>
              <a:gd name="connsiteY1-116" fmla="*/ 0 h 4216245"/>
              <a:gd name="connsiteX2-117" fmla="*/ 406536 w 406536"/>
              <a:gd name="connsiteY2-118" fmla="*/ 3782616 h 4216245"/>
              <a:gd name="connsiteX3-119" fmla="*/ 403287 w 406536"/>
              <a:gd name="connsiteY3-120" fmla="*/ 3786038 h 4216245"/>
              <a:gd name="connsiteX4-121" fmla="*/ 19016 w 406536"/>
              <a:gd name="connsiteY4-122" fmla="*/ 4216245 h 4216245"/>
              <a:gd name="connsiteX5-123" fmla="*/ 0 w 406536"/>
              <a:gd name="connsiteY5-124" fmla="*/ 4182195 h 4216245"/>
              <a:gd name="connsiteX6-125" fmla="*/ 4847 w 406536"/>
              <a:gd name="connsiteY6-126" fmla="*/ 0 h 4216245"/>
              <a:gd name="connsiteX0-127" fmla="*/ 4847 w 409033"/>
              <a:gd name="connsiteY0-128" fmla="*/ 0 h 4216245"/>
              <a:gd name="connsiteX1-129" fmla="*/ 390711 w 409033"/>
              <a:gd name="connsiteY1-130" fmla="*/ 0 h 4216245"/>
              <a:gd name="connsiteX2-131" fmla="*/ 406536 w 409033"/>
              <a:gd name="connsiteY2-132" fmla="*/ 3782616 h 4216245"/>
              <a:gd name="connsiteX3-133" fmla="*/ 409033 w 409033"/>
              <a:gd name="connsiteY3-134" fmla="*/ 3818305 h 4216245"/>
              <a:gd name="connsiteX4-135" fmla="*/ 19016 w 409033"/>
              <a:gd name="connsiteY4-136" fmla="*/ 4216245 h 4216245"/>
              <a:gd name="connsiteX5-137" fmla="*/ 0 w 409033"/>
              <a:gd name="connsiteY5-138" fmla="*/ 4182195 h 4216245"/>
              <a:gd name="connsiteX6-139" fmla="*/ 4847 w 409033"/>
              <a:gd name="connsiteY6-140" fmla="*/ 0 h 4216245"/>
              <a:gd name="connsiteX0-141" fmla="*/ 12664 w 416850"/>
              <a:gd name="connsiteY0-142" fmla="*/ 0 h 4216245"/>
              <a:gd name="connsiteX1-143" fmla="*/ 398528 w 416850"/>
              <a:gd name="connsiteY1-144" fmla="*/ 0 h 4216245"/>
              <a:gd name="connsiteX2-145" fmla="*/ 414353 w 416850"/>
              <a:gd name="connsiteY2-146" fmla="*/ 3782616 h 4216245"/>
              <a:gd name="connsiteX3-147" fmla="*/ 416850 w 416850"/>
              <a:gd name="connsiteY3-148" fmla="*/ 3818305 h 4216245"/>
              <a:gd name="connsiteX4-149" fmla="*/ 26833 w 416850"/>
              <a:gd name="connsiteY4-150" fmla="*/ 4216245 h 4216245"/>
              <a:gd name="connsiteX5-151" fmla="*/ 0 w 416850"/>
              <a:gd name="connsiteY5-152" fmla="*/ 3750974 h 4216245"/>
              <a:gd name="connsiteX6-153" fmla="*/ 12664 w 416850"/>
              <a:gd name="connsiteY6-154" fmla="*/ 0 h 4216245"/>
              <a:gd name="connsiteX0-155" fmla="*/ 25700 w 429886"/>
              <a:gd name="connsiteY0-156" fmla="*/ 0 h 3818305"/>
              <a:gd name="connsiteX1-157" fmla="*/ 411564 w 429886"/>
              <a:gd name="connsiteY1-158" fmla="*/ 0 h 3818305"/>
              <a:gd name="connsiteX2-159" fmla="*/ 427389 w 429886"/>
              <a:gd name="connsiteY2-160" fmla="*/ 3782616 h 3818305"/>
              <a:gd name="connsiteX3-161" fmla="*/ 429886 w 429886"/>
              <a:gd name="connsiteY3-162" fmla="*/ 3818305 h 3818305"/>
              <a:gd name="connsiteX4-163" fmla="*/ 0 w 429886"/>
              <a:gd name="connsiteY4-164" fmla="*/ 3766575 h 3818305"/>
              <a:gd name="connsiteX5-165" fmla="*/ 13036 w 429886"/>
              <a:gd name="connsiteY5-166" fmla="*/ 3750974 h 3818305"/>
              <a:gd name="connsiteX6-167" fmla="*/ 25700 w 429886"/>
              <a:gd name="connsiteY6-168" fmla="*/ 0 h 3818305"/>
              <a:gd name="connsiteX0-169" fmla="*/ 25700 w 427389"/>
              <a:gd name="connsiteY0-170" fmla="*/ 0 h 3782616"/>
              <a:gd name="connsiteX1-171" fmla="*/ 411564 w 427389"/>
              <a:gd name="connsiteY1-172" fmla="*/ 0 h 3782616"/>
              <a:gd name="connsiteX2-173" fmla="*/ 427389 w 427389"/>
              <a:gd name="connsiteY2-174" fmla="*/ 3782616 h 3782616"/>
              <a:gd name="connsiteX3-175" fmla="*/ 407921 w 427389"/>
              <a:gd name="connsiteY3-176" fmla="*/ 3372499 h 3782616"/>
              <a:gd name="connsiteX4-177" fmla="*/ 0 w 427389"/>
              <a:gd name="connsiteY4-178" fmla="*/ 3766575 h 3782616"/>
              <a:gd name="connsiteX5-179" fmla="*/ 13036 w 427389"/>
              <a:gd name="connsiteY5-180" fmla="*/ 3750974 h 3782616"/>
              <a:gd name="connsiteX6-181" fmla="*/ 25700 w 427389"/>
              <a:gd name="connsiteY6-182" fmla="*/ 0 h 3782616"/>
              <a:gd name="connsiteX0-183" fmla="*/ 25700 w 412171"/>
              <a:gd name="connsiteY0-184" fmla="*/ 0 h 3766575"/>
              <a:gd name="connsiteX1-185" fmla="*/ 411564 w 412171"/>
              <a:gd name="connsiteY1-186" fmla="*/ 0 h 3766575"/>
              <a:gd name="connsiteX2-187" fmla="*/ 412171 w 412171"/>
              <a:gd name="connsiteY2-188" fmla="*/ 3365652 h 3766575"/>
              <a:gd name="connsiteX3-189" fmla="*/ 407921 w 412171"/>
              <a:gd name="connsiteY3-190" fmla="*/ 3372499 h 3766575"/>
              <a:gd name="connsiteX4-191" fmla="*/ 0 w 412171"/>
              <a:gd name="connsiteY4-192" fmla="*/ 3766575 h 3766575"/>
              <a:gd name="connsiteX5-193" fmla="*/ 13036 w 412171"/>
              <a:gd name="connsiteY5-194" fmla="*/ 3750974 h 3766575"/>
              <a:gd name="connsiteX6-195" fmla="*/ 25700 w 412171"/>
              <a:gd name="connsiteY6-196" fmla="*/ 0 h 37665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12171" h="3766575">
                <a:moveTo>
                  <a:pt x="25700" y="0"/>
                </a:moveTo>
                <a:lnTo>
                  <a:pt x="411564" y="0"/>
                </a:lnTo>
                <a:cubicBezTo>
                  <a:pt x="411766" y="1121884"/>
                  <a:pt x="411969" y="2243768"/>
                  <a:pt x="412171" y="3365652"/>
                </a:cubicBezTo>
                <a:lnTo>
                  <a:pt x="407921" y="3372499"/>
                </a:lnTo>
                <a:lnTo>
                  <a:pt x="0" y="3766575"/>
                </a:lnTo>
                <a:lnTo>
                  <a:pt x="13036" y="3750974"/>
                </a:lnTo>
                <a:cubicBezTo>
                  <a:pt x="14652" y="2356909"/>
                  <a:pt x="24084" y="1394065"/>
                  <a:pt x="25700" y="0"/>
                </a:cubicBez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957" y="370635"/>
            <a:ext cx="809943" cy="778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4187" y="594616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4" name="Rectangle 13"/>
          <p:cNvSpPr/>
          <p:nvPr/>
        </p:nvSpPr>
        <p:spPr>
          <a:xfrm rot="18857185">
            <a:off x="10676007" y="4387306"/>
            <a:ext cx="117152" cy="2966696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-1" fmla="*/ 0 w 104172"/>
              <a:gd name="connsiteY0-2" fmla="*/ 0 h 3462457"/>
              <a:gd name="connsiteX1-3" fmla="*/ 104172 w 104172"/>
              <a:gd name="connsiteY1-4" fmla="*/ 0 h 3462457"/>
              <a:gd name="connsiteX2-5" fmla="*/ 103162 w 104172"/>
              <a:gd name="connsiteY2-6" fmla="*/ 2966696 h 3462457"/>
              <a:gd name="connsiteX3-7" fmla="*/ 0 w 104172"/>
              <a:gd name="connsiteY3-8" fmla="*/ 3462457 h 3462457"/>
              <a:gd name="connsiteX4-9" fmla="*/ 0 w 104172"/>
              <a:gd name="connsiteY4-10" fmla="*/ 0 h 3462457"/>
              <a:gd name="connsiteX0-11" fmla="*/ 10756 w 114928"/>
              <a:gd name="connsiteY0-12" fmla="*/ 0 h 2966696"/>
              <a:gd name="connsiteX1-13" fmla="*/ 114928 w 114928"/>
              <a:gd name="connsiteY1-14" fmla="*/ 0 h 2966696"/>
              <a:gd name="connsiteX2-15" fmla="*/ 113918 w 114928"/>
              <a:gd name="connsiteY2-16" fmla="*/ 2966696 h 2966696"/>
              <a:gd name="connsiteX3-17" fmla="*/ 0 w 114928"/>
              <a:gd name="connsiteY3-18" fmla="*/ 2883950 h 2966696"/>
              <a:gd name="connsiteX4-19" fmla="*/ 10756 w 114928"/>
              <a:gd name="connsiteY4-20" fmla="*/ 0 h 2966696"/>
              <a:gd name="connsiteX0-21" fmla="*/ 12980 w 117152"/>
              <a:gd name="connsiteY0-22" fmla="*/ 0 h 2966696"/>
              <a:gd name="connsiteX1-23" fmla="*/ 117152 w 117152"/>
              <a:gd name="connsiteY1-24" fmla="*/ 0 h 2966696"/>
              <a:gd name="connsiteX2-25" fmla="*/ 116142 w 117152"/>
              <a:gd name="connsiteY2-26" fmla="*/ 2966696 h 2966696"/>
              <a:gd name="connsiteX3-27" fmla="*/ 0 w 117152"/>
              <a:gd name="connsiteY3-28" fmla="*/ 2846203 h 2966696"/>
              <a:gd name="connsiteX4-29" fmla="*/ 12980 w 117152"/>
              <a:gd name="connsiteY4-30" fmla="*/ 0 h 29666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7152" h="2966696">
                <a:moveTo>
                  <a:pt x="12980" y="0"/>
                </a:moveTo>
                <a:lnTo>
                  <a:pt x="117152" y="0"/>
                </a:lnTo>
                <a:cubicBezTo>
                  <a:pt x="116815" y="988899"/>
                  <a:pt x="116479" y="1977797"/>
                  <a:pt x="116142" y="2966696"/>
                </a:cubicBezTo>
                <a:lnTo>
                  <a:pt x="0" y="2846203"/>
                </a:lnTo>
                <a:cubicBezTo>
                  <a:pt x="3585" y="1884886"/>
                  <a:pt x="9395" y="961317"/>
                  <a:pt x="12980" y="0"/>
                </a:cubicBez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 rot="2556038">
            <a:off x="8742486" y="4455669"/>
            <a:ext cx="105966" cy="2818831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-1" fmla="*/ 0 w 104172"/>
              <a:gd name="connsiteY0-2" fmla="*/ 0 h 3462457"/>
              <a:gd name="connsiteX1-3" fmla="*/ 104172 w 104172"/>
              <a:gd name="connsiteY1-4" fmla="*/ 0 h 3462457"/>
              <a:gd name="connsiteX2-5" fmla="*/ 101733 w 104172"/>
              <a:gd name="connsiteY2-6" fmla="*/ 2705553 h 3462457"/>
              <a:gd name="connsiteX3-7" fmla="*/ 0 w 104172"/>
              <a:gd name="connsiteY3-8" fmla="*/ 3462457 h 3462457"/>
              <a:gd name="connsiteX4-9" fmla="*/ 0 w 104172"/>
              <a:gd name="connsiteY4-10" fmla="*/ 0 h 3462457"/>
              <a:gd name="connsiteX0-11" fmla="*/ 1794 w 105966"/>
              <a:gd name="connsiteY0-12" fmla="*/ 0 h 2818831"/>
              <a:gd name="connsiteX1-13" fmla="*/ 105966 w 105966"/>
              <a:gd name="connsiteY1-14" fmla="*/ 0 h 2818831"/>
              <a:gd name="connsiteX2-15" fmla="*/ 103527 w 105966"/>
              <a:gd name="connsiteY2-16" fmla="*/ 2705553 h 2818831"/>
              <a:gd name="connsiteX3-17" fmla="*/ 0 w 105966"/>
              <a:gd name="connsiteY3-18" fmla="*/ 2818831 h 2818831"/>
              <a:gd name="connsiteX4-19" fmla="*/ 1794 w 105966"/>
              <a:gd name="connsiteY4-20" fmla="*/ 0 h 2818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5966" h="2818831">
                <a:moveTo>
                  <a:pt x="1794" y="0"/>
                </a:moveTo>
                <a:lnTo>
                  <a:pt x="105966" y="0"/>
                </a:lnTo>
                <a:lnTo>
                  <a:pt x="103527" y="2705553"/>
                </a:lnTo>
                <a:lnTo>
                  <a:pt x="0" y="2818831"/>
                </a:lnTo>
                <a:lnTo>
                  <a:pt x="1794" y="0"/>
                </a:ln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89107" y="594616"/>
            <a:ext cx="340614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 rot="2858382">
            <a:off x="3547833" y="1086011"/>
            <a:ext cx="135021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/>
          <p:cNvSpPr/>
          <p:nvPr/>
        </p:nvSpPr>
        <p:spPr>
          <a:xfrm>
            <a:off x="4645660" y="1567180"/>
            <a:ext cx="185420" cy="193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36279" y="5018989"/>
            <a:ext cx="2905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Aharoni" panose="02010803020104030203" pitchFamily="2" charset="-79"/>
                <a:ea typeface="Segoe UI Emoji" panose="020B0502040204020203" pitchFamily="34" charset="0"/>
                <a:cs typeface="Aharoni" panose="02010803020104030203" pitchFamily="2" charset="-79"/>
              </a:rPr>
              <a:t>PRESENTED BY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3150" y="5049766"/>
            <a:ext cx="290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badi Extra Light" panose="020B0204020104020204" pitchFamily="34" charset="0"/>
                <a:ea typeface="Segoe UI Emoji" panose="020B0502040204020203" pitchFamily="34" charset="0"/>
                <a:cs typeface="Aharoni" panose="02010803020104030203" pitchFamily="2" charset="-79"/>
              </a:rPr>
              <a:t>Corporate</a:t>
            </a:r>
            <a:r>
              <a:rPr lang="en-US" dirty="0">
                <a:solidFill>
                  <a:srgbClr val="0070C0"/>
                </a:solidFill>
                <a:latin typeface="Abadi Extra Light" panose="020B0204020104020204" pitchFamily="34" charset="0"/>
                <a:ea typeface="Segoe UI Emoji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badi Extra Light" panose="020B0204020104020204" pitchFamily="34" charset="0"/>
                <a:ea typeface="Segoe UI Emoji" panose="020B0502040204020203" pitchFamily="34" charset="0"/>
                <a:cs typeface="Aharoni" panose="02010803020104030203" pitchFamily="2" charset="-79"/>
              </a:rPr>
              <a:t>Trainer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3150" y="5461525"/>
            <a:ext cx="2905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ea typeface="Segoe UI Emoji" panose="020B0502040204020203" pitchFamily="34" charset="0"/>
                <a:cs typeface="Aharoni" panose="02010803020104030203" pitchFamily="2" charset="-79"/>
              </a:rPr>
              <a:t>Mallikarjuna</a:t>
            </a:r>
            <a:r>
              <a:rPr lang="en-US" sz="2400" dirty="0">
                <a:solidFill>
                  <a:srgbClr val="0070C0"/>
                </a:solidFill>
                <a:latin typeface="Aharoni" panose="02010803020104030203" pitchFamily="2" charset="-79"/>
                <a:ea typeface="Segoe UI Emoji" panose="020B0502040204020203" pitchFamily="34" charset="0"/>
                <a:cs typeface="Aharoni" panose="02010803020104030203" pitchFamily="2" charset="-79"/>
              </a:rPr>
              <a:t> G 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7554" y="5875883"/>
            <a:ext cx="36096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ea typeface="Segoe UI Emoji" panose="020B0502040204020203" pitchFamily="34" charset="0"/>
                <a:cs typeface="Aharoni" panose="02010803020104030203" pitchFamily="2" charset="-79"/>
              </a:rPr>
              <a:t>gdmallikarjuna@gmail.com</a:t>
            </a:r>
            <a:endParaRPr lang="en-US" sz="2400" dirty="0">
              <a:solidFill>
                <a:srgbClr val="0070C0"/>
              </a:solidFill>
              <a:latin typeface="Aharoni" panose="02010803020104030203" pitchFamily="2" charset="-79"/>
              <a:ea typeface="Segoe UI Emoji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8" name="image36.jpg" descr="C:\01 Work Space\Harish\18 GDM\05 UPL\UPL BOOKS\core_python\core_python\R.pngR"/>
          <p:cNvPicPr/>
          <p:nvPr/>
        </p:nvPicPr>
        <p:blipFill>
          <a:blip r:embed="rId3"/>
          <a:srcRect t="7019" b="7019"/>
          <a:stretch>
            <a:fillRect/>
          </a:stretch>
        </p:blipFill>
        <p:spPr>
          <a:xfrm>
            <a:off x="2136966" y="1875180"/>
            <a:ext cx="5789930" cy="2461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640625"/>
            <a:ext cx="10634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br>
              <a:rPr lang="en-US" dirty="0"/>
            </a:b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066" y="182144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 Black" panose="020B0A04020102020204" pitchFamily="34" charset="0"/>
              </a:rPr>
              <a:t>MVC DESIGN PATTERN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AA478-2E40-44E8-BC1B-3244D0D69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1" y="703673"/>
            <a:ext cx="10883199" cy="61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0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640625"/>
            <a:ext cx="10930934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Separation of Concerns</a:t>
            </a:r>
            <a:r>
              <a:rPr lang="en-US" dirty="0">
                <a:latin typeface="Comic Sans MS" panose="030F0702030302020204" pitchFamily="66" charset="0"/>
              </a:rPr>
              <a:t>: MVC separates the application into three distinct components, ensuring each component has a specific role and responsibility.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Modularity</a:t>
            </a:r>
            <a:r>
              <a:rPr lang="en-US" dirty="0">
                <a:latin typeface="Comic Sans MS" panose="030F0702030302020204" pitchFamily="66" charset="0"/>
              </a:rPr>
              <a:t>: Each component can be developed, tested, and maintained independently, promoting code reusability and scalability.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Flexibility</a:t>
            </a:r>
            <a:r>
              <a:rPr lang="en-US" dirty="0">
                <a:latin typeface="Comic Sans MS" panose="030F0702030302020204" pitchFamily="66" charset="0"/>
              </a:rPr>
              <a:t>: Changes in one component (e.g., the model) do not directly affect the other components (e.g., the view or controller), allowing for easier modifications and updates.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Arial Black" panose="020B0A04020102020204" pitchFamily="34" charset="0"/>
              </a:rPr>
              <a:t>BENEFITS</a:t>
            </a:r>
            <a:r>
              <a:rPr lang="en-US" b="1" dirty="0"/>
              <a:t>: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Maintainability</a:t>
            </a:r>
            <a:r>
              <a:rPr lang="en-US" dirty="0">
                <a:latin typeface="Comic Sans MS" panose="030F0702030302020204" pitchFamily="66" charset="0"/>
              </a:rPr>
              <a:t>: Clear separation of concerns simplifies code maintenance and updates.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Scalability</a:t>
            </a:r>
            <a:r>
              <a:rPr lang="en-US" dirty="0">
                <a:latin typeface="Comic Sans MS" panose="030F0702030302020204" pitchFamily="66" charset="0"/>
              </a:rPr>
              <a:t>: Modular design allows for easy scaling of individual components as the application grows.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Testability</a:t>
            </a:r>
            <a:r>
              <a:rPr lang="en-US" dirty="0">
                <a:latin typeface="Comic Sans MS" panose="030F0702030302020204" pitchFamily="66" charset="0"/>
              </a:rPr>
              <a:t>: Components can be unit tested independently, facilitating comprehensive testing and debugging.</a:t>
            </a: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Application in Django: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Django follows the MVC architectural pattern, although it's often referred to as the "Model-View-Template" (MVT) framework.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Models represent data using Django's ORM, views handle user requests and responses, and templates render the HTML UI.</a:t>
            </a: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KEY CONCEPTS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7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DJANGO ARCHITECTURE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8C7B8-44F7-4BF3-834A-D00D65FB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6" y="693676"/>
            <a:ext cx="10930933" cy="390645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8B9A2-4EF1-41D3-80C9-15818EED0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739"/>
              </p:ext>
            </p:extLst>
          </p:nvPr>
        </p:nvGraphicFramePr>
        <p:xfrm>
          <a:off x="389106" y="4614863"/>
          <a:ext cx="10930932" cy="2243136"/>
        </p:xfrm>
        <a:graphic>
          <a:graphicData uri="http://schemas.openxmlformats.org/drawingml/2006/table">
            <a:tbl>
              <a:tblPr/>
              <a:tblGrid>
                <a:gridCol w="3111766">
                  <a:extLst>
                    <a:ext uri="{9D8B030D-6E8A-4147-A177-3AD203B41FA5}">
                      <a16:colId xmlns:a16="http://schemas.microsoft.com/office/drawing/2014/main" val="696339951"/>
                    </a:ext>
                  </a:extLst>
                </a:gridCol>
                <a:gridCol w="7819166">
                  <a:extLst>
                    <a:ext uri="{9D8B030D-6E8A-4147-A177-3AD203B41FA5}">
                      <a16:colId xmlns:a16="http://schemas.microsoft.com/office/drawing/2014/main" val="571314086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Component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221117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08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D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8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Represents the application's data and business logic. It interacts with the database and manages data integrity.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7D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D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D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392556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3085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8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8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85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Handles user input, processes requests, and returns appropriate responses. It acts as an intermediary between the model and the template.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08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8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D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8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69517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Template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9D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85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Renders the HTML UI by combining static templates with dynamic data provided by views. It presents the data to the user in a human-readable format.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09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8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9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57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0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640625"/>
            <a:ext cx="1093093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Django follows the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MVT architectural pattern</a:t>
            </a:r>
            <a:r>
              <a:rPr lang="en-US" dirty="0">
                <a:latin typeface="Comic Sans MS" panose="030F0702030302020204" pitchFamily="66" charset="0"/>
              </a:rPr>
              <a:t>, which is similar to MVC but with a slight variation in terminology.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Model</a:t>
            </a:r>
            <a:r>
              <a:rPr lang="en-US" dirty="0">
                <a:latin typeface="Comic Sans MS" panose="030F0702030302020204" pitchFamily="66" charset="0"/>
              </a:rPr>
              <a:t>: Django's models interact with the database using its Object-Relational Mapping (ORM) system, simplifying database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View</a:t>
            </a:r>
            <a:r>
              <a:rPr lang="en-US" dirty="0">
                <a:latin typeface="Comic Sans MS" panose="030F0702030302020204" pitchFamily="66" charset="0"/>
              </a:rPr>
              <a:t>: Django's views handle HTTP requests and responses, processing data from models and passing it to templates for rendering.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Template</a:t>
            </a:r>
            <a:r>
              <a:rPr lang="en-US" dirty="0">
                <a:latin typeface="Comic Sans MS" panose="030F0702030302020204" pitchFamily="66" charset="0"/>
              </a:rPr>
              <a:t>: Django's templates are HTML files that include placeholders for dynamic content. They are rendered with data provided by views to generate the final HTML output sent to the client</a:t>
            </a:r>
          </a:p>
          <a:p>
            <a:r>
              <a:rPr lang="en-US" sz="2400" dirty="0">
                <a:solidFill>
                  <a:srgbClr val="0070C0"/>
                </a:solidFill>
                <a:latin typeface="Arial Black" panose="020B0A04020102020204" pitchFamily="34" charset="0"/>
              </a:rPr>
              <a:t>BENEFITS</a:t>
            </a:r>
            <a:r>
              <a:rPr lang="en-US" b="1" dirty="0"/>
              <a:t>: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Separation of Concerns</a:t>
            </a:r>
            <a:r>
              <a:rPr lang="en-US" dirty="0">
                <a:latin typeface="Comic Sans MS" panose="030F0702030302020204" pitchFamily="66" charset="0"/>
              </a:rPr>
              <a:t>: Clear separation of data, logic, and presentation layers enhances maintainability and code organization.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Modularity</a:t>
            </a:r>
            <a:r>
              <a:rPr lang="en-US" dirty="0">
                <a:latin typeface="Comic Sans MS" panose="030F0702030302020204" pitchFamily="66" charset="0"/>
              </a:rPr>
              <a:t>: Each component can be developed and tested independently, promoting code reusability and scalability.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Rapid Development</a:t>
            </a:r>
            <a:r>
              <a:rPr lang="en-US" dirty="0">
                <a:latin typeface="Comic Sans MS" panose="030F0702030302020204" pitchFamily="66" charset="0"/>
              </a:rPr>
              <a:t>: Django's built-in features and conventions streamline development, enabling quick creation of web applications.</a:t>
            </a: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5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640625"/>
            <a:ext cx="10930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 1: Install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Download Python Installer: Visit </a:t>
            </a:r>
            <a:r>
              <a:rPr lang="en-IN" b="1" dirty="0">
                <a:hlinkClick r:id="rId3"/>
              </a:rPr>
              <a:t>https://www.python.org/downloads/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Choose the appropriate Python version for your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Download the installer</a:t>
            </a:r>
            <a:r>
              <a:rPr lang="en-IN" dirty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INSTALLATION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7CE35-72C8-42EE-878B-2E7D88A70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89" y="1840509"/>
            <a:ext cx="10566598" cy="50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4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640625"/>
            <a:ext cx="10930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 2: Run Python Installer: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Double-click the installer to launch the installation wizard.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Follow on-screen instructions to complete the installation.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Ensure Python is added to PATH during installation.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INSTALLATION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DE707-1097-418A-B404-C1560060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0" y="1877218"/>
            <a:ext cx="10874440" cy="49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640625"/>
            <a:ext cx="10930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INSTALLATION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EA1B4-D950-418E-95FF-93552236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96" y="1490662"/>
            <a:ext cx="7926192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0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640625"/>
            <a:ext cx="10930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 3:Download VS Code Installer: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Visit </a:t>
            </a:r>
            <a:r>
              <a:rPr lang="en-US" b="1" dirty="0">
                <a:hlinkClick r:id="rId3"/>
              </a:rPr>
              <a:t>https://code.visualstudio.com/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Download the installer for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Run VS Code Installer:.</a:t>
            </a:r>
            <a:endParaRPr lang="en-IN" b="1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INSTALLATION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CED47-8E91-44BD-9BD9-5241476F0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7" y="1885071"/>
            <a:ext cx="10813604" cy="45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9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712216"/>
            <a:ext cx="10930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Step 3: Run VS Code Installer: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Double-click the installer to launch the installation wizard.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Follow on-screen instructions to complete the installation.</a:t>
            </a:r>
            <a:endParaRPr lang="en-IN" b="1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INSTALLATION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736F4-40A0-4C60-982B-24F15548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17" y="2152417"/>
            <a:ext cx="7757009" cy="44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712216"/>
            <a:ext cx="10930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Run VS Code Installer:.</a:t>
            </a:r>
            <a:endParaRPr lang="en-IN" b="1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INSTALLATION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694F4-1601-432F-A0FF-148373AE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092018"/>
            <a:ext cx="5610225" cy="436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A31C7-2366-4CDE-8E44-3DA5EF095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137314"/>
            <a:ext cx="5224040" cy="4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190" y="914282"/>
            <a:ext cx="61859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Aharoni" panose="02010803020104030203" pitchFamily="2" charset="-79"/>
                <a:sym typeface="+mn-ea"/>
              </a:rPr>
              <a:t>FRAMEWORK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Aharoni" panose="02010803020104030203" pitchFamily="2" charset="-79"/>
                <a:sym typeface="+mn-ea"/>
              </a:rPr>
              <a:t>CHOOSE RIGHT FRAMEWORK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Aharoni" panose="02010803020104030203" pitchFamily="2" charset="-79"/>
                <a:sym typeface="+mn-ea"/>
              </a:rPr>
              <a:t>DJANGO FSD ARCHITECTURE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Aharoni" panose="02010803020104030203" pitchFamily="2" charset="-79"/>
              </a:rPr>
              <a:t>HISTORY</a:t>
            </a:r>
            <a:r>
              <a:rPr lang="en-US" sz="20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Aharoni" panose="02010803020104030203" pitchFamily="2" charset="-79"/>
                <a:sym typeface="+mn-ea"/>
              </a:rPr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Aharoni" panose="02010803020104030203" pitchFamily="2" charset="-79"/>
                <a:sym typeface="+mn-ea"/>
              </a:rPr>
              <a:t>MVC DESIGN PATTERN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Aharoni" panose="02010803020104030203" pitchFamily="2" charset="-79"/>
                <a:sym typeface="+mn-ea"/>
              </a:rPr>
              <a:t>INSTALLATION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Aharoni" panose="02010803020104030203" pitchFamily="2" charset="-79"/>
                <a:sym typeface="+mn-ea"/>
              </a:rPr>
              <a:t>PROGRAM 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735" y="135731"/>
            <a:ext cx="2848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solidFill>
                  <a:srgbClr val="0070C0"/>
                </a:solidFill>
                <a:latin typeface="Arial Black" panose="020B0A04020102020204" pitchFamily="34" charset="0"/>
              </a:rPr>
              <a:t>CONTENTS</a:t>
            </a:r>
          </a:p>
        </p:txBody>
      </p:sp>
      <p:pic>
        <p:nvPicPr>
          <p:cNvPr id="25" name="Picture 24" descr="A person working on a computer&#10;&#10;Description automatically generated with low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35" y="3756391"/>
            <a:ext cx="4671465" cy="3101609"/>
          </a:xfrm>
          <a:prstGeom prst="rect">
            <a:avLst/>
          </a:prstGeom>
        </p:spPr>
      </p:pic>
      <p:pic>
        <p:nvPicPr>
          <p:cNvPr id="3" name="Picture 2" descr="C:\01 Work Space\Harish\18 GDM\05 UPL\UPL BOOKS\core_python\core_python\OIP.jpegOIP"/>
          <p:cNvPicPr>
            <a:picLocks noChangeAspect="1"/>
          </p:cNvPicPr>
          <p:nvPr/>
        </p:nvPicPr>
        <p:blipFill>
          <a:blip r:embed="rId4"/>
          <a:srcRect l="7766" r="7766"/>
          <a:stretch>
            <a:fillRect/>
          </a:stretch>
        </p:blipFill>
        <p:spPr>
          <a:xfrm>
            <a:off x="6692140" y="1042060"/>
            <a:ext cx="4104814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712216"/>
            <a:ext cx="10930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Run VS Code Installer:.</a:t>
            </a:r>
            <a:endParaRPr lang="en-IN" b="1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INSTALLATION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B32B2-C9B7-4C4C-B4F5-2F172BFB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4" y="1212552"/>
            <a:ext cx="10541826" cy="50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9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693677"/>
            <a:ext cx="1093093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Step 4: Install Django</a:t>
            </a:r>
          </a:p>
          <a:p>
            <a:r>
              <a:rPr lang="en-US" b="1" dirty="0"/>
              <a:t>Open Command Prompt:</a:t>
            </a:r>
          </a:p>
          <a:p>
            <a:endParaRPr lang="en-US" b="1" dirty="0"/>
          </a:p>
          <a:p>
            <a:r>
              <a:rPr lang="en-US" b="1" dirty="0"/>
              <a:t>Press Win + R, type </a:t>
            </a:r>
            <a:r>
              <a:rPr lang="en-US" b="1" dirty="0" err="1"/>
              <a:t>cmd</a:t>
            </a:r>
            <a:r>
              <a:rPr lang="en-US" b="1" dirty="0"/>
              <a:t>, and press Enter.</a:t>
            </a:r>
          </a:p>
          <a:p>
            <a:r>
              <a:rPr lang="en-US" b="1" dirty="0"/>
              <a:t>Install Django:</a:t>
            </a:r>
          </a:p>
          <a:p>
            <a:r>
              <a:rPr lang="en-US" b="1" dirty="0">
                <a:solidFill>
                  <a:srgbClr val="00B0F0"/>
                </a:solidFill>
              </a:rPr>
              <a:t>Type pip install </a:t>
            </a:r>
            <a:r>
              <a:rPr lang="en-US" b="1" dirty="0" err="1">
                <a:solidFill>
                  <a:srgbClr val="00B0F0"/>
                </a:solidFill>
              </a:rPr>
              <a:t>django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/>
              <a:t>and press Enter.</a:t>
            </a:r>
          </a:p>
          <a:p>
            <a:r>
              <a:rPr lang="en-US" b="1" dirty="0"/>
              <a:t>Wait for Django and its dependencies to install.</a:t>
            </a:r>
          </a:p>
          <a:p>
            <a:r>
              <a:rPr lang="en-US" b="1" dirty="0"/>
              <a:t>Verify  </a:t>
            </a:r>
            <a:r>
              <a:rPr lang="en-IN" b="1" dirty="0" err="1">
                <a:solidFill>
                  <a:srgbClr val="00B0F0"/>
                </a:solidFill>
              </a:rPr>
              <a:t>django</a:t>
            </a:r>
            <a:r>
              <a:rPr lang="en-IN" b="1" dirty="0">
                <a:solidFill>
                  <a:srgbClr val="00B0F0"/>
                </a:solidFill>
              </a:rPr>
              <a:t>-admin --version 	</a:t>
            </a:r>
          </a:p>
          <a:p>
            <a:endParaRPr lang="en-US" b="1" dirty="0"/>
          </a:p>
          <a:p>
            <a:r>
              <a:rPr lang="en-US" b="1" dirty="0"/>
              <a:t>It shows version then Django is installed</a:t>
            </a:r>
          </a:p>
          <a:p>
            <a:r>
              <a:rPr lang="en-US" b="1" dirty="0">
                <a:solidFill>
                  <a:srgbClr val="00B0F0"/>
                </a:solidFill>
              </a:rPr>
              <a:t>Step 5: Create a Virtual Environment:</a:t>
            </a:r>
          </a:p>
          <a:p>
            <a:r>
              <a:rPr lang="en-IN" b="1" dirty="0"/>
              <a:t>Following command installs the </a:t>
            </a:r>
            <a:r>
              <a:rPr lang="en-IN" b="1" dirty="0" err="1"/>
              <a:t>virtualenvwrapper</a:t>
            </a:r>
            <a:r>
              <a:rPr lang="en-IN" b="1" dirty="0"/>
              <a:t>-win package using pip.</a:t>
            </a:r>
          </a:p>
          <a:p>
            <a:r>
              <a:rPr lang="en-IN" b="1" dirty="0">
                <a:solidFill>
                  <a:srgbClr val="00B0F0"/>
                </a:solidFill>
              </a:rPr>
              <a:t>pip install </a:t>
            </a:r>
            <a:r>
              <a:rPr lang="en-IN" b="1" dirty="0" err="1">
                <a:solidFill>
                  <a:srgbClr val="00B0F0"/>
                </a:solidFill>
              </a:rPr>
              <a:t>virtualenvwrapper</a:t>
            </a:r>
            <a:r>
              <a:rPr lang="en-IN" b="1" dirty="0">
                <a:solidFill>
                  <a:srgbClr val="00B0F0"/>
                </a:solidFill>
              </a:rPr>
              <a:t>-win</a:t>
            </a:r>
          </a:p>
          <a:p>
            <a:endParaRPr lang="en-IN" b="1" dirty="0"/>
          </a:p>
          <a:p>
            <a:r>
              <a:rPr lang="en-IN" b="1" dirty="0"/>
              <a:t>Following command creates a new virtual environment named "</a:t>
            </a:r>
            <a:r>
              <a:rPr lang="en-IN" b="1" dirty="0" err="1"/>
              <a:t>mylearn</a:t>
            </a:r>
            <a:r>
              <a:rPr lang="en-IN" b="1" dirty="0"/>
              <a:t>" using </a:t>
            </a:r>
            <a:r>
              <a:rPr lang="en-IN" b="1" dirty="0" err="1"/>
              <a:t>virtualenvwrapper</a:t>
            </a:r>
            <a:r>
              <a:rPr lang="en-IN" b="1" dirty="0"/>
              <a:t>-win.</a:t>
            </a:r>
          </a:p>
          <a:p>
            <a:r>
              <a:rPr lang="en-IN" b="1" dirty="0" err="1">
                <a:solidFill>
                  <a:srgbClr val="00B0F0"/>
                </a:solidFill>
              </a:rPr>
              <a:t>mkvirtualenv</a:t>
            </a:r>
            <a:r>
              <a:rPr lang="en-IN" b="1" dirty="0">
                <a:solidFill>
                  <a:srgbClr val="00B0F0"/>
                </a:solidFill>
              </a:rPr>
              <a:t> </a:t>
            </a:r>
            <a:r>
              <a:rPr lang="en-IN" b="1" dirty="0" err="1">
                <a:solidFill>
                  <a:srgbClr val="00B0F0"/>
                </a:solidFill>
              </a:rPr>
              <a:t>mylearn</a:t>
            </a:r>
            <a:endParaRPr lang="en-IN" b="1" dirty="0">
              <a:solidFill>
                <a:srgbClr val="00B0F0"/>
              </a:solidFill>
            </a:endParaRPr>
          </a:p>
          <a:p>
            <a:endParaRPr lang="en-IN" b="1" dirty="0"/>
          </a:p>
          <a:p>
            <a:r>
              <a:rPr lang="en-IN" b="1" dirty="0"/>
              <a:t>Following command activates the virtual environment named "</a:t>
            </a:r>
            <a:r>
              <a:rPr lang="en-IN" b="1" dirty="0" err="1"/>
              <a:t>mylearn</a:t>
            </a:r>
            <a:r>
              <a:rPr lang="en-IN" b="1" dirty="0"/>
              <a:t>". When a virtual environment is activated</a:t>
            </a:r>
          </a:p>
          <a:p>
            <a:r>
              <a:rPr lang="en-IN" b="1" dirty="0" err="1">
                <a:solidFill>
                  <a:srgbClr val="00B0F0"/>
                </a:solidFill>
              </a:rPr>
              <a:t>workon</a:t>
            </a:r>
            <a:r>
              <a:rPr lang="en-IN" b="1" dirty="0">
                <a:solidFill>
                  <a:srgbClr val="00B0F0"/>
                </a:solidFill>
              </a:rPr>
              <a:t> </a:t>
            </a:r>
            <a:r>
              <a:rPr lang="en-IN" b="1" dirty="0" err="1">
                <a:solidFill>
                  <a:srgbClr val="00B0F0"/>
                </a:solidFill>
              </a:rPr>
              <a:t>mylearn</a:t>
            </a:r>
            <a:endParaRPr lang="en-US" b="1" dirty="0">
              <a:solidFill>
                <a:srgbClr val="00B0F0"/>
              </a:solidFill>
            </a:endParaRPr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INSTALLATION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6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693677"/>
            <a:ext cx="1093093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 6</a:t>
            </a:r>
            <a:r>
              <a:rPr lang="en-US" b="1" dirty="0">
                <a:solidFill>
                  <a:srgbClr val="00B0F0"/>
                </a:solidFill>
              </a:rPr>
              <a:t> Create a Django Project</a:t>
            </a:r>
          </a:p>
          <a:p>
            <a:r>
              <a:rPr lang="en-US" b="1" dirty="0"/>
              <a:t>Navigate to Desired Directory:</a:t>
            </a:r>
          </a:p>
          <a:p>
            <a:endParaRPr lang="en-US" b="1" dirty="0"/>
          </a:p>
          <a:p>
            <a:r>
              <a:rPr lang="en-US" b="1" dirty="0"/>
              <a:t>Use cd command to navigate to the directory where you want to create the project.</a:t>
            </a:r>
          </a:p>
          <a:p>
            <a:r>
              <a:rPr lang="en-US" b="1" dirty="0"/>
              <a:t>Create Django Project: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Type </a:t>
            </a:r>
            <a:r>
              <a:rPr lang="en-US" b="1" dirty="0" err="1">
                <a:solidFill>
                  <a:srgbClr val="00B0F0"/>
                </a:solidFill>
              </a:rPr>
              <a:t>django</a:t>
            </a:r>
            <a:r>
              <a:rPr lang="en-US" b="1" dirty="0">
                <a:solidFill>
                  <a:srgbClr val="00B0F0"/>
                </a:solidFill>
              </a:rPr>
              <a:t>-admin </a:t>
            </a:r>
            <a:r>
              <a:rPr lang="en-US" b="1" dirty="0" err="1">
                <a:solidFill>
                  <a:srgbClr val="00B0F0"/>
                </a:solidFill>
              </a:rPr>
              <a:t>startproject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myproject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/>
              <a:t>and press Enter.</a:t>
            </a:r>
          </a:p>
          <a:p>
            <a:r>
              <a:rPr lang="en-US" b="1" dirty="0"/>
              <a:t>Replace </a:t>
            </a:r>
            <a:r>
              <a:rPr lang="en-US" b="1" dirty="0" err="1"/>
              <a:t>myproject</a:t>
            </a:r>
            <a:r>
              <a:rPr lang="en-US" b="1" dirty="0"/>
              <a:t> with your desired project name.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Step 7: Run First Django Program</a:t>
            </a:r>
          </a:p>
          <a:p>
            <a:r>
              <a:rPr lang="en-US" b="1" dirty="0"/>
              <a:t>Navigate to Project Directory:</a:t>
            </a:r>
          </a:p>
          <a:p>
            <a:endParaRPr lang="en-US" b="1" dirty="0"/>
          </a:p>
          <a:p>
            <a:r>
              <a:rPr lang="en-US" b="1" dirty="0"/>
              <a:t>Use cd </a:t>
            </a:r>
            <a:r>
              <a:rPr lang="en-US" b="1" dirty="0" err="1"/>
              <a:t>myproject</a:t>
            </a:r>
            <a:r>
              <a:rPr lang="en-US" b="1" dirty="0"/>
              <a:t> to navigate to the project directory.</a:t>
            </a:r>
          </a:p>
          <a:p>
            <a:r>
              <a:rPr lang="en-US" b="1" dirty="0"/>
              <a:t>Run Development Server: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Type python manage.py </a:t>
            </a:r>
            <a:r>
              <a:rPr lang="en-US" b="1" dirty="0" err="1">
                <a:solidFill>
                  <a:srgbClr val="00B0F0"/>
                </a:solidFill>
              </a:rPr>
              <a:t>runserver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/>
              <a:t>and press Enter.</a:t>
            </a:r>
          </a:p>
          <a:p>
            <a:r>
              <a:rPr lang="en-US" b="1" dirty="0"/>
              <a:t>Open a web browser and go to </a:t>
            </a:r>
          </a:p>
          <a:p>
            <a:r>
              <a:rPr lang="en-US" b="1" dirty="0">
                <a:hlinkClick r:id="rId3"/>
              </a:rPr>
              <a:t>http://127.0.0.1:8000/</a:t>
            </a:r>
            <a:r>
              <a:rPr lang="en-US" b="1" dirty="0"/>
              <a:t>    to view your Django project.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INSTALLATION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50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693677"/>
            <a:ext cx="10930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INSTALLATION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2DB6B-3585-4F67-9A5B-610F9DFB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856506"/>
            <a:ext cx="10981903" cy="56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06" y="693677"/>
            <a:ext cx="10930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 Black" panose="020B0A04020102020204" pitchFamily="34" charset="0"/>
              </a:rPr>
              <a:t>P</a:t>
            </a: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ROJECT STRUCTURE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CE2AA-C4EB-4A0E-879A-0CEC7FC2D879}"/>
              </a:ext>
            </a:extLst>
          </p:cNvPr>
          <p:cNvSpPr/>
          <p:nvPr/>
        </p:nvSpPr>
        <p:spPr>
          <a:xfrm>
            <a:off x="871960" y="952648"/>
            <a:ext cx="3537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AFEF"/>
                </a:solidFill>
                <a:latin typeface="Cambria" panose="02040503050406030204" pitchFamily="18" charset="0"/>
              </a:rPr>
              <a:t>django</a:t>
            </a:r>
            <a:r>
              <a:rPr lang="en-IN" dirty="0">
                <a:solidFill>
                  <a:srgbClr val="00AFEF"/>
                </a:solidFill>
                <a:latin typeface="Cambria" panose="02040503050406030204" pitchFamily="18" charset="0"/>
              </a:rPr>
              <a:t>-admin </a:t>
            </a:r>
            <a:r>
              <a:rPr lang="en-IN" dirty="0" err="1">
                <a:solidFill>
                  <a:srgbClr val="00AFEF"/>
                </a:solidFill>
                <a:latin typeface="Cambria" panose="02040503050406030204" pitchFamily="18" charset="0"/>
              </a:rPr>
              <a:t>startproject</a:t>
            </a:r>
            <a:r>
              <a:rPr lang="en-IN" dirty="0">
                <a:solidFill>
                  <a:srgbClr val="00AFEF"/>
                </a:solidFill>
                <a:latin typeface="Cambria" panose="02040503050406030204" pitchFamily="18" charset="0"/>
              </a:rPr>
              <a:t> </a:t>
            </a:r>
            <a:r>
              <a:rPr lang="en-IN" dirty="0" err="1">
                <a:solidFill>
                  <a:srgbClr val="00AFEF"/>
                </a:solidFill>
                <a:latin typeface="Cambria" panose="02040503050406030204" pitchFamily="18" charset="0"/>
              </a:rPr>
              <a:t>mytest</a:t>
            </a:r>
            <a:r>
              <a:rPr lang="en-IN" dirty="0">
                <a:solidFill>
                  <a:srgbClr val="00AFEF"/>
                </a:solidFill>
                <a:latin typeface="Cambria" panose="02040503050406030204" pitchFamily="18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F73DA-3B38-4F1A-8323-FC4238D6F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60" y="1530249"/>
            <a:ext cx="3404618" cy="408276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3C5DD5-8E63-41DC-B289-5E6A7613D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25378"/>
              </p:ext>
            </p:extLst>
          </p:nvPr>
        </p:nvGraphicFramePr>
        <p:xfrm>
          <a:off x="4409788" y="817035"/>
          <a:ext cx="6910252" cy="5243040"/>
        </p:xfrm>
        <a:graphic>
          <a:graphicData uri="http://schemas.openxmlformats.org/drawingml/2006/table">
            <a:tbl>
              <a:tblPr/>
              <a:tblGrid>
                <a:gridCol w="1904749">
                  <a:extLst>
                    <a:ext uri="{9D8B030D-6E8A-4147-A177-3AD203B41FA5}">
                      <a16:colId xmlns:a16="http://schemas.microsoft.com/office/drawing/2014/main" val="4193629438"/>
                    </a:ext>
                  </a:extLst>
                </a:gridCol>
                <a:gridCol w="5005503">
                  <a:extLst>
                    <a:ext uri="{9D8B030D-6E8A-4147-A177-3AD203B41FA5}">
                      <a16:colId xmlns:a16="http://schemas.microsoft.com/office/drawing/2014/main" val="2883038586"/>
                    </a:ext>
                  </a:extLst>
                </a:gridCol>
              </a:tblGrid>
              <a:tr h="327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Directory/File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48034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Project Directory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F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Main directory for the Django project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00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0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56663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manage.py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00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4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F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Command-line utility for interacting with the Django project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004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4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0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04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699119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settings.py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00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0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Configuration settings for the Django project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00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04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0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59715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urls.py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1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0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URL patterns for the project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301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1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0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1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36669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wsgi.py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01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1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Entry point for WSGI-compatible web servers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00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1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0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02709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asgi.py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024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2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1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4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Entry point for ASGI-compatible web servers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302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2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0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875871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Apps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01A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1B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4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A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Directory for organizing Django applications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01B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1B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0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1B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109710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models/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23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2B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A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3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Contains Python classes representing data models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2B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2B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1B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2B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16651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views/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02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2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3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2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Contains logic for processing requests and generating responses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2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2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2B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2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26912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urls.py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02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3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2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URL patterns specific to the app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03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3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2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3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828528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templates/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HTML files defining the presentation layer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4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3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778389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static/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04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5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4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Directory for CSS, JavaScript, images, etc.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5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5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5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02491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migrations/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05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4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Contains Python files defining changes to the database schema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5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5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41413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static_root</a:t>
                      </a:r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5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3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D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Directory where static files are collected during deployment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063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3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E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63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87726"/>
                  </a:ext>
                </a:extLst>
              </a:tr>
              <a:tr h="327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media_root</a:t>
                      </a:r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3068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8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8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Directory for storing user-uploaded files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3068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8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63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8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0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6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" y="-1897"/>
            <a:ext cx="12189757" cy="68617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640625"/>
            <a:ext cx="106342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A software framework is a platform for developing software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It provides a foundation on which software developers can build programs for a specific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Reusable code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Predefined structures and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Standardized ways to build and deploy applications</a:t>
            </a:r>
          </a:p>
          <a:p>
            <a:endParaRPr lang="en-IN" dirty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Importance of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Efficiency: Saves time by providing pre-written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Consistency: Ensures uniformity across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Scalability: Facilitates building scalable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Maintainability: Makes code easier to maintain and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Security: Often includes built-in security features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br>
              <a:rPr lang="en-US" dirty="0"/>
            </a:b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FRAMEWORK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0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640625"/>
            <a:ext cx="106342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Types of Frameworks</a:t>
            </a:r>
          </a:p>
          <a:p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Web Frameworks: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For developing web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Examples: Django, Ruby on Rails, ASP.NET,SPRING BOOT</a:t>
            </a:r>
          </a:p>
          <a:p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Mobile Frameworks: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For developing mobile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Examples: React Native, Flutter, Xamarin</a:t>
            </a:r>
          </a:p>
          <a:p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Desktop Frameworks: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For developing desktop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Examples: Electron, Qt, WPF</a:t>
            </a:r>
          </a:p>
          <a:p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Game Development Frameworks: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For creating video games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Examples: Unity, Unreal Engine, Godot</a:t>
            </a:r>
          </a:p>
          <a:p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Mobile Frameworks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Frameworks designed for building applications on mobile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Examples: React Native, Flutter, Xamarin</a:t>
            </a:r>
            <a:endParaRPr lang="en-IN" dirty="0">
              <a:latin typeface="Comic Sans MS" panose="030F0702030302020204" pitchFamily="66" charset="0"/>
            </a:endParaRP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br>
              <a:rPr lang="en-US" dirty="0"/>
            </a:b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en-US" sz="2400" dirty="0">
              <a:latin typeface="Comic Sans MS" panose="030F0702030302020204" pitchFamily="66" charset="0"/>
            </a:endParaRPr>
          </a:p>
          <a:p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2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640625"/>
            <a:ext cx="106342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Project Requirements: Specific needs and goals of the project.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Language Preference: Languages that the development team is comfortable with.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Community and Support: Availability of resources, documentation, and community support.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Scalability: Ability to handle growth and scale with the project.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Performance: Efficiency and speed of the framework.</a:t>
            </a: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Benefits: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Speed of Development: Accelerates the development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Standardization: Promotes best practices and consistency.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Security: Often includes built-in security measures.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Community Support: Access to a wealth of resources and community assistance.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Maintainability: Easier to maintain and update code</a:t>
            </a:r>
            <a:endParaRPr lang="en-IN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Drawbacks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Learning Curve: Can be steep for beginners.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Overhead: May add unnecessary complexity for simple projects.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Flexibility: Can be restrictive if not suitable for specific project needs.</a:t>
            </a: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br>
              <a:rPr lang="en-US" dirty="0"/>
            </a:b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106" y="84711"/>
            <a:ext cx="7293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CHOOSE RIGHT FRAMEWORK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640625"/>
            <a:ext cx="106342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Philosophy: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"Batteries-included"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 Emphasis on reusability and less code.</a:t>
            </a:r>
          </a:p>
          <a:p>
            <a:pPr algn="just"/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br>
              <a:rPr lang="en-US" dirty="0"/>
            </a:b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105" y="84711"/>
            <a:ext cx="947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DJANGO FSD  ARCHITECTURE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45C14-6D87-47AC-8F26-3C22AF29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5" y="1696491"/>
            <a:ext cx="10930933" cy="51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3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640625"/>
            <a:ext cx="2905539" cy="5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Backend 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br>
              <a:rPr lang="en-US" dirty="0"/>
            </a:b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748A25-BED1-43E6-B6F7-C00EE4352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94668"/>
              </p:ext>
            </p:extLst>
          </p:nvPr>
        </p:nvGraphicFramePr>
        <p:xfrm>
          <a:off x="630534" y="1294343"/>
          <a:ext cx="10689506" cy="4101625"/>
        </p:xfrm>
        <a:graphic>
          <a:graphicData uri="http://schemas.openxmlformats.org/drawingml/2006/table">
            <a:tbl>
              <a:tblPr/>
              <a:tblGrid>
                <a:gridCol w="1846162">
                  <a:extLst>
                    <a:ext uri="{9D8B030D-6E8A-4147-A177-3AD203B41FA5}">
                      <a16:colId xmlns:a16="http://schemas.microsoft.com/office/drawing/2014/main" val="4190715501"/>
                    </a:ext>
                  </a:extLst>
                </a:gridCol>
                <a:gridCol w="2716821">
                  <a:extLst>
                    <a:ext uri="{9D8B030D-6E8A-4147-A177-3AD203B41FA5}">
                      <a16:colId xmlns:a16="http://schemas.microsoft.com/office/drawing/2014/main" val="2080191961"/>
                    </a:ext>
                  </a:extLst>
                </a:gridCol>
                <a:gridCol w="2589185">
                  <a:extLst>
                    <a:ext uri="{9D8B030D-6E8A-4147-A177-3AD203B41FA5}">
                      <a16:colId xmlns:a16="http://schemas.microsoft.com/office/drawing/2014/main" val="1612467324"/>
                    </a:ext>
                  </a:extLst>
                </a:gridCol>
                <a:gridCol w="3537338">
                  <a:extLst>
                    <a:ext uri="{9D8B030D-6E8A-4147-A177-3AD203B41FA5}">
                      <a16:colId xmlns:a16="http://schemas.microsoft.com/office/drawing/2014/main" val="2662932468"/>
                    </a:ext>
                  </a:extLst>
                </a:gridCol>
              </a:tblGrid>
              <a:tr h="2571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Component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Technology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Example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8360"/>
                  </a:ext>
                </a:extLst>
              </a:tr>
              <a:tr h="8448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Model Layer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27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4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7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Define data models using Django's ORM system.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24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2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4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Django 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302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class Book(models.Model): title = models.CharField(max_length=100)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02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727872"/>
                  </a:ext>
                </a:extLst>
              </a:tr>
              <a:tr h="7101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View Layer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03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7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7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3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Implement views to process HTTP requests and return HTTP responses.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07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7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4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7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Django Views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07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2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7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def book_list(request): books = Book.objects.all()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2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2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319930"/>
                  </a:ext>
                </a:extLst>
              </a:tr>
              <a:tr h="9427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Controller (Business Logic)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307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81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3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7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Handle the business logic of the application by processing requests, validating input, and generating responses.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081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8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81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Django Views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08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7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8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def book_detail(request, pk): book = get_object_or_404(Book, pk=pk)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86732"/>
                  </a:ext>
                </a:extLst>
              </a:tr>
              <a:tr h="6366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URL Routing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08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8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7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8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Define URL patterns to map incoming URLs to views.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08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9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81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8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Django </a:t>
                      </a:r>
                      <a:r>
                        <a:rPr lang="en-IN" sz="12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URLconf</a:t>
                      </a:r>
                      <a:endParaRPr lang="en-IN" sz="12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09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8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9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path('books/', </a:t>
                      </a:r>
                      <a:r>
                        <a:rPr lang="en-US" sz="1200" b="1" i="0" u="none" strike="noStrike" dirty="0" err="1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views.book_list</a:t>
                      </a:r>
                      <a:r>
                        <a:rPr lang="en-US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, name='</a:t>
                      </a:r>
                      <a:r>
                        <a:rPr lang="en-US" sz="1200" b="1" i="0" u="none" strike="noStrike" dirty="0" err="1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book_list</a:t>
                      </a:r>
                      <a:r>
                        <a:rPr lang="en-US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09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9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52079"/>
                  </a:ext>
                </a:extLst>
              </a:tr>
              <a:tr h="7101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Middleware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09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8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Process requests and responses at various stages of the request/response cycle.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09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8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Django Middleware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9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MIDDLEWARE = [ '</a:t>
                      </a:r>
                      <a:r>
                        <a:rPr lang="en-IN" sz="1200" b="1" i="0" u="none" strike="noStrike" dirty="0" err="1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django.middleware.security.SecurityMiddleware</a:t>
                      </a:r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', ... 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9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54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4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573" y="693677"/>
            <a:ext cx="360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Frontend 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br>
              <a:rPr lang="en-US" dirty="0"/>
            </a:b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51E5D2-39F0-4BC6-8281-B62662A15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08674"/>
              </p:ext>
            </p:extLst>
          </p:nvPr>
        </p:nvGraphicFramePr>
        <p:xfrm>
          <a:off x="389107" y="1153474"/>
          <a:ext cx="10930933" cy="2275526"/>
        </p:xfrm>
        <a:graphic>
          <a:graphicData uri="http://schemas.openxmlformats.org/drawingml/2006/table">
            <a:tbl>
              <a:tblPr/>
              <a:tblGrid>
                <a:gridCol w="1299220">
                  <a:extLst>
                    <a:ext uri="{9D8B030D-6E8A-4147-A177-3AD203B41FA5}">
                      <a16:colId xmlns:a16="http://schemas.microsoft.com/office/drawing/2014/main" val="1505690717"/>
                    </a:ext>
                  </a:extLst>
                </a:gridCol>
                <a:gridCol w="2681722">
                  <a:extLst>
                    <a:ext uri="{9D8B030D-6E8A-4147-A177-3AD203B41FA5}">
                      <a16:colId xmlns:a16="http://schemas.microsoft.com/office/drawing/2014/main" val="4250745696"/>
                    </a:ext>
                  </a:extLst>
                </a:gridCol>
                <a:gridCol w="2665066">
                  <a:extLst>
                    <a:ext uri="{9D8B030D-6E8A-4147-A177-3AD203B41FA5}">
                      <a16:colId xmlns:a16="http://schemas.microsoft.com/office/drawing/2014/main" val="1589079792"/>
                    </a:ext>
                  </a:extLst>
                </a:gridCol>
                <a:gridCol w="4284925">
                  <a:extLst>
                    <a:ext uri="{9D8B030D-6E8A-4147-A177-3AD203B41FA5}">
                      <a16:colId xmlns:a16="http://schemas.microsoft.com/office/drawing/2014/main" val="1220457722"/>
                    </a:ext>
                  </a:extLst>
                </a:gridCol>
              </a:tblGrid>
              <a:tr h="3043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Component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Technology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Example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86009"/>
                  </a:ext>
                </a:extLst>
              </a:tr>
              <a:tr h="565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Templates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0A3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A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3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Create HTML templates using Django's template engine.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0A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5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A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Django Template Engine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A5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5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{{ book.title }} in book_list.html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30A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36072"/>
                  </a:ext>
                </a:extLst>
              </a:tr>
              <a:tr h="565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Static Files Handling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0A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3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Serve static files such as CSS, JavaScript, and images.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0B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B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A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B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Django Static Files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0B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B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5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STATICFILES_DIRS = [os.path.join(BASE_DIR, "static")]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0B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B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B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21754"/>
                  </a:ext>
                </a:extLst>
              </a:tr>
              <a:tr h="8406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Integration with Front-end Frameworks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0B1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1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A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1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Integrate with frameworks like React.js, Vue.js, or Angular for building interactive UIs.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B1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B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1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Django REST Framework, React.js/Vue.js/Angular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0B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B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Using Django as a RESTful API backend and React for the front-end UI.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B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B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470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6E4272-A649-4659-997F-A2633136D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34396"/>
              </p:ext>
            </p:extLst>
          </p:nvPr>
        </p:nvGraphicFramePr>
        <p:xfrm>
          <a:off x="389108" y="4150842"/>
          <a:ext cx="10930932" cy="1718014"/>
        </p:xfrm>
        <a:graphic>
          <a:graphicData uri="http://schemas.openxmlformats.org/drawingml/2006/table">
            <a:tbl>
              <a:tblPr/>
              <a:tblGrid>
                <a:gridCol w="1299220">
                  <a:extLst>
                    <a:ext uri="{9D8B030D-6E8A-4147-A177-3AD203B41FA5}">
                      <a16:colId xmlns:a16="http://schemas.microsoft.com/office/drawing/2014/main" val="3685935958"/>
                    </a:ext>
                  </a:extLst>
                </a:gridCol>
                <a:gridCol w="2681722">
                  <a:extLst>
                    <a:ext uri="{9D8B030D-6E8A-4147-A177-3AD203B41FA5}">
                      <a16:colId xmlns:a16="http://schemas.microsoft.com/office/drawing/2014/main" val="3233046893"/>
                    </a:ext>
                  </a:extLst>
                </a:gridCol>
                <a:gridCol w="2665065">
                  <a:extLst>
                    <a:ext uri="{9D8B030D-6E8A-4147-A177-3AD203B41FA5}">
                      <a16:colId xmlns:a16="http://schemas.microsoft.com/office/drawing/2014/main" val="3038364609"/>
                    </a:ext>
                  </a:extLst>
                </a:gridCol>
                <a:gridCol w="4284925">
                  <a:extLst>
                    <a:ext uri="{9D8B030D-6E8A-4147-A177-3AD203B41FA5}">
                      <a16:colId xmlns:a16="http://schemas.microsoft.com/office/drawing/2014/main" val="463390466"/>
                    </a:ext>
                  </a:extLst>
                </a:gridCol>
              </a:tblGrid>
              <a:tr h="3047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Component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Technology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Example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724797"/>
                  </a:ext>
                </a:extLst>
              </a:tr>
              <a:tr h="841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Multiple Database Support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Supports PostgreSQL, MySQL, SQLite, and Oracle.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Django ORM, PostgreSQL/MySQL/SQLite/Oracle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DATABASES = { 'default': { 'ENGINE': 'django.db.backends.postgresql', 'NAME': 'mydatabase', ... } 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577371"/>
                  </a:ext>
                </a:extLst>
              </a:tr>
              <a:tr h="5717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Database Operations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2E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2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2E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Perform querying, inserting, updating, and deleting records.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02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2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Django 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303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3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 err="1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Book.objects.filter</a:t>
                      </a:r>
                      <a:r>
                        <a:rPr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(author='Author Name')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03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3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30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3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906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76A6A3-3B84-49C9-B932-A535EB087679}"/>
              </a:ext>
            </a:extLst>
          </p:cNvPr>
          <p:cNvSpPr txBox="1"/>
          <p:nvPr/>
        </p:nvSpPr>
        <p:spPr>
          <a:xfrm>
            <a:off x="578678" y="3595746"/>
            <a:ext cx="288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Database 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br>
              <a:rPr lang="en-US" dirty="0"/>
            </a:b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9107" y="693677"/>
            <a:ext cx="10930933" cy="6118604"/>
          </a:xfrm>
          <a:prstGeom prst="rect">
            <a:avLst/>
          </a:prstGeom>
          <a:solidFill>
            <a:srgbClr val="EEF1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09" y="26828"/>
            <a:ext cx="618578" cy="594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379" y="166375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107" y="617766"/>
            <a:ext cx="10930934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573" y="693677"/>
            <a:ext cx="4905218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Authentication and Authorization</a:t>
            </a:r>
          </a:p>
          <a:p>
            <a:pPr algn="just"/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br>
              <a:rPr lang="en-US" dirty="0"/>
            </a:b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6A6A3-3B84-49C9-B932-A535EB087679}"/>
              </a:ext>
            </a:extLst>
          </p:cNvPr>
          <p:cNvSpPr txBox="1"/>
          <p:nvPr/>
        </p:nvSpPr>
        <p:spPr>
          <a:xfrm>
            <a:off x="578678" y="3595746"/>
            <a:ext cx="288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br>
              <a:rPr lang="en-US" dirty="0"/>
            </a:b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AC4CDB-3D02-4834-82FF-032D6EA9E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28597"/>
              </p:ext>
            </p:extLst>
          </p:nvPr>
        </p:nvGraphicFramePr>
        <p:xfrm>
          <a:off x="459290" y="1150839"/>
          <a:ext cx="10860750" cy="1996221"/>
        </p:xfrm>
        <a:graphic>
          <a:graphicData uri="http://schemas.openxmlformats.org/drawingml/2006/table">
            <a:tbl>
              <a:tblPr/>
              <a:tblGrid>
                <a:gridCol w="1415306">
                  <a:extLst>
                    <a:ext uri="{9D8B030D-6E8A-4147-A177-3AD203B41FA5}">
                      <a16:colId xmlns:a16="http://schemas.microsoft.com/office/drawing/2014/main" val="463398731"/>
                    </a:ext>
                  </a:extLst>
                </a:gridCol>
                <a:gridCol w="2122959">
                  <a:extLst>
                    <a:ext uri="{9D8B030D-6E8A-4147-A177-3AD203B41FA5}">
                      <a16:colId xmlns:a16="http://schemas.microsoft.com/office/drawing/2014/main" val="416351309"/>
                    </a:ext>
                  </a:extLst>
                </a:gridCol>
                <a:gridCol w="3141290">
                  <a:extLst>
                    <a:ext uri="{9D8B030D-6E8A-4147-A177-3AD203B41FA5}">
                      <a16:colId xmlns:a16="http://schemas.microsoft.com/office/drawing/2014/main" val="1141871008"/>
                    </a:ext>
                  </a:extLst>
                </a:gridCol>
                <a:gridCol w="4181195">
                  <a:extLst>
                    <a:ext uri="{9D8B030D-6E8A-4147-A177-3AD203B41FA5}">
                      <a16:colId xmlns:a16="http://schemas.microsoft.com/office/drawing/2014/main" val="2607393741"/>
                    </a:ext>
                  </a:extLst>
                </a:gridCol>
              </a:tblGrid>
              <a:tr h="3122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component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Technology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Example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1054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User Management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0A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A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A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Built-in system for user authentication and authorization.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0A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A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Django Auth 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0C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C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IN" sz="1200" b="1" i="0" u="none" strike="noStrike" dirty="0" err="1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django.contrib.auth.models</a:t>
                      </a:r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 import User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0C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C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12599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Password Hashing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B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A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Secure password storage and hashing.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30B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A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Django Auth 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user.set_password('new_password')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9598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Session Management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Handle user sessions and cookies.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0C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E1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Django Sessions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0E1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E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E1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request.session['key'] = 'value'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0E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E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E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666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Permissions Handling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0D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D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Manage user permissions and groups.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0D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D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Django Auth 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E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E1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E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IN" sz="1200" b="1" i="0" u="none" strike="noStrike" dirty="0" err="1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django.contrib.auth.models</a:t>
                      </a:r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 import Permission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E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E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356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48D2B6-E7C4-41ED-83D0-5F003A786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55839"/>
              </p:ext>
            </p:extLst>
          </p:nvPr>
        </p:nvGraphicFramePr>
        <p:xfrm>
          <a:off x="412369" y="3985937"/>
          <a:ext cx="10860749" cy="2826342"/>
        </p:xfrm>
        <a:graphic>
          <a:graphicData uri="http://schemas.openxmlformats.org/drawingml/2006/table">
            <a:tbl>
              <a:tblPr/>
              <a:tblGrid>
                <a:gridCol w="1434135">
                  <a:extLst>
                    <a:ext uri="{9D8B030D-6E8A-4147-A177-3AD203B41FA5}">
                      <a16:colId xmlns:a16="http://schemas.microsoft.com/office/drawing/2014/main" val="4099953575"/>
                    </a:ext>
                  </a:extLst>
                </a:gridCol>
                <a:gridCol w="2691016">
                  <a:extLst>
                    <a:ext uri="{9D8B030D-6E8A-4147-A177-3AD203B41FA5}">
                      <a16:colId xmlns:a16="http://schemas.microsoft.com/office/drawing/2014/main" val="2886682644"/>
                    </a:ext>
                  </a:extLst>
                </a:gridCol>
                <a:gridCol w="2465422">
                  <a:extLst>
                    <a:ext uri="{9D8B030D-6E8A-4147-A177-3AD203B41FA5}">
                      <a16:colId xmlns:a16="http://schemas.microsoft.com/office/drawing/2014/main" val="400387788"/>
                    </a:ext>
                  </a:extLst>
                </a:gridCol>
                <a:gridCol w="4270176">
                  <a:extLst>
                    <a:ext uri="{9D8B030D-6E8A-4147-A177-3AD203B41FA5}">
                      <a16:colId xmlns:a16="http://schemas.microsoft.com/office/drawing/2014/main" val="408641360"/>
                    </a:ext>
                  </a:extLst>
                </a:gridCol>
              </a:tblGrid>
              <a:tr h="262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component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Technology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Example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5880"/>
                  </a:ext>
                </a:extLst>
              </a:tr>
              <a:tr h="5148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Deployment Platforms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0A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B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A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Deploy to servers like Heroku, AWS, or DigitalOcean.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0B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A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Heroku, AWS EC2, </a:t>
                      </a:r>
                      <a:r>
                        <a:rPr lang="en-IN" sz="12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DigitalOcean</a:t>
                      </a:r>
                      <a:endParaRPr lang="en-IN" sz="12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0A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A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A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git push heroku master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60A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A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373676"/>
                  </a:ext>
                </a:extLst>
              </a:tr>
              <a:tr h="7668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Scaling Techniques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0B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A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Scale horizontally by adding more instances behind a load balancer.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Load Balancer (Nginx/Apache), Docker, Kubernetes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A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Using AWS ELB (Elastic Load Balancing) to distribute traffic</a:t>
                      </a: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A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50221"/>
                  </a:ext>
                </a:extLst>
              </a:tr>
              <a:tr h="5148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Environment Configuration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5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Manage environment-specific settings and secrets.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0C5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5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Environment Variables, </a:t>
                      </a:r>
                      <a:r>
                        <a:rPr lang="en-IN" sz="1200" b="1" i="0" u="none" strike="noStrike" dirty="0" err="1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django</a:t>
                      </a:r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-environ</a:t>
                      </a:r>
                      <a:endParaRPr lang="en-IN" sz="12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0C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DATABASE_URL = os.environ.get('DATABASE_URL')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0C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85375"/>
                  </a:ext>
                </a:extLst>
              </a:tr>
              <a:tr h="766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Static and Media Files Handling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0C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Use services like AWS S3 for storing static and media files.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30C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D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5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AWS S3, </a:t>
                      </a:r>
                      <a:r>
                        <a:rPr lang="en-IN" sz="1200" b="1" i="0" u="none" strike="noStrike" dirty="0" err="1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django</a:t>
                      </a:r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-storages</a:t>
                      </a:r>
                      <a:endParaRPr lang="en-IN" sz="12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0D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D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Consolas" panose="020B0609020204030204" pitchFamily="49" charset="0"/>
                        </a:rPr>
                        <a:t>DEFAULT_FILE_STORAGE = 'storages.backends.s3boto3.S3Boto3Storage'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0C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2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4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1933</Words>
  <Application>Microsoft Office PowerPoint</Application>
  <PresentationFormat>Widescreen</PresentationFormat>
  <Paragraphs>357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SimSun</vt:lpstr>
      <vt:lpstr>Abadi Extra Light</vt:lpstr>
      <vt:lpstr>Aharoni</vt:lpstr>
      <vt:lpstr>Arial</vt:lpstr>
      <vt:lpstr>Arial Black</vt:lpstr>
      <vt:lpstr>Calibri</vt:lpstr>
      <vt:lpstr>Calibri Light</vt:lpstr>
      <vt:lpstr>Cambria</vt:lpstr>
      <vt:lpstr>Comic Sans MS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Pavan</dc:creator>
  <cp:lastModifiedBy>AMAN V</cp:lastModifiedBy>
  <cp:revision>672</cp:revision>
  <dcterms:created xsi:type="dcterms:W3CDTF">2023-03-02T11:04:00Z</dcterms:created>
  <dcterms:modified xsi:type="dcterms:W3CDTF">2025-03-28T12:10:04Z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0BF6F0CF34E74CE5AABA1CF9224D8053_12</vt:lpwstr>
  </property>
  <property fmtid="{D5CDD505-2E9C-101B-9397-08002B2CF9AE}" pid="3" name="KSOProductBuildVer">
    <vt:lpwstr>1033-12.2.0.13215</vt:lpwstr>
  </property>
</Properties>
</file>