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0275F-3CB7-41FA-8362-2217EDEA60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38B174-A172-48B5-A71E-C1671C2770A5}">
      <dgm:prSet/>
      <dgm:spPr/>
      <dgm:t>
        <a:bodyPr/>
        <a:lstStyle/>
        <a:p>
          <a:pPr>
            <a:lnSpc>
              <a:spcPct val="100000"/>
            </a:lnSpc>
          </a:pPr>
          <a:r>
            <a:rPr lang="en-US"/>
            <a:t>In conclusion, categorizing music has important financial implications, especially for the music industry.</a:t>
          </a:r>
        </a:p>
      </dgm:t>
    </dgm:pt>
    <dgm:pt modelId="{F71AA225-CDEA-4C74-8F4A-5F9D1CB70912}" type="parTrans" cxnId="{CE06E208-CEEC-47CA-91B6-5B73EAA7BA1E}">
      <dgm:prSet/>
      <dgm:spPr/>
      <dgm:t>
        <a:bodyPr/>
        <a:lstStyle/>
        <a:p>
          <a:endParaRPr lang="en-US"/>
        </a:p>
      </dgm:t>
    </dgm:pt>
    <dgm:pt modelId="{E1185720-C0C3-4781-9184-4E37E88A95E7}" type="sibTrans" cxnId="{CE06E208-CEEC-47CA-91B6-5B73EAA7BA1E}">
      <dgm:prSet/>
      <dgm:spPr/>
      <dgm:t>
        <a:bodyPr/>
        <a:lstStyle/>
        <a:p>
          <a:endParaRPr lang="en-US"/>
        </a:p>
      </dgm:t>
    </dgm:pt>
    <dgm:pt modelId="{A281085B-FCF0-4AB9-A570-D3FC40F1FA77}">
      <dgm:prSet/>
      <dgm:spPr/>
      <dgm:t>
        <a:bodyPr/>
        <a:lstStyle/>
        <a:p>
          <a:pPr>
            <a:lnSpc>
              <a:spcPct val="100000"/>
            </a:lnSpc>
          </a:pPr>
          <a:r>
            <a:rPr lang="en-US"/>
            <a:t>The information from this research can be utilized to design targeted marketing campaigns and personalize customer experiences.</a:t>
          </a:r>
        </a:p>
      </dgm:t>
    </dgm:pt>
    <dgm:pt modelId="{68FAD2C4-6884-4B13-AC95-5FE1CAD59382}" type="parTrans" cxnId="{A6C0C709-2A0A-48FA-9E64-58CD6FE8AAD2}">
      <dgm:prSet/>
      <dgm:spPr/>
      <dgm:t>
        <a:bodyPr/>
        <a:lstStyle/>
        <a:p>
          <a:endParaRPr lang="en-US"/>
        </a:p>
      </dgm:t>
    </dgm:pt>
    <dgm:pt modelId="{86CF08B8-5EA6-4146-B2E4-96DF10E01801}" type="sibTrans" cxnId="{A6C0C709-2A0A-48FA-9E64-58CD6FE8AAD2}">
      <dgm:prSet/>
      <dgm:spPr/>
      <dgm:t>
        <a:bodyPr/>
        <a:lstStyle/>
        <a:p>
          <a:endParaRPr lang="en-US"/>
        </a:p>
      </dgm:t>
    </dgm:pt>
    <dgm:pt modelId="{D6D7481C-C45A-4711-813E-F7D6D688F2A5}">
      <dgm:prSet/>
      <dgm:spPr/>
      <dgm:t>
        <a:bodyPr/>
        <a:lstStyle/>
        <a:p>
          <a:pPr>
            <a:lnSpc>
              <a:spcPct val="100000"/>
            </a:lnSpc>
          </a:pPr>
          <a:r>
            <a:rPr lang="en-US"/>
            <a:t>By analyzing the popularity of different genres and identifying opportunities businesses can provide better products and services.</a:t>
          </a:r>
        </a:p>
      </dgm:t>
    </dgm:pt>
    <dgm:pt modelId="{04557F57-2366-4F9F-BA1E-9B79D1236ECC}" type="parTrans" cxnId="{7F448CFF-60B2-44B5-B5D8-CAABD6867C7E}">
      <dgm:prSet/>
      <dgm:spPr/>
      <dgm:t>
        <a:bodyPr/>
        <a:lstStyle/>
        <a:p>
          <a:endParaRPr lang="en-US"/>
        </a:p>
      </dgm:t>
    </dgm:pt>
    <dgm:pt modelId="{94D80976-3179-4F97-A677-224F3D7B9631}" type="sibTrans" cxnId="{7F448CFF-60B2-44B5-B5D8-CAABD6867C7E}">
      <dgm:prSet/>
      <dgm:spPr/>
      <dgm:t>
        <a:bodyPr/>
        <a:lstStyle/>
        <a:p>
          <a:endParaRPr lang="en-US"/>
        </a:p>
      </dgm:t>
    </dgm:pt>
    <dgm:pt modelId="{88D411F7-BF8C-4B8E-B71A-40F498F4A592}">
      <dgm:prSet/>
      <dgm:spPr/>
      <dgm:t>
        <a:bodyPr/>
        <a:lstStyle/>
        <a:p>
          <a:pPr>
            <a:lnSpc>
              <a:spcPct val="100000"/>
            </a:lnSpc>
          </a:pPr>
          <a:r>
            <a:rPr lang="en-US"/>
            <a:t>Overall, the ability to categorize music by genre gives companies strong tools for boosting consumer involvement, increasing marketing plans, and gaining an advantage in the music market.</a:t>
          </a:r>
        </a:p>
      </dgm:t>
    </dgm:pt>
    <dgm:pt modelId="{7986387E-9959-4BD3-81D2-92CA52B93F59}" type="parTrans" cxnId="{3E9179AC-2638-4026-9A7E-402D2C39F780}">
      <dgm:prSet/>
      <dgm:spPr/>
      <dgm:t>
        <a:bodyPr/>
        <a:lstStyle/>
        <a:p>
          <a:endParaRPr lang="en-US"/>
        </a:p>
      </dgm:t>
    </dgm:pt>
    <dgm:pt modelId="{FCCF48EF-0B81-4A24-A7EC-C80919D775E3}" type="sibTrans" cxnId="{3E9179AC-2638-4026-9A7E-402D2C39F780}">
      <dgm:prSet/>
      <dgm:spPr/>
      <dgm:t>
        <a:bodyPr/>
        <a:lstStyle/>
        <a:p>
          <a:endParaRPr lang="en-US"/>
        </a:p>
      </dgm:t>
    </dgm:pt>
    <dgm:pt modelId="{5B70B9EE-3DDE-4D6A-96D0-6187EE57FE54}" type="pres">
      <dgm:prSet presAssocID="{F630275F-3CB7-41FA-8362-2217EDEA609F}" presName="root" presStyleCnt="0">
        <dgm:presLayoutVars>
          <dgm:dir/>
          <dgm:resizeHandles val="exact"/>
        </dgm:presLayoutVars>
      </dgm:prSet>
      <dgm:spPr/>
    </dgm:pt>
    <dgm:pt modelId="{61040FF4-074E-416F-98DF-BFA5DBE437CB}" type="pres">
      <dgm:prSet presAssocID="{9B38B174-A172-48B5-A71E-C1671C2770A5}" presName="compNode" presStyleCnt="0"/>
      <dgm:spPr/>
    </dgm:pt>
    <dgm:pt modelId="{C4B2AB68-820E-4757-8464-70795D181DF5}" type="pres">
      <dgm:prSet presAssocID="{9B38B174-A172-48B5-A71E-C1671C2770A5}" presName="bgRect" presStyleLbl="bgShp" presStyleIdx="0" presStyleCnt="4"/>
      <dgm:spPr/>
    </dgm:pt>
    <dgm:pt modelId="{0078ECFF-7DB0-46BB-AF5C-D1F60E0A25B4}" type="pres">
      <dgm:prSet presAssocID="{9B38B174-A172-48B5-A71E-C1671C2770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AE23C759-BD66-4968-A8DA-ED68925F592B}" type="pres">
      <dgm:prSet presAssocID="{9B38B174-A172-48B5-A71E-C1671C2770A5}" presName="spaceRect" presStyleCnt="0"/>
      <dgm:spPr/>
    </dgm:pt>
    <dgm:pt modelId="{3FF57125-6D07-4C35-924D-4C2514598D36}" type="pres">
      <dgm:prSet presAssocID="{9B38B174-A172-48B5-A71E-C1671C2770A5}" presName="parTx" presStyleLbl="revTx" presStyleIdx="0" presStyleCnt="4">
        <dgm:presLayoutVars>
          <dgm:chMax val="0"/>
          <dgm:chPref val="0"/>
        </dgm:presLayoutVars>
      </dgm:prSet>
      <dgm:spPr/>
    </dgm:pt>
    <dgm:pt modelId="{65B412EB-4786-4505-987A-A51E31419686}" type="pres">
      <dgm:prSet presAssocID="{E1185720-C0C3-4781-9184-4E37E88A95E7}" presName="sibTrans" presStyleCnt="0"/>
      <dgm:spPr/>
    </dgm:pt>
    <dgm:pt modelId="{2B33BC1A-5938-4BD3-8C10-6673E8D7F80C}" type="pres">
      <dgm:prSet presAssocID="{A281085B-FCF0-4AB9-A570-D3FC40F1FA77}" presName="compNode" presStyleCnt="0"/>
      <dgm:spPr/>
    </dgm:pt>
    <dgm:pt modelId="{DACB9BB0-6A75-4616-B454-2A8F7B200948}" type="pres">
      <dgm:prSet presAssocID="{A281085B-FCF0-4AB9-A570-D3FC40F1FA77}" presName="bgRect" presStyleLbl="bgShp" presStyleIdx="1" presStyleCnt="4"/>
      <dgm:spPr/>
    </dgm:pt>
    <dgm:pt modelId="{13DA105A-F85C-4B5F-836D-3AE8B779F543}" type="pres">
      <dgm:prSet presAssocID="{A281085B-FCF0-4AB9-A570-D3FC40F1FA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7F8401AC-D141-46E9-B740-DF9B9330D3BD}" type="pres">
      <dgm:prSet presAssocID="{A281085B-FCF0-4AB9-A570-D3FC40F1FA77}" presName="spaceRect" presStyleCnt="0"/>
      <dgm:spPr/>
    </dgm:pt>
    <dgm:pt modelId="{0E28B626-713E-40D5-B292-4FAD25B13569}" type="pres">
      <dgm:prSet presAssocID="{A281085B-FCF0-4AB9-A570-D3FC40F1FA77}" presName="parTx" presStyleLbl="revTx" presStyleIdx="1" presStyleCnt="4">
        <dgm:presLayoutVars>
          <dgm:chMax val="0"/>
          <dgm:chPref val="0"/>
        </dgm:presLayoutVars>
      </dgm:prSet>
      <dgm:spPr/>
    </dgm:pt>
    <dgm:pt modelId="{77BE5878-B154-4FC3-8FAE-43EADB6F10C7}" type="pres">
      <dgm:prSet presAssocID="{86CF08B8-5EA6-4146-B2E4-96DF10E01801}" presName="sibTrans" presStyleCnt="0"/>
      <dgm:spPr/>
    </dgm:pt>
    <dgm:pt modelId="{4E6FD839-94AF-4FA2-9F14-495602E643AC}" type="pres">
      <dgm:prSet presAssocID="{D6D7481C-C45A-4711-813E-F7D6D688F2A5}" presName="compNode" presStyleCnt="0"/>
      <dgm:spPr/>
    </dgm:pt>
    <dgm:pt modelId="{941DFC57-886B-4E2F-B086-54283C9BC278}" type="pres">
      <dgm:prSet presAssocID="{D6D7481C-C45A-4711-813E-F7D6D688F2A5}" presName="bgRect" presStyleLbl="bgShp" presStyleIdx="2" presStyleCnt="4"/>
      <dgm:spPr/>
    </dgm:pt>
    <dgm:pt modelId="{D538EF0D-BEFC-4722-A7CA-1C1CC44C92D8}" type="pres">
      <dgm:prSet presAssocID="{D6D7481C-C45A-4711-813E-F7D6D688F2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B65A9F36-4C03-4237-A8C2-5390E4E1A53C}" type="pres">
      <dgm:prSet presAssocID="{D6D7481C-C45A-4711-813E-F7D6D688F2A5}" presName="spaceRect" presStyleCnt="0"/>
      <dgm:spPr/>
    </dgm:pt>
    <dgm:pt modelId="{0AAF7904-9792-4E66-B1B9-41DA1020D2D3}" type="pres">
      <dgm:prSet presAssocID="{D6D7481C-C45A-4711-813E-F7D6D688F2A5}" presName="parTx" presStyleLbl="revTx" presStyleIdx="2" presStyleCnt="4">
        <dgm:presLayoutVars>
          <dgm:chMax val="0"/>
          <dgm:chPref val="0"/>
        </dgm:presLayoutVars>
      </dgm:prSet>
      <dgm:spPr/>
    </dgm:pt>
    <dgm:pt modelId="{4DD27686-5B44-40E5-AA69-6884F42F9C8C}" type="pres">
      <dgm:prSet presAssocID="{94D80976-3179-4F97-A677-224F3D7B9631}" presName="sibTrans" presStyleCnt="0"/>
      <dgm:spPr/>
    </dgm:pt>
    <dgm:pt modelId="{7F0DE676-B2BE-43B8-9B71-8E338622714C}" type="pres">
      <dgm:prSet presAssocID="{88D411F7-BF8C-4B8E-B71A-40F498F4A592}" presName="compNode" presStyleCnt="0"/>
      <dgm:spPr/>
    </dgm:pt>
    <dgm:pt modelId="{875510FA-499E-4AD2-B952-21E934551ABF}" type="pres">
      <dgm:prSet presAssocID="{88D411F7-BF8C-4B8E-B71A-40F498F4A592}" presName="bgRect" presStyleLbl="bgShp" presStyleIdx="3" presStyleCnt="4"/>
      <dgm:spPr/>
    </dgm:pt>
    <dgm:pt modelId="{A5E54642-9A56-45A6-9451-DCC5550DD00F}" type="pres">
      <dgm:prSet presAssocID="{88D411F7-BF8C-4B8E-B71A-40F498F4A5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gaphone"/>
        </a:ext>
      </dgm:extLst>
    </dgm:pt>
    <dgm:pt modelId="{7CDA9CE9-A40A-4CBF-A038-9C5B0F3CE55E}" type="pres">
      <dgm:prSet presAssocID="{88D411F7-BF8C-4B8E-B71A-40F498F4A592}" presName="spaceRect" presStyleCnt="0"/>
      <dgm:spPr/>
    </dgm:pt>
    <dgm:pt modelId="{AC5C1AB3-B99F-4F9F-B598-BA1E6F2CA8CE}" type="pres">
      <dgm:prSet presAssocID="{88D411F7-BF8C-4B8E-B71A-40F498F4A592}" presName="parTx" presStyleLbl="revTx" presStyleIdx="3" presStyleCnt="4">
        <dgm:presLayoutVars>
          <dgm:chMax val="0"/>
          <dgm:chPref val="0"/>
        </dgm:presLayoutVars>
      </dgm:prSet>
      <dgm:spPr/>
    </dgm:pt>
  </dgm:ptLst>
  <dgm:cxnLst>
    <dgm:cxn modelId="{CE06E208-CEEC-47CA-91B6-5B73EAA7BA1E}" srcId="{F630275F-3CB7-41FA-8362-2217EDEA609F}" destId="{9B38B174-A172-48B5-A71E-C1671C2770A5}" srcOrd="0" destOrd="0" parTransId="{F71AA225-CDEA-4C74-8F4A-5F9D1CB70912}" sibTransId="{E1185720-C0C3-4781-9184-4E37E88A95E7}"/>
    <dgm:cxn modelId="{A6C0C709-2A0A-48FA-9E64-58CD6FE8AAD2}" srcId="{F630275F-3CB7-41FA-8362-2217EDEA609F}" destId="{A281085B-FCF0-4AB9-A570-D3FC40F1FA77}" srcOrd="1" destOrd="0" parTransId="{68FAD2C4-6884-4B13-AC95-5FE1CAD59382}" sibTransId="{86CF08B8-5EA6-4146-B2E4-96DF10E01801}"/>
    <dgm:cxn modelId="{80D2EE26-1D3F-4BFC-9C3B-01673D1D8AFA}" type="presOf" srcId="{9B38B174-A172-48B5-A71E-C1671C2770A5}" destId="{3FF57125-6D07-4C35-924D-4C2514598D36}" srcOrd="0" destOrd="0" presId="urn:microsoft.com/office/officeart/2018/2/layout/IconVerticalSolidList"/>
    <dgm:cxn modelId="{F6ABA93A-7215-49BF-9C3C-B9A805F64069}" type="presOf" srcId="{88D411F7-BF8C-4B8E-B71A-40F498F4A592}" destId="{AC5C1AB3-B99F-4F9F-B598-BA1E6F2CA8CE}" srcOrd="0" destOrd="0" presId="urn:microsoft.com/office/officeart/2018/2/layout/IconVerticalSolidList"/>
    <dgm:cxn modelId="{B2CB7858-1FC9-448C-B753-1241C890874E}" type="presOf" srcId="{D6D7481C-C45A-4711-813E-F7D6D688F2A5}" destId="{0AAF7904-9792-4E66-B1B9-41DA1020D2D3}" srcOrd="0" destOrd="0" presId="urn:microsoft.com/office/officeart/2018/2/layout/IconVerticalSolidList"/>
    <dgm:cxn modelId="{6F12A17A-E356-41AA-8CC7-6950C417ED28}" type="presOf" srcId="{A281085B-FCF0-4AB9-A570-D3FC40F1FA77}" destId="{0E28B626-713E-40D5-B292-4FAD25B13569}" srcOrd="0" destOrd="0" presId="urn:microsoft.com/office/officeart/2018/2/layout/IconVerticalSolidList"/>
    <dgm:cxn modelId="{3E9179AC-2638-4026-9A7E-402D2C39F780}" srcId="{F630275F-3CB7-41FA-8362-2217EDEA609F}" destId="{88D411F7-BF8C-4B8E-B71A-40F498F4A592}" srcOrd="3" destOrd="0" parTransId="{7986387E-9959-4BD3-81D2-92CA52B93F59}" sibTransId="{FCCF48EF-0B81-4A24-A7EC-C80919D775E3}"/>
    <dgm:cxn modelId="{BCFA22DF-6271-4A45-A018-854C88273AF2}" type="presOf" srcId="{F630275F-3CB7-41FA-8362-2217EDEA609F}" destId="{5B70B9EE-3DDE-4D6A-96D0-6187EE57FE54}" srcOrd="0" destOrd="0" presId="urn:microsoft.com/office/officeart/2018/2/layout/IconVerticalSolidList"/>
    <dgm:cxn modelId="{7F448CFF-60B2-44B5-B5D8-CAABD6867C7E}" srcId="{F630275F-3CB7-41FA-8362-2217EDEA609F}" destId="{D6D7481C-C45A-4711-813E-F7D6D688F2A5}" srcOrd="2" destOrd="0" parTransId="{04557F57-2366-4F9F-BA1E-9B79D1236ECC}" sibTransId="{94D80976-3179-4F97-A677-224F3D7B9631}"/>
    <dgm:cxn modelId="{06BF9D6E-30B2-496F-819A-4AEE5A8591FA}" type="presParOf" srcId="{5B70B9EE-3DDE-4D6A-96D0-6187EE57FE54}" destId="{61040FF4-074E-416F-98DF-BFA5DBE437CB}" srcOrd="0" destOrd="0" presId="urn:microsoft.com/office/officeart/2018/2/layout/IconVerticalSolidList"/>
    <dgm:cxn modelId="{D09948AA-2D7A-40AE-867F-6E4A185FAC3B}" type="presParOf" srcId="{61040FF4-074E-416F-98DF-BFA5DBE437CB}" destId="{C4B2AB68-820E-4757-8464-70795D181DF5}" srcOrd="0" destOrd="0" presId="urn:microsoft.com/office/officeart/2018/2/layout/IconVerticalSolidList"/>
    <dgm:cxn modelId="{0E3F1723-F0DC-4591-B458-30FE62EE12AB}" type="presParOf" srcId="{61040FF4-074E-416F-98DF-BFA5DBE437CB}" destId="{0078ECFF-7DB0-46BB-AF5C-D1F60E0A25B4}" srcOrd="1" destOrd="0" presId="urn:microsoft.com/office/officeart/2018/2/layout/IconVerticalSolidList"/>
    <dgm:cxn modelId="{AE1E72C9-884C-4199-B686-B0E2DF5F26D5}" type="presParOf" srcId="{61040FF4-074E-416F-98DF-BFA5DBE437CB}" destId="{AE23C759-BD66-4968-A8DA-ED68925F592B}" srcOrd="2" destOrd="0" presId="urn:microsoft.com/office/officeart/2018/2/layout/IconVerticalSolidList"/>
    <dgm:cxn modelId="{1FD09D4E-76DE-4D36-A022-0BF656CCB39D}" type="presParOf" srcId="{61040FF4-074E-416F-98DF-BFA5DBE437CB}" destId="{3FF57125-6D07-4C35-924D-4C2514598D36}" srcOrd="3" destOrd="0" presId="urn:microsoft.com/office/officeart/2018/2/layout/IconVerticalSolidList"/>
    <dgm:cxn modelId="{50A88191-2E99-4B44-8279-B90A1987A148}" type="presParOf" srcId="{5B70B9EE-3DDE-4D6A-96D0-6187EE57FE54}" destId="{65B412EB-4786-4505-987A-A51E31419686}" srcOrd="1" destOrd="0" presId="urn:microsoft.com/office/officeart/2018/2/layout/IconVerticalSolidList"/>
    <dgm:cxn modelId="{D2A37811-9352-4B8F-9B30-5DCAABC9E552}" type="presParOf" srcId="{5B70B9EE-3DDE-4D6A-96D0-6187EE57FE54}" destId="{2B33BC1A-5938-4BD3-8C10-6673E8D7F80C}" srcOrd="2" destOrd="0" presId="urn:microsoft.com/office/officeart/2018/2/layout/IconVerticalSolidList"/>
    <dgm:cxn modelId="{F900C1E3-311C-4C40-A6BC-18B64284BF09}" type="presParOf" srcId="{2B33BC1A-5938-4BD3-8C10-6673E8D7F80C}" destId="{DACB9BB0-6A75-4616-B454-2A8F7B200948}" srcOrd="0" destOrd="0" presId="urn:microsoft.com/office/officeart/2018/2/layout/IconVerticalSolidList"/>
    <dgm:cxn modelId="{A6190059-F2B6-479F-94F3-639868F0EC4E}" type="presParOf" srcId="{2B33BC1A-5938-4BD3-8C10-6673E8D7F80C}" destId="{13DA105A-F85C-4B5F-836D-3AE8B779F543}" srcOrd="1" destOrd="0" presId="urn:microsoft.com/office/officeart/2018/2/layout/IconVerticalSolidList"/>
    <dgm:cxn modelId="{0ABC9A49-2F28-40DE-90E4-3C6D4220B806}" type="presParOf" srcId="{2B33BC1A-5938-4BD3-8C10-6673E8D7F80C}" destId="{7F8401AC-D141-46E9-B740-DF9B9330D3BD}" srcOrd="2" destOrd="0" presId="urn:microsoft.com/office/officeart/2018/2/layout/IconVerticalSolidList"/>
    <dgm:cxn modelId="{FB75E180-A903-4168-B965-EC7C44F718DC}" type="presParOf" srcId="{2B33BC1A-5938-4BD3-8C10-6673E8D7F80C}" destId="{0E28B626-713E-40D5-B292-4FAD25B13569}" srcOrd="3" destOrd="0" presId="urn:microsoft.com/office/officeart/2018/2/layout/IconVerticalSolidList"/>
    <dgm:cxn modelId="{40D00CFC-F6D3-4746-B26C-BA1026746F17}" type="presParOf" srcId="{5B70B9EE-3DDE-4D6A-96D0-6187EE57FE54}" destId="{77BE5878-B154-4FC3-8FAE-43EADB6F10C7}" srcOrd="3" destOrd="0" presId="urn:microsoft.com/office/officeart/2018/2/layout/IconVerticalSolidList"/>
    <dgm:cxn modelId="{CB207793-F458-4653-BCE0-E60A7985B0D1}" type="presParOf" srcId="{5B70B9EE-3DDE-4D6A-96D0-6187EE57FE54}" destId="{4E6FD839-94AF-4FA2-9F14-495602E643AC}" srcOrd="4" destOrd="0" presId="urn:microsoft.com/office/officeart/2018/2/layout/IconVerticalSolidList"/>
    <dgm:cxn modelId="{1703412A-6FCB-4156-AD08-A79A047F5892}" type="presParOf" srcId="{4E6FD839-94AF-4FA2-9F14-495602E643AC}" destId="{941DFC57-886B-4E2F-B086-54283C9BC278}" srcOrd="0" destOrd="0" presId="urn:microsoft.com/office/officeart/2018/2/layout/IconVerticalSolidList"/>
    <dgm:cxn modelId="{1BD9FAF3-8ECF-4108-AD62-862A9713E6BE}" type="presParOf" srcId="{4E6FD839-94AF-4FA2-9F14-495602E643AC}" destId="{D538EF0D-BEFC-4722-A7CA-1C1CC44C92D8}" srcOrd="1" destOrd="0" presId="urn:microsoft.com/office/officeart/2018/2/layout/IconVerticalSolidList"/>
    <dgm:cxn modelId="{8FB8709A-E164-4605-9CD2-21BD6B357CDE}" type="presParOf" srcId="{4E6FD839-94AF-4FA2-9F14-495602E643AC}" destId="{B65A9F36-4C03-4237-A8C2-5390E4E1A53C}" srcOrd="2" destOrd="0" presId="urn:microsoft.com/office/officeart/2018/2/layout/IconVerticalSolidList"/>
    <dgm:cxn modelId="{DC350F3C-D1EE-45EB-8846-91F3BF7E8BC8}" type="presParOf" srcId="{4E6FD839-94AF-4FA2-9F14-495602E643AC}" destId="{0AAF7904-9792-4E66-B1B9-41DA1020D2D3}" srcOrd="3" destOrd="0" presId="urn:microsoft.com/office/officeart/2018/2/layout/IconVerticalSolidList"/>
    <dgm:cxn modelId="{444A9959-1CE6-4A7E-AC4B-1D9C2ECEAD96}" type="presParOf" srcId="{5B70B9EE-3DDE-4D6A-96D0-6187EE57FE54}" destId="{4DD27686-5B44-40E5-AA69-6884F42F9C8C}" srcOrd="5" destOrd="0" presId="urn:microsoft.com/office/officeart/2018/2/layout/IconVerticalSolidList"/>
    <dgm:cxn modelId="{B1EB9CD4-21E8-474A-964C-B6BAC1DDDF3E}" type="presParOf" srcId="{5B70B9EE-3DDE-4D6A-96D0-6187EE57FE54}" destId="{7F0DE676-B2BE-43B8-9B71-8E338622714C}" srcOrd="6" destOrd="0" presId="urn:microsoft.com/office/officeart/2018/2/layout/IconVerticalSolidList"/>
    <dgm:cxn modelId="{2171EC2F-3235-4BB9-B630-E689322BFD79}" type="presParOf" srcId="{7F0DE676-B2BE-43B8-9B71-8E338622714C}" destId="{875510FA-499E-4AD2-B952-21E934551ABF}" srcOrd="0" destOrd="0" presId="urn:microsoft.com/office/officeart/2018/2/layout/IconVerticalSolidList"/>
    <dgm:cxn modelId="{A2BFC8DD-086D-47E1-AC42-3EE1535038D0}" type="presParOf" srcId="{7F0DE676-B2BE-43B8-9B71-8E338622714C}" destId="{A5E54642-9A56-45A6-9451-DCC5550DD00F}" srcOrd="1" destOrd="0" presId="urn:microsoft.com/office/officeart/2018/2/layout/IconVerticalSolidList"/>
    <dgm:cxn modelId="{E328DC2E-E698-42A6-B870-8B3F425D6F23}" type="presParOf" srcId="{7F0DE676-B2BE-43B8-9B71-8E338622714C}" destId="{7CDA9CE9-A40A-4CBF-A038-9C5B0F3CE55E}" srcOrd="2" destOrd="0" presId="urn:microsoft.com/office/officeart/2018/2/layout/IconVerticalSolidList"/>
    <dgm:cxn modelId="{5E40D92C-CA3D-4455-949F-3F321790D263}" type="presParOf" srcId="{7F0DE676-B2BE-43B8-9B71-8E338622714C}" destId="{AC5C1AB3-B99F-4F9F-B598-BA1E6F2CA8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2AB68-820E-4757-8464-70795D181DF5}">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8ECFF-7DB0-46BB-AF5C-D1F60E0A25B4}">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57125-6D07-4C35-924D-4C2514598D36}">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In conclusion, categorizing music has important financial implications, especially for the music industry.</a:t>
          </a:r>
        </a:p>
      </dsp:txBody>
      <dsp:txXfrm>
        <a:off x="1357965" y="2319"/>
        <a:ext cx="4887299" cy="1175727"/>
      </dsp:txXfrm>
    </dsp:sp>
    <dsp:sp modelId="{DACB9BB0-6A75-4616-B454-2A8F7B200948}">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A105A-F85C-4B5F-836D-3AE8B779F543}">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28B626-713E-40D5-B292-4FAD25B13569}">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The information from this research can be utilized to design targeted marketing campaigns and personalize customer experiences.</a:t>
          </a:r>
        </a:p>
      </dsp:txBody>
      <dsp:txXfrm>
        <a:off x="1357965" y="1471979"/>
        <a:ext cx="4887299" cy="1175727"/>
      </dsp:txXfrm>
    </dsp:sp>
    <dsp:sp modelId="{941DFC57-886B-4E2F-B086-54283C9BC278}">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8EF0D-BEFC-4722-A7CA-1C1CC44C92D8}">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AF7904-9792-4E66-B1B9-41DA1020D2D3}">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By analyzing the popularity of different genres and identifying opportunities businesses can provide better products and services.</a:t>
          </a:r>
        </a:p>
      </dsp:txBody>
      <dsp:txXfrm>
        <a:off x="1357965" y="2941639"/>
        <a:ext cx="4887299" cy="1175727"/>
      </dsp:txXfrm>
    </dsp:sp>
    <dsp:sp modelId="{875510FA-499E-4AD2-B952-21E934551ABF}">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54642-9A56-45A6-9451-DCC5550DD00F}">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5C1AB3-B99F-4F9F-B598-BA1E6F2CA8CE}">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Overall, the ability to categorize music by genre gives companies strong tools for boosting consumer involvement, increasing marketing plans, and gaining an advantage in the music market.</a:t>
          </a:r>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C84-1114-F1B5-F280-FB37643A1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18F8CB-2B26-293E-E3A3-DA5A56214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5664A2-A7A9-C8EA-A5DD-8B3AFD582B6F}"/>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5" name="Footer Placeholder 4">
            <a:extLst>
              <a:ext uri="{FF2B5EF4-FFF2-40B4-BE49-F238E27FC236}">
                <a16:creationId xmlns:a16="http://schemas.microsoft.com/office/drawing/2014/main" id="{3EF2A4AA-62D6-D288-A5C0-E2C4ADEF20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1EAE9-D584-2C5F-368F-6D45937E3101}"/>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127257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AC7B-BB61-22DD-DA98-421D80EEF5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8D281C-4D6E-7618-D197-3F937B2519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573145-FB63-38C4-841A-857F7A558A2E}"/>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5" name="Footer Placeholder 4">
            <a:extLst>
              <a:ext uri="{FF2B5EF4-FFF2-40B4-BE49-F238E27FC236}">
                <a16:creationId xmlns:a16="http://schemas.microsoft.com/office/drawing/2014/main" id="{26E0BB20-6A09-72FA-AC19-20A11E1F4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A5539-1122-5B78-5B62-85E945AA6C6C}"/>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208171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2271DC-4E60-C022-71A3-C960389874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763273-5224-533B-5679-938E386531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C28E8-116C-1005-2D2F-6759147BBC67}"/>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5" name="Footer Placeholder 4">
            <a:extLst>
              <a:ext uri="{FF2B5EF4-FFF2-40B4-BE49-F238E27FC236}">
                <a16:creationId xmlns:a16="http://schemas.microsoft.com/office/drawing/2014/main" id="{32150579-9282-EB89-51BF-362151DF9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B83F9-C8E6-2A68-6322-514040B8C209}"/>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2525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AF7C-0C98-40B8-8A0A-B664D3E15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576173-70B2-C93F-2964-CE1F048613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ADE49-46FF-EB86-DCF3-BEAA36F852E0}"/>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5" name="Footer Placeholder 4">
            <a:extLst>
              <a:ext uri="{FF2B5EF4-FFF2-40B4-BE49-F238E27FC236}">
                <a16:creationId xmlns:a16="http://schemas.microsoft.com/office/drawing/2014/main" id="{B730E9A2-1FBF-BDD7-7F98-675D2C51E9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FD2B8-5B2B-9364-0EE6-49DEC0DF136E}"/>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222486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51A0-7EEF-62D6-0FFD-C7734718F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0DD05D-0D5A-A4A6-C5D1-7765497DF8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B29F7E-5E92-7B0D-8AFA-EE581E8EF59F}"/>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5" name="Footer Placeholder 4">
            <a:extLst>
              <a:ext uri="{FF2B5EF4-FFF2-40B4-BE49-F238E27FC236}">
                <a16:creationId xmlns:a16="http://schemas.microsoft.com/office/drawing/2014/main" id="{8EAB63F0-2E35-8F16-A37D-C73C16D5B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892947-0C4B-3D10-4266-ACE81C1944FD}"/>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319689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67D0-D334-9D12-A0B6-C99E135099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140371-6A00-C96F-F58F-92654F1645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844993-02A6-CBA8-FE22-78D79DE6E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1DAC03-40E1-1FC8-1279-63BD0C8C7F13}"/>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6" name="Footer Placeholder 5">
            <a:extLst>
              <a:ext uri="{FF2B5EF4-FFF2-40B4-BE49-F238E27FC236}">
                <a16:creationId xmlns:a16="http://schemas.microsoft.com/office/drawing/2014/main" id="{77F3403D-8697-70AD-3A00-DEC61AD4DE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675EF7-A09A-A6F1-3EAB-B3D48ED2D945}"/>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61506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B19B-B5A8-AF91-67CC-F23A50D453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F93694-D5E3-27C5-E7EF-4F4E24E24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AFF0E2-616D-5F74-15CF-F44613969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AA5928-C5C1-ACD8-2212-1750513CD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A251A-5DAF-9590-4017-E7921EB91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95B33-9990-09FB-6298-5E28A1359459}"/>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8" name="Footer Placeholder 7">
            <a:extLst>
              <a:ext uri="{FF2B5EF4-FFF2-40B4-BE49-F238E27FC236}">
                <a16:creationId xmlns:a16="http://schemas.microsoft.com/office/drawing/2014/main" id="{435CB093-8A46-D1DA-F1BA-FFBF4D4EEB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2005DB-7F1E-2BAA-48EF-662F47D49ABE}"/>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414539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049A-BD9F-C46B-E4FA-D1A3F24C99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6139F1-15F0-2491-F68E-ED1ABECD0587}"/>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4" name="Footer Placeholder 3">
            <a:extLst>
              <a:ext uri="{FF2B5EF4-FFF2-40B4-BE49-F238E27FC236}">
                <a16:creationId xmlns:a16="http://schemas.microsoft.com/office/drawing/2014/main" id="{CB5FA5F3-251C-9718-B0D3-806FDCB31C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A58D44-4BEF-6F71-F6F6-762118A34E88}"/>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35326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E6A9B-8A27-76E5-4B73-95A9DB169555}"/>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3" name="Footer Placeholder 2">
            <a:extLst>
              <a:ext uri="{FF2B5EF4-FFF2-40B4-BE49-F238E27FC236}">
                <a16:creationId xmlns:a16="http://schemas.microsoft.com/office/drawing/2014/main" id="{62DF3DBF-62FA-4BAD-E1EB-F1579773D9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A39C17-58ED-F0AF-64DF-CDCDE5263CEB}"/>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28517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D659-69A2-1F52-F5BA-42E1FB27B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6C5964-410B-DAD6-BFF0-4E4030153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D7F851-467C-CBB2-DA27-CFA2EDD29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0228F-DC79-36F5-1D41-F4E9B717E7EE}"/>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6" name="Footer Placeholder 5">
            <a:extLst>
              <a:ext uri="{FF2B5EF4-FFF2-40B4-BE49-F238E27FC236}">
                <a16:creationId xmlns:a16="http://schemas.microsoft.com/office/drawing/2014/main" id="{A8949A62-A878-FCCA-AE59-54D85AB31B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C3B57-7324-D831-894F-55AA2A40A823}"/>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180292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F029-FAD8-44B8-D6AE-A407C9915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100019-ADD7-E9EA-3BAC-E2E5EDE5B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76D531-330F-9FDD-8994-A752607C0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14D22-D1A7-D9AA-FDA2-CCB448266B9E}"/>
              </a:ext>
            </a:extLst>
          </p:cNvPr>
          <p:cNvSpPr>
            <a:spLocks noGrp="1"/>
          </p:cNvSpPr>
          <p:nvPr>
            <p:ph type="dt" sz="half" idx="10"/>
          </p:nvPr>
        </p:nvSpPr>
        <p:spPr/>
        <p:txBody>
          <a:bodyPr/>
          <a:lstStyle/>
          <a:p>
            <a:fld id="{1B2F0354-16A4-4C33-A912-3D912411EA9F}" type="datetimeFigureOut">
              <a:rPr lang="en-IN" smtClean="0"/>
              <a:t>19-04-2023</a:t>
            </a:fld>
            <a:endParaRPr lang="en-IN"/>
          </a:p>
        </p:txBody>
      </p:sp>
      <p:sp>
        <p:nvSpPr>
          <p:cNvPr id="6" name="Footer Placeholder 5">
            <a:extLst>
              <a:ext uri="{FF2B5EF4-FFF2-40B4-BE49-F238E27FC236}">
                <a16:creationId xmlns:a16="http://schemas.microsoft.com/office/drawing/2014/main" id="{11C6A3AD-4920-84AE-F239-7D8F9F06BD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D8F0D-7A4C-155E-1757-53BF22C43C5A}"/>
              </a:ext>
            </a:extLst>
          </p:cNvPr>
          <p:cNvSpPr>
            <a:spLocks noGrp="1"/>
          </p:cNvSpPr>
          <p:nvPr>
            <p:ph type="sldNum" sz="quarter" idx="12"/>
          </p:nvPr>
        </p:nvSpPr>
        <p:spPr/>
        <p:txBody>
          <a:bodyPr/>
          <a:lstStyle/>
          <a:p>
            <a:fld id="{DB900139-426D-435B-B647-A65B00F6DF7D}" type="slidenum">
              <a:rPr lang="en-IN" smtClean="0"/>
              <a:t>‹#›</a:t>
            </a:fld>
            <a:endParaRPr lang="en-IN"/>
          </a:p>
        </p:txBody>
      </p:sp>
    </p:spTree>
    <p:extLst>
      <p:ext uri="{BB962C8B-B14F-4D97-AF65-F5344CB8AC3E}">
        <p14:creationId xmlns:p14="http://schemas.microsoft.com/office/powerpoint/2010/main" val="424180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056A0-82B2-26DA-0FBC-9734A0087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909F55-CD6C-1BEC-8B69-A0448CDBE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DF9F9-3EAC-075F-C14F-97F4EC26D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F0354-16A4-4C33-A912-3D912411EA9F}" type="datetimeFigureOut">
              <a:rPr lang="en-IN" smtClean="0"/>
              <a:t>19-04-2023</a:t>
            </a:fld>
            <a:endParaRPr lang="en-IN"/>
          </a:p>
        </p:txBody>
      </p:sp>
      <p:sp>
        <p:nvSpPr>
          <p:cNvPr id="5" name="Footer Placeholder 4">
            <a:extLst>
              <a:ext uri="{FF2B5EF4-FFF2-40B4-BE49-F238E27FC236}">
                <a16:creationId xmlns:a16="http://schemas.microsoft.com/office/drawing/2014/main" id="{8D65E132-A9E7-B111-AFED-D9A11F400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3A85EA-7FA5-057F-F76B-4381323BC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00139-426D-435B-B647-A65B00F6DF7D}" type="slidenum">
              <a:rPr lang="en-IN" smtClean="0"/>
              <a:t>‹#›</a:t>
            </a:fld>
            <a:endParaRPr lang="en-IN"/>
          </a:p>
        </p:txBody>
      </p:sp>
    </p:spTree>
    <p:extLst>
      <p:ext uri="{BB962C8B-B14F-4D97-AF65-F5344CB8AC3E}">
        <p14:creationId xmlns:p14="http://schemas.microsoft.com/office/powerpoint/2010/main" val="2194444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A5166-7F24-3737-430E-552CC6B8A110}"/>
              </a:ext>
            </a:extLst>
          </p:cNvPr>
          <p:cNvSpPr>
            <a:spLocks noGrp="1"/>
          </p:cNvSpPr>
          <p:nvPr>
            <p:ph type="ctrTitle"/>
          </p:nvPr>
        </p:nvSpPr>
        <p:spPr>
          <a:xfrm>
            <a:off x="643468" y="643467"/>
            <a:ext cx="4620584" cy="3298805"/>
          </a:xfrm>
        </p:spPr>
        <p:txBody>
          <a:bodyPr>
            <a:normAutofit/>
          </a:bodyPr>
          <a:lstStyle/>
          <a:p>
            <a:pPr algn="l"/>
            <a:r>
              <a:rPr lang="en-IN" sz="4400" b="1" dirty="0"/>
              <a:t>Indian Music Genre Classification and Prediction</a:t>
            </a:r>
          </a:p>
        </p:txBody>
      </p:sp>
      <p:sp>
        <p:nvSpPr>
          <p:cNvPr id="3" name="Subtitle 2">
            <a:extLst>
              <a:ext uri="{FF2B5EF4-FFF2-40B4-BE49-F238E27FC236}">
                <a16:creationId xmlns:a16="http://schemas.microsoft.com/office/drawing/2014/main" id="{98C6E928-CCE7-5C46-2DC6-36861BA1B2FF}"/>
              </a:ext>
            </a:extLst>
          </p:cNvPr>
          <p:cNvSpPr>
            <a:spLocks noGrp="1"/>
          </p:cNvSpPr>
          <p:nvPr>
            <p:ph type="subTitle" idx="1"/>
          </p:nvPr>
        </p:nvSpPr>
        <p:spPr>
          <a:xfrm>
            <a:off x="643467" y="4735902"/>
            <a:ext cx="4620584" cy="1317276"/>
          </a:xfrm>
        </p:spPr>
        <p:txBody>
          <a:bodyPr>
            <a:normAutofit/>
          </a:bodyPr>
          <a:lstStyle/>
          <a:p>
            <a:pPr algn="l"/>
            <a:r>
              <a:rPr lang="en-IN" sz="2000" dirty="0"/>
              <a:t>Amanwit Kumar</a:t>
            </a:r>
          </a:p>
          <a:p>
            <a:pPr algn="l"/>
            <a:r>
              <a:rPr lang="en-IN" sz="2000" dirty="0"/>
              <a:t>RBA - 004</a:t>
            </a:r>
          </a:p>
        </p:txBody>
      </p:sp>
      <p:pic>
        <p:nvPicPr>
          <p:cNvPr id="5" name="Picture 4">
            <a:extLst>
              <a:ext uri="{FF2B5EF4-FFF2-40B4-BE49-F238E27FC236}">
                <a16:creationId xmlns:a16="http://schemas.microsoft.com/office/drawing/2014/main" id="{2A82FCCB-24DF-D408-0A02-8043FF4BCF6A}"/>
              </a:ext>
            </a:extLst>
          </p:cNvPr>
          <p:cNvPicPr>
            <a:picLocks noChangeAspect="1"/>
          </p:cNvPicPr>
          <p:nvPr/>
        </p:nvPicPr>
        <p:blipFill rotWithShape="1">
          <a:blip r:embed="rId2"/>
          <a:srcRect l="20572" r="357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7104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2FFFA-560E-127D-91EC-F4627CC57710}"/>
              </a:ext>
            </a:extLst>
          </p:cNvPr>
          <p:cNvSpPr>
            <a:spLocks noGrp="1"/>
          </p:cNvSpPr>
          <p:nvPr>
            <p:ph type="title"/>
          </p:nvPr>
        </p:nvSpPr>
        <p:spPr>
          <a:xfrm>
            <a:off x="6513788" y="365125"/>
            <a:ext cx="4840010" cy="1135871"/>
          </a:xfrm>
        </p:spPr>
        <p:txBody>
          <a:bodyPr>
            <a:normAutofit/>
          </a:bodyPr>
          <a:lstStyle/>
          <a:p>
            <a:r>
              <a:rPr lang="en-IN" b="1" dirty="0"/>
              <a:t>INTRODUCTION</a:t>
            </a:r>
          </a:p>
        </p:txBody>
      </p:sp>
      <p:pic>
        <p:nvPicPr>
          <p:cNvPr id="5" name="Picture 4" descr="Music sheet">
            <a:extLst>
              <a:ext uri="{FF2B5EF4-FFF2-40B4-BE49-F238E27FC236}">
                <a16:creationId xmlns:a16="http://schemas.microsoft.com/office/drawing/2014/main" id="{C5F282AB-3822-2DBC-2C6E-9FE84468B89A}"/>
              </a:ext>
            </a:extLst>
          </p:cNvPr>
          <p:cNvPicPr>
            <a:picLocks noChangeAspect="1"/>
          </p:cNvPicPr>
          <p:nvPr/>
        </p:nvPicPr>
        <p:blipFill rotWithShape="1">
          <a:blip r:embed="rId2"/>
          <a:srcRect r="40466"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9FDA734-7BA0-E1BA-D154-AACE84DAE8A9}"/>
              </a:ext>
            </a:extLst>
          </p:cNvPr>
          <p:cNvSpPr>
            <a:spLocks noGrp="1"/>
          </p:cNvSpPr>
          <p:nvPr>
            <p:ph idx="1"/>
          </p:nvPr>
        </p:nvSpPr>
        <p:spPr>
          <a:xfrm>
            <a:off x="6116569" y="1561382"/>
            <a:ext cx="5460080" cy="4822166"/>
          </a:xfrm>
        </p:spPr>
        <p:txBody>
          <a:bodyPr>
            <a:normAutofit/>
          </a:bodyPr>
          <a:lstStyle/>
          <a:p>
            <a:pPr algn="just">
              <a:lnSpc>
                <a:spcPct val="100000"/>
              </a:lnSpc>
            </a:pPr>
            <a:r>
              <a:rPr lang="en-US" sz="1800" dirty="0"/>
              <a:t>The practice of classifying music into various categories based on similar elements including rhythm, melody, instrumentation, and cultural context is known as music genre classification. </a:t>
            </a:r>
          </a:p>
          <a:p>
            <a:pPr algn="just">
              <a:lnSpc>
                <a:spcPct val="100000"/>
              </a:lnSpc>
            </a:pPr>
            <a:r>
              <a:rPr lang="en-US" sz="1800" dirty="0"/>
              <a:t>The purpose of categorizing and identifying various genres of music is to make it simpler for music lovers to locate and enjoy the music they appreciate the most.</a:t>
            </a:r>
          </a:p>
          <a:p>
            <a:pPr algn="just">
              <a:lnSpc>
                <a:spcPct val="100000"/>
              </a:lnSpc>
            </a:pPr>
            <a:r>
              <a:rPr lang="en-US" sz="1800" dirty="0"/>
              <a:t>The categorization of musical genres is a crucial area of research in the fields of musicology, computer science, and digital signal processing. It may be used for many different things, such as music analysis, music streaming services, and recommendation systems.</a:t>
            </a:r>
            <a:endParaRPr lang="en-IN" sz="1800" dirty="0"/>
          </a:p>
        </p:txBody>
      </p:sp>
    </p:spTree>
    <p:extLst>
      <p:ext uri="{BB962C8B-B14F-4D97-AF65-F5344CB8AC3E}">
        <p14:creationId xmlns:p14="http://schemas.microsoft.com/office/powerpoint/2010/main" val="413675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AE3B8-9D68-FB7A-B438-B81A3854E3A3}"/>
              </a:ext>
            </a:extLst>
          </p:cNvPr>
          <p:cNvSpPr>
            <a:spLocks noGrp="1"/>
          </p:cNvSpPr>
          <p:nvPr>
            <p:ph type="title"/>
          </p:nvPr>
        </p:nvSpPr>
        <p:spPr>
          <a:xfrm>
            <a:off x="838201" y="365126"/>
            <a:ext cx="5251316" cy="1144498"/>
          </a:xfrm>
        </p:spPr>
        <p:txBody>
          <a:bodyPr>
            <a:normAutofit/>
          </a:bodyPr>
          <a:lstStyle/>
          <a:p>
            <a:r>
              <a:rPr lang="en-IN" b="1" dirty="0"/>
              <a:t>LITERATURE REVIEW</a:t>
            </a:r>
          </a:p>
        </p:txBody>
      </p:sp>
      <p:sp>
        <p:nvSpPr>
          <p:cNvPr id="3" name="Content Placeholder 2">
            <a:extLst>
              <a:ext uri="{FF2B5EF4-FFF2-40B4-BE49-F238E27FC236}">
                <a16:creationId xmlns:a16="http://schemas.microsoft.com/office/drawing/2014/main" id="{D94C920F-14B6-A2FF-6A59-3B9B66548C41}"/>
              </a:ext>
            </a:extLst>
          </p:cNvPr>
          <p:cNvSpPr>
            <a:spLocks noGrp="1"/>
          </p:cNvSpPr>
          <p:nvPr>
            <p:ph idx="1"/>
          </p:nvPr>
        </p:nvSpPr>
        <p:spPr>
          <a:xfrm>
            <a:off x="838200" y="1613140"/>
            <a:ext cx="4619621" cy="4632385"/>
          </a:xfrm>
        </p:spPr>
        <p:txBody>
          <a:bodyPr>
            <a:normAutofit/>
          </a:bodyPr>
          <a:lstStyle/>
          <a:p>
            <a:pPr>
              <a:lnSpc>
                <a:spcPct val="100000"/>
              </a:lnSpc>
            </a:pPr>
            <a:r>
              <a:rPr lang="en-US" sz="1800" dirty="0"/>
              <a:t>Machine learning algorithms are common methods of categorizing music genres. The application of machine learning techniques for genre categorization includes k-Nearest Neighbors, Support Vector Machines, and Deep Learning models.</a:t>
            </a:r>
          </a:p>
          <a:p>
            <a:pPr>
              <a:lnSpc>
                <a:spcPct val="100000"/>
              </a:lnSpc>
            </a:pPr>
            <a:r>
              <a:rPr lang="en-US" sz="1800" dirty="0"/>
              <a:t>An alternative method of categorizing music into distinct genres is based on audio signal processing, which entails extracting characteristics from audio signals and applying these elements to categorize music.</a:t>
            </a:r>
          </a:p>
          <a:p>
            <a:pPr>
              <a:lnSpc>
                <a:spcPct val="100000"/>
              </a:lnSpc>
            </a:pPr>
            <a:r>
              <a:rPr lang="en-US" sz="1800" dirty="0"/>
              <a:t>Other research has looked at the use of metadata for genre identification, including song titles, album titles, and artist names.</a:t>
            </a:r>
            <a:endParaRPr lang="en-IN" sz="1800" dirty="0"/>
          </a:p>
        </p:txBody>
      </p:sp>
      <p:pic>
        <p:nvPicPr>
          <p:cNvPr id="5" name="Picture 4" descr="Audio sound board">
            <a:extLst>
              <a:ext uri="{FF2B5EF4-FFF2-40B4-BE49-F238E27FC236}">
                <a16:creationId xmlns:a16="http://schemas.microsoft.com/office/drawing/2014/main" id="{3D2F4593-10B1-C2A5-306D-CC1B7682E332}"/>
              </a:ext>
            </a:extLst>
          </p:cNvPr>
          <p:cNvPicPr>
            <a:picLocks noChangeAspect="1"/>
          </p:cNvPicPr>
          <p:nvPr/>
        </p:nvPicPr>
        <p:blipFill rotWithShape="1">
          <a:blip r:embed="rId2"/>
          <a:srcRect l="33070" r="889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8927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Head of bass guitar">
            <a:extLst>
              <a:ext uri="{FF2B5EF4-FFF2-40B4-BE49-F238E27FC236}">
                <a16:creationId xmlns:a16="http://schemas.microsoft.com/office/drawing/2014/main" id="{DDBDC9E5-1332-6A3F-9BE6-186C6D61238D}"/>
              </a:ext>
            </a:extLst>
          </p:cNvPr>
          <p:cNvPicPr>
            <a:picLocks noChangeAspect="1"/>
          </p:cNvPicPr>
          <p:nvPr/>
        </p:nvPicPr>
        <p:blipFill rotWithShape="1">
          <a:blip r:embed="rId2"/>
          <a:srcRect l="38400" r="14693"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7C6B66-48EC-563F-81DD-DF93C5FF3BC0}"/>
              </a:ext>
            </a:extLst>
          </p:cNvPr>
          <p:cNvSpPr>
            <a:spLocks noGrp="1"/>
          </p:cNvSpPr>
          <p:nvPr>
            <p:ph type="title"/>
          </p:nvPr>
        </p:nvSpPr>
        <p:spPr>
          <a:xfrm>
            <a:off x="5378474" y="604726"/>
            <a:ext cx="5721484" cy="1164091"/>
          </a:xfrm>
        </p:spPr>
        <p:txBody>
          <a:bodyPr>
            <a:normAutofit/>
          </a:bodyPr>
          <a:lstStyle/>
          <a:p>
            <a:r>
              <a:rPr lang="en-IN" b="1" dirty="0"/>
              <a:t>PROBLEM STATEMENT</a:t>
            </a:r>
          </a:p>
        </p:txBody>
      </p:sp>
      <p:sp>
        <p:nvSpPr>
          <p:cNvPr id="3" name="Content Placeholder 2">
            <a:extLst>
              <a:ext uri="{FF2B5EF4-FFF2-40B4-BE49-F238E27FC236}">
                <a16:creationId xmlns:a16="http://schemas.microsoft.com/office/drawing/2014/main" id="{71879AEA-171A-ED2C-5D49-02EAAAE75D6B}"/>
              </a:ext>
            </a:extLst>
          </p:cNvPr>
          <p:cNvSpPr>
            <a:spLocks noGrp="1"/>
          </p:cNvSpPr>
          <p:nvPr>
            <p:ph idx="1"/>
          </p:nvPr>
        </p:nvSpPr>
        <p:spPr>
          <a:xfrm>
            <a:off x="5378474" y="1969681"/>
            <a:ext cx="5721484" cy="4351338"/>
          </a:xfrm>
        </p:spPr>
        <p:txBody>
          <a:bodyPr>
            <a:normAutofit/>
          </a:bodyPr>
          <a:lstStyle/>
          <a:p>
            <a:pPr>
              <a:lnSpc>
                <a:spcPct val="100000"/>
              </a:lnSpc>
            </a:pPr>
            <a:r>
              <a:rPr lang="en-US" sz="2400" dirty="0"/>
              <a:t>Indian music is so culturally rich and varied that it is exceedingly challenging to categorize it into all the many genres, and very few businesses have done it entirely.</a:t>
            </a:r>
          </a:p>
          <a:p>
            <a:pPr>
              <a:lnSpc>
                <a:spcPct val="100000"/>
              </a:lnSpc>
            </a:pPr>
            <a:r>
              <a:rPr lang="en-US" sz="2400" dirty="0"/>
              <a:t>The main objective of Indian Music Genre Classification is to effectively categorize various Indian music genres in real-time and give clients with personalized music suggestions based on their tastes in order to increase customer satisfaction.</a:t>
            </a:r>
            <a:endParaRPr lang="en-IN" sz="2400" dirty="0"/>
          </a:p>
        </p:txBody>
      </p:sp>
    </p:spTree>
    <p:extLst>
      <p:ext uri="{BB962C8B-B14F-4D97-AF65-F5344CB8AC3E}">
        <p14:creationId xmlns:p14="http://schemas.microsoft.com/office/powerpoint/2010/main" val="172327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E8387-E641-F440-EE5D-208076E8ABD7}"/>
              </a:ext>
            </a:extLst>
          </p:cNvPr>
          <p:cNvSpPr>
            <a:spLocks noGrp="1"/>
          </p:cNvSpPr>
          <p:nvPr>
            <p:ph type="title"/>
          </p:nvPr>
        </p:nvSpPr>
        <p:spPr>
          <a:xfrm>
            <a:off x="843160" y="580787"/>
            <a:ext cx="5251316" cy="1222134"/>
          </a:xfrm>
        </p:spPr>
        <p:txBody>
          <a:bodyPr>
            <a:normAutofit/>
          </a:bodyPr>
          <a:lstStyle/>
          <a:p>
            <a:r>
              <a:rPr lang="en-IN" b="1" dirty="0"/>
              <a:t>METHODOLOGY</a:t>
            </a:r>
          </a:p>
        </p:txBody>
      </p:sp>
      <p:sp>
        <p:nvSpPr>
          <p:cNvPr id="3" name="Content Placeholder 2">
            <a:extLst>
              <a:ext uri="{FF2B5EF4-FFF2-40B4-BE49-F238E27FC236}">
                <a16:creationId xmlns:a16="http://schemas.microsoft.com/office/drawing/2014/main" id="{B6EBD704-484B-4DF0-3B50-C504686D9D20}"/>
              </a:ext>
            </a:extLst>
          </p:cNvPr>
          <p:cNvSpPr>
            <a:spLocks noGrp="1"/>
          </p:cNvSpPr>
          <p:nvPr>
            <p:ph idx="1"/>
          </p:nvPr>
        </p:nvSpPr>
        <p:spPr>
          <a:xfrm>
            <a:off x="838200" y="2009955"/>
            <a:ext cx="4619621" cy="4167008"/>
          </a:xfrm>
        </p:spPr>
        <p:txBody>
          <a:bodyPr>
            <a:normAutofit/>
          </a:bodyPr>
          <a:lstStyle/>
          <a:p>
            <a:r>
              <a:rPr lang="en-IN" sz="2200" dirty="0"/>
              <a:t>Data Collection</a:t>
            </a:r>
          </a:p>
          <a:p>
            <a:r>
              <a:rPr lang="en-IN" sz="2200" dirty="0"/>
              <a:t>Feature Extraction</a:t>
            </a:r>
          </a:p>
          <a:p>
            <a:r>
              <a:rPr lang="en-IN" sz="2200" dirty="0"/>
              <a:t>Model Training</a:t>
            </a:r>
          </a:p>
          <a:p>
            <a:pPr lvl="1"/>
            <a:r>
              <a:rPr lang="en-IN" sz="2200" dirty="0"/>
              <a:t>ANN</a:t>
            </a:r>
          </a:p>
          <a:p>
            <a:pPr lvl="1"/>
            <a:r>
              <a:rPr lang="en-IN" sz="2200" dirty="0"/>
              <a:t>CNN</a:t>
            </a:r>
          </a:p>
          <a:p>
            <a:pPr lvl="1"/>
            <a:r>
              <a:rPr lang="en-IN" sz="2200" dirty="0"/>
              <a:t>Random Forest</a:t>
            </a:r>
          </a:p>
          <a:p>
            <a:pPr lvl="1"/>
            <a:r>
              <a:rPr lang="en-IN" sz="2200" dirty="0"/>
              <a:t>Boosted Random Forest</a:t>
            </a:r>
          </a:p>
          <a:p>
            <a:pPr lvl="1"/>
            <a:r>
              <a:rPr lang="en-IN" sz="2200" dirty="0"/>
              <a:t>RNN – LSTM</a:t>
            </a:r>
          </a:p>
          <a:p>
            <a:r>
              <a:rPr lang="en-IN" sz="2200" dirty="0"/>
              <a:t>Model Evaluation</a:t>
            </a:r>
          </a:p>
          <a:p>
            <a:r>
              <a:rPr lang="en-IN" sz="2200" dirty="0"/>
              <a:t>Model Deployment and Prediction</a:t>
            </a:r>
          </a:p>
        </p:txBody>
      </p:sp>
      <p:pic>
        <p:nvPicPr>
          <p:cNvPr id="5" name="Picture 4" descr="White bulbs with a yellow one standing out">
            <a:extLst>
              <a:ext uri="{FF2B5EF4-FFF2-40B4-BE49-F238E27FC236}">
                <a16:creationId xmlns:a16="http://schemas.microsoft.com/office/drawing/2014/main" id="{0BF99777-365D-7B9B-94D9-83B66D15D2FA}"/>
              </a:ext>
            </a:extLst>
          </p:cNvPr>
          <p:cNvPicPr>
            <a:picLocks noChangeAspect="1"/>
          </p:cNvPicPr>
          <p:nvPr/>
        </p:nvPicPr>
        <p:blipFill rotWithShape="1">
          <a:blip r:embed="rId2"/>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8226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D992052-76B1-9AC5-B09D-206C27D3F68A}"/>
              </a:ext>
            </a:extLst>
          </p:cNvPr>
          <p:cNvSpPr>
            <a:spLocks noGrp="1"/>
          </p:cNvSpPr>
          <p:nvPr>
            <p:ph type="title"/>
          </p:nvPr>
        </p:nvSpPr>
        <p:spPr>
          <a:xfrm>
            <a:off x="1000941" y="685801"/>
            <a:ext cx="3494859" cy="5491162"/>
          </a:xfrm>
        </p:spPr>
        <p:txBody>
          <a:bodyPr>
            <a:normAutofit/>
          </a:bodyPr>
          <a:lstStyle/>
          <a:p>
            <a:r>
              <a:rPr lang="en-IN" b="1" dirty="0"/>
              <a:t>RESULT</a:t>
            </a:r>
          </a:p>
        </p:txBody>
      </p:sp>
      <p:graphicFrame>
        <p:nvGraphicFramePr>
          <p:cNvPr id="4" name="Table 4">
            <a:extLst>
              <a:ext uri="{FF2B5EF4-FFF2-40B4-BE49-F238E27FC236}">
                <a16:creationId xmlns:a16="http://schemas.microsoft.com/office/drawing/2014/main" id="{00011462-38DF-34D7-73D7-E9538FAB41CC}"/>
              </a:ext>
            </a:extLst>
          </p:cNvPr>
          <p:cNvGraphicFramePr>
            <a:graphicFrameLocks noGrp="1"/>
          </p:cNvGraphicFramePr>
          <p:nvPr>
            <p:ph idx="1"/>
            <p:extLst>
              <p:ext uri="{D42A27DB-BD31-4B8C-83A1-F6EECF244321}">
                <p14:modId xmlns:p14="http://schemas.microsoft.com/office/powerpoint/2010/main" val="2985512162"/>
              </p:ext>
            </p:extLst>
          </p:nvPr>
        </p:nvGraphicFramePr>
        <p:xfrm>
          <a:off x="4702547" y="1363368"/>
          <a:ext cx="6651254" cy="4288428"/>
        </p:xfrm>
        <a:graphic>
          <a:graphicData uri="http://schemas.openxmlformats.org/drawingml/2006/table">
            <a:tbl>
              <a:tblPr firstRow="1" bandRow="1">
                <a:noFill/>
                <a:tableStyleId>{5940675A-B579-460E-94D1-54222C63F5DA}</a:tableStyleId>
              </a:tblPr>
              <a:tblGrid>
                <a:gridCol w="5162216">
                  <a:extLst>
                    <a:ext uri="{9D8B030D-6E8A-4147-A177-3AD203B41FA5}">
                      <a16:colId xmlns:a16="http://schemas.microsoft.com/office/drawing/2014/main" val="2807210444"/>
                    </a:ext>
                  </a:extLst>
                </a:gridCol>
                <a:gridCol w="1489038">
                  <a:extLst>
                    <a:ext uri="{9D8B030D-6E8A-4147-A177-3AD203B41FA5}">
                      <a16:colId xmlns:a16="http://schemas.microsoft.com/office/drawing/2014/main" val="3419593988"/>
                    </a:ext>
                  </a:extLst>
                </a:gridCol>
              </a:tblGrid>
              <a:tr h="714738">
                <a:tc>
                  <a:txBody>
                    <a:bodyPr/>
                    <a:lstStyle/>
                    <a:p>
                      <a:pPr algn="ctr"/>
                      <a:r>
                        <a:rPr lang="en-IN" sz="2100" b="1" cap="none" spc="0">
                          <a:solidFill>
                            <a:schemeClr val="tx1"/>
                          </a:solidFill>
                        </a:rPr>
                        <a:t>Machine Learning Model</a:t>
                      </a:r>
                    </a:p>
                  </a:txBody>
                  <a:tcPr marL="0" marR="94877" marT="37951" marB="284630"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IN" sz="2100" b="1" cap="none" spc="0">
                          <a:solidFill>
                            <a:schemeClr val="tx1"/>
                          </a:solidFill>
                        </a:rPr>
                        <a:t>Accuracy</a:t>
                      </a:r>
                    </a:p>
                  </a:txBody>
                  <a:tcPr marL="0" marR="94877" marT="37951" marB="284630"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889794678"/>
                  </a:ext>
                </a:extLst>
              </a:tr>
              <a:tr h="714738">
                <a:tc>
                  <a:txBody>
                    <a:bodyPr/>
                    <a:lstStyle/>
                    <a:p>
                      <a:r>
                        <a:rPr lang="en-IN" sz="2100" b="0" i="0" kern="1200" cap="none" spc="0">
                          <a:solidFill>
                            <a:schemeClr val="tx1"/>
                          </a:solidFill>
                          <a:effectLst/>
                          <a:latin typeface="+mn-lt"/>
                          <a:ea typeface="+mn-ea"/>
                          <a:cs typeface="+mn-cs"/>
                        </a:rPr>
                        <a:t>Artificial Neural Network</a:t>
                      </a:r>
                      <a:endParaRPr lang="en-IN" sz="2100" cap="none" spc="0">
                        <a:solidFill>
                          <a:schemeClr val="tx1"/>
                        </a:solidFill>
                      </a:endParaRPr>
                    </a:p>
                  </a:txBody>
                  <a:tcPr marL="0" marR="94877" marT="37951" marB="284630">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IN" sz="2100" cap="none" spc="0">
                          <a:solidFill>
                            <a:schemeClr val="tx1"/>
                          </a:solidFill>
                        </a:rPr>
                        <a:t>85.00 %</a:t>
                      </a:r>
                    </a:p>
                  </a:txBody>
                  <a:tcPr marL="0" marR="94877" marT="37951" marB="284630">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2786051432"/>
                  </a:ext>
                </a:extLst>
              </a:tr>
              <a:tr h="714738">
                <a:tc>
                  <a:txBody>
                    <a:bodyPr/>
                    <a:lstStyle/>
                    <a:p>
                      <a:r>
                        <a:rPr lang="en-IN" sz="2100" b="0" i="0" kern="1200" cap="none" spc="0">
                          <a:solidFill>
                            <a:schemeClr val="tx1"/>
                          </a:solidFill>
                          <a:effectLst/>
                          <a:latin typeface="+mn-lt"/>
                          <a:ea typeface="+mn-ea"/>
                          <a:cs typeface="+mn-cs"/>
                        </a:rPr>
                        <a:t>Convolutional Neural Network</a:t>
                      </a:r>
                      <a:endParaRPr lang="en-IN" sz="2100" cap="none" spc="0">
                        <a:solidFill>
                          <a:schemeClr val="tx1"/>
                        </a:solidFill>
                      </a:endParaRPr>
                    </a:p>
                  </a:txBody>
                  <a:tcPr marL="0" marR="94877" marT="37951" marB="28463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IN" sz="2100" cap="none" spc="0">
                          <a:solidFill>
                            <a:schemeClr val="tx1"/>
                          </a:solidFill>
                        </a:rPr>
                        <a:t>74.00 %</a:t>
                      </a:r>
                    </a:p>
                  </a:txBody>
                  <a:tcPr marL="0" marR="94877" marT="37951" marB="28463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817102302"/>
                  </a:ext>
                </a:extLst>
              </a:tr>
              <a:tr h="714738">
                <a:tc>
                  <a:txBody>
                    <a:bodyPr/>
                    <a:lstStyle/>
                    <a:p>
                      <a:r>
                        <a:rPr lang="en-IN" sz="2100" cap="none" spc="0">
                          <a:solidFill>
                            <a:schemeClr val="tx1"/>
                          </a:solidFill>
                        </a:rPr>
                        <a:t>Random Forest</a:t>
                      </a:r>
                    </a:p>
                  </a:txBody>
                  <a:tcPr marL="0" marR="94877" marT="37951" marB="284630">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IN" sz="2100" cap="none" spc="0">
                          <a:solidFill>
                            <a:schemeClr val="tx1"/>
                          </a:solidFill>
                        </a:rPr>
                        <a:t>46.00 %</a:t>
                      </a:r>
                    </a:p>
                  </a:txBody>
                  <a:tcPr marL="0" marR="94877" marT="37951" marB="284630">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625663044"/>
                  </a:ext>
                </a:extLst>
              </a:tr>
              <a:tr h="714738">
                <a:tc>
                  <a:txBody>
                    <a:bodyPr/>
                    <a:lstStyle/>
                    <a:p>
                      <a:r>
                        <a:rPr lang="en-IN" sz="2100" cap="none" spc="0">
                          <a:solidFill>
                            <a:schemeClr val="tx1"/>
                          </a:solidFill>
                        </a:rPr>
                        <a:t>Boosted Random Forest</a:t>
                      </a:r>
                    </a:p>
                  </a:txBody>
                  <a:tcPr marL="0" marR="94877" marT="37951" marB="28463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IN" sz="2100" cap="none" spc="0">
                          <a:solidFill>
                            <a:schemeClr val="tx1"/>
                          </a:solidFill>
                        </a:rPr>
                        <a:t>79.00 %</a:t>
                      </a:r>
                    </a:p>
                  </a:txBody>
                  <a:tcPr marL="0" marR="94877" marT="37951" marB="284630">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184103862"/>
                  </a:ext>
                </a:extLst>
              </a:tr>
              <a:tr h="714738">
                <a:tc>
                  <a:txBody>
                    <a:bodyPr/>
                    <a:lstStyle/>
                    <a:p>
                      <a:r>
                        <a:rPr lang="en-IN" sz="2100" b="0" i="0" kern="1200" cap="none" spc="0">
                          <a:solidFill>
                            <a:schemeClr val="tx1"/>
                          </a:solidFill>
                          <a:effectLst/>
                          <a:latin typeface="+mn-lt"/>
                          <a:ea typeface="+mn-ea"/>
                          <a:cs typeface="+mn-cs"/>
                        </a:rPr>
                        <a:t>Recurrent Neural Network (RNN – LSTM)</a:t>
                      </a:r>
                      <a:endParaRPr lang="en-IN" sz="2100" cap="none" spc="0">
                        <a:solidFill>
                          <a:schemeClr val="tx1"/>
                        </a:solidFill>
                      </a:endParaRPr>
                    </a:p>
                  </a:txBody>
                  <a:tcPr marL="0" marR="94877" marT="37951" marB="284630">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IN" sz="2100" cap="none" spc="0">
                          <a:solidFill>
                            <a:schemeClr val="tx1"/>
                          </a:solidFill>
                        </a:rPr>
                        <a:t>85.00 %</a:t>
                      </a:r>
                    </a:p>
                  </a:txBody>
                  <a:tcPr marL="0" marR="94877" marT="37951" marB="28463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7281857"/>
                  </a:ext>
                </a:extLst>
              </a:tr>
            </a:tbl>
          </a:graphicData>
        </a:graphic>
      </p:graphicFrame>
    </p:spTree>
    <p:extLst>
      <p:ext uri="{BB962C8B-B14F-4D97-AF65-F5344CB8AC3E}">
        <p14:creationId xmlns:p14="http://schemas.microsoft.com/office/powerpoint/2010/main" val="230218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6651002-397B-D335-A629-11CD05347589}"/>
              </a:ext>
            </a:extLst>
          </p:cNvPr>
          <p:cNvSpPr>
            <a:spLocks noGrp="1"/>
          </p:cNvSpPr>
          <p:nvPr>
            <p:ph type="title"/>
          </p:nvPr>
        </p:nvSpPr>
        <p:spPr>
          <a:xfrm>
            <a:off x="479394" y="1070800"/>
            <a:ext cx="3939688" cy="5583126"/>
          </a:xfrm>
        </p:spPr>
        <p:txBody>
          <a:bodyPr>
            <a:normAutofit/>
          </a:bodyPr>
          <a:lstStyle/>
          <a:p>
            <a:pPr algn="ctr"/>
            <a:r>
              <a:rPr lang="en-IN" sz="5000" b="1" dirty="0"/>
              <a:t>CONCLUSION</a:t>
            </a: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9EB1ED8-10F0-1CE8-D5C8-778F70BC569B}"/>
              </a:ext>
            </a:extLst>
          </p:cNvPr>
          <p:cNvGraphicFramePr>
            <a:graphicFrameLocks noGrp="1"/>
          </p:cNvGraphicFramePr>
          <p:nvPr>
            <p:ph idx="1"/>
            <p:extLst>
              <p:ext uri="{D42A27DB-BD31-4B8C-83A1-F6EECF244321}">
                <p14:modId xmlns:p14="http://schemas.microsoft.com/office/powerpoint/2010/main" val="162278298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32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C85E2F4-4242-7B63-8D7C-27DB5FB5930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b="1" kern="1200" dirty="0">
                <a:solidFill>
                  <a:schemeClr val="tx2"/>
                </a:solidFill>
                <a:latin typeface="+mj-lt"/>
                <a:ea typeface="+mj-ea"/>
                <a:cs typeface="+mj-cs"/>
              </a:rPr>
              <a:t>THANK YOU</a:t>
            </a:r>
          </a:p>
        </p:txBody>
      </p:sp>
    </p:spTree>
    <p:extLst>
      <p:ext uri="{BB962C8B-B14F-4D97-AF65-F5344CB8AC3E}">
        <p14:creationId xmlns:p14="http://schemas.microsoft.com/office/powerpoint/2010/main" val="3606473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419</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Indian Music Genre Classification and Prediction</vt:lpstr>
      <vt:lpstr>INTRODUCTION</vt:lpstr>
      <vt:lpstr>LITERATURE REVIEW</vt:lpstr>
      <vt:lpstr>PROBLEM STATEMENT</vt:lpstr>
      <vt:lpstr>METHODOLOGY</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Music Genre Classification for </dc:title>
  <dc:creator>RBA_004_Amanwit Kumar</dc:creator>
  <cp:lastModifiedBy>RBA_004_Amanwit Kumar</cp:lastModifiedBy>
  <cp:revision>9</cp:revision>
  <dcterms:created xsi:type="dcterms:W3CDTF">2023-04-19T05:12:03Z</dcterms:created>
  <dcterms:modified xsi:type="dcterms:W3CDTF">2023-04-19T11:35:38Z</dcterms:modified>
</cp:coreProperties>
</file>