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9"/>
  </p:notesMasterIdLst>
  <p:sldIdLst>
    <p:sldId id="256" r:id="rId2"/>
    <p:sldId id="257" r:id="rId3"/>
    <p:sldId id="258" r:id="rId4"/>
    <p:sldId id="267" r:id="rId5"/>
    <p:sldId id="259" r:id="rId6"/>
    <p:sldId id="260" r:id="rId7"/>
    <p:sldId id="261" r:id="rId8"/>
    <p:sldId id="262" r:id="rId9"/>
    <p:sldId id="263" r:id="rId10"/>
    <p:sldId id="266" r:id="rId11"/>
    <p:sldId id="264" r:id="rId12"/>
    <p:sldId id="265" r:id="rId13"/>
    <p:sldId id="268" r:id="rId14"/>
    <p:sldId id="269" r:id="rId15"/>
    <p:sldId id="271" r:id="rId16"/>
    <p:sldId id="272" r:id="rId17"/>
    <p:sldId id="273" r:id="rId18"/>
    <p:sldId id="270"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AE13-6A40-4C10-BB9B-F43F222B068C}" type="datetimeFigureOut">
              <a:rPr lang="en-US" smtClean="0"/>
              <a:t>1/24/2024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9DD99-4D09-4F6B-A467-5A797AE1DABF}" type="slidenum">
              <a:rPr lang="en-US" smtClean="0"/>
              <a:t>‹#›</a:t>
            </a:fld>
            <a:endParaRPr lang="en-US"/>
          </a:p>
        </p:txBody>
      </p:sp>
    </p:spTree>
    <p:extLst>
      <p:ext uri="{BB962C8B-B14F-4D97-AF65-F5344CB8AC3E}">
        <p14:creationId xmlns:p14="http://schemas.microsoft.com/office/powerpoint/2010/main" val="232912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2DC680-2F28-4059-8747-C6EBEABFF758}" type="slidenum">
              <a:rPr lang="en-US" smtClean="0"/>
              <a:t>18</a:t>
            </a:fld>
            <a:endParaRPr lang="en-US"/>
          </a:p>
        </p:txBody>
      </p:sp>
    </p:spTree>
    <p:extLst>
      <p:ext uri="{BB962C8B-B14F-4D97-AF65-F5344CB8AC3E}">
        <p14:creationId xmlns:p14="http://schemas.microsoft.com/office/powerpoint/2010/main" val="1582574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89DD99-4D09-4F6B-A467-5A797AE1DABF}" type="slidenum">
              <a:rPr lang="en-US" smtClean="0"/>
              <a:t>102</a:t>
            </a:fld>
            <a:endParaRPr lang="en-US"/>
          </a:p>
        </p:txBody>
      </p:sp>
    </p:spTree>
    <p:extLst>
      <p:ext uri="{BB962C8B-B14F-4D97-AF65-F5344CB8AC3E}">
        <p14:creationId xmlns:p14="http://schemas.microsoft.com/office/powerpoint/2010/main" val="3835824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89DD99-4D09-4F6B-A467-5A797AE1DABF}" type="slidenum">
              <a:rPr lang="en-US" smtClean="0"/>
              <a:t>103</a:t>
            </a:fld>
            <a:endParaRPr lang="en-US"/>
          </a:p>
        </p:txBody>
      </p:sp>
    </p:spTree>
    <p:extLst>
      <p:ext uri="{BB962C8B-B14F-4D97-AF65-F5344CB8AC3E}">
        <p14:creationId xmlns:p14="http://schemas.microsoft.com/office/powerpoint/2010/main" val="3835824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89DD99-4D09-4F6B-A467-5A797AE1DABF}" type="slidenum">
              <a:rPr lang="en-US" smtClean="0"/>
              <a:t>104</a:t>
            </a:fld>
            <a:endParaRPr lang="en-US"/>
          </a:p>
        </p:txBody>
      </p:sp>
    </p:spTree>
    <p:extLst>
      <p:ext uri="{BB962C8B-B14F-4D97-AF65-F5344CB8AC3E}">
        <p14:creationId xmlns:p14="http://schemas.microsoft.com/office/powerpoint/2010/main" val="3835824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89DD99-4D09-4F6B-A467-5A797AE1DABF}" type="slidenum">
              <a:rPr lang="en-US" smtClean="0"/>
              <a:t>212</a:t>
            </a:fld>
            <a:endParaRPr lang="en-US"/>
          </a:p>
        </p:txBody>
      </p:sp>
    </p:spTree>
    <p:extLst>
      <p:ext uri="{BB962C8B-B14F-4D97-AF65-F5344CB8AC3E}">
        <p14:creationId xmlns:p14="http://schemas.microsoft.com/office/powerpoint/2010/main" val="4508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89DD99-4D09-4F6B-A467-5A797AE1DABF}" type="slidenum">
              <a:rPr lang="en-US" smtClean="0"/>
              <a:t>23</a:t>
            </a:fld>
            <a:endParaRPr lang="en-US"/>
          </a:p>
        </p:txBody>
      </p:sp>
    </p:spTree>
    <p:extLst>
      <p:ext uri="{BB962C8B-B14F-4D97-AF65-F5344CB8AC3E}">
        <p14:creationId xmlns:p14="http://schemas.microsoft.com/office/powerpoint/2010/main" val="2919656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89DD99-4D09-4F6B-A467-5A797AE1DABF}" type="slidenum">
              <a:rPr lang="en-US" smtClean="0"/>
              <a:t>75</a:t>
            </a:fld>
            <a:endParaRPr lang="en-US"/>
          </a:p>
        </p:txBody>
      </p:sp>
    </p:spTree>
    <p:extLst>
      <p:ext uri="{BB962C8B-B14F-4D97-AF65-F5344CB8AC3E}">
        <p14:creationId xmlns:p14="http://schemas.microsoft.com/office/powerpoint/2010/main" val="3902197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89DD99-4D09-4F6B-A467-5A797AE1DABF}" type="slidenum">
              <a:rPr lang="en-US" smtClean="0"/>
              <a:t>76</a:t>
            </a:fld>
            <a:endParaRPr lang="en-US"/>
          </a:p>
        </p:txBody>
      </p:sp>
    </p:spTree>
    <p:extLst>
      <p:ext uri="{BB962C8B-B14F-4D97-AF65-F5344CB8AC3E}">
        <p14:creationId xmlns:p14="http://schemas.microsoft.com/office/powerpoint/2010/main" val="390219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89DD99-4D09-4F6B-A467-5A797AE1DABF}" type="slidenum">
              <a:rPr lang="en-US" smtClean="0"/>
              <a:t>77</a:t>
            </a:fld>
            <a:endParaRPr lang="en-US"/>
          </a:p>
        </p:txBody>
      </p:sp>
    </p:spTree>
    <p:extLst>
      <p:ext uri="{BB962C8B-B14F-4D97-AF65-F5344CB8AC3E}">
        <p14:creationId xmlns:p14="http://schemas.microsoft.com/office/powerpoint/2010/main" val="390219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89DD99-4D09-4F6B-A467-5A797AE1DABF}" type="slidenum">
              <a:rPr lang="en-US" smtClean="0"/>
              <a:t>86</a:t>
            </a:fld>
            <a:endParaRPr lang="en-US"/>
          </a:p>
        </p:txBody>
      </p:sp>
    </p:spTree>
    <p:extLst>
      <p:ext uri="{BB962C8B-B14F-4D97-AF65-F5344CB8AC3E}">
        <p14:creationId xmlns:p14="http://schemas.microsoft.com/office/powerpoint/2010/main" val="3902197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89DD99-4D09-4F6B-A467-5A797AE1DABF}" type="slidenum">
              <a:rPr lang="en-US" smtClean="0"/>
              <a:t>87</a:t>
            </a:fld>
            <a:endParaRPr lang="en-US"/>
          </a:p>
        </p:txBody>
      </p:sp>
    </p:spTree>
    <p:extLst>
      <p:ext uri="{BB962C8B-B14F-4D97-AF65-F5344CB8AC3E}">
        <p14:creationId xmlns:p14="http://schemas.microsoft.com/office/powerpoint/2010/main" val="3902197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89DD99-4D09-4F6B-A467-5A797AE1DABF}" type="slidenum">
              <a:rPr lang="en-US" smtClean="0"/>
              <a:t>88</a:t>
            </a:fld>
            <a:endParaRPr lang="en-US"/>
          </a:p>
        </p:txBody>
      </p:sp>
    </p:spTree>
    <p:extLst>
      <p:ext uri="{BB962C8B-B14F-4D97-AF65-F5344CB8AC3E}">
        <p14:creationId xmlns:p14="http://schemas.microsoft.com/office/powerpoint/2010/main" val="3902197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89DD99-4D09-4F6B-A467-5A797AE1DABF}" type="slidenum">
              <a:rPr lang="en-US" smtClean="0"/>
              <a:t>101</a:t>
            </a:fld>
            <a:endParaRPr lang="en-US"/>
          </a:p>
        </p:txBody>
      </p:sp>
    </p:spTree>
    <p:extLst>
      <p:ext uri="{BB962C8B-B14F-4D97-AF65-F5344CB8AC3E}">
        <p14:creationId xmlns:p14="http://schemas.microsoft.com/office/powerpoint/2010/main" val="3835824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mailto:aa@closetag.com%3c/td"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3640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3200" b="1" dirty="0" smtClean="0">
                <a:solidFill>
                  <a:srgbClr val="FF0000"/>
                </a:solidFill>
              </a:rPr>
              <a:t/>
            </a:r>
            <a:br>
              <a:rPr lang="ar-EG" sz="3200" b="1" dirty="0" smtClean="0">
                <a:solidFill>
                  <a:srgbClr val="FF0000"/>
                </a:solidFill>
              </a:rPr>
            </a:br>
            <a:r>
              <a:rPr lang="en-US" sz="3200" b="1" dirty="0" smtClean="0">
                <a:solidFill>
                  <a:srgbClr val="FF0000"/>
                </a:solidFill>
              </a:rPr>
              <a:t/>
            </a:r>
            <a:br>
              <a:rPr lang="en-US" sz="3200" b="1" dirty="0" smtClean="0">
                <a:solidFill>
                  <a:srgbClr val="FF0000"/>
                </a:solidFill>
              </a:rPr>
            </a:br>
            <a:r>
              <a:rPr lang="ar-EG" sz="3200" b="1" dirty="0" smtClean="0">
                <a:solidFill>
                  <a:srgbClr val="FF0000"/>
                </a:solidFill>
              </a:rPr>
              <a:t>اللغات الاساسية فى ال</a:t>
            </a:r>
            <a:r>
              <a:rPr lang="en-US" sz="3200" b="1" dirty="0" smtClean="0">
                <a:solidFill>
                  <a:srgbClr val="FF0000"/>
                </a:solidFill>
              </a:rPr>
              <a:t/>
            </a:r>
            <a:br>
              <a:rPr lang="en-US" sz="3200" b="1" dirty="0" smtClean="0">
                <a:solidFill>
                  <a:srgbClr val="FF0000"/>
                </a:solidFill>
              </a:rPr>
            </a:br>
            <a:r>
              <a:rPr lang="en-US" sz="3200" b="1" dirty="0">
                <a:solidFill>
                  <a:srgbClr val="FF0000"/>
                </a:solidFill>
              </a:rPr>
              <a:t>front-end</a:t>
            </a:r>
            <a:r>
              <a:rPr lang="ar-EG" sz="3200" b="1" dirty="0"/>
              <a:t/>
            </a:r>
            <a:br>
              <a:rPr lang="ar-EG" sz="3200" b="1" dirty="0"/>
            </a:br>
            <a:r>
              <a:rPr lang="en-US" sz="3200" dirty="0"/>
              <a:t/>
            </a:r>
            <a:br>
              <a:rPr lang="en-US" sz="3200" dirty="0"/>
            </a:br>
            <a:endParaRPr lang="en-US" sz="3200"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marL="0" indent="0" algn="r">
              <a:buNone/>
            </a:pPr>
            <a:r>
              <a:rPr lang="en-US" sz="2800" b="1" dirty="0" err="1" smtClean="0"/>
              <a:t>javascript</a:t>
            </a:r>
            <a:endParaRPr lang="en-US" sz="2800" b="1" dirty="0" smtClean="0"/>
          </a:p>
          <a:p>
            <a:pPr marL="0" indent="0" algn="r">
              <a:lnSpc>
                <a:spcPct val="150000"/>
              </a:lnSpc>
              <a:buNone/>
            </a:pPr>
            <a:r>
              <a:rPr lang="ar-EG" sz="2800" dirty="0" smtClean="0"/>
              <a:t>هى اللغة المسئولة عن اضافة حركة وانيميشن للموقع </a:t>
            </a:r>
            <a:endParaRPr lang="en-US" sz="2800" dirty="0" smtClean="0"/>
          </a:p>
          <a:p>
            <a:pPr marL="0" indent="0" algn="r">
              <a:lnSpc>
                <a:spcPct val="150000"/>
              </a:lnSpc>
              <a:buNone/>
            </a:pPr>
            <a:r>
              <a:rPr lang="ar-EG" sz="2800" dirty="0" smtClean="0"/>
              <a:t>مثلا لاضافة زرار وعند الضغط على هذا الزرار يحدث رياكشن </a:t>
            </a:r>
          </a:p>
          <a:p>
            <a:pPr marL="0" indent="0" algn="r">
              <a:lnSpc>
                <a:spcPct val="150000"/>
              </a:lnSpc>
              <a:buNone/>
            </a:pPr>
            <a:r>
              <a:rPr lang="ar-EG" sz="2800" dirty="0" smtClean="0"/>
              <a:t>ما يقوم بذلك هى تلك اللغة </a:t>
            </a:r>
            <a:endParaRPr lang="en-US" sz="2800" dirty="0" smtClean="0"/>
          </a:p>
          <a:p>
            <a:pPr marL="0" indent="0" algn="r">
              <a:lnSpc>
                <a:spcPct val="150000"/>
              </a:lnSpc>
              <a:buNone/>
            </a:pPr>
            <a:r>
              <a:rPr lang="ar-EG" sz="2800" b="1" dirty="0" smtClean="0"/>
              <a:t>مثال </a:t>
            </a:r>
            <a:r>
              <a:rPr lang="ar-EG" sz="2800" dirty="0" smtClean="0"/>
              <a:t>بسيط </a:t>
            </a:r>
            <a:r>
              <a:rPr lang="ar-EG" sz="2800" dirty="0"/>
              <a:t>لتوضيح كل لغة وفائدتها. عند بناء المنزل نقوم أولاً بعمل أساسات البيت من أعمدة وطوب فهذا يمثل في الموقع </a:t>
            </a:r>
            <a:r>
              <a:rPr lang="en-US" sz="2800" dirty="0"/>
              <a:t>Html. </a:t>
            </a:r>
            <a:r>
              <a:rPr lang="ar-EG" sz="2800" dirty="0"/>
              <a:t>بعد ذلك نقوم بدهان البيت ووضع الألوان ونقوم بعمل تنسيقات جميلة لنجعل شكل المنزل لطيف </a:t>
            </a:r>
            <a:r>
              <a:rPr lang="ar-EG" sz="2800" dirty="0" smtClean="0"/>
              <a:t>فهذا </a:t>
            </a:r>
            <a:r>
              <a:rPr lang="ar-EG" sz="2800" dirty="0"/>
              <a:t>يمثل </a:t>
            </a:r>
            <a:r>
              <a:rPr lang="en-US" sz="2800" dirty="0" err="1"/>
              <a:t>Css</a:t>
            </a:r>
            <a:r>
              <a:rPr lang="en-US" sz="2800" dirty="0"/>
              <a:t> </a:t>
            </a:r>
            <a:r>
              <a:rPr lang="ar-EG" sz="2800" dirty="0"/>
              <a:t>في الموقع</a:t>
            </a:r>
            <a:r>
              <a:rPr lang="ar-EG" sz="2800" dirty="0" smtClean="0"/>
              <a:t>.</a:t>
            </a:r>
          </a:p>
          <a:p>
            <a:pPr marL="0" indent="0" algn="r">
              <a:lnSpc>
                <a:spcPct val="150000"/>
              </a:lnSpc>
              <a:buNone/>
            </a:pPr>
            <a:r>
              <a:rPr lang="en-US" sz="2800" dirty="0" err="1" smtClean="0"/>
              <a:t>javascript</a:t>
            </a:r>
            <a:r>
              <a:rPr lang="ar-EG" sz="2800" dirty="0" smtClean="0"/>
              <a:t>ولاضافة الترابيس والمفاتيح هى تمثل لغة</a:t>
            </a:r>
            <a:endParaRPr lang="en-US" sz="2800" dirty="0"/>
          </a:p>
        </p:txBody>
      </p:sp>
    </p:spTree>
    <p:extLst>
      <p:ext uri="{BB962C8B-B14F-4D97-AF65-F5344CB8AC3E}">
        <p14:creationId xmlns:p14="http://schemas.microsoft.com/office/powerpoint/2010/main" val="250177624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solidFill>
                  <a:srgbClr val="FF0000"/>
                </a:solidFill>
              </a:rPr>
              <a:t>Type attribute with unordered list in HTML</a:t>
            </a:r>
            <a:endParaRPr lang="en-US" sz="2400" b="1" dirty="0">
              <a:solidFill>
                <a:srgbClr val="FF0000"/>
              </a:solidFill>
            </a:endParaRPr>
          </a:p>
        </p:txBody>
      </p:sp>
      <p:sp>
        <p:nvSpPr>
          <p:cNvPr id="3" name="Content Placeholder 2"/>
          <p:cNvSpPr>
            <a:spLocks noGrp="1"/>
          </p:cNvSpPr>
          <p:nvPr>
            <p:ph idx="1"/>
          </p:nvPr>
        </p:nvSpPr>
        <p:spPr>
          <a:xfrm>
            <a:off x="457200" y="1874837"/>
            <a:ext cx="8229600" cy="4373563"/>
          </a:xfrm>
        </p:spPr>
        <p:txBody>
          <a:bodyPr>
            <a:normAutofit fontScale="85000" lnSpcReduction="20000"/>
          </a:bodyPr>
          <a:lstStyle/>
          <a:p>
            <a:pPr marL="114300" indent="0" algn="r">
              <a:buNone/>
            </a:pPr>
            <a:r>
              <a:rPr lang="en-US" sz="2800" dirty="0" smtClean="0"/>
              <a:t>type</a:t>
            </a:r>
            <a:r>
              <a:rPr lang="ar-EG" sz="2800" dirty="0" smtClean="0"/>
              <a:t>القيم </a:t>
            </a:r>
            <a:r>
              <a:rPr lang="ar-EG" sz="2800" dirty="0"/>
              <a:t>التي يمكن تعيينها داخل خاصية </a:t>
            </a:r>
            <a:endParaRPr lang="en-US" sz="2800" dirty="0" smtClean="0"/>
          </a:p>
          <a:p>
            <a:pPr marL="114300" indent="0" algn="r">
              <a:buNone/>
            </a:pPr>
            <a:r>
              <a:rPr lang="ar-EG" sz="2800" dirty="0" smtClean="0"/>
              <a:t>مع </a:t>
            </a:r>
            <a:r>
              <a:rPr lang="ar-EG" sz="2800" dirty="0"/>
              <a:t>القوائم غير المرقمة هي:</a:t>
            </a:r>
          </a:p>
          <a:p>
            <a:pPr marL="114300" indent="0" algn="r">
              <a:buNone/>
            </a:pPr>
            <a:r>
              <a:rPr lang="en-US" sz="2800" b="1" dirty="0"/>
              <a:t>disc</a:t>
            </a:r>
            <a:r>
              <a:rPr lang="en-US" sz="2800" dirty="0"/>
              <a:t> </a:t>
            </a:r>
            <a:endParaRPr lang="en-US" sz="2800" dirty="0" smtClean="0"/>
          </a:p>
          <a:p>
            <a:pPr marL="114300" indent="0" algn="r">
              <a:buNone/>
            </a:pPr>
            <a:r>
              <a:rPr lang="ar-EG" sz="2800" dirty="0"/>
              <a:t>بحروف صغيرة يعني أن التعداد يكون كما هو في الوضع الافتراضي الذي يكون على شكل نقط دائرية سوداء</a:t>
            </a:r>
            <a:r>
              <a:rPr lang="ar-EG" sz="2800" dirty="0" smtClean="0"/>
              <a:t>.</a:t>
            </a:r>
            <a:endParaRPr lang="en-US" sz="2800" dirty="0" smtClean="0"/>
          </a:p>
          <a:p>
            <a:pPr marL="114300" indent="0" algn="r">
              <a:buNone/>
            </a:pPr>
            <a:r>
              <a:rPr lang="en-US" sz="2800" b="1" dirty="0" smtClean="0"/>
              <a:t>Circle</a:t>
            </a:r>
          </a:p>
          <a:p>
            <a:pPr marL="114300" indent="0" algn="r">
              <a:buNone/>
            </a:pPr>
            <a:r>
              <a:rPr lang="ar-EG" sz="2800" dirty="0"/>
              <a:t>بحروف صغيرة يعني أن التعداد يكون على شكل نقاط دائرية بيضاء ولها إطار أسود صغير.</a:t>
            </a:r>
          </a:p>
          <a:p>
            <a:pPr marL="114300" indent="0" algn="r">
              <a:buNone/>
            </a:pPr>
            <a:r>
              <a:rPr lang="en-US" sz="2800" b="1" dirty="0" smtClean="0"/>
              <a:t>Square</a:t>
            </a:r>
          </a:p>
          <a:p>
            <a:pPr marL="114300" indent="0" algn="r">
              <a:buNone/>
            </a:pPr>
            <a:r>
              <a:rPr lang="ar-EG" sz="2800" dirty="0"/>
              <a:t>بحروف صغيرة يعني أن التعداد يكون على شكل مربعات سوداء.</a:t>
            </a:r>
            <a:br>
              <a:rPr lang="ar-EG" sz="2800" dirty="0"/>
            </a:br>
            <a:r>
              <a:rPr lang="en-US" sz="2800" b="1" dirty="0"/>
              <a:t>none</a:t>
            </a:r>
            <a:r>
              <a:rPr lang="ar-EG" sz="2800" b="1" dirty="0"/>
              <a:t/>
            </a:r>
            <a:br>
              <a:rPr lang="ar-EG" sz="2800" b="1" dirty="0"/>
            </a:br>
            <a:r>
              <a:rPr lang="ar-EG" dirty="0"/>
              <a:t>تلغي هذه القيمة علامة التعداد وتكون القائمة عندها بدون علامات.</a:t>
            </a:r>
            <a:endParaRPr lang="en-US" sz="2800" b="1" dirty="0"/>
          </a:p>
        </p:txBody>
      </p:sp>
    </p:spTree>
    <p:extLst>
      <p:ext uri="{BB962C8B-B14F-4D97-AF65-F5344CB8AC3E}">
        <p14:creationId xmlns:p14="http://schemas.microsoft.com/office/powerpoint/2010/main" val="128548058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solidFill>
                  <a:srgbClr val="FF0000"/>
                </a:solidFill>
              </a:rPr>
              <a:t>Type attribute with unordered list in HTML</a:t>
            </a:r>
            <a:endParaRPr lang="en-US" sz="24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rtl="1">
              <a:buNone/>
            </a:pPr>
            <a:r>
              <a:rPr lang="ar-EG" sz="2800" dirty="0"/>
              <a:t>مثال على القيمة </a:t>
            </a:r>
            <a:r>
              <a:rPr lang="en-US" sz="2800" dirty="0" smtClean="0"/>
              <a:t>”circle”</a:t>
            </a:r>
          </a:p>
          <a:p>
            <a:pPr marL="114300" indent="0" rtl="1">
              <a:buNone/>
            </a:pPr>
            <a:r>
              <a:rPr lang="it-IT" sz="2800" dirty="0"/>
              <a:t>&lt;ul type="circle"&gt; </a:t>
            </a:r>
            <a:endParaRPr lang="it-IT" sz="2800" dirty="0" smtClean="0"/>
          </a:p>
          <a:p>
            <a:pPr marL="114300" indent="0" rtl="1">
              <a:buNone/>
            </a:pPr>
            <a:r>
              <a:rPr lang="it-IT" sz="2800" dirty="0" smtClean="0"/>
              <a:t>&lt;</a:t>
            </a:r>
            <a:r>
              <a:rPr lang="it-IT" sz="2800" dirty="0"/>
              <a:t>li&gt;HTML&lt;/li&gt; </a:t>
            </a:r>
            <a:endParaRPr lang="it-IT" sz="2800" dirty="0" smtClean="0"/>
          </a:p>
          <a:p>
            <a:pPr marL="114300" indent="0" rtl="1">
              <a:buNone/>
            </a:pPr>
            <a:r>
              <a:rPr lang="it-IT" sz="2800" dirty="0" smtClean="0"/>
              <a:t>&lt;</a:t>
            </a:r>
            <a:r>
              <a:rPr lang="it-IT" sz="2800" dirty="0"/>
              <a:t>li&gt;CSS&lt;/li&gt; </a:t>
            </a:r>
            <a:endParaRPr lang="it-IT" sz="2800" dirty="0" smtClean="0"/>
          </a:p>
          <a:p>
            <a:pPr marL="114300" indent="0" rtl="1">
              <a:buNone/>
            </a:pPr>
            <a:r>
              <a:rPr lang="it-IT" sz="2800" dirty="0" smtClean="0"/>
              <a:t>&lt;</a:t>
            </a:r>
            <a:r>
              <a:rPr lang="it-IT" sz="2800" dirty="0"/>
              <a:t>li&gt;JavaScript&lt;/li&gt; </a:t>
            </a:r>
            <a:endParaRPr lang="it-IT" sz="2800" dirty="0" smtClean="0"/>
          </a:p>
          <a:p>
            <a:pPr marL="114300" indent="0" rtl="1">
              <a:buNone/>
            </a:pPr>
            <a:r>
              <a:rPr lang="it-IT" sz="2800" dirty="0" smtClean="0"/>
              <a:t>&lt;</a:t>
            </a:r>
            <a:r>
              <a:rPr lang="it-IT" sz="2800" dirty="0"/>
              <a:t>li&gt;PHP&lt;/li&gt; </a:t>
            </a:r>
            <a:endParaRPr lang="it-IT" sz="2800" dirty="0" smtClean="0"/>
          </a:p>
          <a:p>
            <a:pPr marL="114300" indent="0" rtl="1">
              <a:buNone/>
            </a:pPr>
            <a:r>
              <a:rPr lang="it-IT" sz="2800" dirty="0" smtClean="0"/>
              <a:t>&lt;/</a:t>
            </a:r>
            <a:r>
              <a:rPr lang="it-IT" sz="2800" dirty="0"/>
              <a:t>ul&gt;</a:t>
            </a:r>
            <a:r>
              <a:rPr lang="en-US" sz="2800" dirty="0"/>
              <a:t/>
            </a:r>
            <a:br>
              <a:rPr lang="en-US" sz="2800" dirty="0"/>
            </a:br>
            <a:endParaRPr lang="en-US" sz="2800" b="1" dirty="0"/>
          </a:p>
        </p:txBody>
      </p:sp>
    </p:spTree>
    <p:extLst>
      <p:ext uri="{BB962C8B-B14F-4D97-AF65-F5344CB8AC3E}">
        <p14:creationId xmlns:p14="http://schemas.microsoft.com/office/powerpoint/2010/main" val="135559073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solidFill>
                  <a:srgbClr val="FF0000"/>
                </a:solidFill>
              </a:rPr>
              <a:t>Type attribute with unordered list in HTML</a:t>
            </a:r>
            <a:endParaRPr lang="en-US" sz="24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rtl="1">
              <a:buNone/>
            </a:pPr>
            <a:r>
              <a:rPr lang="ar-EG" sz="2800" dirty="0"/>
              <a:t>مثال على القيمة </a:t>
            </a:r>
            <a:r>
              <a:rPr lang="en-US" sz="2800" dirty="0" smtClean="0"/>
              <a:t>”</a:t>
            </a:r>
            <a:r>
              <a:rPr lang="en-US" sz="2800" dirty="0"/>
              <a:t> square</a:t>
            </a:r>
            <a:r>
              <a:rPr lang="en-US" sz="2800" dirty="0" smtClean="0"/>
              <a:t>”</a:t>
            </a:r>
          </a:p>
          <a:p>
            <a:pPr marL="114300" indent="0" rtl="1">
              <a:buNone/>
            </a:pPr>
            <a:r>
              <a:rPr lang="it-IT" sz="2800" dirty="0"/>
              <a:t>&lt;ul type</a:t>
            </a:r>
            <a:r>
              <a:rPr lang="it-IT" sz="2800" dirty="0" smtClean="0"/>
              <a:t>="</a:t>
            </a:r>
            <a:r>
              <a:rPr lang="en-US" sz="2800" dirty="0"/>
              <a:t>square</a:t>
            </a:r>
            <a:r>
              <a:rPr lang="it-IT" sz="2800" dirty="0" smtClean="0"/>
              <a:t>"&gt; </a:t>
            </a:r>
          </a:p>
          <a:p>
            <a:pPr marL="114300" indent="0" rtl="1">
              <a:buNone/>
            </a:pPr>
            <a:r>
              <a:rPr lang="it-IT" sz="2800" dirty="0" smtClean="0"/>
              <a:t>&lt;</a:t>
            </a:r>
            <a:r>
              <a:rPr lang="it-IT" sz="2800" dirty="0"/>
              <a:t>li&gt;HTML&lt;/li&gt; </a:t>
            </a:r>
            <a:endParaRPr lang="it-IT" sz="2800" dirty="0" smtClean="0"/>
          </a:p>
          <a:p>
            <a:pPr marL="114300" indent="0" rtl="1">
              <a:buNone/>
            </a:pPr>
            <a:r>
              <a:rPr lang="it-IT" sz="2800" dirty="0" smtClean="0"/>
              <a:t>&lt;</a:t>
            </a:r>
            <a:r>
              <a:rPr lang="it-IT" sz="2800" dirty="0"/>
              <a:t>li&gt;CSS&lt;/li&gt; </a:t>
            </a:r>
            <a:endParaRPr lang="it-IT" sz="2800" dirty="0" smtClean="0"/>
          </a:p>
          <a:p>
            <a:pPr marL="114300" indent="0" rtl="1">
              <a:buNone/>
            </a:pPr>
            <a:r>
              <a:rPr lang="it-IT" sz="2800" dirty="0" smtClean="0"/>
              <a:t>&lt;</a:t>
            </a:r>
            <a:r>
              <a:rPr lang="it-IT" sz="2800" dirty="0"/>
              <a:t>li&gt;JavaScript&lt;/li&gt; </a:t>
            </a:r>
            <a:endParaRPr lang="it-IT" sz="2800" dirty="0" smtClean="0"/>
          </a:p>
          <a:p>
            <a:pPr marL="114300" indent="0" rtl="1">
              <a:buNone/>
            </a:pPr>
            <a:r>
              <a:rPr lang="it-IT" sz="2800" dirty="0" smtClean="0"/>
              <a:t>&lt;</a:t>
            </a:r>
            <a:r>
              <a:rPr lang="it-IT" sz="2800" dirty="0"/>
              <a:t>li&gt;PHP&lt;/li&gt; </a:t>
            </a:r>
            <a:endParaRPr lang="it-IT" sz="2800" dirty="0" smtClean="0"/>
          </a:p>
          <a:p>
            <a:pPr marL="114300" indent="0" rtl="1">
              <a:buNone/>
            </a:pPr>
            <a:r>
              <a:rPr lang="it-IT" sz="2800" dirty="0" smtClean="0"/>
              <a:t>&lt;/</a:t>
            </a:r>
            <a:r>
              <a:rPr lang="it-IT" sz="2800" dirty="0"/>
              <a:t>ul&gt;</a:t>
            </a:r>
            <a:r>
              <a:rPr lang="en-US" sz="2800" dirty="0"/>
              <a:t/>
            </a:r>
            <a:br>
              <a:rPr lang="en-US" sz="2800" dirty="0"/>
            </a:br>
            <a:endParaRPr lang="en-US" sz="2800" b="1" dirty="0"/>
          </a:p>
        </p:txBody>
      </p:sp>
    </p:spTree>
    <p:extLst>
      <p:ext uri="{BB962C8B-B14F-4D97-AF65-F5344CB8AC3E}">
        <p14:creationId xmlns:p14="http://schemas.microsoft.com/office/powerpoint/2010/main" val="68579959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solidFill>
                  <a:srgbClr val="FF0000"/>
                </a:solidFill>
              </a:rPr>
              <a:t>Type attribute with unordered list in HTML</a:t>
            </a:r>
            <a:endParaRPr lang="en-US" sz="24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rtl="1">
              <a:buNone/>
            </a:pPr>
            <a:r>
              <a:rPr lang="ar-EG" sz="2800" dirty="0"/>
              <a:t>مثال على القيمة </a:t>
            </a:r>
            <a:r>
              <a:rPr lang="en-US" sz="2800" dirty="0" smtClean="0"/>
              <a:t>”</a:t>
            </a:r>
            <a:r>
              <a:rPr lang="en-US" sz="2800" dirty="0"/>
              <a:t> </a:t>
            </a:r>
            <a:r>
              <a:rPr lang="en-US" sz="2800" dirty="0" smtClean="0"/>
              <a:t>none”</a:t>
            </a:r>
          </a:p>
          <a:p>
            <a:pPr marL="114300" indent="0" rtl="1">
              <a:buNone/>
            </a:pPr>
            <a:r>
              <a:rPr lang="it-IT" sz="2800" dirty="0"/>
              <a:t>&lt;ul type</a:t>
            </a:r>
            <a:r>
              <a:rPr lang="it-IT" sz="2800" dirty="0" smtClean="0"/>
              <a:t>=“</a:t>
            </a:r>
            <a:r>
              <a:rPr lang="en-US" sz="2800" dirty="0" smtClean="0"/>
              <a:t>none</a:t>
            </a:r>
            <a:r>
              <a:rPr lang="it-IT" sz="2800" dirty="0" smtClean="0"/>
              <a:t>"&gt; </a:t>
            </a:r>
          </a:p>
          <a:p>
            <a:pPr marL="114300" indent="0" rtl="1">
              <a:buNone/>
            </a:pPr>
            <a:r>
              <a:rPr lang="it-IT" sz="2800" dirty="0" smtClean="0"/>
              <a:t>&lt;</a:t>
            </a:r>
            <a:r>
              <a:rPr lang="it-IT" sz="2800" dirty="0"/>
              <a:t>li&gt;HTML&lt;/li&gt; </a:t>
            </a:r>
            <a:endParaRPr lang="it-IT" sz="2800" dirty="0" smtClean="0"/>
          </a:p>
          <a:p>
            <a:pPr marL="114300" indent="0" rtl="1">
              <a:buNone/>
            </a:pPr>
            <a:r>
              <a:rPr lang="it-IT" sz="2800" dirty="0" smtClean="0"/>
              <a:t>&lt;</a:t>
            </a:r>
            <a:r>
              <a:rPr lang="it-IT" sz="2800" dirty="0"/>
              <a:t>li&gt;CSS&lt;/li&gt; </a:t>
            </a:r>
            <a:endParaRPr lang="it-IT" sz="2800" dirty="0" smtClean="0"/>
          </a:p>
          <a:p>
            <a:pPr marL="114300" indent="0" rtl="1">
              <a:buNone/>
            </a:pPr>
            <a:r>
              <a:rPr lang="it-IT" sz="2800" dirty="0" smtClean="0"/>
              <a:t>&lt;</a:t>
            </a:r>
            <a:r>
              <a:rPr lang="it-IT" sz="2800" dirty="0"/>
              <a:t>li&gt;JavaScript&lt;/li&gt; </a:t>
            </a:r>
            <a:endParaRPr lang="it-IT" sz="2800" dirty="0" smtClean="0"/>
          </a:p>
          <a:p>
            <a:pPr marL="114300" indent="0" rtl="1">
              <a:buNone/>
            </a:pPr>
            <a:r>
              <a:rPr lang="it-IT" sz="2800" dirty="0" smtClean="0"/>
              <a:t>&lt;</a:t>
            </a:r>
            <a:r>
              <a:rPr lang="it-IT" sz="2800" dirty="0"/>
              <a:t>li&gt;PHP&lt;/li&gt; </a:t>
            </a:r>
            <a:endParaRPr lang="it-IT" sz="2800" dirty="0" smtClean="0"/>
          </a:p>
          <a:p>
            <a:pPr marL="114300" indent="0" rtl="1">
              <a:buNone/>
            </a:pPr>
            <a:r>
              <a:rPr lang="it-IT" sz="2800" dirty="0" smtClean="0"/>
              <a:t>&lt;/</a:t>
            </a:r>
            <a:r>
              <a:rPr lang="it-IT" sz="2800" dirty="0"/>
              <a:t>ul&gt;</a:t>
            </a:r>
            <a:r>
              <a:rPr lang="en-US" sz="2800" dirty="0"/>
              <a:t/>
            </a:r>
            <a:br>
              <a:rPr lang="en-US" sz="2800" dirty="0"/>
            </a:br>
            <a:endParaRPr lang="en-US" sz="2800" b="1" dirty="0"/>
          </a:p>
        </p:txBody>
      </p:sp>
    </p:spTree>
    <p:extLst>
      <p:ext uri="{BB962C8B-B14F-4D97-AF65-F5344CB8AC3E}">
        <p14:creationId xmlns:p14="http://schemas.microsoft.com/office/powerpoint/2010/main" val="400193318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solidFill>
                  <a:srgbClr val="FF0000"/>
                </a:solidFill>
              </a:rPr>
              <a:t/>
            </a:r>
            <a:br>
              <a:rPr lang="en-US" sz="1800" b="1" dirty="0" smtClean="0">
                <a:solidFill>
                  <a:srgbClr val="FF0000"/>
                </a:solidFill>
              </a:rPr>
            </a:br>
            <a:r>
              <a:rPr lang="en-US" sz="1800" b="1" dirty="0" smtClean="0">
                <a:solidFill>
                  <a:srgbClr val="FF0000"/>
                </a:solidFill>
              </a:rPr>
              <a:t>Ordered </a:t>
            </a:r>
            <a:r>
              <a:rPr lang="en-US" sz="1800" b="1" dirty="0">
                <a:solidFill>
                  <a:srgbClr val="FF0000"/>
                </a:solidFill>
              </a:rPr>
              <a:t>list attributes in HTML</a:t>
            </a:r>
            <a:r>
              <a:rPr lang="en-US" sz="1800" dirty="0">
                <a:solidFill>
                  <a:srgbClr val="FF0000"/>
                </a:solidFill>
              </a:rPr>
              <a:t/>
            </a:r>
            <a:br>
              <a:rPr lang="en-US" sz="1800" dirty="0">
                <a:solidFill>
                  <a:srgbClr val="FF0000"/>
                </a:solidFill>
              </a:rPr>
            </a:br>
            <a:endParaRPr lang="en-US" sz="24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rtl="1">
              <a:buNone/>
            </a:pPr>
            <a:r>
              <a:rPr lang="en-US" sz="2800" b="1" dirty="0"/>
              <a:t>start</a:t>
            </a:r>
            <a:r>
              <a:rPr lang="en-US" sz="2800" dirty="0"/>
              <a:t> </a:t>
            </a:r>
            <a:endParaRPr lang="en-US" sz="2800" dirty="0" smtClean="0"/>
          </a:p>
          <a:p>
            <a:pPr marL="114300" indent="0" algn="r" rtl="1">
              <a:buNone/>
            </a:pPr>
            <a:r>
              <a:rPr lang="ar-EG" sz="2800" dirty="0"/>
              <a:t>تُستخدم هذه الخاصية لجعل الترقيم يبدأ من رقم محدد، بدلاً من الترقيم الافتراضي الذي يبدأ بالرقم واحد 1</a:t>
            </a:r>
            <a:r>
              <a:rPr lang="ar-EG" sz="2800" dirty="0" smtClean="0"/>
              <a:t>.</a:t>
            </a:r>
            <a:endParaRPr lang="en-US" sz="2800" dirty="0" smtClean="0"/>
          </a:p>
          <a:p>
            <a:pPr marL="114300" indent="0" algn="r" rtl="1">
              <a:buNone/>
            </a:pPr>
            <a:r>
              <a:rPr lang="en-US" sz="2800" dirty="0"/>
              <a:t>&lt;</a:t>
            </a:r>
            <a:r>
              <a:rPr lang="en-US" sz="2800" dirty="0" err="1"/>
              <a:t>ol</a:t>
            </a:r>
            <a:r>
              <a:rPr lang="en-US" sz="2800" dirty="0"/>
              <a:t> start="20</a:t>
            </a:r>
            <a:r>
              <a:rPr lang="en-US" sz="2800" dirty="0" smtClean="0"/>
              <a:t>"&gt;</a:t>
            </a:r>
          </a:p>
          <a:p>
            <a:pPr marL="114300" indent="0" algn="r" rtl="1">
              <a:buNone/>
            </a:pPr>
            <a:r>
              <a:rPr lang="en-US" sz="2800" b="1" dirty="0" smtClean="0"/>
              <a:t>Reversed</a:t>
            </a:r>
          </a:p>
          <a:p>
            <a:pPr marL="114300" indent="0" algn="r" rtl="1">
              <a:buNone/>
            </a:pPr>
            <a:r>
              <a:rPr lang="en-US" sz="2800" dirty="0"/>
              <a:t>&lt;</a:t>
            </a:r>
            <a:r>
              <a:rPr lang="en-US" sz="2800" dirty="0" err="1"/>
              <a:t>ol</a:t>
            </a:r>
            <a:r>
              <a:rPr lang="en-US" sz="2800" dirty="0"/>
              <a:t> reversed&gt;</a:t>
            </a:r>
            <a:endParaRPr lang="en-US" sz="2800" dirty="0" smtClean="0"/>
          </a:p>
        </p:txBody>
      </p:sp>
    </p:spTree>
    <p:extLst>
      <p:ext uri="{BB962C8B-B14F-4D97-AF65-F5344CB8AC3E}">
        <p14:creationId xmlns:p14="http://schemas.microsoft.com/office/powerpoint/2010/main" val="194648537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6037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السابعة</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357958530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a:t>
            </a:r>
            <a:r>
              <a:rPr lang="en-US" sz="2800" b="1" dirty="0">
                <a:solidFill>
                  <a:srgbClr val="FF0000"/>
                </a:solidFill>
              </a:rPr>
              <a:t>tables</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ar-EG" sz="2800" dirty="0"/>
              <a:t>الجداول هي طريقة لعرض وترتيب البيانات داخل </a:t>
            </a:r>
            <a:r>
              <a:rPr lang="ar-EG" sz="2800" dirty="0" smtClean="0"/>
              <a:t> صفحات </a:t>
            </a:r>
            <a:r>
              <a:rPr lang="ar-EG" sz="2800" dirty="0"/>
              <a:t>الويب، حيث تتكون </a:t>
            </a:r>
            <a:r>
              <a:rPr lang="ar-EG" sz="2800" dirty="0" smtClean="0"/>
              <a:t>الجداول من صفوف واعمدة</a:t>
            </a:r>
          </a:p>
          <a:p>
            <a:pPr marL="114300" indent="0" algn="r">
              <a:buNone/>
            </a:pPr>
            <a:r>
              <a:rPr lang="ar-EG" sz="2800" dirty="0" smtClean="0"/>
              <a:t>وداخل كل عمود خلية يكون بها الداتا</a:t>
            </a:r>
            <a:r>
              <a:rPr lang="ar-EG" sz="2800" dirty="0"/>
              <a:t/>
            </a:r>
            <a:br>
              <a:rPr lang="ar-EG" sz="2800" dirty="0"/>
            </a:br>
            <a:endParaRPr lang="en-US" sz="2800" dirty="0" smtClean="0"/>
          </a:p>
        </p:txBody>
      </p:sp>
    </p:spTree>
    <p:extLst>
      <p:ext uri="{BB962C8B-B14F-4D97-AF65-F5344CB8AC3E}">
        <p14:creationId xmlns:p14="http://schemas.microsoft.com/office/powerpoint/2010/main" val="220085565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a:t>
            </a:r>
            <a:r>
              <a:rPr lang="en-US" sz="2800" b="1" dirty="0">
                <a:solidFill>
                  <a:srgbClr val="FF0000"/>
                </a:solidFill>
              </a:rPr>
              <a:t>tables</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874837"/>
            <a:ext cx="8229600" cy="4373563"/>
          </a:xfrm>
        </p:spPr>
        <p:txBody>
          <a:bodyPr>
            <a:normAutofit fontScale="85000" lnSpcReduction="20000"/>
          </a:bodyPr>
          <a:lstStyle/>
          <a:p>
            <a:pPr marL="114300" indent="0" algn="r">
              <a:buNone/>
            </a:pPr>
            <a:r>
              <a:rPr lang="ar-EG" sz="3200" dirty="0"/>
              <a:t>العناصر التي يتكون منها الجدول:</a:t>
            </a:r>
          </a:p>
          <a:p>
            <a:pPr marL="114300" indent="0" algn="r">
              <a:buNone/>
            </a:pPr>
            <a:r>
              <a:rPr lang="en-US" sz="2800" dirty="0"/>
              <a:t>&lt;table</a:t>
            </a:r>
            <a:r>
              <a:rPr lang="en-US" sz="2800" dirty="0" smtClean="0"/>
              <a:t>&gt;</a:t>
            </a:r>
            <a:endParaRPr lang="ar-EG" sz="2800" dirty="0" smtClean="0"/>
          </a:p>
          <a:p>
            <a:pPr marL="114300" indent="0" algn="r">
              <a:buNone/>
            </a:pPr>
            <a:r>
              <a:rPr lang="ar-EG" sz="2800" dirty="0"/>
              <a:t>يُستخدم </a:t>
            </a:r>
            <a:r>
              <a:rPr lang="ar-EG" sz="2800" dirty="0" smtClean="0"/>
              <a:t>لإنشاء الجدول</a:t>
            </a:r>
          </a:p>
          <a:p>
            <a:pPr marL="114300" indent="0" algn="r">
              <a:buNone/>
            </a:pPr>
            <a:r>
              <a:rPr lang="en-US" sz="2800" dirty="0"/>
              <a:t> &lt;</a:t>
            </a:r>
            <a:r>
              <a:rPr lang="en-US" sz="2800" dirty="0" err="1"/>
              <a:t>tr</a:t>
            </a:r>
            <a:r>
              <a:rPr lang="en-US" sz="2800" dirty="0" smtClean="0"/>
              <a:t>&gt;</a:t>
            </a:r>
            <a:endParaRPr lang="ar-EG" sz="2800" dirty="0" smtClean="0"/>
          </a:p>
          <a:p>
            <a:pPr marL="114300" indent="0" algn="r">
              <a:buNone/>
            </a:pPr>
            <a:r>
              <a:rPr lang="ar-EG" sz="2800" dirty="0" smtClean="0"/>
              <a:t>يستخدم لإنشاء الصف داخل الجدول</a:t>
            </a:r>
          </a:p>
          <a:p>
            <a:pPr marL="114300" indent="0" algn="r">
              <a:buNone/>
            </a:pPr>
            <a:r>
              <a:rPr lang="en-US" sz="2800" dirty="0"/>
              <a:t>&lt;</a:t>
            </a:r>
            <a:r>
              <a:rPr lang="en-US" sz="2800" dirty="0" err="1"/>
              <a:t>th</a:t>
            </a:r>
            <a:r>
              <a:rPr lang="en-US" sz="2800" dirty="0"/>
              <a:t>&gt; </a:t>
            </a:r>
            <a:endParaRPr lang="ar-EG" sz="2800" dirty="0"/>
          </a:p>
          <a:p>
            <a:pPr marL="114300" indent="0" algn="r">
              <a:buNone/>
            </a:pPr>
            <a:r>
              <a:rPr lang="ar-EG" sz="2800" dirty="0" smtClean="0"/>
              <a:t>يستخدم </a:t>
            </a:r>
            <a:r>
              <a:rPr lang="ar-EG" sz="2800" dirty="0"/>
              <a:t>لعناوين الجدول اول صف بالجدول</a:t>
            </a:r>
          </a:p>
          <a:p>
            <a:pPr marL="114300" indent="0" algn="r">
              <a:buNone/>
            </a:pPr>
            <a:r>
              <a:rPr lang="en-US" sz="2800" dirty="0" smtClean="0"/>
              <a:t>&lt;</a:t>
            </a:r>
            <a:r>
              <a:rPr lang="en-US" sz="2800" dirty="0"/>
              <a:t>td</a:t>
            </a:r>
            <a:r>
              <a:rPr lang="en-US" sz="2800" dirty="0" smtClean="0"/>
              <a:t>&gt; </a:t>
            </a:r>
            <a:endParaRPr lang="ar-EG" sz="2800" dirty="0" smtClean="0"/>
          </a:p>
          <a:p>
            <a:pPr marL="114300" indent="0" algn="r">
              <a:buNone/>
            </a:pPr>
            <a:r>
              <a:rPr lang="ar-EG" sz="2800" dirty="0" smtClean="0"/>
              <a:t>تستخدم لانشاء خلية جديدة داخل الجدول</a:t>
            </a:r>
          </a:p>
          <a:p>
            <a:pPr marL="114300" indent="0" algn="r">
              <a:buNone/>
            </a:pPr>
            <a:r>
              <a:rPr lang="en-US" sz="2800" dirty="0"/>
              <a:t>&lt;</a:t>
            </a:r>
            <a:r>
              <a:rPr lang="en-US" sz="2800" dirty="0" smtClean="0"/>
              <a:t>caption&gt;</a:t>
            </a:r>
          </a:p>
          <a:p>
            <a:pPr marL="114300" indent="0" algn="r">
              <a:buNone/>
            </a:pPr>
            <a:r>
              <a:rPr lang="ar-EG" sz="2800" dirty="0" smtClean="0"/>
              <a:t>يستخدم لعنوان الجدول</a:t>
            </a:r>
            <a:endParaRPr lang="en-US" sz="2800" dirty="0" smtClean="0"/>
          </a:p>
        </p:txBody>
      </p:sp>
    </p:spTree>
    <p:extLst>
      <p:ext uri="{BB962C8B-B14F-4D97-AF65-F5344CB8AC3E}">
        <p14:creationId xmlns:p14="http://schemas.microsoft.com/office/powerpoint/2010/main" val="392601398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ar-EG" sz="2800" b="1" dirty="0">
                <a:solidFill>
                  <a:srgbClr val="FF0000"/>
                </a:solidFill>
              </a:rPr>
              <a:t/>
            </a:r>
            <a:br>
              <a:rPr lang="ar-EG" sz="2800" b="1" dirty="0">
                <a:solidFill>
                  <a:srgbClr val="FF0000"/>
                </a:solidFill>
              </a:rPr>
            </a:br>
            <a:r>
              <a:rPr lang="en-US" sz="2800" b="1" dirty="0" smtClean="0">
                <a:solidFill>
                  <a:srgbClr val="FF0000"/>
                </a:solidFill>
              </a:rPr>
              <a:t>HTML </a:t>
            </a:r>
            <a:r>
              <a:rPr lang="en-US" sz="2800" b="1" dirty="0">
                <a:solidFill>
                  <a:srgbClr val="FF0000"/>
                </a:solidFill>
              </a:rPr>
              <a:t>table syntax</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fontScale="92500" lnSpcReduction="10000"/>
          </a:bodyPr>
          <a:lstStyle/>
          <a:p>
            <a:pPr marL="114300" indent="0" algn="r" rtl="1">
              <a:buNone/>
            </a:pPr>
            <a:r>
              <a:rPr lang="ar-EG" sz="2800" dirty="0"/>
              <a:t>طريقة بناء هيكل الجملة الخاص </a:t>
            </a:r>
            <a:r>
              <a:rPr lang="ar-EG" sz="2800" dirty="0" smtClean="0"/>
              <a:t>بالجدول</a:t>
            </a:r>
            <a:r>
              <a:rPr lang="ar-EG" sz="2800" dirty="0"/>
              <a:t/>
            </a:r>
            <a:br>
              <a:rPr lang="ar-EG" sz="2800" dirty="0"/>
            </a:br>
            <a:endParaRPr lang="ar-EG" sz="2800" dirty="0" smtClean="0"/>
          </a:p>
          <a:p>
            <a:pPr marL="114300" indent="0" rtl="1">
              <a:buNone/>
            </a:pPr>
            <a:r>
              <a:rPr lang="en-US" sz="2800" dirty="0"/>
              <a:t>&lt;table&gt; </a:t>
            </a:r>
            <a:endParaRPr lang="ar-EG" sz="2800" dirty="0" smtClean="0"/>
          </a:p>
          <a:p>
            <a:pPr marL="114300" indent="0" rtl="1">
              <a:buNone/>
            </a:pPr>
            <a:r>
              <a:rPr lang="en-US" sz="2800" dirty="0" smtClean="0"/>
              <a:t>&lt;</a:t>
            </a:r>
            <a:r>
              <a:rPr lang="en-US" sz="2800" dirty="0" err="1"/>
              <a:t>tr</a:t>
            </a:r>
            <a:r>
              <a:rPr lang="en-US" sz="2800" dirty="0"/>
              <a:t>&gt; </a:t>
            </a:r>
            <a:endParaRPr lang="ar-EG" sz="2800" dirty="0" smtClean="0"/>
          </a:p>
          <a:p>
            <a:pPr marL="114300" indent="0" rtl="1">
              <a:buNone/>
            </a:pPr>
            <a:r>
              <a:rPr lang="en-US" sz="2800" dirty="0" smtClean="0"/>
              <a:t>&lt;</a:t>
            </a:r>
            <a:r>
              <a:rPr lang="en-US" sz="2800" dirty="0" err="1"/>
              <a:t>th</a:t>
            </a:r>
            <a:r>
              <a:rPr lang="en-US" sz="2800" dirty="0"/>
              <a:t>&gt; &lt;/</a:t>
            </a:r>
            <a:r>
              <a:rPr lang="en-US" sz="2800" dirty="0" err="1"/>
              <a:t>th</a:t>
            </a:r>
            <a:r>
              <a:rPr lang="en-US" sz="2800" dirty="0"/>
              <a:t>&gt; </a:t>
            </a:r>
            <a:endParaRPr lang="ar-EG" sz="2800" dirty="0" smtClean="0"/>
          </a:p>
          <a:p>
            <a:pPr marL="114300" indent="0" rtl="1">
              <a:buNone/>
            </a:pPr>
            <a:r>
              <a:rPr lang="en-US" sz="2800" dirty="0" smtClean="0"/>
              <a:t>&lt;/</a:t>
            </a:r>
            <a:r>
              <a:rPr lang="en-US" sz="2800" dirty="0" err="1"/>
              <a:t>tr</a:t>
            </a:r>
            <a:r>
              <a:rPr lang="en-US" sz="2800" dirty="0"/>
              <a:t>&gt; </a:t>
            </a:r>
            <a:endParaRPr lang="ar-EG" sz="2800" dirty="0" smtClean="0"/>
          </a:p>
          <a:p>
            <a:pPr marL="114300" indent="0" rtl="1">
              <a:buNone/>
            </a:pPr>
            <a:r>
              <a:rPr lang="en-US" sz="2800" dirty="0" smtClean="0"/>
              <a:t>&lt;</a:t>
            </a:r>
            <a:r>
              <a:rPr lang="en-US" sz="2800" dirty="0" err="1"/>
              <a:t>tr</a:t>
            </a:r>
            <a:r>
              <a:rPr lang="en-US" sz="2800" dirty="0" smtClean="0"/>
              <a:t>&gt;</a:t>
            </a:r>
            <a:endParaRPr lang="ar-EG" sz="2800" dirty="0" smtClean="0"/>
          </a:p>
          <a:p>
            <a:pPr marL="114300" indent="0" rtl="1">
              <a:buNone/>
            </a:pPr>
            <a:r>
              <a:rPr lang="en-US" sz="2800" dirty="0" smtClean="0"/>
              <a:t> </a:t>
            </a:r>
            <a:r>
              <a:rPr lang="en-US" sz="2800" dirty="0"/>
              <a:t>&lt;td&gt; &lt;/td&gt; </a:t>
            </a:r>
            <a:endParaRPr lang="ar-EG" sz="2800" dirty="0" smtClean="0"/>
          </a:p>
          <a:p>
            <a:pPr marL="114300" indent="0" rtl="1">
              <a:buNone/>
            </a:pPr>
            <a:r>
              <a:rPr lang="en-US" sz="2800" dirty="0" smtClean="0"/>
              <a:t>&lt;/</a:t>
            </a:r>
            <a:r>
              <a:rPr lang="en-US" sz="2800" dirty="0" err="1"/>
              <a:t>tr</a:t>
            </a:r>
            <a:r>
              <a:rPr lang="en-US" sz="2800" dirty="0"/>
              <a:t>&gt; </a:t>
            </a:r>
            <a:endParaRPr lang="ar-EG" sz="2800" dirty="0" smtClean="0"/>
          </a:p>
          <a:p>
            <a:pPr marL="114300" indent="0" rtl="1">
              <a:buNone/>
            </a:pPr>
            <a:r>
              <a:rPr lang="en-US" sz="2800" dirty="0" smtClean="0"/>
              <a:t>&lt;/</a:t>
            </a:r>
            <a:r>
              <a:rPr lang="en-US" sz="2800" dirty="0"/>
              <a:t>table&gt;</a:t>
            </a:r>
            <a:endParaRPr lang="en-US" sz="2800" dirty="0" smtClean="0"/>
          </a:p>
        </p:txBody>
      </p:sp>
    </p:spTree>
    <p:extLst>
      <p:ext uri="{BB962C8B-B14F-4D97-AF65-F5344CB8AC3E}">
        <p14:creationId xmlns:p14="http://schemas.microsoft.com/office/powerpoint/2010/main" val="2012637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FF0000"/>
                </a:solidFill>
              </a:rPr>
              <a:t/>
            </a:r>
            <a:br>
              <a:rPr lang="en-US" sz="3200" b="1" dirty="0" smtClean="0">
                <a:solidFill>
                  <a:srgbClr val="FF0000"/>
                </a:solidFill>
              </a:rPr>
            </a:br>
            <a:r>
              <a:rPr lang="en-US" sz="3200" b="1" dirty="0" smtClean="0">
                <a:solidFill>
                  <a:srgbClr val="FF0000"/>
                </a:solidFill>
              </a:rPr>
              <a:t/>
            </a:r>
            <a:br>
              <a:rPr lang="en-US" sz="3200" b="1" dirty="0" smtClean="0">
                <a:solidFill>
                  <a:srgbClr val="FF0000"/>
                </a:solidFill>
              </a:rPr>
            </a:br>
            <a:r>
              <a:rPr lang="ar-EG" sz="3200" b="1" dirty="0" smtClean="0">
                <a:solidFill>
                  <a:srgbClr val="FF0000"/>
                </a:solidFill>
              </a:rPr>
              <a:t>تعريف ال</a:t>
            </a:r>
            <a:r>
              <a:rPr lang="en-US" sz="3200" b="1" dirty="0" smtClean="0">
                <a:solidFill>
                  <a:srgbClr val="FF0000"/>
                </a:solidFill>
              </a:rPr>
              <a:t/>
            </a:r>
            <a:br>
              <a:rPr lang="en-US" sz="3200" b="1" dirty="0" smtClean="0">
                <a:solidFill>
                  <a:srgbClr val="FF0000"/>
                </a:solidFill>
              </a:rPr>
            </a:br>
            <a:r>
              <a:rPr lang="en-US" sz="3200" b="1" dirty="0">
                <a:solidFill>
                  <a:srgbClr val="FF0000"/>
                </a:solidFill>
              </a:rPr>
              <a:t>Back-End Developer</a:t>
            </a:r>
            <a:br>
              <a:rPr lang="en-US" sz="3200" b="1" dirty="0">
                <a:solidFill>
                  <a:srgbClr val="FF0000"/>
                </a:solidFill>
              </a:rPr>
            </a:br>
            <a:r>
              <a:rPr lang="en-US" sz="3200" dirty="0">
                <a:solidFill>
                  <a:srgbClr val="FF0000"/>
                </a:solidFill>
              </a:rPr>
              <a:t/>
            </a:r>
            <a:br>
              <a:rPr lang="en-US" sz="3200" dirty="0">
                <a:solidFill>
                  <a:srgbClr val="FF0000"/>
                </a:solidFill>
              </a:rPr>
            </a:br>
            <a:endParaRPr lang="en-US" sz="3200" dirty="0">
              <a:solidFill>
                <a:srgbClr val="FF0000"/>
              </a:solidFill>
            </a:endParaRPr>
          </a:p>
        </p:txBody>
      </p:sp>
      <p:sp>
        <p:nvSpPr>
          <p:cNvPr id="3" name="Content Placeholder 2"/>
          <p:cNvSpPr>
            <a:spLocks noGrp="1"/>
          </p:cNvSpPr>
          <p:nvPr>
            <p:ph idx="1"/>
          </p:nvPr>
        </p:nvSpPr>
        <p:spPr/>
        <p:txBody>
          <a:bodyPr>
            <a:normAutofit/>
          </a:bodyPr>
          <a:lstStyle/>
          <a:p>
            <a:pPr marL="0" indent="0" algn="r">
              <a:buNone/>
            </a:pPr>
            <a:r>
              <a:rPr lang="ar-EG" sz="2800" dirty="0"/>
              <a:t>هو ذلك الشخص المسؤول عن البنية التحتية للموقع، وكل ما يخص البيانات والتعامل مع قواعد البيانات والخدمات الخاصة بالموقع والجزء الخاص بالحماية وكل ما يتعلق بالنظام وما يحدث خلف الكواليس</a:t>
            </a:r>
            <a:endParaRPr lang="en-US" sz="2800" dirty="0"/>
          </a:p>
        </p:txBody>
      </p:sp>
    </p:spTree>
    <p:extLst>
      <p:ext uri="{BB962C8B-B14F-4D97-AF65-F5344CB8AC3E}">
        <p14:creationId xmlns:p14="http://schemas.microsoft.com/office/powerpoint/2010/main" val="88894564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Create </a:t>
            </a:r>
            <a:r>
              <a:rPr lang="en-US" sz="2800" b="1" dirty="0">
                <a:solidFill>
                  <a:srgbClr val="FF0000"/>
                </a:solidFill>
              </a:rPr>
              <a:t>table header in HTML</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fontScale="85000" lnSpcReduction="20000"/>
          </a:bodyPr>
          <a:lstStyle/>
          <a:p>
            <a:pPr marL="114300" indent="0" algn="r" rtl="1">
              <a:buNone/>
            </a:pPr>
            <a:r>
              <a:rPr lang="ar-EG" sz="2800" dirty="0" smtClean="0"/>
              <a:t>يتم إنشاء </a:t>
            </a:r>
            <a:r>
              <a:rPr lang="ar-EG" sz="2800" dirty="0"/>
              <a:t> الصف العلوي داخل الجدول عن طريق </a:t>
            </a:r>
            <a:r>
              <a:rPr lang="ar-EG" sz="2800" dirty="0" smtClean="0"/>
              <a:t>عنصر</a:t>
            </a:r>
            <a:endParaRPr lang="en-US" sz="2800" dirty="0" smtClean="0"/>
          </a:p>
          <a:p>
            <a:pPr marL="114300" indent="0" algn="r" rtl="1">
              <a:buNone/>
            </a:pPr>
            <a:r>
              <a:rPr lang="en-US" sz="2800" dirty="0" smtClean="0"/>
              <a:t>&lt;</a:t>
            </a:r>
            <a:r>
              <a:rPr lang="en-US" sz="2800" dirty="0" err="1" smtClean="0"/>
              <a:t>th</a:t>
            </a:r>
            <a:r>
              <a:rPr lang="en-US" sz="2800" dirty="0" smtClean="0"/>
              <a:t>&gt;</a:t>
            </a:r>
            <a:r>
              <a:rPr lang="ar-EG" sz="2800" dirty="0"/>
              <a:t> الذي يجب أن يكون داخل عنصر  </a:t>
            </a:r>
            <a:r>
              <a:rPr lang="en-US" sz="2800" dirty="0" smtClean="0"/>
              <a:t>&lt;</a:t>
            </a:r>
            <a:r>
              <a:rPr lang="en-US" sz="2800" dirty="0" err="1" smtClean="0"/>
              <a:t>tr</a:t>
            </a:r>
            <a:r>
              <a:rPr lang="en-US" sz="2800" dirty="0" smtClean="0"/>
              <a:t>&gt;</a:t>
            </a:r>
          </a:p>
          <a:p>
            <a:pPr marL="114300" indent="0">
              <a:buNone/>
            </a:pPr>
            <a:r>
              <a:rPr lang="en-US" sz="2800" dirty="0"/>
              <a:t>&lt;table&gt; </a:t>
            </a:r>
            <a:endParaRPr lang="en-US" sz="2800" dirty="0" smtClean="0"/>
          </a:p>
          <a:p>
            <a:pPr marL="114300" indent="0">
              <a:buNone/>
            </a:pPr>
            <a:r>
              <a:rPr lang="en-US" sz="2800" dirty="0" smtClean="0"/>
              <a:t>&lt;</a:t>
            </a:r>
            <a:r>
              <a:rPr lang="en-US" sz="2800" dirty="0" err="1"/>
              <a:t>tr</a:t>
            </a:r>
            <a:r>
              <a:rPr lang="en-US" sz="2800" dirty="0"/>
              <a:t>&gt; </a:t>
            </a:r>
            <a:endParaRPr lang="en-US" sz="2800" dirty="0" smtClean="0"/>
          </a:p>
          <a:p>
            <a:pPr marL="114300" indent="0">
              <a:buNone/>
            </a:pPr>
            <a:r>
              <a:rPr lang="en-US" sz="2800" dirty="0" smtClean="0"/>
              <a:t>&lt;</a:t>
            </a:r>
            <a:r>
              <a:rPr lang="en-US" sz="2800" dirty="0" err="1"/>
              <a:t>th</a:t>
            </a:r>
            <a:r>
              <a:rPr lang="en-US" sz="2800" dirty="0"/>
              <a:t>&gt;</a:t>
            </a:r>
            <a:r>
              <a:rPr lang="en-US" sz="2800" dirty="0" err="1"/>
              <a:t>Firstname</a:t>
            </a:r>
            <a:r>
              <a:rPr lang="en-US" sz="2800" dirty="0"/>
              <a:t>&lt;/</a:t>
            </a:r>
            <a:r>
              <a:rPr lang="en-US" sz="2800" dirty="0" err="1"/>
              <a:t>th</a:t>
            </a:r>
            <a:r>
              <a:rPr lang="en-US" sz="2800" dirty="0"/>
              <a:t>&gt; </a:t>
            </a:r>
            <a:endParaRPr lang="en-US" sz="2800" dirty="0" smtClean="0"/>
          </a:p>
          <a:p>
            <a:pPr marL="114300" indent="0">
              <a:buNone/>
            </a:pPr>
            <a:r>
              <a:rPr lang="en-US" sz="2800" dirty="0" smtClean="0"/>
              <a:t>&lt;</a:t>
            </a:r>
            <a:r>
              <a:rPr lang="en-US" sz="2800" dirty="0" err="1"/>
              <a:t>th</a:t>
            </a:r>
            <a:r>
              <a:rPr lang="en-US" sz="2800" dirty="0"/>
              <a:t>&gt;</a:t>
            </a:r>
            <a:r>
              <a:rPr lang="en-US" sz="2800" dirty="0" err="1"/>
              <a:t>Lastname</a:t>
            </a:r>
            <a:r>
              <a:rPr lang="en-US" sz="2800" dirty="0"/>
              <a:t>&lt;/</a:t>
            </a:r>
            <a:r>
              <a:rPr lang="en-US" sz="2800" dirty="0" err="1"/>
              <a:t>th</a:t>
            </a:r>
            <a:r>
              <a:rPr lang="en-US" sz="2800" dirty="0" smtClean="0"/>
              <a:t>&gt;</a:t>
            </a:r>
          </a:p>
          <a:p>
            <a:pPr marL="114300" indent="0">
              <a:buNone/>
            </a:pPr>
            <a:r>
              <a:rPr lang="en-US" sz="2800" dirty="0" smtClean="0"/>
              <a:t> </a:t>
            </a:r>
            <a:r>
              <a:rPr lang="en-US" sz="2800" dirty="0"/>
              <a:t>&lt;</a:t>
            </a:r>
            <a:r>
              <a:rPr lang="en-US" sz="2800" dirty="0" err="1"/>
              <a:t>th</a:t>
            </a:r>
            <a:r>
              <a:rPr lang="en-US" sz="2800" dirty="0"/>
              <a:t>&gt;Email&lt;/</a:t>
            </a:r>
            <a:r>
              <a:rPr lang="en-US" sz="2800" dirty="0" err="1"/>
              <a:t>th</a:t>
            </a:r>
            <a:r>
              <a:rPr lang="en-US" sz="2800" dirty="0" smtClean="0"/>
              <a:t>&gt;</a:t>
            </a:r>
          </a:p>
          <a:p>
            <a:pPr marL="114300" indent="0">
              <a:buNone/>
            </a:pPr>
            <a:r>
              <a:rPr lang="en-US" sz="2800" dirty="0" smtClean="0"/>
              <a:t> </a:t>
            </a:r>
            <a:r>
              <a:rPr lang="en-US" sz="2800" dirty="0"/>
              <a:t>&lt;</a:t>
            </a:r>
            <a:r>
              <a:rPr lang="en-US" sz="2800" dirty="0" err="1"/>
              <a:t>th</a:t>
            </a:r>
            <a:r>
              <a:rPr lang="en-US" sz="2800" dirty="0"/>
              <a:t>&gt;Age&lt;/</a:t>
            </a:r>
            <a:r>
              <a:rPr lang="en-US" sz="2800" dirty="0" err="1"/>
              <a:t>th</a:t>
            </a:r>
            <a:r>
              <a:rPr lang="en-US" sz="2800" dirty="0"/>
              <a:t>&gt; </a:t>
            </a:r>
            <a:endParaRPr lang="en-US" sz="2800" dirty="0" smtClean="0"/>
          </a:p>
          <a:p>
            <a:pPr marL="114300" indent="0">
              <a:buNone/>
            </a:pPr>
            <a:r>
              <a:rPr lang="en-US" sz="2800" dirty="0" smtClean="0"/>
              <a:t>&lt;</a:t>
            </a:r>
            <a:r>
              <a:rPr lang="en-US" sz="2800" dirty="0" err="1"/>
              <a:t>th</a:t>
            </a:r>
            <a:r>
              <a:rPr lang="en-US" sz="2800" dirty="0"/>
              <a:t>&gt;Study&lt;/</a:t>
            </a:r>
            <a:r>
              <a:rPr lang="en-US" sz="2800" dirty="0" err="1"/>
              <a:t>th</a:t>
            </a:r>
            <a:r>
              <a:rPr lang="en-US" sz="2800" dirty="0" smtClean="0"/>
              <a:t>&gt;</a:t>
            </a:r>
          </a:p>
          <a:p>
            <a:pPr marL="114300" indent="0">
              <a:buNone/>
            </a:pPr>
            <a:r>
              <a:rPr lang="en-US" sz="2800" dirty="0" smtClean="0"/>
              <a:t> </a:t>
            </a:r>
            <a:r>
              <a:rPr lang="en-US" sz="2800" dirty="0"/>
              <a:t>&lt;/</a:t>
            </a:r>
            <a:r>
              <a:rPr lang="en-US" sz="2800" dirty="0" err="1"/>
              <a:t>tr</a:t>
            </a:r>
            <a:r>
              <a:rPr lang="en-US" sz="2800" dirty="0"/>
              <a:t>&gt; </a:t>
            </a:r>
            <a:endParaRPr lang="en-US" sz="2800" dirty="0" smtClean="0"/>
          </a:p>
          <a:p>
            <a:pPr marL="114300" indent="0">
              <a:buNone/>
            </a:pPr>
            <a:r>
              <a:rPr lang="en-US" sz="2800" dirty="0" smtClean="0"/>
              <a:t>&lt;/</a:t>
            </a:r>
            <a:r>
              <a:rPr lang="en-US" sz="2800" dirty="0"/>
              <a:t>table&gt;</a:t>
            </a:r>
          </a:p>
          <a:p>
            <a:pPr marL="114300" indent="0" rtl="1">
              <a:buNone/>
            </a:pPr>
            <a:endParaRPr lang="en-US" sz="2800" dirty="0" smtClean="0"/>
          </a:p>
        </p:txBody>
      </p:sp>
    </p:spTree>
    <p:extLst>
      <p:ext uri="{BB962C8B-B14F-4D97-AF65-F5344CB8AC3E}">
        <p14:creationId xmlns:p14="http://schemas.microsoft.com/office/powerpoint/2010/main" val="114260105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Create </a:t>
            </a:r>
            <a:r>
              <a:rPr lang="en-US" sz="2800" b="1" dirty="0">
                <a:solidFill>
                  <a:srgbClr val="FF0000"/>
                </a:solidFill>
              </a:rPr>
              <a:t>table data in HTML</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fontScale="47500" lnSpcReduction="20000"/>
          </a:bodyPr>
          <a:lstStyle/>
          <a:p>
            <a:pPr marL="114300" indent="0" algn="r" rtl="1">
              <a:buNone/>
            </a:pPr>
            <a:r>
              <a:rPr lang="ar-EG" sz="6200" dirty="0"/>
              <a:t>يتم إضافة بيانات -سواءً نصية أو مرئية- في الخلايا داخل الجدول عن طريق عنصر</a:t>
            </a:r>
            <a:r>
              <a:rPr lang="en-US" sz="6200" dirty="0" smtClean="0"/>
              <a:t>&lt;</a:t>
            </a:r>
            <a:r>
              <a:rPr lang="en-US" sz="6200" dirty="0"/>
              <a:t>td</a:t>
            </a:r>
            <a:r>
              <a:rPr lang="en-US" sz="6200" dirty="0" smtClean="0"/>
              <a:t>&gt;</a:t>
            </a:r>
            <a:r>
              <a:rPr lang="ar-EG" sz="6200" dirty="0"/>
              <a:t> يجب أن يكون </a:t>
            </a:r>
            <a:r>
              <a:rPr lang="ar-EG" sz="6200" dirty="0" smtClean="0"/>
              <a:t>عنصر</a:t>
            </a:r>
            <a:r>
              <a:rPr lang="en-US" sz="6200" dirty="0" smtClean="0"/>
              <a:t>&lt;td&gt;</a:t>
            </a:r>
            <a:r>
              <a:rPr lang="ar-EG" sz="6200" dirty="0"/>
              <a:t> </a:t>
            </a:r>
            <a:r>
              <a:rPr lang="ar-EG" sz="6200" dirty="0" smtClean="0"/>
              <a:t>داخل</a:t>
            </a:r>
            <a:r>
              <a:rPr lang="ar-EG" sz="6200" dirty="0"/>
              <a:t> </a:t>
            </a:r>
            <a:r>
              <a:rPr lang="en-US" sz="6200" dirty="0" smtClean="0"/>
              <a:t>&lt;</a:t>
            </a:r>
            <a:r>
              <a:rPr lang="en-US" sz="6200" dirty="0" err="1" smtClean="0"/>
              <a:t>tr</a:t>
            </a:r>
            <a:r>
              <a:rPr lang="en-US" sz="6200" dirty="0" smtClean="0"/>
              <a:t>&gt;</a:t>
            </a:r>
          </a:p>
          <a:p>
            <a:pPr marL="114300" indent="0">
              <a:buNone/>
            </a:pPr>
            <a:r>
              <a:rPr lang="en-US" sz="5500" dirty="0" smtClean="0"/>
              <a:t>&lt;table&gt; </a:t>
            </a:r>
          </a:p>
          <a:p>
            <a:pPr marL="114300" indent="0">
              <a:buNone/>
            </a:pPr>
            <a:r>
              <a:rPr lang="en-US" sz="5500" dirty="0" smtClean="0"/>
              <a:t>&lt;</a:t>
            </a:r>
            <a:r>
              <a:rPr lang="en-US" sz="5500" dirty="0" err="1" smtClean="0"/>
              <a:t>tr</a:t>
            </a:r>
            <a:r>
              <a:rPr lang="en-US" sz="5500" dirty="0" smtClean="0"/>
              <a:t>&gt; </a:t>
            </a:r>
            <a:endParaRPr lang="ar-EG" sz="5500" dirty="0" smtClean="0"/>
          </a:p>
          <a:p>
            <a:pPr marL="114300" indent="0">
              <a:buNone/>
            </a:pPr>
            <a:r>
              <a:rPr lang="en-US" sz="5500" dirty="0" smtClean="0"/>
              <a:t>&lt;</a:t>
            </a:r>
            <a:r>
              <a:rPr lang="en-US" sz="5500" dirty="0" err="1"/>
              <a:t>th</a:t>
            </a:r>
            <a:r>
              <a:rPr lang="en-US" sz="5500" dirty="0"/>
              <a:t>&gt;</a:t>
            </a:r>
            <a:r>
              <a:rPr lang="en-US" sz="5500" dirty="0" err="1"/>
              <a:t>Firstname</a:t>
            </a:r>
            <a:r>
              <a:rPr lang="en-US" sz="5500" dirty="0"/>
              <a:t>&lt;/</a:t>
            </a:r>
            <a:r>
              <a:rPr lang="en-US" sz="5500" dirty="0" err="1"/>
              <a:t>th</a:t>
            </a:r>
            <a:r>
              <a:rPr lang="en-US" sz="5500" dirty="0" smtClean="0"/>
              <a:t>&gt; &lt;</a:t>
            </a:r>
            <a:endParaRPr lang="ar-EG" sz="5500" dirty="0" smtClean="0"/>
          </a:p>
          <a:p>
            <a:pPr marL="114300" indent="0">
              <a:buNone/>
            </a:pPr>
            <a:r>
              <a:rPr lang="en-US" sz="5500" dirty="0" err="1" smtClean="0"/>
              <a:t>th</a:t>
            </a:r>
            <a:r>
              <a:rPr lang="en-US" sz="5500" dirty="0" smtClean="0"/>
              <a:t>&gt;</a:t>
            </a:r>
            <a:r>
              <a:rPr lang="en-US" sz="5500" dirty="0" err="1" smtClean="0"/>
              <a:t>Lastname</a:t>
            </a:r>
            <a:r>
              <a:rPr lang="en-US" sz="5500" dirty="0"/>
              <a:t>&lt;/</a:t>
            </a:r>
            <a:r>
              <a:rPr lang="en-US" sz="5500" dirty="0" err="1"/>
              <a:t>th</a:t>
            </a:r>
            <a:r>
              <a:rPr lang="en-US" sz="5500" dirty="0"/>
              <a:t>&gt; </a:t>
            </a:r>
            <a:endParaRPr lang="ar-EG" sz="5500" dirty="0" smtClean="0"/>
          </a:p>
          <a:p>
            <a:pPr marL="114300" indent="0">
              <a:buNone/>
            </a:pPr>
            <a:r>
              <a:rPr lang="en-US" sz="5500" dirty="0" smtClean="0"/>
              <a:t>&lt;</a:t>
            </a:r>
            <a:r>
              <a:rPr lang="en-US" sz="5500" dirty="0" err="1"/>
              <a:t>th</a:t>
            </a:r>
            <a:r>
              <a:rPr lang="en-US" sz="5500" dirty="0"/>
              <a:t>&gt;Email&lt;/</a:t>
            </a:r>
            <a:r>
              <a:rPr lang="en-US" sz="5500" dirty="0" err="1"/>
              <a:t>th</a:t>
            </a:r>
            <a:r>
              <a:rPr lang="en-US" sz="5500" dirty="0"/>
              <a:t>&gt; </a:t>
            </a:r>
            <a:endParaRPr lang="ar-EG" sz="5500" dirty="0" smtClean="0"/>
          </a:p>
          <a:p>
            <a:pPr marL="114300" indent="0">
              <a:buNone/>
            </a:pPr>
            <a:r>
              <a:rPr lang="en-US" sz="5500" dirty="0" smtClean="0"/>
              <a:t>&lt;</a:t>
            </a:r>
            <a:r>
              <a:rPr lang="en-US" sz="5500" dirty="0" err="1"/>
              <a:t>th</a:t>
            </a:r>
            <a:r>
              <a:rPr lang="en-US" sz="5500" dirty="0"/>
              <a:t>&gt;Age&lt;/</a:t>
            </a:r>
            <a:r>
              <a:rPr lang="en-US" sz="5500" dirty="0" err="1"/>
              <a:t>th</a:t>
            </a:r>
            <a:r>
              <a:rPr lang="en-US" sz="5500" dirty="0"/>
              <a:t>&gt; </a:t>
            </a:r>
            <a:endParaRPr lang="ar-EG" sz="5500" dirty="0" smtClean="0"/>
          </a:p>
          <a:p>
            <a:pPr marL="114300" indent="0">
              <a:buNone/>
            </a:pPr>
            <a:r>
              <a:rPr lang="en-US" sz="5500" dirty="0" smtClean="0"/>
              <a:t>&lt;</a:t>
            </a:r>
            <a:r>
              <a:rPr lang="en-US" sz="5500" dirty="0" err="1"/>
              <a:t>th</a:t>
            </a:r>
            <a:r>
              <a:rPr lang="en-US" sz="5500" dirty="0"/>
              <a:t>&gt;Study&lt;/</a:t>
            </a:r>
            <a:r>
              <a:rPr lang="en-US" sz="5500" dirty="0" err="1"/>
              <a:t>th</a:t>
            </a:r>
            <a:r>
              <a:rPr lang="en-US" sz="5500" dirty="0" smtClean="0"/>
              <a:t>&gt;</a:t>
            </a:r>
            <a:endParaRPr lang="ar-EG" sz="5500" dirty="0" smtClean="0"/>
          </a:p>
          <a:p>
            <a:pPr marL="114300" indent="0">
              <a:buNone/>
            </a:pPr>
            <a:r>
              <a:rPr lang="en-US" sz="5500" dirty="0" smtClean="0"/>
              <a:t> </a:t>
            </a:r>
            <a:r>
              <a:rPr lang="en-US" sz="5500" dirty="0"/>
              <a:t>&lt;/</a:t>
            </a:r>
            <a:r>
              <a:rPr lang="en-US" sz="5500" dirty="0" err="1"/>
              <a:t>tr</a:t>
            </a:r>
            <a:r>
              <a:rPr lang="en-US" sz="5500" dirty="0" smtClean="0"/>
              <a:t>&gt;</a:t>
            </a:r>
            <a:endParaRPr lang="ar-EG" sz="5500" dirty="0" smtClean="0"/>
          </a:p>
          <a:p>
            <a:pPr marL="114300" indent="0" rtl="1">
              <a:buNone/>
            </a:pPr>
            <a:endParaRPr lang="en-US" sz="2800" dirty="0" smtClean="0"/>
          </a:p>
        </p:txBody>
      </p:sp>
    </p:spTree>
    <p:extLst>
      <p:ext uri="{BB962C8B-B14F-4D97-AF65-F5344CB8AC3E}">
        <p14:creationId xmlns:p14="http://schemas.microsoft.com/office/powerpoint/2010/main" val="223711455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Create </a:t>
            </a:r>
            <a:r>
              <a:rPr lang="en-US" sz="2800" b="1" dirty="0">
                <a:solidFill>
                  <a:srgbClr val="FF0000"/>
                </a:solidFill>
              </a:rPr>
              <a:t>table data in HTML</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fontScale="47500" lnSpcReduction="20000"/>
          </a:bodyPr>
          <a:lstStyle/>
          <a:p>
            <a:pPr marL="114300" indent="0" algn="r" rtl="1">
              <a:buNone/>
            </a:pPr>
            <a:r>
              <a:rPr lang="ar-EG" sz="6200" dirty="0"/>
              <a:t>يتم إضافة بيانات </a:t>
            </a:r>
            <a:r>
              <a:rPr lang="ar-EG" sz="6200" dirty="0" smtClean="0"/>
              <a:t>في </a:t>
            </a:r>
            <a:r>
              <a:rPr lang="ar-EG" sz="6200" dirty="0"/>
              <a:t>الخلايا داخل الجدول عن طريق عنصر</a:t>
            </a:r>
            <a:r>
              <a:rPr lang="en-US" sz="6200" dirty="0" smtClean="0"/>
              <a:t>&lt;</a:t>
            </a:r>
            <a:r>
              <a:rPr lang="en-US" sz="6200" dirty="0"/>
              <a:t>td</a:t>
            </a:r>
            <a:r>
              <a:rPr lang="en-US" sz="6200" dirty="0" smtClean="0"/>
              <a:t>&gt;</a:t>
            </a:r>
            <a:r>
              <a:rPr lang="ar-EG" sz="6200" dirty="0"/>
              <a:t> يجب أن يكون </a:t>
            </a:r>
            <a:r>
              <a:rPr lang="ar-EG" sz="6200" dirty="0" smtClean="0"/>
              <a:t>عنصر</a:t>
            </a:r>
            <a:r>
              <a:rPr lang="en-US" sz="6200" dirty="0" smtClean="0"/>
              <a:t>&lt;td&gt;</a:t>
            </a:r>
            <a:r>
              <a:rPr lang="ar-EG" sz="6200" dirty="0"/>
              <a:t> </a:t>
            </a:r>
            <a:r>
              <a:rPr lang="ar-EG" sz="6200" dirty="0" smtClean="0"/>
              <a:t>داخل</a:t>
            </a:r>
            <a:r>
              <a:rPr lang="ar-EG" sz="6200" dirty="0"/>
              <a:t> </a:t>
            </a:r>
            <a:r>
              <a:rPr lang="en-US" sz="6200" dirty="0" smtClean="0"/>
              <a:t>&lt;</a:t>
            </a:r>
            <a:r>
              <a:rPr lang="en-US" sz="6200" dirty="0" err="1" smtClean="0"/>
              <a:t>tr</a:t>
            </a:r>
            <a:r>
              <a:rPr lang="en-US" sz="6200" dirty="0" smtClean="0"/>
              <a:t>&gt;</a:t>
            </a:r>
          </a:p>
          <a:p>
            <a:pPr marL="114300" indent="0">
              <a:buNone/>
            </a:pPr>
            <a:r>
              <a:rPr lang="en-US" sz="5500" dirty="0"/>
              <a:t> &lt;</a:t>
            </a:r>
            <a:r>
              <a:rPr lang="en-US" sz="5500" dirty="0" err="1"/>
              <a:t>tr</a:t>
            </a:r>
            <a:r>
              <a:rPr lang="en-US" sz="5500" dirty="0"/>
              <a:t>&gt; </a:t>
            </a:r>
            <a:endParaRPr lang="ar-EG" sz="5500" dirty="0"/>
          </a:p>
          <a:p>
            <a:pPr marL="114300" indent="0">
              <a:buNone/>
            </a:pPr>
            <a:r>
              <a:rPr lang="en-US" sz="5500" dirty="0"/>
              <a:t>&lt;td&gt;Mohamed&lt;/td&gt;</a:t>
            </a:r>
            <a:endParaRPr lang="ar-EG" sz="5500" dirty="0"/>
          </a:p>
          <a:p>
            <a:pPr marL="114300" indent="0">
              <a:buNone/>
            </a:pPr>
            <a:r>
              <a:rPr lang="en-US" sz="5500" dirty="0"/>
              <a:t> &lt;td&gt;</a:t>
            </a:r>
            <a:r>
              <a:rPr lang="en-US" sz="5500" dirty="0" err="1"/>
              <a:t>Adly</a:t>
            </a:r>
            <a:r>
              <a:rPr lang="en-US" sz="5500" dirty="0"/>
              <a:t>&lt;/td&gt;</a:t>
            </a:r>
            <a:endParaRPr lang="ar-EG" sz="5500" dirty="0"/>
          </a:p>
          <a:p>
            <a:pPr marL="114300" indent="0">
              <a:buNone/>
            </a:pPr>
            <a:r>
              <a:rPr lang="en-US" sz="5500" dirty="0"/>
              <a:t> &lt;td&gt;Mohamed.Adly@closetag.com&lt;/td&gt; </a:t>
            </a:r>
            <a:endParaRPr lang="ar-EG" sz="5500" dirty="0"/>
          </a:p>
          <a:p>
            <a:pPr marL="114300" indent="0">
              <a:buNone/>
            </a:pPr>
            <a:r>
              <a:rPr lang="en-US" sz="5500" dirty="0"/>
              <a:t>&lt;td&gt;33&lt;/td&gt; </a:t>
            </a:r>
            <a:endParaRPr lang="ar-EG" sz="5500" dirty="0"/>
          </a:p>
          <a:p>
            <a:pPr marL="114300" indent="0">
              <a:buNone/>
            </a:pPr>
            <a:r>
              <a:rPr lang="en-US" sz="5500" dirty="0"/>
              <a:t>&lt;td&gt;PHP&lt;/td&gt; </a:t>
            </a:r>
            <a:endParaRPr lang="ar-EG" sz="5500" dirty="0"/>
          </a:p>
          <a:p>
            <a:pPr marL="114300" indent="0">
              <a:buNone/>
            </a:pPr>
            <a:r>
              <a:rPr lang="en-US" sz="5500" dirty="0"/>
              <a:t>&lt;/</a:t>
            </a:r>
            <a:r>
              <a:rPr lang="en-US" sz="5500" dirty="0" err="1"/>
              <a:t>tr</a:t>
            </a:r>
            <a:r>
              <a:rPr lang="en-US" sz="5500" dirty="0"/>
              <a:t>&gt;&lt;/table&gt;</a:t>
            </a:r>
          </a:p>
          <a:p>
            <a:pPr marL="114300" indent="0" rtl="1">
              <a:buNone/>
            </a:pPr>
            <a:endParaRPr lang="en-US" sz="2800" dirty="0" smtClean="0"/>
          </a:p>
        </p:txBody>
      </p:sp>
    </p:spTree>
    <p:extLst>
      <p:ext uri="{BB962C8B-B14F-4D97-AF65-F5344CB8AC3E}">
        <p14:creationId xmlns:p14="http://schemas.microsoft.com/office/powerpoint/2010/main" val="193292261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Create </a:t>
            </a:r>
            <a:r>
              <a:rPr lang="en-US" sz="2800" b="1" dirty="0">
                <a:solidFill>
                  <a:srgbClr val="FF0000"/>
                </a:solidFill>
              </a:rPr>
              <a:t>table data in HTML</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rtl="1">
              <a:buNone/>
            </a:pPr>
            <a:r>
              <a:rPr lang="ar-EG" dirty="0" smtClean="0"/>
              <a:t>ويمكن اضافة عدد لانهائى من الخلايا</a:t>
            </a:r>
          </a:p>
          <a:p>
            <a:pPr marL="114300" indent="0" rtl="1">
              <a:buNone/>
            </a:pPr>
            <a:r>
              <a:rPr lang="en-US" sz="2800" dirty="0"/>
              <a:t>&lt;</a:t>
            </a:r>
            <a:r>
              <a:rPr lang="en-US" sz="2800" dirty="0" err="1"/>
              <a:t>tr</a:t>
            </a:r>
            <a:r>
              <a:rPr lang="en-US" sz="2800" dirty="0"/>
              <a:t>&gt; </a:t>
            </a:r>
            <a:endParaRPr lang="ar-EG" sz="2800" dirty="0" smtClean="0"/>
          </a:p>
          <a:p>
            <a:pPr marL="114300" indent="0" rtl="1">
              <a:buNone/>
            </a:pPr>
            <a:r>
              <a:rPr lang="en-US" sz="2800" dirty="0" smtClean="0"/>
              <a:t>&lt;</a:t>
            </a:r>
            <a:r>
              <a:rPr lang="en-US" sz="2800" dirty="0"/>
              <a:t>td&gt;Mohamed&lt;/td&gt; </a:t>
            </a:r>
            <a:endParaRPr lang="ar-EG" sz="2800" dirty="0" smtClean="0"/>
          </a:p>
          <a:p>
            <a:pPr marL="114300" indent="0" rtl="1">
              <a:buNone/>
            </a:pPr>
            <a:r>
              <a:rPr lang="en-US" sz="2800" dirty="0" smtClean="0"/>
              <a:t>&lt;</a:t>
            </a:r>
            <a:r>
              <a:rPr lang="en-US" sz="2800" dirty="0"/>
              <a:t>td&gt;</a:t>
            </a:r>
            <a:r>
              <a:rPr lang="en-US" sz="2800" dirty="0" err="1"/>
              <a:t>Adly</a:t>
            </a:r>
            <a:r>
              <a:rPr lang="en-US" sz="2800" dirty="0"/>
              <a:t>&lt;/td&gt; </a:t>
            </a:r>
            <a:r>
              <a:rPr lang="en-US" sz="2800"/>
              <a:t>&lt;</a:t>
            </a:r>
            <a:r>
              <a:rPr lang="en-US" sz="2800" smtClean="0"/>
              <a:t>td&gt;amr.Adly@gmail.com</a:t>
            </a:r>
            <a:r>
              <a:rPr lang="en-US" sz="2800" dirty="0"/>
              <a:t>&lt;/td&gt; &lt;td&gt;33&lt;/td</a:t>
            </a:r>
            <a:r>
              <a:rPr lang="en-US" sz="2800" dirty="0" smtClean="0"/>
              <a:t>&gt;</a:t>
            </a:r>
            <a:endParaRPr lang="ar-EG" sz="2800" dirty="0" smtClean="0"/>
          </a:p>
          <a:p>
            <a:pPr marL="114300" indent="0" rtl="1">
              <a:buNone/>
            </a:pPr>
            <a:r>
              <a:rPr lang="en-US" sz="2800" dirty="0" smtClean="0"/>
              <a:t> </a:t>
            </a:r>
            <a:r>
              <a:rPr lang="en-US" sz="2800" dirty="0"/>
              <a:t>&lt;td&gt;PHP&lt;/td</a:t>
            </a:r>
            <a:r>
              <a:rPr lang="en-US" sz="2800" dirty="0" smtClean="0"/>
              <a:t>&gt;</a:t>
            </a:r>
            <a:endParaRPr lang="ar-EG" sz="2800" dirty="0" smtClean="0"/>
          </a:p>
          <a:p>
            <a:pPr marL="114300" indent="0" rtl="1">
              <a:buNone/>
            </a:pPr>
            <a:r>
              <a:rPr lang="en-US" sz="2800" dirty="0" smtClean="0"/>
              <a:t> </a:t>
            </a:r>
            <a:r>
              <a:rPr lang="en-US" sz="2800" dirty="0"/>
              <a:t>&lt;/</a:t>
            </a:r>
            <a:r>
              <a:rPr lang="en-US" sz="2800" dirty="0" err="1"/>
              <a:t>tr</a:t>
            </a:r>
            <a:r>
              <a:rPr lang="en-US" sz="2800" dirty="0"/>
              <a:t>&gt;</a:t>
            </a:r>
            <a:endParaRPr lang="en-US" sz="2800" dirty="0" smtClean="0"/>
          </a:p>
        </p:txBody>
      </p:sp>
    </p:spTree>
    <p:extLst>
      <p:ext uri="{BB962C8B-B14F-4D97-AF65-F5344CB8AC3E}">
        <p14:creationId xmlns:p14="http://schemas.microsoft.com/office/powerpoint/2010/main" val="2832723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Create </a:t>
            </a:r>
            <a:r>
              <a:rPr lang="en-US" sz="2800" b="1" dirty="0">
                <a:solidFill>
                  <a:srgbClr val="FF0000"/>
                </a:solidFill>
              </a:rPr>
              <a:t>table data in HTML</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fontScale="55000" lnSpcReduction="20000"/>
          </a:bodyPr>
          <a:lstStyle/>
          <a:p>
            <a:pPr marL="114300" indent="0" algn="r" rtl="1">
              <a:buNone/>
            </a:pPr>
            <a:r>
              <a:rPr lang="ar-EG" dirty="0" smtClean="0"/>
              <a:t>ويمكن اضافة عدد لانهائى من الخلايا</a:t>
            </a:r>
          </a:p>
          <a:p>
            <a:pPr marL="114300" indent="0">
              <a:buNone/>
            </a:pPr>
            <a:r>
              <a:rPr lang="en-US" sz="2800" dirty="0" smtClean="0"/>
              <a:t>&lt;table&gt;</a:t>
            </a:r>
          </a:p>
          <a:p>
            <a:pPr marL="114300" indent="0">
              <a:buNone/>
            </a:pPr>
            <a:r>
              <a:rPr lang="en-US" sz="2800" dirty="0" smtClean="0"/>
              <a:t>&lt;</a:t>
            </a:r>
            <a:r>
              <a:rPr lang="en-US" sz="2800" dirty="0" err="1"/>
              <a:t>tr</a:t>
            </a:r>
            <a:r>
              <a:rPr lang="en-US" sz="2800" dirty="0"/>
              <a:t>&gt; </a:t>
            </a:r>
            <a:endParaRPr lang="ar-EG" sz="2800" dirty="0"/>
          </a:p>
          <a:p>
            <a:pPr marL="114300" indent="0">
              <a:buNone/>
            </a:pPr>
            <a:r>
              <a:rPr lang="en-US" sz="2800" dirty="0"/>
              <a:t>&lt;</a:t>
            </a:r>
            <a:r>
              <a:rPr lang="en-US" sz="2800" dirty="0" err="1"/>
              <a:t>th</a:t>
            </a:r>
            <a:r>
              <a:rPr lang="en-US" sz="2800" dirty="0"/>
              <a:t>&gt;</a:t>
            </a:r>
            <a:r>
              <a:rPr lang="en-US" sz="2800" dirty="0" err="1"/>
              <a:t>Firstname</a:t>
            </a:r>
            <a:r>
              <a:rPr lang="en-US" sz="2800" dirty="0"/>
              <a:t>&lt;/</a:t>
            </a:r>
            <a:r>
              <a:rPr lang="en-US" sz="2800" dirty="0" err="1"/>
              <a:t>th</a:t>
            </a:r>
            <a:r>
              <a:rPr lang="en-US" sz="2800" dirty="0"/>
              <a:t>&gt; </a:t>
            </a:r>
            <a:endParaRPr lang="en-US" sz="2800" dirty="0" smtClean="0"/>
          </a:p>
          <a:p>
            <a:pPr marL="114300" indent="0">
              <a:buNone/>
            </a:pPr>
            <a:r>
              <a:rPr lang="en-US" sz="2800" dirty="0" smtClean="0"/>
              <a:t>&lt;</a:t>
            </a:r>
            <a:r>
              <a:rPr lang="en-US" sz="2800" dirty="0" err="1" smtClean="0"/>
              <a:t>th</a:t>
            </a:r>
            <a:r>
              <a:rPr lang="en-US" sz="2800" dirty="0" smtClean="0"/>
              <a:t>&gt;</a:t>
            </a:r>
            <a:r>
              <a:rPr lang="en-US" sz="2800" dirty="0" err="1" smtClean="0"/>
              <a:t>Lastname</a:t>
            </a:r>
            <a:r>
              <a:rPr lang="en-US" sz="2800" dirty="0"/>
              <a:t>&lt;/</a:t>
            </a:r>
            <a:r>
              <a:rPr lang="en-US" sz="2800" dirty="0" err="1"/>
              <a:t>th</a:t>
            </a:r>
            <a:r>
              <a:rPr lang="en-US" sz="2800" dirty="0"/>
              <a:t>&gt; </a:t>
            </a:r>
            <a:endParaRPr lang="ar-EG" sz="2800" dirty="0"/>
          </a:p>
          <a:p>
            <a:pPr marL="114300" indent="0">
              <a:buNone/>
            </a:pPr>
            <a:r>
              <a:rPr lang="en-US" sz="2800" dirty="0"/>
              <a:t>&lt;</a:t>
            </a:r>
            <a:r>
              <a:rPr lang="en-US" sz="2800" dirty="0" err="1"/>
              <a:t>th</a:t>
            </a:r>
            <a:r>
              <a:rPr lang="en-US" sz="2800" dirty="0"/>
              <a:t>&gt;Email&lt;/</a:t>
            </a:r>
            <a:r>
              <a:rPr lang="en-US" sz="2800" dirty="0" err="1"/>
              <a:t>th</a:t>
            </a:r>
            <a:r>
              <a:rPr lang="en-US" sz="2800" dirty="0"/>
              <a:t>&gt; </a:t>
            </a:r>
            <a:endParaRPr lang="ar-EG" sz="2800" dirty="0"/>
          </a:p>
          <a:p>
            <a:pPr marL="114300" indent="0">
              <a:buNone/>
            </a:pPr>
            <a:r>
              <a:rPr lang="en-US" sz="2800" dirty="0"/>
              <a:t>&lt;</a:t>
            </a:r>
            <a:r>
              <a:rPr lang="en-US" sz="2800" dirty="0" err="1"/>
              <a:t>th</a:t>
            </a:r>
            <a:r>
              <a:rPr lang="en-US" sz="2800" dirty="0"/>
              <a:t>&gt;Age&lt;/</a:t>
            </a:r>
            <a:r>
              <a:rPr lang="en-US" sz="2800" dirty="0" err="1"/>
              <a:t>th</a:t>
            </a:r>
            <a:r>
              <a:rPr lang="en-US" sz="2800" dirty="0"/>
              <a:t>&gt; </a:t>
            </a:r>
            <a:endParaRPr lang="ar-EG" sz="2800" dirty="0"/>
          </a:p>
          <a:p>
            <a:pPr marL="114300" indent="0">
              <a:buNone/>
            </a:pPr>
            <a:r>
              <a:rPr lang="en-US" sz="2800" dirty="0"/>
              <a:t>&lt;</a:t>
            </a:r>
            <a:r>
              <a:rPr lang="en-US" sz="2800" dirty="0" err="1"/>
              <a:t>th</a:t>
            </a:r>
            <a:r>
              <a:rPr lang="en-US" sz="2800" dirty="0"/>
              <a:t>&gt;Study&lt;/</a:t>
            </a:r>
            <a:r>
              <a:rPr lang="en-US" sz="2800" dirty="0" err="1"/>
              <a:t>th</a:t>
            </a:r>
            <a:r>
              <a:rPr lang="en-US" sz="2800" dirty="0"/>
              <a:t>&gt;</a:t>
            </a:r>
            <a:endParaRPr lang="ar-EG" sz="2800" dirty="0"/>
          </a:p>
          <a:p>
            <a:pPr marL="114300" indent="0">
              <a:buNone/>
            </a:pPr>
            <a:r>
              <a:rPr lang="en-US" sz="2800" dirty="0"/>
              <a:t> &lt;/</a:t>
            </a:r>
            <a:r>
              <a:rPr lang="en-US" sz="2800" dirty="0" err="1"/>
              <a:t>tr</a:t>
            </a:r>
            <a:r>
              <a:rPr lang="en-US" sz="2800" dirty="0" smtClean="0"/>
              <a:t>&gt;</a:t>
            </a:r>
          </a:p>
          <a:p>
            <a:pPr marL="114300" indent="0">
              <a:buNone/>
            </a:pPr>
            <a:r>
              <a:rPr lang="en-US" sz="2800" dirty="0" smtClean="0"/>
              <a:t>&lt;</a:t>
            </a:r>
            <a:r>
              <a:rPr lang="en-US" sz="2800" dirty="0" err="1"/>
              <a:t>tr</a:t>
            </a:r>
            <a:r>
              <a:rPr lang="en-US" sz="2800" dirty="0" smtClean="0"/>
              <a:t>&gt;</a:t>
            </a:r>
          </a:p>
          <a:p>
            <a:pPr marL="114300" indent="0">
              <a:buNone/>
            </a:pPr>
            <a:r>
              <a:rPr lang="en-US" sz="2800" dirty="0" smtClean="0"/>
              <a:t> </a:t>
            </a:r>
            <a:r>
              <a:rPr lang="en-US" sz="2800" dirty="0"/>
              <a:t>&lt;td&gt;Mohamed&lt;/td</a:t>
            </a:r>
            <a:r>
              <a:rPr lang="en-US" sz="2800" dirty="0" smtClean="0"/>
              <a:t>&gt;</a:t>
            </a:r>
          </a:p>
          <a:p>
            <a:pPr marL="114300" indent="0">
              <a:buNone/>
            </a:pPr>
            <a:r>
              <a:rPr lang="en-US" sz="2800" dirty="0" smtClean="0"/>
              <a:t> </a:t>
            </a:r>
            <a:r>
              <a:rPr lang="en-US" sz="2800" dirty="0"/>
              <a:t>&lt;td&gt;</a:t>
            </a:r>
            <a:r>
              <a:rPr lang="en-US" sz="2800" dirty="0" err="1"/>
              <a:t>Adly</a:t>
            </a:r>
            <a:r>
              <a:rPr lang="en-US" sz="2800" dirty="0"/>
              <a:t>&lt;/td&gt; &lt;td</a:t>
            </a:r>
            <a:r>
              <a:rPr lang="en-US" sz="2800" dirty="0" smtClean="0"/>
              <a:t>&gt;</a:t>
            </a:r>
          </a:p>
          <a:p>
            <a:pPr marL="114300" indent="0">
              <a:buNone/>
            </a:pPr>
            <a:r>
              <a:rPr lang="en-US" sz="2800" dirty="0" smtClean="0">
                <a:hlinkClick r:id="rId2"/>
              </a:rPr>
              <a:t>aa@closetag.com</a:t>
            </a:r>
            <a:r>
              <a:rPr lang="en-US" sz="2800" dirty="0">
                <a:hlinkClick r:id="rId2"/>
              </a:rPr>
              <a:t>&lt;/td</a:t>
            </a:r>
            <a:r>
              <a:rPr lang="en-US" sz="2800" dirty="0" smtClean="0"/>
              <a:t>&gt;</a:t>
            </a:r>
          </a:p>
          <a:p>
            <a:pPr marL="114300" indent="0">
              <a:buNone/>
            </a:pPr>
            <a:r>
              <a:rPr lang="en-US" sz="2800" dirty="0" smtClean="0"/>
              <a:t> </a:t>
            </a:r>
            <a:r>
              <a:rPr lang="en-US" sz="2800" dirty="0"/>
              <a:t>&lt;td&gt;33&lt;/td&gt; </a:t>
            </a:r>
            <a:endParaRPr lang="en-US" sz="2800" dirty="0" smtClean="0"/>
          </a:p>
          <a:p>
            <a:pPr marL="114300" indent="0">
              <a:buNone/>
            </a:pPr>
            <a:endParaRPr lang="en-US" sz="2800" dirty="0"/>
          </a:p>
          <a:p>
            <a:pPr marL="114300" indent="0">
              <a:buNone/>
            </a:pPr>
            <a:r>
              <a:rPr lang="en-US" sz="2800" dirty="0" smtClean="0"/>
              <a:t>&lt;</a:t>
            </a:r>
            <a:r>
              <a:rPr lang="en-US" sz="2800" dirty="0"/>
              <a:t>td&gt;PHP&lt;/td&gt; </a:t>
            </a:r>
            <a:endParaRPr lang="en-US" sz="2800" dirty="0" smtClean="0"/>
          </a:p>
          <a:p>
            <a:pPr marL="114300" indent="0">
              <a:buNone/>
            </a:pPr>
            <a:r>
              <a:rPr lang="en-US" sz="2800" dirty="0" smtClean="0"/>
              <a:t>&lt;/</a:t>
            </a:r>
            <a:r>
              <a:rPr lang="en-US" sz="2800" dirty="0" err="1"/>
              <a:t>tr</a:t>
            </a:r>
            <a:r>
              <a:rPr lang="en-US" sz="2800" dirty="0" smtClean="0"/>
              <a:t>&gt;</a:t>
            </a:r>
          </a:p>
          <a:p>
            <a:pPr marL="114300" indent="0">
              <a:buNone/>
            </a:pPr>
            <a:r>
              <a:rPr lang="en-US" sz="2800" dirty="0" smtClean="0"/>
              <a:t> </a:t>
            </a:r>
            <a:r>
              <a:rPr lang="en-US" sz="2800" dirty="0"/>
              <a:t>&lt;/table&gt;</a:t>
            </a:r>
            <a:endParaRPr lang="en-US" sz="2800" dirty="0" smtClean="0"/>
          </a:p>
          <a:p>
            <a:pPr marL="114300" indent="0">
              <a:buNone/>
            </a:pPr>
            <a:endParaRPr lang="ar-EG" sz="2800" dirty="0"/>
          </a:p>
        </p:txBody>
      </p:sp>
    </p:spTree>
    <p:extLst>
      <p:ext uri="{BB962C8B-B14F-4D97-AF65-F5344CB8AC3E}">
        <p14:creationId xmlns:p14="http://schemas.microsoft.com/office/powerpoint/2010/main" val="6103691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Create </a:t>
            </a:r>
            <a:r>
              <a:rPr lang="en-US" sz="2800" b="1" dirty="0">
                <a:solidFill>
                  <a:srgbClr val="FF0000"/>
                </a:solidFill>
              </a:rPr>
              <a:t>table </a:t>
            </a:r>
            <a:r>
              <a:rPr lang="en-US" sz="2800" b="1" dirty="0" smtClean="0">
                <a:solidFill>
                  <a:srgbClr val="FF0000"/>
                </a:solidFill>
              </a:rPr>
              <a:t>in </a:t>
            </a:r>
            <a:r>
              <a:rPr lang="en-US" sz="2800" b="1" dirty="0">
                <a:solidFill>
                  <a:srgbClr val="FF0000"/>
                </a:solidFill>
              </a:rPr>
              <a:t>HTML</a:t>
            </a:r>
            <a:r>
              <a:rPr lang="en-US" sz="2800" dirty="0">
                <a:solidFill>
                  <a:srgbClr val="FF0000"/>
                </a:solidFill>
              </a:rPr>
              <a:t/>
            </a:r>
            <a:br>
              <a:rPr lang="en-US" sz="2800" dirty="0">
                <a:solidFill>
                  <a:srgbClr val="FF0000"/>
                </a:solidFill>
              </a:rPr>
            </a:br>
            <a:endParaRPr lang="en-US" sz="28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4854636"/>
              </p:ext>
            </p:extLst>
          </p:nvPr>
        </p:nvGraphicFramePr>
        <p:xfrm>
          <a:off x="457200" y="1798638"/>
          <a:ext cx="8229600" cy="14833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ar-EG" dirty="0" smtClean="0"/>
                        <a:t>الاسم</a:t>
                      </a:r>
                      <a:endParaRPr lang="en-US" dirty="0"/>
                    </a:p>
                  </a:txBody>
                  <a:tcPr/>
                </a:tc>
                <a:tc>
                  <a:txBody>
                    <a:bodyPr/>
                    <a:lstStyle/>
                    <a:p>
                      <a:r>
                        <a:rPr lang="ar-EG" dirty="0" smtClean="0"/>
                        <a:t>السن</a:t>
                      </a:r>
                      <a:endParaRPr lang="en-US" dirty="0"/>
                    </a:p>
                  </a:txBody>
                  <a:tcPr/>
                </a:tc>
                <a:tc>
                  <a:txBody>
                    <a:bodyPr/>
                    <a:lstStyle/>
                    <a:p>
                      <a:r>
                        <a:rPr lang="ar-EG" dirty="0" smtClean="0"/>
                        <a:t>العنوان</a:t>
                      </a:r>
                      <a:endParaRPr lang="en-US" dirty="0"/>
                    </a:p>
                  </a:txBody>
                  <a:tcPr/>
                </a:tc>
              </a:tr>
              <a:tr h="370840">
                <a:tc>
                  <a:txBody>
                    <a:bodyPr/>
                    <a:lstStyle/>
                    <a:p>
                      <a:r>
                        <a:rPr lang="ar-EG" dirty="0" smtClean="0"/>
                        <a:t>امانى</a:t>
                      </a:r>
                      <a:endParaRPr lang="en-US" dirty="0"/>
                    </a:p>
                  </a:txBody>
                  <a:tcPr/>
                </a:tc>
                <a:tc>
                  <a:txBody>
                    <a:bodyPr/>
                    <a:lstStyle/>
                    <a:p>
                      <a:r>
                        <a:rPr lang="ar-EG" dirty="0" smtClean="0"/>
                        <a:t>30</a:t>
                      </a:r>
                      <a:endParaRPr lang="en-US" dirty="0"/>
                    </a:p>
                  </a:txBody>
                  <a:tcPr/>
                </a:tc>
                <a:tc>
                  <a:txBody>
                    <a:bodyPr/>
                    <a:lstStyle/>
                    <a:p>
                      <a:r>
                        <a:rPr lang="ar-EG" dirty="0" smtClean="0"/>
                        <a:t>مصر</a:t>
                      </a:r>
                      <a:endParaRPr lang="en-US" dirty="0"/>
                    </a:p>
                  </a:txBody>
                  <a:tcPr/>
                </a:tc>
              </a:tr>
              <a:tr h="370840">
                <a:tc>
                  <a:txBody>
                    <a:bodyPr/>
                    <a:lstStyle/>
                    <a:p>
                      <a:r>
                        <a:rPr lang="ar-EG" dirty="0" smtClean="0"/>
                        <a:t>جودى</a:t>
                      </a:r>
                      <a:endParaRPr lang="en-US" dirty="0"/>
                    </a:p>
                  </a:txBody>
                  <a:tcPr/>
                </a:tc>
                <a:tc>
                  <a:txBody>
                    <a:bodyPr/>
                    <a:lstStyle/>
                    <a:p>
                      <a:r>
                        <a:rPr lang="ar-EG" dirty="0" smtClean="0"/>
                        <a:t>10</a:t>
                      </a:r>
                      <a:endParaRPr lang="en-US" dirty="0"/>
                    </a:p>
                  </a:txBody>
                  <a:tcPr/>
                </a:tc>
                <a:tc>
                  <a:txBody>
                    <a:bodyPr/>
                    <a:lstStyle/>
                    <a:p>
                      <a:r>
                        <a:rPr lang="ar-EG" dirty="0" smtClean="0"/>
                        <a:t>مصر</a:t>
                      </a:r>
                      <a:endParaRPr lang="en-US" dirty="0"/>
                    </a:p>
                  </a:txBody>
                  <a:tcPr/>
                </a:tc>
              </a:tr>
              <a:tr h="370840">
                <a:tc>
                  <a:txBody>
                    <a:bodyPr/>
                    <a:lstStyle/>
                    <a:p>
                      <a:r>
                        <a:rPr lang="ar-EG" dirty="0" smtClean="0"/>
                        <a:t>جومانا</a:t>
                      </a:r>
                      <a:endParaRPr lang="en-US" dirty="0"/>
                    </a:p>
                  </a:txBody>
                  <a:tcPr/>
                </a:tc>
                <a:tc>
                  <a:txBody>
                    <a:bodyPr/>
                    <a:lstStyle/>
                    <a:p>
                      <a:r>
                        <a:rPr lang="ar-EG" dirty="0" smtClean="0"/>
                        <a:t>10</a:t>
                      </a:r>
                      <a:endParaRPr lang="en-US" dirty="0"/>
                    </a:p>
                  </a:txBody>
                  <a:tcPr/>
                </a:tc>
                <a:tc>
                  <a:txBody>
                    <a:bodyPr/>
                    <a:lstStyle/>
                    <a:p>
                      <a:r>
                        <a:rPr lang="ar-EG" dirty="0" smtClean="0"/>
                        <a:t>مصر</a:t>
                      </a:r>
                      <a:endParaRPr lang="en-US" dirty="0"/>
                    </a:p>
                  </a:txBody>
                  <a:tcPr/>
                </a:tc>
              </a:tr>
            </a:tbl>
          </a:graphicData>
        </a:graphic>
      </p:graphicFrame>
    </p:spTree>
    <p:extLst>
      <p:ext uri="{BB962C8B-B14F-4D97-AF65-F5344CB8AC3E}">
        <p14:creationId xmlns:p14="http://schemas.microsoft.com/office/powerpoint/2010/main" val="188272745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Create </a:t>
            </a:r>
            <a:r>
              <a:rPr lang="en-US" sz="2800" b="1" dirty="0">
                <a:solidFill>
                  <a:srgbClr val="FF0000"/>
                </a:solidFill>
              </a:rPr>
              <a:t>table </a:t>
            </a:r>
            <a:r>
              <a:rPr lang="en-US" sz="2800" b="1" dirty="0" smtClean="0">
                <a:solidFill>
                  <a:srgbClr val="FF0000"/>
                </a:solidFill>
              </a:rPr>
              <a:t>in </a:t>
            </a:r>
            <a:r>
              <a:rPr lang="en-US" sz="2800" b="1" dirty="0">
                <a:solidFill>
                  <a:srgbClr val="FF0000"/>
                </a:solidFill>
              </a:rPr>
              <a:t>HTML</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lnSpcReduction="10000"/>
          </a:bodyPr>
          <a:lstStyle/>
          <a:p>
            <a:pPr marL="114300" indent="0" algn="r">
              <a:buNone/>
            </a:pPr>
            <a:r>
              <a:rPr lang="en-US" b="1" dirty="0" smtClean="0"/>
              <a:t>Border</a:t>
            </a:r>
            <a:endParaRPr lang="ar-EG" b="1" dirty="0" smtClean="0"/>
          </a:p>
          <a:p>
            <a:pPr marL="114300" indent="0" algn="r">
              <a:buNone/>
            </a:pPr>
            <a:r>
              <a:rPr lang="ar-EG" dirty="0"/>
              <a:t>لإضافة إطار للجدول</a:t>
            </a:r>
            <a:r>
              <a:rPr lang="ar-EG" dirty="0" smtClean="0"/>
              <a:t>.</a:t>
            </a:r>
          </a:p>
          <a:p>
            <a:pPr marL="114300" indent="0" algn="r">
              <a:buNone/>
            </a:pPr>
            <a:r>
              <a:rPr lang="en-US" b="1" dirty="0" err="1" smtClean="0"/>
              <a:t>Bordercolor</a:t>
            </a:r>
            <a:endParaRPr lang="ar-EG" b="1" dirty="0" smtClean="0"/>
          </a:p>
          <a:p>
            <a:pPr marL="114300" indent="0" algn="r">
              <a:buNone/>
            </a:pPr>
            <a:r>
              <a:rPr lang="ar-EG" dirty="0"/>
              <a:t>للتحكم لون الإطار</a:t>
            </a:r>
            <a:r>
              <a:rPr lang="ar-EG" dirty="0" smtClean="0"/>
              <a:t>.</a:t>
            </a:r>
          </a:p>
          <a:p>
            <a:pPr marL="114300" indent="0" algn="r">
              <a:buNone/>
            </a:pPr>
            <a:r>
              <a:rPr lang="en-US" b="1" dirty="0" err="1" smtClean="0"/>
              <a:t>Bgcolor</a:t>
            </a:r>
            <a:endParaRPr lang="ar-EG" b="1" dirty="0" smtClean="0"/>
          </a:p>
          <a:p>
            <a:pPr marL="114300" indent="0" algn="r">
              <a:buNone/>
            </a:pPr>
            <a:r>
              <a:rPr lang="ar-EG" dirty="0"/>
              <a:t>للتحكم في لون خلفية الجدول</a:t>
            </a:r>
            <a:r>
              <a:rPr lang="ar-EG" dirty="0" smtClean="0"/>
              <a:t>.</a:t>
            </a:r>
          </a:p>
          <a:p>
            <a:pPr marL="114300" indent="0" algn="r">
              <a:buNone/>
            </a:pPr>
            <a:r>
              <a:rPr lang="en-US" b="1" dirty="0"/>
              <a:t>background </a:t>
            </a:r>
            <a:endParaRPr lang="ar-EG" b="1" dirty="0" smtClean="0"/>
          </a:p>
          <a:p>
            <a:pPr marL="114300" indent="0" algn="r">
              <a:buNone/>
            </a:pPr>
            <a:r>
              <a:rPr lang="ar-EG" dirty="0"/>
              <a:t>للتحكم في صورة خلفية الجدول</a:t>
            </a:r>
            <a:r>
              <a:rPr lang="ar-EG" dirty="0" smtClean="0"/>
              <a:t>.</a:t>
            </a:r>
          </a:p>
          <a:p>
            <a:pPr marL="114300" indent="0" algn="r">
              <a:buNone/>
            </a:pPr>
            <a:r>
              <a:rPr lang="en-US" b="1" dirty="0"/>
              <a:t>width </a:t>
            </a:r>
            <a:endParaRPr lang="ar-EG" b="1" dirty="0" smtClean="0"/>
          </a:p>
          <a:p>
            <a:pPr marL="114300" indent="0" algn="r">
              <a:buNone/>
            </a:pPr>
            <a:r>
              <a:rPr lang="ar-EG" b="1" dirty="0"/>
              <a:t> </a:t>
            </a:r>
            <a:r>
              <a:rPr lang="ar-EG" dirty="0"/>
              <a:t>للتحكم في حجم عرض الجدول.</a:t>
            </a:r>
            <a:endParaRPr lang="en-US" dirty="0"/>
          </a:p>
        </p:txBody>
      </p:sp>
    </p:spTree>
    <p:extLst>
      <p:ext uri="{BB962C8B-B14F-4D97-AF65-F5344CB8AC3E}">
        <p14:creationId xmlns:p14="http://schemas.microsoft.com/office/powerpoint/2010/main" val="225064858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Create </a:t>
            </a:r>
            <a:r>
              <a:rPr lang="en-US" sz="2800" b="1" dirty="0">
                <a:solidFill>
                  <a:srgbClr val="FF0000"/>
                </a:solidFill>
              </a:rPr>
              <a:t>table </a:t>
            </a:r>
            <a:r>
              <a:rPr lang="en-US" sz="2800" b="1" dirty="0" smtClean="0">
                <a:solidFill>
                  <a:srgbClr val="FF0000"/>
                </a:solidFill>
              </a:rPr>
              <a:t>in </a:t>
            </a:r>
            <a:r>
              <a:rPr lang="en-US" sz="2800" b="1" dirty="0">
                <a:solidFill>
                  <a:srgbClr val="FF0000"/>
                </a:solidFill>
              </a:rPr>
              <a:t>HTML</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marL="114300" indent="0" algn="r">
              <a:buNone/>
            </a:pPr>
            <a:r>
              <a:rPr lang="en-US" b="1" dirty="0"/>
              <a:t>height </a:t>
            </a:r>
            <a:endParaRPr lang="ar-EG" b="1" dirty="0" smtClean="0"/>
          </a:p>
          <a:p>
            <a:pPr marL="114300" indent="0" algn="r">
              <a:buNone/>
            </a:pPr>
            <a:r>
              <a:rPr lang="ar-EG" dirty="0"/>
              <a:t>للتحكم في طول الجدول.</a:t>
            </a:r>
            <a:endParaRPr lang="ar-EG" dirty="0" smtClean="0"/>
          </a:p>
          <a:p>
            <a:pPr marL="114300" indent="0" algn="r">
              <a:buNone/>
            </a:pPr>
            <a:r>
              <a:rPr lang="en-US" b="1" dirty="0"/>
              <a:t>align </a:t>
            </a:r>
            <a:endParaRPr lang="ar-EG" b="1" dirty="0" smtClean="0"/>
          </a:p>
          <a:p>
            <a:pPr marL="114300" indent="0" algn="r">
              <a:buNone/>
            </a:pPr>
            <a:r>
              <a:rPr lang="ar-EG" dirty="0"/>
              <a:t>للتحكم في محاذاة الجدول إلى يمين أو يسار أو وسط الصفحة</a:t>
            </a:r>
            <a:endParaRPr lang="ar-EG" dirty="0" smtClean="0"/>
          </a:p>
          <a:p>
            <a:pPr marL="114300" indent="0" algn="r">
              <a:buNone/>
            </a:pPr>
            <a:r>
              <a:rPr lang="en-US" b="1" dirty="0" err="1"/>
              <a:t>cellpadding</a:t>
            </a:r>
            <a:endParaRPr lang="ar-EG" b="1" dirty="0" smtClean="0"/>
          </a:p>
          <a:p>
            <a:pPr marL="114300" indent="0" algn="r">
              <a:buNone/>
            </a:pPr>
            <a:r>
              <a:rPr lang="ar-EG" dirty="0"/>
              <a:t>للتحكم في حجم مسافات الخلايا الداخلية بين المحتوى النصي أو المرئي وبين إطار الخلايا.</a:t>
            </a:r>
            <a:endParaRPr lang="ar-EG" dirty="0" smtClean="0"/>
          </a:p>
          <a:p>
            <a:pPr marL="114300" indent="0" algn="r">
              <a:buNone/>
            </a:pPr>
            <a:r>
              <a:rPr lang="en-US" b="1" dirty="0" err="1" smtClean="0"/>
              <a:t>cellspacing</a:t>
            </a:r>
            <a:endParaRPr lang="ar-EG" b="1" dirty="0" smtClean="0"/>
          </a:p>
          <a:p>
            <a:pPr marL="114300" indent="0" algn="r">
              <a:buNone/>
            </a:pPr>
            <a:r>
              <a:rPr lang="ar-EG" dirty="0" smtClean="0"/>
              <a:t>للتحكم </a:t>
            </a:r>
            <a:r>
              <a:rPr lang="ar-EG" dirty="0"/>
              <a:t>بالمسافات الخارجية بين الخلايا.</a:t>
            </a:r>
            <a:endParaRPr lang="ar-EG" dirty="0" smtClean="0"/>
          </a:p>
          <a:p>
            <a:pPr marL="114300" indent="0" algn="r">
              <a:buNone/>
            </a:pPr>
            <a:r>
              <a:rPr lang="en-US" b="1" dirty="0" smtClean="0"/>
              <a:t>rules </a:t>
            </a:r>
            <a:endParaRPr lang="ar-EG" b="1" dirty="0" smtClean="0"/>
          </a:p>
          <a:p>
            <a:pPr marL="114300" indent="0" algn="r">
              <a:buNone/>
            </a:pPr>
            <a:r>
              <a:rPr lang="ar-EG" dirty="0"/>
              <a:t>لوضع شروط للجدول</a:t>
            </a:r>
            <a:r>
              <a:rPr lang="ar-EG" dirty="0" smtClean="0"/>
              <a:t>.</a:t>
            </a:r>
            <a:endParaRPr lang="en-US" dirty="0" smtClean="0"/>
          </a:p>
          <a:p>
            <a:pPr marL="114300" indent="0" algn="r">
              <a:buNone/>
            </a:pPr>
            <a:r>
              <a:rPr lang="en-US" b="1" dirty="0" smtClean="0"/>
              <a:t>Frame</a:t>
            </a:r>
          </a:p>
          <a:p>
            <a:pPr marL="114300" indent="0" algn="r">
              <a:buNone/>
            </a:pPr>
            <a:r>
              <a:rPr lang="ar-EG" dirty="0"/>
              <a:t>لوضع إطارات جانبية للجدول</a:t>
            </a:r>
            <a:r>
              <a:rPr lang="ar-EG" dirty="0" smtClean="0"/>
              <a:t>.</a:t>
            </a:r>
            <a:endParaRPr lang="en-US" dirty="0" smtClean="0"/>
          </a:p>
          <a:p>
            <a:pPr marL="114300" indent="0" algn="r">
              <a:buNone/>
            </a:pPr>
            <a:r>
              <a:rPr lang="en-US" b="1" dirty="0"/>
              <a:t>summary </a:t>
            </a:r>
            <a:endParaRPr lang="en-US" b="1" dirty="0" smtClean="0"/>
          </a:p>
          <a:p>
            <a:pPr marL="114300" indent="0" algn="r">
              <a:buNone/>
            </a:pPr>
            <a:r>
              <a:rPr lang="ar-EG" dirty="0"/>
              <a:t>لوضع ملخص غير مرئي لمطوري الويب.</a:t>
            </a:r>
            <a:endParaRPr lang="en-US" dirty="0"/>
          </a:p>
        </p:txBody>
      </p:sp>
    </p:spTree>
    <p:extLst>
      <p:ext uri="{BB962C8B-B14F-4D97-AF65-F5344CB8AC3E}">
        <p14:creationId xmlns:p14="http://schemas.microsoft.com/office/powerpoint/2010/main" val="370096380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border attribute</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لإضافة إطار خارجي للجدول ولجميع الخلايا، وتكتب قيمة سماكة الإطار الخارجي على شكل </a:t>
            </a:r>
            <a:r>
              <a:rPr lang="ar-EG" dirty="0" smtClean="0"/>
              <a:t>رقم</a:t>
            </a:r>
            <a:endParaRPr lang="en-US" dirty="0" smtClean="0"/>
          </a:p>
          <a:p>
            <a:pPr marL="114300" indent="0">
              <a:buNone/>
            </a:pPr>
            <a:r>
              <a:rPr lang="en-US" dirty="0"/>
              <a:t>&lt;table border="1px"&gt;</a:t>
            </a:r>
          </a:p>
        </p:txBody>
      </p:sp>
    </p:spTree>
    <p:extLst>
      <p:ext uri="{BB962C8B-B14F-4D97-AF65-F5344CB8AC3E}">
        <p14:creationId xmlns:p14="http://schemas.microsoft.com/office/powerpoint/2010/main" val="41652703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err="1">
                <a:solidFill>
                  <a:srgbClr val="FF0000"/>
                </a:solidFill>
              </a:rPr>
              <a:t>bordercolor</a:t>
            </a:r>
            <a:r>
              <a:rPr lang="en-US" sz="2800" b="1" dirty="0">
                <a:solidFill>
                  <a:srgbClr val="FF0000"/>
                </a:solidFill>
              </a:rPr>
              <a:t> attribute</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لتغيير لون إطار الجدول، حيث نكتب بداخلها قيمة لون الإطار. </a:t>
            </a:r>
            <a:endParaRPr lang="en-US" dirty="0" smtClean="0"/>
          </a:p>
          <a:p>
            <a:pPr marL="114300" indent="0" algn="r">
              <a:buNone/>
            </a:pPr>
            <a:r>
              <a:rPr lang="en-US" dirty="0" smtClean="0"/>
              <a:t>&lt;</a:t>
            </a:r>
            <a:r>
              <a:rPr lang="en-US" dirty="0"/>
              <a:t>table border="1" </a:t>
            </a:r>
            <a:r>
              <a:rPr lang="en-US" dirty="0" err="1"/>
              <a:t>bordercolor</a:t>
            </a:r>
            <a:r>
              <a:rPr lang="en-US" dirty="0"/>
              <a:t>="red"&gt; </a:t>
            </a:r>
            <a:br>
              <a:rPr lang="en-US" dirty="0"/>
            </a:br>
            <a:endParaRPr lang="en-US" dirty="0"/>
          </a:p>
        </p:txBody>
      </p:sp>
    </p:spTree>
    <p:extLst>
      <p:ext uri="{BB962C8B-B14F-4D97-AF65-F5344CB8AC3E}">
        <p14:creationId xmlns:p14="http://schemas.microsoft.com/office/powerpoint/2010/main" val="1208113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FF0000"/>
                </a:solidFill>
              </a:rPr>
              <a:t/>
            </a:r>
            <a:br>
              <a:rPr lang="en-US" sz="3200" b="1" dirty="0" smtClean="0">
                <a:solidFill>
                  <a:srgbClr val="FF0000"/>
                </a:solidFill>
              </a:rPr>
            </a:br>
            <a:r>
              <a:rPr lang="en-US" sz="3200" b="1" dirty="0" smtClean="0">
                <a:solidFill>
                  <a:srgbClr val="FF0000"/>
                </a:solidFill>
              </a:rPr>
              <a:t/>
            </a:r>
            <a:br>
              <a:rPr lang="en-US" sz="3200" b="1" dirty="0" smtClean="0">
                <a:solidFill>
                  <a:srgbClr val="FF0000"/>
                </a:solidFill>
              </a:rPr>
            </a:br>
            <a:r>
              <a:rPr lang="ar-EG" sz="3200" b="1" dirty="0" smtClean="0">
                <a:solidFill>
                  <a:srgbClr val="FF0000"/>
                </a:solidFill>
              </a:rPr>
              <a:t>اللغات الاساسية فى ال</a:t>
            </a:r>
            <a:r>
              <a:rPr lang="en-US" sz="3200" b="1" dirty="0" smtClean="0">
                <a:solidFill>
                  <a:srgbClr val="FF0000"/>
                </a:solidFill>
              </a:rPr>
              <a:t/>
            </a:r>
            <a:br>
              <a:rPr lang="en-US" sz="3200" b="1" dirty="0" smtClean="0">
                <a:solidFill>
                  <a:srgbClr val="FF0000"/>
                </a:solidFill>
              </a:rPr>
            </a:br>
            <a:r>
              <a:rPr lang="en-US" sz="3200" b="1" dirty="0" smtClean="0">
                <a:solidFill>
                  <a:srgbClr val="FF0000"/>
                </a:solidFill>
              </a:rPr>
              <a:t>Back-end</a:t>
            </a:r>
            <a:r>
              <a:rPr lang="en-US" sz="3200" b="1" dirty="0">
                <a:solidFill>
                  <a:srgbClr val="FF0000"/>
                </a:solidFill>
              </a:rPr>
              <a:t/>
            </a:r>
            <a:br>
              <a:rPr lang="en-US" sz="3200" b="1" dirty="0">
                <a:solidFill>
                  <a:srgbClr val="FF0000"/>
                </a:solidFill>
              </a:rPr>
            </a:br>
            <a:r>
              <a:rPr lang="en-US" sz="3200" dirty="0">
                <a:solidFill>
                  <a:srgbClr val="FF0000"/>
                </a:solidFill>
              </a:rPr>
              <a:t/>
            </a:r>
            <a:br>
              <a:rPr lang="en-US" sz="3200" dirty="0">
                <a:solidFill>
                  <a:srgbClr val="FF0000"/>
                </a:solidFill>
              </a:rPr>
            </a:br>
            <a:endParaRPr lang="en-US" sz="3200"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marL="0" indent="0" algn="r">
              <a:buNone/>
            </a:pPr>
            <a:r>
              <a:rPr lang="ar-EG" sz="2800" dirty="0"/>
              <a:t>علاوة على معرفتك بلغة بناء هيكل الموقع يجب عليك تعلم لغة برمجة لتستطيع بناء النظام وما يحدث وراء الكواليس وهناك الكثير من اللغات البرمجية التي يمكنك الإختيار من بينها, وكل لغة من اللغات سوف تجد لها إطار عمل يساعدك على الإنتاجية وانجاز المهام وفيما يلي بعض هذه اللغات مع أشهر أطر العمل الخاصة </a:t>
            </a:r>
            <a:r>
              <a:rPr lang="ar-EG" sz="2800" dirty="0" smtClean="0"/>
              <a:t>بها</a:t>
            </a:r>
            <a:endParaRPr lang="en-US" sz="2800" dirty="0" smtClean="0"/>
          </a:p>
          <a:p>
            <a:pPr marL="0" indent="0" algn="r">
              <a:buNone/>
            </a:pPr>
            <a:r>
              <a:rPr lang="en-US" sz="2800" dirty="0" smtClean="0"/>
              <a:t>(python)or(</a:t>
            </a:r>
            <a:r>
              <a:rPr lang="en-US" sz="2800" dirty="0" err="1" smtClean="0"/>
              <a:t>Php</a:t>
            </a:r>
            <a:r>
              <a:rPr lang="en-US" sz="2800" dirty="0" smtClean="0"/>
              <a:t>)</a:t>
            </a:r>
          </a:p>
          <a:p>
            <a:pPr marL="0" indent="0" algn="r">
              <a:buNone/>
            </a:pPr>
            <a:r>
              <a:rPr lang="ar-EG" sz="2800" dirty="0"/>
              <a:t>بعد ذلك يجب عليك تعلم قواعد البيانات لتستطيع تخزين بيانات البرمجيات الخاصة بك وهناك الكثير من أنواع قواعد البيانات التي تقوم بإختيارها </a:t>
            </a:r>
            <a:r>
              <a:rPr lang="en-US" sz="2800" dirty="0" smtClean="0"/>
              <a:t> </a:t>
            </a:r>
            <a:r>
              <a:rPr lang="ar-EG" sz="2800" dirty="0" smtClean="0"/>
              <a:t>على </a:t>
            </a:r>
            <a:r>
              <a:rPr lang="ar-EG" sz="2800" dirty="0"/>
              <a:t>حسب لغة البرمجة التي تتعامل </a:t>
            </a:r>
            <a:r>
              <a:rPr lang="ar-EG" sz="2800" dirty="0" smtClean="0"/>
              <a:t>بها مثل</a:t>
            </a:r>
            <a:endParaRPr lang="en-US" sz="2800" dirty="0" smtClean="0"/>
          </a:p>
          <a:p>
            <a:pPr marL="0" indent="0" algn="r">
              <a:buNone/>
            </a:pPr>
            <a:r>
              <a:rPr lang="en-US" sz="2800" dirty="0" err="1" smtClean="0"/>
              <a:t>mysql</a:t>
            </a:r>
            <a:endParaRPr lang="en-US" sz="2800" dirty="0"/>
          </a:p>
        </p:txBody>
      </p:sp>
    </p:spTree>
    <p:extLst>
      <p:ext uri="{BB962C8B-B14F-4D97-AF65-F5344CB8AC3E}">
        <p14:creationId xmlns:p14="http://schemas.microsoft.com/office/powerpoint/2010/main" val="222122883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err="1">
                <a:solidFill>
                  <a:srgbClr val="FF0000"/>
                </a:solidFill>
              </a:rPr>
              <a:t>bgcolor</a:t>
            </a:r>
            <a:r>
              <a:rPr lang="en-US" sz="2800" b="1" dirty="0">
                <a:solidFill>
                  <a:srgbClr val="FF0000"/>
                </a:solidFill>
              </a:rPr>
              <a:t> attributes</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تغيير لون خلفية الجدول </a:t>
            </a:r>
            <a:endParaRPr lang="en-US" dirty="0" smtClean="0"/>
          </a:p>
          <a:p>
            <a:pPr marL="114300" indent="0">
              <a:buNone/>
            </a:pPr>
            <a:r>
              <a:rPr lang="en-US" dirty="0" smtClean="0"/>
              <a:t>&lt;</a:t>
            </a:r>
            <a:r>
              <a:rPr lang="en-US" dirty="0"/>
              <a:t>table border="1" </a:t>
            </a:r>
            <a:r>
              <a:rPr lang="en-US" dirty="0" err="1"/>
              <a:t>bordercolor</a:t>
            </a:r>
            <a:r>
              <a:rPr lang="en-US" dirty="0"/>
              <a:t>="red" </a:t>
            </a:r>
            <a:r>
              <a:rPr lang="en-US" dirty="0" err="1"/>
              <a:t>bgcolor</a:t>
            </a:r>
            <a:r>
              <a:rPr lang="en-US" dirty="0"/>
              <a:t>="yellow"&gt; </a:t>
            </a:r>
            <a:br>
              <a:rPr lang="en-US" dirty="0"/>
            </a:br>
            <a:endParaRPr lang="en-US" dirty="0"/>
          </a:p>
        </p:txBody>
      </p:sp>
    </p:spTree>
    <p:extLst>
      <p:ext uri="{BB962C8B-B14F-4D97-AF65-F5344CB8AC3E}">
        <p14:creationId xmlns:p14="http://schemas.microsoft.com/office/powerpoint/2010/main" val="381470936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HTML </a:t>
            </a:r>
            <a:r>
              <a:rPr lang="en-US" sz="2800" b="1" dirty="0">
                <a:solidFill>
                  <a:srgbClr val="FF0000"/>
                </a:solidFill>
              </a:rPr>
              <a:t>background attribute</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تغيير لون خلفية الجدول </a:t>
            </a:r>
            <a:endParaRPr lang="en-US" dirty="0" smtClean="0"/>
          </a:p>
          <a:p>
            <a:pPr marL="114300" indent="0">
              <a:buNone/>
            </a:pPr>
            <a:r>
              <a:rPr lang="en-US" dirty="0"/>
              <a:t>&lt;table border="1" </a:t>
            </a:r>
            <a:r>
              <a:rPr lang="en-US" dirty="0" err="1"/>
              <a:t>bordercolor</a:t>
            </a:r>
            <a:r>
              <a:rPr lang="en-US" dirty="0"/>
              <a:t>="red" </a:t>
            </a:r>
            <a:r>
              <a:rPr lang="en-US" dirty="0" err="1"/>
              <a:t>bgcolor</a:t>
            </a:r>
            <a:r>
              <a:rPr lang="en-US" dirty="0"/>
              <a:t>="yellow" background="https://www.closetag.com/images/photo6.jpg"&gt; </a:t>
            </a:r>
            <a:br>
              <a:rPr lang="en-US" dirty="0"/>
            </a:br>
            <a:endParaRPr lang="en-US" dirty="0"/>
          </a:p>
        </p:txBody>
      </p:sp>
    </p:spTree>
    <p:extLst>
      <p:ext uri="{BB962C8B-B14F-4D97-AF65-F5344CB8AC3E}">
        <p14:creationId xmlns:p14="http://schemas.microsoft.com/office/powerpoint/2010/main" val="380243205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width </a:t>
            </a:r>
            <a:r>
              <a:rPr lang="en-US" sz="2800" b="1" dirty="0" err="1">
                <a:solidFill>
                  <a:srgbClr val="FF0000"/>
                </a:solidFill>
              </a:rPr>
              <a:t>attrubute</a:t>
            </a:r>
            <a:r>
              <a:rPr lang="en-US" sz="2800" b="1" dirty="0">
                <a:solidFill>
                  <a:srgbClr val="FF0000"/>
                </a:solidFill>
              </a:rPr>
              <a:t> with percentage</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للتحكم في عرض الجدول </a:t>
            </a:r>
            <a:endParaRPr lang="en-US" dirty="0" smtClean="0"/>
          </a:p>
          <a:p>
            <a:pPr marL="114300" indent="0" algn="r">
              <a:buNone/>
            </a:pPr>
            <a:r>
              <a:rPr lang="en-US" dirty="0"/>
              <a:t>&lt;table border="1" </a:t>
            </a:r>
            <a:r>
              <a:rPr lang="en-US" dirty="0" err="1"/>
              <a:t>bordercolor</a:t>
            </a:r>
            <a:r>
              <a:rPr lang="en-US" dirty="0"/>
              <a:t>="red" </a:t>
            </a:r>
            <a:r>
              <a:rPr lang="en-US" dirty="0" err="1"/>
              <a:t>bgcolor</a:t>
            </a:r>
            <a:r>
              <a:rPr lang="en-US" dirty="0"/>
              <a:t>="yellow" width="100%"&gt; </a:t>
            </a:r>
            <a:br>
              <a:rPr lang="en-US" dirty="0"/>
            </a:br>
            <a:endParaRPr lang="en-US" dirty="0"/>
          </a:p>
        </p:txBody>
      </p:sp>
    </p:spTree>
    <p:extLst>
      <p:ext uri="{BB962C8B-B14F-4D97-AF65-F5344CB8AC3E}">
        <p14:creationId xmlns:p14="http://schemas.microsoft.com/office/powerpoint/2010/main" val="223383394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table align</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b="1" dirty="0" smtClean="0"/>
              <a:t>center</a:t>
            </a:r>
            <a:r>
              <a:rPr lang="en-US" b="1" dirty="0"/>
              <a:t> </a:t>
            </a:r>
            <a:endParaRPr lang="en-US" b="1" dirty="0" smtClean="0"/>
          </a:p>
          <a:p>
            <a:pPr marL="114300" indent="0" algn="r">
              <a:buNone/>
            </a:pPr>
            <a:r>
              <a:rPr lang="ar-EG" dirty="0"/>
              <a:t>لتوسيط الجدول في منتصف الصفحة أفقياً</a:t>
            </a:r>
            <a:r>
              <a:rPr lang="ar-EG" dirty="0" smtClean="0"/>
              <a:t>.</a:t>
            </a:r>
            <a:endParaRPr lang="en-US" dirty="0" smtClean="0"/>
          </a:p>
          <a:p>
            <a:pPr marL="114300" indent="0" algn="r">
              <a:buNone/>
            </a:pPr>
            <a:r>
              <a:rPr lang="en-US" b="1" dirty="0" smtClean="0"/>
              <a:t>Left</a:t>
            </a:r>
          </a:p>
          <a:p>
            <a:pPr marL="114300" indent="0" algn="r">
              <a:buNone/>
            </a:pPr>
            <a:r>
              <a:rPr lang="ar-EG" dirty="0"/>
              <a:t>لمحاذاة الجدول إلى اليسار وهو الوضع الافتراضي</a:t>
            </a:r>
            <a:r>
              <a:rPr lang="ar-EG" dirty="0" smtClean="0"/>
              <a:t>.</a:t>
            </a:r>
            <a:endParaRPr lang="en-US" dirty="0" smtClean="0"/>
          </a:p>
          <a:p>
            <a:pPr marL="114300" indent="0" algn="r">
              <a:buNone/>
            </a:pPr>
            <a:r>
              <a:rPr lang="en-US" b="1" dirty="0" smtClean="0"/>
              <a:t>Right</a:t>
            </a:r>
          </a:p>
          <a:p>
            <a:pPr marL="114300" indent="0" algn="r">
              <a:buNone/>
            </a:pPr>
            <a:r>
              <a:rPr lang="ar-EG" dirty="0"/>
              <a:t>لمحاذاة الجدول إلى اليمين للصفحات التي تبدأ من جهة </a:t>
            </a:r>
            <a:r>
              <a:rPr lang="ar-EG" dirty="0" smtClean="0"/>
              <a:t>اليمين</a:t>
            </a:r>
            <a:endParaRPr lang="en-US" dirty="0" smtClean="0"/>
          </a:p>
          <a:p>
            <a:pPr marL="114300" indent="0" algn="r">
              <a:buNone/>
            </a:pPr>
            <a:r>
              <a:rPr lang="en-US" dirty="0"/>
              <a:t>&lt;table border="1" </a:t>
            </a:r>
            <a:r>
              <a:rPr lang="en-US" dirty="0" err="1"/>
              <a:t>bordercolor</a:t>
            </a:r>
            <a:r>
              <a:rPr lang="en-US" dirty="0"/>
              <a:t>="red" </a:t>
            </a:r>
            <a:r>
              <a:rPr lang="en-US" dirty="0" err="1"/>
              <a:t>bgcolor</a:t>
            </a:r>
            <a:r>
              <a:rPr lang="en-US" dirty="0"/>
              <a:t>="yellow" width="500" align="center"&gt; </a:t>
            </a:r>
            <a:br>
              <a:rPr lang="en-US" dirty="0"/>
            </a:br>
            <a:endParaRPr lang="en-US" b="1" dirty="0" smtClean="0"/>
          </a:p>
        </p:txBody>
      </p:sp>
    </p:spTree>
    <p:extLst>
      <p:ext uri="{BB962C8B-B14F-4D97-AF65-F5344CB8AC3E}">
        <p14:creationId xmlns:p14="http://schemas.microsoft.com/office/powerpoint/2010/main" val="173844436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err="1">
                <a:solidFill>
                  <a:srgbClr val="FF0000"/>
                </a:solidFill>
              </a:rPr>
              <a:t>cellpadding</a:t>
            </a:r>
            <a:r>
              <a:rPr lang="en-US" sz="2800" b="1" dirty="0">
                <a:solidFill>
                  <a:srgbClr val="FF0000"/>
                </a:solidFill>
              </a:rPr>
              <a:t> attribute</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لعمل مسافات داخل الخلايا، وذلك بين المحتوى النصي وبين إطار الخلية</a:t>
            </a:r>
            <a:r>
              <a:rPr lang="ar-EG" dirty="0" smtClean="0"/>
              <a:t>.</a:t>
            </a:r>
            <a:endParaRPr lang="en-US" dirty="0" smtClean="0"/>
          </a:p>
          <a:p>
            <a:pPr marL="114300" indent="0" algn="r">
              <a:buNone/>
            </a:pPr>
            <a:r>
              <a:rPr lang="en-US" dirty="0"/>
              <a:t>&lt;table border="1" </a:t>
            </a:r>
            <a:r>
              <a:rPr lang="en-US" dirty="0" err="1"/>
              <a:t>bordercolor</a:t>
            </a:r>
            <a:r>
              <a:rPr lang="en-US" dirty="0"/>
              <a:t>="red" </a:t>
            </a:r>
            <a:r>
              <a:rPr lang="en-US" dirty="0" err="1"/>
              <a:t>bgcolor</a:t>
            </a:r>
            <a:r>
              <a:rPr lang="en-US" dirty="0"/>
              <a:t>="yellow" width="500" </a:t>
            </a:r>
            <a:r>
              <a:rPr lang="en-US" dirty="0" err="1"/>
              <a:t>cellpadding</a:t>
            </a:r>
            <a:r>
              <a:rPr lang="en-US" dirty="0"/>
              <a:t>="10"&gt; </a:t>
            </a:r>
            <a:br>
              <a:rPr lang="en-US" dirty="0"/>
            </a:br>
            <a:endParaRPr lang="en-US" b="1" dirty="0" smtClean="0"/>
          </a:p>
        </p:txBody>
      </p:sp>
    </p:spTree>
    <p:extLst>
      <p:ext uri="{BB962C8B-B14F-4D97-AF65-F5344CB8AC3E}">
        <p14:creationId xmlns:p14="http://schemas.microsoft.com/office/powerpoint/2010/main" val="352075685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err="1">
                <a:solidFill>
                  <a:srgbClr val="FF0000"/>
                </a:solidFill>
              </a:rPr>
              <a:t>cellspacing</a:t>
            </a:r>
            <a:r>
              <a:rPr lang="en-US" sz="2800" b="1" dirty="0">
                <a:solidFill>
                  <a:srgbClr val="FF0000"/>
                </a:solidFill>
              </a:rPr>
              <a:t> attribute</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لعمل مسافات خارج الخلايا، وذلك بين إطار الخلايا والإطار الخارجي للجدول</a:t>
            </a:r>
            <a:r>
              <a:rPr lang="ar-EG" dirty="0" smtClean="0"/>
              <a:t>.</a:t>
            </a:r>
            <a:endParaRPr lang="en-US" dirty="0" smtClean="0"/>
          </a:p>
          <a:p>
            <a:pPr marL="114300" indent="0" algn="r">
              <a:buNone/>
            </a:pPr>
            <a:r>
              <a:rPr lang="en-US" dirty="0"/>
              <a:t>&lt;table border="1" </a:t>
            </a:r>
            <a:r>
              <a:rPr lang="en-US" dirty="0" err="1"/>
              <a:t>bordercolor</a:t>
            </a:r>
            <a:r>
              <a:rPr lang="en-US" dirty="0"/>
              <a:t>="red" </a:t>
            </a:r>
            <a:r>
              <a:rPr lang="en-US" dirty="0" err="1"/>
              <a:t>bgcolor</a:t>
            </a:r>
            <a:r>
              <a:rPr lang="en-US" dirty="0"/>
              <a:t>="yellow" width="500" </a:t>
            </a:r>
            <a:r>
              <a:rPr lang="en-US" dirty="0" err="1"/>
              <a:t>cellspacing</a:t>
            </a:r>
            <a:r>
              <a:rPr lang="en-US"/>
              <a:t>="10"&gt; </a:t>
            </a:r>
            <a:br>
              <a:rPr lang="en-US"/>
            </a:br>
            <a:endParaRPr lang="en-US" b="1" dirty="0" smtClean="0"/>
          </a:p>
        </p:txBody>
      </p:sp>
    </p:spTree>
    <p:extLst>
      <p:ext uri="{BB962C8B-B14F-4D97-AF65-F5344CB8AC3E}">
        <p14:creationId xmlns:p14="http://schemas.microsoft.com/office/powerpoint/2010/main" val="87652704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36086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الثامنة</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49164878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Table attributes in html</a:t>
            </a:r>
            <a:endParaRPr lang="en-US" sz="2800" b="1" dirty="0">
              <a:solidFill>
                <a:srgbClr val="FF0000"/>
              </a:solidFill>
            </a:endParaRPr>
          </a:p>
        </p:txBody>
      </p:sp>
      <p:sp>
        <p:nvSpPr>
          <p:cNvPr id="3" name="Content Placeholder 2"/>
          <p:cNvSpPr>
            <a:spLocks noGrp="1"/>
          </p:cNvSpPr>
          <p:nvPr>
            <p:ph idx="1"/>
          </p:nvPr>
        </p:nvSpPr>
        <p:spPr/>
        <p:txBody>
          <a:bodyPr>
            <a:normAutofit lnSpcReduction="10000"/>
          </a:bodyPr>
          <a:lstStyle/>
          <a:p>
            <a:pPr marL="114300" indent="0" algn="r">
              <a:buNone/>
            </a:pPr>
            <a:r>
              <a:rPr lang="en-US" b="1" dirty="0" smtClean="0"/>
              <a:t>Border</a:t>
            </a:r>
            <a:endParaRPr lang="ar-EG" b="1" dirty="0" smtClean="0"/>
          </a:p>
          <a:p>
            <a:pPr marL="114300" indent="0" algn="r">
              <a:buNone/>
            </a:pPr>
            <a:r>
              <a:rPr lang="ar-EG" dirty="0"/>
              <a:t>لإضافة إطار للجدول</a:t>
            </a:r>
            <a:r>
              <a:rPr lang="ar-EG" dirty="0" smtClean="0"/>
              <a:t>.</a:t>
            </a:r>
          </a:p>
          <a:p>
            <a:pPr marL="114300" indent="0" algn="r">
              <a:buNone/>
            </a:pPr>
            <a:r>
              <a:rPr lang="en-US" b="1" dirty="0" err="1" smtClean="0"/>
              <a:t>Bordercolor</a:t>
            </a:r>
            <a:endParaRPr lang="ar-EG" b="1" dirty="0" smtClean="0"/>
          </a:p>
          <a:p>
            <a:pPr marL="114300" indent="0" algn="r">
              <a:buNone/>
            </a:pPr>
            <a:r>
              <a:rPr lang="ar-EG" dirty="0"/>
              <a:t>للتحكم لون الإطار</a:t>
            </a:r>
            <a:r>
              <a:rPr lang="ar-EG" dirty="0" smtClean="0"/>
              <a:t>.</a:t>
            </a:r>
          </a:p>
          <a:p>
            <a:pPr marL="114300" indent="0" algn="r">
              <a:buNone/>
            </a:pPr>
            <a:r>
              <a:rPr lang="en-US" b="1" dirty="0" err="1" smtClean="0"/>
              <a:t>Bgcolor</a:t>
            </a:r>
            <a:endParaRPr lang="ar-EG" b="1" dirty="0" smtClean="0"/>
          </a:p>
          <a:p>
            <a:pPr marL="114300" indent="0" algn="r">
              <a:buNone/>
            </a:pPr>
            <a:r>
              <a:rPr lang="ar-EG" dirty="0"/>
              <a:t>للتحكم في لون خلفية الجدول</a:t>
            </a:r>
            <a:r>
              <a:rPr lang="ar-EG" dirty="0" smtClean="0"/>
              <a:t>.</a:t>
            </a:r>
          </a:p>
          <a:p>
            <a:pPr marL="114300" indent="0" algn="r">
              <a:buNone/>
            </a:pPr>
            <a:r>
              <a:rPr lang="en-US" b="1" dirty="0"/>
              <a:t>background </a:t>
            </a:r>
            <a:endParaRPr lang="ar-EG" b="1" dirty="0" smtClean="0"/>
          </a:p>
          <a:p>
            <a:pPr marL="114300" indent="0" algn="r">
              <a:buNone/>
            </a:pPr>
            <a:r>
              <a:rPr lang="ar-EG" dirty="0"/>
              <a:t>للتحكم في صورة خلفية الجدول</a:t>
            </a:r>
            <a:r>
              <a:rPr lang="ar-EG" dirty="0" smtClean="0"/>
              <a:t>.</a:t>
            </a:r>
          </a:p>
          <a:p>
            <a:pPr marL="114300" indent="0" algn="r">
              <a:buNone/>
            </a:pPr>
            <a:r>
              <a:rPr lang="en-US" b="1" dirty="0"/>
              <a:t>width </a:t>
            </a:r>
            <a:endParaRPr lang="ar-EG" b="1" dirty="0" smtClean="0"/>
          </a:p>
          <a:p>
            <a:pPr marL="114300" indent="0" algn="r">
              <a:buNone/>
            </a:pPr>
            <a:r>
              <a:rPr lang="ar-EG" b="1" dirty="0"/>
              <a:t> </a:t>
            </a:r>
            <a:r>
              <a:rPr lang="ar-EG" dirty="0"/>
              <a:t>للتحكم في حجم عرض الجدول.</a:t>
            </a:r>
            <a:endParaRPr lang="en-US" dirty="0"/>
          </a:p>
        </p:txBody>
      </p:sp>
    </p:spTree>
    <p:extLst>
      <p:ext uri="{BB962C8B-B14F-4D97-AF65-F5344CB8AC3E}">
        <p14:creationId xmlns:p14="http://schemas.microsoft.com/office/powerpoint/2010/main" val="352569694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Create </a:t>
            </a:r>
            <a:r>
              <a:rPr lang="en-US" sz="2800" b="1" dirty="0">
                <a:solidFill>
                  <a:srgbClr val="FF0000"/>
                </a:solidFill>
              </a:rPr>
              <a:t>table </a:t>
            </a:r>
            <a:r>
              <a:rPr lang="en-US" sz="2800" b="1" dirty="0" smtClean="0">
                <a:solidFill>
                  <a:srgbClr val="FF0000"/>
                </a:solidFill>
              </a:rPr>
              <a:t>in </a:t>
            </a:r>
            <a:r>
              <a:rPr lang="en-US" sz="2800" b="1" dirty="0">
                <a:solidFill>
                  <a:srgbClr val="FF0000"/>
                </a:solidFill>
              </a:rPr>
              <a:t>HTML</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marL="114300" indent="0" algn="r">
              <a:buNone/>
            </a:pPr>
            <a:r>
              <a:rPr lang="en-US" b="1" dirty="0"/>
              <a:t>height </a:t>
            </a:r>
            <a:endParaRPr lang="ar-EG" b="1" dirty="0" smtClean="0"/>
          </a:p>
          <a:p>
            <a:pPr marL="114300" indent="0" algn="r">
              <a:buNone/>
            </a:pPr>
            <a:r>
              <a:rPr lang="ar-EG" dirty="0"/>
              <a:t>للتحكم في طول الجدول.</a:t>
            </a:r>
            <a:endParaRPr lang="ar-EG" dirty="0" smtClean="0"/>
          </a:p>
          <a:p>
            <a:pPr marL="114300" indent="0" algn="r">
              <a:buNone/>
            </a:pPr>
            <a:r>
              <a:rPr lang="en-US" b="1" dirty="0"/>
              <a:t>align </a:t>
            </a:r>
            <a:endParaRPr lang="ar-EG" b="1" dirty="0" smtClean="0"/>
          </a:p>
          <a:p>
            <a:pPr marL="114300" indent="0" algn="r">
              <a:buNone/>
            </a:pPr>
            <a:r>
              <a:rPr lang="ar-EG" dirty="0"/>
              <a:t>للتحكم في محاذاة الجدول إلى يمين أو يسار أو وسط الصفحة</a:t>
            </a:r>
            <a:endParaRPr lang="ar-EG" dirty="0" smtClean="0"/>
          </a:p>
          <a:p>
            <a:pPr marL="114300" indent="0" algn="r">
              <a:buNone/>
            </a:pPr>
            <a:r>
              <a:rPr lang="en-US" b="1" dirty="0" err="1"/>
              <a:t>cellpadding</a:t>
            </a:r>
            <a:endParaRPr lang="ar-EG" b="1" dirty="0" smtClean="0"/>
          </a:p>
          <a:p>
            <a:pPr marL="114300" indent="0" algn="r">
              <a:buNone/>
            </a:pPr>
            <a:r>
              <a:rPr lang="ar-EG" dirty="0"/>
              <a:t>للتحكم في حجم مسافات الخلايا الداخلية بين المحتوى النصي أو المرئي وبين إطار الخلايا.</a:t>
            </a:r>
            <a:endParaRPr lang="ar-EG" dirty="0" smtClean="0"/>
          </a:p>
          <a:p>
            <a:pPr marL="114300" indent="0" algn="r">
              <a:buNone/>
            </a:pPr>
            <a:r>
              <a:rPr lang="en-US" b="1" dirty="0" err="1" smtClean="0"/>
              <a:t>cellspacing</a:t>
            </a:r>
            <a:endParaRPr lang="ar-EG" b="1" dirty="0" smtClean="0"/>
          </a:p>
          <a:p>
            <a:pPr marL="114300" indent="0" algn="r">
              <a:buNone/>
            </a:pPr>
            <a:r>
              <a:rPr lang="ar-EG" dirty="0" smtClean="0"/>
              <a:t>للتحكم </a:t>
            </a:r>
            <a:r>
              <a:rPr lang="ar-EG" dirty="0"/>
              <a:t>بالمسافات الخارجية بين الخلايا.</a:t>
            </a:r>
            <a:endParaRPr lang="ar-EG" dirty="0" smtClean="0"/>
          </a:p>
          <a:p>
            <a:pPr marL="114300" indent="0" algn="r">
              <a:buNone/>
            </a:pPr>
            <a:r>
              <a:rPr lang="en-US" b="1" dirty="0" smtClean="0"/>
              <a:t>rules </a:t>
            </a:r>
            <a:endParaRPr lang="ar-EG" b="1" dirty="0" smtClean="0"/>
          </a:p>
          <a:p>
            <a:pPr marL="114300" indent="0" algn="r">
              <a:buNone/>
            </a:pPr>
            <a:r>
              <a:rPr lang="ar-EG" dirty="0"/>
              <a:t>لوضع شروط للجدول</a:t>
            </a:r>
            <a:r>
              <a:rPr lang="ar-EG" dirty="0" smtClean="0"/>
              <a:t>.</a:t>
            </a:r>
            <a:endParaRPr lang="en-US" dirty="0" smtClean="0"/>
          </a:p>
          <a:p>
            <a:pPr marL="114300" indent="0" algn="r">
              <a:buNone/>
            </a:pPr>
            <a:r>
              <a:rPr lang="en-US" b="1" dirty="0" smtClean="0"/>
              <a:t>Frame</a:t>
            </a:r>
          </a:p>
          <a:p>
            <a:pPr marL="114300" indent="0" algn="r">
              <a:buNone/>
            </a:pPr>
            <a:r>
              <a:rPr lang="ar-EG" dirty="0"/>
              <a:t>لوضع إطارات جانبية للجدول</a:t>
            </a:r>
            <a:r>
              <a:rPr lang="ar-EG" dirty="0" smtClean="0"/>
              <a:t>.</a:t>
            </a:r>
            <a:endParaRPr lang="en-US" dirty="0" smtClean="0"/>
          </a:p>
          <a:p>
            <a:pPr marL="114300" indent="0" algn="r">
              <a:buNone/>
            </a:pPr>
            <a:r>
              <a:rPr lang="en-US" b="1" dirty="0"/>
              <a:t>summary </a:t>
            </a:r>
            <a:endParaRPr lang="en-US" b="1" dirty="0" smtClean="0"/>
          </a:p>
          <a:p>
            <a:pPr marL="114300" indent="0" algn="r">
              <a:buNone/>
            </a:pPr>
            <a:r>
              <a:rPr lang="ar-EG" dirty="0"/>
              <a:t>لوضع ملخص غير مرئي لمطوري الويب.</a:t>
            </a:r>
            <a:endParaRPr lang="en-US" dirty="0"/>
          </a:p>
        </p:txBody>
      </p:sp>
    </p:spTree>
    <p:extLst>
      <p:ext uri="{BB962C8B-B14F-4D97-AF65-F5344CB8AC3E}">
        <p14:creationId xmlns:p14="http://schemas.microsoft.com/office/powerpoint/2010/main" val="4253767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html</a:t>
            </a:r>
            <a:r>
              <a:rPr lang="ar-EG" sz="3200" b="1" dirty="0" smtClean="0">
                <a:solidFill>
                  <a:srgbClr val="FF0000"/>
                </a:solidFill>
              </a:rPr>
              <a:t>ما نحتاجة لتعلم لغة ال </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marL="0" indent="0" algn="r">
              <a:buNone/>
            </a:pPr>
            <a:r>
              <a:rPr lang="ar-EG" sz="2800" dirty="0" smtClean="0"/>
              <a:t>نحتاج الى اداتين اساسيتين:</a:t>
            </a:r>
          </a:p>
          <a:p>
            <a:pPr marL="0" indent="0" algn="r">
              <a:buNone/>
            </a:pPr>
            <a:r>
              <a:rPr lang="en-US" sz="2800" dirty="0" err="1" smtClean="0"/>
              <a:t>vscode</a:t>
            </a:r>
            <a:r>
              <a:rPr lang="ar-EG" sz="2800" dirty="0" smtClean="0"/>
              <a:t>هى محرر الاكواد وما نستخدمه </a:t>
            </a:r>
            <a:r>
              <a:rPr lang="ar-EG" sz="2800" smtClean="0"/>
              <a:t>خلال الكورس</a:t>
            </a:r>
            <a:endParaRPr lang="en-US" sz="2800" dirty="0" smtClean="0"/>
          </a:p>
          <a:p>
            <a:pPr marL="0" indent="0" algn="r">
              <a:buNone/>
            </a:pPr>
            <a:r>
              <a:rPr lang="en-US" sz="2800" dirty="0" smtClean="0"/>
              <a:t>Google </a:t>
            </a:r>
            <a:r>
              <a:rPr lang="en-US" sz="2800" dirty="0" err="1" smtClean="0"/>
              <a:t>chrom</a:t>
            </a:r>
            <a:r>
              <a:rPr lang="ar-EG" sz="2800" dirty="0" smtClean="0"/>
              <a:t>ومتصفح انترنت وافضل متصفح هو </a:t>
            </a:r>
          </a:p>
          <a:p>
            <a:pPr marL="0" indent="0" algn="r">
              <a:buNone/>
            </a:pPr>
            <a:endParaRPr lang="en-US" sz="2800" dirty="0" smtClean="0"/>
          </a:p>
        </p:txBody>
      </p:sp>
    </p:spTree>
    <p:extLst>
      <p:ext uri="{BB962C8B-B14F-4D97-AF65-F5344CB8AC3E}">
        <p14:creationId xmlns:p14="http://schemas.microsoft.com/office/powerpoint/2010/main" val="109522898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border attribute</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لإضافة إطار خارجي للجدول ولجميع الخلايا، وتكتب قيمة سماكة الإطار الخارجي على شكل </a:t>
            </a:r>
            <a:r>
              <a:rPr lang="ar-EG" dirty="0" smtClean="0"/>
              <a:t>رقم</a:t>
            </a:r>
            <a:endParaRPr lang="en-US" dirty="0" smtClean="0"/>
          </a:p>
          <a:p>
            <a:pPr marL="114300" indent="0">
              <a:buNone/>
            </a:pPr>
            <a:r>
              <a:rPr lang="en-US" dirty="0"/>
              <a:t>&lt;table border="1px"&gt;</a:t>
            </a:r>
          </a:p>
        </p:txBody>
      </p:sp>
    </p:spTree>
    <p:extLst>
      <p:ext uri="{BB962C8B-B14F-4D97-AF65-F5344CB8AC3E}">
        <p14:creationId xmlns:p14="http://schemas.microsoft.com/office/powerpoint/2010/main" val="305958373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err="1">
                <a:solidFill>
                  <a:srgbClr val="FF0000"/>
                </a:solidFill>
              </a:rPr>
              <a:t>bordercolor</a:t>
            </a:r>
            <a:r>
              <a:rPr lang="en-US" sz="2800" b="1" dirty="0">
                <a:solidFill>
                  <a:srgbClr val="FF0000"/>
                </a:solidFill>
              </a:rPr>
              <a:t> attribute</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لتغيير لون إطار الجدول، حيث نكتب بداخلها قيمة لون الإطار. </a:t>
            </a:r>
            <a:endParaRPr lang="en-US" dirty="0" smtClean="0"/>
          </a:p>
          <a:p>
            <a:pPr marL="114300" indent="0" algn="r">
              <a:buNone/>
            </a:pPr>
            <a:r>
              <a:rPr lang="en-US" dirty="0" smtClean="0"/>
              <a:t>&lt;</a:t>
            </a:r>
            <a:r>
              <a:rPr lang="en-US" dirty="0"/>
              <a:t>table border="1" </a:t>
            </a:r>
            <a:r>
              <a:rPr lang="en-US" dirty="0" err="1"/>
              <a:t>bordercolor</a:t>
            </a:r>
            <a:r>
              <a:rPr lang="en-US" dirty="0"/>
              <a:t>="red"&gt; </a:t>
            </a:r>
            <a:br>
              <a:rPr lang="en-US" dirty="0"/>
            </a:br>
            <a:endParaRPr lang="en-US" dirty="0"/>
          </a:p>
        </p:txBody>
      </p:sp>
    </p:spTree>
    <p:extLst>
      <p:ext uri="{BB962C8B-B14F-4D97-AF65-F5344CB8AC3E}">
        <p14:creationId xmlns:p14="http://schemas.microsoft.com/office/powerpoint/2010/main" val="181807303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err="1">
                <a:solidFill>
                  <a:srgbClr val="FF0000"/>
                </a:solidFill>
              </a:rPr>
              <a:t>bgcolor</a:t>
            </a:r>
            <a:r>
              <a:rPr lang="en-US" sz="2800" b="1" dirty="0">
                <a:solidFill>
                  <a:srgbClr val="FF0000"/>
                </a:solidFill>
              </a:rPr>
              <a:t> attributes</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تغيير لون خلفية الجدول </a:t>
            </a:r>
            <a:endParaRPr lang="en-US" dirty="0" smtClean="0"/>
          </a:p>
          <a:p>
            <a:pPr marL="114300" indent="0">
              <a:buNone/>
            </a:pPr>
            <a:r>
              <a:rPr lang="en-US" dirty="0" smtClean="0"/>
              <a:t>&lt;</a:t>
            </a:r>
            <a:r>
              <a:rPr lang="en-US" dirty="0"/>
              <a:t>table border="1" </a:t>
            </a:r>
            <a:r>
              <a:rPr lang="en-US" dirty="0" err="1"/>
              <a:t>bordercolor</a:t>
            </a:r>
            <a:r>
              <a:rPr lang="en-US" dirty="0"/>
              <a:t>="red" </a:t>
            </a:r>
            <a:r>
              <a:rPr lang="en-US" dirty="0" err="1"/>
              <a:t>bgcolor</a:t>
            </a:r>
            <a:r>
              <a:rPr lang="en-US" dirty="0"/>
              <a:t>="</a:t>
            </a:r>
            <a:r>
              <a:rPr lang="en-US" dirty="0" smtClean="0"/>
              <a:t>yellow“ &gt; </a:t>
            </a:r>
            <a:r>
              <a:rPr lang="en-US" dirty="0"/>
              <a:t/>
            </a:r>
            <a:br>
              <a:rPr lang="en-US" dirty="0"/>
            </a:br>
            <a:endParaRPr lang="en-US" dirty="0"/>
          </a:p>
        </p:txBody>
      </p:sp>
    </p:spTree>
    <p:extLst>
      <p:ext uri="{BB962C8B-B14F-4D97-AF65-F5344CB8AC3E}">
        <p14:creationId xmlns:p14="http://schemas.microsoft.com/office/powerpoint/2010/main" val="155665634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HTML </a:t>
            </a:r>
            <a:r>
              <a:rPr lang="en-US" sz="2800" b="1" dirty="0">
                <a:solidFill>
                  <a:srgbClr val="FF0000"/>
                </a:solidFill>
              </a:rPr>
              <a:t>background attribute</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تغيير لون خلفية الجدول </a:t>
            </a:r>
            <a:endParaRPr lang="en-US" dirty="0" smtClean="0"/>
          </a:p>
          <a:p>
            <a:pPr marL="114300" indent="0">
              <a:buNone/>
            </a:pPr>
            <a:r>
              <a:rPr lang="en-US" dirty="0"/>
              <a:t>&lt;table border="1" </a:t>
            </a:r>
            <a:r>
              <a:rPr lang="en-US" dirty="0" err="1"/>
              <a:t>bordercolor</a:t>
            </a:r>
            <a:r>
              <a:rPr lang="en-US" dirty="0"/>
              <a:t>="red" </a:t>
            </a:r>
            <a:r>
              <a:rPr lang="en-US" dirty="0" err="1"/>
              <a:t>bgcolor</a:t>
            </a:r>
            <a:r>
              <a:rPr lang="en-US" dirty="0"/>
              <a:t>="yellow" background="https://www.closetag.com/images/photo6.jpg"&gt; </a:t>
            </a:r>
            <a:br>
              <a:rPr lang="en-US" dirty="0"/>
            </a:br>
            <a:endParaRPr lang="en-US" dirty="0"/>
          </a:p>
        </p:txBody>
      </p:sp>
    </p:spTree>
    <p:extLst>
      <p:ext uri="{BB962C8B-B14F-4D97-AF65-F5344CB8AC3E}">
        <p14:creationId xmlns:p14="http://schemas.microsoft.com/office/powerpoint/2010/main" val="137153435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width </a:t>
            </a:r>
            <a:r>
              <a:rPr lang="en-US" sz="2800" b="1" dirty="0" err="1">
                <a:solidFill>
                  <a:srgbClr val="FF0000"/>
                </a:solidFill>
              </a:rPr>
              <a:t>attrubute</a:t>
            </a:r>
            <a:r>
              <a:rPr lang="en-US" sz="2800" b="1" dirty="0">
                <a:solidFill>
                  <a:srgbClr val="FF0000"/>
                </a:solidFill>
              </a:rPr>
              <a:t> with percentage</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للتحكم في عرض الجدول </a:t>
            </a:r>
            <a:endParaRPr lang="en-US" dirty="0" smtClean="0"/>
          </a:p>
          <a:p>
            <a:pPr marL="114300" indent="0" algn="r">
              <a:buNone/>
            </a:pPr>
            <a:r>
              <a:rPr lang="en-US" dirty="0"/>
              <a:t>&lt;table border="1" </a:t>
            </a:r>
            <a:r>
              <a:rPr lang="en-US" dirty="0" err="1"/>
              <a:t>bordercolor</a:t>
            </a:r>
            <a:r>
              <a:rPr lang="en-US" dirty="0"/>
              <a:t>="red" </a:t>
            </a:r>
            <a:r>
              <a:rPr lang="en-US" dirty="0" err="1"/>
              <a:t>bgcolor</a:t>
            </a:r>
            <a:r>
              <a:rPr lang="en-US" dirty="0"/>
              <a:t>="yellow" width="100%"&gt; </a:t>
            </a:r>
            <a:br>
              <a:rPr lang="en-US" dirty="0"/>
            </a:br>
            <a:endParaRPr lang="en-US" dirty="0"/>
          </a:p>
        </p:txBody>
      </p:sp>
    </p:spTree>
    <p:extLst>
      <p:ext uri="{BB962C8B-B14F-4D97-AF65-F5344CB8AC3E}">
        <p14:creationId xmlns:p14="http://schemas.microsoft.com/office/powerpoint/2010/main" val="16374717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table align</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b="1" dirty="0" smtClean="0"/>
              <a:t>center</a:t>
            </a:r>
            <a:r>
              <a:rPr lang="en-US" b="1" dirty="0"/>
              <a:t> </a:t>
            </a:r>
            <a:endParaRPr lang="en-US" b="1" dirty="0" smtClean="0"/>
          </a:p>
          <a:p>
            <a:pPr marL="114300" indent="0" algn="r">
              <a:buNone/>
            </a:pPr>
            <a:r>
              <a:rPr lang="ar-EG" dirty="0"/>
              <a:t>لتوسيط الجدول في منتصف الصفحة أفقياً</a:t>
            </a:r>
            <a:r>
              <a:rPr lang="ar-EG" dirty="0" smtClean="0"/>
              <a:t>.</a:t>
            </a:r>
            <a:endParaRPr lang="en-US" dirty="0" smtClean="0"/>
          </a:p>
          <a:p>
            <a:pPr marL="114300" indent="0" algn="r">
              <a:buNone/>
            </a:pPr>
            <a:r>
              <a:rPr lang="en-US" b="1" dirty="0" smtClean="0"/>
              <a:t>Left</a:t>
            </a:r>
          </a:p>
          <a:p>
            <a:pPr marL="114300" indent="0" algn="r">
              <a:buNone/>
            </a:pPr>
            <a:r>
              <a:rPr lang="ar-EG" dirty="0"/>
              <a:t>لمحاذاة الجدول إلى اليسار وهو الوضع الافتراضي</a:t>
            </a:r>
            <a:r>
              <a:rPr lang="ar-EG" dirty="0" smtClean="0"/>
              <a:t>.</a:t>
            </a:r>
            <a:endParaRPr lang="en-US" dirty="0" smtClean="0"/>
          </a:p>
          <a:p>
            <a:pPr marL="114300" indent="0" algn="r">
              <a:buNone/>
            </a:pPr>
            <a:r>
              <a:rPr lang="en-US" b="1" dirty="0" smtClean="0"/>
              <a:t>Right</a:t>
            </a:r>
          </a:p>
          <a:p>
            <a:pPr marL="114300" indent="0" algn="r">
              <a:buNone/>
            </a:pPr>
            <a:r>
              <a:rPr lang="ar-EG" dirty="0"/>
              <a:t>لمحاذاة الجدول إلى اليمين للصفحات التي تبدأ من جهة </a:t>
            </a:r>
            <a:r>
              <a:rPr lang="ar-EG" dirty="0" smtClean="0"/>
              <a:t>اليمين</a:t>
            </a:r>
            <a:endParaRPr lang="en-US" dirty="0" smtClean="0"/>
          </a:p>
          <a:p>
            <a:pPr marL="114300" indent="0" algn="r">
              <a:buNone/>
            </a:pPr>
            <a:r>
              <a:rPr lang="en-US" dirty="0"/>
              <a:t>&lt;table border="1" </a:t>
            </a:r>
            <a:r>
              <a:rPr lang="en-US" dirty="0" err="1"/>
              <a:t>bordercolor</a:t>
            </a:r>
            <a:r>
              <a:rPr lang="en-US" dirty="0"/>
              <a:t>="red" </a:t>
            </a:r>
            <a:r>
              <a:rPr lang="en-US" dirty="0" err="1"/>
              <a:t>bgcolor</a:t>
            </a:r>
            <a:r>
              <a:rPr lang="en-US" dirty="0"/>
              <a:t>="yellow" width="500" align="center"&gt; </a:t>
            </a:r>
            <a:br>
              <a:rPr lang="en-US" dirty="0"/>
            </a:br>
            <a:endParaRPr lang="en-US" b="1" dirty="0" smtClean="0"/>
          </a:p>
        </p:txBody>
      </p:sp>
    </p:spTree>
    <p:extLst>
      <p:ext uri="{BB962C8B-B14F-4D97-AF65-F5344CB8AC3E}">
        <p14:creationId xmlns:p14="http://schemas.microsoft.com/office/powerpoint/2010/main" val="243486496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err="1">
                <a:solidFill>
                  <a:srgbClr val="FF0000"/>
                </a:solidFill>
              </a:rPr>
              <a:t>cellpadding</a:t>
            </a:r>
            <a:r>
              <a:rPr lang="en-US" sz="2800" b="1" dirty="0">
                <a:solidFill>
                  <a:srgbClr val="FF0000"/>
                </a:solidFill>
              </a:rPr>
              <a:t> attribute</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لعمل مسافات داخل الخلايا، وذلك بين المحتوى النصي وبين إطار الخلية</a:t>
            </a:r>
            <a:r>
              <a:rPr lang="ar-EG" dirty="0" smtClean="0"/>
              <a:t>.</a:t>
            </a:r>
            <a:endParaRPr lang="en-US" dirty="0" smtClean="0"/>
          </a:p>
          <a:p>
            <a:pPr marL="114300" indent="0" algn="r">
              <a:buNone/>
            </a:pPr>
            <a:r>
              <a:rPr lang="en-US" dirty="0"/>
              <a:t>&lt;table border="1" </a:t>
            </a:r>
            <a:r>
              <a:rPr lang="en-US" dirty="0" err="1"/>
              <a:t>bordercolor</a:t>
            </a:r>
            <a:r>
              <a:rPr lang="en-US" dirty="0"/>
              <a:t>="red" </a:t>
            </a:r>
            <a:r>
              <a:rPr lang="en-US" dirty="0" err="1"/>
              <a:t>bgcolor</a:t>
            </a:r>
            <a:r>
              <a:rPr lang="en-US" dirty="0"/>
              <a:t>="yellow" width="500" </a:t>
            </a:r>
            <a:r>
              <a:rPr lang="en-US" dirty="0" err="1"/>
              <a:t>cellpadding</a:t>
            </a:r>
            <a:r>
              <a:rPr lang="en-US" dirty="0"/>
              <a:t>="10"&gt; </a:t>
            </a:r>
            <a:br>
              <a:rPr lang="en-US" dirty="0"/>
            </a:br>
            <a:endParaRPr lang="en-US" b="1" dirty="0" smtClean="0"/>
          </a:p>
        </p:txBody>
      </p:sp>
    </p:spTree>
    <p:extLst>
      <p:ext uri="{BB962C8B-B14F-4D97-AF65-F5344CB8AC3E}">
        <p14:creationId xmlns:p14="http://schemas.microsoft.com/office/powerpoint/2010/main" val="198202020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err="1">
                <a:solidFill>
                  <a:srgbClr val="FF0000"/>
                </a:solidFill>
              </a:rPr>
              <a:t>cellspacing</a:t>
            </a:r>
            <a:r>
              <a:rPr lang="en-US" sz="2800" b="1" dirty="0">
                <a:solidFill>
                  <a:srgbClr val="FF0000"/>
                </a:solidFill>
              </a:rPr>
              <a:t> attribute</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ar-EG" dirty="0"/>
              <a:t>لعمل مسافات خارج الخلايا، وذلك بين إطار الخلايا والإطار الخارجي للجدول</a:t>
            </a:r>
            <a:r>
              <a:rPr lang="ar-EG" dirty="0" smtClean="0"/>
              <a:t>.</a:t>
            </a:r>
            <a:endParaRPr lang="en-US" dirty="0" smtClean="0"/>
          </a:p>
          <a:p>
            <a:pPr marL="114300" indent="0" algn="r">
              <a:buNone/>
            </a:pPr>
            <a:r>
              <a:rPr lang="en-US" dirty="0"/>
              <a:t>&lt;table border="1" </a:t>
            </a:r>
            <a:r>
              <a:rPr lang="en-US" dirty="0" err="1"/>
              <a:t>bordercolor</a:t>
            </a:r>
            <a:r>
              <a:rPr lang="en-US" dirty="0"/>
              <a:t>="red" </a:t>
            </a:r>
            <a:r>
              <a:rPr lang="en-US" dirty="0" err="1"/>
              <a:t>bgcolor</a:t>
            </a:r>
            <a:r>
              <a:rPr lang="en-US" dirty="0"/>
              <a:t>="yellow" width="500" </a:t>
            </a:r>
            <a:r>
              <a:rPr lang="en-US" dirty="0" err="1"/>
              <a:t>cellspacing</a:t>
            </a:r>
            <a:r>
              <a:rPr lang="en-US" dirty="0"/>
              <a:t>="10"&gt; </a:t>
            </a:r>
            <a:br>
              <a:rPr lang="en-US" dirty="0"/>
            </a:br>
            <a:endParaRPr lang="en-US" b="1" dirty="0" smtClean="0"/>
          </a:p>
        </p:txBody>
      </p:sp>
    </p:spTree>
    <p:extLst>
      <p:ext uri="{BB962C8B-B14F-4D97-AF65-F5344CB8AC3E}">
        <p14:creationId xmlns:p14="http://schemas.microsoft.com/office/powerpoint/2010/main" val="315833027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057649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التاسعة</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2603471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html</a:t>
            </a:r>
            <a:r>
              <a:rPr lang="ar-EG" sz="3200" b="1" dirty="0" smtClean="0">
                <a:solidFill>
                  <a:srgbClr val="FF0000"/>
                </a:solidFill>
              </a:rPr>
              <a:t>المكونات الرئيسية فى صفحة ال</a:t>
            </a:r>
            <a:endParaRPr lang="en-US" sz="3200"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marL="0" indent="0" algn="r">
              <a:buNone/>
            </a:pPr>
            <a:r>
              <a:rPr lang="ar-EG" sz="2800" dirty="0" smtClean="0"/>
              <a:t>تلك اللغة بسيطة جدا يكتب اى سطر كود وهو ما يسمى بالعنصر داخل </a:t>
            </a:r>
            <a:r>
              <a:rPr lang="en-US" sz="2800" dirty="0" smtClean="0"/>
              <a:t>tag</a:t>
            </a:r>
            <a:r>
              <a:rPr lang="ar-EG" sz="2800" dirty="0" smtClean="0"/>
              <a:t>علامتين الاكبر من والاصغر من وهو ما يسمى وسم او </a:t>
            </a:r>
          </a:p>
          <a:p>
            <a:pPr marL="0" indent="0" algn="r">
              <a:buNone/>
            </a:pPr>
            <a:r>
              <a:rPr lang="en-US" sz="2800" dirty="0" smtClean="0"/>
              <a:t>&lt;</a:t>
            </a:r>
            <a:r>
              <a:rPr lang="ar-EG" sz="2800" dirty="0" smtClean="0"/>
              <a:t>سطر الكود او العنصر</a:t>
            </a:r>
            <a:r>
              <a:rPr lang="en-US" sz="2800" dirty="0" smtClean="0"/>
              <a:t>&gt;</a:t>
            </a:r>
            <a:endParaRPr lang="ar-EG" sz="2800" dirty="0" smtClean="0"/>
          </a:p>
          <a:p>
            <a:pPr marL="0" indent="0" algn="r">
              <a:buNone/>
            </a:pPr>
            <a:r>
              <a:rPr lang="ar-EG" sz="2800" dirty="0" smtClean="0"/>
              <a:t>الاساسى فى الكود هو </a:t>
            </a:r>
            <a:endParaRPr lang="en-US" sz="2800" dirty="0" smtClean="0"/>
          </a:p>
          <a:p>
            <a:pPr marL="0" indent="0" algn="r">
              <a:buNone/>
            </a:pPr>
            <a:r>
              <a:rPr lang="en-US" sz="2800" dirty="0" smtClean="0"/>
              <a:t>Main tags in html</a:t>
            </a:r>
          </a:p>
          <a:p>
            <a:pPr marL="0" indent="0" algn="r">
              <a:buNone/>
            </a:pPr>
            <a:r>
              <a:rPr lang="ar-EG" sz="2800" dirty="0" smtClean="0"/>
              <a:t>الاوسمة الاساسية فى اللغة والتى لاتقوم اى صفحة ويب بدونها </a:t>
            </a:r>
          </a:p>
          <a:p>
            <a:pPr marL="0" indent="0" algn="r">
              <a:buNone/>
            </a:pPr>
            <a:r>
              <a:rPr lang="en-US" sz="2800" dirty="0" smtClean="0"/>
              <a:t>&lt;html&gt;</a:t>
            </a:r>
          </a:p>
          <a:p>
            <a:pPr marL="0" indent="0" algn="r">
              <a:buNone/>
            </a:pPr>
            <a:r>
              <a:rPr lang="en-US" sz="2800" dirty="0" smtClean="0"/>
              <a:t>&lt;head&gt;</a:t>
            </a:r>
          </a:p>
          <a:p>
            <a:pPr marL="0" indent="0" algn="r">
              <a:buNone/>
            </a:pPr>
            <a:r>
              <a:rPr lang="en-US" sz="2800" dirty="0" smtClean="0"/>
              <a:t>&lt;body&gt;</a:t>
            </a:r>
          </a:p>
        </p:txBody>
      </p:sp>
    </p:spTree>
    <p:extLst>
      <p:ext uri="{BB962C8B-B14F-4D97-AF65-F5344CB8AC3E}">
        <p14:creationId xmlns:p14="http://schemas.microsoft.com/office/powerpoint/2010/main" val="388413086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Table attributes in html</a:t>
            </a:r>
            <a:endParaRPr lang="en-US" sz="2800" b="1" dirty="0">
              <a:solidFill>
                <a:srgbClr val="FF0000"/>
              </a:solidFill>
            </a:endParaRPr>
          </a:p>
        </p:txBody>
      </p:sp>
      <p:sp>
        <p:nvSpPr>
          <p:cNvPr id="3" name="Content Placeholder 2"/>
          <p:cNvSpPr>
            <a:spLocks noGrp="1"/>
          </p:cNvSpPr>
          <p:nvPr>
            <p:ph idx="1"/>
          </p:nvPr>
        </p:nvSpPr>
        <p:spPr/>
        <p:txBody>
          <a:bodyPr>
            <a:normAutofit lnSpcReduction="10000"/>
          </a:bodyPr>
          <a:lstStyle/>
          <a:p>
            <a:pPr marL="114300" indent="0" algn="r">
              <a:buNone/>
            </a:pPr>
            <a:r>
              <a:rPr lang="en-US" b="1" dirty="0" smtClean="0"/>
              <a:t>Border</a:t>
            </a:r>
            <a:endParaRPr lang="ar-EG" b="1" dirty="0" smtClean="0"/>
          </a:p>
          <a:p>
            <a:pPr marL="114300" indent="0" algn="r">
              <a:buNone/>
            </a:pPr>
            <a:r>
              <a:rPr lang="ar-EG" dirty="0"/>
              <a:t>لإضافة إطار للجدول</a:t>
            </a:r>
            <a:r>
              <a:rPr lang="ar-EG" dirty="0" smtClean="0"/>
              <a:t>.</a:t>
            </a:r>
          </a:p>
          <a:p>
            <a:pPr marL="114300" indent="0" algn="r">
              <a:buNone/>
            </a:pPr>
            <a:r>
              <a:rPr lang="en-US" b="1" dirty="0" err="1" smtClean="0"/>
              <a:t>Bordercolor</a:t>
            </a:r>
            <a:endParaRPr lang="ar-EG" b="1" dirty="0" smtClean="0"/>
          </a:p>
          <a:p>
            <a:pPr marL="114300" indent="0" algn="r">
              <a:buNone/>
            </a:pPr>
            <a:r>
              <a:rPr lang="ar-EG" dirty="0"/>
              <a:t>للتحكم لون الإطار</a:t>
            </a:r>
            <a:r>
              <a:rPr lang="ar-EG" dirty="0" smtClean="0"/>
              <a:t>.</a:t>
            </a:r>
          </a:p>
          <a:p>
            <a:pPr marL="114300" indent="0" algn="r">
              <a:buNone/>
            </a:pPr>
            <a:r>
              <a:rPr lang="en-US" b="1" dirty="0" err="1" smtClean="0"/>
              <a:t>Bgcolor</a:t>
            </a:r>
            <a:endParaRPr lang="ar-EG" b="1" dirty="0" smtClean="0"/>
          </a:p>
          <a:p>
            <a:pPr marL="114300" indent="0" algn="r">
              <a:buNone/>
            </a:pPr>
            <a:r>
              <a:rPr lang="ar-EG" dirty="0"/>
              <a:t>للتحكم في لون خلفية الجدول</a:t>
            </a:r>
            <a:r>
              <a:rPr lang="ar-EG" dirty="0" smtClean="0"/>
              <a:t>.</a:t>
            </a:r>
          </a:p>
          <a:p>
            <a:pPr marL="114300" indent="0" algn="r">
              <a:buNone/>
            </a:pPr>
            <a:r>
              <a:rPr lang="en-US" b="1" dirty="0"/>
              <a:t>background </a:t>
            </a:r>
            <a:endParaRPr lang="ar-EG" b="1" dirty="0" smtClean="0"/>
          </a:p>
          <a:p>
            <a:pPr marL="114300" indent="0" algn="r">
              <a:buNone/>
            </a:pPr>
            <a:r>
              <a:rPr lang="ar-EG" dirty="0"/>
              <a:t>للتحكم في صورة خلفية الجدول</a:t>
            </a:r>
            <a:r>
              <a:rPr lang="ar-EG" dirty="0" smtClean="0"/>
              <a:t>.</a:t>
            </a:r>
          </a:p>
          <a:p>
            <a:pPr marL="114300" indent="0" algn="r">
              <a:buNone/>
            </a:pPr>
            <a:r>
              <a:rPr lang="en-US" b="1" dirty="0"/>
              <a:t>width </a:t>
            </a:r>
            <a:endParaRPr lang="ar-EG" b="1" dirty="0" smtClean="0"/>
          </a:p>
          <a:p>
            <a:pPr marL="114300" indent="0" algn="r">
              <a:buNone/>
            </a:pPr>
            <a:r>
              <a:rPr lang="ar-EG" b="1" dirty="0"/>
              <a:t> </a:t>
            </a:r>
            <a:r>
              <a:rPr lang="ar-EG" dirty="0"/>
              <a:t>للتحكم في حجم عرض الجدول.</a:t>
            </a:r>
            <a:endParaRPr lang="en-US" dirty="0"/>
          </a:p>
        </p:txBody>
      </p:sp>
    </p:spTree>
    <p:extLst>
      <p:ext uri="{BB962C8B-B14F-4D97-AF65-F5344CB8AC3E}">
        <p14:creationId xmlns:p14="http://schemas.microsoft.com/office/powerpoint/2010/main" val="39453739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Create </a:t>
            </a:r>
            <a:r>
              <a:rPr lang="en-US" sz="2800" b="1" dirty="0">
                <a:solidFill>
                  <a:srgbClr val="FF0000"/>
                </a:solidFill>
              </a:rPr>
              <a:t>table </a:t>
            </a:r>
            <a:r>
              <a:rPr lang="en-US" sz="2800" b="1" dirty="0" smtClean="0">
                <a:solidFill>
                  <a:srgbClr val="FF0000"/>
                </a:solidFill>
              </a:rPr>
              <a:t>in </a:t>
            </a:r>
            <a:r>
              <a:rPr lang="en-US" sz="2800" b="1" dirty="0">
                <a:solidFill>
                  <a:srgbClr val="FF0000"/>
                </a:solidFill>
              </a:rPr>
              <a:t>HTML</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marL="114300" indent="0" algn="r">
              <a:buNone/>
            </a:pPr>
            <a:r>
              <a:rPr lang="en-US" b="1" dirty="0"/>
              <a:t>height </a:t>
            </a:r>
            <a:endParaRPr lang="ar-EG" b="1" dirty="0" smtClean="0"/>
          </a:p>
          <a:p>
            <a:pPr marL="114300" indent="0" algn="r">
              <a:buNone/>
            </a:pPr>
            <a:r>
              <a:rPr lang="ar-EG" dirty="0"/>
              <a:t>للتحكم في طول الجدول.</a:t>
            </a:r>
            <a:endParaRPr lang="ar-EG" dirty="0" smtClean="0"/>
          </a:p>
          <a:p>
            <a:pPr marL="114300" indent="0" algn="r">
              <a:buNone/>
            </a:pPr>
            <a:r>
              <a:rPr lang="en-US" b="1" dirty="0"/>
              <a:t>align </a:t>
            </a:r>
            <a:endParaRPr lang="ar-EG" b="1" dirty="0" smtClean="0"/>
          </a:p>
          <a:p>
            <a:pPr marL="114300" indent="0" algn="r">
              <a:buNone/>
            </a:pPr>
            <a:r>
              <a:rPr lang="ar-EG" dirty="0"/>
              <a:t>للتحكم في محاذاة الجدول إلى يمين أو يسار أو وسط الصفحة</a:t>
            </a:r>
            <a:endParaRPr lang="ar-EG" dirty="0" smtClean="0"/>
          </a:p>
          <a:p>
            <a:pPr marL="114300" indent="0" algn="r">
              <a:buNone/>
            </a:pPr>
            <a:r>
              <a:rPr lang="en-US" b="1" dirty="0" err="1"/>
              <a:t>cellpadding</a:t>
            </a:r>
            <a:endParaRPr lang="ar-EG" b="1" dirty="0" smtClean="0"/>
          </a:p>
          <a:p>
            <a:pPr marL="114300" indent="0" algn="r">
              <a:buNone/>
            </a:pPr>
            <a:r>
              <a:rPr lang="ar-EG" dirty="0"/>
              <a:t>للتحكم في حجم مسافات الخلايا الداخلية بين المحتوى النصي أو المرئي وبين إطار الخلايا.</a:t>
            </a:r>
            <a:endParaRPr lang="ar-EG" dirty="0" smtClean="0"/>
          </a:p>
          <a:p>
            <a:pPr marL="114300" indent="0" algn="r">
              <a:buNone/>
            </a:pPr>
            <a:r>
              <a:rPr lang="en-US" b="1" dirty="0" err="1" smtClean="0"/>
              <a:t>cellspacing</a:t>
            </a:r>
            <a:endParaRPr lang="ar-EG" b="1" dirty="0" smtClean="0"/>
          </a:p>
          <a:p>
            <a:pPr marL="114300" indent="0" algn="r">
              <a:buNone/>
            </a:pPr>
            <a:r>
              <a:rPr lang="ar-EG" dirty="0" smtClean="0"/>
              <a:t>للتحكم </a:t>
            </a:r>
            <a:r>
              <a:rPr lang="ar-EG" dirty="0"/>
              <a:t>بالمسافات الخارجية بين الخلايا.</a:t>
            </a:r>
            <a:endParaRPr lang="ar-EG" dirty="0" smtClean="0"/>
          </a:p>
          <a:p>
            <a:pPr marL="114300" indent="0" algn="r">
              <a:buNone/>
            </a:pPr>
            <a:r>
              <a:rPr lang="en-US" b="1" dirty="0" smtClean="0"/>
              <a:t>rules </a:t>
            </a:r>
            <a:endParaRPr lang="ar-EG" b="1" dirty="0" smtClean="0"/>
          </a:p>
          <a:p>
            <a:pPr marL="114300" indent="0" algn="r">
              <a:buNone/>
            </a:pPr>
            <a:r>
              <a:rPr lang="ar-EG" dirty="0"/>
              <a:t>لوضع شروط للجدول</a:t>
            </a:r>
            <a:r>
              <a:rPr lang="ar-EG" dirty="0" smtClean="0"/>
              <a:t>.</a:t>
            </a:r>
            <a:endParaRPr lang="en-US" dirty="0" smtClean="0"/>
          </a:p>
          <a:p>
            <a:pPr marL="114300" indent="0" algn="r">
              <a:buNone/>
            </a:pPr>
            <a:r>
              <a:rPr lang="en-US" b="1" dirty="0" smtClean="0"/>
              <a:t>Frame</a:t>
            </a:r>
          </a:p>
          <a:p>
            <a:pPr marL="114300" indent="0" algn="r">
              <a:buNone/>
            </a:pPr>
            <a:r>
              <a:rPr lang="ar-EG" dirty="0"/>
              <a:t>لوضع إطارات جانبية للجدول</a:t>
            </a:r>
            <a:r>
              <a:rPr lang="ar-EG" dirty="0" smtClean="0"/>
              <a:t>.</a:t>
            </a:r>
            <a:endParaRPr lang="en-US" dirty="0" smtClean="0"/>
          </a:p>
          <a:p>
            <a:pPr marL="114300" indent="0" algn="r">
              <a:buNone/>
            </a:pPr>
            <a:r>
              <a:rPr lang="en-US" b="1" dirty="0"/>
              <a:t>summary </a:t>
            </a:r>
            <a:endParaRPr lang="en-US" b="1" dirty="0" smtClean="0"/>
          </a:p>
          <a:p>
            <a:pPr marL="114300" indent="0" algn="r">
              <a:buNone/>
            </a:pPr>
            <a:r>
              <a:rPr lang="ar-EG" dirty="0"/>
              <a:t>لوضع ملخص غير مرئي لمطوري الويب.</a:t>
            </a:r>
            <a:endParaRPr lang="en-US" dirty="0"/>
          </a:p>
        </p:txBody>
      </p:sp>
    </p:spTree>
    <p:extLst>
      <p:ext uri="{BB962C8B-B14F-4D97-AF65-F5344CB8AC3E}">
        <p14:creationId xmlns:p14="http://schemas.microsoft.com/office/powerpoint/2010/main" val="839327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table align</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en-US" b="1" dirty="0" smtClean="0"/>
              <a:t>center</a:t>
            </a:r>
            <a:r>
              <a:rPr lang="en-US" b="1" dirty="0"/>
              <a:t> </a:t>
            </a:r>
            <a:endParaRPr lang="en-US" b="1" dirty="0" smtClean="0"/>
          </a:p>
          <a:p>
            <a:pPr marL="114300" indent="0" algn="r">
              <a:buNone/>
            </a:pPr>
            <a:r>
              <a:rPr lang="ar-EG" dirty="0"/>
              <a:t>لتوسيط الجدول في منتصف الصفحة أفقياً</a:t>
            </a:r>
            <a:r>
              <a:rPr lang="ar-EG" dirty="0" smtClean="0"/>
              <a:t>.</a:t>
            </a:r>
            <a:endParaRPr lang="en-US" dirty="0" smtClean="0"/>
          </a:p>
          <a:p>
            <a:pPr marL="114300" indent="0" algn="r">
              <a:buNone/>
            </a:pPr>
            <a:r>
              <a:rPr lang="en-US" b="1" dirty="0" smtClean="0"/>
              <a:t>Left</a:t>
            </a:r>
          </a:p>
          <a:p>
            <a:pPr marL="114300" indent="0" algn="r">
              <a:buNone/>
            </a:pPr>
            <a:r>
              <a:rPr lang="ar-EG" dirty="0"/>
              <a:t>لمحاذاة الجدول إلى اليسار وهو الوضع الافتراضي</a:t>
            </a:r>
            <a:r>
              <a:rPr lang="ar-EG" dirty="0" smtClean="0"/>
              <a:t>.</a:t>
            </a:r>
            <a:endParaRPr lang="en-US" dirty="0" smtClean="0"/>
          </a:p>
          <a:p>
            <a:pPr marL="114300" indent="0" algn="r">
              <a:buNone/>
            </a:pPr>
            <a:r>
              <a:rPr lang="en-US" b="1" dirty="0" smtClean="0"/>
              <a:t>Right</a:t>
            </a:r>
          </a:p>
          <a:p>
            <a:pPr marL="114300" indent="0" algn="r">
              <a:buNone/>
            </a:pPr>
            <a:r>
              <a:rPr lang="ar-EG" dirty="0"/>
              <a:t>لمحاذاة الجدول إلى اليمين للصفحات التي تبدأ من جهة </a:t>
            </a:r>
            <a:r>
              <a:rPr lang="ar-EG" dirty="0" smtClean="0"/>
              <a:t>اليمين</a:t>
            </a:r>
            <a:endParaRPr lang="en-US" dirty="0" smtClean="0"/>
          </a:p>
          <a:p>
            <a:pPr marL="114300" indent="0" algn="r">
              <a:buNone/>
            </a:pPr>
            <a:r>
              <a:rPr lang="en-US" dirty="0"/>
              <a:t>&lt;table border="1" </a:t>
            </a:r>
            <a:r>
              <a:rPr lang="en-US" dirty="0" err="1"/>
              <a:t>bordercolor</a:t>
            </a:r>
            <a:r>
              <a:rPr lang="en-US" dirty="0"/>
              <a:t>="red" </a:t>
            </a:r>
            <a:r>
              <a:rPr lang="en-US" dirty="0" err="1"/>
              <a:t>bgcolor</a:t>
            </a:r>
            <a:r>
              <a:rPr lang="en-US" dirty="0"/>
              <a:t>="yellow" width="500" align="center"&gt; </a:t>
            </a:r>
            <a:br>
              <a:rPr lang="en-US" dirty="0"/>
            </a:br>
            <a:endParaRPr lang="en-US" b="1" dirty="0" smtClean="0"/>
          </a:p>
        </p:txBody>
      </p:sp>
    </p:spTree>
    <p:extLst>
      <p:ext uri="{BB962C8B-B14F-4D97-AF65-F5344CB8AC3E}">
        <p14:creationId xmlns:p14="http://schemas.microsoft.com/office/powerpoint/2010/main" val="161155648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err="1">
                <a:solidFill>
                  <a:srgbClr val="FF0000"/>
                </a:solidFill>
              </a:rPr>
              <a:t>cellpadding</a:t>
            </a:r>
            <a:r>
              <a:rPr lang="en-US" sz="2800" b="1" dirty="0">
                <a:solidFill>
                  <a:srgbClr val="FF0000"/>
                </a:solidFill>
              </a:rPr>
              <a:t> attribute</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لعمل مسافات داخل الخلايا، وذلك بين المحتوى النصي وبين إطار الخلية</a:t>
            </a:r>
            <a:r>
              <a:rPr lang="ar-EG" dirty="0" smtClean="0"/>
              <a:t>.</a:t>
            </a:r>
            <a:endParaRPr lang="en-US" dirty="0" smtClean="0"/>
          </a:p>
          <a:p>
            <a:pPr marL="114300" indent="0" algn="r">
              <a:buNone/>
            </a:pPr>
            <a:r>
              <a:rPr lang="en-US" dirty="0"/>
              <a:t>&lt;table border="1" </a:t>
            </a:r>
            <a:r>
              <a:rPr lang="en-US" dirty="0" err="1"/>
              <a:t>bordercolor</a:t>
            </a:r>
            <a:r>
              <a:rPr lang="en-US" dirty="0"/>
              <a:t>="red" </a:t>
            </a:r>
            <a:r>
              <a:rPr lang="en-US" dirty="0" err="1"/>
              <a:t>bgcolor</a:t>
            </a:r>
            <a:r>
              <a:rPr lang="en-US" dirty="0"/>
              <a:t>="yellow" width="500" </a:t>
            </a:r>
            <a:r>
              <a:rPr lang="en-US" dirty="0" err="1"/>
              <a:t>cellpadding</a:t>
            </a:r>
            <a:r>
              <a:rPr lang="en-US" dirty="0"/>
              <a:t>="10"&gt; </a:t>
            </a:r>
            <a:br>
              <a:rPr lang="en-US" dirty="0"/>
            </a:br>
            <a:endParaRPr lang="en-US" b="1" dirty="0" smtClean="0"/>
          </a:p>
        </p:txBody>
      </p:sp>
    </p:spTree>
    <p:extLst>
      <p:ext uri="{BB962C8B-B14F-4D97-AF65-F5344CB8AC3E}">
        <p14:creationId xmlns:p14="http://schemas.microsoft.com/office/powerpoint/2010/main" val="333436981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err="1">
                <a:solidFill>
                  <a:srgbClr val="FF0000"/>
                </a:solidFill>
              </a:rPr>
              <a:t>cellspacing</a:t>
            </a:r>
            <a:r>
              <a:rPr lang="en-US" sz="2800" b="1" dirty="0">
                <a:solidFill>
                  <a:srgbClr val="FF0000"/>
                </a:solidFill>
              </a:rPr>
              <a:t> attribute</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ar-EG" dirty="0"/>
              <a:t>لعمل مسافات خارج الخلايا، وذلك بين إطار الخلايا والإطار الخارجي للجدول</a:t>
            </a:r>
            <a:r>
              <a:rPr lang="ar-EG" dirty="0" smtClean="0"/>
              <a:t>.</a:t>
            </a:r>
            <a:endParaRPr lang="en-US" dirty="0" smtClean="0"/>
          </a:p>
          <a:p>
            <a:pPr marL="114300" indent="0" algn="r">
              <a:buNone/>
            </a:pPr>
            <a:r>
              <a:rPr lang="en-US" dirty="0"/>
              <a:t>&lt;table border="1" </a:t>
            </a:r>
            <a:r>
              <a:rPr lang="en-US" dirty="0" err="1"/>
              <a:t>bordercolor</a:t>
            </a:r>
            <a:r>
              <a:rPr lang="en-US" dirty="0"/>
              <a:t>="red" </a:t>
            </a:r>
            <a:r>
              <a:rPr lang="en-US" dirty="0" err="1"/>
              <a:t>bgcolor</a:t>
            </a:r>
            <a:r>
              <a:rPr lang="en-US" dirty="0"/>
              <a:t>="yellow" width="500" </a:t>
            </a:r>
            <a:r>
              <a:rPr lang="en-US" dirty="0" err="1"/>
              <a:t>cellspacing</a:t>
            </a:r>
            <a:r>
              <a:rPr lang="en-US" dirty="0"/>
              <a:t>="10"&gt; </a:t>
            </a:r>
            <a:br>
              <a:rPr lang="en-US" dirty="0"/>
            </a:br>
            <a:endParaRPr lang="en-US" b="1" dirty="0" smtClean="0"/>
          </a:p>
        </p:txBody>
      </p:sp>
    </p:spTree>
    <p:extLst>
      <p:ext uri="{BB962C8B-B14F-4D97-AF65-F5344CB8AC3E}">
        <p14:creationId xmlns:p14="http://schemas.microsoft.com/office/powerpoint/2010/main" val="109567813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table </a:t>
            </a:r>
            <a:r>
              <a:rPr lang="en-US" sz="2800" b="1" dirty="0" err="1">
                <a:solidFill>
                  <a:srgbClr val="FF0000"/>
                </a:solidFill>
              </a:rPr>
              <a:t>colgroup</a:t>
            </a:r>
            <a:r>
              <a:rPr lang="en-US" sz="2800" b="1" dirty="0">
                <a:solidFill>
                  <a:srgbClr val="FF0000"/>
                </a:solidFill>
              </a:rPr>
              <a:t> element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en-US" dirty="0" smtClean="0"/>
              <a:t>&lt;</a:t>
            </a:r>
            <a:r>
              <a:rPr lang="en-US" dirty="0" err="1" smtClean="0"/>
              <a:t>colgroup</a:t>
            </a:r>
            <a:r>
              <a:rPr lang="en-US" dirty="0" smtClean="0"/>
              <a:t>&gt;</a:t>
            </a:r>
            <a:r>
              <a:rPr lang="ar-EG" dirty="0" smtClean="0"/>
              <a:t>يستخدم </a:t>
            </a:r>
            <a:r>
              <a:rPr lang="ar-EG" dirty="0"/>
              <a:t>عنصر </a:t>
            </a:r>
            <a:endParaRPr lang="en-US" dirty="0" smtClean="0"/>
          </a:p>
          <a:p>
            <a:pPr marL="114300" indent="0" algn="r">
              <a:buNone/>
            </a:pPr>
            <a:r>
              <a:rPr lang="ar-EG" smtClean="0"/>
              <a:t>لعمل تنسيقات لاعمدة محددة مثل عمل الوان لخلفيات بعض الاعمدة.</a:t>
            </a:r>
          </a:p>
          <a:p>
            <a:pPr marL="114300" indent="0" algn="r">
              <a:buNone/>
            </a:pPr>
            <a:endParaRPr lang="en-US" dirty="0" smtClean="0"/>
          </a:p>
        </p:txBody>
      </p:sp>
    </p:spTree>
    <p:extLst>
      <p:ext uri="{BB962C8B-B14F-4D97-AF65-F5344CB8AC3E}">
        <p14:creationId xmlns:p14="http://schemas.microsoft.com/office/powerpoint/2010/main" val="271106145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2800" b="1" dirty="0" smtClean="0">
                <a:solidFill>
                  <a:srgbClr val="FF0000"/>
                </a:solidFill>
              </a:rPr>
              <a:t/>
            </a:r>
            <a:br>
              <a:rPr lang="ar-EG" sz="2800" b="1" dirty="0" smtClean="0">
                <a:solidFill>
                  <a:srgbClr val="FF0000"/>
                </a:solidFill>
              </a:rPr>
            </a:br>
            <a:r>
              <a:rPr lang="ar-EG" sz="2800" b="1" dirty="0">
                <a:solidFill>
                  <a:srgbClr val="FF0000"/>
                </a:solidFill>
              </a:rPr>
              <a:t/>
            </a:r>
            <a:br>
              <a:rPr lang="ar-EG" sz="2800" b="1" dirty="0">
                <a:solidFill>
                  <a:srgbClr val="FF0000"/>
                </a:solidFill>
              </a:rPr>
            </a:br>
            <a:r>
              <a:rPr lang="en-US" sz="2800" b="1" dirty="0" smtClean="0">
                <a:solidFill>
                  <a:srgbClr val="FF0000"/>
                </a:solidFill>
              </a:rPr>
              <a:t>Merge </a:t>
            </a:r>
            <a:r>
              <a:rPr lang="en-US" sz="2800" b="1" dirty="0">
                <a:solidFill>
                  <a:srgbClr val="FF0000"/>
                </a:solidFill>
              </a:rPr>
              <a:t>Table Cells in HTML</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lnSpcReduction="10000"/>
          </a:bodyPr>
          <a:lstStyle/>
          <a:p>
            <a:pPr marL="114300" indent="0" algn="r">
              <a:buNone/>
            </a:pPr>
            <a:r>
              <a:rPr lang="ar-EG" dirty="0"/>
              <a:t>يمكنك دمج خليتين أو أكثر في الجداول إذا كانت الخلايا بجانب بعضها البعض، سواءً كانت بجانب بعضها رأسياً أو أفقياً، وذلك عن طريق</a:t>
            </a:r>
            <a:r>
              <a:rPr lang="ar-EG" dirty="0" smtClean="0"/>
              <a:t>:</a:t>
            </a:r>
          </a:p>
          <a:p>
            <a:pPr marL="114300" indent="0" algn="r">
              <a:buNone/>
            </a:pPr>
            <a:r>
              <a:rPr lang="en-US" b="1" dirty="0" err="1" smtClean="0"/>
              <a:t>Colspan</a:t>
            </a:r>
            <a:endParaRPr lang="en-US" b="1" dirty="0" smtClean="0"/>
          </a:p>
          <a:p>
            <a:pPr marL="114300" indent="0" algn="r">
              <a:buNone/>
            </a:pPr>
            <a:r>
              <a:rPr lang="en-US" dirty="0" smtClean="0"/>
              <a:t>&lt;td&gt;</a:t>
            </a:r>
            <a:r>
              <a:rPr lang="ar-EG" dirty="0" smtClean="0"/>
              <a:t>تُستخدم </a:t>
            </a:r>
            <a:r>
              <a:rPr lang="ar-EG" dirty="0"/>
              <a:t>هذه الخاصية مع عنصر </a:t>
            </a:r>
            <a:r>
              <a:rPr lang="ar-EG" dirty="0" smtClean="0"/>
              <a:t>الخلايا </a:t>
            </a:r>
            <a:endParaRPr lang="en-US" dirty="0" smtClean="0"/>
          </a:p>
          <a:p>
            <a:pPr marL="114300" indent="0" algn="r">
              <a:buNone/>
            </a:pPr>
            <a:r>
              <a:rPr lang="ar-EG" dirty="0"/>
              <a:t>ونضع بداخلها عدد الخلايا التي سوف يتم دمجها أفقياً في نفس الصف</a:t>
            </a:r>
            <a:r>
              <a:rPr lang="ar-EG" dirty="0" smtClean="0"/>
              <a:t>.</a:t>
            </a:r>
            <a:endParaRPr lang="en-US" dirty="0" smtClean="0"/>
          </a:p>
          <a:p>
            <a:pPr marL="114300" indent="0" algn="r">
              <a:buNone/>
            </a:pPr>
            <a:r>
              <a:rPr lang="en-US" b="1" dirty="0" err="1" smtClean="0"/>
              <a:t>Rowspan</a:t>
            </a:r>
            <a:endParaRPr lang="en-US" b="1" dirty="0" smtClean="0"/>
          </a:p>
          <a:p>
            <a:pPr marL="114300" indent="0" algn="r">
              <a:buNone/>
            </a:pPr>
            <a:r>
              <a:rPr lang="en-US" dirty="0" smtClean="0"/>
              <a:t>&lt;td&gt;</a:t>
            </a:r>
            <a:r>
              <a:rPr lang="ar-EG" dirty="0"/>
              <a:t> تُستخدم هذه الخاصية مع عنصر </a:t>
            </a:r>
            <a:r>
              <a:rPr lang="ar-EG" dirty="0" smtClean="0"/>
              <a:t>الخلايا</a:t>
            </a:r>
            <a:endParaRPr lang="en-US" dirty="0" smtClean="0"/>
          </a:p>
          <a:p>
            <a:pPr marL="114300" indent="0" algn="r">
              <a:buNone/>
            </a:pPr>
            <a:r>
              <a:rPr lang="ar-EG" dirty="0"/>
              <a:t>ونضع بداخلها عدد الخلايا التي سوف يتم دمجها رأسياً بين الصفوف، وبين بعضها البعض-أي الخلايا على نفس </a:t>
            </a:r>
            <a:r>
              <a:rPr lang="ar-EG" dirty="0" smtClean="0"/>
              <a:t>العمود.</a:t>
            </a:r>
            <a:endParaRPr lang="en-US" b="1" dirty="0" smtClean="0"/>
          </a:p>
          <a:p>
            <a:pPr marL="114300" indent="0" algn="r">
              <a:buNone/>
            </a:pPr>
            <a:endParaRPr lang="en-US" dirty="0" smtClean="0"/>
          </a:p>
        </p:txBody>
      </p:sp>
    </p:spTree>
    <p:extLst>
      <p:ext uri="{BB962C8B-B14F-4D97-AF65-F5344CB8AC3E}">
        <p14:creationId xmlns:p14="http://schemas.microsoft.com/office/powerpoint/2010/main" val="267306125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err="1" smtClean="0">
                <a:solidFill>
                  <a:srgbClr val="FF0000"/>
                </a:solidFill>
              </a:rPr>
              <a:t>Colspan</a:t>
            </a:r>
            <a:r>
              <a:rPr lang="en-US" sz="2800" b="1" dirty="0" smtClean="0">
                <a:solidFill>
                  <a:srgbClr val="FF0000"/>
                </a:solidFill>
              </a:rPr>
              <a:t> </a:t>
            </a:r>
            <a:r>
              <a:rPr lang="en-US" sz="2800" b="1" dirty="0">
                <a:solidFill>
                  <a:srgbClr val="FF0000"/>
                </a:solidFill>
              </a:rPr>
              <a:t>attribute in HTML</a:t>
            </a: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ar-EG" dirty="0"/>
              <a:t>تُستخدم لدمج خلايا الجدول </a:t>
            </a:r>
            <a:r>
              <a:rPr lang="ar-EG" dirty="0" smtClean="0"/>
              <a:t>أفقياً </a:t>
            </a:r>
            <a:r>
              <a:rPr lang="ar-EG" dirty="0"/>
              <a:t>حيث يتم تحديد عدد الخلايا التي سوف يتم دمجها والتي يجب أن تكون على </a:t>
            </a:r>
            <a:r>
              <a:rPr lang="ar-EG" dirty="0" smtClean="0"/>
              <a:t>نفس الصف</a:t>
            </a:r>
          </a:p>
          <a:p>
            <a:pPr marL="114300" indent="0" algn="r">
              <a:buNone/>
            </a:pPr>
            <a:r>
              <a:rPr lang="ar-EG" dirty="0"/>
              <a:t>على نفس </a:t>
            </a:r>
            <a:r>
              <a:rPr lang="ar-EG" dirty="0" smtClean="0"/>
              <a:t>السطر</a:t>
            </a:r>
          </a:p>
          <a:p>
            <a:pPr marL="114300" indent="0" algn="r">
              <a:buNone/>
            </a:pPr>
            <a:r>
              <a:rPr lang="en-US" dirty="0" err="1" smtClean="0"/>
              <a:t>colspan</a:t>
            </a:r>
            <a:r>
              <a:rPr lang="ar-EG" dirty="0" smtClean="0"/>
              <a:t>قيمة الخاصية </a:t>
            </a:r>
            <a:endParaRPr lang="en-US" dirty="0" smtClean="0"/>
          </a:p>
          <a:p>
            <a:pPr marL="114300" indent="0" algn="r">
              <a:buNone/>
            </a:pPr>
            <a:r>
              <a:rPr lang="ar-EG" dirty="0"/>
              <a:t>يُكتب </a:t>
            </a:r>
            <a:r>
              <a:rPr lang="ar-EG" dirty="0" smtClean="0"/>
              <a:t>بداخلهارقم </a:t>
            </a:r>
            <a:r>
              <a:rPr lang="ar-EG" dirty="0"/>
              <a:t>لتحديد عدد الخلايا المدموجة</a:t>
            </a:r>
            <a:r>
              <a:rPr lang="ar-EG" dirty="0" smtClean="0"/>
              <a:t>.</a:t>
            </a:r>
          </a:p>
          <a:p>
            <a:pPr marL="114300" indent="0" algn="r">
              <a:buNone/>
            </a:pPr>
            <a:r>
              <a:rPr lang="ar-EG" dirty="0"/>
              <a:t>القيمة الافتراضية بدون </a:t>
            </a:r>
            <a:r>
              <a:rPr lang="ar-EG" dirty="0" smtClean="0"/>
              <a:t>الخاصية هى صفر</a:t>
            </a:r>
          </a:p>
          <a:p>
            <a:pPr marL="114300" indent="0" algn="r">
              <a:buNone/>
            </a:pPr>
            <a:r>
              <a:rPr lang="en-US" dirty="0" smtClean="0"/>
              <a:t>&lt;</a:t>
            </a:r>
            <a:r>
              <a:rPr lang="en-US" dirty="0" err="1" smtClean="0"/>
              <a:t>th</a:t>
            </a:r>
            <a:r>
              <a:rPr lang="en-US" dirty="0" smtClean="0"/>
              <a:t>&gt;,&lt;td&gt;</a:t>
            </a:r>
            <a:r>
              <a:rPr lang="ar-EG" dirty="0" smtClean="0"/>
              <a:t>تستخدم من العنصرين</a:t>
            </a:r>
            <a:endParaRPr lang="en-US" dirty="0" smtClean="0"/>
          </a:p>
          <a:p>
            <a:pPr marL="114300" indent="0" algn="r">
              <a:buNone/>
            </a:pPr>
            <a:endParaRPr lang="en-US" dirty="0" smtClean="0"/>
          </a:p>
          <a:p>
            <a:pPr marL="114300" indent="0" algn="r">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953000"/>
            <a:ext cx="495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43713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err="1">
                <a:solidFill>
                  <a:srgbClr val="FF0000"/>
                </a:solidFill>
              </a:rPr>
              <a:t>Colspan</a:t>
            </a:r>
            <a:r>
              <a:rPr lang="en-US" sz="2800" b="1" dirty="0">
                <a:solidFill>
                  <a:srgbClr val="FF0000"/>
                </a:solidFill>
              </a:rPr>
              <a:t> attribute in HTML</a:t>
            </a:r>
          </a:p>
        </p:txBody>
      </p:sp>
      <p:sp>
        <p:nvSpPr>
          <p:cNvPr id="3" name="Content Placeholder 2"/>
          <p:cNvSpPr>
            <a:spLocks noGrp="1"/>
          </p:cNvSpPr>
          <p:nvPr>
            <p:ph idx="1"/>
          </p:nvPr>
        </p:nvSpPr>
        <p:spPr>
          <a:xfrm>
            <a:off x="457200" y="1798637"/>
            <a:ext cx="8229600" cy="4373563"/>
          </a:xfrm>
        </p:spPr>
        <p:txBody>
          <a:bodyPr>
            <a:normAutofit/>
          </a:bodyPr>
          <a:lstStyle/>
          <a:p>
            <a:pPr marL="114300" indent="0">
              <a:buNone/>
            </a:pPr>
            <a:r>
              <a:rPr lang="en-US" dirty="0"/>
              <a:t>&lt;</a:t>
            </a:r>
            <a:r>
              <a:rPr lang="en-US" dirty="0" err="1"/>
              <a:t>tr</a:t>
            </a:r>
            <a:r>
              <a:rPr lang="en-US" dirty="0"/>
              <a:t>&gt; </a:t>
            </a:r>
          </a:p>
          <a:p>
            <a:pPr marL="114300" indent="0">
              <a:buNone/>
            </a:pPr>
            <a:r>
              <a:rPr lang="en-US" dirty="0"/>
              <a:t>        &lt;</a:t>
            </a:r>
            <a:r>
              <a:rPr lang="en-US" dirty="0" err="1"/>
              <a:t>th</a:t>
            </a:r>
            <a:r>
              <a:rPr lang="en-US" dirty="0"/>
              <a:t> </a:t>
            </a:r>
            <a:r>
              <a:rPr lang="en-US" dirty="0" err="1"/>
              <a:t>colspan</a:t>
            </a:r>
            <a:r>
              <a:rPr lang="en-US" dirty="0"/>
              <a:t>="2"&gt;</a:t>
            </a:r>
            <a:r>
              <a:rPr lang="en-US" dirty="0" err="1"/>
              <a:t>Firstname</a:t>
            </a:r>
            <a:r>
              <a:rPr lang="en-US" dirty="0"/>
              <a:t>&lt;/</a:t>
            </a:r>
            <a:r>
              <a:rPr lang="en-US" dirty="0" err="1"/>
              <a:t>th</a:t>
            </a:r>
            <a:r>
              <a:rPr lang="en-US" dirty="0"/>
              <a:t>&gt; </a:t>
            </a:r>
          </a:p>
          <a:p>
            <a:pPr marL="114300" indent="0">
              <a:buNone/>
            </a:pPr>
            <a:r>
              <a:rPr lang="en-US" dirty="0"/>
              <a:t>         &lt;</a:t>
            </a:r>
            <a:r>
              <a:rPr lang="en-US" dirty="0" err="1"/>
              <a:t>th</a:t>
            </a:r>
            <a:r>
              <a:rPr lang="en-US" dirty="0"/>
              <a:t>&gt;Email&lt;/</a:t>
            </a:r>
            <a:r>
              <a:rPr lang="en-US" dirty="0" err="1"/>
              <a:t>th</a:t>
            </a:r>
            <a:r>
              <a:rPr lang="en-US" dirty="0"/>
              <a:t>&gt;</a:t>
            </a:r>
          </a:p>
          <a:p>
            <a:pPr marL="114300" indent="0">
              <a:buNone/>
            </a:pPr>
            <a:r>
              <a:rPr lang="en-US" dirty="0"/>
              <a:t>         &lt;</a:t>
            </a:r>
            <a:r>
              <a:rPr lang="en-US" dirty="0" err="1"/>
              <a:t>th</a:t>
            </a:r>
            <a:r>
              <a:rPr lang="en-US" dirty="0"/>
              <a:t>&gt;Age&lt;/</a:t>
            </a:r>
            <a:r>
              <a:rPr lang="en-US" dirty="0" err="1"/>
              <a:t>th</a:t>
            </a:r>
            <a:r>
              <a:rPr lang="en-US" dirty="0"/>
              <a:t>&gt; </a:t>
            </a:r>
          </a:p>
          <a:p>
            <a:pPr marL="114300" indent="0">
              <a:buNone/>
            </a:pPr>
            <a:r>
              <a:rPr lang="en-US" dirty="0"/>
              <a:t>        &lt;</a:t>
            </a:r>
            <a:r>
              <a:rPr lang="en-US" dirty="0" err="1"/>
              <a:t>th</a:t>
            </a:r>
            <a:r>
              <a:rPr lang="en-US" dirty="0"/>
              <a:t>&gt;Study&lt;/</a:t>
            </a:r>
            <a:r>
              <a:rPr lang="en-US" dirty="0" err="1"/>
              <a:t>th</a:t>
            </a:r>
            <a:r>
              <a:rPr lang="en-US" dirty="0"/>
              <a:t>&gt;</a:t>
            </a:r>
          </a:p>
          <a:p>
            <a:pPr marL="114300" indent="0">
              <a:buNone/>
            </a:pPr>
            <a:r>
              <a:rPr lang="en-US" dirty="0"/>
              <a:t>         &lt;/</a:t>
            </a:r>
            <a:r>
              <a:rPr lang="en-US" dirty="0" err="1"/>
              <a:t>tr</a:t>
            </a:r>
            <a:r>
              <a:rPr lang="en-US" dirty="0"/>
              <a:t>&gt; </a:t>
            </a:r>
          </a:p>
        </p:txBody>
      </p:sp>
    </p:spTree>
    <p:extLst>
      <p:ext uri="{BB962C8B-B14F-4D97-AF65-F5344CB8AC3E}">
        <p14:creationId xmlns:p14="http://schemas.microsoft.com/office/powerpoint/2010/main" val="269051861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FF0000"/>
                </a:solidFill>
              </a:rPr>
              <a:t/>
            </a:r>
            <a:br>
              <a:rPr lang="en-US" sz="2800" b="1" dirty="0" smtClean="0">
                <a:solidFill>
                  <a:srgbClr val="FF0000"/>
                </a:solidFill>
              </a:rPr>
            </a:br>
            <a:r>
              <a:rPr lang="en-US" sz="2800" b="1" dirty="0" err="1" smtClean="0">
                <a:solidFill>
                  <a:srgbClr val="FF0000"/>
                </a:solidFill>
              </a:rPr>
              <a:t>Rowspan</a:t>
            </a:r>
            <a:r>
              <a:rPr lang="en-US" sz="2800" b="1" dirty="0" smtClean="0">
                <a:solidFill>
                  <a:srgbClr val="FF0000"/>
                </a:solidFill>
              </a:rPr>
              <a:t> </a:t>
            </a:r>
            <a:r>
              <a:rPr lang="en-US" sz="2800" b="1" dirty="0">
                <a:solidFill>
                  <a:srgbClr val="FF0000"/>
                </a:solidFill>
              </a:rPr>
              <a:t>attribute in HTML</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fontScale="92500" lnSpcReduction="10000"/>
          </a:bodyPr>
          <a:lstStyle/>
          <a:p>
            <a:pPr marL="114300" indent="0" algn="r">
              <a:buNone/>
            </a:pPr>
            <a:r>
              <a:rPr lang="ar-EG" dirty="0" smtClean="0"/>
              <a:t>تستخدم </a:t>
            </a:r>
            <a:r>
              <a:rPr lang="ar-EG" dirty="0"/>
              <a:t>لدمج خلايا الجدول رأسياً </a:t>
            </a:r>
            <a:r>
              <a:rPr lang="ar-EG" dirty="0" smtClean="0"/>
              <a:t>.</a:t>
            </a:r>
          </a:p>
          <a:p>
            <a:pPr marL="114300" indent="0" algn="r">
              <a:buNone/>
            </a:pPr>
            <a:r>
              <a:rPr lang="ar-EG" dirty="0"/>
              <a:t>حيث يتم تحديد عدد الخلايا التي سوف يتم دمجها والتي يجب أن تكون على </a:t>
            </a:r>
            <a:r>
              <a:rPr lang="ar-EG" dirty="0" smtClean="0"/>
              <a:t>نفس العمود.</a:t>
            </a:r>
          </a:p>
          <a:p>
            <a:pPr marL="114300" indent="0" algn="r">
              <a:buNone/>
            </a:pPr>
            <a:r>
              <a:rPr lang="en-US" b="1" dirty="0" err="1" smtClean="0"/>
              <a:t>rowspan</a:t>
            </a:r>
            <a:r>
              <a:rPr lang="ar-EG" b="1" dirty="0" smtClean="0"/>
              <a:t>قيمة الخاصية</a:t>
            </a:r>
            <a:endParaRPr lang="en-US" b="1" dirty="0" smtClean="0"/>
          </a:p>
          <a:p>
            <a:pPr marL="114300" indent="0" algn="r">
              <a:buNone/>
            </a:pPr>
            <a:r>
              <a:rPr lang="ar-EG" dirty="0" smtClean="0"/>
              <a:t>يُكتب داخلها رقم هو عدد الخلايا المدمجة.</a:t>
            </a:r>
          </a:p>
          <a:p>
            <a:pPr marL="114300" indent="0" algn="r">
              <a:buNone/>
            </a:pPr>
            <a:r>
              <a:rPr lang="ar-EG" dirty="0"/>
              <a:t>القيمة الافتراضية بدون </a:t>
            </a:r>
            <a:r>
              <a:rPr lang="ar-EG" dirty="0" smtClean="0"/>
              <a:t>الخاصية هى صفر وتعنى عدم وجود خلايا مدمجة.</a:t>
            </a:r>
          </a:p>
          <a:p>
            <a:pPr marL="114300" indent="0" algn="r">
              <a:buNone/>
            </a:pPr>
            <a:r>
              <a:rPr lang="en-US" dirty="0" smtClean="0"/>
              <a:t>&lt;</a:t>
            </a:r>
            <a:r>
              <a:rPr lang="en-US" dirty="0" err="1" smtClean="0"/>
              <a:t>th</a:t>
            </a:r>
            <a:r>
              <a:rPr lang="en-US" dirty="0" smtClean="0"/>
              <a:t>&gt;,&lt;td&gt;</a:t>
            </a:r>
            <a:r>
              <a:rPr lang="ar-EG" dirty="0" smtClean="0"/>
              <a:t>تُستخدم مع عنصر </a:t>
            </a:r>
            <a:endParaRPr lang="en-US" dirty="0" smtClean="0"/>
          </a:p>
          <a:p>
            <a:pPr marL="114300" indent="0" algn="r">
              <a:buNone/>
            </a:pPr>
            <a:r>
              <a:rPr lang="en-US" dirty="0"/>
              <a:t/>
            </a:r>
            <a:br>
              <a:rPr lang="en-US" dirty="0"/>
            </a:br>
            <a:endParaRPr lang="en-US" dirty="0"/>
          </a:p>
          <a:p>
            <a:pPr marL="114300" indent="0">
              <a:buNone/>
            </a:pPr>
            <a:r>
              <a:rPr lang="en-US" dirty="0"/>
              <a:t/>
            </a:r>
            <a:br>
              <a:rPr lang="en-US" dirty="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57" y="4724400"/>
            <a:ext cx="8027843"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003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en-US" b="1" dirty="0" smtClean="0"/>
              <a:t/>
            </a:r>
            <a:br>
              <a:rPr lang="en-US" b="1" dirty="0" smtClean="0"/>
            </a:br>
            <a:r>
              <a:rPr lang="en-US" b="1" dirty="0"/>
              <a:t/>
            </a:r>
            <a:br>
              <a:rPr lang="en-US" b="1" dirty="0"/>
            </a:br>
            <a:r>
              <a:rPr lang="ar-EG" b="1" dirty="0" smtClean="0"/>
              <a:t>عنصرال</a:t>
            </a:r>
            <a:r>
              <a:rPr lang="en-US" b="1" dirty="0" smtClean="0"/>
              <a:t>Head</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marL="0" indent="0" algn="r">
              <a:buNone/>
            </a:pPr>
            <a:r>
              <a:rPr lang="ar-EG" dirty="0"/>
              <a:t>هو الجزء المسؤول عن إعدادات الصفحة وهو غير مرئي للمستخدمين، وتكون جميع العناصر داخله غير مرئية </a:t>
            </a:r>
            <a:r>
              <a:rPr lang="ar-EG" dirty="0" smtClean="0"/>
              <a:t>كذلك، </a:t>
            </a:r>
            <a:r>
              <a:rPr lang="en-US" dirty="0" smtClean="0"/>
              <a:t>title</a:t>
            </a:r>
            <a:r>
              <a:rPr lang="ar-EG" dirty="0" smtClean="0"/>
              <a:t>باستثناء عنصرال  </a:t>
            </a:r>
            <a:endParaRPr lang="en-US" dirty="0" smtClean="0"/>
          </a:p>
          <a:p>
            <a:pPr marL="0" indent="0" algn="r">
              <a:buNone/>
            </a:pPr>
            <a:r>
              <a:rPr lang="en-US" dirty="0" smtClean="0"/>
              <a:t> </a:t>
            </a:r>
            <a:r>
              <a:rPr lang="ar-EG" dirty="0" smtClean="0"/>
              <a:t>هو حاوية لمجموعة عناصر، تُضيف لصفحة الويب معلومات حساسة ومهمة من أجل المتصفح ومحركات البحث.</a:t>
            </a:r>
          </a:p>
          <a:p>
            <a:pPr marL="0" indent="0" algn="r">
              <a:buNone/>
            </a:pPr>
            <a:endParaRPr lang="en-US" dirty="0"/>
          </a:p>
        </p:txBody>
      </p:sp>
    </p:spTree>
    <p:extLst>
      <p:ext uri="{BB962C8B-B14F-4D97-AF65-F5344CB8AC3E}">
        <p14:creationId xmlns:p14="http://schemas.microsoft.com/office/powerpoint/2010/main" val="151176132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err="1" smtClean="0">
                <a:solidFill>
                  <a:srgbClr val="FF0000"/>
                </a:solidFill>
              </a:rPr>
              <a:t>rowspan</a:t>
            </a:r>
            <a:r>
              <a:rPr lang="en-US" sz="2800" b="1" dirty="0" smtClean="0">
                <a:solidFill>
                  <a:srgbClr val="FF0000"/>
                </a:solidFill>
              </a:rPr>
              <a:t> attribute in HTML</a:t>
            </a: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buNone/>
            </a:pPr>
            <a:r>
              <a:rPr lang="en-US" dirty="0"/>
              <a:t>&lt;</a:t>
            </a:r>
            <a:r>
              <a:rPr lang="en-US" dirty="0" err="1"/>
              <a:t>tr</a:t>
            </a:r>
            <a:r>
              <a:rPr lang="en-US" dirty="0"/>
              <a:t>&gt; </a:t>
            </a:r>
            <a:endParaRPr lang="en-US" dirty="0" smtClean="0"/>
          </a:p>
          <a:p>
            <a:pPr marL="114300" indent="0">
              <a:buNone/>
            </a:pPr>
            <a:r>
              <a:rPr lang="en-US" dirty="0" smtClean="0"/>
              <a:t>&lt;</a:t>
            </a:r>
            <a:r>
              <a:rPr lang="en-US" dirty="0"/>
              <a:t>td&gt;Mohamed&lt;/td&gt; </a:t>
            </a:r>
            <a:endParaRPr lang="en-US" dirty="0" smtClean="0"/>
          </a:p>
          <a:p>
            <a:pPr marL="114300" indent="0">
              <a:buNone/>
            </a:pPr>
            <a:r>
              <a:rPr lang="en-US" dirty="0" smtClean="0"/>
              <a:t>&lt;</a:t>
            </a:r>
            <a:r>
              <a:rPr lang="en-US" dirty="0"/>
              <a:t>td&gt;</a:t>
            </a:r>
            <a:r>
              <a:rPr lang="en-US" dirty="0" err="1"/>
              <a:t>Adly</a:t>
            </a:r>
            <a:r>
              <a:rPr lang="en-US" dirty="0"/>
              <a:t>&lt;/td&gt; &lt;td&gt;Mohamed.Adly@closetag.com&lt;/td&gt; &lt;td&gt;33&lt;/td</a:t>
            </a:r>
            <a:r>
              <a:rPr lang="en-US" dirty="0" smtClean="0"/>
              <a:t>&gt;</a:t>
            </a:r>
          </a:p>
          <a:p>
            <a:pPr marL="114300" indent="0">
              <a:buNone/>
            </a:pPr>
            <a:r>
              <a:rPr lang="en-US" dirty="0" smtClean="0"/>
              <a:t> </a:t>
            </a:r>
            <a:r>
              <a:rPr lang="en-US" dirty="0"/>
              <a:t>&lt;td </a:t>
            </a:r>
            <a:r>
              <a:rPr lang="en-US" dirty="0" err="1"/>
              <a:t>rowspan</a:t>
            </a:r>
            <a:r>
              <a:rPr lang="en-US" dirty="0"/>
              <a:t>="2</a:t>
            </a:r>
            <a:r>
              <a:rPr lang="en-US" dirty="0" smtClean="0"/>
              <a:t>"&gt;PHP</a:t>
            </a:r>
            <a:r>
              <a:rPr lang="en-US" dirty="0"/>
              <a:t>&lt;/td&gt; </a:t>
            </a:r>
            <a:endParaRPr lang="en-US" dirty="0" smtClean="0"/>
          </a:p>
          <a:p>
            <a:pPr marL="114300" indent="0">
              <a:buNone/>
            </a:pPr>
            <a:r>
              <a:rPr lang="en-US" dirty="0" smtClean="0"/>
              <a:t>&lt;/</a:t>
            </a:r>
            <a:r>
              <a:rPr lang="en-US" dirty="0" err="1"/>
              <a:t>tr</a:t>
            </a:r>
            <a:r>
              <a:rPr lang="en-US" dirty="0"/>
              <a:t>&gt;</a:t>
            </a:r>
          </a:p>
        </p:txBody>
      </p:sp>
    </p:spTree>
    <p:extLst>
      <p:ext uri="{BB962C8B-B14F-4D97-AF65-F5344CB8AC3E}">
        <p14:creationId xmlns:p14="http://schemas.microsoft.com/office/powerpoint/2010/main" val="274323254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919166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العاشرة</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241904648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Table attributes in html</a:t>
            </a: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1" y="2590800"/>
            <a:ext cx="4948238"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5827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merge table cells in </a:t>
            </a:r>
            <a:r>
              <a:rPr lang="en-US" sz="2800" b="1" dirty="0">
                <a:solidFill>
                  <a:srgbClr val="FF0000"/>
                </a:solidFill>
              </a:rPr>
              <a:t>HTML</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buNone/>
            </a:pPr>
            <a:r>
              <a:rPr lang="en-US" dirty="0"/>
              <a:t>&lt;</a:t>
            </a:r>
            <a:r>
              <a:rPr lang="en-US" dirty="0" err="1"/>
              <a:t>tr</a:t>
            </a:r>
            <a:r>
              <a:rPr lang="en-US" dirty="0"/>
              <a:t>&gt;</a:t>
            </a:r>
          </a:p>
          <a:p>
            <a:pPr marL="114300" indent="0">
              <a:buNone/>
            </a:pPr>
            <a:r>
              <a:rPr lang="en-US" dirty="0"/>
              <a:t>        &lt;</a:t>
            </a:r>
            <a:r>
              <a:rPr lang="en-US" dirty="0" err="1"/>
              <a:t>th</a:t>
            </a:r>
            <a:r>
              <a:rPr lang="en-US" dirty="0"/>
              <a:t> </a:t>
            </a:r>
            <a:r>
              <a:rPr lang="en-US" dirty="0" err="1"/>
              <a:t>colspan</a:t>
            </a:r>
            <a:r>
              <a:rPr lang="en-US" dirty="0"/>
              <a:t>="2"&gt;</a:t>
            </a:r>
            <a:r>
              <a:rPr lang="en-US" dirty="0" err="1"/>
              <a:t>fullname</a:t>
            </a:r>
            <a:r>
              <a:rPr lang="en-US" dirty="0"/>
              <a:t>&lt;/</a:t>
            </a:r>
            <a:r>
              <a:rPr lang="en-US" dirty="0" err="1"/>
              <a:t>th</a:t>
            </a:r>
            <a:r>
              <a:rPr lang="en-US" dirty="0"/>
              <a:t>&gt;</a:t>
            </a:r>
          </a:p>
          <a:p>
            <a:pPr marL="114300" indent="0">
              <a:buNone/>
            </a:pPr>
            <a:r>
              <a:rPr lang="en-US" dirty="0"/>
              <a:t>        &lt;</a:t>
            </a:r>
            <a:r>
              <a:rPr lang="en-US" dirty="0" err="1"/>
              <a:t>th</a:t>
            </a:r>
            <a:r>
              <a:rPr lang="en-US" dirty="0"/>
              <a:t>&gt;email&lt;/</a:t>
            </a:r>
            <a:r>
              <a:rPr lang="en-US" dirty="0" err="1"/>
              <a:t>th</a:t>
            </a:r>
            <a:r>
              <a:rPr lang="en-US" dirty="0"/>
              <a:t>&gt;</a:t>
            </a:r>
          </a:p>
          <a:p>
            <a:pPr marL="114300" indent="0">
              <a:buNone/>
            </a:pPr>
            <a:r>
              <a:rPr lang="en-US" dirty="0"/>
              <a:t>        &lt;</a:t>
            </a:r>
            <a:r>
              <a:rPr lang="en-US" dirty="0" err="1"/>
              <a:t>th</a:t>
            </a:r>
            <a:r>
              <a:rPr lang="en-US" dirty="0"/>
              <a:t>&gt;age&lt;/</a:t>
            </a:r>
            <a:r>
              <a:rPr lang="en-US" dirty="0" err="1"/>
              <a:t>th</a:t>
            </a:r>
            <a:r>
              <a:rPr lang="en-US" dirty="0"/>
              <a:t>&gt;</a:t>
            </a:r>
          </a:p>
          <a:p>
            <a:pPr marL="114300" indent="0">
              <a:buNone/>
            </a:pPr>
            <a:r>
              <a:rPr lang="en-US" dirty="0"/>
              <a:t>        &lt;</a:t>
            </a:r>
            <a:r>
              <a:rPr lang="en-US" dirty="0" err="1"/>
              <a:t>th</a:t>
            </a:r>
            <a:r>
              <a:rPr lang="en-US" dirty="0"/>
              <a:t>&gt;study&lt;/</a:t>
            </a:r>
            <a:r>
              <a:rPr lang="en-US" dirty="0" err="1"/>
              <a:t>th</a:t>
            </a:r>
            <a:r>
              <a:rPr lang="en-US" dirty="0"/>
              <a:t>&gt;</a:t>
            </a:r>
          </a:p>
          <a:p>
            <a:pPr marL="114300" indent="0">
              <a:buNone/>
            </a:pPr>
            <a:r>
              <a:rPr lang="en-US" dirty="0"/>
              <a:t>        </a:t>
            </a:r>
          </a:p>
          <a:p>
            <a:pPr marL="114300" indent="0">
              <a:buNone/>
            </a:pPr>
            <a:r>
              <a:rPr lang="en-US" dirty="0"/>
              <a:t>    &lt;/</a:t>
            </a:r>
            <a:r>
              <a:rPr lang="en-US" dirty="0" err="1"/>
              <a:t>tr</a:t>
            </a:r>
            <a:r>
              <a:rPr lang="en-US" dirty="0"/>
              <a:t>&gt;</a:t>
            </a:r>
          </a:p>
          <a:p>
            <a:pPr marL="114300" indent="0" algn="r">
              <a:buNone/>
            </a:pPr>
            <a:endParaRPr lang="en-US" dirty="0"/>
          </a:p>
        </p:txBody>
      </p:sp>
    </p:spTree>
    <p:extLst>
      <p:ext uri="{BB962C8B-B14F-4D97-AF65-F5344CB8AC3E}">
        <p14:creationId xmlns:p14="http://schemas.microsoft.com/office/powerpoint/2010/main" val="303292775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merge table cells in </a:t>
            </a:r>
            <a:r>
              <a:rPr lang="en-US" sz="2800" b="1" dirty="0">
                <a:solidFill>
                  <a:srgbClr val="FF0000"/>
                </a:solidFill>
              </a:rPr>
              <a:t>HTML</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buNone/>
            </a:pPr>
            <a:r>
              <a:rPr lang="en-US" dirty="0" smtClean="0"/>
              <a:t>&lt;</a:t>
            </a:r>
            <a:r>
              <a:rPr lang="en-US" dirty="0" err="1" smtClean="0"/>
              <a:t>tr</a:t>
            </a:r>
            <a:r>
              <a:rPr lang="en-US" dirty="0" smtClean="0"/>
              <a:t>&gt;</a:t>
            </a:r>
          </a:p>
          <a:p>
            <a:pPr marL="114300" indent="0">
              <a:buNone/>
            </a:pPr>
            <a:r>
              <a:rPr lang="en-US" dirty="0" smtClean="0"/>
              <a:t>        &lt;</a:t>
            </a:r>
            <a:r>
              <a:rPr lang="en-US" dirty="0" err="1" smtClean="0"/>
              <a:t>th</a:t>
            </a:r>
            <a:r>
              <a:rPr lang="en-US" dirty="0" smtClean="0"/>
              <a:t> </a:t>
            </a:r>
            <a:r>
              <a:rPr lang="en-US" dirty="0" err="1" smtClean="0"/>
              <a:t>colspan</a:t>
            </a:r>
            <a:r>
              <a:rPr lang="en-US" dirty="0" smtClean="0"/>
              <a:t>="2"&gt;</a:t>
            </a:r>
            <a:r>
              <a:rPr lang="en-US" dirty="0" err="1" smtClean="0"/>
              <a:t>fullname</a:t>
            </a:r>
            <a:r>
              <a:rPr lang="en-US" dirty="0" smtClean="0"/>
              <a:t>&lt;/</a:t>
            </a:r>
            <a:r>
              <a:rPr lang="en-US" dirty="0" err="1" smtClean="0"/>
              <a:t>th</a:t>
            </a:r>
            <a:r>
              <a:rPr lang="en-US" dirty="0" smtClean="0"/>
              <a:t>&gt;</a:t>
            </a:r>
          </a:p>
          <a:p>
            <a:pPr marL="114300" indent="0">
              <a:buNone/>
            </a:pPr>
            <a:r>
              <a:rPr lang="en-US" dirty="0" smtClean="0"/>
              <a:t>        &lt;</a:t>
            </a:r>
            <a:r>
              <a:rPr lang="en-US" dirty="0" err="1" smtClean="0"/>
              <a:t>th</a:t>
            </a:r>
            <a:r>
              <a:rPr lang="en-US" dirty="0" smtClean="0"/>
              <a:t>&gt;email&lt;/</a:t>
            </a:r>
            <a:r>
              <a:rPr lang="en-US" dirty="0" err="1" smtClean="0"/>
              <a:t>th</a:t>
            </a:r>
            <a:r>
              <a:rPr lang="en-US" dirty="0" smtClean="0"/>
              <a:t>&gt;</a:t>
            </a:r>
          </a:p>
          <a:p>
            <a:pPr marL="114300" indent="0">
              <a:buNone/>
            </a:pPr>
            <a:r>
              <a:rPr lang="en-US" dirty="0" smtClean="0"/>
              <a:t>        &lt;</a:t>
            </a:r>
            <a:r>
              <a:rPr lang="en-US" dirty="0" err="1" smtClean="0"/>
              <a:t>th</a:t>
            </a:r>
            <a:r>
              <a:rPr lang="en-US" dirty="0" smtClean="0"/>
              <a:t>&gt;age&lt;/</a:t>
            </a:r>
            <a:r>
              <a:rPr lang="en-US" dirty="0" err="1" smtClean="0"/>
              <a:t>th</a:t>
            </a:r>
            <a:r>
              <a:rPr lang="en-US" dirty="0" smtClean="0"/>
              <a:t>&gt;</a:t>
            </a:r>
          </a:p>
          <a:p>
            <a:pPr marL="114300" indent="0">
              <a:buNone/>
            </a:pPr>
            <a:r>
              <a:rPr lang="en-US" dirty="0" smtClean="0"/>
              <a:t>        &lt;</a:t>
            </a:r>
            <a:r>
              <a:rPr lang="en-US" dirty="0" err="1" smtClean="0"/>
              <a:t>th</a:t>
            </a:r>
            <a:r>
              <a:rPr lang="en-US" dirty="0" smtClean="0"/>
              <a:t>&gt;study&lt;/</a:t>
            </a:r>
            <a:r>
              <a:rPr lang="en-US" dirty="0" err="1" smtClean="0"/>
              <a:t>th</a:t>
            </a:r>
            <a:r>
              <a:rPr lang="en-US" dirty="0" smtClean="0"/>
              <a:t>&gt;</a:t>
            </a:r>
          </a:p>
          <a:p>
            <a:pPr marL="114300" indent="0">
              <a:buNone/>
            </a:pPr>
            <a:r>
              <a:rPr lang="en-US" dirty="0" smtClean="0"/>
              <a:t>        </a:t>
            </a:r>
          </a:p>
          <a:p>
            <a:pPr marL="114300" indent="0">
              <a:buNone/>
            </a:pPr>
            <a:r>
              <a:rPr lang="en-US" dirty="0" smtClean="0"/>
              <a:t>    &lt;/</a:t>
            </a:r>
            <a:r>
              <a:rPr lang="en-US" dirty="0" err="1" smtClean="0"/>
              <a:t>tr</a:t>
            </a:r>
            <a:r>
              <a:rPr lang="en-US" dirty="0" smtClean="0"/>
              <a:t>&gt;</a:t>
            </a:r>
          </a:p>
          <a:p>
            <a:pPr marL="114300" indent="0" algn="r">
              <a:buNone/>
            </a:pPr>
            <a:endParaRPr lang="en-US" dirty="0"/>
          </a:p>
        </p:txBody>
      </p:sp>
    </p:spTree>
    <p:extLst>
      <p:ext uri="{BB962C8B-B14F-4D97-AF65-F5344CB8AC3E}">
        <p14:creationId xmlns:p14="http://schemas.microsoft.com/office/powerpoint/2010/main" val="47412068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table align</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buNone/>
            </a:pPr>
            <a:r>
              <a:rPr lang="en-US" dirty="0"/>
              <a:t>&lt;</a:t>
            </a:r>
            <a:r>
              <a:rPr lang="en-US" dirty="0" err="1"/>
              <a:t>tr</a:t>
            </a:r>
            <a:r>
              <a:rPr lang="en-US" dirty="0"/>
              <a:t>&gt;</a:t>
            </a:r>
          </a:p>
          <a:p>
            <a:pPr marL="114300" indent="0">
              <a:buNone/>
            </a:pPr>
            <a:r>
              <a:rPr lang="en-US" dirty="0"/>
              <a:t>        &lt;td&gt;</a:t>
            </a:r>
            <a:r>
              <a:rPr lang="en-US" dirty="0" err="1"/>
              <a:t>mohamed</a:t>
            </a:r>
            <a:r>
              <a:rPr lang="en-US" dirty="0"/>
              <a:t>&lt;/td&gt;</a:t>
            </a:r>
          </a:p>
          <a:p>
            <a:pPr marL="114300" indent="0">
              <a:buNone/>
            </a:pPr>
            <a:r>
              <a:rPr lang="en-US" dirty="0"/>
              <a:t>        &lt;td&gt;</a:t>
            </a:r>
            <a:r>
              <a:rPr lang="en-US" dirty="0" err="1"/>
              <a:t>ahmed</a:t>
            </a:r>
            <a:r>
              <a:rPr lang="en-US" dirty="0"/>
              <a:t>&lt;/td&gt;</a:t>
            </a:r>
          </a:p>
          <a:p>
            <a:pPr marL="114300" indent="0">
              <a:buNone/>
            </a:pPr>
            <a:r>
              <a:rPr lang="en-US" dirty="0"/>
              <a:t>        &lt;td&gt;mohamed@gmail.com&lt;/td&gt;</a:t>
            </a:r>
          </a:p>
          <a:p>
            <a:pPr marL="114300" indent="0">
              <a:buNone/>
            </a:pPr>
            <a:r>
              <a:rPr lang="en-US" dirty="0"/>
              <a:t>        &lt;td&gt;33&lt;/td&gt;</a:t>
            </a:r>
          </a:p>
          <a:p>
            <a:pPr marL="114300" indent="0">
              <a:buNone/>
            </a:pPr>
            <a:r>
              <a:rPr lang="en-US" dirty="0"/>
              <a:t>        &lt;td </a:t>
            </a:r>
            <a:r>
              <a:rPr lang="en-US" dirty="0" err="1"/>
              <a:t>rowspan</a:t>
            </a:r>
            <a:r>
              <a:rPr lang="en-US" dirty="0"/>
              <a:t>="2"&gt;</a:t>
            </a:r>
            <a:r>
              <a:rPr lang="en-US" dirty="0" err="1"/>
              <a:t>php</a:t>
            </a:r>
            <a:r>
              <a:rPr lang="en-US" dirty="0"/>
              <a:t>&lt;/td&gt;</a:t>
            </a:r>
          </a:p>
          <a:p>
            <a:pPr marL="114300" indent="0">
              <a:buNone/>
            </a:pPr>
            <a:r>
              <a:rPr lang="en-US" dirty="0"/>
              <a:t>    &lt;/</a:t>
            </a:r>
            <a:r>
              <a:rPr lang="en-US" dirty="0" err="1"/>
              <a:t>tr</a:t>
            </a:r>
            <a:r>
              <a:rPr lang="en-US" dirty="0"/>
              <a:t>&gt;</a:t>
            </a:r>
          </a:p>
        </p:txBody>
      </p:sp>
    </p:spTree>
    <p:extLst>
      <p:ext uri="{BB962C8B-B14F-4D97-AF65-F5344CB8AC3E}">
        <p14:creationId xmlns:p14="http://schemas.microsoft.com/office/powerpoint/2010/main" val="281779147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err="1">
                <a:solidFill>
                  <a:srgbClr val="FF0000"/>
                </a:solidFill>
              </a:rPr>
              <a:t>cellspacing</a:t>
            </a:r>
            <a:r>
              <a:rPr lang="en-US" sz="2800" b="1" dirty="0">
                <a:solidFill>
                  <a:srgbClr val="FF0000"/>
                </a:solidFill>
              </a:rPr>
              <a:t> attribute</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ar-EG" dirty="0"/>
              <a:t>لعمل مسافات خارج الخلايا، وذلك بين إطار الخلايا والإطار الخارجي للجدول</a:t>
            </a:r>
            <a:r>
              <a:rPr lang="ar-EG" dirty="0" smtClean="0"/>
              <a:t>.</a:t>
            </a:r>
            <a:endParaRPr lang="en-US" dirty="0" smtClean="0"/>
          </a:p>
          <a:p>
            <a:pPr marL="114300" indent="0" algn="r">
              <a:buNone/>
            </a:pPr>
            <a:r>
              <a:rPr lang="en-US" dirty="0"/>
              <a:t>&lt;table border="1" </a:t>
            </a:r>
            <a:r>
              <a:rPr lang="en-US" dirty="0" err="1"/>
              <a:t>bordercolor</a:t>
            </a:r>
            <a:r>
              <a:rPr lang="en-US" dirty="0"/>
              <a:t>="red" </a:t>
            </a:r>
            <a:r>
              <a:rPr lang="en-US" dirty="0" err="1"/>
              <a:t>bgcolor</a:t>
            </a:r>
            <a:r>
              <a:rPr lang="en-US" dirty="0"/>
              <a:t>="yellow" width="500" </a:t>
            </a:r>
            <a:r>
              <a:rPr lang="en-US" dirty="0" err="1"/>
              <a:t>cellspacing</a:t>
            </a:r>
            <a:r>
              <a:rPr lang="en-US" dirty="0"/>
              <a:t>="10"&gt; </a:t>
            </a:r>
            <a:br>
              <a:rPr lang="en-US" dirty="0"/>
            </a:br>
            <a:endParaRPr lang="en-US" b="1" dirty="0" smtClean="0"/>
          </a:p>
        </p:txBody>
      </p:sp>
    </p:spTree>
    <p:extLst>
      <p:ext uri="{BB962C8B-B14F-4D97-AF65-F5344CB8AC3E}">
        <p14:creationId xmlns:p14="http://schemas.microsoft.com/office/powerpoint/2010/main" val="26272050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table </a:t>
            </a:r>
            <a:r>
              <a:rPr lang="en-US" sz="2800" b="1" dirty="0" err="1">
                <a:solidFill>
                  <a:srgbClr val="FF0000"/>
                </a:solidFill>
              </a:rPr>
              <a:t>colgroup</a:t>
            </a:r>
            <a:r>
              <a:rPr lang="en-US" sz="2800" b="1" dirty="0">
                <a:solidFill>
                  <a:srgbClr val="FF0000"/>
                </a:solidFill>
              </a:rPr>
              <a:t> element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en-US" dirty="0" smtClean="0"/>
              <a:t>&lt;</a:t>
            </a:r>
            <a:r>
              <a:rPr lang="en-US" dirty="0" err="1" smtClean="0"/>
              <a:t>colgroup</a:t>
            </a:r>
            <a:r>
              <a:rPr lang="en-US" dirty="0" smtClean="0"/>
              <a:t>&gt;</a:t>
            </a:r>
            <a:r>
              <a:rPr lang="ar-EG" dirty="0" smtClean="0"/>
              <a:t>يستخدم </a:t>
            </a:r>
            <a:r>
              <a:rPr lang="ar-EG" dirty="0"/>
              <a:t>عنصر </a:t>
            </a:r>
            <a:endParaRPr lang="en-US" dirty="0" smtClean="0"/>
          </a:p>
          <a:p>
            <a:pPr marL="114300" indent="0" algn="r">
              <a:buNone/>
            </a:pPr>
            <a:r>
              <a:rPr lang="ar-EG" dirty="0" smtClean="0"/>
              <a:t>لعمل تنسيقات لاعمدة محددة مثل عمل الوان لخلفيات بعض الاعمدة.</a:t>
            </a:r>
          </a:p>
          <a:p>
            <a:pPr marL="114300" indent="0" algn="r">
              <a:buNone/>
            </a:pPr>
            <a:endParaRPr lang="en-US" dirty="0" smtClean="0"/>
          </a:p>
        </p:txBody>
      </p:sp>
    </p:spTree>
    <p:extLst>
      <p:ext uri="{BB962C8B-B14F-4D97-AF65-F5344CB8AC3E}">
        <p14:creationId xmlns:p14="http://schemas.microsoft.com/office/powerpoint/2010/main" val="366341859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table </a:t>
            </a:r>
            <a:r>
              <a:rPr lang="en-US" sz="2800" b="1" dirty="0" err="1">
                <a:solidFill>
                  <a:srgbClr val="FF0000"/>
                </a:solidFill>
              </a:rPr>
              <a:t>colgroup</a:t>
            </a:r>
            <a:r>
              <a:rPr lang="en-US" sz="2800" b="1" dirty="0">
                <a:solidFill>
                  <a:srgbClr val="FF0000"/>
                </a:solidFill>
              </a:rPr>
              <a:t> element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ar-EG" dirty="0"/>
              <a:t>يستخدم عنصر </a:t>
            </a:r>
            <a:endParaRPr lang="en-US" dirty="0"/>
          </a:p>
          <a:p>
            <a:pPr marL="114300" indent="0" algn="r">
              <a:buNone/>
            </a:pPr>
            <a:r>
              <a:rPr lang="ar-EG" dirty="0"/>
              <a:t>لعمل تنسيقات لاعمدة محددة مثل عمل الوان لخلفيات بعض الاعمدة.</a:t>
            </a:r>
          </a:p>
          <a:p>
            <a:pPr marL="114300" indent="0" algn="r">
              <a:buNone/>
            </a:pPr>
            <a:endParaRPr lang="en-US"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429000"/>
            <a:ext cx="6248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8324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en-US" b="1" dirty="0" smtClean="0">
                <a:solidFill>
                  <a:srgbClr val="FF0000"/>
                </a:solidFill>
              </a:rPr>
              <a:t/>
            </a:r>
            <a:br>
              <a:rPr lang="en-US" b="1" dirty="0" smtClean="0">
                <a:solidFill>
                  <a:srgbClr val="FF0000"/>
                </a:solidFill>
              </a:rPr>
            </a:br>
            <a:r>
              <a:rPr lang="en-US" b="1" dirty="0">
                <a:solidFill>
                  <a:srgbClr val="FF0000"/>
                </a:solidFill>
              </a:rPr>
              <a:t/>
            </a:r>
            <a:br>
              <a:rPr lang="en-US" b="1" dirty="0">
                <a:solidFill>
                  <a:srgbClr val="FF0000"/>
                </a:solidFill>
              </a:rPr>
            </a:br>
            <a:r>
              <a:rPr lang="ar-EG" b="1" dirty="0" smtClean="0">
                <a:solidFill>
                  <a:srgbClr val="FF0000"/>
                </a:solidFill>
              </a:rPr>
              <a:t>عنصرال</a:t>
            </a:r>
            <a:r>
              <a:rPr lang="en-US" b="1" dirty="0" smtClean="0">
                <a:solidFill>
                  <a:srgbClr val="FF0000"/>
                </a:solidFill>
              </a:rPr>
              <a:t>Head</a:t>
            </a:r>
            <a:r>
              <a:rPr lang="en-US" dirty="0">
                <a:solidFill>
                  <a:srgbClr val="FF0000"/>
                </a:solidFill>
              </a:rPr>
              <a:t/>
            </a:r>
            <a:br>
              <a:rPr lang="en-US" dirty="0">
                <a:solidFill>
                  <a:srgbClr val="FF0000"/>
                </a:solidFill>
              </a:rPr>
            </a:b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lgn="r">
              <a:buNone/>
            </a:pPr>
            <a:r>
              <a:rPr lang="en-US" b="1" dirty="0" smtClean="0"/>
              <a:t>&lt;head&gt;</a:t>
            </a:r>
            <a:r>
              <a:rPr lang="ar-EG" b="1" dirty="0" smtClean="0"/>
              <a:t>العناصر </a:t>
            </a:r>
            <a:r>
              <a:rPr lang="ar-EG" b="1" dirty="0"/>
              <a:t>التي تُكتب داخل </a:t>
            </a:r>
            <a:r>
              <a:rPr lang="ar-EG" b="1" dirty="0" smtClean="0"/>
              <a:t>عنصر</a:t>
            </a:r>
            <a:endParaRPr lang="en-US" b="1" dirty="0" smtClean="0"/>
          </a:p>
          <a:p>
            <a:pPr marL="0" indent="0" algn="r">
              <a:buNone/>
            </a:pPr>
            <a:r>
              <a:rPr lang="en-US" dirty="0" smtClean="0"/>
              <a:t>&lt;</a:t>
            </a:r>
            <a:r>
              <a:rPr lang="en-US" dirty="0"/>
              <a:t>meta</a:t>
            </a:r>
            <a:r>
              <a:rPr lang="en-US" dirty="0" smtClean="0"/>
              <a:t>&gt;</a:t>
            </a:r>
          </a:p>
          <a:p>
            <a:pPr marL="0" indent="0" algn="r">
              <a:buNone/>
            </a:pPr>
            <a:r>
              <a:rPr lang="ar-EG" dirty="0"/>
              <a:t>هو العنصر المسؤول عن بعض المعلومات الهامة لصفحة الويب، مثل لغة الصفحة.</a:t>
            </a:r>
            <a:endParaRPr lang="ar-EG" b="1" dirty="0" smtClean="0"/>
          </a:p>
          <a:p>
            <a:pPr marL="0" indent="0" algn="r">
              <a:buNone/>
            </a:pPr>
            <a:r>
              <a:rPr lang="en-US" dirty="0" smtClean="0"/>
              <a:t>&lt;</a:t>
            </a:r>
            <a:r>
              <a:rPr lang="en-US" dirty="0"/>
              <a:t>link</a:t>
            </a:r>
            <a:r>
              <a:rPr lang="en-US" dirty="0" smtClean="0"/>
              <a:t>&gt;</a:t>
            </a:r>
          </a:p>
          <a:p>
            <a:pPr marL="0" indent="0" algn="r">
              <a:buNone/>
            </a:pPr>
            <a:r>
              <a:rPr lang="en-US" dirty="0" smtClean="0"/>
              <a:t>html</a:t>
            </a:r>
            <a:r>
              <a:rPr lang="ar-EG" dirty="0" smtClean="0"/>
              <a:t>هو </a:t>
            </a:r>
            <a:r>
              <a:rPr lang="ar-EG" dirty="0"/>
              <a:t>العنصر المسؤول عن ربط صفحة  </a:t>
            </a:r>
            <a:endParaRPr lang="en-US" dirty="0" smtClean="0"/>
          </a:p>
          <a:p>
            <a:pPr marL="0" indent="0" algn="r">
              <a:buNone/>
            </a:pPr>
            <a:r>
              <a:rPr lang="en-US" dirty="0" err="1" smtClean="0"/>
              <a:t>css</a:t>
            </a:r>
            <a:r>
              <a:rPr lang="ar-EG" dirty="0" smtClean="0"/>
              <a:t>ملف ال</a:t>
            </a:r>
            <a:endParaRPr lang="en-US" dirty="0" smtClean="0"/>
          </a:p>
          <a:p>
            <a:pPr marL="0" indent="0" algn="r">
              <a:buNone/>
            </a:pPr>
            <a:r>
              <a:rPr lang="en-US" dirty="0"/>
              <a:t>&lt;script</a:t>
            </a:r>
            <a:r>
              <a:rPr lang="en-US" dirty="0" smtClean="0"/>
              <a:t>&gt;</a:t>
            </a:r>
          </a:p>
          <a:p>
            <a:pPr marL="0" indent="0" algn="r">
              <a:buNone/>
            </a:pPr>
            <a:r>
              <a:rPr lang="en-US" dirty="0" err="1" smtClean="0"/>
              <a:t>javascript</a:t>
            </a:r>
            <a:r>
              <a:rPr lang="ar-EG" dirty="0" smtClean="0"/>
              <a:t>هو </a:t>
            </a:r>
            <a:r>
              <a:rPr lang="ar-EG" dirty="0"/>
              <a:t>العنصر المسؤول عن كتابة أوامر برمجية بلغة </a:t>
            </a:r>
            <a:endParaRPr lang="en-US" dirty="0" smtClean="0"/>
          </a:p>
          <a:p>
            <a:pPr marL="0" indent="0" algn="r">
              <a:buNone/>
            </a:pPr>
            <a:r>
              <a:rPr lang="en-US" dirty="0" smtClean="0"/>
              <a:t>html</a:t>
            </a:r>
            <a:r>
              <a:rPr lang="ar-EG" dirty="0" smtClean="0"/>
              <a:t>داخل ملف ال</a:t>
            </a:r>
            <a:endParaRPr lang="en-US" dirty="0" smtClean="0"/>
          </a:p>
          <a:p>
            <a:pPr marL="0" indent="0" algn="r">
              <a:buNone/>
            </a:pPr>
            <a:endParaRPr lang="en-US" dirty="0"/>
          </a:p>
        </p:txBody>
      </p:sp>
    </p:spTree>
    <p:extLst>
      <p:ext uri="{BB962C8B-B14F-4D97-AF65-F5344CB8AC3E}">
        <p14:creationId xmlns:p14="http://schemas.microsoft.com/office/powerpoint/2010/main" val="9975174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table </a:t>
            </a:r>
            <a:r>
              <a:rPr lang="en-US" sz="2800" b="1" dirty="0" err="1">
                <a:solidFill>
                  <a:srgbClr val="FF0000"/>
                </a:solidFill>
              </a:rPr>
              <a:t>colgroup</a:t>
            </a:r>
            <a:r>
              <a:rPr lang="en-US" sz="2800" b="1" dirty="0">
                <a:solidFill>
                  <a:srgbClr val="FF0000"/>
                </a:solidFill>
              </a:rPr>
              <a:t> element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buNone/>
            </a:pPr>
            <a:r>
              <a:rPr lang="en-US" dirty="0" smtClean="0"/>
              <a:t>&lt;</a:t>
            </a:r>
            <a:r>
              <a:rPr lang="en-US" dirty="0" err="1" smtClean="0"/>
              <a:t>colgroup</a:t>
            </a:r>
            <a:r>
              <a:rPr lang="en-US" dirty="0" smtClean="0"/>
              <a:t>&gt;</a:t>
            </a:r>
            <a:endParaRPr lang="en-US" dirty="0"/>
          </a:p>
          <a:p>
            <a:pPr marL="114300" indent="0">
              <a:buNone/>
            </a:pPr>
            <a:r>
              <a:rPr lang="en-US" dirty="0"/>
              <a:t>        &lt;col </a:t>
            </a:r>
            <a:r>
              <a:rPr lang="en-US" dirty="0" err="1"/>
              <a:t>bgcolor</a:t>
            </a:r>
            <a:r>
              <a:rPr lang="en-US" dirty="0"/>
              <a:t>="yellow"&gt;</a:t>
            </a:r>
          </a:p>
          <a:p>
            <a:pPr marL="114300" indent="0">
              <a:buNone/>
            </a:pPr>
            <a:r>
              <a:rPr lang="en-US" dirty="0"/>
              <a:t>        &lt;col </a:t>
            </a:r>
            <a:r>
              <a:rPr lang="en-US" dirty="0" err="1"/>
              <a:t>bgcolor</a:t>
            </a:r>
            <a:r>
              <a:rPr lang="en-US" dirty="0"/>
              <a:t>="blue"&gt;</a:t>
            </a:r>
          </a:p>
          <a:p>
            <a:pPr marL="114300" indent="0">
              <a:buNone/>
            </a:pPr>
            <a:r>
              <a:rPr lang="en-US" dirty="0"/>
              <a:t>        &lt;col </a:t>
            </a:r>
            <a:r>
              <a:rPr lang="en-US" dirty="0" err="1"/>
              <a:t>bgcolor</a:t>
            </a:r>
            <a:r>
              <a:rPr lang="en-US" dirty="0"/>
              <a:t>="red"&gt;</a:t>
            </a:r>
          </a:p>
          <a:p>
            <a:pPr marL="114300" indent="0">
              <a:buNone/>
            </a:pPr>
            <a:r>
              <a:rPr lang="en-US" dirty="0"/>
              <a:t>        &lt;col </a:t>
            </a:r>
            <a:r>
              <a:rPr lang="en-US" dirty="0" err="1"/>
              <a:t>bgcolor</a:t>
            </a:r>
            <a:r>
              <a:rPr lang="en-US" dirty="0"/>
              <a:t>="green"&gt;</a:t>
            </a:r>
          </a:p>
          <a:p>
            <a:pPr marL="114300" indent="0">
              <a:buNone/>
            </a:pPr>
            <a:r>
              <a:rPr lang="en-US" dirty="0"/>
              <a:t>        &lt;col </a:t>
            </a:r>
            <a:r>
              <a:rPr lang="en-US" dirty="0" err="1"/>
              <a:t>bgcolor</a:t>
            </a:r>
            <a:r>
              <a:rPr lang="en-US" dirty="0"/>
              <a:t>="pink"&gt;</a:t>
            </a:r>
          </a:p>
          <a:p>
            <a:pPr marL="114300" indent="0">
              <a:buNone/>
            </a:pPr>
            <a:r>
              <a:rPr lang="en-US" dirty="0"/>
              <a:t>      &lt;/</a:t>
            </a:r>
            <a:r>
              <a:rPr lang="en-US" dirty="0" err="1"/>
              <a:t>colgroup</a:t>
            </a:r>
            <a:r>
              <a:rPr lang="en-US" dirty="0"/>
              <a:t>&gt;</a:t>
            </a:r>
          </a:p>
          <a:p>
            <a:pPr marL="114300" indent="0" algn="r">
              <a:buNone/>
            </a:pPr>
            <a:endParaRPr lang="en-US" dirty="0" smtClean="0"/>
          </a:p>
        </p:txBody>
      </p:sp>
    </p:spTree>
    <p:extLst>
      <p:ext uri="{BB962C8B-B14F-4D97-AF65-F5344CB8AC3E}">
        <p14:creationId xmlns:p14="http://schemas.microsoft.com/office/powerpoint/2010/main" val="231578978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24135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الحادية عشر</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378891331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forms</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حقول تُستخدم في إرسال البيانات لمعالجتها </a:t>
            </a:r>
            <a:r>
              <a:rPr lang="ar-EG" dirty="0" smtClean="0"/>
              <a:t>على السيرفر</a:t>
            </a:r>
          </a:p>
          <a:p>
            <a:pPr marL="114300" indent="0" algn="r">
              <a:buNone/>
            </a:pPr>
            <a:r>
              <a:rPr lang="ar-EG" dirty="0"/>
              <a:t>بالرد على المستخدمين بنتيجة هذه </a:t>
            </a:r>
            <a:r>
              <a:rPr lang="ar-EG" dirty="0" smtClean="0"/>
              <a:t>المعالجة.</a:t>
            </a:r>
          </a:p>
          <a:p>
            <a:pPr marL="114300" indent="0" algn="r">
              <a:buNone/>
            </a:pPr>
            <a:r>
              <a:rPr lang="ar-EG" dirty="0"/>
              <a:t>كما </a:t>
            </a:r>
            <a:r>
              <a:rPr lang="ar-EG" dirty="0" smtClean="0"/>
              <a:t>تُستخدم لارسال قيمة للخادم </a:t>
            </a:r>
            <a:r>
              <a:rPr lang="ar-EG" dirty="0"/>
              <a:t>لكي يتم حفظها في قواعد البينات لحين طلبها مرة أخرى من قبل المستخدم أو من قبل الشخص المُصرح له بذلك</a:t>
            </a:r>
            <a:r>
              <a:rPr lang="ar-EG" dirty="0" smtClean="0"/>
              <a:t>.</a:t>
            </a:r>
          </a:p>
          <a:p>
            <a:pPr marL="114300" indent="0" algn="r">
              <a:buNone/>
            </a:pPr>
            <a:endParaRPr lang="en-US" dirty="0"/>
          </a:p>
        </p:txBody>
      </p:sp>
    </p:spTree>
    <p:extLst>
      <p:ext uri="{BB962C8B-B14F-4D97-AF65-F5344CB8AC3E}">
        <p14:creationId xmlns:p14="http://schemas.microsoft.com/office/powerpoint/2010/main" val="372673693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forms</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smtClean="0"/>
              <a:t>هو عنصر متداخل </a:t>
            </a:r>
          </a:p>
          <a:p>
            <a:pPr marL="114300" indent="0" algn="r">
              <a:buNone/>
            </a:pPr>
            <a:r>
              <a:rPr lang="ar-EG" dirty="0" smtClean="0"/>
              <a:t>لايمكن انشاء فورم بداخل فورم.</a:t>
            </a:r>
          </a:p>
          <a:p>
            <a:pPr marL="114300" indent="0" rtl="1">
              <a:buNone/>
            </a:pPr>
            <a:r>
              <a:rPr lang="en-US" b="1" dirty="0"/>
              <a:t>HTML form syntax</a:t>
            </a:r>
          </a:p>
          <a:p>
            <a:pPr marL="114300" indent="0">
              <a:buNone/>
            </a:pPr>
            <a:r>
              <a:rPr lang="en-US" dirty="0"/>
              <a:t>&lt;form&gt; </a:t>
            </a:r>
            <a:endParaRPr lang="ar-EG" dirty="0" smtClean="0"/>
          </a:p>
          <a:p>
            <a:pPr marL="114300" indent="0">
              <a:buNone/>
            </a:pPr>
            <a:r>
              <a:rPr lang="en-US" dirty="0" smtClean="0"/>
              <a:t>&lt;/</a:t>
            </a:r>
            <a:r>
              <a:rPr lang="en-US" dirty="0"/>
              <a:t>form&gt;</a:t>
            </a:r>
            <a:br>
              <a:rPr lang="en-US" dirty="0"/>
            </a:br>
            <a:endParaRPr lang="en-US" dirty="0"/>
          </a:p>
        </p:txBody>
      </p:sp>
    </p:spTree>
    <p:extLst>
      <p:ext uri="{BB962C8B-B14F-4D97-AF65-F5344CB8AC3E}">
        <p14:creationId xmlns:p14="http://schemas.microsoft.com/office/powerpoint/2010/main" val="204420001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a:t>
            </a:r>
            <a:r>
              <a:rPr lang="en-US" sz="2800" b="1" dirty="0">
                <a:solidFill>
                  <a:srgbClr val="FF0000"/>
                </a:solidFill>
              </a:rPr>
              <a:t>form elements</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marL="114300" indent="0" algn="r">
              <a:buNone/>
            </a:pPr>
            <a:r>
              <a:rPr lang="en-US" dirty="0"/>
              <a:t>&lt;input</a:t>
            </a:r>
            <a:r>
              <a:rPr lang="en-US" dirty="0" smtClean="0"/>
              <a:t>&gt;</a:t>
            </a:r>
            <a:endParaRPr lang="ar-EG" dirty="0" smtClean="0"/>
          </a:p>
          <a:p>
            <a:pPr marL="114300" indent="0" algn="r">
              <a:buNone/>
            </a:pPr>
            <a:r>
              <a:rPr lang="ar-EG" dirty="0"/>
              <a:t>هو حقل يُمكّن المستخدم من إدخال بيانات نصية أو مرئية أو صوتية</a:t>
            </a:r>
            <a:r>
              <a:rPr lang="ar-EG" dirty="0" smtClean="0"/>
              <a:t>.</a:t>
            </a:r>
          </a:p>
          <a:p>
            <a:pPr marL="114300" indent="0" algn="r">
              <a:buNone/>
            </a:pPr>
            <a:r>
              <a:rPr lang="en-US" dirty="0"/>
              <a:t>&lt;label</a:t>
            </a:r>
            <a:r>
              <a:rPr lang="en-US" dirty="0" smtClean="0"/>
              <a:t>&gt;</a:t>
            </a:r>
            <a:endParaRPr lang="ar-EG" dirty="0" smtClean="0"/>
          </a:p>
          <a:p>
            <a:pPr marL="114300" indent="0" algn="r">
              <a:buNone/>
            </a:pPr>
            <a:r>
              <a:rPr lang="ar-EG" dirty="0"/>
              <a:t>هو حقل لكتابة عناوين توضيحية للحقول للمستخدم</a:t>
            </a:r>
            <a:r>
              <a:rPr lang="ar-EG" dirty="0" smtClean="0"/>
              <a:t>.</a:t>
            </a:r>
          </a:p>
          <a:p>
            <a:pPr marL="114300" indent="0" algn="r">
              <a:buNone/>
            </a:pPr>
            <a:r>
              <a:rPr lang="en-US" dirty="0"/>
              <a:t>&lt;</a:t>
            </a:r>
            <a:r>
              <a:rPr lang="en-US" dirty="0" err="1"/>
              <a:t>datalist</a:t>
            </a:r>
            <a:r>
              <a:rPr lang="en-US" dirty="0" smtClean="0"/>
              <a:t>&gt;</a:t>
            </a:r>
            <a:endParaRPr lang="ar-EG" dirty="0" smtClean="0"/>
          </a:p>
          <a:p>
            <a:pPr marL="114300" indent="0" algn="r">
              <a:buNone/>
            </a:pPr>
            <a:r>
              <a:rPr lang="en-US" dirty="0" smtClean="0"/>
              <a:t>&lt;input&gt;</a:t>
            </a:r>
            <a:r>
              <a:rPr lang="ar-EG" dirty="0" smtClean="0"/>
              <a:t>يُنشئ </a:t>
            </a:r>
            <a:r>
              <a:rPr lang="ar-EG" dirty="0"/>
              <a:t>قائمة خيارات متعدّدة </a:t>
            </a:r>
            <a:r>
              <a:rPr lang="ar-EG" dirty="0" smtClean="0"/>
              <a:t>لعنصر</a:t>
            </a:r>
            <a:endParaRPr lang="en-US" dirty="0" smtClean="0"/>
          </a:p>
          <a:p>
            <a:pPr marL="114300" indent="0" algn="r">
              <a:buNone/>
            </a:pPr>
            <a:r>
              <a:rPr lang="en-US" dirty="0"/>
              <a:t>&lt;select&gt; </a:t>
            </a:r>
            <a:endParaRPr lang="en-US" dirty="0" smtClean="0"/>
          </a:p>
          <a:p>
            <a:pPr marL="114300" indent="0" algn="r">
              <a:buNone/>
            </a:pPr>
            <a:r>
              <a:rPr lang="ar-EG" dirty="0"/>
              <a:t>يُنشئ قائمة خيارات متعدّدة للمستخدم.</a:t>
            </a:r>
          </a:p>
          <a:p>
            <a:pPr marL="114300" indent="0" algn="r">
              <a:buNone/>
            </a:pPr>
            <a:r>
              <a:rPr lang="en-US" dirty="0"/>
              <a:t>&lt;option</a:t>
            </a:r>
            <a:r>
              <a:rPr lang="en-US" dirty="0" smtClean="0"/>
              <a:t>&gt;</a:t>
            </a:r>
            <a:endParaRPr lang="ar-EG" dirty="0" smtClean="0"/>
          </a:p>
          <a:p>
            <a:pPr marL="114300" indent="0" algn="r">
              <a:buNone/>
            </a:pPr>
            <a:r>
              <a:rPr lang="en-US" dirty="0" smtClean="0"/>
              <a:t>&lt;select&gt;</a:t>
            </a:r>
            <a:r>
              <a:rPr lang="ar-EG" dirty="0" smtClean="0"/>
              <a:t>يُنشئ </a:t>
            </a:r>
            <a:r>
              <a:rPr lang="ar-EG" dirty="0"/>
              <a:t>عنصر موجود داخل القائمة التي تم بنائها بعنصر </a:t>
            </a:r>
            <a:endParaRPr lang="en-US" dirty="0" smtClean="0"/>
          </a:p>
          <a:p>
            <a:pPr marL="114300" indent="0" algn="r">
              <a:buNone/>
            </a:pPr>
            <a:r>
              <a:rPr lang="en-US" dirty="0" smtClean="0"/>
              <a:t>&lt;</a:t>
            </a:r>
            <a:r>
              <a:rPr lang="en-US" dirty="0" err="1" smtClean="0"/>
              <a:t>textarea</a:t>
            </a:r>
            <a:r>
              <a:rPr lang="en-US" dirty="0" smtClean="0"/>
              <a:t>&gt;</a:t>
            </a:r>
          </a:p>
          <a:p>
            <a:pPr marL="114300" indent="0" algn="r">
              <a:buNone/>
            </a:pPr>
            <a:r>
              <a:rPr lang="ar-EG" dirty="0"/>
              <a:t>يُنشئ حقل إدخال بيانات للمستخدم ولكن بشكل أكبر. </a:t>
            </a:r>
            <a:endParaRPr lang="en-US" dirty="0" smtClean="0"/>
          </a:p>
          <a:p>
            <a:pPr marL="114300" indent="0" algn="r">
              <a:buNone/>
            </a:pPr>
            <a:r>
              <a:rPr lang="en-US" dirty="0"/>
              <a:t>&lt;button</a:t>
            </a:r>
            <a:r>
              <a:rPr lang="en-US" dirty="0" smtClean="0"/>
              <a:t>&gt;</a:t>
            </a:r>
          </a:p>
          <a:p>
            <a:pPr marL="114300" indent="0" algn="r">
              <a:buNone/>
            </a:pPr>
            <a:r>
              <a:rPr lang="ar-EG" dirty="0"/>
              <a:t>يُنشئ زر يضغط عليه المستخدم لكي يرسل أو يحول البيانات </a:t>
            </a:r>
            <a:r>
              <a:rPr lang="ar-EG" dirty="0" smtClean="0"/>
              <a:t>الى السيرفر</a:t>
            </a:r>
          </a:p>
          <a:p>
            <a:pPr marL="114300" indent="0" algn="r">
              <a:buNone/>
            </a:pPr>
            <a:r>
              <a:rPr lang="ar-EG" dirty="0"/>
              <a:t/>
            </a:r>
            <a:br>
              <a:rPr lang="ar-EG" dirty="0"/>
            </a:br>
            <a:r>
              <a:rPr lang="en-US" dirty="0" smtClean="0"/>
              <a:t/>
            </a:r>
            <a:br>
              <a:rPr lang="en-US" dirty="0" smtClean="0"/>
            </a:br>
            <a:endParaRPr lang="en-US" dirty="0"/>
          </a:p>
        </p:txBody>
      </p:sp>
    </p:spTree>
    <p:extLst>
      <p:ext uri="{BB962C8B-B14F-4D97-AF65-F5344CB8AC3E}">
        <p14:creationId xmlns:p14="http://schemas.microsoft.com/office/powerpoint/2010/main" val="202457533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form</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762000" y="1524000"/>
            <a:ext cx="8229600" cy="4373563"/>
          </a:xfrm>
        </p:spPr>
        <p:txBody>
          <a:bodyPr>
            <a:normAutofit/>
          </a:bodyPr>
          <a:lstStyle/>
          <a:p>
            <a:pPr marL="114300" indent="0" algn="r">
              <a:buNone/>
            </a:pPr>
            <a:r>
              <a:rPr lang="ar-EG" dirty="0"/>
              <a:t/>
            </a:r>
            <a:br>
              <a:rPr lang="ar-EG" dirty="0"/>
            </a:br>
            <a:r>
              <a:rPr lang="en-US" dirty="0" smtClean="0"/>
              <a:t/>
            </a:r>
            <a:br>
              <a:rPr lang="en-US" dirty="0" smtClean="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52600"/>
            <a:ext cx="480059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95630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a:t>
            </a:r>
            <a:r>
              <a:rPr lang="en-US" sz="2800" b="1" dirty="0">
                <a:solidFill>
                  <a:srgbClr val="FF0000"/>
                </a:solidFill>
              </a:rPr>
              <a:t>form elements</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lnSpcReduction="10000"/>
          </a:bodyPr>
          <a:lstStyle/>
          <a:p>
            <a:pPr marL="114300" indent="0">
              <a:buNone/>
            </a:pPr>
            <a:r>
              <a:rPr lang="en-US" dirty="0"/>
              <a:t>&lt;form&gt; </a:t>
            </a:r>
            <a:endParaRPr lang="en-US" dirty="0" smtClean="0"/>
          </a:p>
          <a:p>
            <a:pPr marL="114300" indent="0">
              <a:buNone/>
            </a:pPr>
            <a:r>
              <a:rPr lang="en-US" dirty="0" smtClean="0"/>
              <a:t>&lt;</a:t>
            </a:r>
            <a:r>
              <a:rPr lang="en-US" dirty="0"/>
              <a:t>label for="</a:t>
            </a:r>
            <a:r>
              <a:rPr lang="en-US" dirty="0" err="1"/>
              <a:t>fname</a:t>
            </a:r>
            <a:r>
              <a:rPr lang="en-US" dirty="0"/>
              <a:t>"&gt;</a:t>
            </a:r>
            <a:r>
              <a:rPr lang="en-US" dirty="0" smtClean="0"/>
              <a:t>First name</a:t>
            </a:r>
            <a:r>
              <a:rPr lang="en-US" dirty="0"/>
              <a:t>:&lt;/label&gt;&lt;</a:t>
            </a:r>
            <a:r>
              <a:rPr lang="en-US" dirty="0" err="1"/>
              <a:t>br</a:t>
            </a:r>
            <a:r>
              <a:rPr lang="en-US" dirty="0"/>
              <a:t>&gt; </a:t>
            </a:r>
            <a:endParaRPr lang="en-US" dirty="0" smtClean="0"/>
          </a:p>
          <a:p>
            <a:pPr marL="114300" indent="0">
              <a:buNone/>
            </a:pPr>
            <a:r>
              <a:rPr lang="en-US" dirty="0" smtClean="0"/>
              <a:t>&lt;</a:t>
            </a:r>
            <a:r>
              <a:rPr lang="en-US" dirty="0"/>
              <a:t>input type="text" id="</a:t>
            </a:r>
            <a:r>
              <a:rPr lang="en-US" dirty="0" err="1"/>
              <a:t>fname</a:t>
            </a:r>
            <a:r>
              <a:rPr lang="en-US" dirty="0"/>
              <a:t>" </a:t>
            </a:r>
            <a:r>
              <a:rPr lang="en-US" dirty="0" smtClean="0"/>
              <a:t>value</a:t>
            </a:r>
            <a:r>
              <a:rPr lang="en-US" dirty="0"/>
              <a:t>="Mohamed"&gt;&lt;</a:t>
            </a:r>
            <a:r>
              <a:rPr lang="en-US" dirty="0" err="1"/>
              <a:t>br</a:t>
            </a:r>
            <a:r>
              <a:rPr lang="en-US" dirty="0"/>
              <a:t>&gt; </a:t>
            </a:r>
            <a:endParaRPr lang="en-US" dirty="0" smtClean="0"/>
          </a:p>
          <a:p>
            <a:pPr marL="114300" indent="0">
              <a:buNone/>
            </a:pPr>
            <a:r>
              <a:rPr lang="en-US" dirty="0" smtClean="0"/>
              <a:t>&lt;</a:t>
            </a:r>
            <a:r>
              <a:rPr lang="en-US" dirty="0"/>
              <a:t>label for="</a:t>
            </a:r>
            <a:r>
              <a:rPr lang="en-US" dirty="0" err="1"/>
              <a:t>lname</a:t>
            </a:r>
            <a:r>
              <a:rPr lang="en-US" dirty="0"/>
              <a:t>"&gt;Last name:&lt;/label</a:t>
            </a:r>
            <a:r>
              <a:rPr lang="en-US" dirty="0" smtClean="0"/>
              <a:t>&gt;&lt;</a:t>
            </a:r>
            <a:r>
              <a:rPr lang="en-US" dirty="0" err="1"/>
              <a:t>br</a:t>
            </a:r>
            <a:r>
              <a:rPr lang="en-US" dirty="0"/>
              <a:t>&gt; </a:t>
            </a:r>
            <a:endParaRPr lang="en-US" dirty="0" smtClean="0"/>
          </a:p>
          <a:p>
            <a:pPr marL="114300" indent="0">
              <a:buNone/>
            </a:pPr>
            <a:r>
              <a:rPr lang="en-US" dirty="0" smtClean="0"/>
              <a:t>&lt;</a:t>
            </a:r>
            <a:r>
              <a:rPr lang="en-US" dirty="0"/>
              <a:t>input type="text" id="</a:t>
            </a:r>
            <a:r>
              <a:rPr lang="en-US" dirty="0" err="1"/>
              <a:t>lname</a:t>
            </a:r>
            <a:r>
              <a:rPr lang="en-US" dirty="0"/>
              <a:t>" name="</a:t>
            </a:r>
            <a:r>
              <a:rPr lang="en-US" dirty="0" err="1"/>
              <a:t>lname</a:t>
            </a:r>
            <a:r>
              <a:rPr lang="en-US" dirty="0"/>
              <a:t>" value="</a:t>
            </a:r>
            <a:r>
              <a:rPr lang="en-US" dirty="0" err="1"/>
              <a:t>Magdy</a:t>
            </a:r>
            <a:r>
              <a:rPr lang="en-US" dirty="0"/>
              <a:t>"&gt;&lt;</a:t>
            </a:r>
            <a:r>
              <a:rPr lang="en-US" dirty="0" err="1"/>
              <a:t>br</a:t>
            </a:r>
            <a:r>
              <a:rPr lang="en-US" dirty="0"/>
              <a:t>&gt;&lt;</a:t>
            </a:r>
            <a:r>
              <a:rPr lang="en-US" dirty="0" err="1"/>
              <a:t>br</a:t>
            </a:r>
            <a:r>
              <a:rPr lang="en-US" dirty="0"/>
              <a:t>&gt; </a:t>
            </a:r>
            <a:endParaRPr lang="en-US" dirty="0" smtClean="0"/>
          </a:p>
          <a:p>
            <a:pPr marL="114300" indent="0">
              <a:buNone/>
            </a:pPr>
            <a:r>
              <a:rPr lang="en-US" dirty="0" smtClean="0"/>
              <a:t>&lt;</a:t>
            </a:r>
            <a:r>
              <a:rPr lang="en-US" dirty="0"/>
              <a:t>input type="submit" value="Submit"&gt; </a:t>
            </a:r>
            <a:endParaRPr lang="en-US" dirty="0" smtClean="0"/>
          </a:p>
          <a:p>
            <a:pPr marL="114300" indent="0">
              <a:buNone/>
            </a:pPr>
            <a:r>
              <a:rPr lang="en-US" dirty="0" smtClean="0"/>
              <a:t>&lt;/</a:t>
            </a:r>
            <a:r>
              <a:rPr lang="en-US" dirty="0"/>
              <a:t>form&gt; </a:t>
            </a:r>
            <a:r>
              <a:rPr lang="ar-EG" dirty="0"/>
              <a:t/>
            </a:r>
            <a:br>
              <a:rPr lang="ar-EG" dirty="0"/>
            </a:br>
            <a:r>
              <a:rPr lang="en-US" dirty="0" smtClean="0"/>
              <a:t/>
            </a:r>
            <a:br>
              <a:rPr lang="en-US" dirty="0" smtClean="0"/>
            </a:br>
            <a:endParaRPr lang="en-US" dirty="0"/>
          </a:p>
        </p:txBody>
      </p:sp>
    </p:spTree>
    <p:extLst>
      <p:ext uri="{BB962C8B-B14F-4D97-AF65-F5344CB8AC3E}">
        <p14:creationId xmlns:p14="http://schemas.microsoft.com/office/powerpoint/2010/main" val="364878812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example</a:t>
            </a: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600200"/>
            <a:ext cx="4695825"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54437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960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en-US" b="1" dirty="0" smtClean="0"/>
              <a:t/>
            </a:r>
            <a:br>
              <a:rPr lang="en-US" b="1" dirty="0" smtClean="0"/>
            </a:br>
            <a:r>
              <a:rPr lang="en-US" b="1" dirty="0"/>
              <a:t/>
            </a:r>
            <a:br>
              <a:rPr lang="en-US" b="1" dirty="0"/>
            </a:br>
            <a:r>
              <a:rPr lang="ar-EG" b="1" dirty="0" smtClean="0"/>
              <a:t>عنصرال</a:t>
            </a:r>
            <a:r>
              <a:rPr lang="en-US" b="1" dirty="0" smtClean="0"/>
              <a:t>title</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lgn="r">
              <a:buNone/>
            </a:pPr>
            <a:r>
              <a:rPr lang="ar-EG" dirty="0" smtClean="0"/>
              <a:t>إجباري لمساعدة </a:t>
            </a:r>
            <a:r>
              <a:rPr lang="ar-EG" dirty="0"/>
              <a:t>المستخدمين في قراءة أسماء النوافذ</a:t>
            </a:r>
            <a:r>
              <a:rPr lang="ar-EG" dirty="0" smtClean="0"/>
              <a:t>.</a:t>
            </a:r>
          </a:p>
          <a:p>
            <a:pPr marL="0" indent="0" algn="r">
              <a:buNone/>
            </a:pPr>
            <a:r>
              <a:rPr lang="ar-EG" dirty="0"/>
              <a:t>يجب تحديد </a:t>
            </a:r>
            <a:r>
              <a:rPr lang="ar-EG" dirty="0" smtClean="0"/>
              <a:t>الاسم ب</a:t>
            </a:r>
            <a:r>
              <a:rPr lang="ar-EG" dirty="0"/>
              <a:t>اسم متعلق بمحتوى الصفحة</a:t>
            </a:r>
            <a:r>
              <a:rPr lang="ar-EG" dirty="0" smtClean="0"/>
              <a:t>.</a:t>
            </a:r>
          </a:p>
          <a:p>
            <a:pPr marL="0" indent="0" algn="r">
              <a:buNone/>
            </a:pPr>
            <a:r>
              <a:rPr lang="ar-EG" dirty="0" smtClean="0"/>
              <a:t>لا يسمح بكتابة اكواد داخله</a:t>
            </a:r>
          </a:p>
          <a:p>
            <a:pPr marL="0" indent="0" algn="r">
              <a:buNone/>
            </a:pPr>
            <a:r>
              <a:rPr lang="en-US" dirty="0" smtClean="0"/>
              <a:t>head</a:t>
            </a:r>
            <a:r>
              <a:rPr lang="ar-EG" dirty="0" smtClean="0"/>
              <a:t>يكتب دائما داخل عنصر ال</a:t>
            </a:r>
            <a:endParaRPr lang="en-US" dirty="0"/>
          </a:p>
        </p:txBody>
      </p:sp>
    </p:spTree>
    <p:extLst>
      <p:ext uri="{BB962C8B-B14F-4D97-AF65-F5344CB8AC3E}">
        <p14:creationId xmlns:p14="http://schemas.microsoft.com/office/powerpoint/2010/main" val="375991295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الثالثة عشر</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29498531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ar-EG" sz="2800" b="1" dirty="0">
                <a:solidFill>
                  <a:srgbClr val="FF0000"/>
                </a:solidFill>
              </a:rPr>
              <a:t/>
            </a:r>
            <a:br>
              <a:rPr lang="ar-EG" sz="2800" b="1" dirty="0">
                <a:solidFill>
                  <a:srgbClr val="FF0000"/>
                </a:solidFill>
              </a:rPr>
            </a:br>
            <a:r>
              <a:rPr lang="en-US" sz="2800" b="1" dirty="0" smtClean="0">
                <a:solidFill>
                  <a:srgbClr val="FF0000"/>
                </a:solidFill>
              </a:rPr>
              <a:t>HTML </a:t>
            </a:r>
            <a:r>
              <a:rPr lang="en-US" sz="2800" b="1" dirty="0">
                <a:solidFill>
                  <a:srgbClr val="FF0000"/>
                </a:solidFill>
              </a:rPr>
              <a:t>form password input</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smtClean="0"/>
              <a:t>حقل يستخدم لادخال كلمات المرور السرية</a:t>
            </a:r>
          </a:p>
          <a:p>
            <a:pPr marL="114300" indent="0">
              <a:buNone/>
            </a:pPr>
            <a:r>
              <a:rPr lang="en-US" dirty="0"/>
              <a:t>&lt;form</a:t>
            </a:r>
            <a:r>
              <a:rPr lang="en-US" dirty="0" smtClean="0"/>
              <a:t>&gt;</a:t>
            </a:r>
            <a:endParaRPr lang="ar-EG" dirty="0" smtClean="0"/>
          </a:p>
          <a:p>
            <a:pPr marL="114300" indent="0">
              <a:buNone/>
            </a:pPr>
            <a:r>
              <a:rPr lang="en-US" dirty="0" smtClean="0"/>
              <a:t> </a:t>
            </a:r>
            <a:r>
              <a:rPr lang="en-US" dirty="0"/>
              <a:t>&lt;input type="password</a:t>
            </a:r>
            <a:r>
              <a:rPr lang="en-US" dirty="0" smtClean="0"/>
              <a:t>"&gt;</a:t>
            </a:r>
            <a:endParaRPr lang="ar-EG" dirty="0" smtClean="0"/>
          </a:p>
          <a:p>
            <a:pPr marL="114300" indent="0">
              <a:buNone/>
            </a:pPr>
            <a:r>
              <a:rPr lang="en-US" dirty="0" smtClean="0"/>
              <a:t> </a:t>
            </a:r>
            <a:r>
              <a:rPr lang="en-US" dirty="0"/>
              <a:t>&lt;/form&gt;</a:t>
            </a:r>
            <a:endParaRPr lang="ar-EG" dirty="0" smtClean="0"/>
          </a:p>
          <a:p>
            <a:pPr marL="114300" indent="0" algn="r">
              <a:buNone/>
            </a:pPr>
            <a:endParaRPr lang="en-US" dirty="0"/>
          </a:p>
        </p:txBody>
      </p:sp>
    </p:spTree>
    <p:extLst>
      <p:ext uri="{BB962C8B-B14F-4D97-AF65-F5344CB8AC3E}">
        <p14:creationId xmlns:p14="http://schemas.microsoft.com/office/powerpoint/2010/main" val="375373547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a:t>
            </a:r>
            <a:r>
              <a:rPr lang="en-US" sz="2800" b="1" dirty="0">
                <a:solidFill>
                  <a:srgbClr val="FF0000"/>
                </a:solidFill>
              </a:rPr>
              <a:t>form email input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smtClean="0"/>
              <a:t>حقل يستخدم لادخال عناوين البريد الالكترونى</a:t>
            </a:r>
          </a:p>
          <a:p>
            <a:pPr marL="114300" indent="0">
              <a:buNone/>
            </a:pPr>
            <a:r>
              <a:rPr lang="en-US" dirty="0"/>
              <a:t>&lt;form&gt; </a:t>
            </a:r>
            <a:endParaRPr lang="ar-EG" dirty="0" smtClean="0"/>
          </a:p>
          <a:p>
            <a:pPr marL="114300" indent="0">
              <a:buNone/>
            </a:pPr>
            <a:r>
              <a:rPr lang="en-US" dirty="0" smtClean="0"/>
              <a:t>&lt;</a:t>
            </a:r>
            <a:r>
              <a:rPr lang="en-US" dirty="0"/>
              <a:t>input type="email"&gt; </a:t>
            </a:r>
            <a:endParaRPr lang="ar-EG" dirty="0" smtClean="0"/>
          </a:p>
          <a:p>
            <a:pPr marL="114300" indent="0">
              <a:buNone/>
            </a:pPr>
            <a:r>
              <a:rPr lang="en-US" dirty="0" smtClean="0"/>
              <a:t>&lt;/</a:t>
            </a:r>
            <a:r>
              <a:rPr lang="en-US" dirty="0"/>
              <a:t>form&gt;</a:t>
            </a:r>
          </a:p>
        </p:txBody>
      </p:sp>
    </p:spTree>
    <p:extLst>
      <p:ext uri="{BB962C8B-B14F-4D97-AF65-F5344CB8AC3E}">
        <p14:creationId xmlns:p14="http://schemas.microsoft.com/office/powerpoint/2010/main" val="117684840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form search input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smtClean="0"/>
              <a:t>حقل يستخدم للبحث داخل مواقع الويب</a:t>
            </a:r>
          </a:p>
          <a:p>
            <a:pPr marL="114300" indent="0">
              <a:buNone/>
            </a:pPr>
            <a:r>
              <a:rPr lang="en-US" dirty="0"/>
              <a:t>&lt;form&gt; </a:t>
            </a:r>
            <a:endParaRPr lang="ar-EG" dirty="0" smtClean="0"/>
          </a:p>
          <a:p>
            <a:pPr marL="114300" indent="0">
              <a:buNone/>
            </a:pPr>
            <a:r>
              <a:rPr lang="en-US" dirty="0" smtClean="0"/>
              <a:t>&lt;</a:t>
            </a:r>
            <a:r>
              <a:rPr lang="en-US" dirty="0"/>
              <a:t>input type</a:t>
            </a:r>
            <a:r>
              <a:rPr lang="en-US" dirty="0" smtClean="0"/>
              <a:t>=“search"&gt; </a:t>
            </a:r>
            <a:endParaRPr lang="ar-EG" dirty="0" smtClean="0"/>
          </a:p>
          <a:p>
            <a:pPr marL="114300" indent="0">
              <a:buNone/>
            </a:pPr>
            <a:r>
              <a:rPr lang="en-US" dirty="0" smtClean="0"/>
              <a:t>&lt;/</a:t>
            </a:r>
            <a:r>
              <a:rPr lang="en-US" dirty="0"/>
              <a:t>form&gt;</a:t>
            </a:r>
          </a:p>
        </p:txBody>
      </p:sp>
    </p:spTree>
    <p:extLst>
      <p:ext uri="{BB962C8B-B14F-4D97-AF65-F5344CB8AC3E}">
        <p14:creationId xmlns:p14="http://schemas.microsoft.com/office/powerpoint/2010/main" val="338239885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HTML </a:t>
            </a:r>
            <a:r>
              <a:rPr lang="en-US" sz="2800" b="1" dirty="0">
                <a:solidFill>
                  <a:srgbClr val="FF0000"/>
                </a:solidFill>
              </a:rPr>
              <a:t>form </a:t>
            </a:r>
            <a:r>
              <a:rPr lang="en-US" sz="2800" b="1" dirty="0" err="1">
                <a:solidFill>
                  <a:srgbClr val="FF0000"/>
                </a:solidFill>
              </a:rPr>
              <a:t>url</a:t>
            </a:r>
            <a:r>
              <a:rPr lang="en-US" sz="2800" b="1" dirty="0">
                <a:solidFill>
                  <a:srgbClr val="FF0000"/>
                </a:solidFill>
              </a:rPr>
              <a:t> input</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smtClean="0"/>
              <a:t>حقل يستخدم لادخال عنوان ويب</a:t>
            </a:r>
          </a:p>
          <a:p>
            <a:pPr marL="114300" indent="0">
              <a:buNone/>
            </a:pPr>
            <a:r>
              <a:rPr lang="en-US" dirty="0"/>
              <a:t>&lt;form&gt; </a:t>
            </a:r>
            <a:endParaRPr lang="ar-EG" dirty="0" smtClean="0"/>
          </a:p>
          <a:p>
            <a:pPr marL="114300" indent="0">
              <a:buNone/>
            </a:pPr>
            <a:r>
              <a:rPr lang="en-US" dirty="0" smtClean="0"/>
              <a:t>&lt;</a:t>
            </a:r>
            <a:r>
              <a:rPr lang="en-US" dirty="0"/>
              <a:t>label for="</a:t>
            </a:r>
            <a:r>
              <a:rPr lang="en-US" dirty="0" err="1"/>
              <a:t>url</a:t>
            </a:r>
            <a:r>
              <a:rPr lang="en-US" dirty="0"/>
              <a:t>"&gt;Add your homepage:&lt;/label</a:t>
            </a:r>
            <a:r>
              <a:rPr lang="en-US"/>
              <a:t>&gt; </a:t>
            </a:r>
            <a:endParaRPr lang="en-US" smtClean="0"/>
          </a:p>
          <a:p>
            <a:pPr marL="114300" indent="0">
              <a:buNone/>
            </a:pPr>
            <a:r>
              <a:rPr lang="en-US" smtClean="0"/>
              <a:t>&lt;</a:t>
            </a:r>
            <a:r>
              <a:rPr lang="en-US" dirty="0"/>
              <a:t>input type="</a:t>
            </a:r>
            <a:r>
              <a:rPr lang="en-US" dirty="0" err="1"/>
              <a:t>url</a:t>
            </a:r>
            <a:r>
              <a:rPr lang="en-US" dirty="0"/>
              <a:t>" id="</a:t>
            </a:r>
            <a:r>
              <a:rPr lang="en-US" dirty="0" err="1"/>
              <a:t>url</a:t>
            </a:r>
            <a:r>
              <a:rPr lang="en-US" dirty="0"/>
              <a:t>" </a:t>
            </a:r>
            <a:r>
              <a:rPr lang="en-US" dirty="0" smtClean="0"/>
              <a:t>&gt;</a:t>
            </a:r>
            <a:endParaRPr lang="ar-EG" dirty="0" smtClean="0"/>
          </a:p>
          <a:p>
            <a:pPr marL="114300" indent="0">
              <a:buNone/>
            </a:pPr>
            <a:r>
              <a:rPr lang="en-US" dirty="0" smtClean="0"/>
              <a:t> </a:t>
            </a:r>
            <a:r>
              <a:rPr lang="en-US" dirty="0"/>
              <a:t>&lt;/form&gt;</a:t>
            </a:r>
          </a:p>
        </p:txBody>
      </p:sp>
    </p:spTree>
    <p:extLst>
      <p:ext uri="{BB962C8B-B14F-4D97-AF65-F5344CB8AC3E}">
        <p14:creationId xmlns:p14="http://schemas.microsoft.com/office/powerpoint/2010/main" val="203612755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a:t>
            </a:r>
            <a:r>
              <a:rPr lang="en-US" sz="2800" b="1" dirty="0">
                <a:solidFill>
                  <a:srgbClr val="FF0000"/>
                </a:solidFill>
              </a:rPr>
              <a:t>form hidden input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لتجميع بيانات برمجية من المستخدمين بشكل تلقائي دون أن يظهر على </a:t>
            </a:r>
            <a:r>
              <a:rPr lang="ar-EG" dirty="0" smtClean="0"/>
              <a:t>المتصفح</a:t>
            </a:r>
          </a:p>
          <a:p>
            <a:pPr marL="114300" indent="0">
              <a:buNone/>
            </a:pPr>
            <a:r>
              <a:rPr lang="en-US" dirty="0"/>
              <a:t>&lt;form</a:t>
            </a:r>
            <a:r>
              <a:rPr lang="en-US" dirty="0" smtClean="0"/>
              <a:t>&gt;</a:t>
            </a:r>
            <a:endParaRPr lang="ar-EG" dirty="0" smtClean="0"/>
          </a:p>
          <a:p>
            <a:pPr marL="114300" indent="0">
              <a:buNone/>
            </a:pPr>
            <a:r>
              <a:rPr lang="en-US" dirty="0" smtClean="0"/>
              <a:t> </a:t>
            </a:r>
            <a:r>
              <a:rPr lang="en-US" dirty="0"/>
              <a:t>&lt;input type="username"&gt;&lt;</a:t>
            </a:r>
            <a:r>
              <a:rPr lang="en-US" dirty="0" err="1"/>
              <a:t>br</a:t>
            </a:r>
            <a:r>
              <a:rPr lang="en-US" dirty="0"/>
              <a:t>&gt;&lt;</a:t>
            </a:r>
            <a:r>
              <a:rPr lang="en-US" dirty="0" err="1"/>
              <a:t>br</a:t>
            </a:r>
            <a:r>
              <a:rPr lang="en-US" dirty="0"/>
              <a:t>&gt; </a:t>
            </a:r>
            <a:endParaRPr lang="ar-EG" dirty="0" smtClean="0"/>
          </a:p>
          <a:p>
            <a:pPr marL="114300" indent="0">
              <a:buNone/>
            </a:pPr>
            <a:r>
              <a:rPr lang="en-US" dirty="0" smtClean="0"/>
              <a:t>&lt;</a:t>
            </a:r>
            <a:r>
              <a:rPr lang="en-US" dirty="0"/>
              <a:t>input type="hidden" id="id" name="id" value="3487"&gt; &lt;/form&gt;</a:t>
            </a:r>
            <a:endParaRPr lang="ar-EG" dirty="0" smtClean="0"/>
          </a:p>
        </p:txBody>
      </p:sp>
    </p:spTree>
    <p:extLst>
      <p:ext uri="{BB962C8B-B14F-4D97-AF65-F5344CB8AC3E}">
        <p14:creationId xmlns:p14="http://schemas.microsoft.com/office/powerpoint/2010/main" val="2885507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57146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الرابعة عشر</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365940137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a:t>
            </a:r>
            <a:r>
              <a:rPr lang="en-US" sz="2800" b="1" dirty="0">
                <a:solidFill>
                  <a:srgbClr val="FF0000"/>
                </a:solidFill>
              </a:rPr>
              <a:t>form reset input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smtClean="0"/>
              <a:t>حقل يستخدم لادخال كلمات المرور السرية</a:t>
            </a:r>
          </a:p>
          <a:p>
            <a:pPr marL="114300" indent="0">
              <a:buNone/>
            </a:pPr>
            <a:r>
              <a:rPr lang="en-US" dirty="0"/>
              <a:t>&lt;form</a:t>
            </a:r>
            <a:r>
              <a:rPr lang="en-US" dirty="0" smtClean="0"/>
              <a:t>&gt;</a:t>
            </a:r>
            <a:endParaRPr lang="ar-EG" dirty="0" smtClean="0"/>
          </a:p>
          <a:p>
            <a:pPr marL="114300" indent="0">
              <a:buNone/>
            </a:pPr>
            <a:r>
              <a:rPr lang="en-US" dirty="0"/>
              <a:t>&lt;input type="submit" value</a:t>
            </a:r>
            <a:r>
              <a:rPr lang="en-US" dirty="0" smtClean="0"/>
              <a:t>=“reset"&gt;</a:t>
            </a:r>
            <a:endParaRPr lang="ar-EG" dirty="0" smtClean="0"/>
          </a:p>
          <a:p>
            <a:pPr marL="114300" indent="0">
              <a:buNone/>
            </a:pPr>
            <a:r>
              <a:rPr lang="en-US" dirty="0" smtClean="0"/>
              <a:t> </a:t>
            </a:r>
            <a:r>
              <a:rPr lang="en-US" dirty="0"/>
              <a:t>&lt;/form&gt;</a:t>
            </a:r>
            <a:endParaRPr lang="ar-EG" dirty="0" smtClean="0"/>
          </a:p>
          <a:p>
            <a:pPr marL="114300" indent="0" algn="r">
              <a:buNone/>
            </a:pPr>
            <a:endParaRPr lang="en-US" dirty="0"/>
          </a:p>
        </p:txBody>
      </p:sp>
    </p:spTree>
    <p:extLst>
      <p:ext uri="{BB962C8B-B14F-4D97-AF65-F5344CB8AC3E}">
        <p14:creationId xmlns:p14="http://schemas.microsoft.com/office/powerpoint/2010/main" val="11317582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form radio input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smtClean="0"/>
              <a:t>حقل يستخدم لادخال كلمات المرور السرية</a:t>
            </a:r>
          </a:p>
          <a:p>
            <a:pPr marL="114300" indent="0">
              <a:buNone/>
            </a:pPr>
            <a:r>
              <a:rPr lang="en-US" dirty="0"/>
              <a:t>&lt;</a:t>
            </a:r>
            <a:r>
              <a:rPr lang="en-US" dirty="0" smtClean="0"/>
              <a:t>form</a:t>
            </a:r>
            <a:r>
              <a:rPr lang="en-US" dirty="0"/>
              <a:t>&gt;</a:t>
            </a:r>
            <a:endParaRPr lang="en-US" dirty="0" smtClean="0"/>
          </a:p>
          <a:p>
            <a:pPr marL="114300" indent="0">
              <a:buNone/>
            </a:pPr>
            <a:r>
              <a:rPr lang="en-US" dirty="0" smtClean="0"/>
              <a:t> </a:t>
            </a:r>
            <a:r>
              <a:rPr lang="en-US" dirty="0"/>
              <a:t>&lt;input type="radio" id="male" </a:t>
            </a:r>
            <a:r>
              <a:rPr lang="en-US" dirty="0" smtClean="0"/>
              <a:t>name</a:t>
            </a:r>
            <a:r>
              <a:rPr lang="en-US" dirty="0"/>
              <a:t>="gender"&gt; </a:t>
            </a:r>
            <a:endParaRPr lang="en-US" dirty="0" smtClean="0"/>
          </a:p>
          <a:p>
            <a:pPr marL="114300" indent="0">
              <a:buNone/>
            </a:pPr>
            <a:r>
              <a:rPr lang="en-US" dirty="0" smtClean="0"/>
              <a:t>&lt;</a:t>
            </a:r>
            <a:r>
              <a:rPr lang="en-US" dirty="0"/>
              <a:t>label for="male"&gt;Male&lt;/label&gt;&lt;</a:t>
            </a:r>
            <a:r>
              <a:rPr lang="en-US" dirty="0" err="1"/>
              <a:t>br</a:t>
            </a:r>
            <a:r>
              <a:rPr lang="en-US" dirty="0"/>
              <a:t>&gt; </a:t>
            </a:r>
            <a:endParaRPr lang="en-US" dirty="0" smtClean="0"/>
          </a:p>
          <a:p>
            <a:pPr marL="114300" indent="0">
              <a:buNone/>
            </a:pPr>
            <a:r>
              <a:rPr lang="en-US" dirty="0" smtClean="0"/>
              <a:t>&lt;</a:t>
            </a:r>
            <a:r>
              <a:rPr lang="en-US" dirty="0"/>
              <a:t>input type="radio" id="female" name="gender"&gt; &lt;label for="female"&gt;Female&lt;/label&gt;&lt;</a:t>
            </a:r>
            <a:r>
              <a:rPr lang="en-US" dirty="0" err="1"/>
              <a:t>br</a:t>
            </a:r>
            <a:r>
              <a:rPr lang="en-US" dirty="0"/>
              <a:t>&gt; </a:t>
            </a:r>
            <a:endParaRPr lang="en-US" dirty="0" smtClean="0"/>
          </a:p>
          <a:p>
            <a:pPr marL="114300" indent="0">
              <a:buNone/>
            </a:pPr>
            <a:r>
              <a:rPr lang="en-US" dirty="0" smtClean="0"/>
              <a:t>&lt;/</a:t>
            </a:r>
            <a:r>
              <a:rPr lang="en-US" dirty="0"/>
              <a:t>form&gt;</a:t>
            </a:r>
          </a:p>
        </p:txBody>
      </p:sp>
    </p:spTree>
    <p:extLst>
      <p:ext uri="{BB962C8B-B14F-4D97-AF65-F5344CB8AC3E}">
        <p14:creationId xmlns:p14="http://schemas.microsoft.com/office/powerpoint/2010/main" val="2747581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Html element</a:t>
            </a:r>
            <a:endParaRPr lang="en-US" dirty="0">
              <a:solidFill>
                <a:srgbClr val="FF0000"/>
              </a:solidFill>
            </a:endParaRPr>
          </a:p>
        </p:txBody>
      </p:sp>
      <p:sp>
        <p:nvSpPr>
          <p:cNvPr id="3" name="Content Placeholder 2"/>
          <p:cNvSpPr>
            <a:spLocks noGrp="1"/>
          </p:cNvSpPr>
          <p:nvPr>
            <p:ph idx="1"/>
          </p:nvPr>
        </p:nvSpPr>
        <p:spPr/>
        <p:txBody>
          <a:bodyPr>
            <a:normAutofit fontScale="55000" lnSpcReduction="20000"/>
          </a:bodyPr>
          <a:lstStyle/>
          <a:p>
            <a:pPr marL="0" indent="0" algn="r">
              <a:buNone/>
            </a:pPr>
            <a:r>
              <a:rPr lang="en-US" sz="4400" b="1" dirty="0">
                <a:solidFill>
                  <a:srgbClr val="FF0000"/>
                </a:solidFill>
              </a:rPr>
              <a:t>HTML</a:t>
            </a:r>
            <a:r>
              <a:rPr lang="en-US" dirty="0" smtClean="0">
                <a:solidFill>
                  <a:srgbClr val="FF0000"/>
                </a:solidFill>
              </a:rPr>
              <a:t> </a:t>
            </a:r>
            <a:r>
              <a:rPr lang="ar-EG" sz="4400" b="1" dirty="0" smtClean="0">
                <a:solidFill>
                  <a:srgbClr val="FF0000"/>
                </a:solidFill>
              </a:rPr>
              <a:t>شكل ومكونات صفحه وعنصر ال</a:t>
            </a:r>
          </a:p>
          <a:p>
            <a:pPr marL="0" indent="0" algn="r" rtl="1">
              <a:buNone/>
            </a:pPr>
            <a:r>
              <a:rPr lang="ar-EG" sz="4400" b="1" dirty="0" smtClean="0">
                <a:solidFill>
                  <a:srgbClr val="FF0000"/>
                </a:solidFill>
              </a:rPr>
              <a:t>مكونات العنصر: -</a:t>
            </a:r>
          </a:p>
          <a:p>
            <a:pPr marL="0" indent="0" algn="r">
              <a:buNone/>
            </a:pPr>
            <a:r>
              <a:rPr lang="ar-EG" sz="4400" dirty="0" smtClean="0"/>
              <a:t/>
            </a:r>
            <a:br>
              <a:rPr lang="ar-EG" sz="4400" dirty="0" smtClean="0"/>
            </a:br>
            <a:r>
              <a:rPr lang="ar-EG" sz="4400" dirty="0" smtClean="0"/>
              <a:t>: هو عنصر يكون له وظيفة واسم وسمات خاصة به. </a:t>
            </a:r>
            <a:r>
              <a:rPr lang="en-US" sz="4400" dirty="0" smtClean="0"/>
              <a:t>ELEMENT</a:t>
            </a:r>
            <a:endParaRPr lang="ar-EG" sz="4400" dirty="0" smtClean="0"/>
          </a:p>
          <a:p>
            <a:pPr marL="0" indent="0" algn="r">
              <a:buNone/>
            </a:pPr>
            <a:r>
              <a:rPr lang="ar-EG" sz="4400" b="1" dirty="0" smtClean="0"/>
              <a:t> الوسم </a:t>
            </a:r>
            <a:r>
              <a:rPr lang="ar-EG" sz="4400" b="1" dirty="0"/>
              <a:t>هو اسم او رمز </a:t>
            </a:r>
            <a:r>
              <a:rPr lang="en-US" sz="4400" b="1" dirty="0"/>
              <a:t>:TAG</a:t>
            </a:r>
            <a:endParaRPr lang="ar-EG" sz="4400" b="1" dirty="0"/>
          </a:p>
          <a:p>
            <a:pPr marL="0" indent="0" algn="r">
              <a:buNone/>
            </a:pPr>
            <a:r>
              <a:rPr lang="ar-EG" sz="4400" b="1" dirty="0"/>
              <a:t>:سمات تضاف الى العنصر</a:t>
            </a:r>
            <a:r>
              <a:rPr lang="en-US" sz="4400" b="1" dirty="0"/>
              <a:t>Attribute</a:t>
            </a:r>
            <a:endParaRPr lang="ar-EG" sz="4400" b="1" dirty="0"/>
          </a:p>
          <a:p>
            <a:pPr marL="0" indent="0" algn="r">
              <a:buNone/>
            </a:pPr>
            <a:r>
              <a:rPr lang="ar-EG" sz="4400" b="1" dirty="0"/>
              <a:t/>
            </a:r>
            <a:br>
              <a:rPr lang="ar-EG" sz="4400" b="1" dirty="0"/>
            </a:br>
            <a:endParaRPr lang="en-US" sz="4400" b="1" dirty="0"/>
          </a:p>
          <a:p>
            <a:pPr marL="0" indent="0" algn="r" rtl="1">
              <a:buNone/>
            </a:pPr>
            <a:r>
              <a:rPr lang="ar-EG" sz="4400" dirty="0" smtClean="0"/>
              <a:t>.</a:t>
            </a:r>
            <a:endParaRPr lang="en-US" sz="4400" dirty="0" smtClean="0"/>
          </a:p>
          <a:p>
            <a:pPr marL="0" indent="0" algn="r" rtl="1">
              <a:buNone/>
            </a:pPr>
            <a:r>
              <a:rPr lang="ar-EG" sz="4400" b="1" dirty="0">
                <a:solidFill>
                  <a:srgbClr val="FF0000"/>
                </a:solidFill>
              </a:rPr>
              <a:t/>
            </a:r>
            <a:br>
              <a:rPr lang="ar-EG" sz="4400" b="1" dirty="0">
                <a:solidFill>
                  <a:srgbClr val="FF0000"/>
                </a:solidFill>
              </a:rPr>
            </a:br>
            <a:r>
              <a:rPr lang="en-US" dirty="0"/>
              <a:t/>
            </a:r>
            <a:br>
              <a:rPr lang="en-US" dirty="0"/>
            </a:br>
            <a:endParaRPr lang="ar-EG" dirty="0"/>
          </a:p>
          <a:p>
            <a:pPr marL="0" indent="0">
              <a:buNone/>
            </a:pPr>
            <a:r>
              <a:rPr lang="ar-EG" dirty="0"/>
              <a:t/>
            </a:r>
            <a:br>
              <a:rPr lang="ar-EG" dirty="0"/>
            </a:b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872" y="4191000"/>
            <a:ext cx="54197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70930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14338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الخامسة عشر</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294610320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a:t>
            </a:r>
            <a:r>
              <a:rPr lang="en-US" sz="2800" b="1" dirty="0">
                <a:solidFill>
                  <a:srgbClr val="FF0000"/>
                </a:solidFill>
              </a:rPr>
              <a:t>form checkbox input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تحديد عدّة خيارات موجودة ضمن قائمة خيارات أوسع، مثل: تحديد مجموعة دورات تدريبية</a:t>
            </a:r>
            <a:endParaRPr lang="ar-EG" dirty="0" smtClean="0"/>
          </a:p>
          <a:p>
            <a:pPr marL="114300" indent="0">
              <a:buNone/>
            </a:pPr>
            <a:r>
              <a:rPr lang="en-US" dirty="0"/>
              <a:t>&lt;form</a:t>
            </a:r>
            <a:r>
              <a:rPr lang="en-US" dirty="0" smtClean="0"/>
              <a:t>&gt;</a:t>
            </a:r>
            <a:endParaRPr lang="ar-EG" dirty="0" smtClean="0"/>
          </a:p>
          <a:p>
            <a:pPr marL="114300" indent="0">
              <a:buNone/>
            </a:pPr>
            <a:r>
              <a:rPr lang="en-US" dirty="0" smtClean="0"/>
              <a:t> </a:t>
            </a:r>
            <a:r>
              <a:rPr lang="en-US" dirty="0"/>
              <a:t>&lt;input type="checkbox" id="html" name</a:t>
            </a:r>
            <a:r>
              <a:rPr lang="en-US" dirty="0" smtClean="0"/>
              <a:t>=“</a:t>
            </a:r>
            <a:r>
              <a:rPr lang="en-US" dirty="0" err="1" smtClean="0"/>
              <a:t>amany</a:t>
            </a:r>
            <a:r>
              <a:rPr lang="en-US" dirty="0" smtClean="0"/>
              <a:t>"&gt; </a:t>
            </a:r>
            <a:endParaRPr lang="ar-EG" dirty="0" smtClean="0"/>
          </a:p>
          <a:p>
            <a:pPr marL="114300" indent="0">
              <a:buNone/>
            </a:pPr>
            <a:r>
              <a:rPr lang="en-US" dirty="0" smtClean="0"/>
              <a:t>&lt;</a:t>
            </a:r>
            <a:r>
              <a:rPr lang="en-US" dirty="0"/>
              <a:t>label for="html"&gt;I like HTML&lt;/label&gt;&lt;</a:t>
            </a:r>
            <a:r>
              <a:rPr lang="en-US" dirty="0" err="1"/>
              <a:t>br</a:t>
            </a:r>
            <a:r>
              <a:rPr lang="en-US" dirty="0"/>
              <a:t>&gt; </a:t>
            </a:r>
            <a:endParaRPr lang="ar-EG" dirty="0" smtClean="0"/>
          </a:p>
          <a:p>
            <a:pPr marL="114300" indent="0">
              <a:buNone/>
            </a:pPr>
            <a:r>
              <a:rPr lang="en-US" dirty="0" smtClean="0"/>
              <a:t>&lt;</a:t>
            </a:r>
            <a:r>
              <a:rPr lang="en-US" dirty="0"/>
              <a:t>input type="checkbox" id="</a:t>
            </a:r>
            <a:r>
              <a:rPr lang="en-US" dirty="0" err="1"/>
              <a:t>css</a:t>
            </a:r>
            <a:r>
              <a:rPr lang="en-US" dirty="0"/>
              <a:t>" name</a:t>
            </a:r>
            <a:r>
              <a:rPr lang="en-US" dirty="0" smtClean="0"/>
              <a:t>=“</a:t>
            </a:r>
            <a:r>
              <a:rPr lang="en-US" dirty="0" err="1" smtClean="0"/>
              <a:t>jomana</a:t>
            </a:r>
            <a:r>
              <a:rPr lang="en-US" dirty="0" smtClean="0"/>
              <a:t>" &gt;</a:t>
            </a:r>
            <a:endParaRPr lang="ar-EG" dirty="0" smtClean="0"/>
          </a:p>
          <a:p>
            <a:pPr marL="114300" indent="0">
              <a:buNone/>
            </a:pPr>
            <a:r>
              <a:rPr lang="en-US" dirty="0" smtClean="0"/>
              <a:t> </a:t>
            </a:r>
            <a:r>
              <a:rPr lang="en-US" dirty="0"/>
              <a:t>&lt;label for="</a:t>
            </a:r>
            <a:r>
              <a:rPr lang="en-US" dirty="0" err="1"/>
              <a:t>css</a:t>
            </a:r>
            <a:r>
              <a:rPr lang="en-US" dirty="0"/>
              <a:t>"&gt; I like CSS&lt;/label&gt;&lt;</a:t>
            </a:r>
            <a:r>
              <a:rPr lang="en-US" dirty="0" err="1"/>
              <a:t>br</a:t>
            </a:r>
            <a:r>
              <a:rPr lang="en-US" dirty="0"/>
              <a:t>&gt; </a:t>
            </a:r>
            <a:endParaRPr lang="ar-EG" dirty="0" smtClean="0"/>
          </a:p>
          <a:p>
            <a:pPr marL="114300" indent="0">
              <a:buNone/>
            </a:pPr>
            <a:r>
              <a:rPr lang="en-US" dirty="0" smtClean="0"/>
              <a:t>&lt;</a:t>
            </a:r>
            <a:r>
              <a:rPr lang="en-US" dirty="0"/>
              <a:t>input type="checkbox" id="</a:t>
            </a:r>
            <a:r>
              <a:rPr lang="en-US" dirty="0" err="1"/>
              <a:t>js</a:t>
            </a:r>
            <a:r>
              <a:rPr lang="en-US" dirty="0"/>
              <a:t>" name</a:t>
            </a:r>
            <a:r>
              <a:rPr lang="en-US" dirty="0" smtClean="0"/>
              <a:t>=“</a:t>
            </a:r>
            <a:r>
              <a:rPr lang="en-US" dirty="0" err="1" smtClean="0"/>
              <a:t>judy</a:t>
            </a:r>
            <a:r>
              <a:rPr lang="en-US" dirty="0" smtClean="0"/>
              <a:t>"&gt;</a:t>
            </a:r>
            <a:endParaRPr lang="ar-EG" dirty="0" smtClean="0"/>
          </a:p>
          <a:p>
            <a:pPr marL="114300" indent="0">
              <a:buNone/>
            </a:pPr>
            <a:r>
              <a:rPr lang="en-US" dirty="0" smtClean="0"/>
              <a:t> </a:t>
            </a:r>
            <a:r>
              <a:rPr lang="en-US" dirty="0"/>
              <a:t>&lt;label for="</a:t>
            </a:r>
            <a:r>
              <a:rPr lang="en-US" dirty="0" err="1"/>
              <a:t>js</a:t>
            </a:r>
            <a:r>
              <a:rPr lang="en-US" dirty="0"/>
              <a:t>"&gt; I like JavaScript&lt;/label&gt;&lt;</a:t>
            </a:r>
            <a:r>
              <a:rPr lang="en-US" dirty="0" err="1"/>
              <a:t>br</a:t>
            </a:r>
            <a:r>
              <a:rPr lang="en-US" dirty="0"/>
              <a:t>&gt;&lt;</a:t>
            </a:r>
            <a:r>
              <a:rPr lang="en-US" dirty="0" err="1"/>
              <a:t>br</a:t>
            </a:r>
            <a:r>
              <a:rPr lang="en-US" dirty="0"/>
              <a:t>&gt; &lt;/form&gt;</a:t>
            </a:r>
          </a:p>
        </p:txBody>
      </p:sp>
    </p:spTree>
    <p:extLst>
      <p:ext uri="{BB962C8B-B14F-4D97-AF65-F5344CB8AC3E}">
        <p14:creationId xmlns:p14="http://schemas.microsoft.com/office/powerpoint/2010/main" val="33317674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HTML </a:t>
            </a:r>
            <a:r>
              <a:rPr lang="en-US" sz="2800" b="1" dirty="0">
                <a:solidFill>
                  <a:srgbClr val="FF0000"/>
                </a:solidFill>
              </a:rPr>
              <a:t>form range input</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لاختيار قيمة واحدة محصورة بين قيميتين</a:t>
            </a:r>
            <a:endParaRPr lang="en-US" dirty="0" smtClean="0"/>
          </a:p>
          <a:p>
            <a:pPr marL="114300" indent="0">
              <a:buNone/>
            </a:pPr>
            <a:r>
              <a:rPr lang="en-US" dirty="0"/>
              <a:t>&lt;form</a:t>
            </a:r>
            <a:r>
              <a:rPr lang="en-US" dirty="0" smtClean="0"/>
              <a:t>&gt;</a:t>
            </a:r>
          </a:p>
          <a:p>
            <a:pPr marL="114300" indent="0">
              <a:buNone/>
            </a:pPr>
            <a:r>
              <a:rPr lang="en-US" dirty="0" smtClean="0"/>
              <a:t> </a:t>
            </a:r>
            <a:r>
              <a:rPr lang="en-US" dirty="0"/>
              <a:t>&lt;label for="</a:t>
            </a:r>
            <a:r>
              <a:rPr lang="en-US" dirty="0" err="1"/>
              <a:t>vol</a:t>
            </a:r>
            <a:r>
              <a:rPr lang="en-US" dirty="0"/>
              <a:t>"&gt;Volume (between 0 and </a:t>
            </a:r>
            <a:r>
              <a:rPr lang="en-US" dirty="0" smtClean="0"/>
              <a:t>50):&lt;/</a:t>
            </a:r>
            <a:r>
              <a:rPr lang="en-US" dirty="0"/>
              <a:t>label&gt; </a:t>
            </a:r>
            <a:endParaRPr lang="en-US" dirty="0" smtClean="0"/>
          </a:p>
          <a:p>
            <a:pPr marL="114300" indent="0">
              <a:buNone/>
            </a:pPr>
            <a:r>
              <a:rPr lang="en-US" dirty="0" smtClean="0"/>
              <a:t>&lt;</a:t>
            </a:r>
            <a:r>
              <a:rPr lang="en-US" dirty="0"/>
              <a:t>input type="range" id="</a:t>
            </a:r>
            <a:r>
              <a:rPr lang="en-US" dirty="0" err="1"/>
              <a:t>vol</a:t>
            </a:r>
            <a:r>
              <a:rPr lang="en-US" dirty="0"/>
              <a:t>" name="</a:t>
            </a:r>
            <a:r>
              <a:rPr lang="en-US" dirty="0" err="1"/>
              <a:t>vol</a:t>
            </a:r>
            <a:r>
              <a:rPr lang="en-US" dirty="0"/>
              <a:t>" min="0" max="50"&gt; </a:t>
            </a:r>
            <a:endParaRPr lang="en-US" dirty="0" smtClean="0"/>
          </a:p>
          <a:p>
            <a:pPr marL="114300" indent="0">
              <a:buNone/>
            </a:pPr>
            <a:r>
              <a:rPr lang="en-US" dirty="0" smtClean="0"/>
              <a:t>&lt;/</a:t>
            </a:r>
            <a:r>
              <a:rPr lang="en-US" dirty="0"/>
              <a:t>form&gt;</a:t>
            </a:r>
          </a:p>
        </p:txBody>
      </p:sp>
    </p:spTree>
    <p:extLst>
      <p:ext uri="{BB962C8B-B14F-4D97-AF65-F5344CB8AC3E}">
        <p14:creationId xmlns:p14="http://schemas.microsoft.com/office/powerpoint/2010/main" val="291170569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HTML </a:t>
            </a:r>
            <a:r>
              <a:rPr lang="en-US" sz="2800" b="1" dirty="0">
                <a:solidFill>
                  <a:srgbClr val="FF0000"/>
                </a:solidFill>
              </a:rPr>
              <a:t>form range input</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لاختيار لون من مجموعة ألوان لتساعد المستخدم في تحديد اللون المناسب</a:t>
            </a:r>
            <a:endParaRPr lang="en-US" dirty="0" smtClean="0"/>
          </a:p>
          <a:p>
            <a:pPr marL="114300" indent="0">
              <a:buNone/>
            </a:pPr>
            <a:r>
              <a:rPr lang="en-US" dirty="0"/>
              <a:t/>
            </a:r>
            <a:br>
              <a:rPr lang="en-US" dirty="0"/>
            </a:br>
            <a:r>
              <a:rPr lang="en-US" dirty="0"/>
              <a:t>&lt;form</a:t>
            </a:r>
            <a:r>
              <a:rPr lang="en-US" dirty="0" smtClean="0"/>
              <a:t>&gt;</a:t>
            </a:r>
          </a:p>
          <a:p>
            <a:pPr marL="114300" indent="0">
              <a:buNone/>
            </a:pPr>
            <a:r>
              <a:rPr lang="en-US" dirty="0" smtClean="0"/>
              <a:t> </a:t>
            </a:r>
            <a:r>
              <a:rPr lang="en-US" dirty="0"/>
              <a:t>&lt;label for="color"&gt;Select your favorite color</a:t>
            </a:r>
            <a:r>
              <a:rPr lang="en-US" dirty="0" smtClean="0"/>
              <a:t>:&lt;/</a:t>
            </a:r>
            <a:r>
              <a:rPr lang="en-US" dirty="0"/>
              <a:t>label&gt;&lt;</a:t>
            </a:r>
            <a:r>
              <a:rPr lang="en-US" dirty="0" err="1"/>
              <a:t>br</a:t>
            </a:r>
            <a:r>
              <a:rPr lang="en-US" dirty="0" smtClean="0"/>
              <a:t>&gt;</a:t>
            </a:r>
          </a:p>
          <a:p>
            <a:pPr marL="114300" indent="0">
              <a:buNone/>
            </a:pPr>
            <a:r>
              <a:rPr lang="en-US" dirty="0" smtClean="0"/>
              <a:t> </a:t>
            </a:r>
            <a:r>
              <a:rPr lang="en-US" dirty="0"/>
              <a:t>&lt;input type="color" id="color"&gt; &lt;/form&gt;</a:t>
            </a:r>
          </a:p>
        </p:txBody>
      </p:sp>
    </p:spTree>
    <p:extLst>
      <p:ext uri="{BB962C8B-B14F-4D97-AF65-F5344CB8AC3E}">
        <p14:creationId xmlns:p14="http://schemas.microsoft.com/office/powerpoint/2010/main" val="40425018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219601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السادسة عشر</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378843004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HTML </a:t>
            </a:r>
            <a:r>
              <a:rPr lang="en-US" sz="2800" b="1" dirty="0">
                <a:solidFill>
                  <a:srgbClr val="FF0000"/>
                </a:solidFill>
              </a:rPr>
              <a:t>Form Date and Time Inputs</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لإدخال أي تاريخ سواءً كان تاريخ اليوم أو تاريخ في الماضي أو </a:t>
            </a:r>
            <a:r>
              <a:rPr lang="ar-EG" dirty="0" smtClean="0"/>
              <a:t>تاريخ مستقبلي.</a:t>
            </a:r>
            <a:endParaRPr lang="en-US" dirty="0" smtClean="0"/>
          </a:p>
          <a:p>
            <a:pPr marL="114300" indent="0">
              <a:buNone/>
            </a:pPr>
            <a:r>
              <a:rPr lang="en-US" dirty="0"/>
              <a:t>&lt;form&gt; </a:t>
            </a:r>
            <a:endParaRPr lang="en-US" dirty="0" smtClean="0"/>
          </a:p>
          <a:p>
            <a:pPr marL="114300" indent="0">
              <a:buNone/>
            </a:pPr>
            <a:r>
              <a:rPr lang="en-US" dirty="0" smtClean="0"/>
              <a:t>&lt;</a:t>
            </a:r>
            <a:r>
              <a:rPr lang="en-US" dirty="0"/>
              <a:t>label for="birthday"&gt;Birthday:&lt;/label&gt; </a:t>
            </a:r>
            <a:endParaRPr lang="en-US" dirty="0" smtClean="0"/>
          </a:p>
          <a:p>
            <a:pPr marL="114300" indent="0">
              <a:buNone/>
            </a:pPr>
            <a:r>
              <a:rPr lang="en-US" dirty="0" smtClean="0"/>
              <a:t>&lt;</a:t>
            </a:r>
            <a:r>
              <a:rPr lang="en-US" dirty="0"/>
              <a:t>input type="date" id="birthday</a:t>
            </a:r>
            <a:r>
              <a:rPr lang="en-US" dirty="0" smtClean="0"/>
              <a:t>"&gt;</a:t>
            </a:r>
          </a:p>
          <a:p>
            <a:pPr marL="114300" indent="0">
              <a:buNone/>
            </a:pPr>
            <a:r>
              <a:rPr lang="en-US" dirty="0" smtClean="0"/>
              <a:t> </a:t>
            </a:r>
            <a:r>
              <a:rPr lang="en-US" dirty="0"/>
              <a:t>&lt;/form&gt;</a:t>
            </a:r>
            <a:endParaRPr lang="en-US" dirty="0" smtClean="0"/>
          </a:p>
        </p:txBody>
      </p:sp>
    </p:spTree>
    <p:extLst>
      <p:ext uri="{BB962C8B-B14F-4D97-AF65-F5344CB8AC3E}">
        <p14:creationId xmlns:p14="http://schemas.microsoft.com/office/powerpoint/2010/main" val="52839911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HTML </a:t>
            </a:r>
            <a:r>
              <a:rPr lang="en-US" sz="2800" b="1" dirty="0">
                <a:solidFill>
                  <a:srgbClr val="FF0000"/>
                </a:solidFill>
              </a:rPr>
              <a:t>Form Date and Time Inputs</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ترتيب القيم بداخل </a:t>
            </a:r>
            <a:r>
              <a:rPr lang="ar-EG" dirty="0" smtClean="0"/>
              <a:t>الحقل </a:t>
            </a:r>
            <a:r>
              <a:rPr lang="ar-EG" dirty="0"/>
              <a:t>من اليسار إلى اليمين هي: الشهر ثم اليوم ثم السنة ثم الوقت بالساعة ثم الوقت بالدقيقة ثم الوقت بالثانية</a:t>
            </a:r>
            <a:r>
              <a:rPr lang="ar-EG" dirty="0" smtClean="0"/>
              <a:t>.</a:t>
            </a:r>
          </a:p>
          <a:p>
            <a:pPr marL="114300" indent="0" algn="r">
              <a:buNone/>
            </a:pPr>
            <a:endParaRPr lang="en-US" dirty="0" smtClean="0"/>
          </a:p>
          <a:p>
            <a:pPr marL="114300" indent="0">
              <a:buNone/>
            </a:pPr>
            <a:r>
              <a:rPr lang="en-US" dirty="0"/>
              <a:t>&lt;form&gt; </a:t>
            </a:r>
            <a:endParaRPr lang="ar-EG" dirty="0" smtClean="0"/>
          </a:p>
          <a:p>
            <a:pPr marL="114300" indent="0">
              <a:buNone/>
            </a:pPr>
            <a:r>
              <a:rPr lang="en-US" dirty="0" smtClean="0"/>
              <a:t>&lt;</a:t>
            </a:r>
            <a:r>
              <a:rPr lang="en-US" dirty="0"/>
              <a:t>label for="date"&gt;</a:t>
            </a:r>
            <a:r>
              <a:rPr lang="en-US" dirty="0" err="1"/>
              <a:t>Registeration</a:t>
            </a:r>
            <a:r>
              <a:rPr lang="en-US" dirty="0"/>
              <a:t> Date:&lt;/label</a:t>
            </a:r>
            <a:r>
              <a:rPr lang="en-US" dirty="0" smtClean="0"/>
              <a:t>&gt;</a:t>
            </a:r>
            <a:endParaRPr lang="ar-EG" dirty="0" smtClean="0"/>
          </a:p>
          <a:p>
            <a:pPr marL="114300" indent="0">
              <a:buNone/>
            </a:pPr>
            <a:r>
              <a:rPr lang="en-US" dirty="0" smtClean="0"/>
              <a:t> </a:t>
            </a:r>
            <a:r>
              <a:rPr lang="en-US" dirty="0"/>
              <a:t>&lt;input type="</a:t>
            </a:r>
            <a:r>
              <a:rPr lang="en-US" dirty="0" err="1"/>
              <a:t>datetime</a:t>
            </a:r>
            <a:r>
              <a:rPr lang="en-US" dirty="0"/>
              <a:t>-local" id="date"&gt; </a:t>
            </a:r>
            <a:endParaRPr lang="ar-EG" dirty="0" smtClean="0"/>
          </a:p>
          <a:p>
            <a:pPr marL="114300" indent="0">
              <a:buNone/>
            </a:pPr>
            <a:r>
              <a:rPr lang="en-US" dirty="0" smtClean="0"/>
              <a:t>&lt;/</a:t>
            </a:r>
            <a:r>
              <a:rPr lang="en-US" dirty="0"/>
              <a:t>form&gt;</a:t>
            </a:r>
            <a:endParaRPr lang="en-US" dirty="0" smtClean="0"/>
          </a:p>
        </p:txBody>
      </p:sp>
    </p:spTree>
    <p:extLst>
      <p:ext uri="{BB962C8B-B14F-4D97-AF65-F5344CB8AC3E}">
        <p14:creationId xmlns:p14="http://schemas.microsoft.com/office/powerpoint/2010/main" val="273944821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ar-EG" sz="2800" b="1" dirty="0">
                <a:solidFill>
                  <a:srgbClr val="FF0000"/>
                </a:solidFill>
              </a:rPr>
              <a:t/>
            </a:r>
            <a:br>
              <a:rPr lang="ar-EG" sz="2800" b="1" dirty="0">
                <a:solidFill>
                  <a:srgbClr val="FF0000"/>
                </a:solidFill>
              </a:rPr>
            </a:br>
            <a:r>
              <a:rPr lang="en-US" sz="2800" b="1" dirty="0" smtClean="0">
                <a:solidFill>
                  <a:srgbClr val="FF0000"/>
                </a:solidFill>
              </a:rPr>
              <a:t>HTML </a:t>
            </a:r>
            <a:r>
              <a:rPr lang="en-US" sz="2800" b="1" dirty="0">
                <a:solidFill>
                  <a:srgbClr val="FF0000"/>
                </a:solidFill>
              </a:rPr>
              <a:t>form time input</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rtl="1">
              <a:buNone/>
            </a:pPr>
            <a:r>
              <a:rPr lang="ar-EG" dirty="0" smtClean="0"/>
              <a:t>يستخدم </a:t>
            </a:r>
            <a:r>
              <a:rPr lang="ar-EG" dirty="0"/>
              <a:t> لإدخال الوقت من قبل المستخدمين.</a:t>
            </a:r>
          </a:p>
          <a:p>
            <a:pPr marL="114300" indent="0">
              <a:buNone/>
            </a:pPr>
            <a:r>
              <a:rPr lang="ar-EG" dirty="0"/>
              <a:t/>
            </a:r>
            <a:br>
              <a:rPr lang="ar-EG" dirty="0"/>
            </a:br>
            <a:endParaRPr lang="ar-EG" dirty="0" smtClean="0"/>
          </a:p>
          <a:p>
            <a:pPr marL="114300" indent="0">
              <a:buNone/>
            </a:pPr>
            <a:r>
              <a:rPr lang="en-US" dirty="0"/>
              <a:t>&lt;form</a:t>
            </a:r>
            <a:r>
              <a:rPr lang="en-US" dirty="0" smtClean="0"/>
              <a:t>&gt; </a:t>
            </a:r>
            <a:endParaRPr lang="ar-EG" dirty="0" smtClean="0"/>
          </a:p>
          <a:p>
            <a:pPr marL="114300" indent="0">
              <a:buNone/>
            </a:pPr>
            <a:r>
              <a:rPr lang="en-US" dirty="0" smtClean="0"/>
              <a:t>&lt;</a:t>
            </a:r>
            <a:r>
              <a:rPr lang="en-US" dirty="0"/>
              <a:t>label for="time"&gt;</a:t>
            </a:r>
            <a:r>
              <a:rPr lang="en-US" dirty="0" err="1"/>
              <a:t>Registeration</a:t>
            </a:r>
            <a:r>
              <a:rPr lang="en-US" dirty="0"/>
              <a:t> Time:&lt;/label&gt; </a:t>
            </a:r>
            <a:endParaRPr lang="ar-EG" dirty="0" smtClean="0"/>
          </a:p>
          <a:p>
            <a:pPr marL="114300" indent="0">
              <a:buNone/>
            </a:pPr>
            <a:r>
              <a:rPr lang="en-US" dirty="0" smtClean="0"/>
              <a:t>&lt;</a:t>
            </a:r>
            <a:r>
              <a:rPr lang="en-US" dirty="0"/>
              <a:t>input type="time" id="time</a:t>
            </a:r>
            <a:r>
              <a:rPr lang="en-US" dirty="0" smtClean="0"/>
              <a:t>"&gt;</a:t>
            </a:r>
            <a:endParaRPr lang="ar-EG" dirty="0" smtClean="0"/>
          </a:p>
          <a:p>
            <a:pPr marL="114300" indent="0">
              <a:buNone/>
            </a:pPr>
            <a:r>
              <a:rPr lang="en-US" dirty="0" smtClean="0"/>
              <a:t> </a:t>
            </a:r>
            <a:r>
              <a:rPr lang="en-US" dirty="0"/>
              <a:t>&lt;/form&gt;</a:t>
            </a:r>
            <a:endParaRPr lang="en-US" dirty="0" smtClean="0"/>
          </a:p>
        </p:txBody>
      </p:sp>
    </p:spTree>
    <p:extLst>
      <p:ext uri="{BB962C8B-B14F-4D97-AF65-F5344CB8AC3E}">
        <p14:creationId xmlns:p14="http://schemas.microsoft.com/office/powerpoint/2010/main" val="2753966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182324"/>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a:t>
            </a:r>
            <a:r>
              <a:rPr lang="en-US" sz="2800" b="1" dirty="0">
                <a:solidFill>
                  <a:srgbClr val="FF0000"/>
                </a:solidFill>
              </a:rPr>
              <a:t>form week input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rtl="1">
              <a:buNone/>
            </a:pPr>
            <a:r>
              <a:rPr lang="ar-EG" dirty="0"/>
              <a:t>لإدخال رقم وتاريخ الأسبوع</a:t>
            </a:r>
            <a:br>
              <a:rPr lang="ar-EG" dirty="0"/>
            </a:br>
            <a:endParaRPr lang="ar-EG" dirty="0" smtClean="0"/>
          </a:p>
          <a:p>
            <a:pPr marL="114300" indent="0">
              <a:buNone/>
            </a:pPr>
            <a:r>
              <a:rPr lang="en-US" dirty="0"/>
              <a:t>&lt;form&gt; </a:t>
            </a:r>
            <a:endParaRPr lang="ar-EG" dirty="0" smtClean="0"/>
          </a:p>
          <a:p>
            <a:pPr marL="114300" indent="0">
              <a:buNone/>
            </a:pPr>
            <a:r>
              <a:rPr lang="en-US" dirty="0" smtClean="0"/>
              <a:t>&lt;</a:t>
            </a:r>
            <a:r>
              <a:rPr lang="en-US" dirty="0"/>
              <a:t>label for="week"&gt;Select a week:&lt;/label&gt; </a:t>
            </a:r>
            <a:endParaRPr lang="ar-EG" dirty="0" smtClean="0"/>
          </a:p>
          <a:p>
            <a:pPr marL="114300" indent="0">
              <a:buNone/>
            </a:pPr>
            <a:r>
              <a:rPr lang="en-US" dirty="0" smtClean="0"/>
              <a:t>&lt;</a:t>
            </a:r>
            <a:r>
              <a:rPr lang="en-US" dirty="0"/>
              <a:t>input type="week" id="week" </a:t>
            </a:r>
            <a:r>
              <a:rPr lang="en-US" dirty="0" smtClean="0"/>
              <a:t>&gt;</a:t>
            </a:r>
            <a:endParaRPr lang="ar-EG" dirty="0" smtClean="0"/>
          </a:p>
          <a:p>
            <a:pPr marL="114300" indent="0">
              <a:buNone/>
            </a:pPr>
            <a:r>
              <a:rPr lang="en-US" dirty="0" smtClean="0"/>
              <a:t> </a:t>
            </a:r>
            <a:r>
              <a:rPr lang="en-US" dirty="0"/>
              <a:t>&lt;/form&gt;</a:t>
            </a:r>
            <a:endParaRPr lang="en-US" dirty="0" smtClean="0"/>
          </a:p>
        </p:txBody>
      </p:sp>
    </p:spTree>
    <p:extLst>
      <p:ext uri="{BB962C8B-B14F-4D97-AF65-F5344CB8AC3E}">
        <p14:creationId xmlns:p14="http://schemas.microsoft.com/office/powerpoint/2010/main" val="138374585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a:t>
            </a:r>
            <a:r>
              <a:rPr lang="en-US" sz="2800" b="1" dirty="0">
                <a:solidFill>
                  <a:srgbClr val="FF0000"/>
                </a:solidFill>
              </a:rPr>
              <a:t>form month input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rtl="1">
              <a:buNone/>
            </a:pPr>
            <a:r>
              <a:rPr lang="ar-EG" dirty="0"/>
              <a:t>لإدخال شهر من سنة </a:t>
            </a:r>
            <a:r>
              <a:rPr lang="ar-EG" dirty="0" smtClean="0"/>
              <a:t>محدّدة</a:t>
            </a:r>
            <a:endParaRPr lang="ar-EG" sz="2000" dirty="0" smtClean="0"/>
          </a:p>
          <a:p>
            <a:pPr marL="114300" indent="0">
              <a:buNone/>
            </a:pPr>
            <a:r>
              <a:rPr lang="en-US" sz="2000" dirty="0"/>
              <a:t>&lt;form&gt; </a:t>
            </a:r>
            <a:endParaRPr lang="ar-EG" sz="2000" dirty="0" smtClean="0"/>
          </a:p>
          <a:p>
            <a:pPr marL="114300" indent="0">
              <a:buNone/>
            </a:pPr>
            <a:r>
              <a:rPr lang="en-US" sz="2000" dirty="0" smtClean="0"/>
              <a:t>&lt;</a:t>
            </a:r>
            <a:r>
              <a:rPr lang="en-US" sz="2000" dirty="0"/>
              <a:t>label for="</a:t>
            </a:r>
            <a:r>
              <a:rPr lang="en-US" sz="2000" dirty="0" err="1"/>
              <a:t>bdaymonth</a:t>
            </a:r>
            <a:r>
              <a:rPr lang="en-US" sz="2000" dirty="0"/>
              <a:t>"&gt;Birthday (month and year):&lt;/label&gt; </a:t>
            </a:r>
            <a:endParaRPr lang="ar-EG" sz="2000" dirty="0" smtClean="0"/>
          </a:p>
          <a:p>
            <a:pPr marL="114300" indent="0">
              <a:buNone/>
            </a:pPr>
            <a:r>
              <a:rPr lang="en-US" sz="2000" dirty="0" smtClean="0"/>
              <a:t>&lt;</a:t>
            </a:r>
            <a:r>
              <a:rPr lang="en-US" sz="2000" dirty="0"/>
              <a:t>input type="month" id="</a:t>
            </a:r>
            <a:r>
              <a:rPr lang="en-US" sz="2000" dirty="0" err="1"/>
              <a:t>bdaymonth</a:t>
            </a:r>
            <a:r>
              <a:rPr lang="en-US" sz="2000" dirty="0"/>
              <a:t>" name="</a:t>
            </a:r>
            <a:r>
              <a:rPr lang="en-US" sz="2000" dirty="0" err="1"/>
              <a:t>bdaymonth</a:t>
            </a:r>
            <a:r>
              <a:rPr lang="en-US" sz="2000" dirty="0" smtClean="0"/>
              <a:t>"&gt;</a:t>
            </a:r>
            <a:endParaRPr lang="ar-EG" sz="2000" dirty="0" smtClean="0"/>
          </a:p>
          <a:p>
            <a:pPr marL="114300" indent="0">
              <a:buNone/>
            </a:pPr>
            <a:r>
              <a:rPr lang="en-US" sz="2000" dirty="0" smtClean="0"/>
              <a:t> </a:t>
            </a:r>
            <a:r>
              <a:rPr lang="en-US" sz="2000" dirty="0"/>
              <a:t>&lt;/form&gt;</a:t>
            </a:r>
            <a:endParaRPr lang="en-US" sz="2000" dirty="0" smtClean="0"/>
          </a:p>
        </p:txBody>
      </p:sp>
    </p:spTree>
    <p:extLst>
      <p:ext uri="{BB962C8B-B14F-4D97-AF65-F5344CB8AC3E}">
        <p14:creationId xmlns:p14="http://schemas.microsoft.com/office/powerpoint/2010/main" val="326137710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form number input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rtl="1">
              <a:buNone/>
            </a:pPr>
            <a:r>
              <a:rPr lang="ar-EG" dirty="0"/>
              <a:t>يُستخدم </a:t>
            </a:r>
            <a:r>
              <a:rPr lang="ar-EG" sz="2000" dirty="0"/>
              <a:t>لإدخال أرقام صحيحة، مثل: الكميات</a:t>
            </a:r>
            <a:endParaRPr lang="en-US" sz="2000" dirty="0" smtClean="0"/>
          </a:p>
          <a:p>
            <a:pPr marL="114300" indent="0">
              <a:buNone/>
            </a:pPr>
            <a:r>
              <a:rPr lang="en-US" sz="2000" dirty="0"/>
              <a:t>&lt;form&gt; </a:t>
            </a:r>
            <a:endParaRPr lang="en-US" sz="2000" dirty="0" smtClean="0"/>
          </a:p>
          <a:p>
            <a:pPr marL="114300" indent="0">
              <a:buNone/>
            </a:pPr>
            <a:r>
              <a:rPr lang="en-US" sz="2000" dirty="0" smtClean="0"/>
              <a:t>&lt;</a:t>
            </a:r>
            <a:r>
              <a:rPr lang="en-US" sz="2000" dirty="0"/>
              <a:t>label for="quantity"&gt;Quantity&lt;/label&gt; </a:t>
            </a:r>
            <a:endParaRPr lang="en-US" sz="2000" dirty="0" smtClean="0"/>
          </a:p>
          <a:p>
            <a:pPr marL="114300" indent="0">
              <a:buNone/>
            </a:pPr>
            <a:r>
              <a:rPr lang="en-US" sz="2000" dirty="0" smtClean="0"/>
              <a:t>&lt;</a:t>
            </a:r>
            <a:r>
              <a:rPr lang="en-US" sz="2000" dirty="0"/>
              <a:t>input type="number" id="quantity" name="quantity"&gt; </a:t>
            </a:r>
            <a:endParaRPr lang="en-US" sz="2000" dirty="0" smtClean="0"/>
          </a:p>
          <a:p>
            <a:pPr marL="114300" indent="0">
              <a:buNone/>
            </a:pPr>
            <a:r>
              <a:rPr lang="en-US" sz="2000" dirty="0" smtClean="0"/>
              <a:t>&lt;/</a:t>
            </a:r>
            <a:r>
              <a:rPr lang="en-US" sz="2000" dirty="0"/>
              <a:t>form&gt;</a:t>
            </a:r>
            <a:endParaRPr lang="en-US" sz="2000" dirty="0" smtClean="0"/>
          </a:p>
        </p:txBody>
      </p:sp>
    </p:spTree>
    <p:extLst>
      <p:ext uri="{BB962C8B-B14F-4D97-AF65-F5344CB8AC3E}">
        <p14:creationId xmlns:p14="http://schemas.microsoft.com/office/powerpoint/2010/main" val="248683348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form </a:t>
            </a:r>
            <a:r>
              <a:rPr lang="en-US" sz="2800" b="1" dirty="0" err="1">
                <a:solidFill>
                  <a:srgbClr val="FF0000"/>
                </a:solidFill>
              </a:rPr>
              <a:t>tel</a:t>
            </a:r>
            <a:r>
              <a:rPr lang="en-US" sz="2800" b="1" dirty="0">
                <a:solidFill>
                  <a:srgbClr val="FF0000"/>
                </a:solidFill>
              </a:rPr>
              <a:t> input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rtl="1">
              <a:buNone/>
            </a:pPr>
            <a:r>
              <a:rPr lang="ar-EG" dirty="0"/>
              <a:t>يُستخدم </a:t>
            </a:r>
            <a:r>
              <a:rPr lang="ar-EG" sz="2000" dirty="0"/>
              <a:t>لإدخال أرقام هاتف </a:t>
            </a:r>
            <a:endParaRPr lang="en-US" sz="2000" dirty="0" smtClean="0"/>
          </a:p>
          <a:p>
            <a:pPr marL="114300" indent="0" rtl="1">
              <a:buNone/>
            </a:pPr>
            <a:r>
              <a:rPr lang="en-US" sz="2000" dirty="0"/>
              <a:t>&lt;form&gt; </a:t>
            </a:r>
            <a:endParaRPr lang="en-US" sz="2000" dirty="0" smtClean="0"/>
          </a:p>
          <a:p>
            <a:pPr marL="114300" indent="0" rtl="1">
              <a:buNone/>
            </a:pPr>
            <a:r>
              <a:rPr lang="en-US" sz="2000" dirty="0" smtClean="0"/>
              <a:t>&lt;</a:t>
            </a:r>
            <a:r>
              <a:rPr lang="en-US" sz="2000" dirty="0"/>
              <a:t>label for="phone"&gt;Phone Number:&lt;/label&gt; </a:t>
            </a:r>
            <a:endParaRPr lang="en-US" sz="2000" dirty="0" smtClean="0"/>
          </a:p>
          <a:p>
            <a:pPr marL="114300" indent="0" rtl="1">
              <a:buNone/>
            </a:pPr>
            <a:r>
              <a:rPr lang="en-US" sz="2000" dirty="0" smtClean="0"/>
              <a:t>&lt;</a:t>
            </a:r>
            <a:r>
              <a:rPr lang="en-US" sz="2000" dirty="0"/>
              <a:t>input type="</a:t>
            </a:r>
            <a:r>
              <a:rPr lang="en-US" sz="2000" dirty="0" err="1"/>
              <a:t>tel</a:t>
            </a:r>
            <a:r>
              <a:rPr lang="en-US" sz="2000" dirty="0"/>
              <a:t>" id="phone" name="phone"&gt; </a:t>
            </a:r>
            <a:endParaRPr lang="en-US" sz="2000" dirty="0" smtClean="0"/>
          </a:p>
          <a:p>
            <a:pPr marL="114300" indent="0" rtl="1">
              <a:buNone/>
            </a:pPr>
            <a:r>
              <a:rPr lang="en-US" sz="2000" dirty="0" smtClean="0"/>
              <a:t>&lt;/</a:t>
            </a:r>
            <a:r>
              <a:rPr lang="en-US" sz="2000" dirty="0"/>
              <a:t>form&gt;</a:t>
            </a:r>
            <a:endParaRPr lang="en-US" sz="2000" dirty="0" smtClean="0"/>
          </a:p>
        </p:txBody>
      </p:sp>
    </p:spTree>
    <p:extLst>
      <p:ext uri="{BB962C8B-B14F-4D97-AF65-F5344CB8AC3E}">
        <p14:creationId xmlns:p14="http://schemas.microsoft.com/office/powerpoint/2010/main" val="214386625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437894"/>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السابعة عشر</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272121120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2800" b="1" dirty="0" smtClean="0">
                <a:solidFill>
                  <a:srgbClr val="FF0000"/>
                </a:solidFill>
              </a:rPr>
              <a:t/>
            </a:r>
            <a:br>
              <a:rPr lang="ar-EG" sz="2800" b="1" dirty="0" smtClean="0">
                <a:solidFill>
                  <a:srgbClr val="FF0000"/>
                </a:solidFill>
              </a:rPr>
            </a:br>
            <a:r>
              <a:rPr lang="ar-EG" sz="2800" b="1" dirty="0">
                <a:solidFill>
                  <a:srgbClr val="FF0000"/>
                </a:solidFill>
              </a:rPr>
              <a:t/>
            </a:r>
            <a:br>
              <a:rPr lang="ar-EG" sz="2800" b="1" dirty="0">
                <a:solidFill>
                  <a:srgbClr val="FF0000"/>
                </a:solidFill>
              </a:rPr>
            </a:br>
            <a:r>
              <a:rPr lang="en-US" sz="2800" b="1" dirty="0" smtClean="0">
                <a:solidFill>
                  <a:srgbClr val="FF0000"/>
                </a:solidFill>
              </a:rPr>
              <a:t>HTML </a:t>
            </a:r>
            <a:r>
              <a:rPr lang="en-US" sz="2800" b="1" dirty="0">
                <a:solidFill>
                  <a:srgbClr val="FF0000"/>
                </a:solidFill>
              </a:rPr>
              <a:t>Form files Inputs</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smtClean="0"/>
              <a:t>يُستخدم </a:t>
            </a:r>
            <a:r>
              <a:rPr lang="ar-EG" dirty="0"/>
              <a:t>لرفع ملفات من جهاز المستخدم </a:t>
            </a:r>
            <a:endParaRPr lang="ar-EG" dirty="0" smtClean="0"/>
          </a:p>
          <a:p>
            <a:pPr marL="114300" indent="0">
              <a:buNone/>
            </a:pPr>
            <a:r>
              <a:rPr lang="en-US" dirty="0"/>
              <a:t>&lt;form&gt; </a:t>
            </a:r>
            <a:endParaRPr lang="ar-EG" dirty="0" smtClean="0"/>
          </a:p>
          <a:p>
            <a:pPr marL="114300" indent="0">
              <a:buNone/>
            </a:pPr>
            <a:r>
              <a:rPr lang="en-US" dirty="0" smtClean="0"/>
              <a:t>&lt;</a:t>
            </a:r>
            <a:r>
              <a:rPr lang="en-US" dirty="0"/>
              <a:t>label for="</a:t>
            </a:r>
            <a:r>
              <a:rPr lang="en-US" dirty="0" err="1"/>
              <a:t>myfile</a:t>
            </a:r>
            <a:r>
              <a:rPr lang="en-US" dirty="0"/>
              <a:t>"&gt;Select a file:&lt;/label&gt; </a:t>
            </a:r>
            <a:endParaRPr lang="ar-EG" dirty="0" smtClean="0"/>
          </a:p>
          <a:p>
            <a:pPr marL="114300" indent="0">
              <a:buNone/>
            </a:pPr>
            <a:r>
              <a:rPr lang="en-US" dirty="0" smtClean="0"/>
              <a:t>&lt;</a:t>
            </a:r>
            <a:r>
              <a:rPr lang="en-US" dirty="0"/>
              <a:t>input type="file" id="</a:t>
            </a:r>
            <a:r>
              <a:rPr lang="en-US" dirty="0" err="1"/>
              <a:t>myfile</a:t>
            </a:r>
            <a:r>
              <a:rPr lang="en-US" dirty="0"/>
              <a:t>" name="</a:t>
            </a:r>
            <a:r>
              <a:rPr lang="en-US" dirty="0" err="1"/>
              <a:t>myfile</a:t>
            </a:r>
            <a:r>
              <a:rPr lang="en-US" dirty="0"/>
              <a:t>"&gt; </a:t>
            </a:r>
            <a:endParaRPr lang="ar-EG" dirty="0" smtClean="0"/>
          </a:p>
          <a:p>
            <a:pPr marL="114300" indent="0">
              <a:buNone/>
            </a:pPr>
            <a:r>
              <a:rPr lang="en-US" dirty="0" smtClean="0"/>
              <a:t>&lt;/</a:t>
            </a:r>
            <a:r>
              <a:rPr lang="en-US" dirty="0"/>
              <a:t>form&gt;</a:t>
            </a:r>
            <a:endParaRPr lang="en-US" dirty="0" smtClean="0"/>
          </a:p>
        </p:txBody>
      </p:sp>
    </p:spTree>
    <p:extLst>
      <p:ext uri="{BB962C8B-B14F-4D97-AF65-F5344CB8AC3E}">
        <p14:creationId xmlns:p14="http://schemas.microsoft.com/office/powerpoint/2010/main" val="346036897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form input </a:t>
            </a:r>
            <a:r>
              <a:rPr lang="en-US" sz="2800" b="1" dirty="0" err="1">
                <a:solidFill>
                  <a:srgbClr val="FF0000"/>
                </a:solidFill>
              </a:rPr>
              <a:t>readonly</a:t>
            </a:r>
            <a:r>
              <a:rPr lang="en-US" sz="2800" b="1" dirty="0">
                <a:solidFill>
                  <a:srgbClr val="FF0000"/>
                </a:solidFill>
              </a:rPr>
              <a:t> attribute</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smtClean="0"/>
              <a:t>يُستخدم </a:t>
            </a:r>
            <a:r>
              <a:rPr lang="ar-EG" dirty="0"/>
              <a:t>لتجعل الحقل مقروء فقط ولا يتمكّن المستخدم من التعديل عليه. </a:t>
            </a:r>
            <a:endParaRPr lang="ar-EG" dirty="0" smtClean="0"/>
          </a:p>
          <a:p>
            <a:pPr marL="114300" indent="0">
              <a:buNone/>
            </a:pPr>
            <a:r>
              <a:rPr lang="en-US" dirty="0"/>
              <a:t>&lt;form&gt; </a:t>
            </a:r>
            <a:endParaRPr lang="en-US" dirty="0" smtClean="0"/>
          </a:p>
          <a:p>
            <a:pPr marL="114300" indent="0">
              <a:buNone/>
            </a:pPr>
            <a:r>
              <a:rPr lang="en-US" dirty="0" smtClean="0"/>
              <a:t>&lt;</a:t>
            </a:r>
            <a:r>
              <a:rPr lang="en-US" dirty="0"/>
              <a:t>label for="</a:t>
            </a:r>
            <a:r>
              <a:rPr lang="en-US" dirty="0" err="1"/>
              <a:t>fname</a:t>
            </a:r>
            <a:r>
              <a:rPr lang="en-US" dirty="0"/>
              <a:t>"&gt;First name:&lt;/label&gt;&lt;</a:t>
            </a:r>
            <a:r>
              <a:rPr lang="en-US" dirty="0" err="1"/>
              <a:t>br</a:t>
            </a:r>
            <a:r>
              <a:rPr lang="en-US" dirty="0"/>
              <a:t>&gt; </a:t>
            </a:r>
            <a:endParaRPr lang="en-US" dirty="0" smtClean="0"/>
          </a:p>
          <a:p>
            <a:pPr marL="114300" indent="0">
              <a:buNone/>
            </a:pPr>
            <a:r>
              <a:rPr lang="en-US" dirty="0" smtClean="0"/>
              <a:t>&lt;</a:t>
            </a:r>
            <a:r>
              <a:rPr lang="en-US" dirty="0"/>
              <a:t>input type="text" id="</a:t>
            </a:r>
            <a:r>
              <a:rPr lang="en-US" dirty="0" err="1"/>
              <a:t>fname</a:t>
            </a:r>
            <a:r>
              <a:rPr lang="en-US" dirty="0"/>
              <a:t>" name="</a:t>
            </a:r>
            <a:r>
              <a:rPr lang="en-US" dirty="0" err="1"/>
              <a:t>fname</a:t>
            </a:r>
            <a:r>
              <a:rPr lang="en-US" dirty="0"/>
              <a:t>" value="Mohamed" </a:t>
            </a:r>
            <a:r>
              <a:rPr lang="en-US" dirty="0" err="1"/>
              <a:t>readonly</a:t>
            </a:r>
            <a:r>
              <a:rPr lang="en-US" dirty="0"/>
              <a:t>&gt;&lt;</a:t>
            </a:r>
            <a:r>
              <a:rPr lang="en-US" dirty="0" err="1"/>
              <a:t>br</a:t>
            </a:r>
            <a:r>
              <a:rPr lang="en-US" dirty="0"/>
              <a:t>&gt; </a:t>
            </a:r>
            <a:endParaRPr lang="en-US" dirty="0" smtClean="0"/>
          </a:p>
          <a:p>
            <a:pPr marL="114300" indent="0">
              <a:buNone/>
            </a:pPr>
            <a:r>
              <a:rPr lang="en-US" dirty="0" smtClean="0"/>
              <a:t>&lt;</a:t>
            </a:r>
            <a:r>
              <a:rPr lang="en-US" dirty="0"/>
              <a:t>label for="</a:t>
            </a:r>
            <a:r>
              <a:rPr lang="en-US" dirty="0" err="1"/>
              <a:t>lname</a:t>
            </a:r>
            <a:r>
              <a:rPr lang="en-US" dirty="0"/>
              <a:t>"&gt;Last name:&lt;/label&gt;&lt;</a:t>
            </a:r>
            <a:r>
              <a:rPr lang="en-US" dirty="0" err="1"/>
              <a:t>br</a:t>
            </a:r>
            <a:r>
              <a:rPr lang="en-US" dirty="0"/>
              <a:t>&gt; </a:t>
            </a:r>
            <a:endParaRPr lang="en-US" dirty="0" smtClean="0"/>
          </a:p>
          <a:p>
            <a:pPr marL="114300" indent="0">
              <a:buNone/>
            </a:pPr>
            <a:r>
              <a:rPr lang="en-US" dirty="0" smtClean="0"/>
              <a:t>&lt;</a:t>
            </a:r>
            <a:r>
              <a:rPr lang="en-US" dirty="0"/>
              <a:t>input type="text" id="</a:t>
            </a:r>
            <a:r>
              <a:rPr lang="en-US" dirty="0" err="1"/>
              <a:t>lname</a:t>
            </a:r>
            <a:r>
              <a:rPr lang="en-US" dirty="0"/>
              <a:t>" name="</a:t>
            </a:r>
            <a:r>
              <a:rPr lang="en-US" dirty="0" err="1"/>
              <a:t>lname</a:t>
            </a:r>
            <a:r>
              <a:rPr lang="en-US" dirty="0"/>
              <a:t>" value="</a:t>
            </a:r>
            <a:r>
              <a:rPr lang="en-US" dirty="0" err="1"/>
              <a:t>Aly</a:t>
            </a:r>
            <a:r>
              <a:rPr lang="en-US" dirty="0"/>
              <a:t>" </a:t>
            </a:r>
            <a:r>
              <a:rPr lang="en-US" dirty="0" err="1"/>
              <a:t>readonly</a:t>
            </a:r>
            <a:r>
              <a:rPr lang="en-US" dirty="0"/>
              <a:t>&gt; </a:t>
            </a:r>
            <a:endParaRPr lang="en-US" dirty="0" smtClean="0"/>
          </a:p>
          <a:p>
            <a:pPr marL="114300" indent="0">
              <a:buNone/>
            </a:pPr>
            <a:r>
              <a:rPr lang="en-US" dirty="0" smtClean="0"/>
              <a:t>&lt;/</a:t>
            </a:r>
            <a:r>
              <a:rPr lang="en-US" dirty="0"/>
              <a:t>form&gt;</a:t>
            </a:r>
            <a:endParaRPr lang="en-US" dirty="0" smtClean="0"/>
          </a:p>
        </p:txBody>
      </p:sp>
    </p:spTree>
    <p:extLst>
      <p:ext uri="{BB962C8B-B14F-4D97-AF65-F5344CB8AC3E}">
        <p14:creationId xmlns:p14="http://schemas.microsoft.com/office/powerpoint/2010/main" val="275783406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Form </a:t>
            </a:r>
            <a:r>
              <a:rPr lang="en-US" sz="2800" b="1" dirty="0">
                <a:solidFill>
                  <a:srgbClr val="FF0000"/>
                </a:solidFill>
              </a:rPr>
              <a:t>input disabled attribute</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smtClean="0"/>
              <a:t>يُستخدم </a:t>
            </a:r>
            <a:r>
              <a:rPr lang="ar-EG" dirty="0"/>
              <a:t>لتجعل الحقل مقروء فقط ولا يتمكّن المستخدم من التعديل عليه. </a:t>
            </a:r>
            <a:endParaRPr lang="ar-EG" dirty="0" smtClean="0"/>
          </a:p>
          <a:p>
            <a:pPr marL="114300" indent="0">
              <a:buNone/>
            </a:pPr>
            <a:r>
              <a:rPr lang="en-US" dirty="0"/>
              <a:t>&lt;form</a:t>
            </a:r>
            <a:r>
              <a:rPr lang="en-US" dirty="0" smtClean="0"/>
              <a:t>&gt;</a:t>
            </a:r>
          </a:p>
          <a:p>
            <a:pPr marL="114300" indent="0">
              <a:buNone/>
            </a:pPr>
            <a:r>
              <a:rPr lang="en-US" dirty="0" smtClean="0"/>
              <a:t> </a:t>
            </a:r>
            <a:r>
              <a:rPr lang="en-US" dirty="0"/>
              <a:t>&lt;label for="</a:t>
            </a:r>
            <a:r>
              <a:rPr lang="en-US" dirty="0" err="1"/>
              <a:t>fname</a:t>
            </a:r>
            <a:r>
              <a:rPr lang="en-US" dirty="0"/>
              <a:t>"&gt;First Name:&lt;/label&gt;&lt;</a:t>
            </a:r>
            <a:r>
              <a:rPr lang="en-US" dirty="0" err="1"/>
              <a:t>br</a:t>
            </a:r>
            <a:r>
              <a:rPr lang="en-US" dirty="0"/>
              <a:t>&gt; </a:t>
            </a:r>
            <a:endParaRPr lang="en-US" dirty="0" smtClean="0"/>
          </a:p>
          <a:p>
            <a:pPr marL="114300" indent="0">
              <a:buNone/>
            </a:pPr>
            <a:r>
              <a:rPr lang="en-US" dirty="0" smtClean="0"/>
              <a:t>&lt;</a:t>
            </a:r>
            <a:r>
              <a:rPr lang="en-US" dirty="0"/>
              <a:t>input type="text" id="</a:t>
            </a:r>
            <a:r>
              <a:rPr lang="en-US" dirty="0" err="1"/>
              <a:t>fname</a:t>
            </a:r>
            <a:r>
              <a:rPr lang="en-US" dirty="0"/>
              <a:t>" value="Ahmed" &gt;&lt;</a:t>
            </a:r>
            <a:r>
              <a:rPr lang="en-US" dirty="0" err="1"/>
              <a:t>br</a:t>
            </a:r>
            <a:r>
              <a:rPr lang="en-US" dirty="0"/>
              <a:t>&gt; &lt;label for="</a:t>
            </a:r>
            <a:r>
              <a:rPr lang="en-US" dirty="0" err="1"/>
              <a:t>lname</a:t>
            </a:r>
            <a:r>
              <a:rPr lang="en-US" dirty="0"/>
              <a:t>"&gt;Last Name:&lt;/label&gt;&lt;</a:t>
            </a:r>
            <a:r>
              <a:rPr lang="en-US" dirty="0" err="1"/>
              <a:t>br</a:t>
            </a:r>
            <a:r>
              <a:rPr lang="en-US" dirty="0"/>
              <a:t>&gt; </a:t>
            </a:r>
            <a:endParaRPr lang="en-US" dirty="0" smtClean="0"/>
          </a:p>
          <a:p>
            <a:pPr marL="114300" indent="0">
              <a:buNone/>
            </a:pPr>
            <a:r>
              <a:rPr lang="en-US" dirty="0" smtClean="0"/>
              <a:t>&lt;</a:t>
            </a:r>
            <a:r>
              <a:rPr lang="en-US" dirty="0"/>
              <a:t>input type="text" id="</a:t>
            </a:r>
            <a:r>
              <a:rPr lang="en-US" dirty="0" err="1"/>
              <a:t>lname</a:t>
            </a:r>
            <a:r>
              <a:rPr lang="en-US" dirty="0"/>
              <a:t>" value="</a:t>
            </a:r>
            <a:r>
              <a:rPr lang="en-US" dirty="0" err="1"/>
              <a:t>Hamdy</a:t>
            </a:r>
            <a:r>
              <a:rPr lang="en-US" dirty="0"/>
              <a:t>" disabled&gt;&lt;</a:t>
            </a:r>
            <a:r>
              <a:rPr lang="en-US" dirty="0" err="1"/>
              <a:t>br</a:t>
            </a:r>
            <a:r>
              <a:rPr lang="en-US" dirty="0"/>
              <a:t>&gt; </a:t>
            </a:r>
            <a:endParaRPr lang="en-US" dirty="0" smtClean="0"/>
          </a:p>
          <a:p>
            <a:pPr marL="114300" indent="0">
              <a:buNone/>
            </a:pPr>
            <a:r>
              <a:rPr lang="en-US" dirty="0" smtClean="0"/>
              <a:t>&lt;/</a:t>
            </a:r>
            <a:r>
              <a:rPr lang="en-US" dirty="0"/>
              <a:t>form&gt;</a:t>
            </a:r>
            <a:endParaRPr lang="en-US" dirty="0" smtClean="0"/>
          </a:p>
        </p:txBody>
      </p:sp>
    </p:spTree>
    <p:extLst>
      <p:ext uri="{BB962C8B-B14F-4D97-AF65-F5344CB8AC3E}">
        <p14:creationId xmlns:p14="http://schemas.microsoft.com/office/powerpoint/2010/main" val="33252072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HTML </a:t>
            </a:r>
            <a:r>
              <a:rPr lang="en-US" sz="2800" b="1" dirty="0">
                <a:solidFill>
                  <a:srgbClr val="FF0000"/>
                </a:solidFill>
              </a:rPr>
              <a:t>form input size attribute</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dirty="0" smtClean="0"/>
              <a:t>input</a:t>
            </a:r>
            <a:r>
              <a:rPr lang="ar-EG" dirty="0" smtClean="0"/>
              <a:t> تستخدم</a:t>
            </a:r>
            <a:r>
              <a:rPr lang="ar-EG" dirty="0"/>
              <a:t> لتحديد </a:t>
            </a:r>
            <a:r>
              <a:rPr lang="ar-EG" dirty="0" smtClean="0"/>
              <a:t>عرض ال </a:t>
            </a:r>
            <a:r>
              <a:rPr lang="en-US" dirty="0" smtClean="0"/>
              <a:t> </a:t>
            </a:r>
            <a:endParaRPr lang="ar-EG" dirty="0" smtClean="0"/>
          </a:p>
          <a:p>
            <a:pPr marL="114300" indent="0">
              <a:buNone/>
            </a:pPr>
            <a:endParaRPr lang="en-US" dirty="0" smtClean="0"/>
          </a:p>
          <a:p>
            <a:pPr marL="114300" indent="0">
              <a:buNone/>
            </a:pPr>
            <a:r>
              <a:rPr lang="en-US" dirty="0"/>
              <a:t>&lt;form&gt; </a:t>
            </a:r>
            <a:endParaRPr lang="en-US" dirty="0" smtClean="0"/>
          </a:p>
          <a:p>
            <a:pPr marL="114300" indent="0">
              <a:buNone/>
            </a:pPr>
            <a:r>
              <a:rPr lang="en-US" dirty="0" smtClean="0"/>
              <a:t>&lt;</a:t>
            </a:r>
            <a:r>
              <a:rPr lang="en-US" dirty="0"/>
              <a:t>label for="email"&gt;Email:&lt;/label&gt;&lt;</a:t>
            </a:r>
            <a:r>
              <a:rPr lang="en-US" dirty="0" err="1"/>
              <a:t>br</a:t>
            </a:r>
            <a:r>
              <a:rPr lang="en-US" dirty="0"/>
              <a:t>&gt; </a:t>
            </a:r>
            <a:endParaRPr lang="en-US" dirty="0" smtClean="0"/>
          </a:p>
          <a:p>
            <a:pPr marL="114300" indent="0">
              <a:buNone/>
            </a:pPr>
            <a:r>
              <a:rPr lang="en-US" dirty="0" smtClean="0"/>
              <a:t>&lt;</a:t>
            </a:r>
            <a:r>
              <a:rPr lang="en-US" dirty="0"/>
              <a:t>input type="email" id="email" size="50"&gt;&lt;</a:t>
            </a:r>
            <a:r>
              <a:rPr lang="en-US" dirty="0" err="1"/>
              <a:t>br</a:t>
            </a:r>
            <a:r>
              <a:rPr lang="en-US" dirty="0"/>
              <a:t>&gt; </a:t>
            </a:r>
            <a:endParaRPr lang="en-US" dirty="0" smtClean="0"/>
          </a:p>
          <a:p>
            <a:pPr marL="114300" indent="0">
              <a:buNone/>
            </a:pPr>
            <a:r>
              <a:rPr lang="en-US" dirty="0" smtClean="0"/>
              <a:t>&lt;</a:t>
            </a:r>
            <a:r>
              <a:rPr lang="en-US" dirty="0"/>
              <a:t>label for="username"&gt;Username:&lt;/label&gt;&lt;</a:t>
            </a:r>
            <a:r>
              <a:rPr lang="en-US" dirty="0" err="1"/>
              <a:t>br</a:t>
            </a:r>
            <a:r>
              <a:rPr lang="en-US" dirty="0"/>
              <a:t>&gt; </a:t>
            </a:r>
            <a:endParaRPr lang="en-US" dirty="0" smtClean="0"/>
          </a:p>
          <a:p>
            <a:pPr marL="114300" indent="0">
              <a:buNone/>
            </a:pPr>
            <a:r>
              <a:rPr lang="en-US" dirty="0" smtClean="0"/>
              <a:t>&lt;</a:t>
            </a:r>
            <a:r>
              <a:rPr lang="en-US" dirty="0"/>
              <a:t>input type="text" id="username" size="15"&gt;&lt;</a:t>
            </a:r>
            <a:r>
              <a:rPr lang="en-US" dirty="0" err="1"/>
              <a:t>br</a:t>
            </a:r>
            <a:r>
              <a:rPr lang="en-US" dirty="0"/>
              <a:t>&gt; &lt;/form&gt;</a:t>
            </a:r>
            <a:endParaRPr lang="en-US" dirty="0" smtClean="0"/>
          </a:p>
        </p:txBody>
      </p:sp>
    </p:spTree>
    <p:extLst>
      <p:ext uri="{BB962C8B-B14F-4D97-AF65-F5344CB8AC3E}">
        <p14:creationId xmlns:p14="http://schemas.microsoft.com/office/powerpoint/2010/main" val="1943505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الاولى</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2259622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الثانية</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446713837"/>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HTML </a:t>
            </a:r>
            <a:r>
              <a:rPr lang="en-US" sz="2800" b="1" dirty="0">
                <a:solidFill>
                  <a:srgbClr val="FF0000"/>
                </a:solidFill>
              </a:rPr>
              <a:t>form input size attribute</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dirty="0" smtClean="0"/>
              <a:t>input</a:t>
            </a:r>
            <a:r>
              <a:rPr lang="ar-EG" dirty="0" smtClean="0"/>
              <a:t> تستخدم</a:t>
            </a:r>
            <a:r>
              <a:rPr lang="ar-EG" dirty="0"/>
              <a:t> لتحديد </a:t>
            </a:r>
            <a:r>
              <a:rPr lang="ar-EG" dirty="0" smtClean="0"/>
              <a:t>عرض ال </a:t>
            </a:r>
            <a:r>
              <a:rPr lang="en-US" dirty="0" smtClean="0"/>
              <a:t> </a:t>
            </a:r>
            <a:endParaRPr lang="ar-EG" dirty="0" smtClean="0"/>
          </a:p>
          <a:p>
            <a:pPr marL="114300" indent="0">
              <a:buNone/>
            </a:pPr>
            <a:endParaRPr lang="en-US" dirty="0" smtClean="0"/>
          </a:p>
          <a:p>
            <a:pPr marL="114300" indent="0">
              <a:buNone/>
            </a:pPr>
            <a:r>
              <a:rPr lang="en-US" dirty="0"/>
              <a:t>&lt;form&gt; </a:t>
            </a:r>
            <a:endParaRPr lang="en-US" dirty="0" smtClean="0"/>
          </a:p>
          <a:p>
            <a:pPr marL="114300" indent="0">
              <a:buNone/>
            </a:pPr>
            <a:r>
              <a:rPr lang="en-US" dirty="0" smtClean="0"/>
              <a:t>&lt;</a:t>
            </a:r>
            <a:r>
              <a:rPr lang="en-US" dirty="0"/>
              <a:t>label for="email"&gt;Email:&lt;/label&gt;&lt;</a:t>
            </a:r>
            <a:r>
              <a:rPr lang="en-US" dirty="0" err="1"/>
              <a:t>br</a:t>
            </a:r>
            <a:r>
              <a:rPr lang="en-US" dirty="0"/>
              <a:t>&gt; </a:t>
            </a:r>
            <a:endParaRPr lang="en-US" dirty="0" smtClean="0"/>
          </a:p>
          <a:p>
            <a:pPr marL="114300" indent="0">
              <a:buNone/>
            </a:pPr>
            <a:r>
              <a:rPr lang="en-US" dirty="0" smtClean="0"/>
              <a:t>&lt;</a:t>
            </a:r>
            <a:r>
              <a:rPr lang="en-US" dirty="0"/>
              <a:t>input type="email" id="email" size="50"&gt;&lt;</a:t>
            </a:r>
            <a:r>
              <a:rPr lang="en-US" dirty="0" err="1"/>
              <a:t>br</a:t>
            </a:r>
            <a:r>
              <a:rPr lang="en-US" dirty="0"/>
              <a:t>&gt; </a:t>
            </a:r>
            <a:endParaRPr lang="en-US" dirty="0" smtClean="0"/>
          </a:p>
          <a:p>
            <a:pPr marL="114300" indent="0">
              <a:buNone/>
            </a:pPr>
            <a:r>
              <a:rPr lang="en-US" dirty="0" smtClean="0"/>
              <a:t>&lt;</a:t>
            </a:r>
            <a:r>
              <a:rPr lang="en-US" dirty="0"/>
              <a:t>label for="username"&gt;Username:&lt;/label&gt;&lt;</a:t>
            </a:r>
            <a:r>
              <a:rPr lang="en-US" dirty="0" err="1"/>
              <a:t>br</a:t>
            </a:r>
            <a:r>
              <a:rPr lang="en-US" dirty="0"/>
              <a:t>&gt; </a:t>
            </a:r>
            <a:endParaRPr lang="en-US" dirty="0" smtClean="0"/>
          </a:p>
          <a:p>
            <a:pPr marL="114300" indent="0">
              <a:buNone/>
            </a:pPr>
            <a:r>
              <a:rPr lang="en-US" dirty="0" smtClean="0"/>
              <a:t>&lt;</a:t>
            </a:r>
            <a:r>
              <a:rPr lang="en-US" dirty="0"/>
              <a:t>input type="text" id="username" size="15"&gt;&lt;</a:t>
            </a:r>
            <a:r>
              <a:rPr lang="en-US" dirty="0" err="1"/>
              <a:t>br</a:t>
            </a:r>
            <a:r>
              <a:rPr lang="en-US" dirty="0"/>
              <a:t>&gt; &lt;/form&gt;</a:t>
            </a:r>
            <a:endParaRPr lang="en-US" dirty="0" smtClean="0"/>
          </a:p>
        </p:txBody>
      </p:sp>
    </p:spTree>
    <p:extLst>
      <p:ext uri="{BB962C8B-B14F-4D97-AF65-F5344CB8AC3E}">
        <p14:creationId xmlns:p14="http://schemas.microsoft.com/office/powerpoint/2010/main" val="18031426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60672" cy="1039427"/>
          </a:xfrm>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HTML </a:t>
            </a:r>
            <a:r>
              <a:rPr lang="en-US" sz="2800" b="1" dirty="0">
                <a:solidFill>
                  <a:srgbClr val="FF0000"/>
                </a:solidFill>
              </a:rPr>
              <a:t>form input </a:t>
            </a:r>
            <a:r>
              <a:rPr lang="en-US" sz="2800" b="1" dirty="0" err="1">
                <a:solidFill>
                  <a:srgbClr val="FF0000"/>
                </a:solidFill>
              </a:rPr>
              <a:t>maxlength</a:t>
            </a:r>
            <a:r>
              <a:rPr lang="en-US" sz="2800" b="1" dirty="0">
                <a:solidFill>
                  <a:srgbClr val="FF0000"/>
                </a:solidFill>
              </a:rPr>
              <a:t> attribute</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dirty="0" smtClean="0"/>
              <a:t>input</a:t>
            </a:r>
            <a:r>
              <a:rPr lang="ar-EG" dirty="0" smtClean="0"/>
              <a:t> </a:t>
            </a:r>
            <a:r>
              <a:rPr lang="ar-EG" dirty="0"/>
              <a:t>لتحديد أقصى عدد للحروف </a:t>
            </a:r>
            <a:r>
              <a:rPr lang="ar-EG" dirty="0" smtClean="0"/>
              <a:t>داخل ال </a:t>
            </a:r>
            <a:r>
              <a:rPr lang="en-US" dirty="0" smtClean="0"/>
              <a:t> </a:t>
            </a:r>
            <a:endParaRPr lang="ar-EG" dirty="0" smtClean="0"/>
          </a:p>
          <a:p>
            <a:pPr marL="114300" indent="0">
              <a:buNone/>
            </a:pPr>
            <a:endParaRPr lang="en-US" dirty="0" smtClean="0"/>
          </a:p>
          <a:p>
            <a:pPr marL="114300" indent="0">
              <a:buNone/>
            </a:pPr>
            <a:r>
              <a:rPr lang="en-US" dirty="0"/>
              <a:t>&lt;form&gt; </a:t>
            </a:r>
            <a:endParaRPr lang="ar-EG" dirty="0" smtClean="0"/>
          </a:p>
          <a:p>
            <a:pPr marL="114300" indent="0">
              <a:buNone/>
            </a:pPr>
            <a:r>
              <a:rPr lang="en-US" dirty="0" smtClean="0"/>
              <a:t>&lt;</a:t>
            </a:r>
            <a:r>
              <a:rPr lang="en-US" dirty="0"/>
              <a:t>label for="email"&gt;Email:&lt;/label&gt;&lt;</a:t>
            </a:r>
            <a:r>
              <a:rPr lang="en-US" dirty="0" err="1"/>
              <a:t>br</a:t>
            </a:r>
            <a:r>
              <a:rPr lang="en-US" dirty="0"/>
              <a:t>&gt; </a:t>
            </a:r>
            <a:endParaRPr lang="ar-EG" dirty="0" smtClean="0"/>
          </a:p>
          <a:p>
            <a:pPr marL="114300" indent="0">
              <a:buNone/>
            </a:pPr>
            <a:r>
              <a:rPr lang="en-US" dirty="0" smtClean="0"/>
              <a:t>&lt;</a:t>
            </a:r>
            <a:r>
              <a:rPr lang="en-US" dirty="0"/>
              <a:t>input type="email" id="email"&gt;&lt;</a:t>
            </a:r>
            <a:r>
              <a:rPr lang="en-US" dirty="0" err="1"/>
              <a:t>br</a:t>
            </a:r>
            <a:r>
              <a:rPr lang="en-US" dirty="0"/>
              <a:t>&gt; </a:t>
            </a:r>
            <a:endParaRPr lang="ar-EG" dirty="0" smtClean="0"/>
          </a:p>
          <a:p>
            <a:pPr marL="114300" indent="0">
              <a:buNone/>
            </a:pPr>
            <a:r>
              <a:rPr lang="en-US" dirty="0" smtClean="0"/>
              <a:t>&lt;</a:t>
            </a:r>
            <a:r>
              <a:rPr lang="en-US" dirty="0"/>
              <a:t>label for="username"&gt;Username:&lt;/label&gt;&lt;</a:t>
            </a:r>
            <a:r>
              <a:rPr lang="en-US" dirty="0" err="1"/>
              <a:t>br</a:t>
            </a:r>
            <a:r>
              <a:rPr lang="en-US" dirty="0"/>
              <a:t>&gt; </a:t>
            </a:r>
            <a:endParaRPr lang="ar-EG" dirty="0" smtClean="0"/>
          </a:p>
          <a:p>
            <a:pPr marL="114300" indent="0">
              <a:buNone/>
            </a:pPr>
            <a:r>
              <a:rPr lang="en-US" dirty="0" smtClean="0"/>
              <a:t>&lt;</a:t>
            </a:r>
            <a:r>
              <a:rPr lang="en-US" dirty="0"/>
              <a:t>input type="text" id="username" </a:t>
            </a:r>
            <a:r>
              <a:rPr lang="en-US" dirty="0" err="1"/>
              <a:t>maxlength</a:t>
            </a:r>
            <a:r>
              <a:rPr lang="en-US" dirty="0"/>
              <a:t>="5"&gt;&lt;</a:t>
            </a:r>
            <a:r>
              <a:rPr lang="en-US" dirty="0" err="1"/>
              <a:t>br</a:t>
            </a:r>
            <a:r>
              <a:rPr lang="en-US" dirty="0"/>
              <a:t>&gt; &lt;/form&gt;</a:t>
            </a:r>
            <a:endParaRPr lang="en-US" dirty="0" smtClean="0"/>
          </a:p>
        </p:txBody>
      </p:sp>
    </p:spTree>
    <p:extLst>
      <p:ext uri="{BB962C8B-B14F-4D97-AF65-F5344CB8AC3E}">
        <p14:creationId xmlns:p14="http://schemas.microsoft.com/office/powerpoint/2010/main" val="402947851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2083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الثامنة عشر</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236997316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2800" b="1" dirty="0" smtClean="0">
                <a:solidFill>
                  <a:srgbClr val="FF0000"/>
                </a:solidFill>
              </a:rPr>
              <a:t/>
            </a:r>
            <a:br>
              <a:rPr lang="ar-EG" sz="2800" b="1" dirty="0" smtClean="0">
                <a:solidFill>
                  <a:srgbClr val="FF0000"/>
                </a:solidFill>
              </a:rPr>
            </a:br>
            <a:r>
              <a:rPr lang="ar-EG" sz="2800" b="1" dirty="0">
                <a:solidFill>
                  <a:srgbClr val="FF0000"/>
                </a:solidFill>
              </a:rPr>
              <a:t/>
            </a:r>
            <a:br>
              <a:rPr lang="ar-EG" sz="2800" b="1" dirty="0">
                <a:solidFill>
                  <a:srgbClr val="FF0000"/>
                </a:solidFill>
              </a:rPr>
            </a:br>
            <a:r>
              <a:rPr lang="en-US" sz="2800" b="1" dirty="0">
                <a:solidFill>
                  <a:srgbClr val="FF0000"/>
                </a:solidFill>
              </a:rPr>
              <a:t>Form input placeholder attribute</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smtClean="0"/>
              <a:t>يُستخدم لاظهار رسالة مخفية تنبه المستخدم</a:t>
            </a:r>
            <a:r>
              <a:rPr lang="ar-EG" dirty="0"/>
              <a:t> </a:t>
            </a:r>
            <a:endParaRPr lang="ar-EG" dirty="0" smtClean="0"/>
          </a:p>
          <a:p>
            <a:pPr marL="114300" indent="0">
              <a:buNone/>
            </a:pPr>
            <a:r>
              <a:rPr lang="en-US" dirty="0"/>
              <a:t>&lt;form&gt; </a:t>
            </a:r>
            <a:endParaRPr lang="ar-EG" dirty="0" smtClean="0"/>
          </a:p>
          <a:p>
            <a:pPr marL="114300" indent="0">
              <a:buNone/>
            </a:pPr>
            <a:r>
              <a:rPr lang="en-US" dirty="0" smtClean="0"/>
              <a:t>&lt;</a:t>
            </a:r>
            <a:r>
              <a:rPr lang="en-US" dirty="0"/>
              <a:t>label for="</a:t>
            </a:r>
            <a:r>
              <a:rPr lang="en-US" dirty="0" err="1"/>
              <a:t>fname</a:t>
            </a:r>
            <a:r>
              <a:rPr lang="en-US" dirty="0"/>
              <a:t>"&gt;First Name:&lt;/label&gt;&lt;</a:t>
            </a:r>
            <a:r>
              <a:rPr lang="en-US" dirty="0" err="1"/>
              <a:t>br</a:t>
            </a:r>
            <a:r>
              <a:rPr lang="en-US" dirty="0"/>
              <a:t>&gt; </a:t>
            </a:r>
            <a:endParaRPr lang="ar-EG" dirty="0" smtClean="0"/>
          </a:p>
          <a:p>
            <a:pPr marL="114300" indent="0">
              <a:buNone/>
            </a:pPr>
            <a:r>
              <a:rPr lang="en-US" dirty="0" smtClean="0"/>
              <a:t>&lt;</a:t>
            </a:r>
            <a:r>
              <a:rPr lang="en-US" dirty="0"/>
              <a:t>input type="text" id="</a:t>
            </a:r>
            <a:r>
              <a:rPr lang="en-US" dirty="0" err="1"/>
              <a:t>fname</a:t>
            </a:r>
            <a:r>
              <a:rPr lang="en-US" dirty="0"/>
              <a:t>" placeholder="Enter First Name"&gt;&lt;</a:t>
            </a:r>
            <a:r>
              <a:rPr lang="en-US" dirty="0" err="1"/>
              <a:t>br</a:t>
            </a:r>
            <a:r>
              <a:rPr lang="en-US" dirty="0"/>
              <a:t>&gt; </a:t>
            </a:r>
            <a:endParaRPr lang="ar-EG" dirty="0" smtClean="0"/>
          </a:p>
          <a:p>
            <a:pPr marL="114300" indent="0">
              <a:buNone/>
            </a:pPr>
            <a:r>
              <a:rPr lang="en-US" dirty="0" smtClean="0"/>
              <a:t>&lt;</a:t>
            </a:r>
            <a:r>
              <a:rPr lang="en-US" dirty="0"/>
              <a:t>label for="</a:t>
            </a:r>
            <a:r>
              <a:rPr lang="en-US" dirty="0" err="1"/>
              <a:t>lname</a:t>
            </a:r>
            <a:r>
              <a:rPr lang="en-US" dirty="0"/>
              <a:t>"&gt;Last Name:&lt;/label&gt;&lt;</a:t>
            </a:r>
            <a:r>
              <a:rPr lang="en-US" dirty="0" err="1"/>
              <a:t>br</a:t>
            </a:r>
            <a:r>
              <a:rPr lang="en-US" dirty="0"/>
              <a:t>&gt; </a:t>
            </a:r>
            <a:endParaRPr lang="ar-EG" dirty="0" smtClean="0"/>
          </a:p>
          <a:p>
            <a:pPr marL="114300" indent="0">
              <a:buNone/>
            </a:pPr>
            <a:r>
              <a:rPr lang="en-US" dirty="0" smtClean="0"/>
              <a:t>&lt;</a:t>
            </a:r>
            <a:r>
              <a:rPr lang="en-US" dirty="0"/>
              <a:t>input type="text" id="</a:t>
            </a:r>
            <a:r>
              <a:rPr lang="en-US" dirty="0" err="1"/>
              <a:t>lname</a:t>
            </a:r>
            <a:r>
              <a:rPr lang="en-US" dirty="0"/>
              <a:t>" placeholder="Enter Last Name"&gt;&lt;</a:t>
            </a:r>
            <a:r>
              <a:rPr lang="en-US" dirty="0" err="1"/>
              <a:t>br</a:t>
            </a:r>
            <a:r>
              <a:rPr lang="en-US" dirty="0" smtClean="0"/>
              <a:t>&gt;</a:t>
            </a:r>
            <a:endParaRPr lang="ar-EG" dirty="0" smtClean="0"/>
          </a:p>
          <a:p>
            <a:pPr marL="114300" indent="0">
              <a:buNone/>
            </a:pPr>
            <a:r>
              <a:rPr lang="en-US" dirty="0" smtClean="0"/>
              <a:t> </a:t>
            </a:r>
            <a:r>
              <a:rPr lang="en-US" dirty="0"/>
              <a:t>&lt;/form&gt;</a:t>
            </a:r>
            <a:endParaRPr lang="en-US" dirty="0" smtClean="0"/>
          </a:p>
        </p:txBody>
      </p:sp>
    </p:spTree>
    <p:extLst>
      <p:ext uri="{BB962C8B-B14F-4D97-AF65-F5344CB8AC3E}">
        <p14:creationId xmlns:p14="http://schemas.microsoft.com/office/powerpoint/2010/main" val="232595061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Form </a:t>
            </a:r>
            <a:r>
              <a:rPr lang="en-US" sz="2800" b="1" dirty="0">
                <a:solidFill>
                  <a:srgbClr val="FF0000"/>
                </a:solidFill>
              </a:rPr>
              <a:t>input height and width attributes</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ar-EG" dirty="0" smtClean="0"/>
              <a:t>لاضافة صورة للحقل</a:t>
            </a:r>
          </a:p>
          <a:p>
            <a:pPr marL="114300" indent="0">
              <a:buNone/>
            </a:pPr>
            <a:r>
              <a:rPr lang="en-US" dirty="0"/>
              <a:t>&lt;form </a:t>
            </a:r>
            <a:r>
              <a:rPr lang="en-US" dirty="0" smtClean="0"/>
              <a:t>&gt; </a:t>
            </a:r>
          </a:p>
          <a:p>
            <a:pPr marL="114300" indent="0">
              <a:buNone/>
            </a:pPr>
            <a:r>
              <a:rPr lang="en-US" dirty="0" smtClean="0"/>
              <a:t>&lt;</a:t>
            </a:r>
            <a:r>
              <a:rPr lang="en-US" dirty="0"/>
              <a:t>label for="username"&gt;Username:&lt;/label&gt;&lt;</a:t>
            </a:r>
            <a:r>
              <a:rPr lang="en-US" dirty="0" err="1"/>
              <a:t>br</a:t>
            </a:r>
            <a:r>
              <a:rPr lang="en-US" dirty="0" smtClean="0"/>
              <a:t>&gt;</a:t>
            </a:r>
          </a:p>
          <a:p>
            <a:pPr marL="114300" indent="0">
              <a:buNone/>
            </a:pPr>
            <a:r>
              <a:rPr lang="en-US" dirty="0" smtClean="0"/>
              <a:t> </a:t>
            </a:r>
            <a:r>
              <a:rPr lang="en-US" dirty="0"/>
              <a:t>&lt;input type="text" id="username"&gt;&lt;</a:t>
            </a:r>
            <a:r>
              <a:rPr lang="en-US" dirty="0" err="1"/>
              <a:t>br</a:t>
            </a:r>
            <a:r>
              <a:rPr lang="en-US" dirty="0" smtClean="0"/>
              <a:t>&gt;</a:t>
            </a:r>
          </a:p>
          <a:p>
            <a:pPr marL="114300" indent="0">
              <a:buNone/>
            </a:pPr>
            <a:r>
              <a:rPr lang="en-US" dirty="0" smtClean="0"/>
              <a:t> </a:t>
            </a:r>
            <a:r>
              <a:rPr lang="en-US" dirty="0"/>
              <a:t>&lt;label for="password"&gt;Password:&lt;/label&gt;&lt;</a:t>
            </a:r>
            <a:r>
              <a:rPr lang="en-US" dirty="0" err="1"/>
              <a:t>br</a:t>
            </a:r>
            <a:r>
              <a:rPr lang="en-US" dirty="0"/>
              <a:t>&gt; </a:t>
            </a:r>
            <a:endParaRPr lang="en-US" dirty="0" smtClean="0"/>
          </a:p>
          <a:p>
            <a:pPr marL="114300" indent="0">
              <a:buNone/>
            </a:pPr>
            <a:r>
              <a:rPr lang="en-US" dirty="0" smtClean="0"/>
              <a:t>&lt;</a:t>
            </a:r>
            <a:r>
              <a:rPr lang="en-US" dirty="0"/>
              <a:t>input type="password" id="password"&gt;&lt;</a:t>
            </a:r>
            <a:r>
              <a:rPr lang="en-US" dirty="0" err="1"/>
              <a:t>br</a:t>
            </a:r>
            <a:r>
              <a:rPr lang="en-US" dirty="0"/>
              <a:t>&gt;&lt;</a:t>
            </a:r>
            <a:r>
              <a:rPr lang="en-US" dirty="0" err="1"/>
              <a:t>br</a:t>
            </a:r>
            <a:r>
              <a:rPr lang="en-US" dirty="0"/>
              <a:t>&gt; &lt;input type="image" </a:t>
            </a:r>
            <a:r>
              <a:rPr lang="en-US" dirty="0" err="1" smtClean="0"/>
              <a:t>src</a:t>
            </a:r>
            <a:r>
              <a:rPr lang="en-US" dirty="0"/>
              <a:t>="https://www.closetag.com/images/submit.png" alt="submit" width="120" height="48"&gt; </a:t>
            </a:r>
            <a:endParaRPr lang="en-US" dirty="0" smtClean="0"/>
          </a:p>
          <a:p>
            <a:pPr marL="114300" indent="0">
              <a:buNone/>
            </a:pPr>
            <a:r>
              <a:rPr lang="en-US" dirty="0" smtClean="0"/>
              <a:t>&lt;/</a:t>
            </a:r>
            <a:r>
              <a:rPr lang="en-US" dirty="0"/>
              <a:t>form&gt;</a:t>
            </a:r>
            <a:endParaRPr lang="en-US" dirty="0" smtClean="0"/>
          </a:p>
        </p:txBody>
      </p:sp>
    </p:spTree>
    <p:extLst>
      <p:ext uri="{BB962C8B-B14F-4D97-AF65-F5344CB8AC3E}">
        <p14:creationId xmlns:p14="http://schemas.microsoft.com/office/powerpoint/2010/main" val="382108325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a:solidFill>
                  <a:srgbClr val="FF0000"/>
                </a:solidFill>
              </a:rPr>
              <a:t>HTML form input min and max attribute</a:t>
            </a:r>
          </a:p>
        </p:txBody>
      </p:sp>
      <p:sp>
        <p:nvSpPr>
          <p:cNvPr id="3" name="Content Placeholder 2"/>
          <p:cNvSpPr>
            <a:spLocks noGrp="1"/>
          </p:cNvSpPr>
          <p:nvPr>
            <p:ph idx="1"/>
          </p:nvPr>
        </p:nvSpPr>
        <p:spPr/>
        <p:txBody>
          <a:bodyPr>
            <a:normAutofit/>
          </a:bodyPr>
          <a:lstStyle/>
          <a:p>
            <a:pPr marL="114300" indent="0" algn="r">
              <a:buNone/>
            </a:pPr>
            <a:r>
              <a:rPr lang="ar-EG" dirty="0"/>
              <a:t>يوضح طريقة تحديد مجال القيم المسموح إدخالها، </a:t>
            </a:r>
            <a:endParaRPr lang="ar-EG" dirty="0" smtClean="0"/>
          </a:p>
          <a:p>
            <a:pPr marL="114300" indent="0">
              <a:buNone/>
            </a:pPr>
            <a:r>
              <a:rPr lang="en-US" dirty="0" smtClean="0"/>
              <a:t>&lt;</a:t>
            </a:r>
            <a:r>
              <a:rPr lang="en-US" dirty="0"/>
              <a:t>form&gt; </a:t>
            </a:r>
            <a:endParaRPr lang="en-US" dirty="0" smtClean="0"/>
          </a:p>
          <a:p>
            <a:pPr marL="114300" indent="0">
              <a:buNone/>
            </a:pPr>
            <a:r>
              <a:rPr lang="en-US" dirty="0" smtClean="0"/>
              <a:t>&lt;</a:t>
            </a:r>
            <a:r>
              <a:rPr lang="en-US" dirty="0"/>
              <a:t>label for="quantity"&gt;Product QTY:&lt;/label&gt;&lt;</a:t>
            </a:r>
            <a:r>
              <a:rPr lang="en-US" dirty="0" err="1"/>
              <a:t>br</a:t>
            </a:r>
            <a:r>
              <a:rPr lang="en-US" dirty="0"/>
              <a:t>&gt; &lt;input type="number" id="quantity" min="1" max="5"&gt; &lt;/form&gt;</a:t>
            </a:r>
            <a:endParaRPr lang="en-US" dirty="0" smtClean="0"/>
          </a:p>
        </p:txBody>
      </p:sp>
    </p:spTree>
    <p:extLst>
      <p:ext uri="{BB962C8B-B14F-4D97-AF65-F5344CB8AC3E}">
        <p14:creationId xmlns:p14="http://schemas.microsoft.com/office/powerpoint/2010/main" val="183967100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HTML </a:t>
            </a:r>
            <a:r>
              <a:rPr lang="en-US" sz="2800" b="1" dirty="0">
                <a:solidFill>
                  <a:srgbClr val="FF0000"/>
                </a:solidFill>
              </a:rPr>
              <a:t>form input required attribute</a:t>
            </a:r>
            <a:br>
              <a:rPr lang="en-US" sz="2800" b="1" dirty="0">
                <a:solidFill>
                  <a:srgbClr val="FF0000"/>
                </a:solidFill>
              </a:rPr>
            </a:br>
            <a:r>
              <a:rPr lang="en-US" sz="2800" dirty="0">
                <a:solidFill>
                  <a:srgbClr val="FF0000"/>
                </a:solidFill>
              </a:rPr>
              <a:t/>
            </a:r>
            <a:br>
              <a:rPr lang="en-US" sz="2800" dirty="0">
                <a:solidFill>
                  <a:srgbClr val="FF0000"/>
                </a:solidFill>
              </a:rPr>
            </a:br>
            <a:r>
              <a:rPr lang="en-US" sz="2800" b="1" dirty="0">
                <a:solidFill>
                  <a:srgbClr val="FF0000"/>
                </a:solidFill>
              </a:rPr>
              <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smtClean="0"/>
              <a:t>يستخدم لاظهار رسالة انه لابد من ملء الحقل</a:t>
            </a:r>
          </a:p>
          <a:p>
            <a:pPr marL="114300" indent="0">
              <a:buNone/>
            </a:pPr>
            <a:endParaRPr lang="en-US" dirty="0" smtClean="0"/>
          </a:p>
          <a:p>
            <a:pPr marL="114300" indent="0">
              <a:buNone/>
            </a:pPr>
            <a:r>
              <a:rPr lang="en-US" dirty="0"/>
              <a:t>&lt;form</a:t>
            </a:r>
            <a:r>
              <a:rPr lang="en-US" dirty="0" smtClean="0"/>
              <a:t>&gt;</a:t>
            </a:r>
          </a:p>
          <a:p>
            <a:pPr marL="114300" indent="0">
              <a:buNone/>
            </a:pPr>
            <a:r>
              <a:rPr lang="en-US" dirty="0" smtClean="0"/>
              <a:t> </a:t>
            </a:r>
            <a:r>
              <a:rPr lang="en-US" dirty="0"/>
              <a:t>&lt;label for="username"&gt;Username:&lt;/label&gt;&lt;</a:t>
            </a:r>
            <a:r>
              <a:rPr lang="en-US" dirty="0" err="1"/>
              <a:t>br</a:t>
            </a:r>
            <a:r>
              <a:rPr lang="en-US" dirty="0"/>
              <a:t>&gt; &lt;input type="text" id="username" name="username" required</a:t>
            </a:r>
            <a:r>
              <a:rPr lang="en-US" dirty="0" smtClean="0"/>
              <a:t>&gt;&lt;</a:t>
            </a:r>
            <a:r>
              <a:rPr lang="en-US" dirty="0" err="1"/>
              <a:t>br</a:t>
            </a:r>
            <a:r>
              <a:rPr lang="en-US" dirty="0"/>
              <a:t>&gt;&lt;</a:t>
            </a:r>
            <a:r>
              <a:rPr lang="en-US" dirty="0" err="1"/>
              <a:t>br</a:t>
            </a:r>
            <a:r>
              <a:rPr lang="en-US" dirty="0"/>
              <a:t>&gt; </a:t>
            </a:r>
            <a:endParaRPr lang="en-US" dirty="0" smtClean="0"/>
          </a:p>
          <a:p>
            <a:pPr marL="114300" indent="0">
              <a:buNone/>
            </a:pPr>
            <a:r>
              <a:rPr lang="en-US" dirty="0" smtClean="0"/>
              <a:t>&lt;</a:t>
            </a:r>
            <a:r>
              <a:rPr lang="en-US" dirty="0"/>
              <a:t>input type="submit" value="Submit"&gt; </a:t>
            </a:r>
            <a:endParaRPr lang="en-US" dirty="0" smtClean="0"/>
          </a:p>
          <a:p>
            <a:pPr marL="114300" indent="0">
              <a:buNone/>
            </a:pPr>
            <a:r>
              <a:rPr lang="en-US" dirty="0" smtClean="0"/>
              <a:t>&lt;/</a:t>
            </a:r>
            <a:r>
              <a:rPr lang="en-US" dirty="0"/>
              <a:t>form&gt;</a:t>
            </a:r>
            <a:endParaRPr lang="en-US" dirty="0" smtClean="0"/>
          </a:p>
        </p:txBody>
      </p:sp>
    </p:spTree>
    <p:extLst>
      <p:ext uri="{BB962C8B-B14F-4D97-AF65-F5344CB8AC3E}">
        <p14:creationId xmlns:p14="http://schemas.microsoft.com/office/powerpoint/2010/main" val="169064910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7087519"/>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التاسعة عشر</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563698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Html heading</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marL="0" indent="0" algn="r">
              <a:lnSpc>
                <a:spcPct val="150000"/>
              </a:lnSpc>
              <a:buNone/>
            </a:pPr>
            <a:r>
              <a:rPr lang="ar-EG" sz="2800" dirty="0"/>
              <a:t>لكل صفحة ويب عنوان رئيسي واحد فقط وهو أكبر </a:t>
            </a:r>
            <a:r>
              <a:rPr lang="ar-EG" sz="2800" dirty="0" smtClean="0"/>
              <a:t>عنصر في الصفحة</a:t>
            </a:r>
            <a:r>
              <a:rPr lang="ar-EG" sz="2800" dirty="0"/>
              <a:t> </a:t>
            </a:r>
            <a:r>
              <a:rPr lang="ar-EG" sz="2800" dirty="0" smtClean="0"/>
              <a:t>.</a:t>
            </a:r>
          </a:p>
          <a:p>
            <a:pPr marL="0" indent="0" algn="r">
              <a:lnSpc>
                <a:spcPct val="150000"/>
              </a:lnSpc>
              <a:buNone/>
            </a:pPr>
            <a:endParaRPr lang="en-US" sz="2800" dirty="0"/>
          </a:p>
        </p:txBody>
      </p:sp>
    </p:spTree>
    <p:extLst>
      <p:ext uri="{BB962C8B-B14F-4D97-AF65-F5344CB8AC3E}">
        <p14:creationId xmlns:p14="http://schemas.microsoft.com/office/powerpoint/2010/main" val="3703625638"/>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form input multiple attribute</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كي يتمكّن المستخدم من إضافة أكثر من ملف </a:t>
            </a:r>
            <a:endParaRPr lang="ar-EG" dirty="0" smtClean="0"/>
          </a:p>
          <a:p>
            <a:pPr marL="114300" indent="0">
              <a:buNone/>
            </a:pPr>
            <a:r>
              <a:rPr lang="en-US" dirty="0" smtClean="0"/>
              <a:t>&lt;form&gt; </a:t>
            </a:r>
          </a:p>
          <a:p>
            <a:pPr marL="114300" indent="0">
              <a:buNone/>
            </a:pPr>
            <a:r>
              <a:rPr lang="en-US" dirty="0" smtClean="0"/>
              <a:t>&lt;</a:t>
            </a:r>
            <a:r>
              <a:rPr lang="en-US" dirty="0"/>
              <a:t>label for="file"&gt;Select Files:&lt;/label&gt;&lt;</a:t>
            </a:r>
            <a:r>
              <a:rPr lang="en-US" dirty="0" err="1"/>
              <a:t>br</a:t>
            </a:r>
            <a:r>
              <a:rPr lang="en-US" dirty="0"/>
              <a:t>&gt; </a:t>
            </a:r>
            <a:endParaRPr lang="en-US" dirty="0" smtClean="0"/>
          </a:p>
          <a:p>
            <a:pPr marL="114300" indent="0">
              <a:buNone/>
            </a:pPr>
            <a:r>
              <a:rPr lang="en-US" dirty="0" smtClean="0"/>
              <a:t>&lt;</a:t>
            </a:r>
            <a:r>
              <a:rPr lang="en-US" dirty="0"/>
              <a:t>input type="file" id="file" multiple</a:t>
            </a:r>
            <a:r>
              <a:rPr lang="en-US" dirty="0" smtClean="0"/>
              <a:t>&gt;</a:t>
            </a:r>
          </a:p>
          <a:p>
            <a:pPr marL="114300" indent="0">
              <a:buNone/>
            </a:pPr>
            <a:r>
              <a:rPr lang="en-US" dirty="0" smtClean="0"/>
              <a:t> </a:t>
            </a:r>
            <a:r>
              <a:rPr lang="en-US" dirty="0"/>
              <a:t>&lt;/form&gt;</a:t>
            </a:r>
            <a:endParaRPr lang="en-US" dirty="0" smtClean="0"/>
          </a:p>
        </p:txBody>
      </p:sp>
    </p:spTree>
    <p:extLst>
      <p:ext uri="{BB962C8B-B14F-4D97-AF65-F5344CB8AC3E}">
        <p14:creationId xmlns:p14="http://schemas.microsoft.com/office/powerpoint/2010/main" val="282817775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HTML </a:t>
            </a:r>
            <a:r>
              <a:rPr lang="en-US" sz="2800" b="1" dirty="0">
                <a:solidFill>
                  <a:srgbClr val="FF0000"/>
                </a:solidFill>
              </a:rPr>
              <a:t>form input step attribute</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تحديد مقدار قفزة الأرقام عند النقر على سهم الأعلى أو الأسفل.</a:t>
            </a:r>
            <a:endParaRPr lang="ar-EG" dirty="0" smtClean="0"/>
          </a:p>
          <a:p>
            <a:pPr marL="114300" indent="0">
              <a:buNone/>
            </a:pPr>
            <a:r>
              <a:rPr lang="en-US" dirty="0"/>
              <a:t>&lt;form</a:t>
            </a:r>
            <a:r>
              <a:rPr lang="en-US" dirty="0" smtClean="0"/>
              <a:t>&gt;</a:t>
            </a:r>
          </a:p>
          <a:p>
            <a:pPr marL="114300" indent="0">
              <a:buNone/>
            </a:pPr>
            <a:r>
              <a:rPr lang="en-US" dirty="0" smtClean="0"/>
              <a:t> </a:t>
            </a:r>
            <a:r>
              <a:rPr lang="en-US" dirty="0"/>
              <a:t>&lt;label for="points"&gt;Points:&lt;/label&gt; </a:t>
            </a:r>
            <a:endParaRPr lang="en-US" dirty="0" smtClean="0"/>
          </a:p>
          <a:p>
            <a:pPr marL="114300" indent="0">
              <a:buNone/>
            </a:pPr>
            <a:r>
              <a:rPr lang="en-US" dirty="0" smtClean="0"/>
              <a:t>&lt;</a:t>
            </a:r>
            <a:r>
              <a:rPr lang="en-US" dirty="0"/>
              <a:t>input type="number" id="points" name="points" step="3</a:t>
            </a:r>
            <a:r>
              <a:rPr lang="en-US" dirty="0" smtClean="0"/>
              <a:t>"&gt;</a:t>
            </a:r>
          </a:p>
          <a:p>
            <a:pPr marL="114300" indent="0">
              <a:buNone/>
            </a:pPr>
            <a:r>
              <a:rPr lang="en-US" dirty="0" smtClean="0"/>
              <a:t> </a:t>
            </a:r>
            <a:r>
              <a:rPr lang="en-US" dirty="0"/>
              <a:t>&lt;/form&gt;</a:t>
            </a:r>
            <a:endParaRPr lang="en-US" dirty="0" smtClean="0"/>
          </a:p>
        </p:txBody>
      </p:sp>
    </p:spTree>
    <p:extLst>
      <p:ext uri="{BB962C8B-B14F-4D97-AF65-F5344CB8AC3E}">
        <p14:creationId xmlns:p14="http://schemas.microsoft.com/office/powerpoint/2010/main" val="1667876907"/>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form input autofocus attribute</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ar-EG" dirty="0"/>
              <a:t>كي يتم الوقوف على </a:t>
            </a:r>
            <a:r>
              <a:rPr lang="ar-EG" dirty="0" smtClean="0"/>
              <a:t>حقل </a:t>
            </a:r>
            <a:r>
              <a:rPr lang="ar-EG" dirty="0"/>
              <a:t>محدّد عند تحميل الصفحة، أي يكون مؤشر تعبئة الحقول عند هذا الحقل المحدّد للبدء في تعبئته.</a:t>
            </a:r>
            <a:endParaRPr lang="ar-EG" dirty="0" smtClean="0"/>
          </a:p>
          <a:p>
            <a:pPr marL="114300" indent="0">
              <a:buNone/>
            </a:pPr>
            <a:r>
              <a:rPr lang="en-US" dirty="0"/>
              <a:t> &lt;form&gt;</a:t>
            </a:r>
          </a:p>
          <a:p>
            <a:pPr marL="114300" indent="0">
              <a:buNone/>
            </a:pPr>
            <a:r>
              <a:rPr lang="en-US" dirty="0"/>
              <a:t>        &lt;label for="username" &gt;Username:&lt;/label&gt;&lt;</a:t>
            </a:r>
            <a:r>
              <a:rPr lang="en-US" dirty="0" err="1"/>
              <a:t>br</a:t>
            </a:r>
            <a:r>
              <a:rPr lang="en-US" dirty="0"/>
              <a:t>&gt;</a:t>
            </a:r>
          </a:p>
          <a:p>
            <a:pPr marL="114300" indent="0">
              <a:buNone/>
            </a:pPr>
            <a:r>
              <a:rPr lang="en-US" dirty="0"/>
              <a:t>        &lt;input type="text" id="username" &gt;&lt;</a:t>
            </a:r>
            <a:r>
              <a:rPr lang="en-US" dirty="0" err="1"/>
              <a:t>br</a:t>
            </a:r>
            <a:r>
              <a:rPr lang="en-US" dirty="0"/>
              <a:t>&gt;</a:t>
            </a:r>
          </a:p>
          <a:p>
            <a:pPr marL="114300" indent="0">
              <a:buNone/>
            </a:pPr>
            <a:r>
              <a:rPr lang="en-US" dirty="0"/>
              <a:t>        &lt;label for="password" &gt;Password:&lt;/label&gt;&lt;</a:t>
            </a:r>
            <a:r>
              <a:rPr lang="en-US" dirty="0" err="1"/>
              <a:t>br</a:t>
            </a:r>
            <a:r>
              <a:rPr lang="en-US" dirty="0"/>
              <a:t>&gt;</a:t>
            </a:r>
          </a:p>
          <a:p>
            <a:pPr marL="114300" indent="0">
              <a:buNone/>
            </a:pPr>
            <a:r>
              <a:rPr lang="en-US" dirty="0"/>
              <a:t>        &lt;input type="password" id="password" autofocus&gt;&lt;</a:t>
            </a:r>
            <a:r>
              <a:rPr lang="en-US" dirty="0" err="1"/>
              <a:t>br</a:t>
            </a:r>
            <a:r>
              <a:rPr lang="en-US" dirty="0"/>
              <a:t>&gt;</a:t>
            </a:r>
          </a:p>
          <a:p>
            <a:pPr marL="114300" indent="0">
              <a:buNone/>
            </a:pPr>
            <a:r>
              <a:rPr lang="en-US" dirty="0"/>
              <a:t>      &lt;/form&gt;</a:t>
            </a:r>
          </a:p>
        </p:txBody>
      </p:sp>
    </p:spTree>
    <p:extLst>
      <p:ext uri="{BB962C8B-B14F-4D97-AF65-F5344CB8AC3E}">
        <p14:creationId xmlns:p14="http://schemas.microsoft.com/office/powerpoint/2010/main" val="399248059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5878132"/>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العشرون</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2561696164"/>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ar-EG" sz="2800" b="1" dirty="0">
                <a:solidFill>
                  <a:srgbClr val="FF0000"/>
                </a:solidFill>
              </a:rPr>
              <a:t/>
            </a:r>
            <a:br>
              <a:rPr lang="ar-EG" sz="2800" b="1" dirty="0">
                <a:solidFill>
                  <a:srgbClr val="FF0000"/>
                </a:solidFill>
              </a:rPr>
            </a:br>
            <a:r>
              <a:rPr lang="en-US" sz="2800" b="1" dirty="0" smtClean="0">
                <a:solidFill>
                  <a:srgbClr val="FF0000"/>
                </a:solidFill>
              </a:rPr>
              <a:t>HTML </a:t>
            </a:r>
            <a:r>
              <a:rPr lang="en-US" sz="2800" b="1" dirty="0">
                <a:solidFill>
                  <a:srgbClr val="FF0000"/>
                </a:solidFill>
              </a:rPr>
              <a:t>form input list attribute</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114300" indent="0" algn="r">
              <a:buNone/>
            </a:pPr>
            <a:r>
              <a:rPr lang="en-US" dirty="0" smtClean="0"/>
              <a:t>Input list</a:t>
            </a:r>
            <a:r>
              <a:rPr lang="ar-EG" dirty="0" smtClean="0"/>
              <a:t>عرض </a:t>
            </a:r>
            <a:r>
              <a:rPr lang="ar-EG" dirty="0"/>
              <a:t>العناصر الموجودة </a:t>
            </a:r>
            <a:r>
              <a:rPr lang="ar-EG" dirty="0" smtClean="0"/>
              <a:t>داخل</a:t>
            </a:r>
          </a:p>
          <a:p>
            <a:pPr marL="114300" indent="0" algn="r">
              <a:buNone/>
            </a:pPr>
            <a:endParaRPr lang="ar-EG" dirty="0"/>
          </a:p>
          <a:p>
            <a:pPr marL="114300" indent="0">
              <a:buNone/>
            </a:pPr>
            <a:r>
              <a:rPr lang="en-US" dirty="0"/>
              <a:t>    &lt;form&gt;</a:t>
            </a:r>
          </a:p>
          <a:p>
            <a:pPr marL="114300" indent="0">
              <a:buNone/>
            </a:pPr>
            <a:r>
              <a:rPr lang="en-US" dirty="0"/>
              <a:t>        &lt;input list="language"&gt;</a:t>
            </a:r>
          </a:p>
          <a:p>
            <a:pPr marL="114300" indent="0">
              <a:buNone/>
            </a:pPr>
            <a:r>
              <a:rPr lang="en-US" dirty="0"/>
              <a:t>        &lt;</a:t>
            </a:r>
            <a:r>
              <a:rPr lang="en-US" dirty="0" err="1"/>
              <a:t>datalist</a:t>
            </a:r>
            <a:r>
              <a:rPr lang="en-US" dirty="0"/>
              <a:t> id="language"&gt;</a:t>
            </a:r>
          </a:p>
          <a:p>
            <a:pPr marL="114300" indent="0">
              <a:buNone/>
            </a:pPr>
            <a:r>
              <a:rPr lang="en-US" dirty="0"/>
              <a:t>          &lt;option value="html"&gt;</a:t>
            </a:r>
          </a:p>
          <a:p>
            <a:pPr marL="114300" indent="0">
              <a:buNone/>
            </a:pPr>
            <a:r>
              <a:rPr lang="en-US" dirty="0"/>
              <a:t>          &lt;option value="</a:t>
            </a:r>
            <a:r>
              <a:rPr lang="en-US" dirty="0" err="1"/>
              <a:t>css</a:t>
            </a:r>
            <a:r>
              <a:rPr lang="en-US" dirty="0"/>
              <a:t>"&gt;</a:t>
            </a:r>
          </a:p>
          <a:p>
            <a:pPr marL="114300" indent="0">
              <a:buNone/>
            </a:pPr>
            <a:r>
              <a:rPr lang="en-US" dirty="0"/>
              <a:t>          &lt;option value="</a:t>
            </a:r>
            <a:r>
              <a:rPr lang="en-US" dirty="0" err="1"/>
              <a:t>javascript</a:t>
            </a:r>
            <a:r>
              <a:rPr lang="en-US" dirty="0"/>
              <a:t>"&gt;</a:t>
            </a:r>
          </a:p>
          <a:p>
            <a:pPr marL="114300" indent="0">
              <a:buNone/>
            </a:pPr>
            <a:r>
              <a:rPr lang="en-US" dirty="0"/>
              <a:t>          &lt;option value="python"&gt;</a:t>
            </a:r>
          </a:p>
          <a:p>
            <a:pPr marL="114300" indent="0">
              <a:buNone/>
            </a:pPr>
            <a:r>
              <a:rPr lang="en-US" dirty="0"/>
              <a:t>          &lt;option value="</a:t>
            </a:r>
            <a:r>
              <a:rPr lang="en-US" dirty="0" err="1"/>
              <a:t>php</a:t>
            </a:r>
            <a:r>
              <a:rPr lang="en-US" dirty="0"/>
              <a:t>"&gt;</a:t>
            </a:r>
          </a:p>
          <a:p>
            <a:pPr marL="114300" indent="0">
              <a:buNone/>
            </a:pPr>
            <a:r>
              <a:rPr lang="en-US" dirty="0"/>
              <a:t>        &lt;/</a:t>
            </a:r>
            <a:r>
              <a:rPr lang="en-US" dirty="0" err="1"/>
              <a:t>datalist</a:t>
            </a:r>
            <a:r>
              <a:rPr lang="en-US" dirty="0"/>
              <a:t>&gt;</a:t>
            </a:r>
          </a:p>
          <a:p>
            <a:pPr marL="114300" indent="0">
              <a:buNone/>
            </a:pPr>
            <a:r>
              <a:rPr lang="en-US" dirty="0"/>
              <a:t>        &lt;input type="submit" value="submit"&gt;               </a:t>
            </a:r>
          </a:p>
          <a:p>
            <a:pPr marL="114300" indent="0">
              <a:buNone/>
            </a:pPr>
            <a:r>
              <a:rPr lang="en-US" dirty="0"/>
              <a:t>      &lt;/form&gt;</a:t>
            </a:r>
          </a:p>
        </p:txBody>
      </p:sp>
    </p:spTree>
    <p:extLst>
      <p:ext uri="{BB962C8B-B14F-4D97-AF65-F5344CB8AC3E}">
        <p14:creationId xmlns:p14="http://schemas.microsoft.com/office/powerpoint/2010/main" val="235713842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a:solidFill>
                  <a:srgbClr val="FF0000"/>
                </a:solidFill>
              </a:rPr>
              <a:t/>
            </a:r>
            <a:br>
              <a:rPr lang="ar-EG" sz="2800" b="1" dirty="0">
                <a:solidFill>
                  <a:srgbClr val="FF0000"/>
                </a:solidFill>
              </a:rPr>
            </a:br>
            <a:r>
              <a:rPr lang="ar-EG" sz="2800" b="1" dirty="0">
                <a:solidFill>
                  <a:srgbClr val="FF0000"/>
                </a:solidFill>
              </a:rPr>
              <a:t/>
            </a:r>
            <a:br>
              <a:rPr lang="ar-EG" sz="2800" b="1" dirty="0">
                <a:solidFill>
                  <a:srgbClr val="FF0000"/>
                </a:solidFill>
              </a:rPr>
            </a:br>
            <a:r>
              <a:rPr lang="en-US" sz="2800" b="1" dirty="0">
                <a:solidFill>
                  <a:srgbClr val="FF0000"/>
                </a:solidFill>
              </a:rPr>
              <a:t>HTML form input list attribute</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lnSpcReduction="10000"/>
          </a:bodyPr>
          <a:lstStyle/>
          <a:p>
            <a:pPr marL="114300" indent="0">
              <a:buNone/>
            </a:pPr>
            <a:r>
              <a:rPr lang="en-US" dirty="0"/>
              <a:t>&lt;form&gt; </a:t>
            </a:r>
            <a:endParaRPr lang="en-US" dirty="0" smtClean="0"/>
          </a:p>
          <a:p>
            <a:pPr marL="114300" indent="0">
              <a:buNone/>
            </a:pPr>
            <a:r>
              <a:rPr lang="en-US" dirty="0" smtClean="0"/>
              <a:t>&lt;</a:t>
            </a:r>
            <a:r>
              <a:rPr lang="en-US" dirty="0"/>
              <a:t>input list="browsers</a:t>
            </a:r>
            <a:r>
              <a:rPr lang="en-US" dirty="0" smtClean="0"/>
              <a:t>"&gt;</a:t>
            </a:r>
          </a:p>
          <a:p>
            <a:pPr marL="114300" indent="0">
              <a:buNone/>
            </a:pPr>
            <a:r>
              <a:rPr lang="en-US" dirty="0" smtClean="0"/>
              <a:t> </a:t>
            </a:r>
            <a:r>
              <a:rPr lang="en-US" dirty="0"/>
              <a:t>&lt;</a:t>
            </a:r>
            <a:r>
              <a:rPr lang="en-US" dirty="0" err="1"/>
              <a:t>datalist</a:t>
            </a:r>
            <a:r>
              <a:rPr lang="en-US" dirty="0"/>
              <a:t> id="browsers"&gt; </a:t>
            </a:r>
            <a:endParaRPr lang="en-US" dirty="0" smtClean="0"/>
          </a:p>
          <a:p>
            <a:pPr marL="114300" indent="0">
              <a:buNone/>
            </a:pPr>
            <a:r>
              <a:rPr lang="en-US" dirty="0" smtClean="0"/>
              <a:t>&lt;</a:t>
            </a:r>
            <a:r>
              <a:rPr lang="en-US" dirty="0"/>
              <a:t>option value="Internet Explorer"&gt; </a:t>
            </a:r>
            <a:endParaRPr lang="en-US" dirty="0" smtClean="0"/>
          </a:p>
          <a:p>
            <a:pPr marL="114300" indent="0">
              <a:buNone/>
            </a:pPr>
            <a:r>
              <a:rPr lang="en-US" dirty="0" smtClean="0"/>
              <a:t>&lt;</a:t>
            </a:r>
            <a:r>
              <a:rPr lang="en-US" dirty="0"/>
              <a:t>option value="Firefox"&gt; </a:t>
            </a:r>
            <a:endParaRPr lang="en-US" dirty="0" smtClean="0"/>
          </a:p>
          <a:p>
            <a:pPr marL="114300" indent="0">
              <a:buNone/>
            </a:pPr>
            <a:r>
              <a:rPr lang="en-US" dirty="0" smtClean="0"/>
              <a:t>&lt;</a:t>
            </a:r>
            <a:r>
              <a:rPr lang="en-US" dirty="0"/>
              <a:t>option value="Chrome</a:t>
            </a:r>
            <a:r>
              <a:rPr lang="en-US" dirty="0" smtClean="0"/>
              <a:t>"&gt;</a:t>
            </a:r>
          </a:p>
          <a:p>
            <a:pPr marL="114300" indent="0">
              <a:buNone/>
            </a:pPr>
            <a:r>
              <a:rPr lang="en-US" dirty="0" smtClean="0"/>
              <a:t> </a:t>
            </a:r>
            <a:r>
              <a:rPr lang="en-US" dirty="0"/>
              <a:t>&lt;option value="Opera"&gt; </a:t>
            </a:r>
            <a:endParaRPr lang="en-US" dirty="0" smtClean="0"/>
          </a:p>
          <a:p>
            <a:pPr marL="114300" indent="0">
              <a:buNone/>
            </a:pPr>
            <a:r>
              <a:rPr lang="en-US" dirty="0" smtClean="0"/>
              <a:t>&lt;</a:t>
            </a:r>
            <a:r>
              <a:rPr lang="en-US" dirty="0"/>
              <a:t>option value="Safari</a:t>
            </a:r>
            <a:r>
              <a:rPr lang="en-US" dirty="0" smtClean="0"/>
              <a:t>"&gt;</a:t>
            </a:r>
          </a:p>
          <a:p>
            <a:pPr marL="114300" indent="0">
              <a:buNone/>
            </a:pPr>
            <a:r>
              <a:rPr lang="en-US" dirty="0" smtClean="0"/>
              <a:t> </a:t>
            </a:r>
            <a:r>
              <a:rPr lang="en-US" dirty="0"/>
              <a:t>&lt;/</a:t>
            </a:r>
            <a:r>
              <a:rPr lang="en-US" dirty="0" err="1"/>
              <a:t>datalist</a:t>
            </a:r>
            <a:r>
              <a:rPr lang="en-US" dirty="0" smtClean="0"/>
              <a:t>&gt;</a:t>
            </a:r>
          </a:p>
          <a:p>
            <a:pPr marL="114300" indent="0">
              <a:buNone/>
            </a:pPr>
            <a:r>
              <a:rPr lang="en-US" dirty="0" smtClean="0"/>
              <a:t> </a:t>
            </a:r>
            <a:r>
              <a:rPr lang="en-US" dirty="0"/>
              <a:t>&lt;/form&gt;</a:t>
            </a:r>
            <a:endParaRPr lang="en-US" dirty="0" smtClean="0"/>
          </a:p>
        </p:txBody>
      </p:sp>
    </p:spTree>
    <p:extLst>
      <p:ext uri="{BB962C8B-B14F-4D97-AF65-F5344CB8AC3E}">
        <p14:creationId xmlns:p14="http://schemas.microsoft.com/office/powerpoint/2010/main" val="348527790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544796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الواحد وعشرون</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109194235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form select element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lnSpcReduction="10000"/>
          </a:bodyPr>
          <a:lstStyle/>
          <a:p>
            <a:pPr marL="114300" indent="0" algn="r">
              <a:buNone/>
            </a:pPr>
            <a:r>
              <a:rPr lang="ar-EG" dirty="0"/>
              <a:t>لعمل قوائم منسدلة بها قائمة اختيارات، لكي يختار منها المستخدم خيار أو أكثر مثل قائمة الدول</a:t>
            </a:r>
            <a:r>
              <a:rPr lang="ar-EG" dirty="0" smtClean="0"/>
              <a:t>.</a:t>
            </a:r>
            <a:endParaRPr lang="en-US" dirty="0" smtClean="0"/>
          </a:p>
          <a:p>
            <a:pPr marL="114300" indent="0" algn="r">
              <a:buNone/>
            </a:pPr>
            <a:endParaRPr lang="ar-EG" dirty="0"/>
          </a:p>
          <a:p>
            <a:pPr marL="114300" indent="0">
              <a:buNone/>
            </a:pPr>
            <a:r>
              <a:rPr lang="en-US" dirty="0" smtClean="0"/>
              <a:t>&lt;form</a:t>
            </a:r>
            <a:r>
              <a:rPr lang="en-US" dirty="0"/>
              <a:t>&gt; </a:t>
            </a:r>
            <a:endParaRPr lang="en-US" dirty="0" smtClean="0"/>
          </a:p>
          <a:p>
            <a:pPr marL="114300" indent="0">
              <a:buNone/>
            </a:pPr>
            <a:r>
              <a:rPr lang="en-US" dirty="0" smtClean="0"/>
              <a:t>&lt;</a:t>
            </a:r>
            <a:r>
              <a:rPr lang="en-US" dirty="0"/>
              <a:t>select&gt; </a:t>
            </a:r>
            <a:endParaRPr lang="en-US" dirty="0" smtClean="0"/>
          </a:p>
          <a:p>
            <a:pPr marL="114300" indent="0">
              <a:buNone/>
            </a:pPr>
            <a:r>
              <a:rPr lang="en-US" dirty="0" smtClean="0"/>
              <a:t>&lt;</a:t>
            </a:r>
            <a:r>
              <a:rPr lang="en-US" dirty="0"/>
              <a:t>option&gt;HTML&lt;/option&gt; </a:t>
            </a:r>
            <a:endParaRPr lang="en-US" dirty="0" smtClean="0"/>
          </a:p>
          <a:p>
            <a:pPr marL="114300" indent="0">
              <a:buNone/>
            </a:pPr>
            <a:r>
              <a:rPr lang="en-US" dirty="0" smtClean="0"/>
              <a:t>&lt;</a:t>
            </a:r>
            <a:r>
              <a:rPr lang="en-US" dirty="0"/>
              <a:t>option&gt;CSS&lt;/option&gt; </a:t>
            </a:r>
            <a:endParaRPr lang="en-US" dirty="0" smtClean="0"/>
          </a:p>
          <a:p>
            <a:pPr marL="114300" indent="0">
              <a:buNone/>
            </a:pPr>
            <a:r>
              <a:rPr lang="en-US" dirty="0" smtClean="0"/>
              <a:t>&lt;</a:t>
            </a:r>
            <a:r>
              <a:rPr lang="en-US" dirty="0"/>
              <a:t>option&gt;JavaScript&lt;/option&gt; </a:t>
            </a:r>
            <a:endParaRPr lang="en-US" dirty="0" smtClean="0"/>
          </a:p>
          <a:p>
            <a:pPr marL="114300" indent="0">
              <a:buNone/>
            </a:pPr>
            <a:r>
              <a:rPr lang="en-US" dirty="0" smtClean="0"/>
              <a:t>&lt;</a:t>
            </a:r>
            <a:r>
              <a:rPr lang="en-US" dirty="0"/>
              <a:t>option&gt;PHP&lt;/option</a:t>
            </a:r>
            <a:r>
              <a:rPr lang="en-US" dirty="0" smtClean="0"/>
              <a:t>&gt;</a:t>
            </a:r>
          </a:p>
          <a:p>
            <a:pPr marL="114300" indent="0">
              <a:buNone/>
            </a:pPr>
            <a:r>
              <a:rPr lang="en-US" dirty="0" smtClean="0"/>
              <a:t> </a:t>
            </a:r>
            <a:r>
              <a:rPr lang="en-US" dirty="0"/>
              <a:t>&lt;/select&gt; </a:t>
            </a:r>
            <a:endParaRPr lang="en-US" dirty="0" smtClean="0"/>
          </a:p>
          <a:p>
            <a:pPr marL="114300" indent="0">
              <a:buNone/>
            </a:pPr>
            <a:r>
              <a:rPr lang="en-US" dirty="0" smtClean="0"/>
              <a:t>&lt;/</a:t>
            </a:r>
            <a:r>
              <a:rPr lang="en-US" dirty="0"/>
              <a:t>form&gt;</a:t>
            </a:r>
          </a:p>
        </p:txBody>
      </p:sp>
    </p:spTree>
    <p:extLst>
      <p:ext uri="{BB962C8B-B14F-4D97-AF65-F5344CB8AC3E}">
        <p14:creationId xmlns:p14="http://schemas.microsoft.com/office/powerpoint/2010/main" val="2478421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html</a:t>
            </a:r>
            <a:r>
              <a:rPr lang="ar-EG" sz="3200" b="1" dirty="0" smtClean="0">
                <a:solidFill>
                  <a:srgbClr val="FF0000"/>
                </a:solidFill>
              </a:rPr>
              <a:t>العنوان الرئيسى لصفحة </a:t>
            </a:r>
            <a:endParaRPr lang="en-US" sz="32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marL="114300" indent="0" algn="r">
              <a:buNone/>
            </a:pPr>
            <a:r>
              <a:rPr lang="ar-EG" sz="2800" dirty="0" smtClean="0"/>
              <a:t>- هو </a:t>
            </a:r>
            <a:r>
              <a:rPr lang="ar-EG" sz="2800" dirty="0"/>
              <a:t>أكبر عنوان في الصفحة، وهو المستوى الأول في العناوين.</a:t>
            </a:r>
          </a:p>
          <a:p>
            <a:pPr marL="114300" indent="0" algn="r">
              <a:buNone/>
            </a:pPr>
            <a:r>
              <a:rPr lang="en-US" sz="2800" dirty="0" smtClean="0"/>
              <a:t>html</a:t>
            </a:r>
            <a:r>
              <a:rPr lang="ar-EG" sz="2800" dirty="0" smtClean="0"/>
              <a:t>- </a:t>
            </a:r>
            <a:r>
              <a:rPr lang="ar-EG" sz="2800" dirty="0"/>
              <a:t>يكون العنوان الرئيسي أول عنصر داخل </a:t>
            </a:r>
            <a:r>
              <a:rPr lang="ar-EG" sz="2800" dirty="0" smtClean="0"/>
              <a:t>صفحة</a:t>
            </a:r>
            <a:endParaRPr lang="en-US" sz="2800" dirty="0" smtClean="0"/>
          </a:p>
          <a:p>
            <a:pPr marL="114300" indent="0" algn="r">
              <a:buNone/>
            </a:pPr>
            <a:r>
              <a:rPr lang="en-US" sz="2800" dirty="0" smtClean="0"/>
              <a:t>body</a:t>
            </a:r>
            <a:r>
              <a:rPr lang="ar-EG" sz="2800" dirty="0" smtClean="0"/>
              <a:t>ويكتب داخل ال</a:t>
            </a:r>
            <a:endParaRPr lang="en-US" sz="2800" dirty="0" smtClean="0"/>
          </a:p>
          <a:p>
            <a:pPr marL="114300" indent="0" algn="r">
              <a:buNone/>
            </a:pPr>
            <a:r>
              <a:rPr lang="en-US" sz="2800" dirty="0" smtClean="0"/>
              <a:t>html</a:t>
            </a:r>
            <a:r>
              <a:rPr lang="ar-EG" sz="2800" dirty="0" smtClean="0"/>
              <a:t>جميع عناصر عناوين صفحة ال </a:t>
            </a:r>
            <a:r>
              <a:rPr lang="en-US" sz="2800" dirty="0" smtClean="0"/>
              <a:t>– </a:t>
            </a:r>
          </a:p>
          <a:p>
            <a:pPr marL="114300" indent="0" algn="r">
              <a:buNone/>
            </a:pPr>
            <a:r>
              <a:rPr lang="en-US" sz="2800" dirty="0" smtClean="0"/>
              <a:t>h</a:t>
            </a:r>
            <a:r>
              <a:rPr lang="ar-EG" sz="2800" dirty="0" smtClean="0"/>
              <a:t>تبدا بحرف </a:t>
            </a:r>
            <a:endParaRPr lang="en-US" sz="2800" dirty="0" smtClean="0"/>
          </a:p>
          <a:p>
            <a:pPr marL="114300" indent="0" algn="r">
              <a:buNone/>
            </a:pPr>
            <a:r>
              <a:rPr lang="en-US" sz="2800" dirty="0" smtClean="0"/>
              <a:t>heading</a:t>
            </a:r>
            <a:r>
              <a:rPr lang="ar-EG" sz="2800" dirty="0" smtClean="0"/>
              <a:t>وذلك اختصار لعنوان </a:t>
            </a:r>
            <a:endParaRPr lang="en-US" sz="2800" dirty="0" smtClean="0"/>
          </a:p>
          <a:p>
            <a:pPr marL="114300" indent="0" algn="r">
              <a:buNone/>
            </a:pPr>
            <a:r>
              <a:rPr lang="en-US" sz="2800" dirty="0" smtClean="0"/>
              <a:t>h1</a:t>
            </a:r>
            <a:r>
              <a:rPr lang="ar-EG" sz="2800" dirty="0" smtClean="0"/>
              <a:t>- عدد مستويات العناوين 6 مستويات تبدا من </a:t>
            </a:r>
            <a:endParaRPr lang="en-US" sz="2800" dirty="0" smtClean="0"/>
          </a:p>
          <a:p>
            <a:pPr marL="114300" indent="0" algn="r">
              <a:buNone/>
            </a:pPr>
            <a:r>
              <a:rPr lang="en-US" sz="2800" dirty="0" smtClean="0"/>
              <a:t>h6</a:t>
            </a:r>
            <a:r>
              <a:rPr lang="ar-EG" sz="2800" dirty="0" smtClean="0"/>
              <a:t>وتنتهى ب </a:t>
            </a:r>
            <a:r>
              <a:rPr lang="ar-EG" sz="2800" dirty="0"/>
              <a:t/>
            </a:r>
            <a:br>
              <a:rPr lang="ar-EG" sz="2800" dirty="0"/>
            </a:br>
            <a:endParaRPr lang="en-US" sz="2800" dirty="0"/>
          </a:p>
        </p:txBody>
      </p:sp>
    </p:spTree>
    <p:extLst>
      <p:ext uri="{BB962C8B-B14F-4D97-AF65-F5344CB8AC3E}">
        <p14:creationId xmlns:p14="http://schemas.microsoft.com/office/powerpoint/2010/main" val="797313613"/>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t/>
            </a:r>
            <a:br>
              <a:rPr lang="en-US" sz="2800" b="1" dirty="0" smtClean="0"/>
            </a:br>
            <a:r>
              <a:rPr lang="en-US" sz="2800" b="1" dirty="0" smtClean="0"/>
              <a:t>HTML </a:t>
            </a:r>
            <a:r>
              <a:rPr lang="en-US" sz="2800" b="1" dirty="0"/>
              <a:t>form </a:t>
            </a:r>
            <a:r>
              <a:rPr lang="en-US" sz="2800" b="1" dirty="0" err="1"/>
              <a:t>optgroup</a:t>
            </a:r>
            <a:r>
              <a:rPr lang="en-US" sz="2800" b="1" dirty="0"/>
              <a:t> element</a:t>
            </a:r>
            <a:r>
              <a:rPr lang="en-US" sz="2800" dirty="0"/>
              <a:t/>
            </a:r>
            <a:br>
              <a:rPr lang="en-US" sz="2800" dirty="0"/>
            </a:br>
            <a:endParaRPr lang="en-US" sz="2800"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114300" indent="0">
              <a:buNone/>
            </a:pPr>
            <a:r>
              <a:rPr lang="en-US" dirty="0"/>
              <a:t>&lt;form&gt; </a:t>
            </a:r>
            <a:endParaRPr lang="en-US" dirty="0" smtClean="0"/>
          </a:p>
          <a:p>
            <a:pPr marL="114300" indent="0">
              <a:buNone/>
            </a:pPr>
            <a:r>
              <a:rPr lang="en-US" dirty="0" smtClean="0"/>
              <a:t>&lt;</a:t>
            </a:r>
            <a:r>
              <a:rPr lang="en-US" dirty="0"/>
              <a:t>label for="courses"&gt;Choose a Course:&lt;/label&gt; </a:t>
            </a:r>
            <a:endParaRPr lang="en-US" dirty="0" smtClean="0"/>
          </a:p>
          <a:p>
            <a:pPr marL="114300" indent="0">
              <a:buNone/>
            </a:pPr>
            <a:r>
              <a:rPr lang="en-US" dirty="0" smtClean="0"/>
              <a:t>&lt;</a:t>
            </a:r>
            <a:r>
              <a:rPr lang="en-US" dirty="0"/>
              <a:t>select name="course" id="courses"&gt; </a:t>
            </a:r>
            <a:endParaRPr lang="en-US" dirty="0" smtClean="0"/>
          </a:p>
          <a:p>
            <a:pPr marL="114300" indent="0">
              <a:buNone/>
            </a:pPr>
            <a:r>
              <a:rPr lang="en-US" dirty="0" smtClean="0"/>
              <a:t>&lt;</a:t>
            </a:r>
            <a:r>
              <a:rPr lang="en-US" dirty="0" err="1"/>
              <a:t>optgroup</a:t>
            </a:r>
            <a:r>
              <a:rPr lang="en-US" dirty="0"/>
              <a:t> label="Front-End"&gt; </a:t>
            </a:r>
            <a:endParaRPr lang="en-US" dirty="0" smtClean="0"/>
          </a:p>
          <a:p>
            <a:pPr marL="114300" indent="0">
              <a:buNone/>
            </a:pPr>
            <a:r>
              <a:rPr lang="en-US" dirty="0" smtClean="0"/>
              <a:t>&lt;</a:t>
            </a:r>
            <a:r>
              <a:rPr lang="en-US" dirty="0"/>
              <a:t>option value="HTML"&gt;HTML&lt;/option&gt; </a:t>
            </a:r>
            <a:endParaRPr lang="en-US" dirty="0" smtClean="0"/>
          </a:p>
          <a:p>
            <a:pPr marL="114300" indent="0">
              <a:buNone/>
            </a:pPr>
            <a:r>
              <a:rPr lang="en-US" dirty="0" smtClean="0"/>
              <a:t>&lt;</a:t>
            </a:r>
            <a:r>
              <a:rPr lang="en-US" dirty="0"/>
              <a:t>option value="CSS"&gt;CSS&lt;/option&gt; </a:t>
            </a:r>
            <a:endParaRPr lang="en-US" dirty="0" smtClean="0"/>
          </a:p>
          <a:p>
            <a:pPr marL="114300" indent="0">
              <a:buNone/>
            </a:pPr>
            <a:r>
              <a:rPr lang="en-US" dirty="0" smtClean="0"/>
              <a:t>&lt;</a:t>
            </a:r>
            <a:r>
              <a:rPr lang="en-US" dirty="0"/>
              <a:t>option value="JS"&gt;JS&lt;/option</a:t>
            </a:r>
            <a:r>
              <a:rPr lang="en-US" dirty="0" smtClean="0"/>
              <a:t>&gt;</a:t>
            </a:r>
          </a:p>
          <a:p>
            <a:pPr marL="114300" indent="0">
              <a:buNone/>
            </a:pPr>
            <a:r>
              <a:rPr lang="en-US" dirty="0" smtClean="0"/>
              <a:t> </a:t>
            </a:r>
            <a:r>
              <a:rPr lang="en-US" dirty="0"/>
              <a:t>&lt;/</a:t>
            </a:r>
            <a:r>
              <a:rPr lang="en-US" dirty="0" err="1"/>
              <a:t>optgroup</a:t>
            </a:r>
            <a:r>
              <a:rPr lang="en-US" dirty="0"/>
              <a:t>&gt; </a:t>
            </a:r>
            <a:endParaRPr lang="en-US" dirty="0" smtClean="0"/>
          </a:p>
          <a:p>
            <a:pPr marL="114300" indent="0">
              <a:buNone/>
            </a:pPr>
            <a:r>
              <a:rPr lang="en-US" dirty="0" smtClean="0"/>
              <a:t>&lt;</a:t>
            </a:r>
            <a:r>
              <a:rPr lang="en-US" dirty="0" err="1"/>
              <a:t>optgroup</a:t>
            </a:r>
            <a:r>
              <a:rPr lang="en-US" dirty="0"/>
              <a:t> label="Back-End"&gt; </a:t>
            </a:r>
            <a:endParaRPr lang="en-US" dirty="0" smtClean="0"/>
          </a:p>
          <a:p>
            <a:pPr marL="114300" indent="0">
              <a:buNone/>
            </a:pPr>
            <a:r>
              <a:rPr lang="en-US" dirty="0" smtClean="0"/>
              <a:t>&lt;</a:t>
            </a:r>
            <a:r>
              <a:rPr lang="en-US" dirty="0"/>
              <a:t>option value="PHP"&gt;PHP&lt;/option</a:t>
            </a:r>
            <a:r>
              <a:rPr lang="en-US" dirty="0" smtClean="0"/>
              <a:t>&gt;</a:t>
            </a:r>
          </a:p>
          <a:p>
            <a:pPr marL="114300" indent="0">
              <a:buNone/>
            </a:pPr>
            <a:r>
              <a:rPr lang="en-US" dirty="0" smtClean="0"/>
              <a:t> </a:t>
            </a:r>
            <a:r>
              <a:rPr lang="en-US" dirty="0"/>
              <a:t>&lt;option value="MYSQL"&gt;MYSQL&lt;/option&gt; </a:t>
            </a:r>
            <a:endParaRPr lang="en-US" dirty="0" smtClean="0"/>
          </a:p>
          <a:p>
            <a:pPr marL="114300" indent="0">
              <a:buNone/>
            </a:pPr>
            <a:r>
              <a:rPr lang="en-US" dirty="0" smtClean="0"/>
              <a:t>&lt;/</a:t>
            </a:r>
            <a:r>
              <a:rPr lang="en-US" dirty="0" err="1"/>
              <a:t>optgroup</a:t>
            </a:r>
            <a:r>
              <a:rPr lang="en-US" dirty="0"/>
              <a:t>&gt; &lt;/select&gt; </a:t>
            </a:r>
            <a:endParaRPr lang="en-US" dirty="0" smtClean="0"/>
          </a:p>
          <a:p>
            <a:pPr marL="114300" indent="0">
              <a:buNone/>
            </a:pPr>
            <a:r>
              <a:rPr lang="en-US" dirty="0" smtClean="0"/>
              <a:t>&lt;</a:t>
            </a:r>
            <a:r>
              <a:rPr lang="en-US" dirty="0"/>
              <a:t>input type="submit" value="Submit"&gt; </a:t>
            </a:r>
            <a:endParaRPr lang="en-US" dirty="0" smtClean="0"/>
          </a:p>
          <a:p>
            <a:pPr marL="114300" indent="0">
              <a:buNone/>
            </a:pPr>
            <a:r>
              <a:rPr lang="en-US" dirty="0" smtClean="0"/>
              <a:t>&lt;/</a:t>
            </a:r>
            <a:r>
              <a:rPr lang="en-US" dirty="0"/>
              <a:t>form&gt;</a:t>
            </a:r>
            <a:endParaRPr lang="en-US" dirty="0" smtClean="0"/>
          </a:p>
        </p:txBody>
      </p:sp>
    </p:spTree>
    <p:extLst>
      <p:ext uri="{BB962C8B-B14F-4D97-AF65-F5344CB8AC3E}">
        <p14:creationId xmlns:p14="http://schemas.microsoft.com/office/powerpoint/2010/main" val="4124415554"/>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HTML </a:t>
            </a:r>
            <a:r>
              <a:rPr lang="en-US" sz="2800" b="1" dirty="0">
                <a:solidFill>
                  <a:srgbClr val="FF0000"/>
                </a:solidFill>
              </a:rPr>
              <a:t>form </a:t>
            </a:r>
            <a:r>
              <a:rPr lang="en-US" sz="2800" b="1" dirty="0" err="1">
                <a:solidFill>
                  <a:srgbClr val="FF0000"/>
                </a:solidFill>
              </a:rPr>
              <a:t>textarea</a:t>
            </a:r>
            <a:r>
              <a:rPr lang="en-US" sz="2800" b="1" dirty="0">
                <a:solidFill>
                  <a:srgbClr val="FF0000"/>
                </a:solidFill>
              </a:rPr>
              <a:t> element</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تتيح للمستخدمين إدخال النصوص بكميات غير محدودة</a:t>
            </a:r>
            <a:endParaRPr lang="en-US" dirty="0" smtClean="0"/>
          </a:p>
          <a:p>
            <a:pPr marL="114300" indent="0">
              <a:buNone/>
            </a:pPr>
            <a:r>
              <a:rPr lang="en-US" dirty="0"/>
              <a:t>&lt;form</a:t>
            </a:r>
            <a:r>
              <a:rPr lang="en-US" dirty="0" smtClean="0"/>
              <a:t>&gt;</a:t>
            </a:r>
          </a:p>
          <a:p>
            <a:pPr marL="114300" indent="0">
              <a:buNone/>
            </a:pPr>
            <a:r>
              <a:rPr lang="en-US" dirty="0" smtClean="0"/>
              <a:t> </a:t>
            </a:r>
            <a:r>
              <a:rPr lang="en-US" dirty="0"/>
              <a:t>&lt;</a:t>
            </a:r>
            <a:r>
              <a:rPr lang="en-US" dirty="0" err="1"/>
              <a:t>textarea</a:t>
            </a:r>
            <a:r>
              <a:rPr lang="en-US" dirty="0"/>
              <a:t> name="message" rows="10" cols="100"&gt;This is a default text&lt;/</a:t>
            </a:r>
            <a:r>
              <a:rPr lang="en-US" dirty="0" err="1"/>
              <a:t>textarea</a:t>
            </a:r>
            <a:r>
              <a:rPr lang="en-US" dirty="0"/>
              <a:t>&gt; </a:t>
            </a:r>
            <a:endParaRPr lang="en-US" dirty="0" smtClean="0"/>
          </a:p>
          <a:p>
            <a:pPr marL="114300" indent="0">
              <a:buNone/>
            </a:pPr>
            <a:r>
              <a:rPr lang="en-US" dirty="0" smtClean="0"/>
              <a:t>&lt;/</a:t>
            </a:r>
            <a:r>
              <a:rPr lang="en-US" dirty="0"/>
              <a:t>form&gt;</a:t>
            </a:r>
            <a:endParaRPr lang="en-US" dirty="0" smtClean="0"/>
          </a:p>
        </p:txBody>
      </p:sp>
    </p:spTree>
    <p:extLst>
      <p:ext uri="{BB962C8B-B14F-4D97-AF65-F5344CB8AC3E}">
        <p14:creationId xmlns:p14="http://schemas.microsoft.com/office/powerpoint/2010/main" val="181195044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form button element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a:t>لعمل زر عند الضغط عليه يقوم بحدث معين داخل صفحة الويب، لكنه يستخدم مع لغة جافا سكريبت.</a:t>
            </a:r>
            <a:endParaRPr lang="en-US" dirty="0" smtClean="0"/>
          </a:p>
          <a:p>
            <a:pPr marL="114300" indent="0">
              <a:buNone/>
            </a:pPr>
            <a:r>
              <a:rPr lang="en-US" dirty="0"/>
              <a:t>&lt;form</a:t>
            </a:r>
            <a:r>
              <a:rPr lang="en-US" dirty="0" smtClean="0"/>
              <a:t>&gt;</a:t>
            </a:r>
          </a:p>
          <a:p>
            <a:pPr marL="114300" indent="0">
              <a:buNone/>
            </a:pPr>
            <a:r>
              <a:rPr lang="en-US" dirty="0" smtClean="0"/>
              <a:t> </a:t>
            </a:r>
            <a:r>
              <a:rPr lang="en-US" dirty="0"/>
              <a:t>&lt;button type="button"&gt;Click Here!&lt;/button&gt; </a:t>
            </a:r>
            <a:endParaRPr lang="en-US" dirty="0" smtClean="0"/>
          </a:p>
          <a:p>
            <a:pPr marL="114300" indent="0">
              <a:buNone/>
            </a:pPr>
            <a:r>
              <a:rPr lang="en-US" dirty="0" smtClean="0"/>
              <a:t>&lt;/</a:t>
            </a:r>
            <a:r>
              <a:rPr lang="en-US" dirty="0"/>
              <a:t>form&gt;</a:t>
            </a:r>
            <a:endParaRPr lang="en-US" dirty="0" smtClean="0"/>
          </a:p>
        </p:txBody>
      </p:sp>
    </p:spTree>
    <p:extLst>
      <p:ext uri="{BB962C8B-B14F-4D97-AF65-F5344CB8AC3E}">
        <p14:creationId xmlns:p14="http://schemas.microsoft.com/office/powerpoint/2010/main" val="428235803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HTML </a:t>
            </a:r>
            <a:r>
              <a:rPr lang="en-US" sz="2800" b="1" dirty="0">
                <a:solidFill>
                  <a:srgbClr val="FF0000"/>
                </a:solidFill>
              </a:rPr>
              <a:t>form </a:t>
            </a:r>
            <a:r>
              <a:rPr lang="en-US" sz="2800" b="1" dirty="0" err="1">
                <a:solidFill>
                  <a:srgbClr val="FF0000"/>
                </a:solidFill>
              </a:rPr>
              <a:t>fieldset</a:t>
            </a:r>
            <a:r>
              <a:rPr lang="en-US" sz="2800" b="1" dirty="0">
                <a:solidFill>
                  <a:srgbClr val="FF0000"/>
                </a:solidFill>
              </a:rPr>
              <a:t> and legend elements</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lnSpcReduction="10000"/>
          </a:bodyPr>
          <a:lstStyle/>
          <a:p>
            <a:pPr marL="114300" indent="0" algn="r">
              <a:buNone/>
            </a:pPr>
            <a:r>
              <a:rPr lang="ar-EG" dirty="0"/>
              <a:t>لإنشاء بيانات منفصلة، مثل: بيانات العمل والبيانات الشخصية والشهادات داخل السيرة </a:t>
            </a:r>
            <a:r>
              <a:rPr lang="ar-EG" dirty="0" smtClean="0"/>
              <a:t>الذاتية</a:t>
            </a:r>
            <a:r>
              <a:rPr lang="ar-EG" dirty="0"/>
              <a:t>. </a:t>
            </a:r>
            <a:endParaRPr lang="en-US" dirty="0" smtClean="0"/>
          </a:p>
          <a:p>
            <a:pPr marL="114300" indent="0">
              <a:buNone/>
            </a:pPr>
            <a:r>
              <a:rPr lang="en-US" dirty="0"/>
              <a:t>&lt;form&gt; </a:t>
            </a:r>
            <a:endParaRPr lang="ar-EG" dirty="0" smtClean="0"/>
          </a:p>
          <a:p>
            <a:pPr marL="114300" indent="0">
              <a:buNone/>
            </a:pPr>
            <a:r>
              <a:rPr lang="en-US" dirty="0" smtClean="0"/>
              <a:t>&lt;</a:t>
            </a:r>
            <a:r>
              <a:rPr lang="en-US" dirty="0" err="1"/>
              <a:t>fieldset</a:t>
            </a:r>
            <a:r>
              <a:rPr lang="en-US" dirty="0" smtClean="0"/>
              <a:t>&gt;</a:t>
            </a:r>
            <a:endParaRPr lang="ar-EG" dirty="0" smtClean="0"/>
          </a:p>
          <a:p>
            <a:pPr marL="114300" indent="0">
              <a:buNone/>
            </a:pPr>
            <a:r>
              <a:rPr lang="en-US" dirty="0" smtClean="0"/>
              <a:t> </a:t>
            </a:r>
            <a:r>
              <a:rPr lang="en-US" dirty="0"/>
              <a:t>&lt;legend&gt;Personal Details:&lt;/legend&gt; </a:t>
            </a:r>
            <a:endParaRPr lang="ar-EG" dirty="0" smtClean="0"/>
          </a:p>
          <a:p>
            <a:pPr marL="114300" indent="0">
              <a:buNone/>
            </a:pPr>
            <a:r>
              <a:rPr lang="en-US" dirty="0" smtClean="0"/>
              <a:t>&lt;</a:t>
            </a:r>
            <a:r>
              <a:rPr lang="en-US" dirty="0"/>
              <a:t>label for="</a:t>
            </a:r>
            <a:r>
              <a:rPr lang="en-US" dirty="0" err="1"/>
              <a:t>fname</a:t>
            </a:r>
            <a:r>
              <a:rPr lang="en-US" dirty="0"/>
              <a:t>"&gt;First name:&lt;/label&gt;&lt;</a:t>
            </a:r>
            <a:r>
              <a:rPr lang="en-US" dirty="0" err="1"/>
              <a:t>br</a:t>
            </a:r>
            <a:r>
              <a:rPr lang="en-US" dirty="0" smtClean="0"/>
              <a:t>&gt;</a:t>
            </a:r>
            <a:endParaRPr lang="ar-EG" dirty="0" smtClean="0"/>
          </a:p>
          <a:p>
            <a:pPr marL="114300" indent="0">
              <a:buNone/>
            </a:pPr>
            <a:r>
              <a:rPr lang="en-US" dirty="0" smtClean="0"/>
              <a:t> </a:t>
            </a:r>
            <a:r>
              <a:rPr lang="en-US" dirty="0"/>
              <a:t>&lt;input type="text" id="</a:t>
            </a:r>
            <a:r>
              <a:rPr lang="en-US" dirty="0" err="1" smtClean="0"/>
              <a:t>fname</a:t>
            </a:r>
            <a:r>
              <a:rPr lang="en-US" dirty="0" smtClean="0"/>
              <a:t>"&gt;&lt;</a:t>
            </a:r>
            <a:r>
              <a:rPr lang="en-US" dirty="0" err="1"/>
              <a:t>br</a:t>
            </a:r>
            <a:r>
              <a:rPr lang="en-US" dirty="0"/>
              <a:t>&gt; </a:t>
            </a:r>
            <a:endParaRPr lang="ar-EG" dirty="0" smtClean="0"/>
          </a:p>
          <a:p>
            <a:pPr marL="114300" indent="0">
              <a:buNone/>
            </a:pPr>
            <a:r>
              <a:rPr lang="en-US" dirty="0" smtClean="0"/>
              <a:t>&lt;</a:t>
            </a:r>
            <a:r>
              <a:rPr lang="en-US" dirty="0"/>
              <a:t>label for="</a:t>
            </a:r>
            <a:r>
              <a:rPr lang="en-US" dirty="0" err="1"/>
              <a:t>lname</a:t>
            </a:r>
            <a:r>
              <a:rPr lang="en-US" dirty="0"/>
              <a:t>"&gt;Last name:&lt;/label&gt;&lt;</a:t>
            </a:r>
            <a:r>
              <a:rPr lang="en-US" dirty="0" err="1"/>
              <a:t>br</a:t>
            </a:r>
            <a:r>
              <a:rPr lang="en-US" dirty="0" smtClean="0"/>
              <a:t>&gt;</a:t>
            </a:r>
            <a:endParaRPr lang="ar-EG" dirty="0" smtClean="0"/>
          </a:p>
          <a:p>
            <a:pPr marL="114300" indent="0">
              <a:buNone/>
            </a:pPr>
            <a:r>
              <a:rPr lang="en-US" dirty="0" smtClean="0"/>
              <a:t> </a:t>
            </a:r>
            <a:r>
              <a:rPr lang="en-US" dirty="0"/>
              <a:t>&lt;input type="text" id="</a:t>
            </a:r>
            <a:r>
              <a:rPr lang="en-US" dirty="0" err="1"/>
              <a:t>lname</a:t>
            </a:r>
            <a:r>
              <a:rPr lang="en-US" dirty="0"/>
              <a:t>" </a:t>
            </a:r>
            <a:r>
              <a:rPr lang="en-US" dirty="0" smtClean="0"/>
              <a:t>&gt;&lt;</a:t>
            </a:r>
            <a:r>
              <a:rPr lang="en-US" dirty="0" err="1"/>
              <a:t>br</a:t>
            </a:r>
            <a:r>
              <a:rPr lang="en-US" dirty="0"/>
              <a:t>&gt;&lt;</a:t>
            </a:r>
            <a:r>
              <a:rPr lang="en-US" dirty="0" err="1"/>
              <a:t>br</a:t>
            </a:r>
            <a:r>
              <a:rPr lang="en-US" dirty="0"/>
              <a:t>&gt; </a:t>
            </a:r>
            <a:endParaRPr lang="ar-EG" dirty="0" smtClean="0"/>
          </a:p>
          <a:p>
            <a:pPr marL="114300" indent="0">
              <a:buNone/>
            </a:pPr>
            <a:r>
              <a:rPr lang="en-US" dirty="0" smtClean="0"/>
              <a:t>&lt;</a:t>
            </a:r>
            <a:r>
              <a:rPr lang="en-US" dirty="0"/>
              <a:t>input type="submit" value="Login</a:t>
            </a:r>
            <a:r>
              <a:rPr lang="en-US" dirty="0" smtClean="0"/>
              <a:t>"&gt;</a:t>
            </a:r>
            <a:endParaRPr lang="ar-EG" dirty="0" smtClean="0"/>
          </a:p>
          <a:p>
            <a:pPr marL="114300" indent="0">
              <a:buNone/>
            </a:pPr>
            <a:r>
              <a:rPr lang="en-US" dirty="0" smtClean="0"/>
              <a:t> </a:t>
            </a:r>
            <a:r>
              <a:rPr lang="en-US" dirty="0"/>
              <a:t>&lt;/</a:t>
            </a:r>
            <a:r>
              <a:rPr lang="en-US" dirty="0" err="1"/>
              <a:t>fieldset</a:t>
            </a:r>
            <a:r>
              <a:rPr lang="en-US" dirty="0"/>
              <a:t>&gt; &lt;/form&gt;</a:t>
            </a:r>
            <a:endParaRPr lang="en-US" dirty="0" smtClean="0"/>
          </a:p>
        </p:txBody>
      </p:sp>
    </p:spTree>
    <p:extLst>
      <p:ext uri="{BB962C8B-B14F-4D97-AF65-F5344CB8AC3E}">
        <p14:creationId xmlns:p14="http://schemas.microsoft.com/office/powerpoint/2010/main" val="163424629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t/>
            </a:r>
            <a:br>
              <a:rPr lang="ar-EG" sz="2800" b="1" dirty="0" smtClean="0"/>
            </a:br>
            <a:r>
              <a:rPr lang="en-US" sz="2800" b="1" dirty="0" smtClean="0"/>
              <a:t>HTML </a:t>
            </a:r>
            <a:r>
              <a:rPr lang="en-US" sz="2800" b="1" dirty="0"/>
              <a:t>form output element</a:t>
            </a:r>
            <a:r>
              <a:rPr lang="en-US" sz="2800" dirty="0"/>
              <a:t/>
            </a:r>
            <a:br>
              <a:rPr lang="en-US" sz="2800" dirty="0"/>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buNone/>
            </a:pPr>
            <a:r>
              <a:rPr lang="en-US" dirty="0"/>
              <a:t>&lt;form</a:t>
            </a:r>
            <a:r>
              <a:rPr lang="en-US" dirty="0" smtClean="0"/>
              <a:t>&gt;</a:t>
            </a:r>
            <a:endParaRPr lang="ar-EG" dirty="0" smtClean="0"/>
          </a:p>
          <a:p>
            <a:pPr marL="114300" indent="0">
              <a:buNone/>
            </a:pPr>
            <a:r>
              <a:rPr lang="en-US" dirty="0" smtClean="0"/>
              <a:t> </a:t>
            </a:r>
            <a:r>
              <a:rPr lang="en-US" dirty="0"/>
              <a:t>&lt;output&gt;5932&lt;/output</a:t>
            </a:r>
            <a:r>
              <a:rPr lang="en-US" dirty="0" smtClean="0"/>
              <a:t>&gt;</a:t>
            </a:r>
            <a:endParaRPr lang="ar-EG" smtClean="0"/>
          </a:p>
          <a:p>
            <a:pPr marL="114300" indent="0">
              <a:buNone/>
            </a:pPr>
            <a:r>
              <a:rPr lang="en-US" smtClean="0"/>
              <a:t> </a:t>
            </a:r>
            <a:r>
              <a:rPr lang="en-US"/>
              <a:t>&lt;/form&gt;</a:t>
            </a:r>
            <a:endParaRPr lang="en-US" dirty="0" smtClean="0"/>
          </a:p>
        </p:txBody>
      </p:sp>
    </p:spTree>
    <p:extLst>
      <p:ext uri="{BB962C8B-B14F-4D97-AF65-F5344CB8AC3E}">
        <p14:creationId xmlns:p14="http://schemas.microsoft.com/office/powerpoint/2010/main" val="426765888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43290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الثانية وعشرون</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337742072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HTML </a:t>
            </a:r>
            <a:r>
              <a:rPr lang="en-US" sz="2800" b="1" dirty="0">
                <a:solidFill>
                  <a:srgbClr val="FF0000"/>
                </a:solidFill>
              </a:rPr>
              <a:t>form </a:t>
            </a:r>
            <a:r>
              <a:rPr lang="en-US" sz="2800" b="1" dirty="0" err="1">
                <a:solidFill>
                  <a:srgbClr val="FF0000"/>
                </a:solidFill>
              </a:rPr>
              <a:t>fieldset</a:t>
            </a:r>
            <a:r>
              <a:rPr lang="en-US" sz="2800" b="1" dirty="0">
                <a:solidFill>
                  <a:srgbClr val="FF0000"/>
                </a:solidFill>
              </a:rPr>
              <a:t> and legend elements</a:t>
            </a:r>
            <a:br>
              <a:rPr lang="en-US" sz="2800" b="1" dirty="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lnSpcReduction="10000"/>
          </a:bodyPr>
          <a:lstStyle/>
          <a:p>
            <a:pPr marL="114300" indent="0" algn="r">
              <a:buNone/>
            </a:pPr>
            <a:r>
              <a:rPr lang="ar-EG" dirty="0"/>
              <a:t>لإنشاء بيانات منفصلة، مثل: بيانات العمل والبيانات الشخصية والشهادات داخل السيرة </a:t>
            </a:r>
            <a:r>
              <a:rPr lang="ar-EG" dirty="0" smtClean="0"/>
              <a:t>الذاتية</a:t>
            </a:r>
            <a:r>
              <a:rPr lang="ar-EG" dirty="0"/>
              <a:t>. </a:t>
            </a:r>
            <a:endParaRPr lang="en-US" dirty="0" smtClean="0"/>
          </a:p>
          <a:p>
            <a:pPr marL="114300" indent="0">
              <a:buNone/>
            </a:pPr>
            <a:r>
              <a:rPr lang="en-US" dirty="0"/>
              <a:t>&lt;form&gt; </a:t>
            </a:r>
            <a:endParaRPr lang="ar-EG" dirty="0" smtClean="0"/>
          </a:p>
          <a:p>
            <a:pPr marL="114300" indent="0">
              <a:buNone/>
            </a:pPr>
            <a:r>
              <a:rPr lang="en-US" dirty="0" smtClean="0"/>
              <a:t>&lt;</a:t>
            </a:r>
            <a:r>
              <a:rPr lang="en-US" dirty="0" err="1"/>
              <a:t>fieldset</a:t>
            </a:r>
            <a:r>
              <a:rPr lang="en-US" dirty="0" smtClean="0"/>
              <a:t>&gt;</a:t>
            </a:r>
            <a:endParaRPr lang="ar-EG" dirty="0" smtClean="0"/>
          </a:p>
          <a:p>
            <a:pPr marL="114300" indent="0">
              <a:buNone/>
            </a:pPr>
            <a:r>
              <a:rPr lang="en-US" dirty="0" smtClean="0"/>
              <a:t> </a:t>
            </a:r>
            <a:r>
              <a:rPr lang="en-US" dirty="0"/>
              <a:t>&lt;legend&gt;Personal Details:&lt;/legend&gt; </a:t>
            </a:r>
            <a:endParaRPr lang="ar-EG" dirty="0" smtClean="0"/>
          </a:p>
          <a:p>
            <a:pPr marL="114300" indent="0">
              <a:buNone/>
            </a:pPr>
            <a:r>
              <a:rPr lang="en-US" dirty="0" smtClean="0"/>
              <a:t>&lt;</a:t>
            </a:r>
            <a:r>
              <a:rPr lang="en-US" dirty="0"/>
              <a:t>label for="</a:t>
            </a:r>
            <a:r>
              <a:rPr lang="en-US" dirty="0" err="1"/>
              <a:t>fname</a:t>
            </a:r>
            <a:r>
              <a:rPr lang="en-US" dirty="0"/>
              <a:t>"&gt;First name:&lt;/label&gt;&lt;</a:t>
            </a:r>
            <a:r>
              <a:rPr lang="en-US" dirty="0" err="1"/>
              <a:t>br</a:t>
            </a:r>
            <a:r>
              <a:rPr lang="en-US" dirty="0" smtClean="0"/>
              <a:t>&gt;</a:t>
            </a:r>
            <a:endParaRPr lang="ar-EG" dirty="0" smtClean="0"/>
          </a:p>
          <a:p>
            <a:pPr marL="114300" indent="0">
              <a:buNone/>
            </a:pPr>
            <a:r>
              <a:rPr lang="en-US" dirty="0" smtClean="0"/>
              <a:t> </a:t>
            </a:r>
            <a:r>
              <a:rPr lang="en-US" dirty="0"/>
              <a:t>&lt;input type="text" id="</a:t>
            </a:r>
            <a:r>
              <a:rPr lang="en-US" dirty="0" err="1" smtClean="0"/>
              <a:t>fname</a:t>
            </a:r>
            <a:r>
              <a:rPr lang="en-US" dirty="0" smtClean="0"/>
              <a:t>"&gt;&lt;</a:t>
            </a:r>
            <a:r>
              <a:rPr lang="en-US" dirty="0" err="1"/>
              <a:t>br</a:t>
            </a:r>
            <a:r>
              <a:rPr lang="en-US" dirty="0"/>
              <a:t>&gt; </a:t>
            </a:r>
            <a:endParaRPr lang="ar-EG" dirty="0" smtClean="0"/>
          </a:p>
          <a:p>
            <a:pPr marL="114300" indent="0">
              <a:buNone/>
            </a:pPr>
            <a:r>
              <a:rPr lang="en-US" dirty="0" smtClean="0"/>
              <a:t>&lt;</a:t>
            </a:r>
            <a:r>
              <a:rPr lang="en-US" dirty="0"/>
              <a:t>label for="</a:t>
            </a:r>
            <a:r>
              <a:rPr lang="en-US" dirty="0" err="1"/>
              <a:t>lname</a:t>
            </a:r>
            <a:r>
              <a:rPr lang="en-US" dirty="0"/>
              <a:t>"&gt;Last name:&lt;/label&gt;&lt;</a:t>
            </a:r>
            <a:r>
              <a:rPr lang="en-US" dirty="0" err="1"/>
              <a:t>br</a:t>
            </a:r>
            <a:r>
              <a:rPr lang="en-US" dirty="0" smtClean="0"/>
              <a:t>&gt;</a:t>
            </a:r>
            <a:endParaRPr lang="ar-EG" dirty="0" smtClean="0"/>
          </a:p>
          <a:p>
            <a:pPr marL="114300" indent="0">
              <a:buNone/>
            </a:pPr>
            <a:r>
              <a:rPr lang="en-US" dirty="0" smtClean="0"/>
              <a:t> </a:t>
            </a:r>
            <a:r>
              <a:rPr lang="en-US" dirty="0"/>
              <a:t>&lt;input type="text" id="</a:t>
            </a:r>
            <a:r>
              <a:rPr lang="en-US" dirty="0" err="1"/>
              <a:t>lname</a:t>
            </a:r>
            <a:r>
              <a:rPr lang="en-US" dirty="0"/>
              <a:t>" </a:t>
            </a:r>
            <a:r>
              <a:rPr lang="en-US" dirty="0" smtClean="0"/>
              <a:t>&gt;&lt;</a:t>
            </a:r>
            <a:r>
              <a:rPr lang="en-US" dirty="0" err="1"/>
              <a:t>br</a:t>
            </a:r>
            <a:r>
              <a:rPr lang="en-US" dirty="0"/>
              <a:t>&gt;&lt;</a:t>
            </a:r>
            <a:r>
              <a:rPr lang="en-US" dirty="0" err="1"/>
              <a:t>br</a:t>
            </a:r>
            <a:r>
              <a:rPr lang="en-US" dirty="0"/>
              <a:t>&gt; </a:t>
            </a:r>
            <a:endParaRPr lang="ar-EG" dirty="0" smtClean="0"/>
          </a:p>
          <a:p>
            <a:pPr marL="114300" indent="0">
              <a:buNone/>
            </a:pPr>
            <a:r>
              <a:rPr lang="en-US" dirty="0" smtClean="0"/>
              <a:t>&lt;</a:t>
            </a:r>
            <a:r>
              <a:rPr lang="en-US" dirty="0"/>
              <a:t>input type="submit" value="Login</a:t>
            </a:r>
            <a:r>
              <a:rPr lang="en-US" dirty="0" smtClean="0"/>
              <a:t>"&gt;</a:t>
            </a:r>
            <a:endParaRPr lang="ar-EG" dirty="0" smtClean="0"/>
          </a:p>
          <a:p>
            <a:pPr marL="114300" indent="0">
              <a:buNone/>
            </a:pPr>
            <a:r>
              <a:rPr lang="en-US" dirty="0" smtClean="0"/>
              <a:t> </a:t>
            </a:r>
            <a:r>
              <a:rPr lang="en-US" dirty="0"/>
              <a:t>&lt;/</a:t>
            </a:r>
            <a:r>
              <a:rPr lang="en-US" dirty="0" err="1"/>
              <a:t>fieldset</a:t>
            </a:r>
            <a:r>
              <a:rPr lang="en-US" dirty="0"/>
              <a:t>&gt; &lt;/form&gt;</a:t>
            </a:r>
            <a:endParaRPr lang="en-US" dirty="0" smtClean="0"/>
          </a:p>
        </p:txBody>
      </p:sp>
    </p:spTree>
    <p:extLst>
      <p:ext uri="{BB962C8B-B14F-4D97-AF65-F5344CB8AC3E}">
        <p14:creationId xmlns:p14="http://schemas.microsoft.com/office/powerpoint/2010/main" val="402385987"/>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a:t>
            </a:r>
            <a:r>
              <a:rPr lang="en-US" sz="2800" b="1" dirty="0">
                <a:solidFill>
                  <a:srgbClr val="FF0000"/>
                </a:solidFill>
              </a:rPr>
              <a:t>form output element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152400" y="1828800"/>
            <a:ext cx="8229600" cy="4373563"/>
          </a:xfrm>
        </p:spPr>
        <p:txBody>
          <a:bodyPr>
            <a:normAutofit/>
          </a:bodyPr>
          <a:lstStyle/>
          <a:p>
            <a:pPr marL="114300" indent="0">
              <a:buNone/>
            </a:pPr>
            <a:r>
              <a:rPr lang="en-US" dirty="0"/>
              <a:t>&lt;form</a:t>
            </a:r>
            <a:r>
              <a:rPr lang="en-US" dirty="0" smtClean="0"/>
              <a:t>&gt;</a:t>
            </a:r>
            <a:endParaRPr lang="ar-EG" dirty="0" smtClean="0"/>
          </a:p>
          <a:p>
            <a:pPr marL="114300" indent="0">
              <a:buNone/>
            </a:pPr>
            <a:r>
              <a:rPr lang="en-US" dirty="0" smtClean="0"/>
              <a:t> </a:t>
            </a:r>
            <a:r>
              <a:rPr lang="en-US" dirty="0"/>
              <a:t>&lt;output&gt;5932&lt;/output</a:t>
            </a:r>
            <a:r>
              <a:rPr lang="en-US" dirty="0" smtClean="0"/>
              <a:t>&gt;</a:t>
            </a:r>
            <a:endParaRPr lang="ar-EG" dirty="0" smtClean="0"/>
          </a:p>
          <a:p>
            <a:pPr marL="114300" indent="0">
              <a:buNone/>
            </a:pPr>
            <a:r>
              <a:rPr lang="en-US" dirty="0" smtClean="0"/>
              <a:t> </a:t>
            </a:r>
            <a:r>
              <a:rPr lang="en-US" dirty="0"/>
              <a:t>&lt;/form&gt;</a:t>
            </a:r>
            <a:endParaRPr lang="en-US" dirty="0" smtClean="0"/>
          </a:p>
        </p:txBody>
      </p:sp>
    </p:spTree>
    <p:extLst>
      <p:ext uri="{BB962C8B-B14F-4D97-AF65-F5344CB8AC3E}">
        <p14:creationId xmlns:p14="http://schemas.microsoft.com/office/powerpoint/2010/main" val="414292515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err="1">
                <a:solidFill>
                  <a:srgbClr val="FF0000"/>
                </a:solidFill>
              </a:rPr>
              <a:t>Iframe</a:t>
            </a:r>
            <a:r>
              <a:rPr lang="en-US" sz="2800" b="1" dirty="0">
                <a:solidFill>
                  <a:srgbClr val="FF0000"/>
                </a:solidFill>
              </a:rPr>
              <a:t> </a:t>
            </a:r>
            <a:r>
              <a:rPr lang="en-US" sz="2800" b="1" dirty="0" smtClean="0">
                <a:solidFill>
                  <a:srgbClr val="FF0000"/>
                </a:solidFill>
              </a:rPr>
              <a:t>in </a:t>
            </a:r>
            <a:r>
              <a:rPr lang="en-US" sz="2800" b="1" dirty="0">
                <a:solidFill>
                  <a:srgbClr val="FF0000"/>
                </a:solidFill>
              </a:rPr>
              <a:t>HTML</a:t>
            </a:r>
          </a:p>
        </p:txBody>
      </p:sp>
      <p:sp>
        <p:nvSpPr>
          <p:cNvPr id="3" name="Content Placeholder 2"/>
          <p:cNvSpPr>
            <a:spLocks noGrp="1"/>
          </p:cNvSpPr>
          <p:nvPr>
            <p:ph idx="1"/>
          </p:nvPr>
        </p:nvSpPr>
        <p:spPr>
          <a:xfrm>
            <a:off x="152400" y="1828800"/>
            <a:ext cx="8229600" cy="4373563"/>
          </a:xfrm>
        </p:spPr>
        <p:txBody>
          <a:bodyPr>
            <a:normAutofit/>
          </a:bodyPr>
          <a:lstStyle/>
          <a:p>
            <a:pPr marL="114300" indent="0" algn="r">
              <a:buNone/>
            </a:pPr>
            <a:r>
              <a:rPr lang="ar-EG" dirty="0"/>
              <a:t>هو المسؤول عن دمج صفحة ويب (داخلية أو خارجية) مع صفحة الويب </a:t>
            </a:r>
            <a:r>
              <a:rPr lang="ar-EG" dirty="0" smtClean="0"/>
              <a:t>الحالية.</a:t>
            </a:r>
          </a:p>
          <a:p>
            <a:pPr marL="114300" indent="0">
              <a:buNone/>
            </a:pPr>
            <a:r>
              <a:rPr lang="en-US" dirty="0"/>
              <a:t>&lt;</a:t>
            </a:r>
            <a:r>
              <a:rPr lang="en-US" dirty="0" err="1"/>
              <a:t>iframe</a:t>
            </a:r>
            <a:r>
              <a:rPr lang="en-US" dirty="0" smtClean="0"/>
              <a:t>&gt;</a:t>
            </a:r>
            <a:endParaRPr lang="ar-EG" dirty="0" smtClean="0"/>
          </a:p>
          <a:p>
            <a:pPr marL="114300" indent="0">
              <a:buNone/>
            </a:pPr>
            <a:r>
              <a:rPr lang="en-US" dirty="0" smtClean="0"/>
              <a:t>&lt;/</a:t>
            </a:r>
            <a:r>
              <a:rPr lang="en-US" dirty="0" err="1"/>
              <a:t>iframe</a:t>
            </a:r>
            <a:r>
              <a:rPr lang="en-US" dirty="0"/>
              <a:t>&gt;</a:t>
            </a:r>
            <a:endParaRPr lang="en-US" dirty="0" smtClean="0"/>
          </a:p>
        </p:txBody>
      </p:sp>
    </p:spTree>
    <p:extLst>
      <p:ext uri="{BB962C8B-B14F-4D97-AF65-F5344CB8AC3E}">
        <p14:creationId xmlns:p14="http://schemas.microsoft.com/office/powerpoint/2010/main" val="19337285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en-US" sz="3200" b="1" dirty="0" smtClean="0">
                <a:solidFill>
                  <a:srgbClr val="FF0000"/>
                </a:solidFill>
              </a:rPr>
              <a:t/>
            </a:r>
            <a:br>
              <a:rPr lang="en-US" sz="3200" b="1" dirty="0" smtClean="0">
                <a:solidFill>
                  <a:srgbClr val="FF0000"/>
                </a:solidFill>
              </a:rPr>
            </a:br>
            <a:r>
              <a:rPr lang="en-US" sz="3200" b="1" dirty="0">
                <a:solidFill>
                  <a:srgbClr val="FF0000"/>
                </a:solidFill>
              </a:rPr>
              <a:t/>
            </a:r>
            <a:br>
              <a:rPr lang="en-US" sz="3200" b="1" dirty="0">
                <a:solidFill>
                  <a:srgbClr val="FF0000"/>
                </a:solidFill>
              </a:rPr>
            </a:br>
            <a:r>
              <a:rPr lang="en-US" sz="3200" b="1" dirty="0" smtClean="0">
                <a:solidFill>
                  <a:srgbClr val="FF0000"/>
                </a:solidFill>
              </a:rPr>
              <a:t>Heading levels  syntax</a:t>
            </a:r>
            <a:r>
              <a:rPr lang="en-US" sz="3200" b="1" dirty="0">
                <a:solidFill>
                  <a:srgbClr val="FF0000"/>
                </a:solidFill>
              </a:rPr>
              <a:t/>
            </a:r>
            <a:br>
              <a:rPr lang="en-US" sz="3200" b="1" dirty="0">
                <a:solidFill>
                  <a:srgbClr val="FF0000"/>
                </a:solidFill>
              </a:rPr>
            </a:br>
            <a:r>
              <a:rPr lang="en-US" sz="3200" dirty="0">
                <a:solidFill>
                  <a:srgbClr val="FF0000"/>
                </a:solidFill>
              </a:rPr>
              <a:t/>
            </a:r>
            <a:br>
              <a:rPr lang="en-US" sz="3200" dirty="0">
                <a:solidFill>
                  <a:srgbClr val="FF0000"/>
                </a:solidFill>
              </a:rPr>
            </a:br>
            <a:endParaRPr lang="en-US" sz="3200" dirty="0">
              <a:solidFill>
                <a:srgbClr val="FF0000"/>
              </a:solidFill>
            </a:endParaRPr>
          </a:p>
        </p:txBody>
      </p:sp>
      <p:sp>
        <p:nvSpPr>
          <p:cNvPr id="3" name="Content Placeholder 2"/>
          <p:cNvSpPr>
            <a:spLocks noGrp="1"/>
          </p:cNvSpPr>
          <p:nvPr>
            <p:ph idx="1"/>
          </p:nvPr>
        </p:nvSpPr>
        <p:spPr/>
        <p:txBody>
          <a:bodyPr>
            <a:normAutofit/>
          </a:bodyPr>
          <a:lstStyle/>
          <a:p>
            <a:pPr marL="0" indent="0" algn="r">
              <a:lnSpc>
                <a:spcPct val="150000"/>
              </a:lnSpc>
              <a:buNone/>
            </a:pPr>
            <a:r>
              <a:rPr lang="en-US" sz="2800" dirty="0"/>
              <a:t>&lt;h1&gt;</a:t>
            </a:r>
            <a:r>
              <a:rPr lang="en-US" sz="2800" dirty="0" err="1"/>
              <a:t>CloseTag</a:t>
            </a:r>
            <a:r>
              <a:rPr lang="en-US" sz="2800" dirty="0"/>
              <a:t> HTML Headings&lt;/h1</a:t>
            </a:r>
            <a:r>
              <a:rPr lang="en-US" sz="2800" dirty="0" smtClean="0"/>
              <a:t>&gt;</a:t>
            </a:r>
          </a:p>
          <a:p>
            <a:pPr marL="0" indent="0" algn="r">
              <a:lnSpc>
                <a:spcPct val="150000"/>
              </a:lnSpc>
              <a:buNone/>
            </a:pPr>
            <a:r>
              <a:rPr lang="en-US" sz="2800" dirty="0"/>
              <a:t>&lt;</a:t>
            </a:r>
            <a:r>
              <a:rPr lang="en-US" sz="2800" dirty="0" smtClean="0"/>
              <a:t>h2&gt;</a:t>
            </a:r>
            <a:r>
              <a:rPr lang="en-US" sz="2800" dirty="0" err="1" smtClean="0"/>
              <a:t>CloseTag</a:t>
            </a:r>
            <a:r>
              <a:rPr lang="en-US" sz="2800" dirty="0" smtClean="0"/>
              <a:t> </a:t>
            </a:r>
            <a:r>
              <a:rPr lang="en-US" sz="2800" dirty="0"/>
              <a:t>HTML Headings&lt;/</a:t>
            </a:r>
            <a:r>
              <a:rPr lang="en-US" sz="2800" dirty="0" smtClean="0"/>
              <a:t>h2&gt;</a:t>
            </a:r>
          </a:p>
          <a:p>
            <a:pPr marL="0" indent="0" algn="r">
              <a:lnSpc>
                <a:spcPct val="150000"/>
              </a:lnSpc>
              <a:buNone/>
            </a:pPr>
            <a:r>
              <a:rPr lang="en-US" sz="2800" dirty="0"/>
              <a:t>&lt;</a:t>
            </a:r>
            <a:r>
              <a:rPr lang="en-US" sz="2800" dirty="0" smtClean="0"/>
              <a:t>h3&gt;</a:t>
            </a:r>
            <a:r>
              <a:rPr lang="en-US" sz="2800" dirty="0" err="1" smtClean="0"/>
              <a:t>CloseTag</a:t>
            </a:r>
            <a:r>
              <a:rPr lang="en-US" sz="2800" dirty="0" smtClean="0"/>
              <a:t> </a:t>
            </a:r>
            <a:r>
              <a:rPr lang="en-US" sz="2800" dirty="0"/>
              <a:t>HTML Headings&lt;/</a:t>
            </a:r>
            <a:r>
              <a:rPr lang="en-US" sz="2800" dirty="0" smtClean="0"/>
              <a:t>h3&gt;</a:t>
            </a:r>
          </a:p>
          <a:p>
            <a:pPr marL="0" indent="0" algn="r">
              <a:lnSpc>
                <a:spcPct val="150000"/>
              </a:lnSpc>
              <a:buNone/>
            </a:pPr>
            <a:r>
              <a:rPr lang="en-US" sz="2800" dirty="0"/>
              <a:t>&lt;</a:t>
            </a:r>
            <a:r>
              <a:rPr lang="en-US" sz="2800" dirty="0" smtClean="0"/>
              <a:t>h4&gt;</a:t>
            </a:r>
            <a:r>
              <a:rPr lang="en-US" sz="2800" dirty="0" err="1" smtClean="0"/>
              <a:t>CloseTag</a:t>
            </a:r>
            <a:r>
              <a:rPr lang="en-US" sz="2800" dirty="0" smtClean="0"/>
              <a:t> </a:t>
            </a:r>
            <a:r>
              <a:rPr lang="en-US" sz="2800" dirty="0"/>
              <a:t>HTML Headings&lt;/</a:t>
            </a:r>
            <a:r>
              <a:rPr lang="en-US" sz="2800" dirty="0" smtClean="0"/>
              <a:t>h4&gt;</a:t>
            </a:r>
          </a:p>
          <a:p>
            <a:pPr marL="0" indent="0" algn="r">
              <a:lnSpc>
                <a:spcPct val="150000"/>
              </a:lnSpc>
              <a:buNone/>
            </a:pPr>
            <a:r>
              <a:rPr lang="en-US" sz="2800" dirty="0"/>
              <a:t>&lt;</a:t>
            </a:r>
            <a:r>
              <a:rPr lang="en-US" sz="2800" dirty="0" smtClean="0"/>
              <a:t>h5&gt;</a:t>
            </a:r>
            <a:r>
              <a:rPr lang="en-US" sz="2800" dirty="0" err="1" smtClean="0"/>
              <a:t>CloseTag</a:t>
            </a:r>
            <a:r>
              <a:rPr lang="en-US" sz="2800" dirty="0" smtClean="0"/>
              <a:t> </a:t>
            </a:r>
            <a:r>
              <a:rPr lang="en-US" sz="2800" dirty="0"/>
              <a:t>HTML Headings&lt;/</a:t>
            </a:r>
            <a:r>
              <a:rPr lang="en-US" sz="2800" dirty="0" smtClean="0"/>
              <a:t>h5&gt;</a:t>
            </a:r>
          </a:p>
          <a:p>
            <a:pPr marL="0" indent="0" algn="r">
              <a:lnSpc>
                <a:spcPct val="150000"/>
              </a:lnSpc>
              <a:buNone/>
            </a:pPr>
            <a:r>
              <a:rPr lang="en-US" sz="2800" dirty="0"/>
              <a:t>&lt;</a:t>
            </a:r>
            <a:r>
              <a:rPr lang="en-US" sz="2800" dirty="0" smtClean="0"/>
              <a:t>h6&gt;</a:t>
            </a:r>
            <a:r>
              <a:rPr lang="en-US" sz="2800" dirty="0" err="1" smtClean="0"/>
              <a:t>CloseTag</a:t>
            </a:r>
            <a:r>
              <a:rPr lang="en-US" sz="2800" dirty="0" smtClean="0"/>
              <a:t> </a:t>
            </a:r>
            <a:r>
              <a:rPr lang="en-US" sz="2800" dirty="0"/>
              <a:t>HTML Headings&lt;/</a:t>
            </a:r>
            <a:r>
              <a:rPr lang="en-US" sz="2800" dirty="0" smtClean="0"/>
              <a:t>h6&gt;</a:t>
            </a:r>
            <a:endParaRPr lang="en-US" sz="2800" dirty="0"/>
          </a:p>
        </p:txBody>
      </p:sp>
    </p:spTree>
    <p:extLst>
      <p:ext uri="{BB962C8B-B14F-4D97-AF65-F5344CB8AC3E}">
        <p14:creationId xmlns:p14="http://schemas.microsoft.com/office/powerpoint/2010/main" val="1076346402"/>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err="1">
                <a:solidFill>
                  <a:srgbClr val="FF0000"/>
                </a:solidFill>
              </a:rPr>
              <a:t>Iframe</a:t>
            </a:r>
            <a:r>
              <a:rPr lang="en-US" sz="2800" b="1" dirty="0">
                <a:solidFill>
                  <a:srgbClr val="FF0000"/>
                </a:solidFill>
              </a:rPr>
              <a:t> </a:t>
            </a:r>
            <a:r>
              <a:rPr lang="en-US" sz="2800" b="1" dirty="0" smtClean="0">
                <a:solidFill>
                  <a:srgbClr val="FF0000"/>
                </a:solidFill>
              </a:rPr>
              <a:t>in </a:t>
            </a:r>
            <a:r>
              <a:rPr lang="en-US" sz="2800" b="1" dirty="0">
                <a:solidFill>
                  <a:srgbClr val="FF0000"/>
                </a:solidFill>
              </a:rPr>
              <a:t>HTML</a:t>
            </a:r>
          </a:p>
        </p:txBody>
      </p:sp>
      <p:sp>
        <p:nvSpPr>
          <p:cNvPr id="3" name="Content Placeholder 2"/>
          <p:cNvSpPr>
            <a:spLocks noGrp="1"/>
          </p:cNvSpPr>
          <p:nvPr>
            <p:ph idx="1"/>
          </p:nvPr>
        </p:nvSpPr>
        <p:spPr>
          <a:xfrm>
            <a:off x="152400" y="1828800"/>
            <a:ext cx="8229600" cy="4373563"/>
          </a:xfrm>
        </p:spPr>
        <p:txBody>
          <a:bodyPr>
            <a:normAutofit/>
          </a:bodyPr>
          <a:lstStyle/>
          <a:p>
            <a:pPr marL="114300" indent="0" algn="r">
              <a:buNone/>
            </a:pPr>
            <a:r>
              <a:rPr lang="ar-EG" dirty="0"/>
              <a:t>هو المسؤول عن دمج صفحة ويب (داخلية أو خارجية) مع صفحة الويب </a:t>
            </a:r>
            <a:r>
              <a:rPr lang="ar-EG" dirty="0" smtClean="0"/>
              <a:t>الحالية.</a:t>
            </a:r>
          </a:p>
          <a:p>
            <a:pPr marL="114300" indent="0">
              <a:buNone/>
            </a:pPr>
            <a:r>
              <a:rPr lang="en-US" dirty="0"/>
              <a:t>&lt;</a:t>
            </a:r>
            <a:r>
              <a:rPr lang="en-US" dirty="0" err="1"/>
              <a:t>iframe</a:t>
            </a:r>
            <a:r>
              <a:rPr lang="en-US" dirty="0" smtClean="0"/>
              <a:t>&gt;</a:t>
            </a:r>
            <a:endParaRPr lang="ar-EG" dirty="0" smtClean="0"/>
          </a:p>
          <a:p>
            <a:pPr marL="114300" indent="0">
              <a:buNone/>
            </a:pPr>
            <a:r>
              <a:rPr lang="en-US" dirty="0" smtClean="0"/>
              <a:t>&lt;/</a:t>
            </a:r>
            <a:r>
              <a:rPr lang="en-US" dirty="0" err="1"/>
              <a:t>iframe</a:t>
            </a:r>
            <a:r>
              <a:rPr lang="en-US" dirty="0"/>
              <a:t>&gt;</a:t>
            </a:r>
            <a:endParaRPr lang="en-US" dirty="0" smtClean="0"/>
          </a:p>
        </p:txBody>
      </p:sp>
    </p:spTree>
    <p:extLst>
      <p:ext uri="{BB962C8B-B14F-4D97-AF65-F5344CB8AC3E}">
        <p14:creationId xmlns:p14="http://schemas.microsoft.com/office/powerpoint/2010/main" val="235043859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Add </a:t>
            </a:r>
            <a:r>
              <a:rPr lang="en-US" sz="2800" b="1" dirty="0" err="1" smtClean="0">
                <a:solidFill>
                  <a:srgbClr val="FF0000"/>
                </a:solidFill>
              </a:rPr>
              <a:t>youtube</a:t>
            </a:r>
            <a:r>
              <a:rPr lang="en-US" sz="2800" b="1" dirty="0" smtClean="0">
                <a:solidFill>
                  <a:srgbClr val="FF0000"/>
                </a:solidFill>
              </a:rPr>
              <a:t> video in html</a:t>
            </a:r>
            <a:endParaRPr lang="en-US" sz="2800" b="1" dirty="0">
              <a:solidFill>
                <a:srgbClr val="FF0000"/>
              </a:solidFill>
            </a:endParaRPr>
          </a:p>
        </p:txBody>
      </p:sp>
      <p:sp>
        <p:nvSpPr>
          <p:cNvPr id="3" name="Content Placeholder 2"/>
          <p:cNvSpPr>
            <a:spLocks noGrp="1"/>
          </p:cNvSpPr>
          <p:nvPr>
            <p:ph idx="1"/>
          </p:nvPr>
        </p:nvSpPr>
        <p:spPr>
          <a:xfrm>
            <a:off x="152400" y="1828800"/>
            <a:ext cx="8229600" cy="4373563"/>
          </a:xfrm>
        </p:spPr>
        <p:txBody>
          <a:bodyPr>
            <a:normAutofit/>
          </a:bodyPr>
          <a:lstStyle/>
          <a:p>
            <a:pPr marL="114300" indent="0">
              <a:buNone/>
            </a:pPr>
            <a:r>
              <a:rPr lang="en-US" dirty="0"/>
              <a:t>&lt;</a:t>
            </a:r>
            <a:r>
              <a:rPr lang="en-US" dirty="0" err="1"/>
              <a:t>iframe</a:t>
            </a:r>
            <a:r>
              <a:rPr lang="en-US" dirty="0"/>
              <a:t> width="560" height="315" </a:t>
            </a:r>
            <a:r>
              <a:rPr lang="en-US" dirty="0" err="1"/>
              <a:t>src</a:t>
            </a:r>
            <a:r>
              <a:rPr lang="en-US" dirty="0"/>
              <a:t>="https://www.youtube.com/embed/URp_bePN1ew?si=tbzYUt7JeD1T-FuS" title="YouTube video player" </a:t>
            </a:r>
            <a:r>
              <a:rPr lang="en-US" dirty="0" err="1"/>
              <a:t>frameborder</a:t>
            </a:r>
            <a:r>
              <a:rPr lang="en-US" dirty="0"/>
              <a:t>="0" allow="accelerometer; </a:t>
            </a:r>
            <a:r>
              <a:rPr lang="en-US" dirty="0" err="1"/>
              <a:t>autoplay</a:t>
            </a:r>
            <a:r>
              <a:rPr lang="en-US" dirty="0"/>
              <a:t>; clipboard-write; encrypted-media; gyroscope; picture-in-picture; web-share" </a:t>
            </a:r>
            <a:r>
              <a:rPr lang="en-US" dirty="0" err="1"/>
              <a:t>allowfullscreen</a:t>
            </a:r>
            <a:r>
              <a:rPr lang="en-US" dirty="0"/>
              <a:t>&gt;&lt;/</a:t>
            </a:r>
            <a:r>
              <a:rPr lang="en-US" dirty="0" err="1"/>
              <a:t>iframe</a:t>
            </a:r>
            <a:r>
              <a:rPr lang="en-US" dirty="0"/>
              <a:t>&gt;</a:t>
            </a:r>
            <a:endParaRPr lang="en-US" dirty="0" smtClean="0"/>
          </a:p>
        </p:txBody>
      </p:sp>
    </p:spTree>
    <p:extLst>
      <p:ext uri="{BB962C8B-B14F-4D97-AF65-F5344CB8AC3E}">
        <p14:creationId xmlns:p14="http://schemas.microsoft.com/office/powerpoint/2010/main" val="83045924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Add video in html</a:t>
            </a:r>
            <a:endParaRPr lang="en-US" sz="2800" b="1" dirty="0">
              <a:solidFill>
                <a:srgbClr val="FF0000"/>
              </a:solidFill>
            </a:endParaRPr>
          </a:p>
        </p:txBody>
      </p:sp>
      <p:sp>
        <p:nvSpPr>
          <p:cNvPr id="3" name="Content Placeholder 2"/>
          <p:cNvSpPr>
            <a:spLocks noGrp="1"/>
          </p:cNvSpPr>
          <p:nvPr>
            <p:ph idx="1"/>
          </p:nvPr>
        </p:nvSpPr>
        <p:spPr>
          <a:xfrm>
            <a:off x="152400" y="1874837"/>
            <a:ext cx="8229600" cy="4373563"/>
          </a:xfrm>
        </p:spPr>
        <p:txBody>
          <a:bodyPr>
            <a:normAutofit/>
          </a:bodyPr>
          <a:lstStyle/>
          <a:p>
            <a:pPr marL="114300" indent="0">
              <a:buNone/>
            </a:pPr>
            <a:r>
              <a:rPr lang="en-US" dirty="0"/>
              <a:t>&lt;</a:t>
            </a:r>
            <a:r>
              <a:rPr lang="en-US" dirty="0" err="1"/>
              <a:t>iframe</a:t>
            </a:r>
            <a:r>
              <a:rPr lang="en-US" dirty="0"/>
              <a:t> width="560" height="315" </a:t>
            </a:r>
            <a:r>
              <a:rPr lang="en-US" dirty="0" err="1"/>
              <a:t>src</a:t>
            </a:r>
            <a:r>
              <a:rPr lang="en-US" dirty="0"/>
              <a:t>="https://www.youtube.com/embed/URp_bePN1ew?si=tbzYUt7JeD1T-FuS" title="YouTube video player" </a:t>
            </a:r>
            <a:r>
              <a:rPr lang="en-US" dirty="0" err="1"/>
              <a:t>frameborder</a:t>
            </a:r>
            <a:r>
              <a:rPr lang="en-US" dirty="0"/>
              <a:t>="0" allow="accelerometer; </a:t>
            </a:r>
            <a:r>
              <a:rPr lang="en-US" dirty="0" err="1"/>
              <a:t>autoplay</a:t>
            </a:r>
            <a:r>
              <a:rPr lang="en-US" dirty="0"/>
              <a:t>; clipboard-write; encrypted-media; gyroscope; picture-in-picture; web-share" </a:t>
            </a:r>
            <a:r>
              <a:rPr lang="en-US" dirty="0" err="1"/>
              <a:t>allowfullscreen</a:t>
            </a:r>
            <a:r>
              <a:rPr lang="en-US" dirty="0"/>
              <a:t>&gt;&lt;/</a:t>
            </a:r>
            <a:r>
              <a:rPr lang="en-US" dirty="0" err="1"/>
              <a:t>iframe</a:t>
            </a:r>
            <a:r>
              <a:rPr lang="en-US" dirty="0"/>
              <a:t>&gt;</a:t>
            </a:r>
            <a:endParaRPr lang="en-US" dirty="0" smtClean="0"/>
          </a:p>
        </p:txBody>
      </p:sp>
    </p:spTree>
    <p:extLst>
      <p:ext uri="{BB962C8B-B14F-4D97-AF65-F5344CB8AC3E}">
        <p14:creationId xmlns:p14="http://schemas.microsoft.com/office/powerpoint/2010/main" val="329354151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Add video in html</a:t>
            </a:r>
            <a:endParaRPr lang="en-US" sz="2800" b="1" dirty="0">
              <a:solidFill>
                <a:srgbClr val="FF0000"/>
              </a:solidFill>
            </a:endParaRPr>
          </a:p>
        </p:txBody>
      </p:sp>
      <p:sp>
        <p:nvSpPr>
          <p:cNvPr id="3" name="Content Placeholder 2"/>
          <p:cNvSpPr>
            <a:spLocks noGrp="1"/>
          </p:cNvSpPr>
          <p:nvPr>
            <p:ph idx="1"/>
          </p:nvPr>
        </p:nvSpPr>
        <p:spPr>
          <a:xfrm>
            <a:off x="152400" y="1828800"/>
            <a:ext cx="8229600" cy="4373563"/>
          </a:xfrm>
        </p:spPr>
        <p:txBody>
          <a:bodyPr>
            <a:normAutofit/>
          </a:bodyPr>
          <a:lstStyle/>
          <a:p>
            <a:pPr marL="114300" indent="0">
              <a:buNone/>
            </a:pPr>
            <a:r>
              <a:rPr lang="en-US" dirty="0"/>
              <a:t> &lt;video width="320" height="240"&gt;</a:t>
            </a:r>
          </a:p>
          <a:p>
            <a:pPr marL="114300" indent="0">
              <a:buNone/>
            </a:pPr>
            <a:r>
              <a:rPr lang="en-US" dirty="0"/>
              <a:t>   </a:t>
            </a:r>
            <a:r>
              <a:rPr lang="en-US" dirty="0" smtClean="0"/>
              <a:t> &lt;</a:t>
            </a:r>
            <a:r>
              <a:rPr lang="en-US" dirty="0"/>
              <a:t>source </a:t>
            </a:r>
            <a:r>
              <a:rPr lang="en-US" dirty="0" err="1"/>
              <a:t>src</a:t>
            </a:r>
            <a:r>
              <a:rPr lang="en-US" dirty="0"/>
              <a:t>="video1.mp4" type="video/mp4"&gt;</a:t>
            </a:r>
          </a:p>
          <a:p>
            <a:pPr marL="114300" indent="0">
              <a:buNone/>
            </a:pPr>
            <a:r>
              <a:rPr lang="en-US" dirty="0"/>
              <a:t>        </a:t>
            </a:r>
          </a:p>
          <a:p>
            <a:pPr marL="114300" indent="0">
              <a:buNone/>
            </a:pPr>
            <a:r>
              <a:rPr lang="en-US" dirty="0"/>
              <a:t>  </a:t>
            </a:r>
            <a:r>
              <a:rPr lang="en-US" dirty="0" smtClean="0"/>
              <a:t>&lt;/</a:t>
            </a:r>
            <a:r>
              <a:rPr lang="en-US" dirty="0"/>
              <a:t>video&gt;  </a:t>
            </a:r>
          </a:p>
        </p:txBody>
      </p:sp>
    </p:spTree>
    <p:extLst>
      <p:ext uri="{BB962C8B-B14F-4D97-AF65-F5344CB8AC3E}">
        <p14:creationId xmlns:p14="http://schemas.microsoft.com/office/powerpoint/2010/main" val="181245128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7559589"/>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الثالثة والعشرون</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37717787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block elements</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dirty="0" smtClean="0"/>
              <a:t>يظهر </a:t>
            </a:r>
            <a:r>
              <a:rPr lang="ar-EG" dirty="0"/>
              <a:t>كل عنصر على سطر منفصل في </a:t>
            </a:r>
            <a:r>
              <a:rPr lang="ar-EG" dirty="0" smtClean="0"/>
              <a:t>الصفحة.</a:t>
            </a:r>
          </a:p>
          <a:p>
            <a:pPr marL="114300" indent="0">
              <a:buNone/>
            </a:pPr>
            <a:r>
              <a:rPr lang="en-US" dirty="0"/>
              <a:t>&lt;div</a:t>
            </a:r>
            <a:r>
              <a:rPr lang="en-US" dirty="0" smtClean="0"/>
              <a:t>&gt;</a:t>
            </a:r>
            <a:endParaRPr lang="ar-EG" dirty="0" smtClean="0"/>
          </a:p>
          <a:p>
            <a:pPr marL="114300" indent="0">
              <a:buNone/>
            </a:pPr>
            <a:r>
              <a:rPr lang="ar-EG" dirty="0"/>
              <a:t>لعمل تقسيمات داخل صفحة الويب</a:t>
            </a:r>
            <a:r>
              <a:rPr lang="ar-EG" dirty="0" smtClean="0"/>
              <a:t>.</a:t>
            </a:r>
          </a:p>
          <a:p>
            <a:pPr marL="114300" indent="0">
              <a:buNone/>
            </a:pPr>
            <a:r>
              <a:rPr lang="en-US" dirty="0"/>
              <a:t> &lt;p&gt; </a:t>
            </a:r>
            <a:endParaRPr lang="ar-EG" dirty="0" smtClean="0"/>
          </a:p>
          <a:p>
            <a:pPr marL="114300" indent="0">
              <a:buNone/>
            </a:pPr>
            <a:r>
              <a:rPr lang="ar-EG" dirty="0"/>
              <a:t>المستخدم لعمل فقرات </a:t>
            </a:r>
            <a:r>
              <a:rPr lang="ar-EG" dirty="0" smtClean="0"/>
              <a:t>نصية</a:t>
            </a:r>
          </a:p>
          <a:p>
            <a:pPr marL="114300" indent="0">
              <a:buNone/>
            </a:pPr>
            <a:r>
              <a:rPr lang="en-US" dirty="0" smtClean="0"/>
              <a:t>&lt;Headings&gt;</a:t>
            </a:r>
            <a:endParaRPr lang="ar-EG" dirty="0" smtClean="0"/>
          </a:p>
          <a:p>
            <a:pPr marL="114300" indent="0">
              <a:buNone/>
            </a:pPr>
            <a:r>
              <a:rPr lang="ar-EG" dirty="0"/>
              <a:t>العناوين الرئيسية والفرعية. </a:t>
            </a:r>
            <a:endParaRPr lang="en-US" dirty="0" smtClean="0"/>
          </a:p>
        </p:txBody>
      </p:sp>
    </p:spTree>
    <p:extLst>
      <p:ext uri="{BB962C8B-B14F-4D97-AF65-F5344CB8AC3E}">
        <p14:creationId xmlns:p14="http://schemas.microsoft.com/office/powerpoint/2010/main" val="258306782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block elements</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152400" y="1828800"/>
            <a:ext cx="8229600" cy="4373563"/>
          </a:xfrm>
        </p:spPr>
        <p:txBody>
          <a:bodyPr>
            <a:normAutofit/>
          </a:bodyPr>
          <a:lstStyle/>
          <a:p>
            <a:pPr marL="114300" indent="0">
              <a:buNone/>
            </a:pPr>
            <a:r>
              <a:rPr lang="en-US" dirty="0"/>
              <a:t>&lt;div&gt;This is block 1&lt;/div&gt; </a:t>
            </a:r>
            <a:endParaRPr lang="ar-EG" dirty="0" smtClean="0"/>
          </a:p>
          <a:p>
            <a:pPr marL="114300" indent="0">
              <a:buNone/>
            </a:pPr>
            <a:r>
              <a:rPr lang="en-US" dirty="0" smtClean="0"/>
              <a:t>&lt;</a:t>
            </a:r>
            <a:r>
              <a:rPr lang="en-US" dirty="0"/>
              <a:t>div&gt;This is block 2&lt;/div&gt; </a:t>
            </a:r>
            <a:endParaRPr lang="ar-EG" dirty="0" smtClean="0"/>
          </a:p>
          <a:p>
            <a:pPr marL="114300" indent="0">
              <a:buNone/>
            </a:pPr>
            <a:r>
              <a:rPr lang="en-US" dirty="0" smtClean="0"/>
              <a:t>&lt;</a:t>
            </a:r>
            <a:r>
              <a:rPr lang="en-US" dirty="0"/>
              <a:t>p&gt;</a:t>
            </a:r>
            <a:r>
              <a:rPr lang="en-US" dirty="0" err="1"/>
              <a:t>Lorem</a:t>
            </a:r>
            <a:r>
              <a:rPr lang="en-US" dirty="0"/>
              <a:t> </a:t>
            </a:r>
            <a:r>
              <a:rPr lang="en-US" dirty="0" err="1"/>
              <a:t>Ipsum</a:t>
            </a:r>
            <a:r>
              <a:rPr lang="en-US" dirty="0"/>
              <a:t> is simply dummy text 1&lt;/p&gt; &lt;p&gt;</a:t>
            </a:r>
            <a:r>
              <a:rPr lang="en-US" dirty="0" err="1"/>
              <a:t>Lorem</a:t>
            </a:r>
            <a:r>
              <a:rPr lang="en-US" dirty="0"/>
              <a:t> </a:t>
            </a:r>
            <a:r>
              <a:rPr lang="en-US" dirty="0" err="1"/>
              <a:t>Ipsum</a:t>
            </a:r>
            <a:r>
              <a:rPr lang="en-US" dirty="0"/>
              <a:t> is simply dummy text 2&lt;/p&gt;</a:t>
            </a:r>
            <a:endParaRPr lang="en-US" dirty="0" smtClean="0"/>
          </a:p>
        </p:txBody>
      </p:sp>
    </p:spTree>
    <p:extLst>
      <p:ext uri="{BB962C8B-B14F-4D97-AF65-F5344CB8AC3E}">
        <p14:creationId xmlns:p14="http://schemas.microsoft.com/office/powerpoint/2010/main" val="281046904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a:t>
            </a:r>
            <a:r>
              <a:rPr lang="en-US" sz="2800" b="1" dirty="0">
                <a:solidFill>
                  <a:srgbClr val="FF0000"/>
                </a:solidFill>
              </a:rPr>
              <a:t>inline elements</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152400" y="1874837"/>
            <a:ext cx="8229600" cy="4373563"/>
          </a:xfrm>
        </p:spPr>
        <p:txBody>
          <a:bodyPr>
            <a:normAutofit/>
          </a:bodyPr>
          <a:lstStyle/>
          <a:p>
            <a:pPr marL="114300" indent="0" algn="r">
              <a:buNone/>
            </a:pPr>
            <a:r>
              <a:rPr lang="ar-EG" dirty="0"/>
              <a:t>لا تبدأ في سطر جديد، بل تكون العناصر جانب بعضها البعض</a:t>
            </a:r>
            <a:r>
              <a:rPr lang="ar-EG" dirty="0" smtClean="0"/>
              <a:t>.</a:t>
            </a:r>
          </a:p>
          <a:p>
            <a:pPr marL="114300" indent="0" algn="r">
              <a:buNone/>
            </a:pPr>
            <a:r>
              <a:rPr lang="ar-EG" dirty="0"/>
              <a:t>لا تحجز سطر كامل إلا إذا كان عرضها يساوي عرض الصفحة </a:t>
            </a:r>
            <a:r>
              <a:rPr lang="ar-EG" dirty="0" smtClean="0"/>
              <a:t>بالكامل.</a:t>
            </a:r>
          </a:p>
          <a:p>
            <a:pPr marL="114300" indent="0" algn="r">
              <a:buNone/>
            </a:pPr>
            <a:r>
              <a:rPr lang="en-US" dirty="0"/>
              <a:t>&lt;span</a:t>
            </a:r>
            <a:r>
              <a:rPr lang="en-US" dirty="0" smtClean="0"/>
              <a:t>&gt;</a:t>
            </a:r>
            <a:endParaRPr lang="ar-EG" dirty="0" smtClean="0"/>
          </a:p>
          <a:p>
            <a:pPr marL="114300" indent="0" algn="r">
              <a:buNone/>
            </a:pPr>
            <a:r>
              <a:rPr lang="en-US" dirty="0"/>
              <a:t>&lt;</a:t>
            </a:r>
            <a:r>
              <a:rPr lang="en-US" dirty="0" err="1"/>
              <a:t>img</a:t>
            </a:r>
            <a:r>
              <a:rPr lang="en-US" dirty="0" smtClean="0"/>
              <a:t>&gt;</a:t>
            </a:r>
            <a:endParaRPr lang="ar-EG" dirty="0" smtClean="0"/>
          </a:p>
          <a:p>
            <a:pPr marL="114300" indent="0" algn="r">
              <a:buNone/>
            </a:pPr>
            <a:r>
              <a:rPr lang="en-US" dirty="0"/>
              <a:t>&lt;a</a:t>
            </a:r>
            <a:r>
              <a:rPr lang="en-US" dirty="0" smtClean="0"/>
              <a:t>&gt;</a:t>
            </a:r>
            <a:endParaRPr lang="ar-EG" dirty="0" smtClean="0"/>
          </a:p>
        </p:txBody>
      </p:sp>
    </p:spTree>
    <p:extLst>
      <p:ext uri="{BB962C8B-B14F-4D97-AF65-F5344CB8AC3E}">
        <p14:creationId xmlns:p14="http://schemas.microsoft.com/office/powerpoint/2010/main" val="251751025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In line and block in HTML</a:t>
            </a:r>
            <a:endParaRPr lang="en-US" sz="2800" b="1" dirty="0">
              <a:solidFill>
                <a:srgbClr val="FF0000"/>
              </a:solidFill>
            </a:endParaRPr>
          </a:p>
        </p:txBody>
      </p:sp>
      <p:sp>
        <p:nvSpPr>
          <p:cNvPr id="3" name="Content Placeholder 2"/>
          <p:cNvSpPr>
            <a:spLocks noGrp="1"/>
          </p:cNvSpPr>
          <p:nvPr>
            <p:ph idx="1"/>
          </p:nvPr>
        </p:nvSpPr>
        <p:spPr>
          <a:xfrm>
            <a:off x="152400" y="1828800"/>
            <a:ext cx="8229600" cy="4373563"/>
          </a:xfrm>
        </p:spPr>
        <p:txBody>
          <a:bodyPr>
            <a:normAutofit/>
          </a:bodyPr>
          <a:lstStyle/>
          <a:p>
            <a:pPr marL="114300" indent="0" algn="r">
              <a:buNone/>
            </a:pPr>
            <a:r>
              <a:rPr lang="ar-EG" dirty="0"/>
              <a:t>هو المسؤول عن دمج صفحة ويب (داخلية أو خارجية) مع صفحة الويب </a:t>
            </a:r>
            <a:r>
              <a:rPr lang="ar-EG" dirty="0" smtClean="0"/>
              <a:t>الحالية.</a:t>
            </a:r>
          </a:p>
          <a:p>
            <a:pPr marL="114300" indent="0">
              <a:buNone/>
            </a:pPr>
            <a:r>
              <a:rPr lang="en-US" dirty="0"/>
              <a:t>&lt;div&gt;This is block 1&lt;/div&gt; </a:t>
            </a:r>
            <a:endParaRPr lang="ar-EG" dirty="0" smtClean="0"/>
          </a:p>
          <a:p>
            <a:pPr marL="114300" indent="0">
              <a:buNone/>
            </a:pPr>
            <a:r>
              <a:rPr lang="en-US" dirty="0" smtClean="0"/>
              <a:t>&lt;</a:t>
            </a:r>
            <a:r>
              <a:rPr lang="en-US" dirty="0"/>
              <a:t>div&gt;This is block 2&lt;/div</a:t>
            </a:r>
            <a:r>
              <a:rPr lang="en-US" dirty="0" smtClean="0"/>
              <a:t>&gt;</a:t>
            </a:r>
            <a:endParaRPr lang="ar-EG" dirty="0" smtClean="0"/>
          </a:p>
          <a:p>
            <a:pPr marL="114300" indent="0">
              <a:buNone/>
            </a:pPr>
            <a:r>
              <a:rPr lang="en-US" dirty="0" smtClean="0"/>
              <a:t> </a:t>
            </a:r>
            <a:r>
              <a:rPr lang="en-US" dirty="0"/>
              <a:t>&lt;p&gt;</a:t>
            </a:r>
            <a:r>
              <a:rPr lang="en-US" dirty="0" err="1"/>
              <a:t>Lorem</a:t>
            </a:r>
            <a:r>
              <a:rPr lang="en-US" dirty="0"/>
              <a:t> </a:t>
            </a:r>
            <a:r>
              <a:rPr lang="en-US" dirty="0" err="1"/>
              <a:t>Ipsum</a:t>
            </a:r>
            <a:r>
              <a:rPr lang="en-US" dirty="0"/>
              <a:t> is simply dummy text 1&lt;/p&gt; &lt;p&gt;</a:t>
            </a:r>
            <a:r>
              <a:rPr lang="en-US" dirty="0" err="1"/>
              <a:t>Lorem</a:t>
            </a:r>
            <a:r>
              <a:rPr lang="en-US" dirty="0"/>
              <a:t> </a:t>
            </a:r>
            <a:r>
              <a:rPr lang="en-US" dirty="0" err="1"/>
              <a:t>Ipsum</a:t>
            </a:r>
            <a:r>
              <a:rPr lang="en-US" dirty="0"/>
              <a:t> is simply dummy text 2&lt;/p&gt; &lt;span&gt;This is inline 1&lt;/span</a:t>
            </a:r>
            <a:r>
              <a:rPr lang="en-US" dirty="0" smtClean="0"/>
              <a:t>&gt;</a:t>
            </a:r>
            <a:endParaRPr lang="ar-EG" dirty="0" smtClean="0"/>
          </a:p>
          <a:p>
            <a:pPr marL="114300" indent="0">
              <a:buNone/>
            </a:pPr>
            <a:r>
              <a:rPr lang="en-US" dirty="0" smtClean="0"/>
              <a:t> </a:t>
            </a:r>
            <a:r>
              <a:rPr lang="en-US" dirty="0"/>
              <a:t>&lt;span&gt;&lt;b&gt;This is inline 2&lt;/b&gt;&lt;/span&gt;</a:t>
            </a:r>
            <a:endParaRPr lang="en-US" dirty="0" smtClean="0"/>
          </a:p>
        </p:txBody>
      </p:sp>
    </p:spTree>
    <p:extLst>
      <p:ext uri="{BB962C8B-B14F-4D97-AF65-F5344CB8AC3E}">
        <p14:creationId xmlns:p14="http://schemas.microsoft.com/office/powerpoint/2010/main" val="4090068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solidFill>
                  <a:srgbClr val="FF0000"/>
                </a:solidFill>
              </a:rPr>
              <a:t/>
            </a:r>
            <a:br>
              <a:rPr lang="en-US" sz="3200" b="1" dirty="0">
                <a:solidFill>
                  <a:srgbClr val="FF0000"/>
                </a:solidFill>
              </a:rPr>
            </a:br>
            <a:r>
              <a:rPr lang="en-US" sz="3200" b="1" dirty="0">
                <a:solidFill>
                  <a:srgbClr val="FF0000"/>
                </a:solidFill>
              </a:rPr>
              <a:t/>
            </a:r>
            <a:br>
              <a:rPr lang="en-US" sz="3200" b="1" dirty="0">
                <a:solidFill>
                  <a:srgbClr val="FF0000"/>
                </a:solidFill>
              </a:rPr>
            </a:br>
            <a:r>
              <a:rPr lang="en-US" sz="3200" b="1" dirty="0" smtClean="0">
                <a:solidFill>
                  <a:srgbClr val="FF0000"/>
                </a:solidFill>
              </a:rPr>
              <a:t>Heading output</a:t>
            </a:r>
            <a:r>
              <a:rPr lang="en-US" sz="3200" b="1" dirty="0">
                <a:solidFill>
                  <a:srgbClr val="FF0000"/>
                </a:solidFill>
              </a:rPr>
              <a:t/>
            </a:r>
            <a:br>
              <a:rPr lang="en-US" sz="3200" b="1" dirty="0">
                <a:solidFill>
                  <a:srgbClr val="FF0000"/>
                </a:solidFill>
              </a:rPr>
            </a:br>
            <a:r>
              <a:rPr lang="en-US" sz="3200" dirty="0">
                <a:solidFill>
                  <a:srgbClr val="FF0000"/>
                </a:solidFill>
              </a:rPr>
              <a:t/>
            </a:r>
            <a:br>
              <a:rPr lang="en-US" sz="3200" dirty="0">
                <a:solidFill>
                  <a:srgbClr val="FF0000"/>
                </a:solidFill>
              </a:rPr>
            </a:br>
            <a:endParaRPr lang="en-US" sz="3200" dirty="0">
              <a:solidFill>
                <a:srgbClr val="FF0000"/>
              </a:solidFill>
            </a:endParaRPr>
          </a:p>
        </p:txBody>
      </p:sp>
      <p:sp>
        <p:nvSpPr>
          <p:cNvPr id="3" name="Content Placeholder 2"/>
          <p:cNvSpPr>
            <a:spLocks noGrp="1"/>
          </p:cNvSpPr>
          <p:nvPr>
            <p:ph idx="1"/>
          </p:nvPr>
        </p:nvSpPr>
        <p:spPr/>
        <p:txBody>
          <a:bodyPr>
            <a:normAutofit/>
          </a:bodyPr>
          <a:lstStyle/>
          <a:p>
            <a:pPr marL="0" indent="0" algn="r">
              <a:lnSpc>
                <a:spcPct val="150000"/>
              </a:lnSpc>
              <a:buNone/>
            </a:pPr>
            <a:endParaRPr lang="en-US" sz="28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200274"/>
            <a:ext cx="44958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81094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semantic elements</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152400" y="1828800"/>
            <a:ext cx="8229600" cy="4373563"/>
          </a:xfrm>
        </p:spPr>
        <p:txBody>
          <a:bodyPr>
            <a:normAutofit fontScale="77500" lnSpcReduction="20000"/>
          </a:bodyPr>
          <a:lstStyle/>
          <a:p>
            <a:pPr marL="114300" indent="0" algn="r">
              <a:buNone/>
            </a:pPr>
            <a:r>
              <a:rPr lang="ar-EG" dirty="0"/>
              <a:t>وهي العناصر التي تحمل أسماء تُعبر عن استخدامها أي تصف ما </a:t>
            </a:r>
            <a:endParaRPr lang="ar-EG" dirty="0" smtClean="0"/>
          </a:p>
          <a:p>
            <a:pPr marL="114300" indent="0" algn="r">
              <a:buNone/>
            </a:pPr>
            <a:r>
              <a:rPr lang="ar-EG" dirty="0" smtClean="0"/>
              <a:t>تقوم </a:t>
            </a:r>
            <a:r>
              <a:rPr lang="ar-EG" dirty="0"/>
              <a:t>به (تصف عملها ووظيفتها</a:t>
            </a:r>
            <a:r>
              <a:rPr lang="ar-EG" dirty="0" smtClean="0"/>
              <a:t>).</a:t>
            </a:r>
          </a:p>
          <a:p>
            <a:pPr marL="114300" indent="0">
              <a:buNone/>
            </a:pPr>
            <a:r>
              <a:rPr lang="en-US" b="1" dirty="0"/>
              <a:t>&lt;article</a:t>
            </a:r>
            <a:r>
              <a:rPr lang="en-US" b="1" dirty="0" smtClean="0"/>
              <a:t>&gt;</a:t>
            </a:r>
            <a:r>
              <a:rPr lang="en-US" b="1" dirty="0"/>
              <a:t/>
            </a:r>
            <a:br>
              <a:rPr lang="en-US" b="1" dirty="0"/>
            </a:br>
            <a:r>
              <a:rPr lang="en-US" b="1" dirty="0" smtClean="0"/>
              <a:t>&lt;</a:t>
            </a:r>
            <a:r>
              <a:rPr lang="en-US" b="1" dirty="0"/>
              <a:t>aside&gt;</a:t>
            </a:r>
          </a:p>
          <a:p>
            <a:pPr marL="114300" indent="0">
              <a:buNone/>
            </a:pPr>
            <a:r>
              <a:rPr lang="en-US" b="1" dirty="0"/>
              <a:t>&lt;details&gt;</a:t>
            </a:r>
          </a:p>
          <a:p>
            <a:pPr marL="114300" indent="0">
              <a:buNone/>
            </a:pPr>
            <a:r>
              <a:rPr lang="en-US" b="1" dirty="0"/>
              <a:t>&lt;</a:t>
            </a:r>
            <a:r>
              <a:rPr lang="en-US" b="1" dirty="0" err="1"/>
              <a:t>figcaption</a:t>
            </a:r>
            <a:r>
              <a:rPr lang="en-US" b="1" dirty="0"/>
              <a:t>&gt;</a:t>
            </a:r>
          </a:p>
          <a:p>
            <a:pPr marL="114300" indent="0">
              <a:buNone/>
            </a:pPr>
            <a:r>
              <a:rPr lang="en-US" b="1" dirty="0"/>
              <a:t>&lt;figure&gt;</a:t>
            </a:r>
          </a:p>
          <a:p>
            <a:pPr marL="114300" indent="0">
              <a:buNone/>
            </a:pPr>
            <a:r>
              <a:rPr lang="en-US" b="1" dirty="0"/>
              <a:t>&lt;footer&gt;</a:t>
            </a:r>
          </a:p>
          <a:p>
            <a:pPr marL="114300" indent="0">
              <a:buNone/>
            </a:pPr>
            <a:r>
              <a:rPr lang="en-US" b="1" dirty="0"/>
              <a:t>&lt;header&gt;</a:t>
            </a:r>
          </a:p>
          <a:p>
            <a:pPr marL="114300" indent="0">
              <a:buNone/>
            </a:pPr>
            <a:r>
              <a:rPr lang="en-US" b="1" dirty="0"/>
              <a:t>&lt;main&gt;</a:t>
            </a:r>
          </a:p>
          <a:p>
            <a:pPr marL="114300" indent="0">
              <a:buNone/>
            </a:pPr>
            <a:r>
              <a:rPr lang="en-US" b="1" dirty="0"/>
              <a:t>&lt;mark&gt;</a:t>
            </a:r>
          </a:p>
          <a:p>
            <a:pPr marL="114300" indent="0">
              <a:buNone/>
            </a:pPr>
            <a:r>
              <a:rPr lang="en-US" b="1" dirty="0"/>
              <a:t>&lt;</a:t>
            </a:r>
            <a:r>
              <a:rPr lang="en-US" b="1" dirty="0" err="1"/>
              <a:t>nav</a:t>
            </a:r>
            <a:r>
              <a:rPr lang="en-US" b="1" dirty="0"/>
              <a:t>&gt;</a:t>
            </a:r>
          </a:p>
          <a:p>
            <a:pPr marL="114300" indent="0">
              <a:buNone/>
            </a:pPr>
            <a:r>
              <a:rPr lang="en-US" b="1" dirty="0"/>
              <a:t>&lt;section&gt;</a:t>
            </a:r>
          </a:p>
          <a:p>
            <a:pPr marL="114300" indent="0">
              <a:buNone/>
            </a:pPr>
            <a:r>
              <a:rPr lang="en-US" dirty="0"/>
              <a:t/>
            </a:r>
            <a:br>
              <a:rPr lang="en-US" dirty="0"/>
            </a:br>
            <a:endParaRPr lang="en-US" dirty="0" smtClean="0"/>
          </a:p>
        </p:txBody>
      </p:sp>
    </p:spTree>
    <p:extLst>
      <p:ext uri="{BB962C8B-B14F-4D97-AF65-F5344CB8AC3E}">
        <p14:creationId xmlns:p14="http://schemas.microsoft.com/office/powerpoint/2010/main" val="2465709412"/>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a:t>
            </a:r>
            <a:r>
              <a:rPr lang="en-US" sz="2800" b="1" dirty="0">
                <a:solidFill>
                  <a:srgbClr val="FF0000"/>
                </a:solidFill>
              </a:rPr>
              <a:t>header element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152400" y="1874837"/>
            <a:ext cx="8229600" cy="4373563"/>
          </a:xfrm>
        </p:spPr>
        <p:txBody>
          <a:bodyPr>
            <a:normAutofit fontScale="85000" lnSpcReduction="20000"/>
          </a:bodyPr>
          <a:lstStyle/>
          <a:p>
            <a:pPr marL="114300" indent="0" algn="r">
              <a:buNone/>
            </a:pPr>
            <a:r>
              <a:rPr lang="ar-EG" dirty="0"/>
              <a:t>لإنشاء الجزء العلوي لصفحة </a:t>
            </a:r>
            <a:r>
              <a:rPr lang="ar-EG" dirty="0" smtClean="0"/>
              <a:t>الويب.</a:t>
            </a:r>
          </a:p>
          <a:p>
            <a:pPr marL="114300" indent="0" algn="r">
              <a:buNone/>
            </a:pPr>
            <a:r>
              <a:rPr lang="ar-EG" dirty="0" smtClean="0"/>
              <a:t>يحتوي على :</a:t>
            </a:r>
          </a:p>
          <a:p>
            <a:pPr marL="114300" indent="0" algn="r">
              <a:buNone/>
            </a:pPr>
            <a:r>
              <a:rPr lang="en-US" b="1" dirty="0"/>
              <a:t>navigation </a:t>
            </a:r>
            <a:r>
              <a:rPr lang="en-US" b="1" dirty="0" smtClean="0"/>
              <a:t>bar</a:t>
            </a:r>
            <a:endParaRPr lang="ar-EG" b="1" dirty="0" smtClean="0"/>
          </a:p>
          <a:p>
            <a:pPr marL="114300" indent="0" algn="r">
              <a:buNone/>
            </a:pPr>
            <a:r>
              <a:rPr lang="en-US" b="1" dirty="0" smtClean="0"/>
              <a:t>Logo</a:t>
            </a:r>
            <a:endParaRPr lang="ar-EG" b="1" dirty="0" smtClean="0"/>
          </a:p>
          <a:p>
            <a:pPr marL="114300" indent="0" algn="r">
              <a:buNone/>
            </a:pPr>
            <a:r>
              <a:rPr lang="en-US" b="1" dirty="0"/>
              <a:t>contact </a:t>
            </a:r>
            <a:r>
              <a:rPr lang="en-US" b="1" dirty="0" smtClean="0"/>
              <a:t>Information</a:t>
            </a:r>
            <a:endParaRPr lang="ar-EG" b="1" dirty="0" smtClean="0"/>
          </a:p>
          <a:p>
            <a:pPr marL="114300" indent="0">
              <a:buNone/>
            </a:pPr>
            <a:r>
              <a:rPr lang="it-IT" dirty="0"/>
              <a:t>&lt;header&gt; </a:t>
            </a:r>
            <a:endParaRPr lang="ar-EG" dirty="0" smtClean="0"/>
          </a:p>
          <a:p>
            <a:pPr marL="114300" indent="0">
              <a:buNone/>
            </a:pPr>
            <a:r>
              <a:rPr lang="it-IT" dirty="0" smtClean="0"/>
              <a:t>&lt;</a:t>
            </a:r>
            <a:r>
              <a:rPr lang="it-IT" dirty="0"/>
              <a:t>ul&gt; </a:t>
            </a:r>
            <a:endParaRPr lang="ar-EG" dirty="0" smtClean="0"/>
          </a:p>
          <a:p>
            <a:pPr marL="114300" indent="0">
              <a:buNone/>
            </a:pPr>
            <a:r>
              <a:rPr lang="it-IT" dirty="0" smtClean="0"/>
              <a:t>&lt;</a:t>
            </a:r>
            <a:r>
              <a:rPr lang="it-IT" dirty="0"/>
              <a:t>li&gt; &lt;a href="#"&gt;Home&lt;/a&gt; &lt;/li&gt; </a:t>
            </a:r>
            <a:endParaRPr lang="ar-EG" dirty="0" smtClean="0"/>
          </a:p>
          <a:p>
            <a:pPr marL="114300" indent="0">
              <a:buNone/>
            </a:pPr>
            <a:r>
              <a:rPr lang="it-IT" dirty="0" smtClean="0"/>
              <a:t>&lt;</a:t>
            </a:r>
            <a:r>
              <a:rPr lang="it-IT" dirty="0"/>
              <a:t>li&gt; &lt;a href="#"&gt;About&lt;/a&gt; &lt;/li&gt; </a:t>
            </a:r>
            <a:endParaRPr lang="ar-EG" dirty="0" smtClean="0"/>
          </a:p>
          <a:p>
            <a:pPr marL="114300" indent="0">
              <a:buNone/>
            </a:pPr>
            <a:r>
              <a:rPr lang="it-IT" dirty="0" smtClean="0"/>
              <a:t>&lt;</a:t>
            </a:r>
            <a:r>
              <a:rPr lang="it-IT" dirty="0"/>
              <a:t>li&gt; &lt;a href="#"&gt;Products&lt;/a&gt; &lt;/li&gt; </a:t>
            </a:r>
            <a:endParaRPr lang="ar-EG" dirty="0" smtClean="0"/>
          </a:p>
          <a:p>
            <a:pPr marL="114300" indent="0">
              <a:buNone/>
            </a:pPr>
            <a:r>
              <a:rPr lang="it-IT" dirty="0" smtClean="0"/>
              <a:t>&lt;</a:t>
            </a:r>
            <a:r>
              <a:rPr lang="it-IT" dirty="0"/>
              <a:t>li&gt; &lt;a href="#"&gt;Contact&lt;/a&gt; &lt;/li</a:t>
            </a:r>
            <a:r>
              <a:rPr lang="it-IT" dirty="0" smtClean="0"/>
              <a:t>&gt;</a:t>
            </a:r>
            <a:endParaRPr lang="ar-EG" dirty="0" smtClean="0"/>
          </a:p>
          <a:p>
            <a:pPr marL="114300" indent="0">
              <a:buNone/>
            </a:pPr>
            <a:r>
              <a:rPr lang="it-IT" dirty="0" smtClean="0"/>
              <a:t> </a:t>
            </a:r>
            <a:r>
              <a:rPr lang="it-IT" dirty="0"/>
              <a:t>&lt;/ul&gt; </a:t>
            </a:r>
            <a:endParaRPr lang="ar-EG" dirty="0" smtClean="0"/>
          </a:p>
          <a:p>
            <a:pPr marL="114300" indent="0">
              <a:buNone/>
            </a:pPr>
            <a:r>
              <a:rPr lang="it-IT" dirty="0" smtClean="0"/>
              <a:t>&lt;/</a:t>
            </a:r>
            <a:r>
              <a:rPr lang="it-IT" dirty="0"/>
              <a:t>header&gt;</a:t>
            </a:r>
            <a:endParaRPr lang="en-US" dirty="0" smtClean="0"/>
          </a:p>
        </p:txBody>
      </p:sp>
    </p:spTree>
    <p:extLst>
      <p:ext uri="{BB962C8B-B14F-4D97-AF65-F5344CB8AC3E}">
        <p14:creationId xmlns:p14="http://schemas.microsoft.com/office/powerpoint/2010/main" val="2896333827"/>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a:t>
            </a:r>
            <a:r>
              <a:rPr lang="en-US" sz="2800" b="1" dirty="0">
                <a:solidFill>
                  <a:srgbClr val="FF0000"/>
                </a:solidFill>
              </a:rPr>
              <a:t>section element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152400" y="1828800"/>
            <a:ext cx="8229600" cy="4373563"/>
          </a:xfrm>
        </p:spPr>
        <p:txBody>
          <a:bodyPr>
            <a:normAutofit fontScale="92500"/>
          </a:bodyPr>
          <a:lstStyle/>
          <a:p>
            <a:pPr marL="114300" indent="0" algn="r">
              <a:buNone/>
            </a:pPr>
            <a:r>
              <a:rPr lang="ar-EG" dirty="0"/>
              <a:t>إضافة مجموعة عناصر نصية مُتعلقة ببعضها البعض، حيث تحتوي هذه المجموعة على عنوان رئيسي وفقرات نصية تشرح هذا العنوان</a:t>
            </a:r>
            <a:r>
              <a:rPr lang="ar-EG" dirty="0" smtClean="0"/>
              <a:t>.</a:t>
            </a:r>
          </a:p>
          <a:p>
            <a:pPr marL="114300" indent="0">
              <a:buNone/>
            </a:pPr>
            <a:r>
              <a:rPr lang="en-US" dirty="0"/>
              <a:t>&lt;section</a:t>
            </a:r>
            <a:r>
              <a:rPr lang="en-US" dirty="0" smtClean="0"/>
              <a:t>&gt;</a:t>
            </a:r>
            <a:endParaRPr lang="ar-EG" dirty="0" smtClean="0"/>
          </a:p>
          <a:p>
            <a:pPr marL="114300" indent="0">
              <a:buNone/>
            </a:pPr>
            <a:r>
              <a:rPr lang="en-US" dirty="0" smtClean="0"/>
              <a:t> </a:t>
            </a:r>
            <a:r>
              <a:rPr lang="en-US" dirty="0"/>
              <a:t>&lt;h1&gt;</a:t>
            </a:r>
            <a:r>
              <a:rPr lang="en-US" dirty="0" err="1"/>
              <a:t>Lorem</a:t>
            </a:r>
            <a:r>
              <a:rPr lang="en-US" dirty="0"/>
              <a:t> </a:t>
            </a:r>
            <a:r>
              <a:rPr lang="en-US" dirty="0" err="1"/>
              <a:t>Ipsum</a:t>
            </a:r>
            <a:r>
              <a:rPr lang="en-US" dirty="0"/>
              <a:t> is simply&lt;/h1&gt; </a:t>
            </a:r>
            <a:endParaRPr lang="ar-EG" dirty="0" smtClean="0"/>
          </a:p>
          <a:p>
            <a:pPr marL="114300" indent="0">
              <a:buNone/>
            </a:pPr>
            <a:r>
              <a:rPr lang="en-US" dirty="0" smtClean="0"/>
              <a:t>&lt;</a:t>
            </a:r>
            <a:r>
              <a:rPr lang="en-US" dirty="0"/>
              <a:t>p&gt;</a:t>
            </a:r>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a:t>
            </a:r>
            <a:r>
              <a:rPr lang="en-US" dirty="0" smtClean="0"/>
              <a:t>book. </a:t>
            </a:r>
            <a:endParaRPr lang="ar-EG" dirty="0" smtClean="0"/>
          </a:p>
          <a:p>
            <a:pPr marL="114300" indent="0">
              <a:buNone/>
            </a:pPr>
            <a:r>
              <a:rPr lang="en-US" dirty="0" smtClean="0"/>
              <a:t>&lt;/</a:t>
            </a:r>
            <a:r>
              <a:rPr lang="en-US" dirty="0"/>
              <a:t>p&gt; </a:t>
            </a:r>
            <a:endParaRPr lang="ar-EG" dirty="0" smtClean="0"/>
          </a:p>
          <a:p>
            <a:pPr marL="114300" indent="0">
              <a:buNone/>
            </a:pPr>
            <a:r>
              <a:rPr lang="en-US" dirty="0" smtClean="0"/>
              <a:t>&lt;/</a:t>
            </a:r>
            <a:r>
              <a:rPr lang="en-US" dirty="0"/>
              <a:t>section&gt;</a:t>
            </a:r>
          </a:p>
        </p:txBody>
      </p:sp>
    </p:spTree>
    <p:extLst>
      <p:ext uri="{BB962C8B-B14F-4D97-AF65-F5344CB8AC3E}">
        <p14:creationId xmlns:p14="http://schemas.microsoft.com/office/powerpoint/2010/main" val="1935415328"/>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a:t>
            </a:r>
            <a:r>
              <a:rPr lang="en-US" sz="2800" b="1" dirty="0">
                <a:solidFill>
                  <a:srgbClr val="FF0000"/>
                </a:solidFill>
              </a:rPr>
              <a:t>article element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152400" y="1828800"/>
            <a:ext cx="8229600" cy="4373563"/>
          </a:xfrm>
        </p:spPr>
        <p:txBody>
          <a:bodyPr>
            <a:normAutofit lnSpcReduction="10000"/>
          </a:bodyPr>
          <a:lstStyle/>
          <a:p>
            <a:pPr marL="114300" indent="0" algn="r">
              <a:buNone/>
            </a:pPr>
            <a:r>
              <a:rPr lang="ar-EG" dirty="0"/>
              <a:t>من أجل إنشاء مقالات أو </a:t>
            </a:r>
            <a:r>
              <a:rPr lang="ar-EG" dirty="0" smtClean="0"/>
              <a:t>موضوعات.</a:t>
            </a:r>
          </a:p>
          <a:p>
            <a:pPr marL="114300" indent="0" algn="r">
              <a:buNone/>
            </a:pPr>
            <a:endParaRPr lang="ar-EG" dirty="0" smtClean="0"/>
          </a:p>
          <a:p>
            <a:pPr marL="114300" indent="0">
              <a:buNone/>
            </a:pPr>
            <a:r>
              <a:rPr lang="en-US" dirty="0"/>
              <a:t>&lt;article</a:t>
            </a:r>
            <a:r>
              <a:rPr lang="en-US" dirty="0" smtClean="0"/>
              <a:t>&gt;</a:t>
            </a:r>
            <a:endParaRPr lang="ar-EG" dirty="0" smtClean="0"/>
          </a:p>
          <a:p>
            <a:pPr marL="114300" indent="0">
              <a:buNone/>
            </a:pPr>
            <a:r>
              <a:rPr lang="en-US" dirty="0" smtClean="0"/>
              <a:t> </a:t>
            </a:r>
            <a:r>
              <a:rPr lang="en-US" dirty="0"/>
              <a:t>&lt;h2&gt;HTML Header&lt;/h2&gt; </a:t>
            </a:r>
            <a:endParaRPr lang="ar-EG" dirty="0" smtClean="0"/>
          </a:p>
          <a:p>
            <a:pPr marL="114300" indent="0">
              <a:buNone/>
            </a:pPr>
            <a:r>
              <a:rPr lang="en-US" dirty="0" smtClean="0"/>
              <a:t>&lt;</a:t>
            </a:r>
            <a:r>
              <a:rPr lang="en-US" dirty="0"/>
              <a:t>p</a:t>
            </a:r>
            <a:r>
              <a:rPr lang="en-US" dirty="0" smtClean="0"/>
              <a:t>&gt;</a:t>
            </a:r>
            <a:endParaRPr lang="ar-EG" dirty="0" smtClean="0"/>
          </a:p>
          <a:p>
            <a:pPr marL="114300" indent="0">
              <a:buNone/>
            </a:pPr>
            <a:r>
              <a:rPr lang="en-US" dirty="0" err="1" smtClean="0"/>
              <a:t>Lorem</a:t>
            </a:r>
            <a:r>
              <a:rPr lang="en-US" dirty="0" smtClean="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when an unknown printer took a galley of type </a:t>
            </a:r>
            <a:endParaRPr lang="ar-EG" dirty="0" smtClean="0"/>
          </a:p>
          <a:p>
            <a:pPr marL="114300" indent="0">
              <a:buNone/>
            </a:pPr>
            <a:r>
              <a:rPr lang="en-US" dirty="0" smtClean="0"/>
              <a:t>&lt;/</a:t>
            </a:r>
            <a:r>
              <a:rPr lang="en-US" dirty="0"/>
              <a:t>p</a:t>
            </a:r>
            <a:r>
              <a:rPr lang="en-US" dirty="0" smtClean="0"/>
              <a:t>&gt;</a:t>
            </a:r>
            <a:endParaRPr lang="ar-EG" dirty="0" smtClean="0"/>
          </a:p>
          <a:p>
            <a:pPr marL="114300" indent="0">
              <a:buNone/>
            </a:pPr>
            <a:r>
              <a:rPr lang="en-US" dirty="0" smtClean="0"/>
              <a:t> </a:t>
            </a:r>
            <a:r>
              <a:rPr lang="en-US" dirty="0"/>
              <a:t>&lt;/article&gt;</a:t>
            </a:r>
          </a:p>
        </p:txBody>
      </p:sp>
    </p:spTree>
    <p:extLst>
      <p:ext uri="{BB962C8B-B14F-4D97-AF65-F5344CB8AC3E}">
        <p14:creationId xmlns:p14="http://schemas.microsoft.com/office/powerpoint/2010/main" val="3972081110"/>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en-US" sz="2800" b="1" dirty="0" smtClean="0">
                <a:solidFill>
                  <a:srgbClr val="FF0000"/>
                </a:solidFill>
              </a:rPr>
              <a:t>HTML </a:t>
            </a:r>
            <a:r>
              <a:rPr lang="en-US" sz="2800" b="1" dirty="0">
                <a:solidFill>
                  <a:srgbClr val="FF0000"/>
                </a:solidFill>
              </a:rPr>
              <a:t>aside element</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152400" y="1828800"/>
            <a:ext cx="8229600" cy="4373563"/>
          </a:xfrm>
        </p:spPr>
        <p:txBody>
          <a:bodyPr>
            <a:normAutofit/>
          </a:bodyPr>
          <a:lstStyle/>
          <a:p>
            <a:pPr marL="114300" indent="0" algn="r">
              <a:buNone/>
            </a:pPr>
            <a:r>
              <a:rPr lang="ar-EG" dirty="0"/>
              <a:t>ريط جانبي لمحتوى صفحة الويب، كما يمكن أن يكون هذا المحتوى الجانبي بجهة اليمين أو بجهة </a:t>
            </a:r>
            <a:r>
              <a:rPr lang="ar-EG" dirty="0" smtClean="0"/>
              <a:t>اليسار.</a:t>
            </a:r>
          </a:p>
          <a:p>
            <a:pPr marL="114300" indent="0" algn="r">
              <a:buNone/>
            </a:pPr>
            <a:endParaRPr lang="ar-EG" dirty="0" smtClean="0"/>
          </a:p>
          <a:p>
            <a:pPr marL="114300" indent="0">
              <a:buNone/>
            </a:pPr>
            <a:r>
              <a:rPr lang="en-US" dirty="0"/>
              <a:t>&lt;aside&gt; </a:t>
            </a:r>
            <a:endParaRPr lang="ar-EG" dirty="0" smtClean="0"/>
          </a:p>
          <a:p>
            <a:pPr marL="114300" indent="0">
              <a:buNone/>
            </a:pPr>
            <a:r>
              <a:rPr lang="en-US" dirty="0" smtClean="0"/>
              <a:t>&lt;</a:t>
            </a:r>
            <a:r>
              <a:rPr lang="en-US" dirty="0"/>
              <a:t>h1&gt;Left sidebar&lt;/h1&gt; </a:t>
            </a:r>
            <a:endParaRPr lang="ar-EG" dirty="0" smtClean="0"/>
          </a:p>
          <a:p>
            <a:pPr marL="114300" indent="0">
              <a:buNone/>
            </a:pPr>
            <a:r>
              <a:rPr lang="en-US" dirty="0" smtClean="0"/>
              <a:t>&lt;</a:t>
            </a:r>
            <a:r>
              <a:rPr lang="en-US" dirty="0"/>
              <a:t>p&gt;</a:t>
            </a:r>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standard&lt;/p</a:t>
            </a:r>
            <a:r>
              <a:rPr lang="en-US" dirty="0" smtClean="0"/>
              <a:t>&gt;</a:t>
            </a:r>
            <a:endParaRPr lang="ar-EG" dirty="0" smtClean="0"/>
          </a:p>
          <a:p>
            <a:pPr marL="114300" indent="0">
              <a:buNone/>
            </a:pPr>
            <a:r>
              <a:rPr lang="en-US" dirty="0" smtClean="0"/>
              <a:t> </a:t>
            </a:r>
            <a:r>
              <a:rPr lang="en-US" dirty="0"/>
              <a:t>&lt;/aside</a:t>
            </a:r>
            <a:r>
              <a:rPr lang="en-US" dirty="0" smtClean="0"/>
              <a:t>&gt;</a:t>
            </a:r>
            <a:endParaRPr lang="en-US" dirty="0"/>
          </a:p>
        </p:txBody>
      </p:sp>
    </p:spTree>
    <p:extLst>
      <p:ext uri="{BB962C8B-B14F-4D97-AF65-F5344CB8AC3E}">
        <p14:creationId xmlns:p14="http://schemas.microsoft.com/office/powerpoint/2010/main" val="3850508156"/>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ar-EG" sz="2800" b="1" dirty="0" smtClean="0">
                <a:solidFill>
                  <a:srgbClr val="FF0000"/>
                </a:solidFill>
              </a:rPr>
              <a:t/>
            </a:r>
            <a:br>
              <a:rPr lang="ar-EG" sz="2800" b="1" dirty="0" smtClean="0">
                <a:solidFill>
                  <a:srgbClr val="FF0000"/>
                </a:solidFill>
              </a:rPr>
            </a:br>
            <a:r>
              <a:rPr lang="ar-EG" sz="2800" b="1" dirty="0">
                <a:solidFill>
                  <a:srgbClr val="FF0000"/>
                </a:solidFill>
              </a:rPr>
              <a:t/>
            </a:r>
            <a:br>
              <a:rPr lang="ar-EG" sz="2800" b="1" dirty="0">
                <a:solidFill>
                  <a:srgbClr val="FF0000"/>
                </a:solidFill>
              </a:rPr>
            </a:br>
            <a:r>
              <a:rPr lang="en-US" sz="2800" b="1" dirty="0" smtClean="0">
                <a:solidFill>
                  <a:srgbClr val="FF0000"/>
                </a:solidFill>
              </a:rPr>
              <a:t>HTML </a:t>
            </a:r>
            <a:r>
              <a:rPr lang="en-US" sz="2800" b="1" dirty="0">
                <a:solidFill>
                  <a:srgbClr val="FF0000"/>
                </a:solidFill>
              </a:rPr>
              <a:t>footer </a:t>
            </a:r>
            <a:r>
              <a:rPr lang="en-US" sz="2800" b="1" dirty="0" smtClean="0">
                <a:solidFill>
                  <a:srgbClr val="FF0000"/>
                </a:solidFill>
              </a:rPr>
              <a:t>element</a:t>
            </a:r>
            <a:r>
              <a:rPr lang="ar-EG" sz="2800" b="1" dirty="0" smtClean="0">
                <a:solidFill>
                  <a:srgbClr val="FF0000"/>
                </a:solidFill>
              </a:rPr>
              <a:t/>
            </a:r>
            <a:br>
              <a:rPr lang="ar-EG" sz="2800" b="1" dirty="0" smtClean="0">
                <a:solidFill>
                  <a:srgbClr val="FF0000"/>
                </a:solidFill>
              </a:rPr>
            </a:b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152400" y="1828800"/>
            <a:ext cx="8229600" cy="4373563"/>
          </a:xfrm>
        </p:spPr>
        <p:txBody>
          <a:bodyPr>
            <a:normAutofit/>
          </a:bodyPr>
          <a:lstStyle/>
          <a:p>
            <a:pPr marL="114300" indent="0" algn="r">
              <a:buNone/>
            </a:pPr>
            <a:r>
              <a:rPr lang="ar-EG" dirty="0"/>
              <a:t>لإضافة المعلومات التي تظهر آخر الصفحة من </a:t>
            </a:r>
            <a:r>
              <a:rPr lang="ar-EG" dirty="0" smtClean="0"/>
              <a:t>الأسفل</a:t>
            </a:r>
          </a:p>
          <a:p>
            <a:pPr marL="114300" indent="0" algn="r">
              <a:buNone/>
            </a:pPr>
            <a:r>
              <a:rPr lang="ar-EG" dirty="0" smtClean="0"/>
              <a:t>مثل خريطة الموقع مثلا اى </a:t>
            </a:r>
            <a:endParaRPr lang="en-US" dirty="0"/>
          </a:p>
          <a:p>
            <a:pPr marL="114300" indent="0" algn="r">
              <a:buNone/>
            </a:pPr>
            <a:r>
              <a:rPr lang="en-US" dirty="0" err="1" smtClean="0"/>
              <a:t>googlemap</a:t>
            </a:r>
            <a:endParaRPr lang="ar-EG" dirty="0" smtClean="0"/>
          </a:p>
        </p:txBody>
      </p:sp>
    </p:spTree>
    <p:extLst>
      <p:ext uri="{BB962C8B-B14F-4D97-AF65-F5344CB8AC3E}">
        <p14:creationId xmlns:p14="http://schemas.microsoft.com/office/powerpoint/2010/main" val="2967394582"/>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What </a:t>
            </a:r>
            <a:r>
              <a:rPr lang="en-US" sz="2800" b="1" dirty="0">
                <a:solidFill>
                  <a:srgbClr val="FF0000"/>
                </a:solidFill>
              </a:rPr>
              <a:t>Is HTML Entities</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152400" y="1828800"/>
            <a:ext cx="8229600" cy="4373563"/>
          </a:xfrm>
        </p:spPr>
        <p:txBody>
          <a:bodyPr>
            <a:normAutofit/>
          </a:bodyPr>
          <a:lstStyle/>
          <a:p>
            <a:pPr marL="114300" indent="0" algn="r">
              <a:buNone/>
            </a:pPr>
            <a:r>
              <a:rPr lang="en-US" dirty="0" smtClean="0"/>
              <a:t>#&amp;</a:t>
            </a:r>
            <a:r>
              <a:rPr lang="ar-EG" dirty="0" smtClean="0"/>
              <a:t>بساطة </a:t>
            </a:r>
            <a:r>
              <a:rPr lang="ar-EG" dirty="0"/>
              <a:t>مجموعة حروف تبدأ بعلامة </a:t>
            </a:r>
            <a:r>
              <a:rPr lang="ar-EG" dirty="0" smtClean="0"/>
              <a:t> </a:t>
            </a:r>
            <a:endParaRPr lang="en-US" dirty="0" smtClean="0"/>
          </a:p>
          <a:p>
            <a:pPr marL="114300" indent="0" algn="r">
              <a:buNone/>
            </a:pPr>
            <a:r>
              <a:rPr lang="ar-EG" dirty="0" smtClean="0"/>
              <a:t>وتنتهي بعلامة؛ </a:t>
            </a:r>
            <a:endParaRPr lang="en-US" dirty="0" smtClean="0"/>
          </a:p>
          <a:p>
            <a:pPr marL="114300" indent="0" algn="r">
              <a:buNone/>
            </a:pPr>
            <a:r>
              <a:rPr lang="ar-EG" dirty="0" smtClean="0"/>
              <a:t>حرف </a:t>
            </a:r>
            <a:r>
              <a:rPr lang="ar-EG" dirty="0"/>
              <a:t>أو اكثر ويتم عرضهم المتصفح علي صفحة الويب </a:t>
            </a:r>
            <a:r>
              <a:rPr lang="ar-EG" dirty="0" smtClean="0"/>
              <a:t>برمز </a:t>
            </a:r>
            <a:r>
              <a:rPr lang="ar-EG" dirty="0"/>
              <a:t>واحد </a:t>
            </a:r>
            <a:r>
              <a:rPr lang="ar-EG" dirty="0" smtClean="0"/>
              <a:t>فقط</a:t>
            </a:r>
            <a:endParaRPr lang="en-US" dirty="0" smtClean="0"/>
          </a:p>
        </p:txBody>
      </p:sp>
    </p:spTree>
    <p:extLst>
      <p:ext uri="{BB962C8B-B14F-4D97-AF65-F5344CB8AC3E}">
        <p14:creationId xmlns:p14="http://schemas.microsoft.com/office/powerpoint/2010/main" val="1493056475"/>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What </a:t>
            </a:r>
            <a:r>
              <a:rPr lang="en-US" sz="2800" b="1" dirty="0">
                <a:solidFill>
                  <a:srgbClr val="FF0000"/>
                </a:solidFill>
              </a:rPr>
              <a:t>Is HTML Entities</a:t>
            </a:r>
            <a:r>
              <a:rPr lang="en-US" sz="2800" dirty="0">
                <a:solidFill>
                  <a:srgbClr val="FF0000"/>
                </a:solidFill>
              </a:rPr>
              <a:t/>
            </a:r>
            <a:br>
              <a:rPr lang="en-US" sz="2800"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152400" y="1828800"/>
            <a:ext cx="8229600" cy="4373563"/>
          </a:xfrm>
        </p:spPr>
        <p:txBody>
          <a:bodyPr>
            <a:normAutofit/>
          </a:bodyPr>
          <a:lstStyle/>
          <a:p>
            <a:pPr marL="114300" indent="0">
              <a:buNone/>
            </a:pPr>
            <a:r>
              <a:rPr lang="en-US" dirty="0"/>
              <a:t>&amp;#128512</a:t>
            </a:r>
            <a:r>
              <a:rPr lang="en-US" dirty="0" smtClean="0"/>
              <a:t>;</a:t>
            </a:r>
          </a:p>
          <a:p>
            <a:pPr marL="114300" indent="0">
              <a:buNone/>
            </a:pPr>
            <a:r>
              <a:rPr lang="en-US" dirty="0"/>
              <a:t>&amp;#128513;</a:t>
            </a:r>
            <a:endParaRPr lang="ar-EG" dirty="0" smtClean="0"/>
          </a:p>
        </p:txBody>
      </p:sp>
    </p:spTree>
    <p:extLst>
      <p:ext uri="{BB962C8B-B14F-4D97-AF65-F5344CB8AC3E}">
        <p14:creationId xmlns:p14="http://schemas.microsoft.com/office/powerpoint/2010/main" val="1824989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Html paragraphs</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marL="0" indent="0" algn="r">
              <a:buNone/>
            </a:pPr>
            <a:r>
              <a:rPr lang="ar-EG" sz="2800" dirty="0"/>
              <a:t>تحتوي كل صفحة ويب بداخلها على فقرات نصية وصفية، تصف صفحة الويب أو تصف أحد المواضيع الفرعية الموجودة داخل صفحة الويب، كما يمكن </a:t>
            </a:r>
            <a:r>
              <a:rPr lang="ar-EG" sz="2800" dirty="0" smtClean="0"/>
              <a:t> استخدام </a:t>
            </a:r>
            <a:r>
              <a:rPr lang="ar-EG" sz="2800" dirty="0"/>
              <a:t>عنصر الفقرات </a:t>
            </a:r>
            <a:r>
              <a:rPr lang="ar-EG" sz="2800" dirty="0" smtClean="0"/>
              <a:t>النصية عدة مرات.</a:t>
            </a:r>
          </a:p>
          <a:p>
            <a:pPr marL="0" indent="0" algn="r">
              <a:buNone/>
            </a:pPr>
            <a:endParaRPr lang="en-US" sz="2800" b="1" dirty="0"/>
          </a:p>
        </p:txBody>
      </p:sp>
    </p:spTree>
    <p:extLst>
      <p:ext uri="{BB962C8B-B14F-4D97-AF65-F5344CB8AC3E}">
        <p14:creationId xmlns:p14="http://schemas.microsoft.com/office/powerpoint/2010/main" val="2477055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Html paragraphs</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sz="2800" dirty="0"/>
              <a:t>وصف محتوى صفحة </a:t>
            </a:r>
            <a:r>
              <a:rPr lang="ar-EG" sz="2800" dirty="0" smtClean="0"/>
              <a:t>الويب.</a:t>
            </a:r>
            <a:endParaRPr lang="en-US" sz="2800" dirty="0" smtClean="0"/>
          </a:p>
          <a:p>
            <a:pPr marL="114300" indent="0" algn="r">
              <a:buNone/>
            </a:pPr>
            <a:r>
              <a:rPr lang="ar-EG" sz="2800" dirty="0" smtClean="0"/>
              <a:t>وصف </a:t>
            </a:r>
            <a:r>
              <a:rPr lang="ar-EG" sz="2800" dirty="0"/>
              <a:t>وشرح جميع العناوين الموجودة داخل صفحة الويب.</a:t>
            </a:r>
          </a:p>
          <a:p>
            <a:pPr marL="114300" indent="0">
              <a:buNone/>
            </a:pPr>
            <a:r>
              <a:rPr lang="ar-EG" sz="2800" dirty="0"/>
              <a:t/>
            </a:r>
            <a:br>
              <a:rPr lang="ar-EG" sz="2800" dirty="0"/>
            </a:br>
            <a:r>
              <a:rPr lang="ar-EG" sz="2800" dirty="0"/>
              <a:t/>
            </a:r>
            <a:br>
              <a:rPr lang="ar-EG" sz="2800" dirty="0"/>
            </a:br>
            <a:r>
              <a:rPr lang="en-US" sz="2800" dirty="0"/>
              <a:t/>
            </a:r>
            <a:br>
              <a:rPr lang="en-US" sz="2800" dirty="0"/>
            </a:br>
            <a:endParaRPr lang="en-US" sz="2800" b="1" dirty="0"/>
          </a:p>
        </p:txBody>
      </p:sp>
    </p:spTree>
    <p:extLst>
      <p:ext uri="{BB962C8B-B14F-4D97-AF65-F5344CB8AC3E}">
        <p14:creationId xmlns:p14="http://schemas.microsoft.com/office/powerpoint/2010/main" val="1154570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Html paragraphs</a:t>
            </a:r>
            <a:r>
              <a:rPr lang="ar-EG" sz="3200" b="1" dirty="0" smtClean="0">
                <a:solidFill>
                  <a:srgbClr val="FF0000"/>
                </a:solidFill>
              </a:rPr>
              <a:t> </a:t>
            </a:r>
            <a:r>
              <a:rPr lang="en-US" sz="3200" b="1" dirty="0" smtClean="0">
                <a:solidFill>
                  <a:srgbClr val="FF0000"/>
                </a:solidFill>
              </a:rPr>
              <a:t>syntax</a:t>
            </a:r>
            <a:endParaRPr lang="en-US" sz="3200" dirty="0">
              <a:solidFill>
                <a:srgbClr val="FF0000"/>
              </a:solidFill>
            </a:endParaRPr>
          </a:p>
        </p:txBody>
      </p:sp>
      <p:sp>
        <p:nvSpPr>
          <p:cNvPr id="3" name="Content Placeholder 2"/>
          <p:cNvSpPr>
            <a:spLocks noGrp="1"/>
          </p:cNvSpPr>
          <p:nvPr>
            <p:ph idx="1"/>
          </p:nvPr>
        </p:nvSpPr>
        <p:spPr>
          <a:xfrm>
            <a:off x="533400" y="1524000"/>
            <a:ext cx="8229600" cy="4373563"/>
          </a:xfrm>
        </p:spPr>
        <p:txBody>
          <a:bodyPr>
            <a:normAutofit fontScale="92500" lnSpcReduction="20000"/>
          </a:bodyPr>
          <a:lstStyle/>
          <a:p>
            <a:pPr marL="114300" indent="0">
              <a:buNone/>
            </a:pPr>
            <a:r>
              <a:rPr lang="en-US" sz="2800" dirty="0"/>
              <a:t>&lt;p</a:t>
            </a:r>
            <a:r>
              <a:rPr lang="en-US" sz="2800" dirty="0" smtClean="0"/>
              <a:t>&gt;</a:t>
            </a:r>
          </a:p>
          <a:p>
            <a:pPr marL="114300" indent="0">
              <a:buNone/>
            </a:pPr>
            <a:r>
              <a:rPr lang="en-US" sz="2800" dirty="0" smtClean="0"/>
              <a:t>Cyber </a:t>
            </a:r>
            <a:r>
              <a:rPr lang="en-US" sz="2800" dirty="0"/>
              <a:t>security is the application of technologies, processes and controls to protect systems, networks, programs, devices and data from cyber attacks. It aims to reduce the risk of cyber attacks and protect against the </a:t>
            </a:r>
            <a:r>
              <a:rPr lang="en-US" sz="2800" dirty="0" err="1"/>
              <a:t>unauthorised</a:t>
            </a:r>
            <a:r>
              <a:rPr lang="en-US" sz="2800" dirty="0"/>
              <a:t> exploitation of systems, networks and technologies</a:t>
            </a:r>
            <a:r>
              <a:rPr lang="en-US" sz="2800" dirty="0" smtClean="0"/>
              <a:t>..</a:t>
            </a:r>
          </a:p>
          <a:p>
            <a:pPr marL="114300" indent="0">
              <a:buNone/>
            </a:pPr>
            <a:r>
              <a:rPr lang="en-US" sz="2800" dirty="0" smtClean="0"/>
              <a:t>&lt;/</a:t>
            </a:r>
            <a:r>
              <a:rPr lang="en-US" sz="2800" dirty="0"/>
              <a:t>p&gt;</a:t>
            </a:r>
            <a:r>
              <a:rPr lang="ar-EG" sz="2800" dirty="0" smtClean="0"/>
              <a:t/>
            </a:r>
            <a:br>
              <a:rPr lang="ar-EG" sz="2800" dirty="0" smtClean="0"/>
            </a:br>
            <a:r>
              <a:rPr lang="ar-EG" sz="2800" dirty="0" smtClean="0"/>
              <a:t/>
            </a:r>
            <a:br>
              <a:rPr lang="ar-EG" sz="2800" dirty="0" smtClean="0"/>
            </a:br>
            <a:r>
              <a:rPr lang="en-US" sz="2800" dirty="0" smtClean="0"/>
              <a:t/>
            </a:r>
            <a:br>
              <a:rPr lang="en-US" sz="2800" dirty="0" smtClean="0"/>
            </a:br>
            <a:endParaRPr lang="en-US" sz="2800" b="1" dirty="0"/>
          </a:p>
        </p:txBody>
      </p:sp>
    </p:spTree>
    <p:extLst>
      <p:ext uri="{BB962C8B-B14F-4D97-AF65-F5344CB8AC3E}">
        <p14:creationId xmlns:p14="http://schemas.microsoft.com/office/powerpoint/2010/main" val="16191118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Html paragraphs</a:t>
            </a:r>
            <a:r>
              <a:rPr lang="ar-EG" sz="3200" b="1" dirty="0" smtClean="0">
                <a:solidFill>
                  <a:srgbClr val="FF0000"/>
                </a:solidFill>
              </a:rPr>
              <a:t> </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sz="2800" dirty="0" smtClean="0"/>
              <a:t>لبداية سطر  جديد </a:t>
            </a:r>
          </a:p>
          <a:p>
            <a:pPr marL="114300" indent="0" algn="r">
              <a:buNone/>
            </a:pPr>
            <a:r>
              <a:rPr lang="en-US" sz="2800" dirty="0" smtClean="0"/>
              <a:t>&lt;</a:t>
            </a:r>
            <a:r>
              <a:rPr lang="en-US" sz="2800" dirty="0" err="1" smtClean="0"/>
              <a:t>br</a:t>
            </a:r>
            <a:r>
              <a:rPr lang="en-US" sz="2800" dirty="0" smtClean="0"/>
              <a:t>&gt;</a:t>
            </a:r>
            <a:r>
              <a:rPr lang="ar-EG" sz="2800" dirty="0" smtClean="0"/>
              <a:t>نستخدم </a:t>
            </a:r>
            <a:endParaRPr lang="en-US" sz="2800" dirty="0" smtClean="0"/>
          </a:p>
          <a:p>
            <a:pPr marL="114300" indent="0" algn="r">
              <a:buNone/>
            </a:pPr>
            <a:r>
              <a:rPr lang="en-US" sz="2800" dirty="0"/>
              <a:t>Cyber security is the application of technologies, </a:t>
            </a:r>
            <a:r>
              <a:rPr lang="en-US" sz="2800" dirty="0" smtClean="0"/>
              <a:t>&lt;</a:t>
            </a:r>
            <a:r>
              <a:rPr lang="en-US" sz="2800" dirty="0" err="1" smtClean="0"/>
              <a:t>br</a:t>
            </a:r>
            <a:r>
              <a:rPr lang="en-US" sz="2800" dirty="0" smtClean="0"/>
              <a:t>&gt;processes </a:t>
            </a:r>
            <a:r>
              <a:rPr lang="en-US" sz="2800" dirty="0"/>
              <a:t>and controls to protect systems, networks, programs</a:t>
            </a:r>
            <a:r>
              <a:rPr lang="en-US" sz="2800" dirty="0" smtClean="0"/>
              <a:t>,&lt;</a:t>
            </a:r>
            <a:r>
              <a:rPr lang="en-US" sz="2800" dirty="0" err="1" smtClean="0"/>
              <a:t>br</a:t>
            </a:r>
            <a:r>
              <a:rPr lang="en-US" sz="2800" dirty="0" smtClean="0"/>
              <a:t>&gt; </a:t>
            </a:r>
            <a:r>
              <a:rPr lang="en-US" sz="2800" dirty="0"/>
              <a:t>devices and data from cyber attacks. </a:t>
            </a:r>
            <a:r>
              <a:rPr lang="en-US" sz="2800" dirty="0" smtClean="0"/>
              <a:t>&lt;</a:t>
            </a:r>
            <a:r>
              <a:rPr lang="en-US" sz="2800" dirty="0" err="1" smtClean="0"/>
              <a:t>br</a:t>
            </a:r>
            <a:r>
              <a:rPr lang="en-US" sz="2800" dirty="0" smtClean="0"/>
              <a:t>&gt;It </a:t>
            </a:r>
            <a:r>
              <a:rPr lang="en-US" sz="2800" dirty="0"/>
              <a:t>aims to reduce the risk of cyber attacks and protect against the </a:t>
            </a:r>
            <a:r>
              <a:rPr lang="en-US" sz="2800" dirty="0" err="1"/>
              <a:t>unauthorised</a:t>
            </a:r>
            <a:r>
              <a:rPr lang="en-US" sz="2800" dirty="0"/>
              <a:t> exploitation of systems, networks and technologies..</a:t>
            </a:r>
          </a:p>
          <a:p>
            <a:pPr marL="114300" indent="0" algn="r">
              <a:buNone/>
            </a:pPr>
            <a:endParaRPr lang="en-US" sz="2800" dirty="0" smtClean="0"/>
          </a:p>
          <a:p>
            <a:pPr marL="114300" indent="0" algn="r">
              <a:buNone/>
            </a:pPr>
            <a:endParaRPr lang="en-US" sz="2800" dirty="0" smtClean="0"/>
          </a:p>
        </p:txBody>
      </p:sp>
    </p:spTree>
    <p:extLst>
      <p:ext uri="{BB962C8B-B14F-4D97-AF65-F5344CB8AC3E}">
        <p14:creationId xmlns:p14="http://schemas.microsoft.com/office/powerpoint/2010/main" val="3825276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en-US" sz="3200" b="1" dirty="0" smtClean="0">
                <a:solidFill>
                  <a:srgbClr val="FF0000"/>
                </a:solidFill>
              </a:rPr>
              <a:t/>
            </a:r>
            <a:br>
              <a:rPr lang="en-US" sz="3200" b="1" dirty="0" smtClean="0">
                <a:solidFill>
                  <a:srgbClr val="FF0000"/>
                </a:solidFill>
              </a:rPr>
            </a:br>
            <a:r>
              <a:rPr lang="en-US" sz="3200" b="1" dirty="0">
                <a:solidFill>
                  <a:srgbClr val="FF0000"/>
                </a:solidFill>
              </a:rPr>
              <a:t/>
            </a:r>
            <a:br>
              <a:rPr lang="en-US" sz="3200" b="1" dirty="0">
                <a:solidFill>
                  <a:srgbClr val="FF0000"/>
                </a:solidFill>
              </a:rPr>
            </a:br>
            <a:r>
              <a:rPr lang="en-US" sz="3200" b="1" dirty="0" smtClean="0">
                <a:solidFill>
                  <a:srgbClr val="FF0000"/>
                </a:solidFill>
              </a:rPr>
              <a:t>Auto </a:t>
            </a:r>
            <a:r>
              <a:rPr lang="en-US" sz="3200" b="1" dirty="0">
                <a:solidFill>
                  <a:srgbClr val="FF0000"/>
                </a:solidFill>
              </a:rPr>
              <a:t>break lines with paragraph</a:t>
            </a:r>
            <a:br>
              <a:rPr lang="en-US" sz="3200" b="1" dirty="0">
                <a:solidFill>
                  <a:srgbClr val="FF0000"/>
                </a:solidFill>
              </a:rPr>
            </a:br>
            <a:r>
              <a:rPr lang="en-US" sz="3200" dirty="0">
                <a:solidFill>
                  <a:srgbClr val="FF0000"/>
                </a:solidFill>
              </a:rPr>
              <a:t/>
            </a:r>
            <a:br>
              <a:rPr lang="en-US" sz="3200" dirty="0">
                <a:solidFill>
                  <a:srgbClr val="FF0000"/>
                </a:solidFill>
              </a:rPr>
            </a:br>
            <a:endParaRPr lang="en-US" sz="3200"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114300" indent="0" algn="r">
              <a:buNone/>
            </a:pPr>
            <a:r>
              <a:rPr lang="en-US" sz="2800" dirty="0" smtClean="0"/>
              <a:t>&lt;pre&gt;</a:t>
            </a:r>
            <a:r>
              <a:rPr lang="ar-EG" sz="2800" dirty="0" smtClean="0"/>
              <a:t>يُمكننا </a:t>
            </a:r>
            <a:r>
              <a:rPr lang="ar-EG" sz="2800" dirty="0"/>
              <a:t>استخدام </a:t>
            </a:r>
            <a:r>
              <a:rPr lang="ar-EG" sz="2800" dirty="0" smtClean="0"/>
              <a:t>عنصر</a:t>
            </a:r>
            <a:endParaRPr lang="en-US" sz="2800" dirty="0" smtClean="0"/>
          </a:p>
          <a:p>
            <a:pPr marL="114300" indent="0" algn="r">
              <a:buNone/>
            </a:pPr>
            <a:r>
              <a:rPr lang="en-US" sz="2800" dirty="0" smtClean="0"/>
              <a:t>&lt;p&gt;</a:t>
            </a:r>
            <a:r>
              <a:rPr lang="ar-EG" sz="2800" dirty="0" smtClean="0"/>
              <a:t>داخل العنصر </a:t>
            </a:r>
            <a:endParaRPr lang="en-US" sz="2800" dirty="0" smtClean="0"/>
          </a:p>
          <a:p>
            <a:pPr marL="114300" indent="0" algn="r">
              <a:buNone/>
            </a:pPr>
            <a:r>
              <a:rPr lang="ar-EG" sz="2800" dirty="0"/>
              <a:t>لعمل مسافات وأسطر فارغة بشكل تلقائي</a:t>
            </a:r>
            <a:r>
              <a:rPr lang="ar-EG" sz="2800" dirty="0" smtClean="0"/>
              <a:t>.</a:t>
            </a:r>
            <a:endParaRPr lang="en-US" sz="2800" dirty="0" smtClean="0"/>
          </a:p>
          <a:p>
            <a:pPr marL="114300" indent="0">
              <a:buNone/>
            </a:pPr>
            <a:r>
              <a:rPr lang="en-US" sz="2800" dirty="0"/>
              <a:t>&lt;p</a:t>
            </a:r>
            <a:r>
              <a:rPr lang="en-US" sz="2800" dirty="0" smtClean="0"/>
              <a:t>&gt; </a:t>
            </a:r>
            <a:r>
              <a:rPr lang="en-US" sz="2800" dirty="0"/>
              <a:t>&lt;pre&gt; Cyber security is the application of technologies, processes and controls to protect systems, networks, programs, devices and data from cyber attacks. It aims to reduce the risk of cyber attacks and protect against the </a:t>
            </a:r>
            <a:r>
              <a:rPr lang="en-US" sz="2800" dirty="0" err="1"/>
              <a:t>unauthorised</a:t>
            </a:r>
            <a:r>
              <a:rPr lang="en-US" sz="2800" dirty="0"/>
              <a:t> exploitation of systems, networks and technologies.. &lt;pre&gt; &lt;/p</a:t>
            </a:r>
            <a:r>
              <a:rPr lang="en-US" sz="2800" dirty="0" smtClean="0"/>
              <a:t>&gt;</a:t>
            </a:r>
          </a:p>
          <a:p>
            <a:pPr marL="114300" indent="0" algn="r">
              <a:buNone/>
            </a:pPr>
            <a:r>
              <a:rPr lang="en-US" sz="2800" dirty="0" smtClean="0"/>
              <a:t>&lt;p&gt;</a:t>
            </a:r>
            <a:r>
              <a:rPr lang="ar-EG" sz="2800" dirty="0" smtClean="0"/>
              <a:t>ويمكن الاستغناء عن العنصر </a:t>
            </a:r>
            <a:endParaRPr lang="en-US" sz="2800" dirty="0" smtClean="0"/>
          </a:p>
          <a:p>
            <a:pPr marL="114300" indent="0" algn="r">
              <a:buNone/>
            </a:pPr>
            <a:r>
              <a:rPr lang="en-US" sz="2800" dirty="0" smtClean="0"/>
              <a:t>pre</a:t>
            </a:r>
            <a:r>
              <a:rPr lang="ar-EG" sz="2800" dirty="0" smtClean="0"/>
              <a:t>وعيب استخدام </a:t>
            </a:r>
            <a:endParaRPr lang="en-US" sz="2800" dirty="0" smtClean="0"/>
          </a:p>
          <a:p>
            <a:pPr marL="114300" indent="0" algn="r">
              <a:buNone/>
            </a:pPr>
            <a:r>
              <a:rPr lang="ar-EG" sz="2800" dirty="0" smtClean="0"/>
              <a:t>يلغى اى تنسيقات بداخل البراجراف</a:t>
            </a:r>
            <a:endParaRPr lang="en-US" sz="2800" dirty="0" smtClean="0"/>
          </a:p>
          <a:p>
            <a:pPr marL="114300" indent="0" algn="r">
              <a:buNone/>
            </a:pPr>
            <a:endParaRPr lang="en-US" sz="2800" dirty="0" smtClean="0"/>
          </a:p>
        </p:txBody>
      </p:sp>
    </p:spTree>
    <p:extLst>
      <p:ext uri="{BB962C8B-B14F-4D97-AF65-F5344CB8AC3E}">
        <p14:creationId xmlns:p14="http://schemas.microsoft.com/office/powerpoint/2010/main" val="2698810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html</a:t>
            </a:r>
            <a:r>
              <a:rPr lang="ar-EG" sz="3200" b="1" dirty="0" smtClean="0">
                <a:solidFill>
                  <a:srgbClr val="FF0000"/>
                </a:solidFill>
              </a:rPr>
              <a:t>لماذا نتعلم </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marL="0" indent="0" algn="r">
              <a:lnSpc>
                <a:spcPct val="150000"/>
              </a:lnSpc>
              <a:buNone/>
            </a:pPr>
            <a:r>
              <a:rPr lang="ar-EG" sz="2800" dirty="0" smtClean="0"/>
              <a:t>لكى تصبح مبرمج العاب او مبرمج مواقع او هاكر مان </a:t>
            </a:r>
          </a:p>
          <a:p>
            <a:pPr marL="0" indent="0" algn="r">
              <a:lnSpc>
                <a:spcPct val="150000"/>
              </a:lnSpc>
              <a:buNone/>
            </a:pPr>
            <a:r>
              <a:rPr lang="ar-EG" sz="2800" dirty="0" smtClean="0"/>
              <a:t>او برمجه تطبيقات الاندرويد والابل مثلا</a:t>
            </a:r>
          </a:p>
          <a:p>
            <a:pPr marL="0" indent="0" algn="r">
              <a:lnSpc>
                <a:spcPct val="150000"/>
              </a:lnSpc>
              <a:buNone/>
            </a:pPr>
            <a:r>
              <a:rPr lang="en-US" sz="2800" dirty="0" smtClean="0"/>
              <a:t>html</a:t>
            </a:r>
            <a:r>
              <a:rPr lang="ar-EG" sz="2800" dirty="0" smtClean="0"/>
              <a:t>البداية هى تعلم لغة ال </a:t>
            </a:r>
            <a:endParaRPr lang="en-US" sz="2800" dirty="0" smtClean="0"/>
          </a:p>
          <a:p>
            <a:pPr marL="0" indent="0" algn="r">
              <a:lnSpc>
                <a:spcPct val="150000"/>
              </a:lnSpc>
              <a:buNone/>
            </a:pPr>
            <a:r>
              <a:rPr lang="en-US" sz="2800" dirty="0" smtClean="0"/>
              <a:t>html</a:t>
            </a:r>
            <a:r>
              <a:rPr lang="ar-EG" sz="2800" dirty="0" smtClean="0"/>
              <a:t>بداية الانطلاقة فى عالم البرمجة هى لغة </a:t>
            </a:r>
            <a:endParaRPr lang="en-US" sz="2800" dirty="0" smtClean="0"/>
          </a:p>
          <a:p>
            <a:pPr marL="0" indent="0" algn="r">
              <a:lnSpc>
                <a:spcPct val="150000"/>
              </a:lnSpc>
              <a:buNone/>
            </a:pPr>
            <a:endParaRPr lang="en-US" sz="2800" dirty="0"/>
          </a:p>
        </p:txBody>
      </p:sp>
    </p:spTree>
    <p:extLst>
      <p:ext uri="{BB962C8B-B14F-4D97-AF65-F5344CB8AC3E}">
        <p14:creationId xmlns:p14="http://schemas.microsoft.com/office/powerpoint/2010/main" val="4136248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en-US" sz="3200" b="1" dirty="0" smtClean="0">
                <a:solidFill>
                  <a:srgbClr val="FF0000"/>
                </a:solidFill>
              </a:rPr>
              <a:t>Html comment</a:t>
            </a:r>
            <a:endParaRPr lang="en-US" sz="3200"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marL="114300" indent="0" algn="r">
              <a:buNone/>
            </a:pPr>
            <a:r>
              <a:rPr lang="ar-EG" sz="2800" dirty="0"/>
              <a:t>هي معلومات تنظيمية حول صفحة الويب تمكّن مطوري المواقع من معرفة خارطة الأكواد البرمجية داخل </a:t>
            </a:r>
            <a:r>
              <a:rPr lang="ar-EG" sz="2800" dirty="0" smtClean="0"/>
              <a:t>صفحة</a:t>
            </a:r>
            <a:endParaRPr lang="en-US" sz="2800" dirty="0" smtClean="0"/>
          </a:p>
          <a:p>
            <a:pPr marL="114300" indent="0" algn="r">
              <a:buNone/>
            </a:pPr>
            <a:r>
              <a:rPr lang="en-US" sz="2800" dirty="0" smtClean="0"/>
              <a:t>html</a:t>
            </a:r>
            <a:r>
              <a:rPr lang="ar-EG" sz="2800" dirty="0" smtClean="0"/>
              <a:t>ال </a:t>
            </a:r>
            <a:endParaRPr lang="en-US" sz="2800" dirty="0" smtClean="0"/>
          </a:p>
          <a:p>
            <a:pPr marL="114300" indent="0" algn="r">
              <a:buNone/>
            </a:pPr>
            <a:r>
              <a:rPr lang="ar-EG" sz="2800" dirty="0" smtClean="0"/>
              <a:t>فمثلا عند بداية كود معين نضع تعليق لكى يتابع المطور صفحته</a:t>
            </a:r>
          </a:p>
          <a:p>
            <a:pPr marL="114300" indent="0" algn="r">
              <a:buNone/>
            </a:pPr>
            <a:r>
              <a:rPr lang="ar-EG" sz="2800" dirty="0" smtClean="0"/>
              <a:t>و</a:t>
            </a:r>
            <a:r>
              <a:rPr lang="ar-EG" sz="2800" dirty="0"/>
              <a:t>لسهولة قراءة الأوامر البرمجية وعدم تداخلها، وهي أيضًا عملية تنظيمية يستخدمها أغلب مطوري الويب.</a:t>
            </a:r>
          </a:p>
          <a:p>
            <a:pPr marL="114300" indent="0" algn="r">
              <a:buNone/>
            </a:pPr>
            <a:r>
              <a:rPr lang="ar-EG" sz="2800" dirty="0" smtClean="0"/>
              <a:t>ول</a:t>
            </a:r>
            <a:r>
              <a:rPr lang="ar-EG" sz="2800" dirty="0"/>
              <a:t>وصف النتيجة المقصودة من الأوامر البرمجية أو لشرح سبب استخدام هذا الأمر البرمجي أو لتوضيح سطر معقد</a:t>
            </a:r>
            <a:r>
              <a:rPr lang="ar-EG" sz="2800" dirty="0" smtClean="0"/>
              <a:t>.</a:t>
            </a:r>
          </a:p>
          <a:p>
            <a:pPr marL="114300" indent="0" algn="r">
              <a:buNone/>
            </a:pPr>
            <a:r>
              <a:rPr lang="ar-EG" sz="2800" dirty="0" smtClean="0"/>
              <a:t>والمتصفحات تتجاهل ما بداخل الكومنت</a:t>
            </a:r>
            <a:r>
              <a:rPr lang="ar-EG" sz="2800" dirty="0"/>
              <a:t/>
            </a:r>
            <a:br>
              <a:rPr lang="ar-EG" sz="2800" dirty="0"/>
            </a:br>
            <a:endParaRPr lang="en-US" sz="2800" dirty="0" smtClean="0"/>
          </a:p>
        </p:txBody>
      </p:sp>
    </p:spTree>
    <p:extLst>
      <p:ext uri="{BB962C8B-B14F-4D97-AF65-F5344CB8AC3E}">
        <p14:creationId xmlns:p14="http://schemas.microsoft.com/office/powerpoint/2010/main" val="2509496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en-US" sz="3200" b="1" dirty="0" smtClean="0">
                <a:solidFill>
                  <a:srgbClr val="FF0000"/>
                </a:solidFill>
              </a:rPr>
              <a:t>Comment syntax</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marL="114300" indent="0">
              <a:buNone/>
            </a:pPr>
            <a:r>
              <a:rPr lang="en-US" sz="2800" dirty="0"/>
              <a:t/>
            </a:r>
            <a:br>
              <a:rPr lang="en-US" sz="2800" dirty="0"/>
            </a:br>
            <a:r>
              <a:rPr lang="en-US" sz="2800" dirty="0"/>
              <a:t>&lt;!-- Comments are not displayed in the browser </a:t>
            </a:r>
            <a:r>
              <a:rPr lang="en-US" sz="2800" dirty="0" smtClean="0"/>
              <a:t>--&gt;</a:t>
            </a:r>
          </a:p>
          <a:p>
            <a:pPr marL="114300" indent="0" algn="r">
              <a:buNone/>
            </a:pPr>
            <a:r>
              <a:rPr lang="ar-EG" sz="2800" dirty="0" smtClean="0"/>
              <a:t>ويمكن استخدام الكومنت فى اى مكان فى الجملة</a:t>
            </a:r>
            <a:endParaRPr lang="en-US" sz="2800" dirty="0" smtClean="0"/>
          </a:p>
        </p:txBody>
      </p:sp>
    </p:spTree>
    <p:extLst>
      <p:ext uri="{BB962C8B-B14F-4D97-AF65-F5344CB8AC3E}">
        <p14:creationId xmlns:p14="http://schemas.microsoft.com/office/powerpoint/2010/main" val="1092267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en-US" sz="3200" b="1" dirty="0">
                <a:solidFill>
                  <a:srgbClr val="FF0000"/>
                </a:solidFill>
              </a:rPr>
              <a:t>HTML bold element</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sz="2800" dirty="0" smtClean="0"/>
              <a:t>&lt;b&gt;</a:t>
            </a:r>
            <a:r>
              <a:rPr lang="ar-EG" sz="2800" dirty="0" smtClean="0"/>
              <a:t>يستخدم عنصر </a:t>
            </a:r>
            <a:endParaRPr lang="en-US" sz="2800" dirty="0" smtClean="0"/>
          </a:p>
          <a:p>
            <a:pPr marL="114300" indent="0" algn="r">
              <a:buNone/>
            </a:pPr>
            <a:r>
              <a:rPr lang="ar-EG" sz="2800" dirty="0"/>
              <a:t>لتغيير أو تحويل النصوص من نصوص بخط عادي إلى </a:t>
            </a:r>
            <a:r>
              <a:rPr lang="ar-EG" sz="2800" dirty="0" smtClean="0"/>
              <a:t> </a:t>
            </a:r>
            <a:r>
              <a:rPr lang="en-US" sz="2800" dirty="0" smtClean="0"/>
              <a:t>html</a:t>
            </a:r>
            <a:r>
              <a:rPr lang="ar-EG" sz="2800" dirty="0" smtClean="0"/>
              <a:t>نصوص </a:t>
            </a:r>
            <a:r>
              <a:rPr lang="ar-EG" sz="2800" dirty="0"/>
              <a:t>بخط عريض في </a:t>
            </a:r>
            <a:r>
              <a:rPr lang="ar-EG" sz="2800" dirty="0" smtClean="0"/>
              <a:t>لغة ال </a:t>
            </a:r>
            <a:endParaRPr lang="en-US" sz="2800" dirty="0" smtClean="0"/>
          </a:p>
          <a:p>
            <a:pPr marL="114300" indent="0" algn="r">
              <a:buNone/>
            </a:pPr>
            <a:r>
              <a:rPr lang="en-US" sz="2800" dirty="0" smtClean="0"/>
              <a:t>b </a:t>
            </a:r>
            <a:endParaRPr lang="ar-EG" sz="2800" dirty="0" smtClean="0"/>
          </a:p>
          <a:p>
            <a:pPr marL="114300" indent="0" algn="r">
              <a:buNone/>
            </a:pPr>
            <a:r>
              <a:rPr lang="en-US" sz="2800" dirty="0" smtClean="0"/>
              <a:t>bold</a:t>
            </a:r>
            <a:r>
              <a:rPr lang="ar-EG" sz="2800" dirty="0" smtClean="0"/>
              <a:t>اختصار ل </a:t>
            </a:r>
            <a:endParaRPr lang="en-US" sz="2800" dirty="0" smtClean="0"/>
          </a:p>
          <a:p>
            <a:pPr marL="114300" indent="0" algn="r">
              <a:buNone/>
            </a:pPr>
            <a:endParaRPr lang="en-US" sz="2800" dirty="0" smtClean="0"/>
          </a:p>
        </p:txBody>
      </p:sp>
    </p:spTree>
    <p:extLst>
      <p:ext uri="{BB962C8B-B14F-4D97-AF65-F5344CB8AC3E}">
        <p14:creationId xmlns:p14="http://schemas.microsoft.com/office/powerpoint/2010/main" val="16539028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en-US" sz="3200" b="1" dirty="0">
                <a:solidFill>
                  <a:srgbClr val="FF0000"/>
                </a:solidFill>
              </a:rPr>
              <a:t>HTML strong element</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sz="2800" dirty="0"/>
              <a:t>لتغيير الخط من خط عادي إلى خط هام، وهو هام أيضًا </a:t>
            </a:r>
            <a:r>
              <a:rPr lang="en-US" sz="2800" dirty="0" smtClean="0"/>
              <a:t> </a:t>
            </a:r>
            <a:r>
              <a:rPr lang="ar-EG" sz="2800" dirty="0" smtClean="0"/>
              <a:t> لمحركات البحث مثل الخط السميك</a:t>
            </a:r>
            <a:endParaRPr lang="en-US" sz="2800" dirty="0" smtClean="0"/>
          </a:p>
          <a:p>
            <a:pPr marL="114300" indent="0">
              <a:buNone/>
            </a:pPr>
            <a:r>
              <a:rPr lang="en-US" sz="2800" dirty="0"/>
              <a:t>&lt;p&gt; </a:t>
            </a:r>
            <a:r>
              <a:rPr lang="en-US" sz="2800" dirty="0" err="1"/>
              <a:t>closetag</a:t>
            </a:r>
            <a:r>
              <a:rPr lang="en-US" sz="2800" dirty="0"/>
              <a:t> is a platform to teach you &lt;strong&gt; programing &lt;/strong&gt; language &lt;/p&gt; </a:t>
            </a:r>
            <a:br>
              <a:rPr lang="en-US" sz="2800" dirty="0"/>
            </a:br>
            <a:endParaRPr lang="en-US" sz="2800" dirty="0" smtClean="0"/>
          </a:p>
        </p:txBody>
      </p:sp>
    </p:spTree>
    <p:extLst>
      <p:ext uri="{BB962C8B-B14F-4D97-AF65-F5344CB8AC3E}">
        <p14:creationId xmlns:p14="http://schemas.microsoft.com/office/powerpoint/2010/main" val="13937300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en-US" sz="3200" b="1" dirty="0">
                <a:solidFill>
                  <a:srgbClr val="FF0000"/>
                </a:solidFill>
              </a:rPr>
              <a:t>HTML Italic Element</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sz="2800" dirty="0" smtClean="0"/>
              <a:t>&lt;i&gt;</a:t>
            </a:r>
            <a:r>
              <a:rPr lang="ar-EG" sz="2800" dirty="0" smtClean="0"/>
              <a:t>يستخدم عنصر </a:t>
            </a:r>
            <a:endParaRPr lang="en-US" sz="2800" dirty="0" smtClean="0"/>
          </a:p>
          <a:p>
            <a:pPr marL="114300" indent="0" algn="r">
              <a:buNone/>
            </a:pPr>
            <a:r>
              <a:rPr lang="ar-EG" sz="2800" dirty="0"/>
              <a:t>لتغيير الخط من خط عادي إلى خط </a:t>
            </a:r>
            <a:r>
              <a:rPr lang="ar-EG" sz="2800" dirty="0" smtClean="0"/>
              <a:t>مائل.</a:t>
            </a:r>
          </a:p>
          <a:p>
            <a:pPr marL="114300" indent="0" algn="r">
              <a:buNone/>
            </a:pPr>
            <a:r>
              <a:rPr lang="en-US" sz="2800" dirty="0"/>
              <a:t>&lt;p&gt; </a:t>
            </a:r>
            <a:r>
              <a:rPr lang="en-US" sz="2800" dirty="0" err="1"/>
              <a:t>closetag</a:t>
            </a:r>
            <a:r>
              <a:rPr lang="en-US" sz="2800" dirty="0"/>
              <a:t> is a platform to teach you &lt;i&gt; programing &lt;/i&gt; language &lt;p&gt; </a:t>
            </a:r>
            <a:br>
              <a:rPr lang="en-US" sz="2800" dirty="0"/>
            </a:br>
            <a:endParaRPr lang="en-US" sz="2800" dirty="0" smtClean="0"/>
          </a:p>
        </p:txBody>
      </p:sp>
    </p:spTree>
    <p:extLst>
      <p:ext uri="{BB962C8B-B14F-4D97-AF65-F5344CB8AC3E}">
        <p14:creationId xmlns:p14="http://schemas.microsoft.com/office/powerpoint/2010/main" val="30076133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HTML small element</a:t>
            </a:r>
          </a:p>
        </p:txBody>
      </p:sp>
      <p:sp>
        <p:nvSpPr>
          <p:cNvPr id="3" name="Content Placeholder 2"/>
          <p:cNvSpPr>
            <a:spLocks noGrp="1"/>
          </p:cNvSpPr>
          <p:nvPr>
            <p:ph idx="1"/>
          </p:nvPr>
        </p:nvSpPr>
        <p:spPr/>
        <p:txBody>
          <a:bodyPr>
            <a:normAutofit/>
          </a:bodyPr>
          <a:lstStyle/>
          <a:p>
            <a:pPr marL="114300" indent="0" algn="r">
              <a:buNone/>
            </a:pPr>
            <a:r>
              <a:rPr lang="en-US" sz="2800" dirty="0" smtClean="0"/>
              <a:t>&lt;small&gt;</a:t>
            </a:r>
            <a:r>
              <a:rPr lang="ar-EG" sz="2800" dirty="0" smtClean="0"/>
              <a:t>يستخدم عنصر </a:t>
            </a:r>
            <a:endParaRPr lang="en-US" sz="2800" dirty="0" smtClean="0"/>
          </a:p>
          <a:p>
            <a:pPr marL="114300" indent="0" algn="r">
              <a:buNone/>
            </a:pPr>
            <a:r>
              <a:rPr lang="ar-EG" sz="2800" dirty="0"/>
              <a:t>لتغيير الخط من خط عادي إلى </a:t>
            </a:r>
            <a:r>
              <a:rPr lang="ar-EG" sz="2800" dirty="0" smtClean="0"/>
              <a:t>خط صغير.</a:t>
            </a:r>
          </a:p>
          <a:p>
            <a:pPr marL="114300" indent="0" algn="r">
              <a:buNone/>
            </a:pPr>
            <a:r>
              <a:rPr lang="en-US" sz="2800" dirty="0"/>
              <a:t>&lt;p&gt; </a:t>
            </a:r>
            <a:r>
              <a:rPr lang="en-US" sz="2800" dirty="0" err="1"/>
              <a:t>closetag</a:t>
            </a:r>
            <a:r>
              <a:rPr lang="en-US" sz="2800" dirty="0"/>
              <a:t> is a platform to teach you </a:t>
            </a:r>
            <a:r>
              <a:rPr lang="en-US" sz="2800" dirty="0" smtClean="0"/>
              <a:t>&lt;small&gt; </a:t>
            </a:r>
            <a:r>
              <a:rPr lang="en-US" sz="2800" dirty="0"/>
              <a:t>programing </a:t>
            </a:r>
            <a:r>
              <a:rPr lang="en-US" sz="2800" dirty="0" smtClean="0"/>
              <a:t>&lt;/small&gt; </a:t>
            </a:r>
            <a:r>
              <a:rPr lang="en-US" sz="2800" dirty="0"/>
              <a:t>language &lt;p&gt; </a:t>
            </a:r>
            <a:br>
              <a:rPr lang="en-US" sz="2800" dirty="0"/>
            </a:br>
            <a:endParaRPr lang="en-US" sz="2800" dirty="0" smtClean="0"/>
          </a:p>
        </p:txBody>
      </p:sp>
    </p:spTree>
    <p:extLst>
      <p:ext uri="{BB962C8B-B14F-4D97-AF65-F5344CB8AC3E}">
        <p14:creationId xmlns:p14="http://schemas.microsoft.com/office/powerpoint/2010/main" val="2151978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HTML </a:t>
            </a:r>
            <a:r>
              <a:rPr lang="en-US" sz="3200" b="1" dirty="0" smtClean="0">
                <a:solidFill>
                  <a:srgbClr val="FF0000"/>
                </a:solidFill>
              </a:rPr>
              <a:t>big element</a:t>
            </a:r>
            <a:endParaRPr lang="en-US" sz="32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sz="2800" dirty="0" smtClean="0"/>
              <a:t>&lt;big&gt;</a:t>
            </a:r>
            <a:r>
              <a:rPr lang="ar-EG" sz="2800" dirty="0" smtClean="0"/>
              <a:t>يستخدم عنصر </a:t>
            </a:r>
            <a:endParaRPr lang="en-US" sz="2800" dirty="0" smtClean="0"/>
          </a:p>
          <a:p>
            <a:pPr marL="114300" indent="0" algn="r">
              <a:buNone/>
            </a:pPr>
            <a:r>
              <a:rPr lang="ar-EG" sz="2800" dirty="0"/>
              <a:t>لتغيير الخط من خط عادي إلى </a:t>
            </a:r>
            <a:r>
              <a:rPr lang="ar-EG" sz="2800" dirty="0" smtClean="0"/>
              <a:t>خط صغير.</a:t>
            </a:r>
          </a:p>
          <a:p>
            <a:pPr marL="114300" indent="0" algn="r">
              <a:buNone/>
            </a:pPr>
            <a:r>
              <a:rPr lang="en-US" sz="2800" dirty="0"/>
              <a:t>&lt;p&gt; </a:t>
            </a:r>
            <a:r>
              <a:rPr lang="en-US" sz="2800" dirty="0" err="1"/>
              <a:t>closetag</a:t>
            </a:r>
            <a:r>
              <a:rPr lang="en-US" sz="2800" dirty="0"/>
              <a:t> is a platform to teach you </a:t>
            </a:r>
            <a:r>
              <a:rPr lang="en-US" sz="2800" dirty="0" smtClean="0"/>
              <a:t>&lt;big&gt; </a:t>
            </a:r>
            <a:r>
              <a:rPr lang="en-US" sz="2800" dirty="0"/>
              <a:t>programing </a:t>
            </a:r>
            <a:r>
              <a:rPr lang="en-US" sz="2800" dirty="0" smtClean="0"/>
              <a:t>&lt;/big&gt; </a:t>
            </a:r>
            <a:r>
              <a:rPr lang="en-US" sz="2800" dirty="0"/>
              <a:t>language &lt;p&gt; </a:t>
            </a:r>
            <a:br>
              <a:rPr lang="en-US" sz="2800" dirty="0"/>
            </a:br>
            <a:endParaRPr lang="en-US" sz="2800" dirty="0" smtClean="0"/>
          </a:p>
        </p:txBody>
      </p:sp>
    </p:spTree>
    <p:extLst>
      <p:ext uri="{BB962C8B-B14F-4D97-AF65-F5344CB8AC3E}">
        <p14:creationId xmlns:p14="http://schemas.microsoft.com/office/powerpoint/2010/main" val="4830958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HTML mark element</a:t>
            </a:r>
          </a:p>
        </p:txBody>
      </p:sp>
      <p:sp>
        <p:nvSpPr>
          <p:cNvPr id="3" name="Content Placeholder 2"/>
          <p:cNvSpPr>
            <a:spLocks noGrp="1"/>
          </p:cNvSpPr>
          <p:nvPr>
            <p:ph idx="1"/>
          </p:nvPr>
        </p:nvSpPr>
        <p:spPr/>
        <p:txBody>
          <a:bodyPr>
            <a:normAutofit/>
          </a:bodyPr>
          <a:lstStyle/>
          <a:p>
            <a:pPr marL="114300" indent="0" algn="r">
              <a:buNone/>
            </a:pPr>
            <a:r>
              <a:rPr lang="en-US" sz="2800" dirty="0" smtClean="0"/>
              <a:t>&lt;mark&gt;</a:t>
            </a:r>
            <a:r>
              <a:rPr lang="ar-EG" sz="2800" dirty="0" smtClean="0"/>
              <a:t>يستخدم عنصر </a:t>
            </a:r>
            <a:endParaRPr lang="en-US" sz="2800" dirty="0" smtClean="0"/>
          </a:p>
          <a:p>
            <a:pPr marL="114300" indent="0" algn="r">
              <a:buNone/>
            </a:pPr>
            <a:r>
              <a:rPr lang="ar-EG" sz="2800" dirty="0"/>
              <a:t>لتلوين النصوص بعلامة صفراء وبارزة أو لتسليط الضوء على هذا النص</a:t>
            </a:r>
            <a:r>
              <a:rPr lang="ar-EG" sz="2800" dirty="0" smtClean="0"/>
              <a:t>.</a:t>
            </a:r>
            <a:endParaRPr lang="en-US" sz="2800" dirty="0" smtClean="0"/>
          </a:p>
          <a:p>
            <a:pPr marL="114300" indent="0" algn="r">
              <a:buNone/>
            </a:pPr>
            <a:r>
              <a:rPr lang="en-US" sz="2800" dirty="0"/>
              <a:t>&lt;p&gt;Do not forget to buy &lt;mark&gt;milk&lt;/mark&gt; today.&lt;/p&gt; </a:t>
            </a:r>
            <a:br>
              <a:rPr lang="en-US" sz="2800" dirty="0"/>
            </a:br>
            <a:endParaRPr lang="ar-EG" sz="2800" dirty="0" smtClean="0"/>
          </a:p>
        </p:txBody>
      </p:sp>
    </p:spTree>
    <p:extLst>
      <p:ext uri="{BB962C8B-B14F-4D97-AF65-F5344CB8AC3E}">
        <p14:creationId xmlns:p14="http://schemas.microsoft.com/office/powerpoint/2010/main" val="22562761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HTML del element</a:t>
            </a:r>
          </a:p>
        </p:txBody>
      </p:sp>
      <p:sp>
        <p:nvSpPr>
          <p:cNvPr id="3" name="Content Placeholder 2"/>
          <p:cNvSpPr>
            <a:spLocks noGrp="1"/>
          </p:cNvSpPr>
          <p:nvPr>
            <p:ph idx="1"/>
          </p:nvPr>
        </p:nvSpPr>
        <p:spPr/>
        <p:txBody>
          <a:bodyPr>
            <a:normAutofit/>
          </a:bodyPr>
          <a:lstStyle/>
          <a:p>
            <a:pPr marL="114300" indent="0" algn="r">
              <a:buNone/>
            </a:pPr>
            <a:r>
              <a:rPr lang="en-US" sz="2800" dirty="0" smtClean="0"/>
              <a:t>&lt;del&gt;</a:t>
            </a:r>
            <a:r>
              <a:rPr lang="ar-EG" sz="2800" dirty="0" smtClean="0"/>
              <a:t>يستخدم عنصر </a:t>
            </a:r>
            <a:endParaRPr lang="en-US" sz="2800" dirty="0" smtClean="0"/>
          </a:p>
          <a:p>
            <a:pPr marL="114300" indent="0" algn="r">
              <a:buNone/>
            </a:pPr>
            <a:r>
              <a:rPr lang="ar-EG" sz="2800" dirty="0"/>
              <a:t>لعمل علامة حذف أو شطب فوق النص، أو لجعل النص ملغي من صفحة الويب أو من هذه الجملة، كما يحدد المتصفح هذا النص بعلامة عرضية على النص.</a:t>
            </a:r>
          </a:p>
          <a:p>
            <a:pPr marL="114300" indent="0">
              <a:buNone/>
            </a:pPr>
            <a:r>
              <a:rPr lang="en-US" sz="2800" dirty="0"/>
              <a:t>&lt;p&gt;My favorite color is &lt;del&gt;blue&lt;/del&gt; red.&lt;/p&gt;</a:t>
            </a:r>
            <a:r>
              <a:rPr lang="ar-EG" sz="2800" dirty="0"/>
              <a:t/>
            </a:r>
            <a:br>
              <a:rPr lang="ar-EG" sz="2800" dirty="0"/>
            </a:br>
            <a:endParaRPr lang="en-US" sz="2800" dirty="0" smtClean="0"/>
          </a:p>
        </p:txBody>
      </p:sp>
    </p:spTree>
    <p:extLst>
      <p:ext uri="{BB962C8B-B14F-4D97-AF65-F5344CB8AC3E}">
        <p14:creationId xmlns:p14="http://schemas.microsoft.com/office/powerpoint/2010/main" val="5664387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FF0000"/>
                </a:solidFill>
              </a:rPr>
              <a:t/>
            </a:r>
            <a:br>
              <a:rPr lang="en-US" sz="3200" b="1" dirty="0" smtClean="0">
                <a:solidFill>
                  <a:srgbClr val="FF0000"/>
                </a:solidFill>
              </a:rPr>
            </a:br>
            <a:r>
              <a:rPr lang="en-US" sz="3200" b="1" dirty="0" smtClean="0">
                <a:solidFill>
                  <a:srgbClr val="FF0000"/>
                </a:solidFill>
              </a:rPr>
              <a:t>HTML </a:t>
            </a:r>
            <a:r>
              <a:rPr lang="en-US" sz="3200" b="1" dirty="0">
                <a:solidFill>
                  <a:srgbClr val="FF0000"/>
                </a:solidFill>
              </a:rPr>
              <a:t>ins element</a:t>
            </a:r>
            <a:r>
              <a:rPr lang="en-US" sz="3200" dirty="0">
                <a:solidFill>
                  <a:srgbClr val="FF0000"/>
                </a:solidFill>
              </a:rPr>
              <a:t/>
            </a:r>
            <a:br>
              <a:rPr lang="en-US" sz="3200"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sz="2800" dirty="0" smtClean="0"/>
              <a:t>&lt;ins&gt;</a:t>
            </a:r>
            <a:r>
              <a:rPr lang="ar-EG" sz="2800" dirty="0" smtClean="0"/>
              <a:t>يستخدم عنصر </a:t>
            </a:r>
            <a:endParaRPr lang="en-US" sz="2800" dirty="0" smtClean="0"/>
          </a:p>
          <a:p>
            <a:pPr marL="114300" indent="0" algn="r" rtl="1">
              <a:buNone/>
            </a:pPr>
            <a:r>
              <a:rPr lang="ar-EG" sz="2800" dirty="0"/>
              <a:t>لجعل النص مدرج في الجملة أو متباعد عن السطر، كما يقوم المتصفح بجعله أسفل الجملة، ويقوم بوضع خط أسفل المحتوى الموجود بداخله.</a:t>
            </a:r>
            <a:br>
              <a:rPr lang="ar-EG" sz="2800" dirty="0"/>
            </a:br>
            <a:endParaRPr lang="ar-EG" sz="2800" dirty="0"/>
          </a:p>
          <a:p>
            <a:pPr marL="114300" indent="0">
              <a:buNone/>
            </a:pPr>
            <a:r>
              <a:rPr lang="en-US" sz="2800" dirty="0"/>
              <a:t>&lt;p&gt;My favorite color is &lt;del&gt;blue&lt;/del&gt; &lt;ins&gt;red&lt;/ins&gt;.&lt;/p&gt; </a:t>
            </a:r>
            <a:br>
              <a:rPr lang="en-US" sz="2800" dirty="0"/>
            </a:br>
            <a:endParaRPr lang="en-US" sz="2800" dirty="0" smtClean="0"/>
          </a:p>
        </p:txBody>
      </p:sp>
    </p:spTree>
    <p:extLst>
      <p:ext uri="{BB962C8B-B14F-4D97-AF65-F5344CB8AC3E}">
        <p14:creationId xmlns:p14="http://schemas.microsoft.com/office/powerpoint/2010/main" val="214217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FF0000"/>
                </a:solidFill>
              </a:rPr>
              <a:t/>
            </a:r>
            <a:br>
              <a:rPr lang="en-US" sz="3200" b="1" dirty="0" smtClean="0">
                <a:solidFill>
                  <a:srgbClr val="FF0000"/>
                </a:solidFill>
              </a:rPr>
            </a:br>
            <a:r>
              <a:rPr lang="ar-EG" sz="3200" b="1" dirty="0" smtClean="0">
                <a:solidFill>
                  <a:srgbClr val="FF0000"/>
                </a:solidFill>
              </a:rPr>
              <a:t>مجال </a:t>
            </a:r>
            <a:r>
              <a:rPr lang="ar-EG" sz="3200" b="1" dirty="0">
                <a:solidFill>
                  <a:srgbClr val="FF0000"/>
                </a:solidFill>
              </a:rPr>
              <a:t>تطوير </a:t>
            </a:r>
            <a:r>
              <a:rPr lang="ar-EG" sz="3200" b="1" dirty="0" smtClean="0">
                <a:solidFill>
                  <a:srgbClr val="FF0000"/>
                </a:solidFill>
              </a:rPr>
              <a:t>المواقع</a:t>
            </a:r>
            <a:r>
              <a:rPr lang="ar-EG" sz="3200" b="1" dirty="0">
                <a:solidFill>
                  <a:srgbClr val="FF0000"/>
                </a:solidFill>
              </a:rPr>
              <a:t/>
            </a:r>
            <a:br>
              <a:rPr lang="ar-EG" sz="3200" b="1" dirty="0">
                <a:solidFill>
                  <a:srgbClr val="FF0000"/>
                </a:solidFill>
              </a:rPr>
            </a:br>
            <a:endParaRPr lang="en-US" sz="32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marL="0" indent="0" algn="r">
              <a:lnSpc>
                <a:spcPct val="150000"/>
              </a:lnSpc>
              <a:buNone/>
            </a:pPr>
            <a:r>
              <a:rPr lang="ar-EG" sz="2800" dirty="0" smtClean="0"/>
              <a:t>ما يحدث في الموقع من تطوير ينقسم إلى اكثر من جزء وسوف نتحدث عن جزئيين مهمين منهم وهو الجزء الخاص بال </a:t>
            </a:r>
            <a:r>
              <a:rPr lang="en-US" sz="2800" dirty="0" smtClean="0"/>
              <a:t>Front-End + Back-End, </a:t>
            </a:r>
            <a:r>
              <a:rPr lang="ar-EG" sz="2800" dirty="0" smtClean="0"/>
              <a:t>الجانب الذي يراه المستخدم ويتفاعل معه وهو الجزء الخاص بال </a:t>
            </a:r>
            <a:r>
              <a:rPr lang="en-US" sz="2800" dirty="0" smtClean="0"/>
              <a:t>Front-End </a:t>
            </a:r>
            <a:r>
              <a:rPr lang="ar-EG" sz="2800" dirty="0" smtClean="0"/>
              <a:t>وجانب آخر وراء الكواليس لا يراه المستخدم </a:t>
            </a:r>
            <a:endParaRPr lang="en-US" sz="2800" dirty="0" smtClean="0"/>
          </a:p>
          <a:p>
            <a:pPr marL="0" indent="0" algn="r">
              <a:lnSpc>
                <a:spcPct val="150000"/>
              </a:lnSpc>
              <a:buNone/>
            </a:pPr>
            <a:r>
              <a:rPr lang="ar-EG" sz="2800" dirty="0" smtClean="0"/>
              <a:t>يعرف عنه شيئا والمسؤول</a:t>
            </a:r>
            <a:r>
              <a:rPr lang="en-US" sz="2800" dirty="0" smtClean="0"/>
              <a:t> </a:t>
            </a:r>
            <a:r>
              <a:rPr lang="ar-EG" sz="2800" dirty="0" smtClean="0"/>
              <a:t>عنه </a:t>
            </a:r>
            <a:r>
              <a:rPr lang="ar-EG" sz="2800" dirty="0"/>
              <a:t>هو ال</a:t>
            </a:r>
            <a:endParaRPr lang="en-US" sz="2800" dirty="0"/>
          </a:p>
          <a:p>
            <a:pPr marL="0" indent="0" algn="r">
              <a:lnSpc>
                <a:spcPct val="150000"/>
              </a:lnSpc>
              <a:buNone/>
            </a:pPr>
            <a:r>
              <a:rPr lang="ar-EG" sz="2800" dirty="0" smtClean="0"/>
              <a:t> </a:t>
            </a:r>
            <a:r>
              <a:rPr lang="en-US" sz="2800" dirty="0" smtClean="0"/>
              <a:t>Back-End</a:t>
            </a:r>
            <a:endParaRPr lang="en-US" sz="2800" dirty="0"/>
          </a:p>
        </p:txBody>
      </p:sp>
    </p:spTree>
    <p:extLst>
      <p:ext uri="{BB962C8B-B14F-4D97-AF65-F5344CB8AC3E}">
        <p14:creationId xmlns:p14="http://schemas.microsoft.com/office/powerpoint/2010/main" val="20930734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sub element</a:t>
            </a:r>
            <a:r>
              <a:rPr lang="en-US" sz="2800" dirty="0">
                <a:solidFill>
                  <a:srgbClr val="FF0000"/>
                </a:solidFill>
              </a:rPr>
              <a:t/>
            </a:r>
            <a:br>
              <a:rPr lang="en-US" sz="2800"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sz="2800" dirty="0" smtClean="0"/>
              <a:t>&lt;sub&gt;</a:t>
            </a:r>
            <a:r>
              <a:rPr lang="ar-EG" sz="2800" dirty="0" smtClean="0"/>
              <a:t>يستخدم عنصر </a:t>
            </a:r>
            <a:endParaRPr lang="en-US" sz="2800" dirty="0" smtClean="0"/>
          </a:p>
          <a:p>
            <a:pPr marL="114300" indent="0" algn="r" rtl="1">
              <a:buNone/>
            </a:pPr>
            <a:r>
              <a:rPr lang="ar-EG" sz="2800" dirty="0" smtClean="0"/>
              <a:t>لجعل النص مدرج في الجملة أو متباعد عن السطر، كما يقوم المتصفح بجعله أسفل الجملة، ويقوم بوضع خط أسفل المحتوى الموجود بداخله.</a:t>
            </a:r>
            <a:br>
              <a:rPr lang="ar-EG" sz="2800" dirty="0" smtClean="0"/>
            </a:br>
            <a:r>
              <a:rPr lang="en-US" sz="2800" dirty="0"/>
              <a:t>&lt;</a:t>
            </a:r>
            <a:r>
              <a:rPr lang="en-US" sz="2800" dirty="0" smtClean="0"/>
              <a:t>p&gt;H&lt;sub&gt;2&lt;/</a:t>
            </a:r>
            <a:r>
              <a:rPr lang="en-US" sz="2800" dirty="0"/>
              <a:t>sub&gt; </a:t>
            </a:r>
            <a:r>
              <a:rPr lang="en-US" sz="2800" dirty="0" smtClean="0"/>
              <a:t>o&lt;/</a:t>
            </a:r>
            <a:r>
              <a:rPr lang="en-US" sz="2800" dirty="0"/>
              <a:t>p&gt; </a:t>
            </a:r>
            <a:br>
              <a:rPr lang="en-US" sz="2800" dirty="0"/>
            </a:br>
            <a:endParaRPr lang="ar-EG" sz="2800" dirty="0" smtClean="0"/>
          </a:p>
        </p:txBody>
      </p:sp>
    </p:spTree>
    <p:extLst>
      <p:ext uri="{BB962C8B-B14F-4D97-AF65-F5344CB8AC3E}">
        <p14:creationId xmlns:p14="http://schemas.microsoft.com/office/powerpoint/2010/main" val="20658985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sup </a:t>
            </a:r>
            <a:r>
              <a:rPr lang="en-US" sz="2800" b="1" dirty="0">
                <a:solidFill>
                  <a:srgbClr val="FF0000"/>
                </a:solidFill>
              </a:rPr>
              <a:t>element</a:t>
            </a:r>
            <a:r>
              <a:rPr lang="en-US" sz="2800" dirty="0">
                <a:solidFill>
                  <a:srgbClr val="FF0000"/>
                </a:solidFill>
              </a:rPr>
              <a:t/>
            </a:r>
            <a:br>
              <a:rPr lang="en-US" sz="2800"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sz="2800" dirty="0" smtClean="0"/>
              <a:t>&lt;sup&gt;</a:t>
            </a:r>
            <a:r>
              <a:rPr lang="ar-EG" sz="2800" dirty="0" smtClean="0"/>
              <a:t>يستخدم عنصر </a:t>
            </a:r>
            <a:endParaRPr lang="en-US" sz="2800" dirty="0" smtClean="0"/>
          </a:p>
          <a:p>
            <a:pPr marL="114300" indent="0" algn="r">
              <a:buNone/>
            </a:pPr>
            <a:r>
              <a:rPr lang="ar-EG" sz="2800" dirty="0"/>
              <a:t>من أجل عمل نصوص مرتفعة بمقدار نصف حرف أعلى السطر الطبيعي، كما يعرض النص المرفوع بخط أصغر من الطبيعي، وعادةً ما يستخدم في العمليات الحسابية</a:t>
            </a:r>
            <a:r>
              <a:rPr lang="ar-EG" sz="2800" dirty="0" smtClean="0"/>
              <a:t>.</a:t>
            </a:r>
            <a:endParaRPr lang="en-US" sz="2800" dirty="0" smtClean="0"/>
          </a:p>
          <a:p>
            <a:pPr marL="114300" indent="0" algn="r">
              <a:buNone/>
            </a:pPr>
            <a:r>
              <a:rPr lang="en-US" sz="2800" dirty="0" smtClean="0"/>
              <a:t>&lt;p&gt;x&lt;sup&gt;2&lt;/sup&gt;&lt;/p&gt;</a:t>
            </a:r>
          </a:p>
        </p:txBody>
      </p:sp>
    </p:spTree>
    <p:extLst>
      <p:ext uri="{BB962C8B-B14F-4D97-AF65-F5344CB8AC3E}">
        <p14:creationId xmlns:p14="http://schemas.microsoft.com/office/powerpoint/2010/main" val="33141048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6409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الثالثة</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20293417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HTML del element</a:t>
            </a:r>
          </a:p>
        </p:txBody>
      </p:sp>
      <p:sp>
        <p:nvSpPr>
          <p:cNvPr id="3" name="Content Placeholder 2"/>
          <p:cNvSpPr>
            <a:spLocks noGrp="1"/>
          </p:cNvSpPr>
          <p:nvPr>
            <p:ph idx="1"/>
          </p:nvPr>
        </p:nvSpPr>
        <p:spPr/>
        <p:txBody>
          <a:bodyPr>
            <a:normAutofit/>
          </a:bodyPr>
          <a:lstStyle/>
          <a:p>
            <a:pPr marL="114300" indent="0" algn="r">
              <a:buNone/>
            </a:pPr>
            <a:r>
              <a:rPr lang="en-US" sz="2800" dirty="0" smtClean="0"/>
              <a:t>&lt;del&gt;</a:t>
            </a:r>
            <a:r>
              <a:rPr lang="ar-EG" sz="2800" dirty="0" smtClean="0"/>
              <a:t>يستخدم عنصر </a:t>
            </a:r>
            <a:endParaRPr lang="en-US" sz="2800" dirty="0" smtClean="0"/>
          </a:p>
          <a:p>
            <a:pPr marL="114300" indent="0" algn="r">
              <a:buNone/>
            </a:pPr>
            <a:r>
              <a:rPr lang="ar-EG" sz="2800" dirty="0"/>
              <a:t>لعمل علامة حذف أو شطب فوق النص، أو لجعل النص ملغي من صفحة الويب أو من هذه الجملة، كما يحدد المتصفح هذا النص بعلامة عرضية على النص.</a:t>
            </a:r>
          </a:p>
          <a:p>
            <a:pPr marL="114300" indent="0">
              <a:buNone/>
            </a:pPr>
            <a:r>
              <a:rPr lang="en-US" sz="2800" dirty="0"/>
              <a:t>&lt;p&gt;My favorite color is &lt;del&gt;blue&lt;/del&gt; red.&lt;/p&gt;</a:t>
            </a:r>
            <a:r>
              <a:rPr lang="ar-EG" sz="2800" dirty="0"/>
              <a:t/>
            </a:r>
            <a:br>
              <a:rPr lang="ar-EG" sz="2800" dirty="0"/>
            </a:br>
            <a:endParaRPr lang="en-US" sz="2800" dirty="0" smtClean="0"/>
          </a:p>
        </p:txBody>
      </p:sp>
    </p:spTree>
    <p:extLst>
      <p:ext uri="{BB962C8B-B14F-4D97-AF65-F5344CB8AC3E}">
        <p14:creationId xmlns:p14="http://schemas.microsoft.com/office/powerpoint/2010/main" val="22407155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FF0000"/>
                </a:solidFill>
              </a:rPr>
              <a:t/>
            </a:r>
            <a:br>
              <a:rPr lang="en-US" sz="3200" b="1" dirty="0" smtClean="0">
                <a:solidFill>
                  <a:srgbClr val="FF0000"/>
                </a:solidFill>
              </a:rPr>
            </a:br>
            <a:r>
              <a:rPr lang="en-US" sz="3200" b="1" dirty="0" smtClean="0">
                <a:solidFill>
                  <a:srgbClr val="FF0000"/>
                </a:solidFill>
              </a:rPr>
              <a:t>HTML </a:t>
            </a:r>
            <a:r>
              <a:rPr lang="en-US" sz="3200" b="1" dirty="0">
                <a:solidFill>
                  <a:srgbClr val="FF0000"/>
                </a:solidFill>
              </a:rPr>
              <a:t>ins element</a:t>
            </a:r>
            <a:r>
              <a:rPr lang="en-US" sz="3200" dirty="0">
                <a:solidFill>
                  <a:srgbClr val="FF0000"/>
                </a:solidFill>
              </a:rPr>
              <a:t/>
            </a:r>
            <a:br>
              <a:rPr lang="en-US" sz="3200"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sz="2800" dirty="0" smtClean="0"/>
              <a:t>&lt;ins&gt;</a:t>
            </a:r>
            <a:r>
              <a:rPr lang="ar-EG" sz="2800" dirty="0" smtClean="0"/>
              <a:t>يستخدم عنصر </a:t>
            </a:r>
            <a:endParaRPr lang="en-US" sz="2800" dirty="0" smtClean="0"/>
          </a:p>
          <a:p>
            <a:pPr marL="114300" indent="0" algn="r" rtl="1">
              <a:buNone/>
            </a:pPr>
            <a:r>
              <a:rPr lang="ar-EG" sz="2800" dirty="0"/>
              <a:t>لجعل النص مدرج في الجملة أو متباعد عن السطر، كما يقوم المتصفح بجعله أسفل الجملة، ويقوم بوضع خط أسفل المحتوى الموجود بداخله.</a:t>
            </a:r>
            <a:br>
              <a:rPr lang="ar-EG" sz="2800" dirty="0"/>
            </a:br>
            <a:endParaRPr lang="ar-EG" sz="2800" dirty="0"/>
          </a:p>
          <a:p>
            <a:pPr marL="114300" indent="0">
              <a:buNone/>
            </a:pPr>
            <a:r>
              <a:rPr lang="en-US" sz="2800" dirty="0"/>
              <a:t>&lt;p&gt;My favorite color is &lt;del&gt;blue&lt;/del&gt; &lt;ins&gt;red&lt;/ins&gt;.&lt;/p&gt; </a:t>
            </a:r>
            <a:br>
              <a:rPr lang="en-US" sz="2800" dirty="0"/>
            </a:br>
            <a:endParaRPr lang="en-US" sz="2800" dirty="0" smtClean="0"/>
          </a:p>
        </p:txBody>
      </p:sp>
    </p:spTree>
    <p:extLst>
      <p:ext uri="{BB962C8B-B14F-4D97-AF65-F5344CB8AC3E}">
        <p14:creationId xmlns:p14="http://schemas.microsoft.com/office/powerpoint/2010/main" val="42752934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sub element</a:t>
            </a:r>
            <a:r>
              <a:rPr lang="en-US" sz="2800" dirty="0">
                <a:solidFill>
                  <a:srgbClr val="FF0000"/>
                </a:solidFill>
              </a:rPr>
              <a:t/>
            </a:r>
            <a:br>
              <a:rPr lang="en-US" sz="2800"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sz="2800" dirty="0" smtClean="0"/>
              <a:t>&lt;sub&gt;</a:t>
            </a:r>
            <a:r>
              <a:rPr lang="ar-EG" sz="2800" dirty="0" smtClean="0"/>
              <a:t>يستخدم عنصر </a:t>
            </a:r>
            <a:endParaRPr lang="en-US" sz="2800" dirty="0" smtClean="0"/>
          </a:p>
          <a:p>
            <a:pPr marL="114300" indent="0" algn="r" rtl="1">
              <a:buNone/>
            </a:pPr>
            <a:r>
              <a:rPr lang="ar-EG" sz="2800" dirty="0" smtClean="0"/>
              <a:t>لجعل النص مدرج في الجملة أو متباعد عن السطر، كما يقوم المتصفح بجعله أسفل الجملة، ويقوم بوضع خط أسفل المحتوى الموجود بداخله.</a:t>
            </a:r>
            <a:br>
              <a:rPr lang="ar-EG" sz="2800" dirty="0" smtClean="0"/>
            </a:br>
            <a:r>
              <a:rPr lang="en-US" sz="2800" dirty="0"/>
              <a:t>&lt;</a:t>
            </a:r>
            <a:r>
              <a:rPr lang="en-US" sz="2800" dirty="0" smtClean="0"/>
              <a:t>p&gt;H&lt;sub&gt;2&lt;/</a:t>
            </a:r>
            <a:r>
              <a:rPr lang="en-US" sz="2800" dirty="0"/>
              <a:t>sub&gt; </a:t>
            </a:r>
            <a:r>
              <a:rPr lang="en-US" sz="2800" dirty="0" smtClean="0"/>
              <a:t>o&lt;/</a:t>
            </a:r>
            <a:r>
              <a:rPr lang="en-US" sz="2800" dirty="0"/>
              <a:t>p&gt; </a:t>
            </a:r>
            <a:br>
              <a:rPr lang="en-US" sz="2800" dirty="0"/>
            </a:br>
            <a:endParaRPr lang="ar-EG" sz="2800" dirty="0" smtClean="0"/>
          </a:p>
        </p:txBody>
      </p:sp>
    </p:spTree>
    <p:extLst>
      <p:ext uri="{BB962C8B-B14F-4D97-AF65-F5344CB8AC3E}">
        <p14:creationId xmlns:p14="http://schemas.microsoft.com/office/powerpoint/2010/main" val="19683579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sup </a:t>
            </a:r>
            <a:r>
              <a:rPr lang="en-US" sz="2800" b="1" dirty="0">
                <a:solidFill>
                  <a:srgbClr val="FF0000"/>
                </a:solidFill>
              </a:rPr>
              <a:t>element</a:t>
            </a:r>
            <a:r>
              <a:rPr lang="en-US" sz="2800" dirty="0">
                <a:solidFill>
                  <a:srgbClr val="FF0000"/>
                </a:solidFill>
              </a:rPr>
              <a:t/>
            </a:r>
            <a:br>
              <a:rPr lang="en-US" sz="2800"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sz="2800" dirty="0" smtClean="0"/>
              <a:t>&lt;sup&gt;</a:t>
            </a:r>
            <a:r>
              <a:rPr lang="ar-EG" sz="2800" dirty="0" smtClean="0"/>
              <a:t>يستخدم عنصر </a:t>
            </a:r>
            <a:endParaRPr lang="en-US" sz="2800" dirty="0" smtClean="0"/>
          </a:p>
          <a:p>
            <a:pPr marL="114300" indent="0" algn="r">
              <a:buNone/>
            </a:pPr>
            <a:r>
              <a:rPr lang="ar-EG" sz="2800" dirty="0"/>
              <a:t>من أجل عمل نصوص مرتفعة بمقدار نصف حرف أعلى السطر الطبيعي، كما يعرض النص المرفوع بخط أصغر من الطبيعي، وعادةً ما يستخدم في العمليات الحسابية</a:t>
            </a:r>
            <a:r>
              <a:rPr lang="ar-EG" sz="2800" dirty="0" smtClean="0"/>
              <a:t>.</a:t>
            </a:r>
            <a:endParaRPr lang="en-US" sz="2800" dirty="0" smtClean="0"/>
          </a:p>
          <a:p>
            <a:pPr marL="114300" indent="0" algn="r">
              <a:buNone/>
            </a:pPr>
            <a:r>
              <a:rPr lang="en-US" sz="2800" dirty="0" smtClean="0"/>
              <a:t>&lt;p&gt;x&lt;sup&gt;2&lt;/sup&gt;&lt;/p&gt;</a:t>
            </a:r>
          </a:p>
        </p:txBody>
      </p:sp>
    </p:spTree>
    <p:extLst>
      <p:ext uri="{BB962C8B-B14F-4D97-AF65-F5344CB8AC3E}">
        <p14:creationId xmlns:p14="http://schemas.microsoft.com/office/powerpoint/2010/main" val="23855254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solidFill>
                  <a:srgbClr val="FF0000"/>
                </a:solidFill>
              </a:rPr>
              <a:t/>
            </a:r>
            <a:br>
              <a:rPr lang="en-US" sz="2400" b="1" dirty="0" smtClean="0">
                <a:solidFill>
                  <a:srgbClr val="FF0000"/>
                </a:solidFill>
              </a:rPr>
            </a:br>
            <a:r>
              <a:rPr lang="en-US" sz="2400" b="1" dirty="0" smtClean="0">
                <a:solidFill>
                  <a:srgbClr val="FF0000"/>
                </a:solidFill>
              </a:rPr>
              <a:t>HTML </a:t>
            </a:r>
            <a:r>
              <a:rPr lang="en-US" sz="2400" b="1" dirty="0">
                <a:solidFill>
                  <a:srgbClr val="FF0000"/>
                </a:solidFill>
              </a:rPr>
              <a:t>links</a:t>
            </a:r>
            <a:r>
              <a:rPr lang="en-US" sz="2400" dirty="0">
                <a:solidFill>
                  <a:srgbClr val="FF0000"/>
                </a:solidFill>
              </a:rPr>
              <a:t/>
            </a:r>
            <a:br>
              <a:rPr lang="en-US" sz="2400"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sz="2800" dirty="0" err="1" smtClean="0"/>
              <a:t>hyberlinks</a:t>
            </a:r>
            <a:r>
              <a:rPr lang="ar-EG" sz="2800" dirty="0" smtClean="0"/>
              <a:t>الروابط هى عبارة عن </a:t>
            </a:r>
            <a:endParaRPr lang="en-US" sz="2800" dirty="0" smtClean="0"/>
          </a:p>
          <a:p>
            <a:pPr marL="114300" indent="0" algn="r">
              <a:buNone/>
            </a:pPr>
            <a:r>
              <a:rPr lang="ar-EG" sz="2800" dirty="0" smtClean="0"/>
              <a:t>تربط الصفحات ببعضها البعض </a:t>
            </a:r>
          </a:p>
          <a:p>
            <a:pPr marL="114300" indent="0" algn="r">
              <a:buNone/>
            </a:pPr>
            <a:r>
              <a:rPr lang="en-US" sz="2800" dirty="0" smtClean="0"/>
              <a:t>link</a:t>
            </a:r>
            <a:r>
              <a:rPr lang="ar-EG" sz="2800" dirty="0" smtClean="0"/>
              <a:t>عنصر </a:t>
            </a:r>
            <a:endParaRPr lang="en-US" sz="2800" dirty="0" smtClean="0"/>
          </a:p>
          <a:p>
            <a:pPr marL="114300" indent="0" algn="r">
              <a:buNone/>
            </a:pPr>
            <a:r>
              <a:rPr lang="ar-EG" sz="2800" dirty="0" smtClean="0"/>
              <a:t>يربط اى نص او اى عنصر بصفحة بالصفحة الحالية مع اى صفحة ويب اخرى.</a:t>
            </a:r>
          </a:p>
          <a:p>
            <a:pPr marL="114300" indent="0" algn="r">
              <a:buNone/>
            </a:pPr>
            <a:r>
              <a:rPr lang="ar-EG" sz="2800" dirty="0" smtClean="0"/>
              <a:t>فالروابط توجد فى جميع صفحات الويب تقريبا .</a:t>
            </a:r>
          </a:p>
          <a:p>
            <a:pPr marL="114300" indent="0" algn="r">
              <a:buNone/>
            </a:pPr>
            <a:r>
              <a:rPr lang="ar-EG" sz="2800" dirty="0" smtClean="0"/>
              <a:t>مثال:فى صفحة الفيس بوك عند اختيار اسم صديقك والضغط عليه ينقلك لصفحة صديقك.</a:t>
            </a:r>
            <a:endParaRPr lang="en-US" sz="2800" dirty="0" smtClean="0"/>
          </a:p>
        </p:txBody>
      </p:sp>
    </p:spTree>
    <p:extLst>
      <p:ext uri="{BB962C8B-B14F-4D97-AF65-F5344CB8AC3E}">
        <p14:creationId xmlns:p14="http://schemas.microsoft.com/office/powerpoint/2010/main" val="19062790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2000" b="1" dirty="0" smtClean="0">
                <a:solidFill>
                  <a:srgbClr val="FF0000"/>
                </a:solidFill>
              </a:rPr>
              <a:t/>
            </a:r>
            <a:br>
              <a:rPr lang="ar-EG" sz="2000" b="1" dirty="0" smtClean="0">
                <a:solidFill>
                  <a:srgbClr val="FF0000"/>
                </a:solidFill>
              </a:rPr>
            </a:br>
            <a:r>
              <a:rPr lang="en-US" sz="2000" b="1" dirty="0" smtClean="0">
                <a:solidFill>
                  <a:srgbClr val="FF0000"/>
                </a:solidFill>
              </a:rPr>
              <a:t>HTML </a:t>
            </a:r>
            <a:r>
              <a:rPr lang="en-US" sz="2000" b="1" dirty="0">
                <a:solidFill>
                  <a:srgbClr val="FF0000"/>
                </a:solidFill>
              </a:rPr>
              <a:t>link syntax</a:t>
            </a:r>
            <a:r>
              <a:rPr lang="en-US" sz="2000" dirty="0">
                <a:solidFill>
                  <a:srgbClr val="FF0000"/>
                </a:solidFill>
              </a:rPr>
              <a:t/>
            </a:r>
            <a:br>
              <a:rPr lang="en-US" sz="2000"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sz="2800" dirty="0" smtClean="0"/>
              <a:t>&lt;a&gt;</a:t>
            </a:r>
            <a:r>
              <a:rPr lang="ar-EG" sz="2800" dirty="0" smtClean="0"/>
              <a:t>لانشاء الرابط فى صفحة الويب نستخدم عنصر </a:t>
            </a:r>
            <a:endParaRPr lang="en-US" sz="2800" dirty="0" smtClean="0"/>
          </a:p>
          <a:p>
            <a:pPr marL="114300" indent="0" algn="r">
              <a:buNone/>
            </a:pPr>
            <a:r>
              <a:rPr lang="en-US" sz="2800" dirty="0"/>
              <a:t>&lt;a&gt;link text&lt;/a</a:t>
            </a:r>
            <a:r>
              <a:rPr lang="en-US" sz="2800" dirty="0" smtClean="0"/>
              <a:t>&gt;</a:t>
            </a:r>
          </a:p>
          <a:p>
            <a:pPr marL="114300" indent="0" algn="r">
              <a:buNone/>
            </a:pPr>
            <a:endParaRPr lang="en-US" sz="2800" dirty="0" smtClean="0"/>
          </a:p>
        </p:txBody>
      </p:sp>
    </p:spTree>
    <p:extLst>
      <p:ext uri="{BB962C8B-B14F-4D97-AF65-F5344CB8AC3E}">
        <p14:creationId xmlns:p14="http://schemas.microsoft.com/office/powerpoint/2010/main" val="1186570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3200" b="1" dirty="0" smtClean="0">
                <a:solidFill>
                  <a:srgbClr val="FF0000"/>
                </a:solidFill>
              </a:rPr>
              <a:t/>
            </a:r>
            <a:br>
              <a:rPr lang="ar-EG" sz="3200" b="1" dirty="0" smtClean="0">
                <a:solidFill>
                  <a:srgbClr val="FF0000"/>
                </a:solidFill>
              </a:rPr>
            </a:br>
            <a:r>
              <a:rPr lang="ar-EG" sz="3200" b="1" dirty="0">
                <a:solidFill>
                  <a:srgbClr val="FF0000"/>
                </a:solidFill>
              </a:rPr>
              <a:t/>
            </a:r>
            <a:br>
              <a:rPr lang="ar-EG" sz="3200" b="1" dirty="0">
                <a:solidFill>
                  <a:srgbClr val="FF0000"/>
                </a:solidFill>
              </a:rPr>
            </a:br>
            <a:r>
              <a:rPr lang="ar-EG" sz="3200" b="1" dirty="0" smtClean="0">
                <a:solidFill>
                  <a:srgbClr val="FF0000"/>
                </a:solidFill>
              </a:rPr>
              <a:t>تعريف ال</a:t>
            </a:r>
            <a:br>
              <a:rPr lang="ar-EG" sz="3200" b="1" dirty="0" smtClean="0">
                <a:solidFill>
                  <a:srgbClr val="FF0000"/>
                </a:solidFill>
              </a:rPr>
            </a:br>
            <a:r>
              <a:rPr lang="en-US" sz="3200" b="1" dirty="0" smtClean="0">
                <a:solidFill>
                  <a:srgbClr val="FF0000"/>
                </a:solidFill>
              </a:rPr>
              <a:t>Front-End </a:t>
            </a:r>
            <a:r>
              <a:rPr lang="en-US" sz="3200" b="1" dirty="0">
                <a:solidFill>
                  <a:srgbClr val="FF0000"/>
                </a:solidFill>
              </a:rPr>
              <a:t>Developer</a:t>
            </a:r>
            <a:r>
              <a:rPr lang="en-US" sz="3200" b="1" dirty="0"/>
              <a:t/>
            </a:r>
            <a:br>
              <a:rPr lang="en-US" sz="3200" b="1" dirty="0"/>
            </a:br>
            <a:r>
              <a:rPr lang="en-US" sz="3200" dirty="0"/>
              <a:t/>
            </a:r>
            <a:br>
              <a:rPr lang="en-US" sz="3200" dirty="0"/>
            </a:br>
            <a:endParaRPr lang="en-US" sz="3200" dirty="0">
              <a:solidFill>
                <a:srgbClr val="FF0000"/>
              </a:solidFill>
            </a:endParaRPr>
          </a:p>
        </p:txBody>
      </p:sp>
      <p:sp>
        <p:nvSpPr>
          <p:cNvPr id="3" name="Content Placeholder 2"/>
          <p:cNvSpPr>
            <a:spLocks noGrp="1"/>
          </p:cNvSpPr>
          <p:nvPr>
            <p:ph idx="1"/>
          </p:nvPr>
        </p:nvSpPr>
        <p:spPr/>
        <p:txBody>
          <a:bodyPr>
            <a:normAutofit/>
          </a:bodyPr>
          <a:lstStyle/>
          <a:p>
            <a:pPr marL="0" indent="0" algn="r">
              <a:lnSpc>
                <a:spcPct val="150000"/>
              </a:lnSpc>
              <a:buNone/>
            </a:pPr>
            <a:r>
              <a:rPr lang="ar-EG" sz="2800" dirty="0"/>
              <a:t>هو ذلك الشخص المسؤول عن واجهة الموقع والشكل الظاهر فيه، فهو مسؤول عن الواجهه الأمامية بكل ما فيها من صور وخطوط والأشكال والحركات وغيرها من الأشياء التي يتفاعل معها المستخدم. وجميع ما يراه في الموقع.</a:t>
            </a:r>
            <a:endParaRPr lang="en-US" sz="2800" dirty="0"/>
          </a:p>
        </p:txBody>
      </p:sp>
    </p:spTree>
    <p:extLst>
      <p:ext uri="{BB962C8B-B14F-4D97-AF65-F5344CB8AC3E}">
        <p14:creationId xmlns:p14="http://schemas.microsoft.com/office/powerpoint/2010/main" val="15124197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solidFill>
                  <a:srgbClr val="FF0000"/>
                </a:solidFill>
              </a:rPr>
              <a:t/>
            </a:r>
            <a:br>
              <a:rPr lang="en-US" sz="2000" b="1" dirty="0" smtClean="0">
                <a:solidFill>
                  <a:srgbClr val="FF0000"/>
                </a:solidFill>
              </a:rPr>
            </a:br>
            <a:r>
              <a:rPr lang="en-US" sz="2000" b="1" dirty="0" err="1" smtClean="0">
                <a:solidFill>
                  <a:srgbClr val="FF0000"/>
                </a:solidFill>
              </a:rPr>
              <a:t>href</a:t>
            </a:r>
            <a:r>
              <a:rPr lang="en-US" sz="2000" b="1" dirty="0" smtClean="0">
                <a:solidFill>
                  <a:srgbClr val="FF0000"/>
                </a:solidFill>
              </a:rPr>
              <a:t> </a:t>
            </a:r>
            <a:r>
              <a:rPr lang="en-US" sz="2000" b="1" dirty="0">
                <a:solidFill>
                  <a:srgbClr val="FF0000"/>
                </a:solidFill>
              </a:rPr>
              <a:t>attribute with links in html</a:t>
            </a:r>
            <a:r>
              <a:rPr lang="en-US" sz="2000" dirty="0">
                <a:solidFill>
                  <a:srgbClr val="FF0000"/>
                </a:solidFill>
              </a:rPr>
              <a:t/>
            </a:r>
            <a:br>
              <a:rPr lang="en-US" sz="2000"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p:txBody>
          <a:bodyPr>
            <a:normAutofit fontScale="92500"/>
          </a:bodyPr>
          <a:lstStyle/>
          <a:p>
            <a:pPr marL="114300" indent="0" algn="r">
              <a:buNone/>
            </a:pPr>
            <a:r>
              <a:rPr lang="en-US" sz="2800" dirty="0" err="1" smtClean="0"/>
              <a:t>href</a:t>
            </a:r>
            <a:r>
              <a:rPr lang="ar-EG" sz="2800" dirty="0" smtClean="0"/>
              <a:t>تعتبر </a:t>
            </a:r>
            <a:endParaRPr lang="en-US" sz="2800" dirty="0" smtClean="0"/>
          </a:p>
          <a:p>
            <a:pPr marL="114300" indent="0" algn="r">
              <a:buNone/>
            </a:pPr>
            <a:r>
              <a:rPr lang="ar-EG" sz="2800" dirty="0" smtClean="0"/>
              <a:t>هى الخاصية الاكثر اهمية فى الروابط</a:t>
            </a:r>
          </a:p>
          <a:p>
            <a:pPr marL="114300" indent="0" algn="r">
              <a:buNone/>
            </a:pPr>
            <a:r>
              <a:rPr lang="en-US" sz="2800" dirty="0" smtClean="0"/>
              <a:t>link</a:t>
            </a:r>
            <a:r>
              <a:rPr lang="ar-EG" sz="2800" dirty="0" smtClean="0"/>
              <a:t>فهى تشير الى عنوان ال </a:t>
            </a:r>
            <a:endParaRPr lang="en-US" sz="2800" dirty="0" smtClean="0"/>
          </a:p>
          <a:p>
            <a:pPr marL="114300" indent="0" algn="r">
              <a:buNone/>
            </a:pPr>
            <a:r>
              <a:rPr lang="en-US" sz="2800" dirty="0" smtClean="0"/>
              <a:t>Open tag</a:t>
            </a:r>
            <a:r>
              <a:rPr lang="ar-EG" sz="2800" dirty="0" smtClean="0"/>
              <a:t>يجب ان يحتوى ال </a:t>
            </a:r>
            <a:endParaRPr lang="en-US" sz="2800" dirty="0" smtClean="0"/>
          </a:p>
          <a:p>
            <a:pPr marL="114300" indent="0" algn="r">
              <a:buNone/>
            </a:pPr>
            <a:r>
              <a:rPr lang="en-US" sz="2800" dirty="0" err="1" smtClean="0"/>
              <a:t>Href</a:t>
            </a:r>
            <a:r>
              <a:rPr lang="en-US" sz="2800" dirty="0" smtClean="0"/>
              <a:t> </a:t>
            </a:r>
            <a:r>
              <a:rPr lang="ar-EG" sz="2800" dirty="0" smtClean="0"/>
              <a:t>على ال </a:t>
            </a:r>
          </a:p>
          <a:p>
            <a:pPr marL="114300" indent="0" algn="r">
              <a:buNone/>
            </a:pPr>
            <a:r>
              <a:rPr lang="ar-EG" sz="2800" dirty="0" smtClean="0"/>
              <a:t>بداخله ويكون له قيمة هذه القيمة تشير الى عنوان صفحة الويب المراد التنقل اليها.</a:t>
            </a:r>
          </a:p>
          <a:p>
            <a:pPr marL="114300" indent="0">
              <a:buNone/>
            </a:pPr>
            <a:r>
              <a:rPr lang="pt-BR" sz="2800" dirty="0"/>
              <a:t> &lt;</a:t>
            </a:r>
            <a:r>
              <a:rPr lang="pt-BR" sz="2800" dirty="0" smtClean="0"/>
              <a:t>a</a:t>
            </a:r>
            <a:r>
              <a:rPr lang="ar-EG" sz="2800" dirty="0" smtClean="0"/>
              <a:t> </a:t>
            </a:r>
            <a:r>
              <a:rPr lang="pt-BR" sz="2800" dirty="0" smtClean="0"/>
              <a:t>href</a:t>
            </a:r>
            <a:r>
              <a:rPr lang="pt-BR" sz="2800" dirty="0"/>
              <a:t>="https://www.youtube.com"&gt;youtube&lt;/a&gt;</a:t>
            </a:r>
          </a:p>
          <a:p>
            <a:pPr marL="114300" indent="0" algn="r">
              <a:buNone/>
            </a:pPr>
            <a:endParaRPr lang="en-US" sz="2800" dirty="0" smtClean="0"/>
          </a:p>
        </p:txBody>
      </p:sp>
    </p:spTree>
    <p:extLst>
      <p:ext uri="{BB962C8B-B14F-4D97-AF65-F5344CB8AC3E}">
        <p14:creationId xmlns:p14="http://schemas.microsoft.com/office/powerpoint/2010/main" val="34781890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solidFill>
                  <a:srgbClr val="FF0000"/>
                </a:solidFill>
              </a:rPr>
              <a:t/>
            </a:r>
            <a:br>
              <a:rPr lang="en-US" sz="2000" b="1" dirty="0" smtClean="0">
                <a:solidFill>
                  <a:srgbClr val="FF0000"/>
                </a:solidFill>
              </a:rPr>
            </a:br>
            <a:r>
              <a:rPr lang="en-US" sz="2000" b="1" dirty="0" err="1" smtClean="0">
                <a:solidFill>
                  <a:srgbClr val="FF0000"/>
                </a:solidFill>
              </a:rPr>
              <a:t>href</a:t>
            </a:r>
            <a:r>
              <a:rPr lang="en-US" sz="2000" b="1" dirty="0" smtClean="0">
                <a:solidFill>
                  <a:srgbClr val="FF0000"/>
                </a:solidFill>
              </a:rPr>
              <a:t> </a:t>
            </a:r>
            <a:r>
              <a:rPr lang="en-US" sz="2000" b="1" dirty="0">
                <a:solidFill>
                  <a:srgbClr val="FF0000"/>
                </a:solidFill>
              </a:rPr>
              <a:t>attribute with links </a:t>
            </a:r>
            <a:r>
              <a:rPr lang="en-US" sz="2000" b="1" dirty="0" smtClean="0">
                <a:solidFill>
                  <a:srgbClr val="FF0000"/>
                </a:solidFill>
              </a:rPr>
              <a:t>types</a:t>
            </a:r>
            <a:r>
              <a:rPr lang="en-US" sz="2000" dirty="0">
                <a:solidFill>
                  <a:srgbClr val="FF0000"/>
                </a:solidFill>
              </a:rPr>
              <a:t/>
            </a:r>
            <a:br>
              <a:rPr lang="en-US" sz="2000"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sz="2800" dirty="0" smtClean="0"/>
              <a:t>Html </a:t>
            </a:r>
            <a:r>
              <a:rPr lang="ar-EG" sz="2800" dirty="0" smtClean="0"/>
              <a:t>يمكن الربط بصفحة </a:t>
            </a:r>
            <a:endParaRPr lang="en-US" sz="2800" dirty="0" smtClean="0"/>
          </a:p>
          <a:p>
            <a:pPr marL="114300" indent="0" algn="r">
              <a:buNone/>
            </a:pPr>
            <a:r>
              <a:rPr lang="en-US" sz="2800" dirty="0"/>
              <a:t>&lt;a </a:t>
            </a:r>
            <a:r>
              <a:rPr lang="en-US" sz="2800" dirty="0" err="1"/>
              <a:t>href</a:t>
            </a:r>
            <a:r>
              <a:rPr lang="en-US" sz="2800" dirty="0"/>
              <a:t>="contact.html</a:t>
            </a:r>
            <a:r>
              <a:rPr lang="en-US" sz="2800" dirty="0" smtClean="0"/>
              <a:t>"&gt;</a:t>
            </a:r>
            <a:r>
              <a:rPr lang="en-US" sz="2800" dirty="0" err="1" smtClean="0"/>
              <a:t>anotther</a:t>
            </a:r>
            <a:r>
              <a:rPr lang="en-US" sz="2800" dirty="0" smtClean="0"/>
              <a:t> page&lt;/</a:t>
            </a:r>
            <a:r>
              <a:rPr lang="en-US" sz="2800" dirty="0"/>
              <a:t>a</a:t>
            </a:r>
            <a:r>
              <a:rPr lang="en-US" sz="2800" dirty="0" smtClean="0"/>
              <a:t>&gt;</a:t>
            </a:r>
          </a:p>
          <a:p>
            <a:pPr marL="114300" indent="0" algn="r">
              <a:buNone/>
            </a:pPr>
            <a:r>
              <a:rPr lang="pt-BR" sz="2800" dirty="0"/>
              <a:t>&lt;</a:t>
            </a:r>
            <a:r>
              <a:rPr lang="pt-BR" sz="2800" dirty="0" smtClean="0"/>
              <a:t>a href</a:t>
            </a:r>
            <a:r>
              <a:rPr lang="pt-BR" sz="2800" dirty="0"/>
              <a:t>="https://www.youtube.com"&gt;youtube&lt;/a&gt;</a:t>
            </a:r>
          </a:p>
          <a:p>
            <a:pPr marL="114300" indent="0" algn="r">
              <a:buNone/>
            </a:pPr>
            <a:r>
              <a:rPr lang="ar-EG" sz="2800" dirty="0" smtClean="0"/>
              <a:t>والتنقل فى نفس الصفحة نسمى العنصر المراد التنقل </a:t>
            </a:r>
            <a:r>
              <a:rPr lang="en-US" sz="2800" dirty="0" smtClean="0"/>
              <a:t>id</a:t>
            </a:r>
            <a:r>
              <a:rPr lang="ar-EG" sz="2800" dirty="0" smtClean="0"/>
              <a:t>اليه ب</a:t>
            </a:r>
            <a:endParaRPr lang="en-US" sz="2800" dirty="0" smtClean="0"/>
          </a:p>
          <a:p>
            <a:pPr marL="114300" indent="0" algn="r">
              <a:buNone/>
            </a:pPr>
            <a:r>
              <a:rPr lang="en-US" sz="2800" dirty="0" err="1" smtClean="0"/>
              <a:t>css</a:t>
            </a:r>
            <a:r>
              <a:rPr lang="ar-EG" sz="2800" dirty="0" smtClean="0"/>
              <a:t>باستخدام ال </a:t>
            </a:r>
            <a:endParaRPr lang="en-US" sz="2800" dirty="0" smtClean="0"/>
          </a:p>
          <a:p>
            <a:pPr marL="114300" indent="0" algn="r">
              <a:buNone/>
            </a:pPr>
            <a:r>
              <a:rPr lang="ar-EG" sz="2800" dirty="0" smtClean="0"/>
              <a:t>وانادى عليه</a:t>
            </a:r>
            <a:endParaRPr lang="en-US" sz="2800" dirty="0" smtClean="0"/>
          </a:p>
        </p:txBody>
      </p:sp>
    </p:spTree>
    <p:extLst>
      <p:ext uri="{BB962C8B-B14F-4D97-AF65-F5344CB8AC3E}">
        <p14:creationId xmlns:p14="http://schemas.microsoft.com/office/powerpoint/2010/main" val="5167323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1800" b="1" dirty="0" smtClean="0">
                <a:solidFill>
                  <a:srgbClr val="FF0000"/>
                </a:solidFill>
              </a:rPr>
              <a:t/>
            </a:r>
            <a:br>
              <a:rPr lang="ar-EG" sz="1800" b="1" dirty="0" smtClean="0">
                <a:solidFill>
                  <a:srgbClr val="FF0000"/>
                </a:solidFill>
              </a:rPr>
            </a:br>
            <a:r>
              <a:rPr lang="en-US" sz="1800" b="1" dirty="0" smtClean="0">
                <a:solidFill>
                  <a:srgbClr val="FF0000"/>
                </a:solidFill>
              </a:rPr>
              <a:t>HTML </a:t>
            </a:r>
            <a:r>
              <a:rPr lang="en-US" sz="1800" b="1" dirty="0">
                <a:solidFill>
                  <a:srgbClr val="FF0000"/>
                </a:solidFill>
              </a:rPr>
              <a:t>images</a:t>
            </a:r>
            <a:r>
              <a:rPr lang="en-US" sz="1800" dirty="0">
                <a:solidFill>
                  <a:srgbClr val="FF0000"/>
                </a:solidFill>
              </a:rPr>
              <a:t/>
            </a:r>
            <a:br>
              <a:rPr lang="en-US" sz="1800"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en-US" sz="2800" dirty="0" smtClean="0"/>
              <a:t>&lt;</a:t>
            </a:r>
            <a:r>
              <a:rPr lang="en-US" sz="2800" dirty="0" err="1" smtClean="0"/>
              <a:t>img</a:t>
            </a:r>
            <a:r>
              <a:rPr lang="en-US" sz="2800" dirty="0" smtClean="0"/>
              <a:t>&gt;</a:t>
            </a:r>
            <a:r>
              <a:rPr lang="ar-EG" sz="2800" dirty="0" smtClean="0"/>
              <a:t>عنصر </a:t>
            </a:r>
            <a:endParaRPr lang="en-US" sz="2800" dirty="0" smtClean="0"/>
          </a:p>
          <a:p>
            <a:pPr marL="114300" indent="0" algn="r">
              <a:buNone/>
            </a:pPr>
            <a:r>
              <a:rPr lang="ar-EG" sz="2800" dirty="0"/>
              <a:t>المسؤول عن إضافة الصور داخل صفحات </a:t>
            </a:r>
            <a:r>
              <a:rPr lang="ar-EG" sz="2800" dirty="0" smtClean="0"/>
              <a:t>الويب. </a:t>
            </a:r>
          </a:p>
          <a:p>
            <a:pPr marL="114300" indent="0" algn="r">
              <a:buNone/>
            </a:pPr>
            <a:r>
              <a:rPr lang="en-US" sz="2800" dirty="0" smtClean="0"/>
              <a:t>Open tag</a:t>
            </a:r>
            <a:r>
              <a:rPr lang="ar-EG" sz="2800" dirty="0" smtClean="0"/>
              <a:t>وهو عنصر له فتح وليس له غلق اى </a:t>
            </a:r>
            <a:endParaRPr lang="en-US" sz="2800" dirty="0" smtClean="0"/>
          </a:p>
          <a:p>
            <a:pPr marL="114300" indent="0" algn="r">
              <a:buNone/>
            </a:pPr>
            <a:r>
              <a:rPr lang="ar-EG" sz="2800" dirty="0"/>
              <a:t>عندما يتم إضافته، لا تظهر الصورة على المتصفح، لأنها تحتاج إلى معلومات إضافية</a:t>
            </a:r>
            <a:r>
              <a:rPr lang="ar-EG" sz="2800" dirty="0" smtClean="0"/>
              <a:t>.</a:t>
            </a:r>
            <a:endParaRPr lang="en-US" sz="2800" dirty="0" smtClean="0"/>
          </a:p>
          <a:p>
            <a:pPr marL="114300" indent="0" algn="r">
              <a:buNone/>
            </a:pPr>
            <a:r>
              <a:rPr lang="ar-EG" sz="2800" dirty="0" smtClean="0"/>
              <a:t>يحتاج الى خصائص اساسية لايمكن الاستغناء عنها لكى تظهر الصورة.</a:t>
            </a:r>
          </a:p>
          <a:p>
            <a:pPr marL="114300" indent="0" algn="r">
              <a:buNone/>
            </a:pPr>
            <a:r>
              <a:rPr lang="en-US" sz="2800" dirty="0" err="1" smtClean="0"/>
              <a:t>Src,alt</a:t>
            </a:r>
            <a:endParaRPr lang="en-US" sz="2800" dirty="0" smtClean="0"/>
          </a:p>
        </p:txBody>
      </p:sp>
    </p:spTree>
    <p:extLst>
      <p:ext uri="{BB962C8B-B14F-4D97-AF65-F5344CB8AC3E}">
        <p14:creationId xmlns:p14="http://schemas.microsoft.com/office/powerpoint/2010/main" val="42632951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b="1" dirty="0" smtClean="0">
                <a:solidFill>
                  <a:srgbClr val="FF0000"/>
                </a:solidFill>
              </a:rPr>
              <a:t/>
            </a:r>
            <a:br>
              <a:rPr lang="en-US" sz="1600" b="1" dirty="0" smtClean="0">
                <a:solidFill>
                  <a:srgbClr val="FF0000"/>
                </a:solidFill>
              </a:rPr>
            </a:br>
            <a:r>
              <a:rPr lang="en-US" sz="1600" b="1" dirty="0" err="1" smtClean="0">
                <a:solidFill>
                  <a:srgbClr val="FF0000"/>
                </a:solidFill>
              </a:rPr>
              <a:t>src</a:t>
            </a:r>
            <a:r>
              <a:rPr lang="en-US" sz="1600" b="1" dirty="0" smtClean="0">
                <a:solidFill>
                  <a:srgbClr val="FF0000"/>
                </a:solidFill>
              </a:rPr>
              <a:t> ,alt </a:t>
            </a:r>
            <a:r>
              <a:rPr lang="en-US" sz="1600" b="1" dirty="0">
                <a:solidFill>
                  <a:srgbClr val="FF0000"/>
                </a:solidFill>
              </a:rPr>
              <a:t>attribute with images in HTML</a:t>
            </a:r>
            <a:r>
              <a:rPr lang="en-US" sz="1600" dirty="0">
                <a:solidFill>
                  <a:srgbClr val="FF0000"/>
                </a:solidFill>
              </a:rPr>
              <a:t/>
            </a:r>
            <a:br>
              <a:rPr lang="en-US" sz="1600"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marL="114300" indent="0" algn="r">
              <a:buNone/>
            </a:pPr>
            <a:r>
              <a:rPr lang="en-US" sz="2800" dirty="0" err="1" smtClean="0"/>
              <a:t>Src</a:t>
            </a:r>
            <a:endParaRPr lang="en-US" sz="2800" dirty="0" smtClean="0"/>
          </a:p>
          <a:p>
            <a:pPr marL="114300" indent="0" algn="r">
              <a:buNone/>
            </a:pPr>
            <a:r>
              <a:rPr lang="ar-EG" sz="2800" dirty="0" smtClean="0"/>
              <a:t>مسار الصوره او عنوان الرابط على صفحة الويب.</a:t>
            </a:r>
          </a:p>
          <a:p>
            <a:pPr marL="114300" indent="0">
              <a:buNone/>
            </a:pPr>
            <a:r>
              <a:rPr lang="en-US" sz="2800" dirty="0"/>
              <a:t>&lt;</a:t>
            </a:r>
            <a:r>
              <a:rPr lang="en-US" sz="2800" dirty="0" err="1"/>
              <a:t>img</a:t>
            </a:r>
            <a:r>
              <a:rPr lang="en-US" sz="2800" dirty="0"/>
              <a:t> </a:t>
            </a:r>
            <a:r>
              <a:rPr lang="en-US" sz="2800" dirty="0" err="1"/>
              <a:t>src</a:t>
            </a:r>
            <a:r>
              <a:rPr lang="en-US" sz="2800" dirty="0"/>
              <a:t>="</a:t>
            </a:r>
            <a:r>
              <a:rPr lang="en-US" sz="2800" dirty="0" err="1"/>
              <a:t>image_path</a:t>
            </a:r>
            <a:r>
              <a:rPr lang="en-US" sz="2800" dirty="0" smtClean="0"/>
              <a:t>"&gt;</a:t>
            </a:r>
            <a:endParaRPr lang="ar-EG" sz="2800" dirty="0" smtClean="0"/>
          </a:p>
          <a:p>
            <a:pPr marL="114300" indent="0" algn="r">
              <a:buNone/>
            </a:pPr>
            <a:r>
              <a:rPr lang="en-US" sz="2800" dirty="0" smtClean="0"/>
              <a:t>Alt</a:t>
            </a:r>
          </a:p>
          <a:p>
            <a:pPr marL="114300" indent="0" algn="r">
              <a:buNone/>
            </a:pPr>
            <a:r>
              <a:rPr lang="ar-EG" sz="2800" dirty="0" smtClean="0"/>
              <a:t>يظهر قيمته عند عدم وجود صورة او خطا فى تحميل صفحة الويب.</a:t>
            </a:r>
          </a:p>
          <a:p>
            <a:pPr marL="114300" indent="0">
              <a:buNone/>
            </a:pPr>
            <a:r>
              <a:rPr lang="en-US" sz="2800" dirty="0"/>
              <a:t>&lt;</a:t>
            </a:r>
            <a:r>
              <a:rPr lang="en-US" sz="2800" dirty="0" err="1"/>
              <a:t>img</a:t>
            </a:r>
            <a:r>
              <a:rPr lang="en-US" sz="2800" dirty="0"/>
              <a:t> </a:t>
            </a:r>
            <a:r>
              <a:rPr lang="en-US" sz="2800" dirty="0" err="1"/>
              <a:t>src</a:t>
            </a:r>
            <a:r>
              <a:rPr lang="en-US" sz="2800" dirty="0"/>
              <a:t>="</a:t>
            </a:r>
            <a:r>
              <a:rPr lang="en-US" sz="2800" dirty="0" err="1" smtClean="0"/>
              <a:t>image_path</a:t>
            </a:r>
            <a:r>
              <a:rPr lang="en-US" sz="2800" dirty="0" smtClean="0"/>
              <a:t>” alt=“not found”&gt;</a:t>
            </a:r>
            <a:endParaRPr lang="ar-EG" sz="2800" dirty="0"/>
          </a:p>
          <a:p>
            <a:pPr marL="114300" indent="0" algn="r">
              <a:buNone/>
            </a:pPr>
            <a:endParaRPr lang="ar-EG" sz="2800" dirty="0" smtClean="0"/>
          </a:p>
          <a:p>
            <a:pPr marL="114300" indent="0">
              <a:buNone/>
            </a:pPr>
            <a:r>
              <a:rPr lang="en-US" sz="2800" dirty="0" smtClean="0"/>
              <a:t>&lt;</a:t>
            </a:r>
            <a:r>
              <a:rPr lang="en-US" sz="2800" dirty="0" err="1" smtClean="0"/>
              <a:t>Img</a:t>
            </a:r>
            <a:r>
              <a:rPr lang="en-US" sz="2800" dirty="0" smtClean="0"/>
              <a:t> </a:t>
            </a:r>
            <a:r>
              <a:rPr lang="en-US" sz="2800" dirty="0" err="1" smtClean="0"/>
              <a:t>src</a:t>
            </a:r>
            <a:r>
              <a:rPr lang="en-US" sz="2800" dirty="0" smtClean="0"/>
              <a:t>=“ https</a:t>
            </a:r>
            <a:r>
              <a:rPr lang="en-US" sz="2800" dirty="0"/>
              <a:t>://</a:t>
            </a:r>
            <a:r>
              <a:rPr lang="en-US" sz="2800" dirty="0" smtClean="0"/>
              <a:t>i.pinimg.com/originals/69/9c/f9/699cf98ee51ab247ac78d8d69745202e.jpg”&gt;</a:t>
            </a:r>
          </a:p>
        </p:txBody>
      </p:sp>
    </p:spTree>
    <p:extLst>
      <p:ext uri="{BB962C8B-B14F-4D97-AF65-F5344CB8AC3E}">
        <p14:creationId xmlns:p14="http://schemas.microsoft.com/office/powerpoint/2010/main" val="17630689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b="1" dirty="0" smtClean="0">
                <a:solidFill>
                  <a:srgbClr val="FF0000"/>
                </a:solidFill>
              </a:rPr>
              <a:t/>
            </a:r>
            <a:br>
              <a:rPr lang="en-US" sz="1600" b="1" dirty="0" smtClean="0">
                <a:solidFill>
                  <a:srgbClr val="FF0000"/>
                </a:solidFill>
              </a:rPr>
            </a:br>
            <a:r>
              <a:rPr lang="en-US" sz="1600" b="1" dirty="0" err="1" smtClean="0">
                <a:solidFill>
                  <a:srgbClr val="FF0000"/>
                </a:solidFill>
              </a:rPr>
              <a:t>width,height</a:t>
            </a:r>
            <a:r>
              <a:rPr lang="en-US" sz="1600" b="1" dirty="0" smtClean="0">
                <a:solidFill>
                  <a:srgbClr val="FF0000"/>
                </a:solidFill>
              </a:rPr>
              <a:t> </a:t>
            </a:r>
            <a:r>
              <a:rPr lang="en-US" sz="1600" b="1" dirty="0">
                <a:solidFill>
                  <a:srgbClr val="FF0000"/>
                </a:solidFill>
              </a:rPr>
              <a:t>attribute with images in HTML</a:t>
            </a:r>
            <a:r>
              <a:rPr lang="en-US" sz="1600" dirty="0">
                <a:solidFill>
                  <a:srgbClr val="FF0000"/>
                </a:solidFill>
              </a:rPr>
              <a:t/>
            </a:r>
            <a:br>
              <a:rPr lang="en-US" sz="1600"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marL="114300" indent="0" algn="r">
              <a:buNone/>
            </a:pPr>
            <a:r>
              <a:rPr lang="en-US" sz="2800" dirty="0" err="1" smtClean="0"/>
              <a:t>Src</a:t>
            </a:r>
            <a:endParaRPr lang="en-US" sz="2800" dirty="0" smtClean="0"/>
          </a:p>
          <a:p>
            <a:pPr marL="114300" indent="0" algn="r">
              <a:buNone/>
            </a:pPr>
            <a:r>
              <a:rPr lang="ar-EG" sz="2800" dirty="0" smtClean="0"/>
              <a:t>مسار الصوره او عنوان الرابط على صفحة الويب.</a:t>
            </a:r>
          </a:p>
          <a:p>
            <a:pPr marL="114300" indent="0">
              <a:buNone/>
            </a:pPr>
            <a:r>
              <a:rPr lang="en-US" sz="2800" dirty="0"/>
              <a:t>&lt;</a:t>
            </a:r>
            <a:r>
              <a:rPr lang="en-US" sz="2800" dirty="0" err="1"/>
              <a:t>img</a:t>
            </a:r>
            <a:r>
              <a:rPr lang="en-US" sz="2800" dirty="0"/>
              <a:t> </a:t>
            </a:r>
            <a:r>
              <a:rPr lang="en-US" sz="2800" dirty="0" err="1"/>
              <a:t>src</a:t>
            </a:r>
            <a:r>
              <a:rPr lang="en-US" sz="2800" dirty="0"/>
              <a:t>="</a:t>
            </a:r>
            <a:r>
              <a:rPr lang="en-US" sz="2800" dirty="0" err="1"/>
              <a:t>image_path</a:t>
            </a:r>
            <a:r>
              <a:rPr lang="en-US" sz="2800" dirty="0" smtClean="0"/>
              <a:t>"&gt;</a:t>
            </a:r>
            <a:endParaRPr lang="ar-EG" sz="2800" dirty="0" smtClean="0"/>
          </a:p>
          <a:p>
            <a:pPr marL="114300" indent="0" algn="r">
              <a:buNone/>
            </a:pPr>
            <a:r>
              <a:rPr lang="en-US" sz="2800" dirty="0" smtClean="0"/>
              <a:t>Alt</a:t>
            </a:r>
          </a:p>
          <a:p>
            <a:pPr marL="114300" indent="0" algn="r">
              <a:buNone/>
            </a:pPr>
            <a:r>
              <a:rPr lang="ar-EG" sz="2800" dirty="0" smtClean="0"/>
              <a:t>يظهر قيمته عند عدم وجود صورة او خطا فى تحميل صفحة الويب.</a:t>
            </a:r>
          </a:p>
          <a:p>
            <a:pPr marL="114300" indent="0">
              <a:buNone/>
            </a:pPr>
            <a:r>
              <a:rPr lang="en-US" sz="2800" dirty="0"/>
              <a:t>&lt;</a:t>
            </a:r>
            <a:r>
              <a:rPr lang="en-US" sz="2800" dirty="0" err="1"/>
              <a:t>img</a:t>
            </a:r>
            <a:r>
              <a:rPr lang="en-US" sz="2800" dirty="0"/>
              <a:t> </a:t>
            </a:r>
            <a:r>
              <a:rPr lang="en-US" sz="2800" dirty="0" err="1"/>
              <a:t>src</a:t>
            </a:r>
            <a:r>
              <a:rPr lang="en-US" sz="2800" dirty="0"/>
              <a:t>="</a:t>
            </a:r>
            <a:r>
              <a:rPr lang="en-US" sz="2800" dirty="0" err="1" smtClean="0"/>
              <a:t>image_path</a:t>
            </a:r>
            <a:r>
              <a:rPr lang="en-US" sz="2800" dirty="0" smtClean="0"/>
              <a:t>” alt=“not found”&gt;</a:t>
            </a:r>
            <a:endParaRPr lang="ar-EG" sz="2800" dirty="0"/>
          </a:p>
          <a:p>
            <a:pPr marL="114300" indent="0" algn="r">
              <a:buNone/>
            </a:pPr>
            <a:endParaRPr lang="ar-EG" sz="2800" dirty="0" smtClean="0"/>
          </a:p>
          <a:p>
            <a:pPr marL="114300" indent="0">
              <a:buNone/>
            </a:pPr>
            <a:r>
              <a:rPr lang="en-US" sz="2800" dirty="0" smtClean="0"/>
              <a:t>&lt;</a:t>
            </a:r>
            <a:r>
              <a:rPr lang="en-US" sz="2800" dirty="0" err="1" smtClean="0"/>
              <a:t>Img</a:t>
            </a:r>
            <a:r>
              <a:rPr lang="en-US" sz="2800" dirty="0" smtClean="0"/>
              <a:t> </a:t>
            </a:r>
            <a:r>
              <a:rPr lang="en-US" sz="2800" dirty="0" err="1" smtClean="0"/>
              <a:t>src</a:t>
            </a:r>
            <a:r>
              <a:rPr lang="en-US" sz="2800" dirty="0" smtClean="0"/>
              <a:t>=“ https</a:t>
            </a:r>
            <a:r>
              <a:rPr lang="en-US" sz="2800" dirty="0"/>
              <a:t>://</a:t>
            </a:r>
            <a:r>
              <a:rPr lang="en-US" sz="2800" dirty="0" smtClean="0"/>
              <a:t>i.pinimg.com/originals/69/9c/f9/699cf98ee51ab247ac78d8d69745202e.jpg” width=“300” height =“300”&gt;</a:t>
            </a:r>
          </a:p>
          <a:p>
            <a:pPr marL="114300" indent="0" algn="r">
              <a:buNone/>
            </a:pPr>
            <a:r>
              <a:rPr lang="en-US" sz="2800" smtClean="0"/>
              <a:t>Image address</a:t>
            </a:r>
            <a:r>
              <a:rPr lang="ar-EG" sz="2800" smtClean="0"/>
              <a:t>لمعرفة </a:t>
            </a:r>
            <a:r>
              <a:rPr lang="ar-EG" sz="2800" dirty="0" smtClean="0"/>
              <a:t>مسار الصورة كليك يمين ونضغط على </a:t>
            </a:r>
            <a:endParaRPr lang="en-US" sz="2800" dirty="0" smtClean="0"/>
          </a:p>
        </p:txBody>
      </p:sp>
    </p:spTree>
    <p:extLst>
      <p:ext uri="{BB962C8B-B14F-4D97-AF65-F5344CB8AC3E}">
        <p14:creationId xmlns:p14="http://schemas.microsoft.com/office/powerpoint/2010/main" val="29520913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Background image to page</a:t>
            </a:r>
            <a:endParaRPr lang="en-US" sz="24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sz="2800" dirty="0" smtClean="0"/>
              <a:t>لاضافة خلفية للصفحة يضاف عنصر</a:t>
            </a:r>
            <a:endParaRPr lang="en-US" sz="2800" dirty="0" smtClean="0"/>
          </a:p>
          <a:p>
            <a:pPr marL="114300" indent="0" algn="r">
              <a:buNone/>
            </a:pPr>
            <a:r>
              <a:rPr lang="en-US" sz="2800" dirty="0" smtClean="0"/>
              <a:t>Background </a:t>
            </a:r>
          </a:p>
          <a:p>
            <a:pPr marL="114300" indent="0" algn="r">
              <a:buNone/>
            </a:pPr>
            <a:r>
              <a:rPr lang="ar-EG" sz="2800" dirty="0" smtClean="0"/>
              <a:t>ثم مصدر الصورة داخل تاج  </a:t>
            </a:r>
            <a:endParaRPr lang="en-US" sz="2800" dirty="0" smtClean="0"/>
          </a:p>
          <a:p>
            <a:pPr marL="114300" indent="0" algn="r">
              <a:buNone/>
            </a:pPr>
            <a:r>
              <a:rPr lang="en-US" sz="2800" dirty="0" smtClean="0"/>
              <a:t>&lt;baby </a:t>
            </a:r>
            <a:r>
              <a:rPr lang="en-US" sz="2800" dirty="0"/>
              <a:t> background="</a:t>
            </a:r>
            <a:r>
              <a:rPr lang="en-US" sz="2800" dirty="0" smtClean="0"/>
              <a:t>4.jpg“&gt;</a:t>
            </a:r>
            <a:endParaRPr lang="en-US" sz="2800" dirty="0"/>
          </a:p>
          <a:p>
            <a:pPr marL="114300" indent="0" algn="r">
              <a:buNone/>
            </a:pPr>
            <a:endParaRPr lang="en-US" sz="2800" dirty="0" smtClean="0"/>
          </a:p>
        </p:txBody>
      </p:sp>
    </p:spTree>
    <p:extLst>
      <p:ext uri="{BB962C8B-B14F-4D97-AF65-F5344CB8AC3E}">
        <p14:creationId xmlns:p14="http://schemas.microsoft.com/office/powerpoint/2010/main" val="4248055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Background image to page</a:t>
            </a:r>
            <a:endParaRPr lang="en-US" sz="24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sz="2800" dirty="0" smtClean="0"/>
              <a:t>لاضافة خلفية لون للصفحة يضاف عنصر</a:t>
            </a:r>
            <a:endParaRPr lang="en-US" sz="2800" dirty="0" smtClean="0"/>
          </a:p>
          <a:p>
            <a:pPr marL="114300" indent="0">
              <a:buNone/>
            </a:pPr>
            <a:r>
              <a:rPr lang="en-US" sz="2800" dirty="0" err="1"/>
              <a:t>bgcolor</a:t>
            </a:r>
            <a:endParaRPr lang="en-US" sz="2800" dirty="0"/>
          </a:p>
          <a:p>
            <a:pPr marL="114300" indent="0" algn="r">
              <a:buNone/>
            </a:pPr>
            <a:r>
              <a:rPr lang="ar-EG" sz="2800" dirty="0" smtClean="0"/>
              <a:t>ثم لون الصورة </a:t>
            </a:r>
            <a:endParaRPr lang="en-US" sz="2800" dirty="0" smtClean="0"/>
          </a:p>
          <a:p>
            <a:pPr marL="114300" indent="0" algn="r">
              <a:buNone/>
            </a:pPr>
            <a:r>
              <a:rPr lang="en-US" sz="2800" dirty="0" smtClean="0"/>
              <a:t>&lt;baby </a:t>
            </a:r>
            <a:r>
              <a:rPr lang="en-US" sz="2800" dirty="0"/>
              <a:t> </a:t>
            </a:r>
            <a:r>
              <a:rPr lang="en-US" sz="2800" dirty="0" err="1" smtClean="0"/>
              <a:t>bgcolor</a:t>
            </a:r>
            <a:r>
              <a:rPr lang="en-US" sz="2800" dirty="0" smtClean="0"/>
              <a:t>="4.jpg“&gt;</a:t>
            </a:r>
            <a:endParaRPr lang="en-US" sz="2800" dirty="0"/>
          </a:p>
          <a:p>
            <a:pPr marL="114300" indent="0" algn="r">
              <a:buNone/>
            </a:pPr>
            <a:endParaRPr lang="en-US" sz="2800" dirty="0" smtClean="0"/>
          </a:p>
        </p:txBody>
      </p:sp>
    </p:spTree>
    <p:extLst>
      <p:ext uri="{BB962C8B-B14F-4D97-AF65-F5344CB8AC3E}">
        <p14:creationId xmlns:p14="http://schemas.microsoft.com/office/powerpoint/2010/main" val="37483205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50485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الرابعة</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38520698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Background image to page</a:t>
            </a:r>
            <a:endParaRPr lang="en-US" sz="24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ar-EG" sz="2800" dirty="0" smtClean="0"/>
              <a:t>لاضافة خلفية للصفحة يضاف عنصر</a:t>
            </a:r>
            <a:endParaRPr lang="en-US" sz="2800" dirty="0" smtClean="0"/>
          </a:p>
          <a:p>
            <a:pPr marL="114300" indent="0" algn="r">
              <a:buNone/>
            </a:pPr>
            <a:r>
              <a:rPr lang="en-US" sz="2800" dirty="0" smtClean="0"/>
              <a:t>Background </a:t>
            </a:r>
          </a:p>
          <a:p>
            <a:pPr marL="114300" indent="0" algn="r">
              <a:buNone/>
            </a:pPr>
            <a:r>
              <a:rPr lang="ar-EG" sz="2800" dirty="0" smtClean="0"/>
              <a:t>ثم مصدر الصورة داخل تاج  </a:t>
            </a:r>
            <a:endParaRPr lang="en-US" sz="2800" dirty="0" smtClean="0"/>
          </a:p>
          <a:p>
            <a:pPr marL="114300" indent="0" algn="r">
              <a:buNone/>
            </a:pPr>
            <a:r>
              <a:rPr lang="en-US" sz="2800" dirty="0" smtClean="0"/>
              <a:t>&lt;</a:t>
            </a:r>
            <a:r>
              <a:rPr lang="en-US" sz="2800" dirty="0" err="1" smtClean="0"/>
              <a:t>boby</a:t>
            </a:r>
            <a:r>
              <a:rPr lang="en-US" sz="2800" dirty="0" smtClean="0"/>
              <a:t> </a:t>
            </a:r>
            <a:r>
              <a:rPr lang="en-US" sz="2800" dirty="0"/>
              <a:t> background="</a:t>
            </a:r>
            <a:r>
              <a:rPr lang="en-US" sz="2800" dirty="0" smtClean="0"/>
              <a:t>4.jpg“&gt;</a:t>
            </a:r>
            <a:endParaRPr lang="en-US" sz="2800" dirty="0"/>
          </a:p>
          <a:p>
            <a:pPr marL="114300" indent="0" algn="r">
              <a:buNone/>
            </a:pPr>
            <a:endParaRPr lang="en-US" sz="2800" dirty="0" smtClean="0"/>
          </a:p>
        </p:txBody>
      </p:sp>
    </p:spTree>
    <p:extLst>
      <p:ext uri="{BB962C8B-B14F-4D97-AF65-F5344CB8AC3E}">
        <p14:creationId xmlns:p14="http://schemas.microsoft.com/office/powerpoint/2010/main" val="2456986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3200" b="1" dirty="0" smtClean="0">
                <a:solidFill>
                  <a:srgbClr val="FF0000"/>
                </a:solidFill>
              </a:rPr>
              <a:t/>
            </a:r>
            <a:br>
              <a:rPr lang="ar-EG" sz="3200" b="1" dirty="0" smtClean="0">
                <a:solidFill>
                  <a:srgbClr val="FF0000"/>
                </a:solidFill>
              </a:rPr>
            </a:br>
            <a:r>
              <a:rPr lang="en-US" sz="3200" b="1" dirty="0" smtClean="0">
                <a:solidFill>
                  <a:srgbClr val="FF0000"/>
                </a:solidFill>
              </a:rPr>
              <a:t/>
            </a:r>
            <a:br>
              <a:rPr lang="en-US" sz="3200" b="1" dirty="0" smtClean="0">
                <a:solidFill>
                  <a:srgbClr val="FF0000"/>
                </a:solidFill>
              </a:rPr>
            </a:br>
            <a:r>
              <a:rPr lang="ar-EG" sz="3200" b="1" dirty="0" smtClean="0">
                <a:solidFill>
                  <a:srgbClr val="FF0000"/>
                </a:solidFill>
              </a:rPr>
              <a:t>اللغات الاساسية فى ال</a:t>
            </a:r>
            <a:r>
              <a:rPr lang="en-US" sz="3200" b="1" dirty="0" smtClean="0">
                <a:solidFill>
                  <a:srgbClr val="FF0000"/>
                </a:solidFill>
              </a:rPr>
              <a:t/>
            </a:r>
            <a:br>
              <a:rPr lang="en-US" sz="3200" b="1" dirty="0" smtClean="0">
                <a:solidFill>
                  <a:srgbClr val="FF0000"/>
                </a:solidFill>
              </a:rPr>
            </a:br>
            <a:r>
              <a:rPr lang="en-US" sz="3200" b="1" dirty="0">
                <a:solidFill>
                  <a:srgbClr val="FF0000"/>
                </a:solidFill>
              </a:rPr>
              <a:t>front-end</a:t>
            </a:r>
            <a:r>
              <a:rPr lang="ar-EG" sz="3200" b="1" dirty="0"/>
              <a:t/>
            </a:r>
            <a:br>
              <a:rPr lang="ar-EG" sz="3200" b="1" dirty="0"/>
            </a:br>
            <a:r>
              <a:rPr lang="en-US" sz="3200" dirty="0"/>
              <a:t/>
            </a:r>
            <a:br>
              <a:rPr lang="en-US" sz="3200" dirty="0"/>
            </a:br>
            <a:endParaRPr lang="en-US" sz="3200" dirty="0">
              <a:solidFill>
                <a:srgbClr val="FF0000"/>
              </a:solidFill>
            </a:endParaRPr>
          </a:p>
        </p:txBody>
      </p:sp>
      <p:sp>
        <p:nvSpPr>
          <p:cNvPr id="3" name="Content Placeholder 2"/>
          <p:cNvSpPr>
            <a:spLocks noGrp="1"/>
          </p:cNvSpPr>
          <p:nvPr>
            <p:ph idx="1"/>
          </p:nvPr>
        </p:nvSpPr>
        <p:spPr/>
        <p:txBody>
          <a:bodyPr>
            <a:normAutofit/>
          </a:bodyPr>
          <a:lstStyle/>
          <a:p>
            <a:pPr marL="0" indent="0" algn="r">
              <a:lnSpc>
                <a:spcPct val="150000"/>
              </a:lnSpc>
              <a:buNone/>
            </a:pPr>
            <a:r>
              <a:rPr lang="en-US" sz="2800" b="1" dirty="0"/>
              <a:t>HTML</a:t>
            </a:r>
          </a:p>
          <a:p>
            <a:pPr marL="0" indent="0" algn="r">
              <a:lnSpc>
                <a:spcPct val="150000"/>
              </a:lnSpc>
              <a:buNone/>
            </a:pPr>
            <a:r>
              <a:rPr lang="ar-EG" sz="2800" dirty="0"/>
              <a:t>هي أول خطوة لبناء الموقع الإلكتروني، والتي من خلالها يمكنك وضع العناصر في الموقع كالصور و العناوين والروابط والكثير من العناصر التي نراها في أي موقع. وبمعنى آخر يمكننا ان نقول بناء </a:t>
            </a:r>
            <a:r>
              <a:rPr lang="en-US" sz="2800" dirty="0" smtClean="0"/>
              <a:t>.</a:t>
            </a:r>
            <a:r>
              <a:rPr lang="ar-EG" sz="2800" dirty="0" smtClean="0"/>
              <a:t>الهيكل </a:t>
            </a:r>
            <a:r>
              <a:rPr lang="ar-EG" sz="2800" dirty="0"/>
              <a:t>الخاص بالموقع</a:t>
            </a:r>
            <a:endParaRPr lang="en-US" sz="2800" dirty="0"/>
          </a:p>
        </p:txBody>
      </p:sp>
    </p:spTree>
    <p:extLst>
      <p:ext uri="{BB962C8B-B14F-4D97-AF65-F5344CB8AC3E}">
        <p14:creationId xmlns:p14="http://schemas.microsoft.com/office/powerpoint/2010/main" val="6034413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Background image to page</a:t>
            </a:r>
            <a:endParaRPr lang="en-US" sz="24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sz="2800" dirty="0" smtClean="0"/>
              <a:t>لاضافة خلفية لون للصفحة يضاف عنصر</a:t>
            </a:r>
            <a:endParaRPr lang="en-US" sz="2800" dirty="0" smtClean="0"/>
          </a:p>
          <a:p>
            <a:pPr marL="114300" indent="0">
              <a:buNone/>
            </a:pPr>
            <a:r>
              <a:rPr lang="en-US" sz="2800" dirty="0" err="1"/>
              <a:t>bgcolor</a:t>
            </a:r>
            <a:endParaRPr lang="en-US" sz="2800" dirty="0"/>
          </a:p>
          <a:p>
            <a:pPr marL="114300" indent="0" algn="r">
              <a:buNone/>
            </a:pPr>
            <a:r>
              <a:rPr lang="ar-EG" sz="2800" dirty="0" smtClean="0"/>
              <a:t>ثم لون الصورة </a:t>
            </a:r>
            <a:endParaRPr lang="en-US" sz="2800" dirty="0" smtClean="0"/>
          </a:p>
          <a:p>
            <a:pPr marL="114300" indent="0" algn="r">
              <a:buNone/>
            </a:pPr>
            <a:r>
              <a:rPr lang="en-US" sz="2800" dirty="0" smtClean="0"/>
              <a:t>&lt;</a:t>
            </a:r>
            <a:r>
              <a:rPr lang="en-US" sz="2800" dirty="0" err="1" smtClean="0"/>
              <a:t>boby</a:t>
            </a:r>
            <a:r>
              <a:rPr lang="en-US" sz="2800" dirty="0" smtClean="0"/>
              <a:t> </a:t>
            </a:r>
            <a:r>
              <a:rPr lang="en-US" sz="2800" dirty="0"/>
              <a:t> </a:t>
            </a:r>
            <a:r>
              <a:rPr lang="en-US" sz="2800" dirty="0" err="1" smtClean="0"/>
              <a:t>bgcolor</a:t>
            </a:r>
            <a:r>
              <a:rPr lang="en-US" sz="2800" dirty="0" smtClean="0"/>
              <a:t>=“pink“&gt;</a:t>
            </a:r>
            <a:endParaRPr lang="en-US" sz="2800" dirty="0"/>
          </a:p>
          <a:p>
            <a:pPr marL="114300" indent="0" algn="r">
              <a:buNone/>
            </a:pPr>
            <a:endParaRPr lang="en-US" sz="2800" dirty="0" smtClean="0"/>
          </a:p>
        </p:txBody>
      </p:sp>
    </p:spTree>
    <p:extLst>
      <p:ext uri="{BB962C8B-B14F-4D97-AF65-F5344CB8AC3E}">
        <p14:creationId xmlns:p14="http://schemas.microsoft.com/office/powerpoint/2010/main" val="8405053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Lists </a:t>
            </a:r>
            <a:r>
              <a:rPr lang="ar-EG" sz="3200" b="1" dirty="0" smtClean="0">
                <a:solidFill>
                  <a:srgbClr val="FF0000"/>
                </a:solidFill>
              </a:rPr>
              <a:t>القوائم </a:t>
            </a:r>
            <a:r>
              <a:rPr lang="ar-EG" sz="3200" b="1" dirty="0">
                <a:solidFill>
                  <a:srgbClr val="FF0000"/>
                </a:solidFill>
              </a:rPr>
              <a:t>النصية</a:t>
            </a:r>
          </a:p>
        </p:txBody>
      </p:sp>
      <p:sp>
        <p:nvSpPr>
          <p:cNvPr id="3" name="Content Placeholder 2"/>
          <p:cNvSpPr>
            <a:spLocks noGrp="1"/>
          </p:cNvSpPr>
          <p:nvPr>
            <p:ph idx="1"/>
          </p:nvPr>
        </p:nvSpPr>
        <p:spPr/>
        <p:txBody>
          <a:bodyPr>
            <a:normAutofit/>
          </a:bodyPr>
          <a:lstStyle/>
          <a:p>
            <a:pPr marL="114300" indent="0" algn="r">
              <a:buNone/>
            </a:pPr>
            <a:r>
              <a:rPr lang="ar-EG" sz="2800" dirty="0"/>
              <a:t>تُستخدم القوائم من أجل ترتيب المعلومات النصية ودمجها معاً، وذلك عن طريق استخدام تعداد رقمي أو تعداد نقطي.</a:t>
            </a:r>
          </a:p>
          <a:p>
            <a:pPr marL="114300" indent="0" algn="r">
              <a:buNone/>
            </a:pPr>
            <a:r>
              <a:rPr lang="ar-EG" sz="2800" dirty="0"/>
              <a:t>فمثلاً: إذا كنت تريد ترتيب الدورات الموجودة في مسار الويب بطريقة مقروءة، ستحتاج إلى القوائم، وذلك لكي تصف الدورات بطريقة تسهل على القارئ الإلمام بالمعلومات التي يحتاجها.</a:t>
            </a:r>
          </a:p>
          <a:p>
            <a:pPr marL="114300" indent="0" algn="r">
              <a:buNone/>
            </a:pPr>
            <a:endParaRPr lang="en-US" sz="2800" dirty="0" smtClean="0"/>
          </a:p>
        </p:txBody>
      </p:sp>
    </p:spTree>
    <p:extLst>
      <p:ext uri="{BB962C8B-B14F-4D97-AF65-F5344CB8AC3E}">
        <p14:creationId xmlns:p14="http://schemas.microsoft.com/office/powerpoint/2010/main" val="28728244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Lists </a:t>
            </a:r>
            <a:r>
              <a:rPr lang="ar-EG" sz="3200" b="1" dirty="0" smtClean="0">
                <a:solidFill>
                  <a:srgbClr val="FF0000"/>
                </a:solidFill>
              </a:rPr>
              <a:t>القوائم </a:t>
            </a:r>
            <a:r>
              <a:rPr lang="ar-EG" sz="3200" b="1" dirty="0">
                <a:solidFill>
                  <a:srgbClr val="FF0000"/>
                </a:solidFill>
              </a:rPr>
              <a:t>النصية</a:t>
            </a:r>
          </a:p>
        </p:txBody>
      </p:sp>
      <p:sp>
        <p:nvSpPr>
          <p:cNvPr id="3" name="Content Placeholder 2"/>
          <p:cNvSpPr>
            <a:spLocks noGrp="1"/>
          </p:cNvSpPr>
          <p:nvPr>
            <p:ph idx="1"/>
          </p:nvPr>
        </p:nvSpPr>
        <p:spPr/>
        <p:txBody>
          <a:bodyPr>
            <a:normAutofit fontScale="92500" lnSpcReduction="20000"/>
          </a:bodyPr>
          <a:lstStyle/>
          <a:p>
            <a:pPr marL="114300" indent="0" algn="r">
              <a:buNone/>
            </a:pPr>
            <a:r>
              <a:rPr lang="ar-EG" sz="2800" dirty="0"/>
              <a:t>تُستخدم القوائم من أجل ترتيب المعلومات النصية ودمجها معاً، وذلك عن طريق استخدام تعداد رقمي أو تعداد نقطي.</a:t>
            </a:r>
          </a:p>
          <a:p>
            <a:pPr marL="114300" indent="0" algn="r">
              <a:buNone/>
            </a:pPr>
            <a:r>
              <a:rPr lang="ar-EG" sz="2800" dirty="0"/>
              <a:t>فمثلاً: إذا كنت تريد ترتيب الدورات الموجودة في مسار الويب بطريقة مقروءة، ستحتاج إلى القوائم، وذلك لكي تصف الدورات بطريقة تسهل على القارئ الإلمام </a:t>
            </a:r>
            <a:r>
              <a:rPr lang="ar-EG" sz="2800" dirty="0" smtClean="0"/>
              <a:t>بالمعلومات </a:t>
            </a:r>
            <a:r>
              <a:rPr lang="ar-EG" sz="2800" dirty="0"/>
              <a:t>التي يحتاجها</a:t>
            </a:r>
            <a:r>
              <a:rPr lang="ar-EG" sz="2800" dirty="0" smtClean="0"/>
              <a:t>.</a:t>
            </a:r>
            <a:endParaRPr lang="en-US" sz="2800" dirty="0" smtClean="0"/>
          </a:p>
          <a:p>
            <a:pPr marL="114300" indent="0" algn="r">
              <a:buNone/>
            </a:pPr>
            <a:r>
              <a:rPr lang="ar-EG" sz="2800" dirty="0"/>
              <a:t>من الطرق الهامة جداً لترتيب البيانات والمعلومات التي تَكونُ ذاتَ صلة واحدة، حيثَ يتم عرض البيانات داخل القوائم في سطر واحد منفصل.</a:t>
            </a:r>
          </a:p>
          <a:p>
            <a:pPr algn="r"/>
            <a:r>
              <a:rPr lang="ar-EG" sz="2800" dirty="0"/>
              <a:t>كما تُعتبر القوائم هي الطريقة الصحيحة لعرض العناصر واحداً تلو </a:t>
            </a:r>
            <a:r>
              <a:rPr lang="ar-EG" sz="2800" dirty="0" smtClean="0"/>
              <a:t>الآخر.</a:t>
            </a:r>
          </a:p>
          <a:p>
            <a:pPr algn="r"/>
            <a:r>
              <a:rPr lang="en-US" sz="2800" dirty="0" err="1" smtClean="0"/>
              <a:t>br</a:t>
            </a:r>
            <a:r>
              <a:rPr lang="ar-EG" sz="2800" dirty="0" smtClean="0"/>
              <a:t>ولا نحتاج لاستخدام </a:t>
            </a:r>
            <a:endParaRPr lang="en-US" sz="2800" dirty="0" smtClean="0"/>
          </a:p>
          <a:p>
            <a:pPr algn="r"/>
            <a:endParaRPr lang="ar-EG" sz="2800" dirty="0"/>
          </a:p>
          <a:p>
            <a:pPr marL="114300" indent="0" algn="r">
              <a:buNone/>
            </a:pPr>
            <a:endParaRPr lang="ar-EG" sz="2800" dirty="0"/>
          </a:p>
          <a:p>
            <a:pPr marL="114300" indent="0" algn="r">
              <a:buNone/>
            </a:pPr>
            <a:endParaRPr lang="en-US" sz="2800" dirty="0" smtClean="0"/>
          </a:p>
        </p:txBody>
      </p:sp>
    </p:spTree>
    <p:extLst>
      <p:ext uri="{BB962C8B-B14F-4D97-AF65-F5344CB8AC3E}">
        <p14:creationId xmlns:p14="http://schemas.microsoft.com/office/powerpoint/2010/main" val="691089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FF0000"/>
                </a:solidFill>
              </a:rPr>
              <a:t/>
            </a:r>
            <a:br>
              <a:rPr lang="en-US" sz="3200" b="1" dirty="0" smtClean="0">
                <a:solidFill>
                  <a:srgbClr val="FF0000"/>
                </a:solidFill>
              </a:rPr>
            </a:br>
            <a:r>
              <a:rPr lang="en-US" sz="3200" b="1" dirty="0">
                <a:solidFill>
                  <a:srgbClr val="FF0000"/>
                </a:solidFill>
              </a:rPr>
              <a:t>l</a:t>
            </a:r>
            <a:r>
              <a:rPr lang="en-US" sz="3200" b="1" dirty="0" smtClean="0">
                <a:solidFill>
                  <a:srgbClr val="FF0000"/>
                </a:solidFill>
              </a:rPr>
              <a:t>ists </a:t>
            </a:r>
            <a:r>
              <a:rPr lang="en-US" sz="3200" b="1" dirty="0">
                <a:solidFill>
                  <a:srgbClr val="FF0000"/>
                </a:solidFill>
              </a:rPr>
              <a:t>types in HTML</a:t>
            </a:r>
            <a:r>
              <a:rPr lang="en-US" sz="3200" dirty="0">
                <a:solidFill>
                  <a:srgbClr val="FF0000"/>
                </a:solidFill>
              </a:rPr>
              <a:t/>
            </a:r>
            <a:br>
              <a:rPr lang="en-US" sz="3200" dirty="0">
                <a:solidFill>
                  <a:srgbClr val="FF0000"/>
                </a:solidFill>
              </a:rPr>
            </a:br>
            <a:endParaRPr lang="ar-EG" sz="32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sz="2800" dirty="0" smtClean="0"/>
              <a:t>يوجد أ</a:t>
            </a:r>
            <a:r>
              <a:rPr lang="ar-EG" sz="2800" dirty="0"/>
              <a:t>ربعة أنواع من القوائم لكل منها استخدامه الخاص، وهذه الأنواع الأربعة هي</a:t>
            </a:r>
            <a:r>
              <a:rPr lang="ar-EG" sz="2800" dirty="0" smtClean="0"/>
              <a:t>:</a:t>
            </a:r>
          </a:p>
          <a:p>
            <a:pPr marL="114300" indent="0" algn="r">
              <a:buNone/>
            </a:pPr>
            <a:r>
              <a:rPr lang="en-US" sz="2800" dirty="0" smtClean="0"/>
              <a:t>Order lists</a:t>
            </a:r>
          </a:p>
          <a:p>
            <a:pPr marL="114300" indent="0" algn="r">
              <a:buNone/>
            </a:pPr>
            <a:r>
              <a:rPr lang="ar-EG" sz="2800" dirty="0"/>
              <a:t>قائمة مرقمة، يكون بجوار كل عنصر رقم، بحيث يبدأ الترتيب من رقم واحد 1 أو من علامات أخرى كالحروف مثلاً</a:t>
            </a:r>
            <a:r>
              <a:rPr lang="ar-EG" sz="2800" dirty="0" smtClean="0"/>
              <a:t>.</a:t>
            </a:r>
            <a:endParaRPr lang="en-US" sz="2800" dirty="0" smtClean="0"/>
          </a:p>
          <a:p>
            <a:pPr marL="114300" indent="0" algn="r">
              <a:buNone/>
            </a:pPr>
            <a:r>
              <a:rPr lang="en-US" sz="2800" dirty="0"/>
              <a:t> unordered list</a:t>
            </a:r>
            <a:endParaRPr lang="ar-EG" sz="2800" dirty="0"/>
          </a:p>
          <a:p>
            <a:pPr marL="114300" indent="0" algn="r">
              <a:buNone/>
            </a:pPr>
            <a:r>
              <a:rPr lang="ar-EG" sz="2800" dirty="0"/>
              <a:t>قائمة غير مرقمة، يكون بجوار كل عنصر علامات تعداد، بحيث تكون هذه العلامات دائرية أو مربعة أو رموز أخرى.</a:t>
            </a:r>
          </a:p>
          <a:p>
            <a:pPr marL="114300" indent="0" algn="r">
              <a:buNone/>
            </a:pPr>
            <a:endParaRPr lang="en-US" sz="2800" dirty="0" smtClean="0"/>
          </a:p>
        </p:txBody>
      </p:sp>
    </p:spTree>
    <p:extLst>
      <p:ext uri="{BB962C8B-B14F-4D97-AF65-F5344CB8AC3E}">
        <p14:creationId xmlns:p14="http://schemas.microsoft.com/office/powerpoint/2010/main" val="29387319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FF0000"/>
                </a:solidFill>
              </a:rPr>
              <a:t/>
            </a:r>
            <a:br>
              <a:rPr lang="en-US" sz="3200" b="1" dirty="0" smtClean="0">
                <a:solidFill>
                  <a:srgbClr val="FF0000"/>
                </a:solidFill>
              </a:rPr>
            </a:br>
            <a:r>
              <a:rPr lang="en-US" sz="3200" b="1" dirty="0">
                <a:solidFill>
                  <a:srgbClr val="FF0000"/>
                </a:solidFill>
              </a:rPr>
              <a:t>l</a:t>
            </a:r>
            <a:r>
              <a:rPr lang="en-US" sz="3200" b="1" dirty="0" smtClean="0">
                <a:solidFill>
                  <a:srgbClr val="FF0000"/>
                </a:solidFill>
              </a:rPr>
              <a:t>ists </a:t>
            </a:r>
            <a:r>
              <a:rPr lang="en-US" sz="3200" b="1" dirty="0">
                <a:solidFill>
                  <a:srgbClr val="FF0000"/>
                </a:solidFill>
              </a:rPr>
              <a:t>types in HTML</a:t>
            </a:r>
            <a:r>
              <a:rPr lang="en-US" sz="3200" dirty="0">
                <a:solidFill>
                  <a:srgbClr val="FF0000"/>
                </a:solidFill>
              </a:rPr>
              <a:t/>
            </a:r>
            <a:br>
              <a:rPr lang="en-US" sz="3200" dirty="0">
                <a:solidFill>
                  <a:srgbClr val="FF0000"/>
                </a:solidFill>
              </a:rPr>
            </a:br>
            <a:endParaRPr lang="ar-EG" sz="32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sz="2800" dirty="0" smtClean="0"/>
              <a:t>يوجد أ</a:t>
            </a:r>
            <a:r>
              <a:rPr lang="ar-EG" sz="2800" dirty="0"/>
              <a:t>ربعة أنواع من القوائم لكل منها استخدامه الخاص، وهذه الأنواع الأربعة هي</a:t>
            </a:r>
            <a:r>
              <a:rPr lang="ar-EG" sz="2800" dirty="0" smtClean="0"/>
              <a:t>:</a:t>
            </a:r>
          </a:p>
          <a:p>
            <a:pPr marL="114300" indent="0" algn="r">
              <a:buNone/>
            </a:pPr>
            <a:r>
              <a:rPr lang="en-US" sz="2800" b="1" dirty="0"/>
              <a:t> </a:t>
            </a:r>
            <a:r>
              <a:rPr lang="en-US" sz="2800" dirty="0"/>
              <a:t>description Lists</a:t>
            </a:r>
          </a:p>
          <a:p>
            <a:pPr marL="114300" indent="0" algn="r">
              <a:buNone/>
            </a:pPr>
            <a:r>
              <a:rPr lang="ar-EG" sz="2800" dirty="0"/>
              <a:t>القوائم المتفرعة من القوائم الرئيسية، وتكون إما مرقمة أو غير مرقمة</a:t>
            </a:r>
            <a:r>
              <a:rPr lang="ar-EG" sz="2800" dirty="0" smtClean="0"/>
              <a:t>.</a:t>
            </a:r>
            <a:endParaRPr lang="en-US" sz="2800" dirty="0" smtClean="0"/>
          </a:p>
          <a:p>
            <a:pPr marL="114300" indent="0" algn="r">
              <a:buNone/>
            </a:pPr>
            <a:r>
              <a:rPr lang="en-US" sz="2800" dirty="0"/>
              <a:t> nested Lists</a:t>
            </a:r>
          </a:p>
          <a:p>
            <a:pPr marL="114300" indent="0" algn="r">
              <a:buNone/>
            </a:pPr>
            <a:r>
              <a:rPr lang="ar-EG" sz="2800" dirty="0"/>
              <a:t>قوائم متداخلة مرقمة أو غير مرقمة.</a:t>
            </a:r>
            <a:endParaRPr lang="en-US" sz="2800" dirty="0" smtClean="0"/>
          </a:p>
        </p:txBody>
      </p:sp>
    </p:spTree>
    <p:extLst>
      <p:ext uri="{BB962C8B-B14F-4D97-AF65-F5344CB8AC3E}">
        <p14:creationId xmlns:p14="http://schemas.microsoft.com/office/powerpoint/2010/main" val="4072443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ordered lists</a:t>
            </a:r>
            <a:r>
              <a:rPr lang="en-US" sz="2800" dirty="0">
                <a:solidFill>
                  <a:srgbClr val="FF0000"/>
                </a:solidFill>
              </a:rPr>
              <a:t/>
            </a:r>
            <a:br>
              <a:rPr lang="en-US" sz="2800" dirty="0">
                <a:solidFill>
                  <a:srgbClr val="FF0000"/>
                </a:solidFill>
              </a:rPr>
            </a:br>
            <a:endParaRPr lang="ar-EG" sz="32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sz="2800" dirty="0" smtClean="0"/>
              <a:t>تستخدم فى صف </a:t>
            </a:r>
            <a:r>
              <a:rPr lang="ar-EG" sz="2800" dirty="0"/>
              <a:t>وترتيب مجموعة العناصر نصية ترتيباً تسلسلياً، حيث يبدأ عد العناصر من رقم واحد، كما يمكن تغيير الأرقام إلى عناصر أو حروف أخرى</a:t>
            </a:r>
            <a:r>
              <a:rPr lang="ar-EG" sz="2800" dirty="0" smtClean="0"/>
              <a:t>.</a:t>
            </a:r>
          </a:p>
          <a:p>
            <a:pPr marL="114300" indent="0" algn="r">
              <a:buNone/>
            </a:pPr>
            <a:r>
              <a:rPr lang="en-US" sz="2800" dirty="0" smtClean="0"/>
              <a:t>&lt;</a:t>
            </a:r>
            <a:r>
              <a:rPr lang="en-US" sz="2800" dirty="0" err="1" smtClean="0"/>
              <a:t>ol</a:t>
            </a:r>
            <a:r>
              <a:rPr lang="en-US" sz="2800" dirty="0" smtClean="0"/>
              <a:t>&gt;</a:t>
            </a:r>
            <a:r>
              <a:rPr lang="ar-EG" sz="2800" dirty="0" smtClean="0"/>
              <a:t>عنصر </a:t>
            </a:r>
            <a:endParaRPr lang="en-US" sz="2800" dirty="0" smtClean="0"/>
          </a:p>
          <a:p>
            <a:pPr marL="114300" indent="0" algn="r">
              <a:buNone/>
            </a:pPr>
            <a:r>
              <a:rPr lang="ar-EG" sz="2800" dirty="0" smtClean="0"/>
              <a:t> هو </a:t>
            </a:r>
            <a:r>
              <a:rPr lang="ar-EG" sz="2800" dirty="0"/>
              <a:t>العنصر المسؤول </a:t>
            </a:r>
            <a:r>
              <a:rPr lang="ar-EG" sz="2800" dirty="0" smtClean="0"/>
              <a:t>عن إنشاء قائمة مرقمة</a:t>
            </a:r>
          </a:p>
          <a:p>
            <a:pPr marL="114300" indent="0" algn="r">
              <a:buNone/>
            </a:pPr>
            <a:r>
              <a:rPr lang="ar-EG" sz="2800" dirty="0"/>
              <a:t>يتم إنشاء كل عنصر نصي داخل القائمة عن طريق </a:t>
            </a:r>
            <a:r>
              <a:rPr lang="en-US" sz="2800" dirty="0" smtClean="0"/>
              <a:t>&lt;li&gt;</a:t>
            </a:r>
            <a:r>
              <a:rPr lang="ar-EG" sz="2800" dirty="0" smtClean="0"/>
              <a:t>عنصر </a:t>
            </a:r>
            <a:endParaRPr lang="en-US" sz="2800" dirty="0" smtClean="0"/>
          </a:p>
          <a:p>
            <a:pPr marL="114300" indent="0" algn="r">
              <a:buNone/>
            </a:pPr>
            <a:r>
              <a:rPr lang="ar-EG" sz="2800" dirty="0"/>
              <a:t>يمكن إضافة عدد غير محدود من العناصر النصية </a:t>
            </a:r>
            <a:r>
              <a:rPr lang="ar-EG" sz="2800" dirty="0" smtClean="0"/>
              <a:t>داخل القوائم المرقمة</a:t>
            </a:r>
            <a:endParaRPr lang="en-US" sz="2800" dirty="0" smtClean="0"/>
          </a:p>
        </p:txBody>
      </p:sp>
    </p:spTree>
    <p:extLst>
      <p:ext uri="{BB962C8B-B14F-4D97-AF65-F5344CB8AC3E}">
        <p14:creationId xmlns:p14="http://schemas.microsoft.com/office/powerpoint/2010/main" val="10908735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ordered lists</a:t>
            </a:r>
            <a:r>
              <a:rPr lang="en-US" sz="2800" dirty="0">
                <a:solidFill>
                  <a:srgbClr val="FF0000"/>
                </a:solidFill>
              </a:rPr>
              <a:t/>
            </a:r>
            <a:br>
              <a:rPr lang="en-US" sz="2800" dirty="0">
                <a:solidFill>
                  <a:srgbClr val="FF0000"/>
                </a:solidFill>
              </a:rPr>
            </a:br>
            <a:endParaRPr lang="ar-EG" sz="3200" b="1" dirty="0">
              <a:solidFill>
                <a:srgbClr val="FF0000"/>
              </a:solidFill>
            </a:endParaRPr>
          </a:p>
        </p:txBody>
      </p:sp>
      <p:sp>
        <p:nvSpPr>
          <p:cNvPr id="3" name="Content Placeholder 2"/>
          <p:cNvSpPr>
            <a:spLocks noGrp="1"/>
          </p:cNvSpPr>
          <p:nvPr>
            <p:ph idx="1"/>
          </p:nvPr>
        </p:nvSpPr>
        <p:spPr/>
        <p:txBody>
          <a:bodyPr>
            <a:normAutofit/>
          </a:bodyPr>
          <a:lstStyle/>
          <a:p>
            <a:pPr marL="114300" indent="0">
              <a:buNone/>
            </a:pPr>
            <a:r>
              <a:rPr lang="it-IT" sz="2800" dirty="0"/>
              <a:t>&lt;ol</a:t>
            </a:r>
            <a:r>
              <a:rPr lang="it-IT" sz="2800" dirty="0" smtClean="0"/>
              <a:t>&gt; </a:t>
            </a:r>
            <a:r>
              <a:rPr lang="it-IT" sz="2800" dirty="0"/>
              <a:t>&lt;!-- List Items --&gt; </a:t>
            </a:r>
            <a:endParaRPr lang="ar-EG" sz="2800" dirty="0" smtClean="0"/>
          </a:p>
          <a:p>
            <a:pPr marL="114300" indent="0">
              <a:buNone/>
            </a:pPr>
            <a:r>
              <a:rPr lang="it-IT" sz="2800" dirty="0" smtClean="0"/>
              <a:t>&lt;</a:t>
            </a:r>
            <a:r>
              <a:rPr lang="it-IT" sz="2800" dirty="0"/>
              <a:t>li&gt;HTML&lt;/li&gt; </a:t>
            </a:r>
            <a:endParaRPr lang="ar-EG" sz="2800" dirty="0" smtClean="0"/>
          </a:p>
          <a:p>
            <a:pPr marL="114300" indent="0">
              <a:buNone/>
            </a:pPr>
            <a:r>
              <a:rPr lang="it-IT" sz="2800" dirty="0" smtClean="0"/>
              <a:t>&lt;</a:t>
            </a:r>
            <a:r>
              <a:rPr lang="it-IT" sz="2800" dirty="0"/>
              <a:t>li&gt;CSS&lt;/li&gt; </a:t>
            </a:r>
            <a:endParaRPr lang="ar-EG" sz="2800" dirty="0" smtClean="0"/>
          </a:p>
          <a:p>
            <a:pPr marL="114300" indent="0">
              <a:buNone/>
            </a:pPr>
            <a:r>
              <a:rPr lang="it-IT" sz="2800" dirty="0" smtClean="0"/>
              <a:t>&lt;</a:t>
            </a:r>
            <a:r>
              <a:rPr lang="it-IT" sz="2800" dirty="0"/>
              <a:t>li&gt;JavaScript&lt;/li&gt; </a:t>
            </a:r>
            <a:endParaRPr lang="ar-EG" sz="2800" dirty="0" smtClean="0"/>
          </a:p>
          <a:p>
            <a:pPr marL="114300" indent="0">
              <a:buNone/>
            </a:pPr>
            <a:r>
              <a:rPr lang="it-IT" sz="2800" dirty="0" smtClean="0"/>
              <a:t>&lt;</a:t>
            </a:r>
            <a:r>
              <a:rPr lang="it-IT" sz="2800" dirty="0"/>
              <a:t>li&gt;PHP&lt;/li&gt; </a:t>
            </a:r>
            <a:endParaRPr lang="ar-EG" sz="2800" dirty="0" smtClean="0"/>
          </a:p>
          <a:p>
            <a:pPr marL="114300" indent="0">
              <a:buNone/>
            </a:pPr>
            <a:r>
              <a:rPr lang="it-IT" sz="2800" dirty="0" smtClean="0"/>
              <a:t>&lt;/</a:t>
            </a:r>
            <a:r>
              <a:rPr lang="it-IT" sz="2800" dirty="0"/>
              <a:t>ol&gt;</a:t>
            </a:r>
            <a:endParaRPr lang="en-US" sz="2800" dirty="0" smtClean="0"/>
          </a:p>
        </p:txBody>
      </p:sp>
    </p:spTree>
    <p:extLst>
      <p:ext uri="{BB962C8B-B14F-4D97-AF65-F5344CB8AC3E}">
        <p14:creationId xmlns:p14="http://schemas.microsoft.com/office/powerpoint/2010/main" val="34144112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a:t>
            </a:r>
            <a:r>
              <a:rPr lang="en-US" sz="2800" b="1" dirty="0">
                <a:solidFill>
                  <a:srgbClr val="FF0000"/>
                </a:solidFill>
              </a:rPr>
              <a:t>ordered lists</a:t>
            </a:r>
            <a:r>
              <a:rPr lang="en-US" sz="2800" dirty="0">
                <a:solidFill>
                  <a:srgbClr val="FF0000"/>
                </a:solidFill>
              </a:rPr>
              <a:t/>
            </a:r>
            <a:br>
              <a:rPr lang="en-US" sz="2800" dirty="0">
                <a:solidFill>
                  <a:srgbClr val="FF0000"/>
                </a:solidFill>
              </a:rPr>
            </a:br>
            <a:endParaRPr lang="ar-EG" sz="3200" b="1" dirty="0">
              <a:solidFill>
                <a:srgbClr val="FF0000"/>
              </a:solidFill>
            </a:endParaRPr>
          </a:p>
        </p:txBody>
      </p:sp>
      <p:sp>
        <p:nvSpPr>
          <p:cNvPr id="3" name="Content Placeholder 2"/>
          <p:cNvSpPr>
            <a:spLocks noGrp="1"/>
          </p:cNvSpPr>
          <p:nvPr>
            <p:ph idx="1"/>
          </p:nvPr>
        </p:nvSpPr>
        <p:spPr/>
        <p:txBody>
          <a:bodyPr>
            <a:normAutofit/>
          </a:bodyPr>
          <a:lstStyle/>
          <a:p>
            <a:pPr marL="114300" indent="0">
              <a:buNone/>
            </a:pPr>
            <a:endParaRPr lang="ar-EG" sz="28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5219700" cy="335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06078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unordered </a:t>
            </a:r>
            <a:r>
              <a:rPr lang="en-US" sz="2800" b="1" dirty="0">
                <a:solidFill>
                  <a:srgbClr val="FF0000"/>
                </a:solidFill>
              </a:rPr>
              <a:t>lists</a:t>
            </a:r>
            <a:r>
              <a:rPr lang="en-US" sz="2800" dirty="0">
                <a:solidFill>
                  <a:srgbClr val="FF0000"/>
                </a:solidFill>
              </a:rPr>
              <a:t/>
            </a:r>
            <a:br>
              <a:rPr lang="en-US" sz="2800" dirty="0">
                <a:solidFill>
                  <a:srgbClr val="FF0000"/>
                </a:solidFill>
              </a:rPr>
            </a:br>
            <a:endParaRPr lang="ar-EG" sz="32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sz="2800" dirty="0" smtClean="0"/>
              <a:t>تستخدم القوائم الغير مرقمة في </a:t>
            </a:r>
            <a:r>
              <a:rPr lang="ar-EG" sz="2800" dirty="0"/>
              <a:t>صف وترتيب مجموعة العناصر النصية ترتيباً لا يهم فيه التسلسل، حيث يكون عد العناصر وترتيبها دون ترقيم، وذلك باستخدام رموز دائرية أو نقطية أو مربعة أو غير ذلك</a:t>
            </a:r>
            <a:r>
              <a:rPr lang="ar-EG" sz="2800" dirty="0" smtClean="0"/>
              <a:t>.</a:t>
            </a:r>
            <a:endParaRPr lang="en-US" sz="2800" dirty="0" smtClean="0"/>
          </a:p>
          <a:p>
            <a:pPr marL="114300" indent="0" algn="r">
              <a:buNone/>
            </a:pPr>
            <a:r>
              <a:rPr lang="en-US" sz="2800" dirty="0" smtClean="0"/>
              <a:t>&lt;</a:t>
            </a:r>
            <a:r>
              <a:rPr lang="en-US" sz="2800" dirty="0" err="1" smtClean="0"/>
              <a:t>ul</a:t>
            </a:r>
            <a:r>
              <a:rPr lang="en-US" sz="2800" dirty="0" smtClean="0"/>
              <a:t>&gt;</a:t>
            </a:r>
            <a:r>
              <a:rPr lang="ar-EG" sz="2800" dirty="0" smtClean="0"/>
              <a:t>عنصر</a:t>
            </a:r>
            <a:endParaRPr lang="en-US" sz="2800" dirty="0" smtClean="0"/>
          </a:p>
          <a:p>
            <a:pPr marL="114300" indent="0" algn="r">
              <a:buNone/>
            </a:pPr>
            <a:r>
              <a:rPr lang="ar-EG" sz="2800" dirty="0"/>
              <a:t>هو المسؤول عن إنشاء </a:t>
            </a:r>
            <a:r>
              <a:rPr lang="ar-EG" sz="2800" dirty="0" smtClean="0"/>
              <a:t>القائمة الغير مرقمة </a:t>
            </a:r>
          </a:p>
          <a:p>
            <a:pPr marL="114300" indent="0" algn="r">
              <a:buNone/>
            </a:pPr>
            <a:r>
              <a:rPr lang="ar-EG" sz="2800" dirty="0" smtClean="0"/>
              <a:t>تم </a:t>
            </a:r>
            <a:r>
              <a:rPr lang="ar-EG" sz="2800" dirty="0"/>
              <a:t>إنشاء كل عنصر نصي داخل القائمة عن طريق </a:t>
            </a:r>
            <a:endParaRPr lang="en-US" sz="2800" dirty="0" smtClean="0"/>
          </a:p>
          <a:p>
            <a:pPr marL="114300" indent="0" algn="r">
              <a:buNone/>
            </a:pPr>
            <a:r>
              <a:rPr lang="en-US" sz="2800" dirty="0" smtClean="0"/>
              <a:t>&lt;li&gt;</a:t>
            </a:r>
            <a:r>
              <a:rPr lang="ar-EG" sz="2800" dirty="0" smtClean="0"/>
              <a:t>عنصر</a:t>
            </a:r>
            <a:endParaRPr lang="en-US" sz="2800" dirty="0" smtClean="0"/>
          </a:p>
          <a:p>
            <a:pPr marL="114300" indent="0" algn="r">
              <a:buNone/>
            </a:pPr>
            <a:r>
              <a:rPr lang="ar-EG" sz="2800" dirty="0"/>
              <a:t>ي</a:t>
            </a:r>
            <a:r>
              <a:rPr lang="ar-EG" sz="2800" dirty="0" smtClean="0"/>
              <a:t>مكن </a:t>
            </a:r>
            <a:r>
              <a:rPr lang="ar-EG" sz="2800" dirty="0"/>
              <a:t>إضافة عدد غير محدود من العناصر</a:t>
            </a:r>
            <a:endParaRPr lang="en-US" sz="2800" dirty="0" smtClean="0"/>
          </a:p>
        </p:txBody>
      </p:sp>
    </p:spTree>
    <p:extLst>
      <p:ext uri="{BB962C8B-B14F-4D97-AF65-F5344CB8AC3E}">
        <p14:creationId xmlns:p14="http://schemas.microsoft.com/office/powerpoint/2010/main" val="30637788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unordered </a:t>
            </a:r>
            <a:r>
              <a:rPr lang="en-US" sz="2800" b="1" dirty="0">
                <a:solidFill>
                  <a:srgbClr val="FF0000"/>
                </a:solidFill>
              </a:rPr>
              <a:t>lists</a:t>
            </a:r>
            <a:r>
              <a:rPr lang="en-US" sz="2800" dirty="0">
                <a:solidFill>
                  <a:srgbClr val="FF0000"/>
                </a:solidFill>
              </a:rPr>
              <a:t/>
            </a:r>
            <a:br>
              <a:rPr lang="en-US" sz="2800" dirty="0">
                <a:solidFill>
                  <a:srgbClr val="FF0000"/>
                </a:solidFill>
              </a:rPr>
            </a:br>
            <a:endParaRPr lang="ar-EG" sz="3200" b="1" dirty="0">
              <a:solidFill>
                <a:srgbClr val="FF0000"/>
              </a:solidFill>
            </a:endParaRPr>
          </a:p>
        </p:txBody>
      </p:sp>
      <p:sp>
        <p:nvSpPr>
          <p:cNvPr id="3" name="Content Placeholder 2"/>
          <p:cNvSpPr>
            <a:spLocks noGrp="1"/>
          </p:cNvSpPr>
          <p:nvPr>
            <p:ph idx="1"/>
          </p:nvPr>
        </p:nvSpPr>
        <p:spPr/>
        <p:txBody>
          <a:bodyPr>
            <a:normAutofit/>
          </a:bodyPr>
          <a:lstStyle/>
          <a:p>
            <a:pPr marL="114300" indent="0">
              <a:buNone/>
            </a:pPr>
            <a:endParaRPr lang="ar-EG" sz="2800" dirty="0" smtClean="0"/>
          </a:p>
          <a:p>
            <a:pPr marL="114300" indent="0">
              <a:buNone/>
            </a:pPr>
            <a:r>
              <a:rPr lang="it-IT" sz="2800" dirty="0" smtClean="0"/>
              <a:t>&lt;</a:t>
            </a:r>
            <a:r>
              <a:rPr lang="it-IT" sz="2800" dirty="0"/>
              <a:t>ul&gt; &lt;!-- List Items --&gt; </a:t>
            </a:r>
            <a:endParaRPr lang="ar-EG" sz="2800" dirty="0" smtClean="0"/>
          </a:p>
          <a:p>
            <a:pPr marL="114300" indent="0">
              <a:buNone/>
            </a:pPr>
            <a:r>
              <a:rPr lang="it-IT" sz="2800" dirty="0" smtClean="0"/>
              <a:t>&lt;</a:t>
            </a:r>
            <a:r>
              <a:rPr lang="it-IT" sz="2800" dirty="0"/>
              <a:t>li&gt;HTML&lt;/li&gt; </a:t>
            </a:r>
            <a:endParaRPr lang="ar-EG" sz="2800" dirty="0" smtClean="0"/>
          </a:p>
          <a:p>
            <a:pPr marL="114300" indent="0">
              <a:buNone/>
            </a:pPr>
            <a:r>
              <a:rPr lang="it-IT" sz="2800" dirty="0" smtClean="0"/>
              <a:t>&lt;</a:t>
            </a:r>
            <a:r>
              <a:rPr lang="it-IT" sz="2800" dirty="0"/>
              <a:t>li&gt;CSS&lt;/li&gt; </a:t>
            </a:r>
            <a:endParaRPr lang="ar-EG" sz="2800" dirty="0" smtClean="0"/>
          </a:p>
          <a:p>
            <a:pPr marL="114300" indent="0">
              <a:buNone/>
            </a:pPr>
            <a:r>
              <a:rPr lang="it-IT" sz="2800" dirty="0" smtClean="0"/>
              <a:t>&lt;</a:t>
            </a:r>
            <a:r>
              <a:rPr lang="it-IT" sz="2800" dirty="0"/>
              <a:t>li&gt;JavaScript&lt;/li</a:t>
            </a:r>
            <a:r>
              <a:rPr lang="it-IT" sz="2800" dirty="0" smtClean="0"/>
              <a:t>&gt;</a:t>
            </a:r>
            <a:endParaRPr lang="ar-EG" sz="2800" dirty="0" smtClean="0"/>
          </a:p>
          <a:p>
            <a:pPr marL="114300" indent="0">
              <a:buNone/>
            </a:pPr>
            <a:r>
              <a:rPr lang="it-IT" sz="2800" dirty="0" smtClean="0"/>
              <a:t> </a:t>
            </a:r>
            <a:r>
              <a:rPr lang="it-IT" sz="2800" dirty="0"/>
              <a:t>&lt;li&gt;PHP&lt;/li</a:t>
            </a:r>
            <a:r>
              <a:rPr lang="it-IT" sz="2800" dirty="0" smtClean="0"/>
              <a:t>&gt;</a:t>
            </a:r>
            <a:endParaRPr lang="ar-EG" sz="2800" dirty="0" smtClean="0"/>
          </a:p>
          <a:p>
            <a:pPr marL="114300" indent="0">
              <a:buNone/>
            </a:pPr>
            <a:r>
              <a:rPr lang="it-IT" sz="2800" dirty="0" smtClean="0"/>
              <a:t> </a:t>
            </a:r>
            <a:r>
              <a:rPr lang="it-IT" sz="2800" dirty="0"/>
              <a:t>&lt;/ul&gt;</a:t>
            </a:r>
            <a:endParaRPr lang="ar-EG" sz="2800" dirty="0" smtClean="0"/>
          </a:p>
          <a:p>
            <a:pPr marL="114300" indent="0" algn="r">
              <a:buNone/>
            </a:pPr>
            <a:endParaRPr lang="ar-EG" sz="2800" dirty="0" smtClean="0"/>
          </a:p>
          <a:p>
            <a:pPr marL="114300" indent="0" algn="r">
              <a:buNone/>
            </a:pPr>
            <a:endParaRPr lang="ar-EG" sz="2800" dirty="0" smtClean="0"/>
          </a:p>
          <a:p>
            <a:pPr marL="114300" indent="0" algn="r">
              <a:buNone/>
            </a:pPr>
            <a:endParaRPr lang="ar-EG" sz="2800" dirty="0" smtClean="0"/>
          </a:p>
        </p:txBody>
      </p:sp>
    </p:spTree>
    <p:extLst>
      <p:ext uri="{BB962C8B-B14F-4D97-AF65-F5344CB8AC3E}">
        <p14:creationId xmlns:p14="http://schemas.microsoft.com/office/powerpoint/2010/main" val="1563935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3200" b="1" dirty="0" smtClean="0">
                <a:solidFill>
                  <a:srgbClr val="FF0000"/>
                </a:solidFill>
              </a:rPr>
              <a:t/>
            </a:r>
            <a:br>
              <a:rPr lang="ar-EG" sz="3200" b="1" dirty="0" smtClean="0">
                <a:solidFill>
                  <a:srgbClr val="FF0000"/>
                </a:solidFill>
              </a:rPr>
            </a:br>
            <a:r>
              <a:rPr lang="en-US" sz="3200" b="1" dirty="0" smtClean="0">
                <a:solidFill>
                  <a:srgbClr val="FF0000"/>
                </a:solidFill>
              </a:rPr>
              <a:t/>
            </a:r>
            <a:br>
              <a:rPr lang="en-US" sz="3200" b="1" dirty="0" smtClean="0">
                <a:solidFill>
                  <a:srgbClr val="FF0000"/>
                </a:solidFill>
              </a:rPr>
            </a:br>
            <a:r>
              <a:rPr lang="ar-EG" sz="3200" b="1" dirty="0" smtClean="0">
                <a:solidFill>
                  <a:srgbClr val="FF0000"/>
                </a:solidFill>
              </a:rPr>
              <a:t>اللغات الاساسية فى ال</a:t>
            </a:r>
            <a:r>
              <a:rPr lang="en-US" sz="3200" b="1" dirty="0" smtClean="0">
                <a:solidFill>
                  <a:srgbClr val="FF0000"/>
                </a:solidFill>
              </a:rPr>
              <a:t/>
            </a:r>
            <a:br>
              <a:rPr lang="en-US" sz="3200" b="1" dirty="0" smtClean="0">
                <a:solidFill>
                  <a:srgbClr val="FF0000"/>
                </a:solidFill>
              </a:rPr>
            </a:br>
            <a:r>
              <a:rPr lang="en-US" sz="3200" b="1" dirty="0">
                <a:solidFill>
                  <a:srgbClr val="FF0000"/>
                </a:solidFill>
              </a:rPr>
              <a:t>front-end</a:t>
            </a:r>
            <a:r>
              <a:rPr lang="ar-EG" sz="3200" b="1" dirty="0"/>
              <a:t/>
            </a:r>
            <a:br>
              <a:rPr lang="ar-EG" sz="3200" b="1" dirty="0"/>
            </a:br>
            <a:r>
              <a:rPr lang="en-US" sz="3200" dirty="0"/>
              <a:t/>
            </a:r>
            <a:br>
              <a:rPr lang="en-US" sz="3200" dirty="0"/>
            </a:br>
            <a:endParaRPr lang="en-US" sz="3200"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marL="0" indent="0" algn="r">
              <a:buNone/>
            </a:pPr>
            <a:r>
              <a:rPr lang="en-US" sz="2800" b="1" dirty="0"/>
              <a:t>CSS</a:t>
            </a:r>
          </a:p>
          <a:p>
            <a:pPr marL="0" indent="0" algn="r">
              <a:lnSpc>
                <a:spcPct val="150000"/>
              </a:lnSpc>
              <a:buNone/>
            </a:pPr>
            <a:r>
              <a:rPr lang="ar-EG" sz="2800" dirty="0" smtClean="0"/>
              <a:t>هي </a:t>
            </a:r>
            <a:r>
              <a:rPr lang="ar-EG" sz="2800" dirty="0"/>
              <a:t>اللغة المسؤولة عن تنسيق العناصر التي </a:t>
            </a:r>
            <a:r>
              <a:rPr lang="ar-EG" sz="2800" dirty="0" smtClean="0"/>
              <a:t>وضعت بواسطة</a:t>
            </a:r>
            <a:endParaRPr lang="en-US" sz="2800" dirty="0" smtClean="0"/>
          </a:p>
          <a:p>
            <a:pPr marL="0" indent="0" algn="r">
              <a:lnSpc>
                <a:spcPct val="150000"/>
              </a:lnSpc>
              <a:buNone/>
            </a:pPr>
            <a:r>
              <a:rPr lang="en-US" sz="2800" dirty="0" smtClean="0"/>
              <a:t>html</a:t>
            </a:r>
          </a:p>
          <a:p>
            <a:pPr marL="0" indent="0" algn="r">
              <a:lnSpc>
                <a:spcPct val="150000"/>
              </a:lnSpc>
              <a:buNone/>
            </a:pPr>
            <a:r>
              <a:rPr lang="en-US" sz="2800" dirty="0" smtClean="0"/>
              <a:t>، </a:t>
            </a:r>
            <a:r>
              <a:rPr lang="ar-EG" sz="2800" dirty="0"/>
              <a:t>فعلي سبيل المثال الصورة التي وضعناها في الموقع يمكننا التحكم </a:t>
            </a:r>
            <a:r>
              <a:rPr lang="ar-EG" sz="2800" dirty="0" smtClean="0"/>
              <a:t>في </a:t>
            </a:r>
            <a:r>
              <a:rPr lang="ar-EG" sz="2800" dirty="0"/>
              <a:t>حجمها ومكانها، والعنوان أيضاً يمكننا التحكم بلون وحجم الخط ومكانه وكل ما يخص التنسيقات الخاصة بهيكل الصفحة.</a:t>
            </a:r>
            <a:endParaRPr lang="en-US" sz="2800" dirty="0"/>
          </a:p>
        </p:txBody>
      </p:sp>
    </p:spTree>
    <p:extLst>
      <p:ext uri="{BB962C8B-B14F-4D97-AF65-F5344CB8AC3E}">
        <p14:creationId xmlns:p14="http://schemas.microsoft.com/office/powerpoint/2010/main" val="8142578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HTML unordered </a:t>
            </a:r>
            <a:r>
              <a:rPr lang="en-US" sz="2800" b="1" dirty="0">
                <a:solidFill>
                  <a:srgbClr val="FF0000"/>
                </a:solidFill>
              </a:rPr>
              <a:t>lists</a:t>
            </a:r>
            <a:r>
              <a:rPr lang="en-US" sz="2800" dirty="0">
                <a:solidFill>
                  <a:srgbClr val="FF0000"/>
                </a:solidFill>
              </a:rPr>
              <a:t/>
            </a:r>
            <a:br>
              <a:rPr lang="en-US" sz="2800" dirty="0">
                <a:solidFill>
                  <a:srgbClr val="FF0000"/>
                </a:solidFill>
              </a:rPr>
            </a:br>
            <a:endParaRPr lang="ar-EG" sz="3200" b="1" dirty="0">
              <a:solidFill>
                <a:srgbClr val="FF0000"/>
              </a:solidFill>
            </a:endParaRPr>
          </a:p>
        </p:txBody>
      </p:sp>
      <p:sp>
        <p:nvSpPr>
          <p:cNvPr id="3" name="Content Placeholder 2"/>
          <p:cNvSpPr>
            <a:spLocks noGrp="1"/>
          </p:cNvSpPr>
          <p:nvPr>
            <p:ph idx="1"/>
          </p:nvPr>
        </p:nvSpPr>
        <p:spPr/>
        <p:txBody>
          <a:bodyPr>
            <a:normAutofit/>
          </a:bodyPr>
          <a:lstStyle/>
          <a:p>
            <a:pPr marL="114300" indent="0">
              <a:buNone/>
            </a:pPr>
            <a:endParaRPr lang="ar-EG" sz="2800" dirty="0" smtClean="0"/>
          </a:p>
          <a:p>
            <a:pPr marL="114300" indent="0" algn="r">
              <a:buNone/>
            </a:pPr>
            <a:endParaRPr lang="ar-EG" sz="2800" dirty="0" smtClean="0"/>
          </a:p>
          <a:p>
            <a:pPr marL="114300" indent="0" algn="r">
              <a:buNone/>
            </a:pPr>
            <a:endParaRPr lang="ar-EG" sz="2800" dirty="0" smtClean="0"/>
          </a:p>
          <a:p>
            <a:pPr marL="114300" indent="0" algn="r">
              <a:buNone/>
            </a:pPr>
            <a:endParaRPr lang="ar-EG" sz="28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53054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19255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HTML </a:t>
            </a:r>
            <a:r>
              <a:rPr lang="en-US" sz="2400" b="1" dirty="0">
                <a:solidFill>
                  <a:srgbClr val="FF0000"/>
                </a:solidFill>
              </a:rPr>
              <a:t>description lists</a:t>
            </a:r>
          </a:p>
        </p:txBody>
      </p:sp>
      <p:sp>
        <p:nvSpPr>
          <p:cNvPr id="3" name="Content Placeholder 2"/>
          <p:cNvSpPr>
            <a:spLocks noGrp="1"/>
          </p:cNvSpPr>
          <p:nvPr>
            <p:ph idx="1"/>
          </p:nvPr>
        </p:nvSpPr>
        <p:spPr/>
        <p:txBody>
          <a:bodyPr>
            <a:normAutofit/>
          </a:bodyPr>
          <a:lstStyle/>
          <a:p>
            <a:pPr marL="114300" indent="0" algn="r">
              <a:buNone/>
            </a:pPr>
            <a:r>
              <a:rPr lang="ar-EG" sz="2800" dirty="0" smtClean="0"/>
              <a:t>تُستخدم </a:t>
            </a:r>
            <a:r>
              <a:rPr lang="ar-EG" sz="2800" dirty="0"/>
              <a:t>القوائم الوصفية في صف مجموعة عناصر نصية مؤلفة من فئات أو أجزاء رئيسية، متفرع عنها أجزاء فرعية، حيث يتم تقسيم القائمة إلى عدة أجزاء تكون </a:t>
            </a:r>
            <a:r>
              <a:rPr lang="ar-EG" sz="2800" dirty="0" smtClean="0"/>
              <a:t>غير مرقمة.</a:t>
            </a:r>
          </a:p>
          <a:p>
            <a:pPr marL="114300" indent="0" algn="r">
              <a:buNone/>
            </a:pPr>
            <a:r>
              <a:rPr lang="en-US" sz="2800" dirty="0" smtClean="0"/>
              <a:t>&lt;dl&gt;</a:t>
            </a:r>
            <a:r>
              <a:rPr lang="ar-EG" sz="2800" dirty="0" smtClean="0"/>
              <a:t>عنصر </a:t>
            </a:r>
            <a:endParaRPr lang="en-US" sz="2800" dirty="0" smtClean="0"/>
          </a:p>
          <a:p>
            <a:pPr marL="114300" indent="0" algn="r">
              <a:buNone/>
            </a:pPr>
            <a:r>
              <a:rPr lang="ar-EG" sz="2800" dirty="0"/>
              <a:t>هو المسؤول عن إنشاء </a:t>
            </a:r>
            <a:r>
              <a:rPr lang="ar-EG" sz="2800" dirty="0" smtClean="0"/>
              <a:t>قوائم وصفية </a:t>
            </a:r>
          </a:p>
          <a:p>
            <a:pPr marL="114300" indent="0" algn="r">
              <a:buNone/>
            </a:pPr>
            <a:endParaRPr lang="ar-EG" sz="2800" dirty="0" smtClean="0"/>
          </a:p>
          <a:p>
            <a:pPr marL="114300" indent="0" algn="r">
              <a:buNone/>
            </a:pPr>
            <a:endParaRPr lang="ar-EG" sz="2800" dirty="0" smtClean="0"/>
          </a:p>
          <a:p>
            <a:pPr marL="114300" indent="0" algn="r">
              <a:buNone/>
            </a:pPr>
            <a:endParaRPr lang="ar-EG" sz="2800" dirty="0" smtClean="0"/>
          </a:p>
          <a:p>
            <a:pPr marL="114300" indent="0" algn="r">
              <a:buNone/>
            </a:pPr>
            <a:endParaRPr lang="ar-EG" sz="2800" dirty="0" smtClean="0"/>
          </a:p>
        </p:txBody>
      </p:sp>
    </p:spTree>
    <p:extLst>
      <p:ext uri="{BB962C8B-B14F-4D97-AF65-F5344CB8AC3E}">
        <p14:creationId xmlns:p14="http://schemas.microsoft.com/office/powerpoint/2010/main" val="41682270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HTML </a:t>
            </a:r>
            <a:r>
              <a:rPr lang="en-US" sz="2400" b="1" dirty="0">
                <a:solidFill>
                  <a:srgbClr val="FF0000"/>
                </a:solidFill>
              </a:rPr>
              <a:t>description lists</a:t>
            </a:r>
          </a:p>
        </p:txBody>
      </p:sp>
      <p:sp>
        <p:nvSpPr>
          <p:cNvPr id="3" name="Content Placeholder 2"/>
          <p:cNvSpPr>
            <a:spLocks noGrp="1"/>
          </p:cNvSpPr>
          <p:nvPr>
            <p:ph idx="1"/>
          </p:nvPr>
        </p:nvSpPr>
        <p:spPr/>
        <p:txBody>
          <a:bodyPr>
            <a:normAutofit/>
          </a:bodyPr>
          <a:lstStyle/>
          <a:p>
            <a:pPr marL="114300" indent="0" algn="r">
              <a:buNone/>
            </a:pPr>
            <a:r>
              <a:rPr lang="ar-EG" sz="2800" dirty="0"/>
              <a:t>كل عنصر نصي رئيسي داخل القائمة الوصفية يتم </a:t>
            </a:r>
            <a:r>
              <a:rPr lang="en-US" sz="2800" dirty="0" smtClean="0"/>
              <a:t>&lt;</a:t>
            </a:r>
            <a:r>
              <a:rPr lang="en-US" sz="2800" dirty="0" err="1" smtClean="0"/>
              <a:t>dt</a:t>
            </a:r>
            <a:r>
              <a:rPr lang="en-US" sz="2800" dirty="0" smtClean="0"/>
              <a:t>&gt;</a:t>
            </a:r>
            <a:r>
              <a:rPr lang="ar-EG" sz="2800" dirty="0" smtClean="0"/>
              <a:t>إنشاءه </a:t>
            </a:r>
            <a:r>
              <a:rPr lang="ar-EG" sz="2800" dirty="0"/>
              <a:t>عن طريق عنصر</a:t>
            </a:r>
            <a:r>
              <a:rPr lang="en-US" sz="2800" dirty="0" smtClean="0"/>
              <a:t>&lt;dl&gt;</a:t>
            </a:r>
            <a:r>
              <a:rPr lang="ar-EG" sz="2800" dirty="0" smtClean="0"/>
              <a:t>عنصر </a:t>
            </a:r>
            <a:endParaRPr lang="en-US" sz="2800" dirty="0" smtClean="0"/>
          </a:p>
          <a:p>
            <a:pPr marL="114300" indent="0" algn="r">
              <a:buNone/>
            </a:pPr>
            <a:r>
              <a:rPr lang="ar-EG" sz="2800" dirty="0"/>
              <a:t>كل عنصر نصي فرعي داخل القائمة الوصفية يتم </a:t>
            </a:r>
            <a:r>
              <a:rPr lang="en-US" sz="2800" dirty="0" smtClean="0"/>
              <a:t>&lt;</a:t>
            </a:r>
            <a:r>
              <a:rPr lang="en-US" sz="2800" dirty="0" err="1" smtClean="0"/>
              <a:t>dd</a:t>
            </a:r>
            <a:r>
              <a:rPr lang="en-US" sz="2800" dirty="0" smtClean="0"/>
              <a:t>&gt;</a:t>
            </a:r>
            <a:r>
              <a:rPr lang="ar-EG" sz="2800" dirty="0" smtClean="0"/>
              <a:t>إنشاءه </a:t>
            </a:r>
            <a:r>
              <a:rPr lang="ar-EG" sz="2800" dirty="0"/>
              <a:t>عن طريق عنصر </a:t>
            </a:r>
            <a:endParaRPr lang="ar-EG" sz="2800" dirty="0" smtClean="0"/>
          </a:p>
          <a:p>
            <a:pPr marL="114300" indent="0" algn="r">
              <a:buNone/>
            </a:pPr>
            <a:endParaRPr lang="ar-EG" sz="2800" dirty="0" smtClean="0"/>
          </a:p>
          <a:p>
            <a:pPr marL="114300" indent="0" algn="r">
              <a:buNone/>
            </a:pPr>
            <a:endParaRPr lang="ar-EG" sz="2800" dirty="0" smtClean="0"/>
          </a:p>
          <a:p>
            <a:pPr marL="114300" indent="0" algn="r">
              <a:buNone/>
            </a:pPr>
            <a:endParaRPr lang="ar-EG" sz="2800" dirty="0" smtClean="0"/>
          </a:p>
        </p:txBody>
      </p:sp>
    </p:spTree>
    <p:extLst>
      <p:ext uri="{BB962C8B-B14F-4D97-AF65-F5344CB8AC3E}">
        <p14:creationId xmlns:p14="http://schemas.microsoft.com/office/powerpoint/2010/main" val="33254316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HTML </a:t>
            </a:r>
            <a:r>
              <a:rPr lang="en-US" sz="2400" b="1" dirty="0">
                <a:solidFill>
                  <a:srgbClr val="FF0000"/>
                </a:solidFill>
              </a:rPr>
              <a:t>description lists</a:t>
            </a:r>
          </a:p>
        </p:txBody>
      </p:sp>
      <p:sp>
        <p:nvSpPr>
          <p:cNvPr id="3" name="Content Placeholder 2"/>
          <p:cNvSpPr>
            <a:spLocks noGrp="1"/>
          </p:cNvSpPr>
          <p:nvPr>
            <p:ph idx="1"/>
          </p:nvPr>
        </p:nvSpPr>
        <p:spPr/>
        <p:txBody>
          <a:bodyPr>
            <a:normAutofit fontScale="92500" lnSpcReduction="10000"/>
          </a:bodyPr>
          <a:lstStyle/>
          <a:p>
            <a:pPr marL="114300" indent="0" algn="r">
              <a:buNone/>
            </a:pPr>
            <a:endParaRPr lang="en-US" sz="2800" dirty="0" smtClean="0"/>
          </a:p>
          <a:p>
            <a:pPr marL="114300" indent="0">
              <a:buNone/>
            </a:pPr>
            <a:r>
              <a:rPr lang="en-US" sz="2800" dirty="0"/>
              <a:t>&lt;dl&gt; </a:t>
            </a:r>
            <a:endParaRPr lang="en-US" sz="2800" dirty="0" smtClean="0"/>
          </a:p>
          <a:p>
            <a:pPr marL="114300" indent="0">
              <a:buNone/>
            </a:pPr>
            <a:r>
              <a:rPr lang="en-US" sz="2800" dirty="0" smtClean="0"/>
              <a:t>&lt;</a:t>
            </a:r>
            <a:r>
              <a:rPr lang="en-US" sz="2800" dirty="0" err="1"/>
              <a:t>dt</a:t>
            </a:r>
            <a:r>
              <a:rPr lang="en-US" sz="2800" dirty="0"/>
              <a:t>&gt;Front-End&lt;/</a:t>
            </a:r>
            <a:r>
              <a:rPr lang="en-US" sz="2800" dirty="0" err="1"/>
              <a:t>dt</a:t>
            </a:r>
            <a:r>
              <a:rPr lang="en-US" sz="2800" dirty="0" smtClean="0"/>
              <a:t>&gt;</a:t>
            </a:r>
          </a:p>
          <a:p>
            <a:pPr marL="114300" indent="0">
              <a:buNone/>
            </a:pPr>
            <a:r>
              <a:rPr lang="en-US" sz="2800" dirty="0" smtClean="0"/>
              <a:t> </a:t>
            </a:r>
            <a:r>
              <a:rPr lang="en-US" sz="2800" dirty="0"/>
              <a:t>&lt;</a:t>
            </a:r>
            <a:r>
              <a:rPr lang="en-US" sz="2800" dirty="0" err="1"/>
              <a:t>dd</a:t>
            </a:r>
            <a:r>
              <a:rPr lang="en-US" sz="2800" dirty="0"/>
              <a:t>&gt;HTML&lt;/</a:t>
            </a:r>
            <a:r>
              <a:rPr lang="en-US" sz="2800" dirty="0" err="1"/>
              <a:t>dd</a:t>
            </a:r>
            <a:r>
              <a:rPr lang="en-US" sz="2800" dirty="0" smtClean="0"/>
              <a:t>&gt;</a:t>
            </a:r>
          </a:p>
          <a:p>
            <a:pPr marL="114300" indent="0">
              <a:buNone/>
            </a:pPr>
            <a:r>
              <a:rPr lang="en-US" sz="2800" dirty="0"/>
              <a:t> &lt;</a:t>
            </a:r>
            <a:r>
              <a:rPr lang="en-US" sz="2800" dirty="0" err="1" smtClean="0"/>
              <a:t>dd</a:t>
            </a:r>
            <a:r>
              <a:rPr lang="en-US" sz="2800" dirty="0" smtClean="0"/>
              <a:t>&gt;</a:t>
            </a:r>
            <a:r>
              <a:rPr lang="en-US" sz="2800" dirty="0" err="1" smtClean="0"/>
              <a:t>css</a:t>
            </a:r>
            <a:r>
              <a:rPr lang="en-US" sz="2800" dirty="0" smtClean="0"/>
              <a:t>&lt;/</a:t>
            </a:r>
            <a:r>
              <a:rPr lang="en-US" sz="2800" dirty="0" err="1"/>
              <a:t>dd</a:t>
            </a:r>
            <a:r>
              <a:rPr lang="en-US" sz="2800" dirty="0"/>
              <a:t>&gt;</a:t>
            </a:r>
          </a:p>
          <a:p>
            <a:pPr marL="114300" indent="0">
              <a:buNone/>
            </a:pPr>
            <a:r>
              <a:rPr lang="en-US" sz="2800" dirty="0"/>
              <a:t> &lt;</a:t>
            </a:r>
            <a:r>
              <a:rPr lang="en-US" sz="2800" dirty="0" err="1"/>
              <a:t>dd</a:t>
            </a:r>
            <a:r>
              <a:rPr lang="en-US" sz="2800" dirty="0"/>
              <a:t>&gt;</a:t>
            </a:r>
            <a:r>
              <a:rPr lang="en-US" sz="2800" dirty="0" err="1"/>
              <a:t>css</a:t>
            </a:r>
            <a:r>
              <a:rPr lang="en-US" sz="2800" dirty="0"/>
              <a:t>&lt;/</a:t>
            </a:r>
            <a:r>
              <a:rPr lang="en-US" sz="2800" dirty="0" err="1"/>
              <a:t>dd</a:t>
            </a:r>
            <a:r>
              <a:rPr lang="en-US" sz="2800" dirty="0"/>
              <a:t>&gt;</a:t>
            </a:r>
          </a:p>
          <a:p>
            <a:pPr marL="114300" indent="0">
              <a:buNone/>
            </a:pPr>
            <a:r>
              <a:rPr lang="en-US" sz="2800" dirty="0" smtClean="0"/>
              <a:t> </a:t>
            </a:r>
            <a:r>
              <a:rPr lang="en-US" sz="2800" dirty="0"/>
              <a:t>&lt;</a:t>
            </a:r>
            <a:r>
              <a:rPr lang="en-US" sz="2800" dirty="0" err="1"/>
              <a:t>dt</a:t>
            </a:r>
            <a:r>
              <a:rPr lang="en-US" sz="2800" dirty="0"/>
              <a:t>&gt;Back-End&lt;/</a:t>
            </a:r>
            <a:r>
              <a:rPr lang="en-US" sz="2800" dirty="0" err="1"/>
              <a:t>dt</a:t>
            </a:r>
            <a:r>
              <a:rPr lang="en-US" sz="2800" dirty="0" smtClean="0"/>
              <a:t>&gt;</a:t>
            </a:r>
          </a:p>
          <a:p>
            <a:pPr marL="114300" indent="0">
              <a:buNone/>
            </a:pPr>
            <a:r>
              <a:rPr lang="en-US" sz="2800" dirty="0" smtClean="0"/>
              <a:t> </a:t>
            </a:r>
            <a:r>
              <a:rPr lang="en-US" sz="2800" dirty="0"/>
              <a:t>&lt;</a:t>
            </a:r>
            <a:r>
              <a:rPr lang="en-US" sz="2800" dirty="0" err="1"/>
              <a:t>dd</a:t>
            </a:r>
            <a:r>
              <a:rPr lang="en-US" sz="2800" dirty="0"/>
              <a:t>&gt;PHP&lt;/</a:t>
            </a:r>
            <a:r>
              <a:rPr lang="en-US" sz="2800" dirty="0" err="1"/>
              <a:t>dd</a:t>
            </a:r>
            <a:r>
              <a:rPr lang="en-US" sz="2800" dirty="0" smtClean="0"/>
              <a:t>&gt;</a:t>
            </a:r>
          </a:p>
          <a:p>
            <a:pPr marL="114300" indent="0">
              <a:buNone/>
            </a:pPr>
            <a:r>
              <a:rPr lang="en-US" sz="2800" dirty="0" smtClean="0"/>
              <a:t>&lt;</a:t>
            </a:r>
            <a:r>
              <a:rPr lang="en-US" sz="2800" dirty="0" err="1" smtClean="0"/>
              <a:t>dd</a:t>
            </a:r>
            <a:r>
              <a:rPr lang="en-US" sz="2800" dirty="0" smtClean="0"/>
              <a:t>&gt;</a:t>
            </a:r>
            <a:r>
              <a:rPr lang="en-US" sz="2800" dirty="0" err="1" smtClean="0"/>
              <a:t>mysql</a:t>
            </a:r>
            <a:r>
              <a:rPr lang="en-US" sz="2800" dirty="0" smtClean="0"/>
              <a:t>&lt;/</a:t>
            </a:r>
            <a:r>
              <a:rPr lang="en-US" sz="2800" dirty="0" err="1" smtClean="0"/>
              <a:t>dd</a:t>
            </a:r>
            <a:r>
              <a:rPr lang="en-US" sz="2800" dirty="0" smtClean="0"/>
              <a:t>&gt;</a:t>
            </a:r>
          </a:p>
          <a:p>
            <a:pPr marL="114300" indent="0">
              <a:buNone/>
            </a:pPr>
            <a:r>
              <a:rPr lang="en-US" sz="2800" dirty="0" smtClean="0"/>
              <a:t> </a:t>
            </a:r>
            <a:r>
              <a:rPr lang="en-US" sz="2800" dirty="0"/>
              <a:t>&lt;/dl&gt;</a:t>
            </a:r>
            <a:endParaRPr lang="en-US" sz="2800" dirty="0" smtClean="0"/>
          </a:p>
          <a:p>
            <a:pPr marL="114300" indent="0" algn="r">
              <a:buNone/>
            </a:pPr>
            <a:endParaRPr lang="ar-EG" sz="2800" dirty="0" smtClean="0"/>
          </a:p>
          <a:p>
            <a:pPr marL="114300" indent="0" algn="r">
              <a:buNone/>
            </a:pPr>
            <a:endParaRPr lang="ar-EG" sz="2800" dirty="0" smtClean="0"/>
          </a:p>
          <a:p>
            <a:pPr marL="114300" indent="0" algn="r">
              <a:buNone/>
            </a:pPr>
            <a:endParaRPr lang="ar-EG" sz="2800" dirty="0" smtClean="0"/>
          </a:p>
        </p:txBody>
      </p:sp>
    </p:spTree>
    <p:extLst>
      <p:ext uri="{BB962C8B-B14F-4D97-AF65-F5344CB8AC3E}">
        <p14:creationId xmlns:p14="http://schemas.microsoft.com/office/powerpoint/2010/main" val="37622563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HTML </a:t>
            </a:r>
            <a:r>
              <a:rPr lang="en-US" sz="2400" b="1" dirty="0">
                <a:solidFill>
                  <a:srgbClr val="FF0000"/>
                </a:solidFill>
              </a:rPr>
              <a:t>description lists</a:t>
            </a:r>
          </a:p>
        </p:txBody>
      </p:sp>
      <p:sp>
        <p:nvSpPr>
          <p:cNvPr id="3" name="Content Placeholder 2"/>
          <p:cNvSpPr>
            <a:spLocks noGrp="1"/>
          </p:cNvSpPr>
          <p:nvPr>
            <p:ph idx="1"/>
          </p:nvPr>
        </p:nvSpPr>
        <p:spPr/>
        <p:txBody>
          <a:bodyPr>
            <a:normAutofit/>
          </a:bodyPr>
          <a:lstStyle/>
          <a:p>
            <a:pPr marL="114300" indent="0" algn="r">
              <a:buNone/>
            </a:pPr>
            <a:endParaRPr lang="ar-EG" sz="2800" dirty="0" smtClean="0"/>
          </a:p>
          <a:p>
            <a:pPr marL="114300" indent="0" algn="r">
              <a:buNone/>
            </a:pPr>
            <a:endParaRPr lang="ar-EG" sz="2800" dirty="0" smtClean="0"/>
          </a:p>
          <a:p>
            <a:pPr marL="114300" indent="0" algn="r">
              <a:buNone/>
            </a:pPr>
            <a:endParaRPr lang="ar-EG" sz="28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28800"/>
            <a:ext cx="4038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65557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en-US" sz="2400" b="1" dirty="0" smtClean="0">
                <a:solidFill>
                  <a:srgbClr val="FF0000"/>
                </a:solidFill>
              </a:rPr>
              <a:t/>
            </a:r>
            <a:br>
              <a:rPr lang="en-US" sz="2400" b="1" dirty="0" smtClean="0">
                <a:solidFill>
                  <a:srgbClr val="FF0000"/>
                </a:solidFill>
              </a:rPr>
            </a:br>
            <a:r>
              <a:rPr lang="en-US" sz="2400" b="1" dirty="0">
                <a:solidFill>
                  <a:srgbClr val="FF0000"/>
                </a:solidFill>
              </a:rPr>
              <a:t/>
            </a:r>
            <a:br>
              <a:rPr lang="en-US" sz="2400" b="1" dirty="0">
                <a:solidFill>
                  <a:srgbClr val="FF0000"/>
                </a:solidFill>
              </a:rPr>
            </a:br>
            <a:r>
              <a:rPr lang="en-US" sz="2400" b="1" dirty="0" smtClean="0">
                <a:solidFill>
                  <a:srgbClr val="FF0000"/>
                </a:solidFill>
              </a:rPr>
              <a:t>HTML </a:t>
            </a:r>
            <a:r>
              <a:rPr lang="en-US" sz="2400" b="1" dirty="0">
                <a:solidFill>
                  <a:srgbClr val="FF0000"/>
                </a:solidFill>
              </a:rPr>
              <a:t>nested </a:t>
            </a:r>
            <a:r>
              <a:rPr lang="en-US" sz="2400" b="1" dirty="0" smtClean="0">
                <a:solidFill>
                  <a:srgbClr val="FF0000"/>
                </a:solidFill>
              </a:rPr>
              <a:t>list</a:t>
            </a:r>
            <a:r>
              <a:rPr lang="en-US" sz="2400" b="1" dirty="0">
                <a:solidFill>
                  <a:srgbClr val="FF0000"/>
                </a:solidFill>
              </a:rPr>
              <a:t/>
            </a:r>
            <a:br>
              <a:rPr lang="en-US" sz="2400" b="1" dirty="0">
                <a:solidFill>
                  <a:srgbClr val="FF0000"/>
                </a:solidFill>
              </a:rPr>
            </a:br>
            <a:r>
              <a:rPr lang="en-US" sz="2400" dirty="0">
                <a:solidFill>
                  <a:srgbClr val="FF0000"/>
                </a:solidFill>
              </a:rPr>
              <a:t/>
            </a:r>
            <a:br>
              <a:rPr lang="en-US" sz="2400" dirty="0">
                <a:solidFill>
                  <a:srgbClr val="FF0000"/>
                </a:solidFill>
              </a:rPr>
            </a:br>
            <a:endParaRPr lang="en-US" sz="24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sz="2800" dirty="0" smtClean="0"/>
              <a:t>&lt;</a:t>
            </a:r>
            <a:r>
              <a:rPr lang="en-US" sz="2800" dirty="0" err="1" smtClean="0"/>
              <a:t>ul</a:t>
            </a:r>
            <a:r>
              <a:rPr lang="en-US" sz="2800" dirty="0" smtClean="0"/>
              <a:t>&gt;</a:t>
            </a:r>
            <a:r>
              <a:rPr lang="ar-EG" sz="2800" dirty="0" smtClean="0"/>
              <a:t>عمل </a:t>
            </a:r>
            <a:r>
              <a:rPr lang="ar-EG" sz="2800" dirty="0"/>
              <a:t>قائمة رئيسية غير مرقمة من خلال </a:t>
            </a:r>
            <a:r>
              <a:rPr lang="ar-EG" sz="2800" dirty="0" smtClean="0"/>
              <a:t>عنصر</a:t>
            </a:r>
            <a:endParaRPr lang="en-US" sz="2800" dirty="0" smtClean="0"/>
          </a:p>
          <a:p>
            <a:pPr marL="114300" indent="0" algn="r">
              <a:buNone/>
            </a:pPr>
            <a:r>
              <a:rPr lang="en-US" sz="2800" dirty="0" smtClean="0"/>
              <a:t>&lt;</a:t>
            </a:r>
            <a:r>
              <a:rPr lang="en-US" sz="2800" dirty="0" err="1" smtClean="0"/>
              <a:t>ol</a:t>
            </a:r>
            <a:r>
              <a:rPr lang="en-US" sz="2800" dirty="0" smtClean="0"/>
              <a:t>&gt;</a:t>
            </a:r>
            <a:r>
              <a:rPr lang="ar-EG" sz="2800" dirty="0" smtClean="0"/>
              <a:t>وبداخلها </a:t>
            </a:r>
            <a:r>
              <a:rPr lang="ar-EG" sz="2800" dirty="0"/>
              <a:t>قائمة فرعية مرقمة من خلال </a:t>
            </a:r>
            <a:r>
              <a:rPr lang="ar-EG" sz="2800" dirty="0" smtClean="0"/>
              <a:t>عنصر</a:t>
            </a:r>
            <a:endParaRPr lang="en-US" sz="2800" dirty="0" smtClean="0"/>
          </a:p>
          <a:p>
            <a:pPr marL="114300" indent="0" algn="r">
              <a:buNone/>
            </a:pPr>
            <a:r>
              <a:rPr lang="ar-EG" sz="2800" dirty="0" smtClean="0"/>
              <a:t>ويمكن استخدام عدد لا نهائى من العناصر</a:t>
            </a:r>
          </a:p>
          <a:p>
            <a:pPr marL="114300" indent="0" algn="r">
              <a:buNone/>
            </a:pPr>
            <a:endParaRPr lang="ar-EG" sz="2800" dirty="0" smtClean="0"/>
          </a:p>
          <a:p>
            <a:pPr marL="114300" indent="0" algn="r">
              <a:buNone/>
            </a:pPr>
            <a:endParaRPr lang="ar-EG" sz="2800" dirty="0" smtClean="0"/>
          </a:p>
        </p:txBody>
      </p:sp>
    </p:spTree>
    <p:extLst>
      <p:ext uri="{BB962C8B-B14F-4D97-AF65-F5344CB8AC3E}">
        <p14:creationId xmlns:p14="http://schemas.microsoft.com/office/powerpoint/2010/main" val="14443531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en-US" sz="2400" b="1" dirty="0" smtClean="0">
                <a:solidFill>
                  <a:srgbClr val="FF0000"/>
                </a:solidFill>
              </a:rPr>
              <a:t/>
            </a:r>
            <a:br>
              <a:rPr lang="en-US" sz="2400" b="1" dirty="0" smtClean="0">
                <a:solidFill>
                  <a:srgbClr val="FF0000"/>
                </a:solidFill>
              </a:rPr>
            </a:br>
            <a:r>
              <a:rPr lang="en-US" sz="2400" b="1" dirty="0">
                <a:solidFill>
                  <a:srgbClr val="FF0000"/>
                </a:solidFill>
              </a:rPr>
              <a:t/>
            </a:r>
            <a:br>
              <a:rPr lang="en-US" sz="2400" b="1" dirty="0">
                <a:solidFill>
                  <a:srgbClr val="FF0000"/>
                </a:solidFill>
              </a:rPr>
            </a:br>
            <a:r>
              <a:rPr lang="en-US" sz="2400" b="1" dirty="0" smtClean="0">
                <a:solidFill>
                  <a:srgbClr val="FF0000"/>
                </a:solidFill>
              </a:rPr>
              <a:t>HTML </a:t>
            </a:r>
            <a:r>
              <a:rPr lang="en-US" sz="2400" b="1" dirty="0">
                <a:solidFill>
                  <a:srgbClr val="FF0000"/>
                </a:solidFill>
              </a:rPr>
              <a:t>nested </a:t>
            </a:r>
            <a:r>
              <a:rPr lang="en-US" sz="2400" b="1" dirty="0" smtClean="0">
                <a:solidFill>
                  <a:srgbClr val="FF0000"/>
                </a:solidFill>
              </a:rPr>
              <a:t>list</a:t>
            </a:r>
            <a:r>
              <a:rPr lang="en-US" sz="2400" b="1" dirty="0">
                <a:solidFill>
                  <a:srgbClr val="FF0000"/>
                </a:solidFill>
              </a:rPr>
              <a:t/>
            </a:r>
            <a:br>
              <a:rPr lang="en-US" sz="2400" b="1" dirty="0">
                <a:solidFill>
                  <a:srgbClr val="FF0000"/>
                </a:solidFill>
              </a:rPr>
            </a:br>
            <a:r>
              <a:rPr lang="en-US" sz="2400" dirty="0">
                <a:solidFill>
                  <a:srgbClr val="FF0000"/>
                </a:solidFill>
              </a:rPr>
              <a:t/>
            </a:r>
            <a:br>
              <a:rPr lang="en-US" sz="2400" dirty="0">
                <a:solidFill>
                  <a:srgbClr val="FF0000"/>
                </a:solidFill>
              </a:rPr>
            </a:br>
            <a:endParaRPr lang="en-US" sz="2400"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marL="114300" indent="0">
              <a:buNone/>
            </a:pPr>
            <a:r>
              <a:rPr lang="it-IT" sz="2800" dirty="0"/>
              <a:t>&lt;ul&gt; &lt;li</a:t>
            </a:r>
            <a:r>
              <a:rPr lang="it-IT" sz="2800" dirty="0" smtClean="0"/>
              <a:t>&gt;</a:t>
            </a:r>
            <a:endParaRPr lang="ar-EG" sz="2800" dirty="0" smtClean="0"/>
          </a:p>
          <a:p>
            <a:pPr marL="114300" indent="0">
              <a:buNone/>
            </a:pPr>
            <a:r>
              <a:rPr lang="it-IT" sz="2800" dirty="0" smtClean="0"/>
              <a:t>Front-end </a:t>
            </a:r>
            <a:r>
              <a:rPr lang="it-IT" sz="2800" dirty="0"/>
              <a:t>&lt;ol&gt; </a:t>
            </a:r>
            <a:endParaRPr lang="ar-EG" sz="2800" dirty="0" smtClean="0"/>
          </a:p>
          <a:p>
            <a:pPr marL="114300" indent="0">
              <a:buNone/>
            </a:pPr>
            <a:r>
              <a:rPr lang="it-IT" sz="2800" dirty="0" smtClean="0"/>
              <a:t>&lt;li&gt;HTML</a:t>
            </a:r>
            <a:r>
              <a:rPr lang="it-IT" sz="2800" dirty="0"/>
              <a:t>&lt;/li&gt; </a:t>
            </a:r>
            <a:endParaRPr lang="ar-EG" sz="2800" dirty="0" smtClean="0"/>
          </a:p>
          <a:p>
            <a:pPr marL="114300" indent="0">
              <a:buNone/>
            </a:pPr>
            <a:r>
              <a:rPr lang="it-IT" sz="2800" dirty="0" smtClean="0"/>
              <a:t>&lt;</a:t>
            </a:r>
            <a:r>
              <a:rPr lang="it-IT" sz="2800" dirty="0"/>
              <a:t>li&gt;CSS &lt;/li</a:t>
            </a:r>
            <a:r>
              <a:rPr lang="it-IT" sz="2800" dirty="0" smtClean="0"/>
              <a:t>&gt;</a:t>
            </a:r>
            <a:endParaRPr lang="ar-EG" sz="2800" dirty="0" smtClean="0"/>
          </a:p>
          <a:p>
            <a:pPr marL="114300" indent="0">
              <a:buNone/>
            </a:pPr>
            <a:r>
              <a:rPr lang="it-IT" sz="2800" dirty="0" smtClean="0"/>
              <a:t> </a:t>
            </a:r>
            <a:r>
              <a:rPr lang="it-IT" sz="2800" dirty="0"/>
              <a:t>&lt;li&gt;JS &lt;/li</a:t>
            </a:r>
            <a:r>
              <a:rPr lang="it-IT" sz="2800" dirty="0" smtClean="0"/>
              <a:t>&gt;</a:t>
            </a:r>
            <a:endParaRPr lang="ar-EG" sz="2800" dirty="0" smtClean="0"/>
          </a:p>
          <a:p>
            <a:pPr marL="114300" indent="0">
              <a:buNone/>
            </a:pPr>
            <a:r>
              <a:rPr lang="it-IT" sz="2800" dirty="0" smtClean="0"/>
              <a:t> </a:t>
            </a:r>
            <a:r>
              <a:rPr lang="it-IT" sz="2800" dirty="0"/>
              <a:t>&lt;/ol</a:t>
            </a:r>
            <a:r>
              <a:rPr lang="it-IT" sz="2800" dirty="0" smtClean="0"/>
              <a:t>&gt;</a:t>
            </a:r>
            <a:endParaRPr lang="ar-EG" sz="2800" dirty="0" smtClean="0"/>
          </a:p>
          <a:p>
            <a:pPr marL="114300" indent="0">
              <a:buNone/>
            </a:pPr>
            <a:r>
              <a:rPr lang="it-IT" sz="2800" dirty="0" smtClean="0"/>
              <a:t> </a:t>
            </a:r>
            <a:r>
              <a:rPr lang="it-IT" sz="2800" dirty="0"/>
              <a:t>&lt;/li&gt; </a:t>
            </a:r>
            <a:endParaRPr lang="ar-EG" sz="2800" dirty="0" smtClean="0"/>
          </a:p>
          <a:p>
            <a:pPr marL="114300" indent="0">
              <a:buNone/>
            </a:pPr>
            <a:r>
              <a:rPr lang="it-IT" sz="2800" dirty="0" smtClean="0"/>
              <a:t>&lt;</a:t>
            </a:r>
            <a:r>
              <a:rPr lang="it-IT" sz="2800" dirty="0"/>
              <a:t>li&gt;Back-End&lt;/li&gt; </a:t>
            </a:r>
            <a:endParaRPr lang="ar-EG" sz="2800" dirty="0" smtClean="0"/>
          </a:p>
          <a:p>
            <a:pPr marL="114300" indent="0">
              <a:buNone/>
            </a:pPr>
            <a:r>
              <a:rPr lang="it-IT" sz="2800" dirty="0" smtClean="0"/>
              <a:t>&lt;</a:t>
            </a:r>
            <a:r>
              <a:rPr lang="it-IT" sz="2800" dirty="0"/>
              <a:t>li&gt;Mobile Development&lt;/li&gt; </a:t>
            </a:r>
            <a:endParaRPr lang="ar-EG" sz="2800" dirty="0" smtClean="0"/>
          </a:p>
          <a:p>
            <a:pPr marL="114300" indent="0">
              <a:buNone/>
            </a:pPr>
            <a:r>
              <a:rPr lang="it-IT" sz="2800" dirty="0" smtClean="0"/>
              <a:t>&lt;/</a:t>
            </a:r>
            <a:r>
              <a:rPr lang="it-IT" sz="2800" dirty="0"/>
              <a:t>ul&gt;</a:t>
            </a:r>
            <a:endParaRPr lang="ar-EG" sz="2800" dirty="0" smtClean="0"/>
          </a:p>
          <a:p>
            <a:pPr marL="114300" indent="0" algn="r">
              <a:buNone/>
            </a:pPr>
            <a:endParaRPr lang="ar-EG" sz="2800" dirty="0" smtClean="0"/>
          </a:p>
        </p:txBody>
      </p:sp>
    </p:spTree>
    <p:extLst>
      <p:ext uri="{BB962C8B-B14F-4D97-AF65-F5344CB8AC3E}">
        <p14:creationId xmlns:p14="http://schemas.microsoft.com/office/powerpoint/2010/main" val="426422703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en-US" sz="2400" b="1" dirty="0" smtClean="0">
                <a:solidFill>
                  <a:srgbClr val="FF0000"/>
                </a:solidFill>
              </a:rPr>
              <a:t/>
            </a:r>
            <a:br>
              <a:rPr lang="en-US" sz="2400" b="1" dirty="0" smtClean="0">
                <a:solidFill>
                  <a:srgbClr val="FF0000"/>
                </a:solidFill>
              </a:rPr>
            </a:br>
            <a:r>
              <a:rPr lang="en-US" sz="2400" b="1" dirty="0">
                <a:solidFill>
                  <a:srgbClr val="FF0000"/>
                </a:solidFill>
              </a:rPr>
              <a:t/>
            </a:r>
            <a:br>
              <a:rPr lang="en-US" sz="2400" b="1" dirty="0">
                <a:solidFill>
                  <a:srgbClr val="FF0000"/>
                </a:solidFill>
              </a:rPr>
            </a:br>
            <a:r>
              <a:rPr lang="en-US" sz="2400" b="1" dirty="0" smtClean="0">
                <a:solidFill>
                  <a:srgbClr val="FF0000"/>
                </a:solidFill>
              </a:rPr>
              <a:t>HTML </a:t>
            </a:r>
            <a:r>
              <a:rPr lang="en-US" sz="2400" b="1" dirty="0">
                <a:solidFill>
                  <a:srgbClr val="FF0000"/>
                </a:solidFill>
              </a:rPr>
              <a:t>nested </a:t>
            </a:r>
            <a:r>
              <a:rPr lang="en-US" sz="2400" b="1" dirty="0" smtClean="0">
                <a:solidFill>
                  <a:srgbClr val="FF0000"/>
                </a:solidFill>
              </a:rPr>
              <a:t>list</a:t>
            </a:r>
            <a:r>
              <a:rPr lang="en-US" sz="2400" b="1" dirty="0">
                <a:solidFill>
                  <a:srgbClr val="FF0000"/>
                </a:solidFill>
              </a:rPr>
              <a:t/>
            </a:r>
            <a:br>
              <a:rPr lang="en-US" sz="2400" b="1" dirty="0">
                <a:solidFill>
                  <a:srgbClr val="FF0000"/>
                </a:solidFill>
              </a:rPr>
            </a:br>
            <a:r>
              <a:rPr lang="en-US" sz="2400" dirty="0">
                <a:solidFill>
                  <a:srgbClr val="FF0000"/>
                </a:solidFill>
              </a:rPr>
              <a:t/>
            </a:r>
            <a:br>
              <a:rPr lang="en-US" sz="2400" dirty="0">
                <a:solidFill>
                  <a:srgbClr val="FF0000"/>
                </a:solidFill>
              </a:rPr>
            </a:br>
            <a:endParaRPr lang="en-US" sz="2400" b="1" dirty="0">
              <a:solidFill>
                <a:srgbClr val="FF0000"/>
              </a:solidFill>
            </a:endParaRPr>
          </a:p>
        </p:txBody>
      </p:sp>
      <p:sp>
        <p:nvSpPr>
          <p:cNvPr id="3" name="Content Placeholder 2"/>
          <p:cNvSpPr>
            <a:spLocks noGrp="1"/>
          </p:cNvSpPr>
          <p:nvPr>
            <p:ph idx="1"/>
          </p:nvPr>
        </p:nvSpPr>
        <p:spPr/>
        <p:txBody>
          <a:bodyPr>
            <a:normAutofit/>
          </a:bodyPr>
          <a:lstStyle/>
          <a:p>
            <a:pPr marL="114300" indent="0">
              <a:buNone/>
            </a:pPr>
            <a:endParaRPr lang="ar-EG" sz="2800" dirty="0" smtClean="0"/>
          </a:p>
          <a:p>
            <a:pPr marL="114300" indent="0" algn="r">
              <a:buNone/>
            </a:pPr>
            <a:endParaRPr lang="ar-EG" sz="28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4087091"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63729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2302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الخامسة</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2449654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3200" b="1" dirty="0" smtClean="0">
                <a:solidFill>
                  <a:srgbClr val="FF0000"/>
                </a:solidFill>
              </a:rPr>
              <a:t/>
            </a:r>
            <a:br>
              <a:rPr lang="ar-EG" sz="3200" b="1" dirty="0" smtClean="0">
                <a:solidFill>
                  <a:srgbClr val="FF0000"/>
                </a:solidFill>
              </a:rPr>
            </a:br>
            <a:r>
              <a:rPr lang="en-US" sz="3200" b="1" dirty="0" smtClean="0">
                <a:solidFill>
                  <a:srgbClr val="FF0000"/>
                </a:solidFill>
              </a:rPr>
              <a:t/>
            </a:r>
            <a:br>
              <a:rPr lang="en-US" sz="3200" b="1" dirty="0" smtClean="0">
                <a:solidFill>
                  <a:srgbClr val="FF0000"/>
                </a:solidFill>
              </a:rPr>
            </a:br>
            <a:r>
              <a:rPr lang="ar-EG" sz="3200" b="1" dirty="0" smtClean="0">
                <a:solidFill>
                  <a:srgbClr val="FF0000"/>
                </a:solidFill>
              </a:rPr>
              <a:t>اللغات الاساسية فى ال</a:t>
            </a:r>
            <a:r>
              <a:rPr lang="en-US" sz="3200" b="1" dirty="0" smtClean="0">
                <a:solidFill>
                  <a:srgbClr val="FF0000"/>
                </a:solidFill>
              </a:rPr>
              <a:t/>
            </a:r>
            <a:br>
              <a:rPr lang="en-US" sz="3200" b="1" dirty="0" smtClean="0">
                <a:solidFill>
                  <a:srgbClr val="FF0000"/>
                </a:solidFill>
              </a:rPr>
            </a:br>
            <a:r>
              <a:rPr lang="en-US" sz="3200" b="1" dirty="0">
                <a:solidFill>
                  <a:srgbClr val="FF0000"/>
                </a:solidFill>
              </a:rPr>
              <a:t>front-end</a:t>
            </a:r>
            <a:r>
              <a:rPr lang="ar-EG" sz="3200" b="1" dirty="0"/>
              <a:t/>
            </a:r>
            <a:br>
              <a:rPr lang="ar-EG" sz="3200" b="1" dirty="0"/>
            </a:br>
            <a:r>
              <a:rPr lang="en-US" sz="3200" dirty="0"/>
              <a:t/>
            </a:r>
            <a:br>
              <a:rPr lang="en-US" sz="3200" dirty="0"/>
            </a:br>
            <a:endParaRPr lang="en-US" sz="3200"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marL="0" indent="0" algn="r">
              <a:buNone/>
            </a:pPr>
            <a:r>
              <a:rPr lang="en-US" sz="2800" b="1" dirty="0"/>
              <a:t>CSS</a:t>
            </a:r>
          </a:p>
          <a:p>
            <a:pPr marL="0" indent="0" algn="r">
              <a:lnSpc>
                <a:spcPct val="150000"/>
              </a:lnSpc>
              <a:buNone/>
            </a:pPr>
            <a:r>
              <a:rPr lang="ar-EG" sz="2800" dirty="0" smtClean="0"/>
              <a:t>هي </a:t>
            </a:r>
            <a:r>
              <a:rPr lang="ar-EG" sz="2800" dirty="0"/>
              <a:t>اللغة المسؤولة عن تنسيق العناصر التي </a:t>
            </a:r>
            <a:r>
              <a:rPr lang="ar-EG" sz="2800" dirty="0" smtClean="0"/>
              <a:t>وضعت بواسطة</a:t>
            </a:r>
            <a:endParaRPr lang="en-US" sz="2800" dirty="0" smtClean="0"/>
          </a:p>
          <a:p>
            <a:pPr marL="0" indent="0" algn="r">
              <a:lnSpc>
                <a:spcPct val="150000"/>
              </a:lnSpc>
              <a:buNone/>
            </a:pPr>
            <a:r>
              <a:rPr lang="en-US" sz="2800" dirty="0" smtClean="0"/>
              <a:t>html</a:t>
            </a:r>
          </a:p>
          <a:p>
            <a:pPr marL="0" indent="0" algn="r">
              <a:lnSpc>
                <a:spcPct val="150000"/>
              </a:lnSpc>
              <a:buNone/>
            </a:pPr>
            <a:r>
              <a:rPr lang="en-US" sz="2800" dirty="0" smtClean="0"/>
              <a:t>، </a:t>
            </a:r>
            <a:r>
              <a:rPr lang="ar-EG" sz="2800" dirty="0"/>
              <a:t>فعلي سبيل المثال الصورة التي وضعناها في الموقع يمكننا التحكم </a:t>
            </a:r>
            <a:r>
              <a:rPr lang="ar-EG" sz="2800" dirty="0" smtClean="0"/>
              <a:t>في </a:t>
            </a:r>
            <a:r>
              <a:rPr lang="ar-EG" sz="2800" dirty="0"/>
              <a:t>حجمها ومكانها، والعنوان أيضاً يمكننا التحكم بلون وحجم الخط </a:t>
            </a:r>
            <a:r>
              <a:rPr lang="ar-EG" sz="2800" dirty="0" smtClean="0"/>
              <a:t>ومكانه </a:t>
            </a:r>
            <a:r>
              <a:rPr lang="ar-EG" sz="2800" dirty="0"/>
              <a:t>وكل ما يخص التنسيقات الخاصة بهيكل الصفحة.</a:t>
            </a:r>
            <a:endParaRPr lang="en-US" sz="2800" dirty="0"/>
          </a:p>
        </p:txBody>
      </p:sp>
    </p:spTree>
    <p:extLst>
      <p:ext uri="{BB962C8B-B14F-4D97-AF65-F5344CB8AC3E}">
        <p14:creationId xmlns:p14="http://schemas.microsoft.com/office/powerpoint/2010/main" val="16249282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FF0000"/>
                </a:solidFill>
              </a:rPr>
              <a:t/>
            </a:r>
            <a:br>
              <a:rPr lang="en-US" sz="3200" b="1" dirty="0" smtClean="0">
                <a:solidFill>
                  <a:srgbClr val="FF0000"/>
                </a:solidFill>
              </a:rPr>
            </a:br>
            <a:r>
              <a:rPr lang="en-US" sz="3200" b="1" dirty="0">
                <a:solidFill>
                  <a:srgbClr val="FF0000"/>
                </a:solidFill>
              </a:rPr>
              <a:t>l</a:t>
            </a:r>
            <a:r>
              <a:rPr lang="en-US" sz="3200" b="1" dirty="0" smtClean="0">
                <a:solidFill>
                  <a:srgbClr val="FF0000"/>
                </a:solidFill>
              </a:rPr>
              <a:t>ists </a:t>
            </a:r>
            <a:r>
              <a:rPr lang="en-US" sz="3200" b="1" dirty="0">
                <a:solidFill>
                  <a:srgbClr val="FF0000"/>
                </a:solidFill>
              </a:rPr>
              <a:t>types in HTML</a:t>
            </a:r>
            <a:r>
              <a:rPr lang="en-US" sz="3200" dirty="0">
                <a:solidFill>
                  <a:srgbClr val="FF0000"/>
                </a:solidFill>
              </a:rPr>
              <a:t/>
            </a:r>
            <a:br>
              <a:rPr lang="en-US" sz="3200" dirty="0">
                <a:solidFill>
                  <a:srgbClr val="FF0000"/>
                </a:solidFill>
              </a:rPr>
            </a:br>
            <a:endParaRPr lang="ar-EG" sz="32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sz="2800" dirty="0" smtClean="0"/>
              <a:t>يوجد أ</a:t>
            </a:r>
            <a:r>
              <a:rPr lang="ar-EG" sz="2800" dirty="0"/>
              <a:t>ربعة أنواع من القوائم لكل منها استخدامه الخاص، وهذه الأنواع الأربعة هي</a:t>
            </a:r>
            <a:r>
              <a:rPr lang="ar-EG" sz="2800" dirty="0" smtClean="0"/>
              <a:t>:</a:t>
            </a:r>
          </a:p>
          <a:p>
            <a:pPr marL="114300" indent="0" algn="r">
              <a:buNone/>
            </a:pPr>
            <a:r>
              <a:rPr lang="en-US" sz="2800" dirty="0" smtClean="0"/>
              <a:t>Order lists</a:t>
            </a:r>
          </a:p>
          <a:p>
            <a:pPr marL="114300" indent="0" algn="r">
              <a:buNone/>
            </a:pPr>
            <a:r>
              <a:rPr lang="ar-EG" sz="2800" dirty="0"/>
              <a:t>قائمة مرقمة، يكون بجوار كل عنصر رقم، بحيث يبدأ الترتيب من رقم واحد 1 أو من علامات أخرى كالحروف مثلاً</a:t>
            </a:r>
            <a:r>
              <a:rPr lang="ar-EG" sz="2800" dirty="0" smtClean="0"/>
              <a:t>.</a:t>
            </a:r>
            <a:endParaRPr lang="en-US" sz="2800" dirty="0" smtClean="0"/>
          </a:p>
          <a:p>
            <a:pPr marL="114300" indent="0" algn="r">
              <a:buNone/>
            </a:pPr>
            <a:r>
              <a:rPr lang="en-US" sz="2800" dirty="0"/>
              <a:t> unordered list</a:t>
            </a:r>
            <a:endParaRPr lang="ar-EG" sz="2800" dirty="0"/>
          </a:p>
          <a:p>
            <a:pPr marL="114300" indent="0" algn="r">
              <a:buNone/>
            </a:pPr>
            <a:r>
              <a:rPr lang="ar-EG" sz="2800" dirty="0"/>
              <a:t>قائمة غير مرقمة، يكون بجوار كل عنصر علامات تعداد، بحيث تكون هذه العلامات دائرية أو مربعة أو رموز أخرى.</a:t>
            </a:r>
          </a:p>
          <a:p>
            <a:pPr marL="114300" indent="0" algn="r">
              <a:buNone/>
            </a:pPr>
            <a:endParaRPr lang="en-US" sz="2800" dirty="0" smtClean="0"/>
          </a:p>
        </p:txBody>
      </p:sp>
    </p:spTree>
    <p:extLst>
      <p:ext uri="{BB962C8B-B14F-4D97-AF65-F5344CB8AC3E}">
        <p14:creationId xmlns:p14="http://schemas.microsoft.com/office/powerpoint/2010/main" val="31591913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FF0000"/>
                </a:solidFill>
              </a:rPr>
              <a:t/>
            </a:r>
            <a:br>
              <a:rPr lang="en-US" sz="3200" b="1" dirty="0" smtClean="0">
                <a:solidFill>
                  <a:srgbClr val="FF0000"/>
                </a:solidFill>
              </a:rPr>
            </a:br>
            <a:r>
              <a:rPr lang="en-US" sz="3200" b="1" dirty="0">
                <a:solidFill>
                  <a:srgbClr val="FF0000"/>
                </a:solidFill>
              </a:rPr>
              <a:t>l</a:t>
            </a:r>
            <a:r>
              <a:rPr lang="en-US" sz="3200" b="1" dirty="0" smtClean="0">
                <a:solidFill>
                  <a:srgbClr val="FF0000"/>
                </a:solidFill>
              </a:rPr>
              <a:t>ists </a:t>
            </a:r>
            <a:r>
              <a:rPr lang="en-US" sz="3200" b="1" dirty="0">
                <a:solidFill>
                  <a:srgbClr val="FF0000"/>
                </a:solidFill>
              </a:rPr>
              <a:t>types in HTML</a:t>
            </a:r>
            <a:r>
              <a:rPr lang="en-US" sz="3200" dirty="0">
                <a:solidFill>
                  <a:srgbClr val="FF0000"/>
                </a:solidFill>
              </a:rPr>
              <a:t/>
            </a:r>
            <a:br>
              <a:rPr lang="en-US" sz="3200" dirty="0">
                <a:solidFill>
                  <a:srgbClr val="FF0000"/>
                </a:solidFill>
              </a:rPr>
            </a:br>
            <a:endParaRPr lang="ar-EG" sz="32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ar-EG" sz="2800" dirty="0" smtClean="0"/>
              <a:t>يوجد أ</a:t>
            </a:r>
            <a:r>
              <a:rPr lang="ar-EG" sz="2800" dirty="0"/>
              <a:t>ربعة أنواع من القوائم لكل منها استخدامه الخاص، وهذه الأنواع الأربعة هي</a:t>
            </a:r>
            <a:r>
              <a:rPr lang="ar-EG" sz="2800" dirty="0" smtClean="0"/>
              <a:t>:</a:t>
            </a:r>
          </a:p>
          <a:p>
            <a:pPr marL="114300" indent="0" algn="r">
              <a:buNone/>
            </a:pPr>
            <a:r>
              <a:rPr lang="en-US" sz="2800" b="1" dirty="0"/>
              <a:t> </a:t>
            </a:r>
            <a:r>
              <a:rPr lang="en-US" sz="2800" dirty="0"/>
              <a:t>description Lists</a:t>
            </a:r>
          </a:p>
          <a:p>
            <a:pPr marL="114300" indent="0" algn="r">
              <a:buNone/>
            </a:pPr>
            <a:r>
              <a:rPr lang="ar-EG" sz="2800" dirty="0"/>
              <a:t>القوائم المتفرعة من القوائم الرئيسية، وتكون إما مرقمة أو غير مرقمة</a:t>
            </a:r>
            <a:r>
              <a:rPr lang="ar-EG" sz="2800" dirty="0" smtClean="0"/>
              <a:t>.</a:t>
            </a:r>
            <a:endParaRPr lang="en-US" sz="2800" dirty="0" smtClean="0"/>
          </a:p>
          <a:p>
            <a:pPr marL="114300" indent="0" algn="r">
              <a:buNone/>
            </a:pPr>
            <a:r>
              <a:rPr lang="en-US" sz="2800" dirty="0"/>
              <a:t> nested Lists</a:t>
            </a:r>
          </a:p>
          <a:p>
            <a:pPr marL="114300" indent="0" algn="r">
              <a:buNone/>
            </a:pPr>
            <a:r>
              <a:rPr lang="ar-EG" sz="2800" dirty="0"/>
              <a:t>قوائم متداخلة مرقمة أو غير مرقمة.</a:t>
            </a:r>
            <a:endParaRPr lang="en-US" sz="2800" dirty="0" smtClean="0"/>
          </a:p>
        </p:txBody>
      </p:sp>
    </p:spTree>
    <p:extLst>
      <p:ext uri="{BB962C8B-B14F-4D97-AF65-F5344CB8AC3E}">
        <p14:creationId xmlns:p14="http://schemas.microsoft.com/office/powerpoint/2010/main" val="369066787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HTML </a:t>
            </a:r>
            <a:r>
              <a:rPr lang="en-US" sz="2400" b="1" dirty="0">
                <a:solidFill>
                  <a:srgbClr val="FF0000"/>
                </a:solidFill>
              </a:rPr>
              <a:t>description lists</a:t>
            </a:r>
          </a:p>
        </p:txBody>
      </p:sp>
      <p:sp>
        <p:nvSpPr>
          <p:cNvPr id="3" name="Content Placeholder 2"/>
          <p:cNvSpPr>
            <a:spLocks noGrp="1"/>
          </p:cNvSpPr>
          <p:nvPr>
            <p:ph idx="1"/>
          </p:nvPr>
        </p:nvSpPr>
        <p:spPr/>
        <p:txBody>
          <a:bodyPr>
            <a:normAutofit/>
          </a:bodyPr>
          <a:lstStyle/>
          <a:p>
            <a:pPr marL="114300" indent="0" algn="r">
              <a:buNone/>
            </a:pPr>
            <a:r>
              <a:rPr lang="ar-EG" sz="2800" dirty="0" smtClean="0"/>
              <a:t>تُستخدم </a:t>
            </a:r>
            <a:r>
              <a:rPr lang="ar-EG" sz="2800" dirty="0"/>
              <a:t>القوائم الوصفية في صف مجموعة عناصر نصية مؤلفة من فئات أو أجزاء رئيسية، متفرع عنها أجزاء فرعية، حيث يتم تقسيم القائمة إلى عدة أجزاء تكون </a:t>
            </a:r>
            <a:r>
              <a:rPr lang="ar-EG" sz="2800" dirty="0" smtClean="0"/>
              <a:t>غير مرقمة.</a:t>
            </a:r>
          </a:p>
          <a:p>
            <a:pPr marL="114300" indent="0" algn="r">
              <a:buNone/>
            </a:pPr>
            <a:r>
              <a:rPr lang="en-US" sz="2800" dirty="0" smtClean="0"/>
              <a:t>&lt;dl&gt;</a:t>
            </a:r>
            <a:r>
              <a:rPr lang="ar-EG" sz="2800" dirty="0" smtClean="0"/>
              <a:t>عنصر </a:t>
            </a:r>
            <a:endParaRPr lang="en-US" sz="2800" dirty="0" smtClean="0"/>
          </a:p>
          <a:p>
            <a:pPr marL="114300" indent="0" algn="r">
              <a:buNone/>
            </a:pPr>
            <a:r>
              <a:rPr lang="ar-EG" sz="2800" dirty="0"/>
              <a:t>هو المسؤول عن إنشاء </a:t>
            </a:r>
            <a:r>
              <a:rPr lang="ar-EG" sz="2800" dirty="0" smtClean="0"/>
              <a:t>قوائم وصفية </a:t>
            </a:r>
          </a:p>
          <a:p>
            <a:pPr marL="114300" indent="0" algn="r">
              <a:buNone/>
            </a:pPr>
            <a:endParaRPr lang="ar-EG" sz="2800" dirty="0" smtClean="0"/>
          </a:p>
          <a:p>
            <a:pPr marL="114300" indent="0" algn="r">
              <a:buNone/>
            </a:pPr>
            <a:endParaRPr lang="ar-EG" sz="2800" dirty="0" smtClean="0"/>
          </a:p>
          <a:p>
            <a:pPr marL="114300" indent="0" algn="r">
              <a:buNone/>
            </a:pPr>
            <a:endParaRPr lang="ar-EG" sz="2800" dirty="0" smtClean="0"/>
          </a:p>
          <a:p>
            <a:pPr marL="114300" indent="0" algn="r">
              <a:buNone/>
            </a:pPr>
            <a:endParaRPr lang="ar-EG" sz="2800" dirty="0" smtClean="0"/>
          </a:p>
        </p:txBody>
      </p:sp>
    </p:spTree>
    <p:extLst>
      <p:ext uri="{BB962C8B-B14F-4D97-AF65-F5344CB8AC3E}">
        <p14:creationId xmlns:p14="http://schemas.microsoft.com/office/powerpoint/2010/main" val="135686244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HTML </a:t>
            </a:r>
            <a:r>
              <a:rPr lang="en-US" sz="2400" b="1" dirty="0">
                <a:solidFill>
                  <a:srgbClr val="FF0000"/>
                </a:solidFill>
              </a:rPr>
              <a:t>description lists</a:t>
            </a:r>
          </a:p>
        </p:txBody>
      </p:sp>
      <p:sp>
        <p:nvSpPr>
          <p:cNvPr id="3" name="Content Placeholder 2"/>
          <p:cNvSpPr>
            <a:spLocks noGrp="1"/>
          </p:cNvSpPr>
          <p:nvPr>
            <p:ph idx="1"/>
          </p:nvPr>
        </p:nvSpPr>
        <p:spPr/>
        <p:txBody>
          <a:bodyPr>
            <a:normAutofit/>
          </a:bodyPr>
          <a:lstStyle/>
          <a:p>
            <a:pPr marL="114300" indent="0" algn="r">
              <a:buNone/>
            </a:pPr>
            <a:r>
              <a:rPr lang="ar-EG" sz="2800" dirty="0"/>
              <a:t>كل عنصر نصي رئيسي داخل القائمة الوصفية يتم </a:t>
            </a:r>
            <a:r>
              <a:rPr lang="en-US" sz="2800" dirty="0" smtClean="0"/>
              <a:t>&lt;</a:t>
            </a:r>
            <a:r>
              <a:rPr lang="en-US" sz="2800" dirty="0" err="1" smtClean="0"/>
              <a:t>dt</a:t>
            </a:r>
            <a:r>
              <a:rPr lang="en-US" sz="2800" dirty="0" smtClean="0"/>
              <a:t>&gt;</a:t>
            </a:r>
            <a:r>
              <a:rPr lang="ar-EG" sz="2800" dirty="0" smtClean="0"/>
              <a:t>إنشاءه </a:t>
            </a:r>
            <a:r>
              <a:rPr lang="ar-EG" sz="2800" dirty="0"/>
              <a:t>عن طريق عنصر</a:t>
            </a:r>
            <a:r>
              <a:rPr lang="en-US" sz="2800" dirty="0" smtClean="0"/>
              <a:t>&lt;dl&gt;</a:t>
            </a:r>
            <a:r>
              <a:rPr lang="ar-EG" sz="2800" dirty="0" smtClean="0"/>
              <a:t>عنصر </a:t>
            </a:r>
            <a:endParaRPr lang="en-US" sz="2800" dirty="0" smtClean="0"/>
          </a:p>
          <a:p>
            <a:pPr marL="114300" indent="0" algn="r">
              <a:buNone/>
            </a:pPr>
            <a:r>
              <a:rPr lang="ar-EG" sz="2800" dirty="0"/>
              <a:t>كل عنصر نصي فرعي داخل القائمة الوصفية يتم </a:t>
            </a:r>
            <a:r>
              <a:rPr lang="en-US" sz="2800" dirty="0" smtClean="0"/>
              <a:t>&lt;</a:t>
            </a:r>
            <a:r>
              <a:rPr lang="en-US" sz="2800" dirty="0" err="1" smtClean="0"/>
              <a:t>dd</a:t>
            </a:r>
            <a:r>
              <a:rPr lang="en-US" sz="2800" dirty="0" smtClean="0"/>
              <a:t>&gt;</a:t>
            </a:r>
            <a:r>
              <a:rPr lang="ar-EG" sz="2800" dirty="0" smtClean="0"/>
              <a:t>إنشاءه </a:t>
            </a:r>
            <a:r>
              <a:rPr lang="ar-EG" sz="2800" dirty="0"/>
              <a:t>عن طريق عنصر </a:t>
            </a:r>
            <a:endParaRPr lang="ar-EG" sz="2800" dirty="0" smtClean="0"/>
          </a:p>
          <a:p>
            <a:pPr marL="114300" indent="0" algn="r">
              <a:buNone/>
            </a:pPr>
            <a:endParaRPr lang="ar-EG" sz="2800" dirty="0" smtClean="0"/>
          </a:p>
          <a:p>
            <a:pPr marL="114300" indent="0" algn="r">
              <a:buNone/>
            </a:pPr>
            <a:endParaRPr lang="ar-EG" sz="2800" dirty="0" smtClean="0"/>
          </a:p>
          <a:p>
            <a:pPr marL="114300" indent="0" algn="r">
              <a:buNone/>
            </a:pPr>
            <a:endParaRPr lang="ar-EG" sz="2800" dirty="0" smtClean="0"/>
          </a:p>
        </p:txBody>
      </p:sp>
    </p:spTree>
    <p:extLst>
      <p:ext uri="{BB962C8B-B14F-4D97-AF65-F5344CB8AC3E}">
        <p14:creationId xmlns:p14="http://schemas.microsoft.com/office/powerpoint/2010/main" val="85792233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HTML </a:t>
            </a:r>
            <a:r>
              <a:rPr lang="en-US" sz="2400" b="1" dirty="0">
                <a:solidFill>
                  <a:srgbClr val="FF0000"/>
                </a:solidFill>
              </a:rPr>
              <a:t>description lists</a:t>
            </a:r>
          </a:p>
        </p:txBody>
      </p:sp>
      <p:sp>
        <p:nvSpPr>
          <p:cNvPr id="3" name="Content Placeholder 2"/>
          <p:cNvSpPr>
            <a:spLocks noGrp="1"/>
          </p:cNvSpPr>
          <p:nvPr>
            <p:ph idx="1"/>
          </p:nvPr>
        </p:nvSpPr>
        <p:spPr/>
        <p:txBody>
          <a:bodyPr>
            <a:normAutofit fontScale="92500" lnSpcReduction="10000"/>
          </a:bodyPr>
          <a:lstStyle/>
          <a:p>
            <a:pPr marL="114300" indent="0" algn="r">
              <a:buNone/>
            </a:pPr>
            <a:endParaRPr lang="en-US" sz="2800" dirty="0" smtClean="0"/>
          </a:p>
          <a:p>
            <a:pPr marL="114300" indent="0">
              <a:buNone/>
            </a:pPr>
            <a:r>
              <a:rPr lang="en-US" sz="2800" dirty="0"/>
              <a:t>&lt;dl&gt; </a:t>
            </a:r>
            <a:endParaRPr lang="en-US" sz="2800" dirty="0" smtClean="0"/>
          </a:p>
          <a:p>
            <a:pPr marL="114300" indent="0">
              <a:buNone/>
            </a:pPr>
            <a:r>
              <a:rPr lang="en-US" sz="2800" dirty="0" smtClean="0"/>
              <a:t>&lt;</a:t>
            </a:r>
            <a:r>
              <a:rPr lang="en-US" sz="2800" dirty="0" err="1"/>
              <a:t>dt</a:t>
            </a:r>
            <a:r>
              <a:rPr lang="en-US" sz="2800" dirty="0"/>
              <a:t>&gt;Front-End&lt;/</a:t>
            </a:r>
            <a:r>
              <a:rPr lang="en-US" sz="2800" dirty="0" err="1"/>
              <a:t>dt</a:t>
            </a:r>
            <a:r>
              <a:rPr lang="en-US" sz="2800" dirty="0" smtClean="0"/>
              <a:t>&gt;</a:t>
            </a:r>
          </a:p>
          <a:p>
            <a:pPr marL="114300" indent="0">
              <a:buNone/>
            </a:pPr>
            <a:r>
              <a:rPr lang="en-US" sz="2800" dirty="0" smtClean="0"/>
              <a:t> </a:t>
            </a:r>
            <a:r>
              <a:rPr lang="en-US" sz="2800" dirty="0"/>
              <a:t>&lt;</a:t>
            </a:r>
            <a:r>
              <a:rPr lang="en-US" sz="2800" dirty="0" err="1"/>
              <a:t>dd</a:t>
            </a:r>
            <a:r>
              <a:rPr lang="en-US" sz="2800" dirty="0"/>
              <a:t>&gt;HTML&lt;/</a:t>
            </a:r>
            <a:r>
              <a:rPr lang="en-US" sz="2800" dirty="0" err="1"/>
              <a:t>dd</a:t>
            </a:r>
            <a:r>
              <a:rPr lang="en-US" sz="2800" dirty="0" smtClean="0"/>
              <a:t>&gt;</a:t>
            </a:r>
          </a:p>
          <a:p>
            <a:pPr marL="114300" indent="0">
              <a:buNone/>
            </a:pPr>
            <a:r>
              <a:rPr lang="en-US" sz="2800" dirty="0"/>
              <a:t> &lt;</a:t>
            </a:r>
            <a:r>
              <a:rPr lang="en-US" sz="2800" dirty="0" err="1" smtClean="0"/>
              <a:t>dd</a:t>
            </a:r>
            <a:r>
              <a:rPr lang="en-US" sz="2800" dirty="0" smtClean="0"/>
              <a:t>&gt;</a:t>
            </a:r>
            <a:r>
              <a:rPr lang="en-US" sz="2800" dirty="0" err="1" smtClean="0"/>
              <a:t>css</a:t>
            </a:r>
            <a:r>
              <a:rPr lang="en-US" sz="2800" dirty="0" smtClean="0"/>
              <a:t>&lt;/</a:t>
            </a:r>
            <a:r>
              <a:rPr lang="en-US" sz="2800" dirty="0" err="1"/>
              <a:t>dd</a:t>
            </a:r>
            <a:r>
              <a:rPr lang="en-US" sz="2800" dirty="0"/>
              <a:t>&gt;</a:t>
            </a:r>
          </a:p>
          <a:p>
            <a:pPr marL="114300" indent="0">
              <a:buNone/>
            </a:pPr>
            <a:r>
              <a:rPr lang="en-US" sz="2800" dirty="0"/>
              <a:t> &lt;</a:t>
            </a:r>
            <a:r>
              <a:rPr lang="en-US" sz="2800" dirty="0" err="1"/>
              <a:t>dd</a:t>
            </a:r>
            <a:r>
              <a:rPr lang="en-US" sz="2800" dirty="0"/>
              <a:t>&gt;</a:t>
            </a:r>
            <a:r>
              <a:rPr lang="en-US" sz="2800" dirty="0" err="1"/>
              <a:t>css</a:t>
            </a:r>
            <a:r>
              <a:rPr lang="en-US" sz="2800" dirty="0"/>
              <a:t>&lt;/</a:t>
            </a:r>
            <a:r>
              <a:rPr lang="en-US" sz="2800" dirty="0" err="1"/>
              <a:t>dd</a:t>
            </a:r>
            <a:r>
              <a:rPr lang="en-US" sz="2800" dirty="0"/>
              <a:t>&gt;</a:t>
            </a:r>
          </a:p>
          <a:p>
            <a:pPr marL="114300" indent="0">
              <a:buNone/>
            </a:pPr>
            <a:r>
              <a:rPr lang="en-US" sz="2800" dirty="0" smtClean="0"/>
              <a:t> </a:t>
            </a:r>
            <a:r>
              <a:rPr lang="en-US" sz="2800" dirty="0"/>
              <a:t>&lt;</a:t>
            </a:r>
            <a:r>
              <a:rPr lang="en-US" sz="2800" dirty="0" err="1"/>
              <a:t>dt</a:t>
            </a:r>
            <a:r>
              <a:rPr lang="en-US" sz="2800" dirty="0"/>
              <a:t>&gt;Back-End&lt;/</a:t>
            </a:r>
            <a:r>
              <a:rPr lang="en-US" sz="2800" dirty="0" err="1"/>
              <a:t>dt</a:t>
            </a:r>
            <a:r>
              <a:rPr lang="en-US" sz="2800" dirty="0" smtClean="0"/>
              <a:t>&gt;</a:t>
            </a:r>
          </a:p>
          <a:p>
            <a:pPr marL="114300" indent="0">
              <a:buNone/>
            </a:pPr>
            <a:r>
              <a:rPr lang="en-US" sz="2800" dirty="0" smtClean="0"/>
              <a:t> </a:t>
            </a:r>
            <a:r>
              <a:rPr lang="en-US" sz="2800" dirty="0"/>
              <a:t>&lt;</a:t>
            </a:r>
            <a:r>
              <a:rPr lang="en-US" sz="2800" dirty="0" err="1"/>
              <a:t>dd</a:t>
            </a:r>
            <a:r>
              <a:rPr lang="en-US" sz="2800" dirty="0"/>
              <a:t>&gt;PHP&lt;/</a:t>
            </a:r>
            <a:r>
              <a:rPr lang="en-US" sz="2800" dirty="0" err="1"/>
              <a:t>dd</a:t>
            </a:r>
            <a:r>
              <a:rPr lang="en-US" sz="2800" dirty="0" smtClean="0"/>
              <a:t>&gt;</a:t>
            </a:r>
          </a:p>
          <a:p>
            <a:pPr marL="114300" indent="0">
              <a:buNone/>
            </a:pPr>
            <a:r>
              <a:rPr lang="en-US" sz="2800" dirty="0" smtClean="0"/>
              <a:t>&lt;</a:t>
            </a:r>
            <a:r>
              <a:rPr lang="en-US" sz="2800" dirty="0" err="1" smtClean="0"/>
              <a:t>dd</a:t>
            </a:r>
            <a:r>
              <a:rPr lang="en-US" sz="2800" dirty="0" smtClean="0"/>
              <a:t>&gt;</a:t>
            </a:r>
            <a:r>
              <a:rPr lang="en-US" sz="2800" dirty="0" err="1" smtClean="0"/>
              <a:t>mysql</a:t>
            </a:r>
            <a:r>
              <a:rPr lang="en-US" sz="2800" dirty="0" smtClean="0"/>
              <a:t>&lt;/</a:t>
            </a:r>
            <a:r>
              <a:rPr lang="en-US" sz="2800" dirty="0" err="1" smtClean="0"/>
              <a:t>dd</a:t>
            </a:r>
            <a:r>
              <a:rPr lang="en-US" sz="2800" dirty="0" smtClean="0"/>
              <a:t>&gt;</a:t>
            </a:r>
          </a:p>
          <a:p>
            <a:pPr marL="114300" indent="0">
              <a:buNone/>
            </a:pPr>
            <a:r>
              <a:rPr lang="en-US" sz="2800" dirty="0" smtClean="0"/>
              <a:t> </a:t>
            </a:r>
            <a:r>
              <a:rPr lang="en-US" sz="2800" dirty="0"/>
              <a:t>&lt;/dl&gt;</a:t>
            </a:r>
            <a:endParaRPr lang="en-US" sz="2800" dirty="0" smtClean="0"/>
          </a:p>
          <a:p>
            <a:pPr marL="114300" indent="0" algn="r">
              <a:buNone/>
            </a:pPr>
            <a:endParaRPr lang="ar-EG" sz="2800" dirty="0" smtClean="0"/>
          </a:p>
          <a:p>
            <a:pPr marL="114300" indent="0" algn="r">
              <a:buNone/>
            </a:pPr>
            <a:endParaRPr lang="ar-EG" sz="2800" dirty="0" smtClean="0"/>
          </a:p>
          <a:p>
            <a:pPr marL="114300" indent="0" algn="r">
              <a:buNone/>
            </a:pPr>
            <a:endParaRPr lang="ar-EG" sz="2800" dirty="0" smtClean="0"/>
          </a:p>
        </p:txBody>
      </p:sp>
    </p:spTree>
    <p:extLst>
      <p:ext uri="{BB962C8B-B14F-4D97-AF65-F5344CB8AC3E}">
        <p14:creationId xmlns:p14="http://schemas.microsoft.com/office/powerpoint/2010/main" val="36405443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HTML </a:t>
            </a:r>
            <a:r>
              <a:rPr lang="en-US" sz="2400" b="1" dirty="0">
                <a:solidFill>
                  <a:srgbClr val="FF0000"/>
                </a:solidFill>
              </a:rPr>
              <a:t>description lists</a:t>
            </a:r>
          </a:p>
        </p:txBody>
      </p:sp>
      <p:sp>
        <p:nvSpPr>
          <p:cNvPr id="3" name="Content Placeholder 2"/>
          <p:cNvSpPr>
            <a:spLocks noGrp="1"/>
          </p:cNvSpPr>
          <p:nvPr>
            <p:ph idx="1"/>
          </p:nvPr>
        </p:nvSpPr>
        <p:spPr/>
        <p:txBody>
          <a:bodyPr>
            <a:normAutofit/>
          </a:bodyPr>
          <a:lstStyle/>
          <a:p>
            <a:pPr marL="114300" indent="0" algn="r">
              <a:buNone/>
            </a:pPr>
            <a:endParaRPr lang="ar-EG" sz="2800" dirty="0" smtClean="0"/>
          </a:p>
          <a:p>
            <a:pPr marL="114300" indent="0" algn="r">
              <a:buNone/>
            </a:pPr>
            <a:endParaRPr lang="ar-EG" sz="2800" dirty="0" smtClean="0"/>
          </a:p>
          <a:p>
            <a:pPr marL="114300" indent="0" algn="r">
              <a:buNone/>
            </a:pPr>
            <a:endParaRPr lang="ar-EG" sz="28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28800"/>
            <a:ext cx="4038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16165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en-US" sz="2400" b="1" dirty="0" smtClean="0">
                <a:solidFill>
                  <a:srgbClr val="FF0000"/>
                </a:solidFill>
              </a:rPr>
              <a:t/>
            </a:r>
            <a:br>
              <a:rPr lang="en-US" sz="2400" b="1" dirty="0" smtClean="0">
                <a:solidFill>
                  <a:srgbClr val="FF0000"/>
                </a:solidFill>
              </a:rPr>
            </a:br>
            <a:r>
              <a:rPr lang="en-US" sz="2400" b="1" dirty="0">
                <a:solidFill>
                  <a:srgbClr val="FF0000"/>
                </a:solidFill>
              </a:rPr>
              <a:t/>
            </a:r>
            <a:br>
              <a:rPr lang="en-US" sz="2400" b="1" dirty="0">
                <a:solidFill>
                  <a:srgbClr val="FF0000"/>
                </a:solidFill>
              </a:rPr>
            </a:br>
            <a:r>
              <a:rPr lang="en-US" sz="2400" b="1" dirty="0" smtClean="0">
                <a:solidFill>
                  <a:srgbClr val="FF0000"/>
                </a:solidFill>
              </a:rPr>
              <a:t>HTML </a:t>
            </a:r>
            <a:r>
              <a:rPr lang="en-US" sz="2400" b="1" dirty="0">
                <a:solidFill>
                  <a:srgbClr val="FF0000"/>
                </a:solidFill>
              </a:rPr>
              <a:t>nested </a:t>
            </a:r>
            <a:r>
              <a:rPr lang="en-US" sz="2400" b="1" dirty="0" smtClean="0">
                <a:solidFill>
                  <a:srgbClr val="FF0000"/>
                </a:solidFill>
              </a:rPr>
              <a:t>list</a:t>
            </a:r>
            <a:r>
              <a:rPr lang="en-US" sz="2400" b="1" dirty="0">
                <a:solidFill>
                  <a:srgbClr val="FF0000"/>
                </a:solidFill>
              </a:rPr>
              <a:t/>
            </a:r>
            <a:br>
              <a:rPr lang="en-US" sz="2400" b="1" dirty="0">
                <a:solidFill>
                  <a:srgbClr val="FF0000"/>
                </a:solidFill>
              </a:rPr>
            </a:br>
            <a:r>
              <a:rPr lang="en-US" sz="2400" dirty="0">
                <a:solidFill>
                  <a:srgbClr val="FF0000"/>
                </a:solidFill>
              </a:rPr>
              <a:t/>
            </a:r>
            <a:br>
              <a:rPr lang="en-US" sz="2400" dirty="0">
                <a:solidFill>
                  <a:srgbClr val="FF0000"/>
                </a:solidFill>
              </a:rPr>
            </a:br>
            <a:endParaRPr lang="en-US" sz="2400" b="1" dirty="0">
              <a:solidFill>
                <a:srgbClr val="FF0000"/>
              </a:solidFill>
            </a:endParaRPr>
          </a:p>
        </p:txBody>
      </p:sp>
      <p:sp>
        <p:nvSpPr>
          <p:cNvPr id="3" name="Content Placeholder 2"/>
          <p:cNvSpPr>
            <a:spLocks noGrp="1"/>
          </p:cNvSpPr>
          <p:nvPr>
            <p:ph idx="1"/>
          </p:nvPr>
        </p:nvSpPr>
        <p:spPr/>
        <p:txBody>
          <a:bodyPr>
            <a:normAutofit/>
          </a:bodyPr>
          <a:lstStyle/>
          <a:p>
            <a:pPr marL="114300" indent="0" algn="r">
              <a:buNone/>
            </a:pPr>
            <a:r>
              <a:rPr lang="en-US" sz="2800" dirty="0" smtClean="0"/>
              <a:t>&lt;</a:t>
            </a:r>
            <a:r>
              <a:rPr lang="en-US" sz="2800" dirty="0" err="1" smtClean="0"/>
              <a:t>ul</a:t>
            </a:r>
            <a:r>
              <a:rPr lang="en-US" sz="2800" dirty="0" smtClean="0"/>
              <a:t>&gt;</a:t>
            </a:r>
            <a:r>
              <a:rPr lang="ar-EG" sz="2800" dirty="0" smtClean="0"/>
              <a:t>عمل </a:t>
            </a:r>
            <a:r>
              <a:rPr lang="ar-EG" sz="2800" dirty="0"/>
              <a:t>قائمة رئيسية غير مرقمة من خلال </a:t>
            </a:r>
            <a:r>
              <a:rPr lang="ar-EG" sz="2800" dirty="0" smtClean="0"/>
              <a:t>عنصر</a:t>
            </a:r>
            <a:endParaRPr lang="en-US" sz="2800" dirty="0" smtClean="0"/>
          </a:p>
          <a:p>
            <a:pPr marL="114300" indent="0" algn="r">
              <a:buNone/>
            </a:pPr>
            <a:r>
              <a:rPr lang="en-US" sz="2800" dirty="0" smtClean="0"/>
              <a:t>&lt;</a:t>
            </a:r>
            <a:r>
              <a:rPr lang="en-US" sz="2800" dirty="0" err="1" smtClean="0"/>
              <a:t>ol</a:t>
            </a:r>
            <a:r>
              <a:rPr lang="en-US" sz="2800" dirty="0" smtClean="0"/>
              <a:t>&gt;</a:t>
            </a:r>
            <a:r>
              <a:rPr lang="ar-EG" sz="2800" dirty="0" smtClean="0"/>
              <a:t>وبداخلها </a:t>
            </a:r>
            <a:r>
              <a:rPr lang="ar-EG" sz="2800" dirty="0"/>
              <a:t>قائمة فرعية مرقمة من خلال </a:t>
            </a:r>
            <a:r>
              <a:rPr lang="ar-EG" sz="2800" dirty="0" smtClean="0"/>
              <a:t>عنصر</a:t>
            </a:r>
            <a:endParaRPr lang="en-US" sz="2800" dirty="0" smtClean="0"/>
          </a:p>
          <a:p>
            <a:pPr marL="114300" indent="0" algn="r">
              <a:buNone/>
            </a:pPr>
            <a:r>
              <a:rPr lang="ar-EG" sz="2800" dirty="0" smtClean="0"/>
              <a:t>ويمكن استخدام عدد لا نهائى من العناصر</a:t>
            </a:r>
          </a:p>
          <a:p>
            <a:pPr marL="114300" indent="0" algn="r">
              <a:buNone/>
            </a:pPr>
            <a:endParaRPr lang="ar-EG" sz="2800" dirty="0" smtClean="0"/>
          </a:p>
          <a:p>
            <a:pPr marL="114300" indent="0" algn="r">
              <a:buNone/>
            </a:pPr>
            <a:endParaRPr lang="ar-EG" sz="2800" dirty="0" smtClean="0"/>
          </a:p>
        </p:txBody>
      </p:sp>
    </p:spTree>
    <p:extLst>
      <p:ext uri="{BB962C8B-B14F-4D97-AF65-F5344CB8AC3E}">
        <p14:creationId xmlns:p14="http://schemas.microsoft.com/office/powerpoint/2010/main" val="34799355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en-US" sz="2400" b="1" dirty="0" smtClean="0">
                <a:solidFill>
                  <a:srgbClr val="FF0000"/>
                </a:solidFill>
              </a:rPr>
              <a:t/>
            </a:r>
            <a:br>
              <a:rPr lang="en-US" sz="2400" b="1" dirty="0" smtClean="0">
                <a:solidFill>
                  <a:srgbClr val="FF0000"/>
                </a:solidFill>
              </a:rPr>
            </a:br>
            <a:r>
              <a:rPr lang="en-US" sz="2400" b="1" dirty="0">
                <a:solidFill>
                  <a:srgbClr val="FF0000"/>
                </a:solidFill>
              </a:rPr>
              <a:t/>
            </a:r>
            <a:br>
              <a:rPr lang="en-US" sz="2400" b="1" dirty="0">
                <a:solidFill>
                  <a:srgbClr val="FF0000"/>
                </a:solidFill>
              </a:rPr>
            </a:br>
            <a:r>
              <a:rPr lang="en-US" sz="2400" b="1" dirty="0" smtClean="0">
                <a:solidFill>
                  <a:srgbClr val="FF0000"/>
                </a:solidFill>
              </a:rPr>
              <a:t>HTML </a:t>
            </a:r>
            <a:r>
              <a:rPr lang="en-US" sz="2400" b="1" dirty="0">
                <a:solidFill>
                  <a:srgbClr val="FF0000"/>
                </a:solidFill>
              </a:rPr>
              <a:t>nested </a:t>
            </a:r>
            <a:r>
              <a:rPr lang="en-US" sz="2400" b="1" dirty="0" smtClean="0">
                <a:solidFill>
                  <a:srgbClr val="FF0000"/>
                </a:solidFill>
              </a:rPr>
              <a:t>list</a:t>
            </a:r>
            <a:r>
              <a:rPr lang="en-US" sz="2400" b="1" dirty="0">
                <a:solidFill>
                  <a:srgbClr val="FF0000"/>
                </a:solidFill>
              </a:rPr>
              <a:t/>
            </a:r>
            <a:br>
              <a:rPr lang="en-US" sz="2400" b="1" dirty="0">
                <a:solidFill>
                  <a:srgbClr val="FF0000"/>
                </a:solidFill>
              </a:rPr>
            </a:br>
            <a:r>
              <a:rPr lang="en-US" sz="2400" dirty="0">
                <a:solidFill>
                  <a:srgbClr val="FF0000"/>
                </a:solidFill>
              </a:rPr>
              <a:t/>
            </a:r>
            <a:br>
              <a:rPr lang="en-US" sz="2400" dirty="0">
                <a:solidFill>
                  <a:srgbClr val="FF0000"/>
                </a:solidFill>
              </a:rPr>
            </a:br>
            <a:endParaRPr lang="en-US" sz="24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fontScale="92500" lnSpcReduction="10000"/>
          </a:bodyPr>
          <a:lstStyle/>
          <a:p>
            <a:pPr marL="114300" indent="0">
              <a:buNone/>
            </a:pPr>
            <a:r>
              <a:rPr lang="it-IT" sz="2800" dirty="0"/>
              <a:t>&lt;ul&gt; &lt;li</a:t>
            </a:r>
            <a:r>
              <a:rPr lang="it-IT" sz="2800" dirty="0" smtClean="0"/>
              <a:t>&gt;</a:t>
            </a:r>
            <a:endParaRPr lang="ar-EG" sz="2800" dirty="0" smtClean="0"/>
          </a:p>
          <a:p>
            <a:pPr marL="114300" indent="0">
              <a:buNone/>
            </a:pPr>
            <a:r>
              <a:rPr lang="it-IT" sz="2800" dirty="0" smtClean="0"/>
              <a:t>Front-end </a:t>
            </a:r>
            <a:r>
              <a:rPr lang="it-IT" sz="2800" dirty="0"/>
              <a:t>&lt;ol&gt; </a:t>
            </a:r>
            <a:endParaRPr lang="ar-EG" sz="2800" dirty="0" smtClean="0"/>
          </a:p>
          <a:p>
            <a:pPr marL="114300" indent="0">
              <a:buNone/>
            </a:pPr>
            <a:r>
              <a:rPr lang="it-IT" sz="2800" dirty="0" smtClean="0"/>
              <a:t>&lt;li&gt;HTML</a:t>
            </a:r>
            <a:r>
              <a:rPr lang="it-IT" sz="2800" dirty="0"/>
              <a:t>&lt;/li&gt; </a:t>
            </a:r>
            <a:endParaRPr lang="ar-EG" sz="2800" dirty="0" smtClean="0"/>
          </a:p>
          <a:p>
            <a:pPr marL="114300" indent="0">
              <a:buNone/>
            </a:pPr>
            <a:r>
              <a:rPr lang="it-IT" sz="2800" dirty="0" smtClean="0"/>
              <a:t>&lt;</a:t>
            </a:r>
            <a:r>
              <a:rPr lang="it-IT" sz="2800" dirty="0"/>
              <a:t>li&gt;CSS &lt;/li</a:t>
            </a:r>
            <a:r>
              <a:rPr lang="it-IT" sz="2800" dirty="0" smtClean="0"/>
              <a:t>&gt;</a:t>
            </a:r>
            <a:endParaRPr lang="ar-EG" sz="2800" dirty="0" smtClean="0"/>
          </a:p>
          <a:p>
            <a:pPr marL="114300" indent="0">
              <a:buNone/>
            </a:pPr>
            <a:r>
              <a:rPr lang="it-IT" sz="2800" dirty="0" smtClean="0"/>
              <a:t> </a:t>
            </a:r>
            <a:r>
              <a:rPr lang="it-IT" sz="2800" dirty="0"/>
              <a:t>&lt;li&gt;JS &lt;/li</a:t>
            </a:r>
            <a:r>
              <a:rPr lang="it-IT" sz="2800" dirty="0" smtClean="0"/>
              <a:t>&gt;</a:t>
            </a:r>
            <a:endParaRPr lang="ar-EG" sz="2800" dirty="0" smtClean="0"/>
          </a:p>
          <a:p>
            <a:pPr marL="114300" indent="0">
              <a:buNone/>
            </a:pPr>
            <a:r>
              <a:rPr lang="it-IT" sz="2800" dirty="0" smtClean="0"/>
              <a:t> </a:t>
            </a:r>
            <a:r>
              <a:rPr lang="it-IT" sz="2800" dirty="0"/>
              <a:t>&lt;/ol</a:t>
            </a:r>
            <a:r>
              <a:rPr lang="it-IT" sz="2800" dirty="0" smtClean="0"/>
              <a:t>&gt;</a:t>
            </a:r>
            <a:endParaRPr lang="ar-EG" sz="2800" dirty="0" smtClean="0"/>
          </a:p>
          <a:p>
            <a:pPr marL="114300" indent="0">
              <a:buNone/>
            </a:pPr>
            <a:r>
              <a:rPr lang="it-IT" sz="2800" dirty="0" smtClean="0"/>
              <a:t> </a:t>
            </a:r>
            <a:r>
              <a:rPr lang="it-IT" sz="2800" dirty="0"/>
              <a:t>&lt;/li&gt; </a:t>
            </a:r>
            <a:endParaRPr lang="ar-EG" sz="2800" dirty="0" smtClean="0"/>
          </a:p>
          <a:p>
            <a:pPr marL="114300" indent="0">
              <a:buNone/>
            </a:pPr>
            <a:r>
              <a:rPr lang="it-IT" sz="2800" dirty="0" smtClean="0"/>
              <a:t>&lt;</a:t>
            </a:r>
            <a:r>
              <a:rPr lang="it-IT" sz="2800" dirty="0"/>
              <a:t>li&gt;Back-End&lt;/li&gt; </a:t>
            </a:r>
            <a:endParaRPr lang="ar-EG" sz="2800" dirty="0" smtClean="0"/>
          </a:p>
          <a:p>
            <a:pPr marL="114300" indent="0">
              <a:buNone/>
            </a:pPr>
            <a:r>
              <a:rPr lang="it-IT" sz="2800" dirty="0" smtClean="0"/>
              <a:t>&lt;</a:t>
            </a:r>
            <a:r>
              <a:rPr lang="it-IT" sz="2800" dirty="0"/>
              <a:t>li&gt;Mobile Development&lt;/li&gt; </a:t>
            </a:r>
            <a:endParaRPr lang="ar-EG" sz="2800" dirty="0" smtClean="0"/>
          </a:p>
          <a:p>
            <a:pPr marL="114300" indent="0">
              <a:buNone/>
            </a:pPr>
            <a:r>
              <a:rPr lang="it-IT" sz="2800" dirty="0" smtClean="0"/>
              <a:t>&lt;/</a:t>
            </a:r>
            <a:r>
              <a:rPr lang="it-IT" sz="2800" dirty="0"/>
              <a:t>ul&gt;</a:t>
            </a:r>
            <a:endParaRPr lang="ar-EG" sz="2800" dirty="0" smtClean="0"/>
          </a:p>
          <a:p>
            <a:pPr marL="114300" indent="0" algn="r">
              <a:buNone/>
            </a:pPr>
            <a:endParaRPr lang="ar-EG" sz="2800" dirty="0" smtClean="0"/>
          </a:p>
        </p:txBody>
      </p:sp>
    </p:spTree>
    <p:extLst>
      <p:ext uri="{BB962C8B-B14F-4D97-AF65-F5344CB8AC3E}">
        <p14:creationId xmlns:p14="http://schemas.microsoft.com/office/powerpoint/2010/main" val="42258451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en-US" sz="2400" b="1" dirty="0" smtClean="0">
                <a:solidFill>
                  <a:srgbClr val="FF0000"/>
                </a:solidFill>
              </a:rPr>
              <a:t/>
            </a:r>
            <a:br>
              <a:rPr lang="en-US" sz="2400" b="1" dirty="0" smtClean="0">
                <a:solidFill>
                  <a:srgbClr val="FF0000"/>
                </a:solidFill>
              </a:rPr>
            </a:br>
            <a:r>
              <a:rPr lang="en-US" sz="2400" b="1" dirty="0">
                <a:solidFill>
                  <a:srgbClr val="FF0000"/>
                </a:solidFill>
              </a:rPr>
              <a:t/>
            </a:r>
            <a:br>
              <a:rPr lang="en-US" sz="2400" b="1" dirty="0">
                <a:solidFill>
                  <a:srgbClr val="FF0000"/>
                </a:solidFill>
              </a:rPr>
            </a:br>
            <a:r>
              <a:rPr lang="en-US" sz="2400" b="1" dirty="0" smtClean="0">
                <a:solidFill>
                  <a:srgbClr val="FF0000"/>
                </a:solidFill>
              </a:rPr>
              <a:t>HTML </a:t>
            </a:r>
            <a:r>
              <a:rPr lang="en-US" sz="2400" b="1" dirty="0">
                <a:solidFill>
                  <a:srgbClr val="FF0000"/>
                </a:solidFill>
              </a:rPr>
              <a:t>nested </a:t>
            </a:r>
            <a:r>
              <a:rPr lang="en-US" sz="2400" b="1" dirty="0" smtClean="0">
                <a:solidFill>
                  <a:srgbClr val="FF0000"/>
                </a:solidFill>
              </a:rPr>
              <a:t>list</a:t>
            </a:r>
            <a:r>
              <a:rPr lang="en-US" sz="2400" b="1" dirty="0">
                <a:solidFill>
                  <a:srgbClr val="FF0000"/>
                </a:solidFill>
              </a:rPr>
              <a:t/>
            </a:r>
            <a:br>
              <a:rPr lang="en-US" sz="2400" b="1" dirty="0">
                <a:solidFill>
                  <a:srgbClr val="FF0000"/>
                </a:solidFill>
              </a:rPr>
            </a:br>
            <a:r>
              <a:rPr lang="en-US" sz="2400" dirty="0">
                <a:solidFill>
                  <a:srgbClr val="FF0000"/>
                </a:solidFill>
              </a:rPr>
              <a:t/>
            </a:r>
            <a:br>
              <a:rPr lang="en-US" sz="2400" dirty="0">
                <a:solidFill>
                  <a:srgbClr val="FF0000"/>
                </a:solidFill>
              </a:rPr>
            </a:br>
            <a:endParaRPr lang="en-US" sz="2400" b="1" dirty="0">
              <a:solidFill>
                <a:srgbClr val="FF0000"/>
              </a:solidFill>
            </a:endParaRPr>
          </a:p>
        </p:txBody>
      </p:sp>
      <p:sp>
        <p:nvSpPr>
          <p:cNvPr id="3" name="Content Placeholder 2"/>
          <p:cNvSpPr>
            <a:spLocks noGrp="1"/>
          </p:cNvSpPr>
          <p:nvPr>
            <p:ph idx="1"/>
          </p:nvPr>
        </p:nvSpPr>
        <p:spPr/>
        <p:txBody>
          <a:bodyPr>
            <a:normAutofit/>
          </a:bodyPr>
          <a:lstStyle/>
          <a:p>
            <a:pPr marL="114300" indent="0">
              <a:buNone/>
            </a:pPr>
            <a:endParaRPr lang="ar-EG" sz="2800" dirty="0" smtClean="0"/>
          </a:p>
          <a:p>
            <a:pPr marL="114300" indent="0" algn="r">
              <a:buNone/>
            </a:pPr>
            <a:endParaRPr lang="ar-EG" sz="28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4087091"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624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HTML5</a:t>
            </a:r>
            <a:endParaRPr lang="en-US" sz="40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7391399"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373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3200" b="1" dirty="0" smtClean="0">
                <a:solidFill>
                  <a:srgbClr val="FF0000"/>
                </a:solidFill>
              </a:rPr>
              <a:t/>
            </a:r>
            <a:br>
              <a:rPr lang="ar-EG" sz="3200" b="1" dirty="0" smtClean="0">
                <a:solidFill>
                  <a:srgbClr val="FF0000"/>
                </a:solidFill>
              </a:rPr>
            </a:br>
            <a:r>
              <a:rPr lang="en-US" sz="3200" b="1" dirty="0" smtClean="0">
                <a:solidFill>
                  <a:srgbClr val="FF0000"/>
                </a:solidFill>
              </a:rPr>
              <a:t/>
            </a:r>
            <a:br>
              <a:rPr lang="en-US" sz="3200" b="1" dirty="0" smtClean="0">
                <a:solidFill>
                  <a:srgbClr val="FF0000"/>
                </a:solidFill>
              </a:rPr>
            </a:br>
            <a:r>
              <a:rPr lang="ar-EG" sz="3200" b="1" dirty="0" smtClean="0">
                <a:solidFill>
                  <a:srgbClr val="FF0000"/>
                </a:solidFill>
              </a:rPr>
              <a:t>اللغات الاساسية فى ال</a:t>
            </a:r>
            <a:r>
              <a:rPr lang="en-US" sz="3200" b="1" dirty="0" smtClean="0">
                <a:solidFill>
                  <a:srgbClr val="FF0000"/>
                </a:solidFill>
              </a:rPr>
              <a:t/>
            </a:r>
            <a:br>
              <a:rPr lang="en-US" sz="3200" b="1" dirty="0" smtClean="0">
                <a:solidFill>
                  <a:srgbClr val="FF0000"/>
                </a:solidFill>
              </a:rPr>
            </a:br>
            <a:r>
              <a:rPr lang="en-US" sz="3200" b="1" dirty="0">
                <a:solidFill>
                  <a:srgbClr val="FF0000"/>
                </a:solidFill>
              </a:rPr>
              <a:t>front-end</a:t>
            </a:r>
            <a:r>
              <a:rPr lang="ar-EG" sz="3200" b="1" dirty="0"/>
              <a:t/>
            </a:r>
            <a:br>
              <a:rPr lang="ar-EG" sz="3200" b="1" dirty="0"/>
            </a:br>
            <a:r>
              <a:rPr lang="en-US" sz="3200" dirty="0"/>
              <a:t/>
            </a:r>
            <a:br>
              <a:rPr lang="en-US" sz="3200" dirty="0"/>
            </a:br>
            <a:endParaRPr lang="en-US" sz="3200"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marL="0" indent="0" algn="r">
              <a:buNone/>
            </a:pPr>
            <a:r>
              <a:rPr lang="en-US" sz="2800" b="1" dirty="0"/>
              <a:t>CSS</a:t>
            </a:r>
          </a:p>
          <a:p>
            <a:pPr marL="0" indent="0" algn="r">
              <a:lnSpc>
                <a:spcPct val="150000"/>
              </a:lnSpc>
              <a:buNone/>
            </a:pPr>
            <a:r>
              <a:rPr lang="ar-EG" sz="2800" dirty="0" smtClean="0"/>
              <a:t>هي </a:t>
            </a:r>
            <a:r>
              <a:rPr lang="ar-EG" sz="2800" dirty="0"/>
              <a:t>اللغة المسؤولة عن تنسيق العناصر التي </a:t>
            </a:r>
            <a:r>
              <a:rPr lang="ar-EG" sz="2800" dirty="0" smtClean="0"/>
              <a:t>وضعت بواسطة</a:t>
            </a:r>
            <a:endParaRPr lang="en-US" sz="2800" dirty="0" smtClean="0"/>
          </a:p>
          <a:p>
            <a:pPr marL="0" indent="0" algn="r">
              <a:lnSpc>
                <a:spcPct val="150000"/>
              </a:lnSpc>
              <a:buNone/>
            </a:pPr>
            <a:r>
              <a:rPr lang="en-US" sz="2800" dirty="0" smtClean="0"/>
              <a:t>html</a:t>
            </a:r>
          </a:p>
          <a:p>
            <a:pPr marL="0" indent="0" algn="r">
              <a:lnSpc>
                <a:spcPct val="150000"/>
              </a:lnSpc>
              <a:buNone/>
            </a:pPr>
            <a:r>
              <a:rPr lang="ar-EG" sz="2800" dirty="0"/>
              <a:t>مثال بسيط لتوضيح كل لغة وفائدتها. عند بناء المنزل نقوم أولاً بعمل أساسات البيت من أعمدة وطوب فهذا يمثل في الموقع </a:t>
            </a:r>
            <a:r>
              <a:rPr lang="en-US" sz="2800" dirty="0"/>
              <a:t>Html. </a:t>
            </a:r>
            <a:r>
              <a:rPr lang="ar-EG" sz="2800" dirty="0"/>
              <a:t>بعد ذلك نقوم بدهان البيت ووضع الألوان ونقوم بعمل تنسيقات جميلة لنجعل شكل المنزل لطيف فهذا يمثل </a:t>
            </a:r>
            <a:r>
              <a:rPr lang="en-US" sz="2800" dirty="0" err="1"/>
              <a:t>Css</a:t>
            </a:r>
            <a:r>
              <a:rPr lang="en-US" sz="2800" dirty="0"/>
              <a:t> </a:t>
            </a:r>
            <a:r>
              <a:rPr lang="ar-EG" sz="2800" dirty="0"/>
              <a:t>في الموقع.</a:t>
            </a:r>
            <a:endParaRPr lang="en-US" sz="2800" dirty="0"/>
          </a:p>
        </p:txBody>
      </p:sp>
    </p:spTree>
    <p:extLst>
      <p:ext uri="{BB962C8B-B14F-4D97-AF65-F5344CB8AC3E}">
        <p14:creationId xmlns:p14="http://schemas.microsoft.com/office/powerpoint/2010/main" val="12742840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solidFill>
                  <a:srgbClr val="FF0000"/>
                </a:solidFill>
                <a:latin typeface="Simplified Arabic" pitchFamily="18" charset="-78"/>
                <a:cs typeface="Simplified Arabic" pitchFamily="18" charset="-78"/>
              </a:rPr>
              <a:t>المحاضرة السادسة</a:t>
            </a:r>
            <a:endParaRPr lang="en-US" dirty="0">
              <a:solidFill>
                <a:srgbClr val="FF0000"/>
              </a:solidFill>
              <a:latin typeface="Simplified Arabic" pitchFamily="18" charset="-78"/>
              <a:cs typeface="Simplified Arabic" pitchFamily="18" charset="-78"/>
            </a:endParaRPr>
          </a:p>
        </p:txBody>
      </p:sp>
    </p:spTree>
    <p:extLst>
      <p:ext uri="{BB962C8B-B14F-4D97-AF65-F5344CB8AC3E}">
        <p14:creationId xmlns:p14="http://schemas.microsoft.com/office/powerpoint/2010/main" val="396934008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2400" b="1" dirty="0" smtClean="0">
                <a:solidFill>
                  <a:srgbClr val="FF0000"/>
                </a:solidFill>
              </a:rPr>
              <a:t/>
            </a:r>
            <a:br>
              <a:rPr lang="ar-EG" sz="2400" b="1" dirty="0" smtClean="0">
                <a:solidFill>
                  <a:srgbClr val="FF0000"/>
                </a:solidFill>
              </a:rPr>
            </a:br>
            <a:r>
              <a:rPr lang="ar-EG" sz="2400" b="1" dirty="0">
                <a:solidFill>
                  <a:srgbClr val="FF0000"/>
                </a:solidFill>
              </a:rPr>
              <a:t/>
            </a:r>
            <a:br>
              <a:rPr lang="ar-EG" sz="2400" b="1" dirty="0">
                <a:solidFill>
                  <a:srgbClr val="FF0000"/>
                </a:solidFill>
              </a:rPr>
            </a:br>
            <a:r>
              <a:rPr lang="en-US" sz="2400" b="1" dirty="0" smtClean="0">
                <a:solidFill>
                  <a:srgbClr val="FF0000"/>
                </a:solidFill>
              </a:rPr>
              <a:t>Lists </a:t>
            </a:r>
            <a:r>
              <a:rPr lang="en-US" sz="2400" b="1" dirty="0">
                <a:solidFill>
                  <a:srgbClr val="FF0000"/>
                </a:solidFill>
              </a:rPr>
              <a:t>Attributes in HTML</a:t>
            </a:r>
            <a:br>
              <a:rPr lang="en-US" sz="2400" b="1" dirty="0">
                <a:solidFill>
                  <a:srgbClr val="FF0000"/>
                </a:solidFill>
              </a:rPr>
            </a:br>
            <a:r>
              <a:rPr lang="en-US" sz="2400" dirty="0">
                <a:solidFill>
                  <a:srgbClr val="FF0000"/>
                </a:solidFill>
              </a:rPr>
              <a:t/>
            </a:r>
            <a:br>
              <a:rPr lang="en-US" sz="2400" dirty="0">
                <a:solidFill>
                  <a:srgbClr val="FF0000"/>
                </a:solidFill>
              </a:rPr>
            </a:br>
            <a:endParaRPr lang="en-US" sz="24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ar-EG" sz="2800" dirty="0" smtClean="0"/>
              <a:t>تستخدم للتحكم في ترتيب وترقيم وشكل القوائم.</a:t>
            </a:r>
          </a:p>
          <a:p>
            <a:pPr marL="114300" indent="0" algn="r">
              <a:buNone/>
            </a:pPr>
            <a:r>
              <a:rPr lang="en-US" sz="2800" b="1" dirty="0" smtClean="0"/>
              <a:t>type </a:t>
            </a:r>
            <a:endParaRPr lang="ar-EG" sz="2800" b="1" dirty="0" smtClean="0"/>
          </a:p>
          <a:p>
            <a:pPr marL="114300" indent="0" algn="r">
              <a:buNone/>
            </a:pPr>
            <a:r>
              <a:rPr lang="ar-EG" sz="2800" dirty="0" smtClean="0"/>
              <a:t>تستخدم هذه الخاصية مع القائمة المرقمة لتغيير الأرقام إلى حروف أو إلى ترقيم روماني، كما تستخدم مع القوائم غير المرقمة لتغيير شكل الترقيم وجعله دوائر أو مربعات أو نقط أو بدون علامات.</a:t>
            </a:r>
          </a:p>
          <a:p>
            <a:pPr marL="114300" indent="0">
              <a:buNone/>
            </a:pPr>
            <a:r>
              <a:rPr lang="ar-EG" sz="2800" dirty="0"/>
              <a:t/>
            </a:r>
            <a:br>
              <a:rPr lang="ar-EG" sz="2800" dirty="0"/>
            </a:br>
            <a:endParaRPr lang="en-US" sz="2800" dirty="0" smtClean="0"/>
          </a:p>
        </p:txBody>
      </p:sp>
    </p:spTree>
    <p:extLst>
      <p:ext uri="{BB962C8B-B14F-4D97-AF65-F5344CB8AC3E}">
        <p14:creationId xmlns:p14="http://schemas.microsoft.com/office/powerpoint/2010/main" val="37925802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2400" b="1" dirty="0" smtClean="0">
                <a:solidFill>
                  <a:srgbClr val="FF0000"/>
                </a:solidFill>
              </a:rPr>
              <a:t/>
            </a:r>
            <a:br>
              <a:rPr lang="ar-EG" sz="2400" b="1" dirty="0" smtClean="0">
                <a:solidFill>
                  <a:srgbClr val="FF0000"/>
                </a:solidFill>
              </a:rPr>
            </a:br>
            <a:r>
              <a:rPr lang="ar-EG" sz="2400" b="1" dirty="0">
                <a:solidFill>
                  <a:srgbClr val="FF0000"/>
                </a:solidFill>
              </a:rPr>
              <a:t/>
            </a:r>
            <a:br>
              <a:rPr lang="ar-EG" sz="2400" b="1" dirty="0">
                <a:solidFill>
                  <a:srgbClr val="FF0000"/>
                </a:solidFill>
              </a:rPr>
            </a:br>
            <a:r>
              <a:rPr lang="en-US" sz="2400" b="1" dirty="0" smtClean="0">
                <a:solidFill>
                  <a:srgbClr val="FF0000"/>
                </a:solidFill>
              </a:rPr>
              <a:t>Lists </a:t>
            </a:r>
            <a:r>
              <a:rPr lang="en-US" sz="2400" b="1" dirty="0">
                <a:solidFill>
                  <a:srgbClr val="FF0000"/>
                </a:solidFill>
              </a:rPr>
              <a:t>Attributes in HTML</a:t>
            </a:r>
            <a:br>
              <a:rPr lang="en-US" sz="2400" b="1" dirty="0">
                <a:solidFill>
                  <a:srgbClr val="FF0000"/>
                </a:solidFill>
              </a:rPr>
            </a:br>
            <a:r>
              <a:rPr lang="en-US" sz="2400" dirty="0">
                <a:solidFill>
                  <a:srgbClr val="FF0000"/>
                </a:solidFill>
              </a:rPr>
              <a:t/>
            </a:r>
            <a:br>
              <a:rPr lang="en-US" sz="2400" dirty="0">
                <a:solidFill>
                  <a:srgbClr val="FF0000"/>
                </a:solidFill>
              </a:rPr>
            </a:br>
            <a:endParaRPr lang="en-US" sz="24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ar-EG" sz="2800" dirty="0" smtClean="0"/>
              <a:t>تستخدم </a:t>
            </a:r>
            <a:r>
              <a:rPr lang="ar-EG" sz="2800" dirty="0"/>
              <a:t>للتحكم في ترتيب وترقيم وشكل </a:t>
            </a:r>
            <a:r>
              <a:rPr lang="ar-EG" sz="2800" dirty="0" smtClean="0"/>
              <a:t>القوائم.</a:t>
            </a:r>
          </a:p>
          <a:p>
            <a:pPr marL="114300" indent="0" algn="r">
              <a:buNone/>
            </a:pPr>
            <a:r>
              <a:rPr lang="ar-EG" sz="2800" dirty="0" smtClean="0"/>
              <a:t>ومن اهم خصائص القوائم هى:</a:t>
            </a:r>
          </a:p>
          <a:p>
            <a:pPr marL="114300" indent="0" algn="r">
              <a:buNone/>
            </a:pPr>
            <a:r>
              <a:rPr lang="en-US" sz="2800" b="1" dirty="0"/>
              <a:t>start </a:t>
            </a:r>
            <a:endParaRPr lang="ar-EG" sz="2800" b="1" dirty="0" smtClean="0"/>
          </a:p>
          <a:p>
            <a:pPr marL="114300" indent="0" algn="r">
              <a:buNone/>
            </a:pPr>
            <a:r>
              <a:rPr lang="ar-EG" sz="2800" dirty="0"/>
              <a:t>تستخدم مع الترقيم ليبدأ العد من رقم معين، فليس </a:t>
            </a:r>
            <a:r>
              <a:rPr lang="en-US" sz="2800" dirty="0" smtClean="0"/>
              <a:t>A</a:t>
            </a:r>
            <a:r>
              <a:rPr lang="ar-EG" sz="2800" dirty="0" smtClean="0"/>
              <a:t>من </a:t>
            </a:r>
            <a:r>
              <a:rPr lang="ar-EG" sz="2800" dirty="0"/>
              <a:t>الضروري أن يبدأ العد من رقم واحد أو من </a:t>
            </a:r>
            <a:r>
              <a:rPr lang="ar-EG" sz="2800" dirty="0" smtClean="0"/>
              <a:t>حرف</a:t>
            </a:r>
            <a:endParaRPr lang="en-US" sz="2800" dirty="0" smtClean="0"/>
          </a:p>
          <a:p>
            <a:pPr marL="114300" indent="0" algn="r">
              <a:buNone/>
            </a:pPr>
            <a:r>
              <a:rPr lang="ar-EG" sz="2800" dirty="0"/>
              <a:t/>
            </a:r>
            <a:br>
              <a:rPr lang="ar-EG" sz="2800" dirty="0"/>
            </a:br>
            <a:endParaRPr lang="en-US" sz="2800" dirty="0" smtClean="0"/>
          </a:p>
        </p:txBody>
      </p:sp>
    </p:spTree>
    <p:extLst>
      <p:ext uri="{BB962C8B-B14F-4D97-AF65-F5344CB8AC3E}">
        <p14:creationId xmlns:p14="http://schemas.microsoft.com/office/powerpoint/2010/main" val="15701062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2400" b="1" dirty="0" smtClean="0">
                <a:solidFill>
                  <a:srgbClr val="FF0000"/>
                </a:solidFill>
              </a:rPr>
              <a:t/>
            </a:r>
            <a:br>
              <a:rPr lang="ar-EG" sz="2400" b="1" dirty="0" smtClean="0">
                <a:solidFill>
                  <a:srgbClr val="FF0000"/>
                </a:solidFill>
              </a:rPr>
            </a:br>
            <a:r>
              <a:rPr lang="ar-EG" sz="2400" b="1" dirty="0">
                <a:solidFill>
                  <a:srgbClr val="FF0000"/>
                </a:solidFill>
              </a:rPr>
              <a:t/>
            </a:r>
            <a:br>
              <a:rPr lang="ar-EG" sz="2400" b="1" dirty="0">
                <a:solidFill>
                  <a:srgbClr val="FF0000"/>
                </a:solidFill>
              </a:rPr>
            </a:br>
            <a:r>
              <a:rPr lang="en-US" sz="2400" b="1" dirty="0" smtClean="0">
                <a:solidFill>
                  <a:srgbClr val="FF0000"/>
                </a:solidFill>
              </a:rPr>
              <a:t>Lists </a:t>
            </a:r>
            <a:r>
              <a:rPr lang="en-US" sz="2400" b="1" dirty="0">
                <a:solidFill>
                  <a:srgbClr val="FF0000"/>
                </a:solidFill>
              </a:rPr>
              <a:t>Attributes in HTML</a:t>
            </a:r>
            <a:br>
              <a:rPr lang="en-US" sz="2400" b="1" dirty="0">
                <a:solidFill>
                  <a:srgbClr val="FF0000"/>
                </a:solidFill>
              </a:rPr>
            </a:br>
            <a:r>
              <a:rPr lang="en-US" sz="2400" dirty="0">
                <a:solidFill>
                  <a:srgbClr val="FF0000"/>
                </a:solidFill>
              </a:rPr>
              <a:t/>
            </a:r>
            <a:br>
              <a:rPr lang="en-US" sz="2400" dirty="0">
                <a:solidFill>
                  <a:srgbClr val="FF0000"/>
                </a:solidFill>
              </a:rPr>
            </a:br>
            <a:endParaRPr lang="en-US" sz="24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ar-EG" sz="2800" dirty="0" smtClean="0"/>
              <a:t>تستخدم </a:t>
            </a:r>
            <a:r>
              <a:rPr lang="ar-EG" sz="2800" dirty="0"/>
              <a:t>للتحكم في ترتيب وترقيم وشكل </a:t>
            </a:r>
            <a:r>
              <a:rPr lang="ar-EG" sz="2800" dirty="0" smtClean="0"/>
              <a:t>القوائم.</a:t>
            </a:r>
          </a:p>
          <a:p>
            <a:pPr marL="114300" indent="0" algn="r">
              <a:buNone/>
            </a:pPr>
            <a:r>
              <a:rPr lang="ar-EG" sz="2800" dirty="0" smtClean="0"/>
              <a:t>ومن اهم خصائص القوائم هى:</a:t>
            </a:r>
          </a:p>
          <a:p>
            <a:pPr marL="114300" indent="0" algn="r">
              <a:buNone/>
            </a:pPr>
            <a:r>
              <a:rPr lang="en-US" sz="2800" b="1" dirty="0"/>
              <a:t>value</a:t>
            </a:r>
            <a:endParaRPr lang="ar-EG" sz="2800" b="1" dirty="0" smtClean="0"/>
          </a:p>
          <a:p>
            <a:pPr marL="114300" indent="0" algn="r">
              <a:buNone/>
            </a:pPr>
            <a:r>
              <a:rPr lang="ar-EG" sz="2800" dirty="0"/>
              <a:t>تستخدم لتعيين قيمة أو ترقيم مختلف تماماً عن الترتيب التسلسلي للقائمة.</a:t>
            </a:r>
            <a:br>
              <a:rPr lang="ar-EG" sz="2800" dirty="0"/>
            </a:br>
            <a:endParaRPr lang="en-US" sz="2800" dirty="0" smtClean="0"/>
          </a:p>
        </p:txBody>
      </p:sp>
    </p:spTree>
    <p:extLst>
      <p:ext uri="{BB962C8B-B14F-4D97-AF65-F5344CB8AC3E}">
        <p14:creationId xmlns:p14="http://schemas.microsoft.com/office/powerpoint/2010/main" val="5166064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2400" b="1" dirty="0" smtClean="0">
                <a:solidFill>
                  <a:srgbClr val="FF0000"/>
                </a:solidFill>
              </a:rPr>
              <a:t/>
            </a:r>
            <a:br>
              <a:rPr lang="ar-EG" sz="2400" b="1" dirty="0" smtClean="0">
                <a:solidFill>
                  <a:srgbClr val="FF0000"/>
                </a:solidFill>
              </a:rPr>
            </a:br>
            <a:r>
              <a:rPr lang="ar-EG" sz="2400" b="1" dirty="0">
                <a:solidFill>
                  <a:srgbClr val="FF0000"/>
                </a:solidFill>
              </a:rPr>
              <a:t/>
            </a:r>
            <a:br>
              <a:rPr lang="ar-EG" sz="2400" b="1" dirty="0">
                <a:solidFill>
                  <a:srgbClr val="FF0000"/>
                </a:solidFill>
              </a:rPr>
            </a:br>
            <a:r>
              <a:rPr lang="en-US" sz="2400" b="1" dirty="0" smtClean="0">
                <a:solidFill>
                  <a:srgbClr val="FF0000"/>
                </a:solidFill>
              </a:rPr>
              <a:t>Lists </a:t>
            </a:r>
            <a:r>
              <a:rPr lang="en-US" sz="2400" b="1" dirty="0">
                <a:solidFill>
                  <a:srgbClr val="FF0000"/>
                </a:solidFill>
              </a:rPr>
              <a:t>Attributes in HTML</a:t>
            </a:r>
            <a:br>
              <a:rPr lang="en-US" sz="2400" b="1" dirty="0">
                <a:solidFill>
                  <a:srgbClr val="FF0000"/>
                </a:solidFill>
              </a:rPr>
            </a:br>
            <a:r>
              <a:rPr lang="en-US" sz="2400" dirty="0">
                <a:solidFill>
                  <a:srgbClr val="FF0000"/>
                </a:solidFill>
              </a:rPr>
              <a:t/>
            </a:r>
            <a:br>
              <a:rPr lang="en-US" sz="2400" dirty="0">
                <a:solidFill>
                  <a:srgbClr val="FF0000"/>
                </a:solidFill>
              </a:rPr>
            </a:br>
            <a:endParaRPr lang="en-US" sz="24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ar-EG" sz="2800" dirty="0" smtClean="0"/>
              <a:t>تستخدم </a:t>
            </a:r>
            <a:r>
              <a:rPr lang="ar-EG" sz="2800" dirty="0"/>
              <a:t>للتحكم في ترتيب وترقيم وشكل </a:t>
            </a:r>
            <a:r>
              <a:rPr lang="ar-EG" sz="2800" dirty="0" smtClean="0"/>
              <a:t>القوائم.</a:t>
            </a:r>
          </a:p>
          <a:p>
            <a:pPr marL="114300" indent="0" algn="r">
              <a:buNone/>
            </a:pPr>
            <a:r>
              <a:rPr lang="ar-EG" sz="2800" dirty="0" smtClean="0"/>
              <a:t>ومن اهم خصائص القوائم هى:</a:t>
            </a:r>
          </a:p>
          <a:p>
            <a:pPr marL="114300" indent="0" algn="r">
              <a:buNone/>
            </a:pPr>
            <a:r>
              <a:rPr lang="en-US" sz="2800" b="1" dirty="0"/>
              <a:t>reversed</a:t>
            </a:r>
            <a:endParaRPr lang="ar-EG" sz="2800" b="1" dirty="0" smtClean="0"/>
          </a:p>
          <a:p>
            <a:pPr marL="114300" indent="0" algn="r">
              <a:buNone/>
            </a:pPr>
            <a:r>
              <a:rPr lang="ar-EG" sz="2800" dirty="0"/>
              <a:t>تستخدم لتعكس الترقيم الافتراضي وجعله من الأكبر إلى الأصغر، حيث يكون الترقيم في الحالة الافتراضية من الأصغر إلى الأكبر.</a:t>
            </a:r>
            <a:endParaRPr lang="en-US" sz="2800" dirty="0" smtClean="0"/>
          </a:p>
        </p:txBody>
      </p:sp>
    </p:spTree>
    <p:extLst>
      <p:ext uri="{BB962C8B-B14F-4D97-AF65-F5344CB8AC3E}">
        <p14:creationId xmlns:p14="http://schemas.microsoft.com/office/powerpoint/2010/main" val="440981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solidFill>
                  <a:srgbClr val="FF0000"/>
                </a:solidFill>
              </a:rPr>
              <a:t/>
            </a:r>
            <a:br>
              <a:rPr lang="en-US" sz="2000" b="1" dirty="0" smtClean="0">
                <a:solidFill>
                  <a:srgbClr val="FF0000"/>
                </a:solidFill>
              </a:rPr>
            </a:br>
            <a:r>
              <a:rPr lang="en-US" sz="2000" b="1" dirty="0" smtClean="0">
                <a:solidFill>
                  <a:srgbClr val="FF0000"/>
                </a:solidFill>
              </a:rPr>
              <a:t>Type </a:t>
            </a:r>
            <a:r>
              <a:rPr lang="en-US" sz="2000" b="1" dirty="0">
                <a:solidFill>
                  <a:srgbClr val="FF0000"/>
                </a:solidFill>
              </a:rPr>
              <a:t>attribute with order list in HTML</a:t>
            </a:r>
            <a:r>
              <a:rPr lang="en-US" sz="2000" dirty="0">
                <a:solidFill>
                  <a:srgbClr val="FF0000"/>
                </a:solidFill>
              </a:rPr>
              <a:t/>
            </a:r>
            <a:br>
              <a:rPr lang="en-US" sz="2000" dirty="0">
                <a:solidFill>
                  <a:srgbClr val="FF0000"/>
                </a:solidFill>
              </a:rPr>
            </a:br>
            <a:endParaRPr lang="en-US" sz="2400" b="1" dirty="0">
              <a:solidFill>
                <a:srgbClr val="FF0000"/>
              </a:solidFill>
            </a:endParaRPr>
          </a:p>
        </p:txBody>
      </p:sp>
      <p:sp>
        <p:nvSpPr>
          <p:cNvPr id="3" name="Content Placeholder 2"/>
          <p:cNvSpPr>
            <a:spLocks noGrp="1"/>
          </p:cNvSpPr>
          <p:nvPr>
            <p:ph idx="1"/>
          </p:nvPr>
        </p:nvSpPr>
        <p:spPr>
          <a:xfrm>
            <a:off x="457200" y="1874837"/>
            <a:ext cx="8229600" cy="4373563"/>
          </a:xfrm>
        </p:spPr>
        <p:txBody>
          <a:bodyPr>
            <a:normAutofit fontScale="85000" lnSpcReduction="10000"/>
          </a:bodyPr>
          <a:lstStyle/>
          <a:p>
            <a:pPr marL="114300" indent="0" algn="r">
              <a:buNone/>
            </a:pPr>
            <a:r>
              <a:rPr lang="en-US" sz="2800" dirty="0" smtClean="0"/>
              <a:t>type</a:t>
            </a:r>
            <a:r>
              <a:rPr lang="ar-EG" sz="2800" dirty="0" smtClean="0"/>
              <a:t>القيم </a:t>
            </a:r>
            <a:r>
              <a:rPr lang="ar-EG" sz="2800" dirty="0"/>
              <a:t>التي يمكن تعيينها داخل </a:t>
            </a:r>
            <a:r>
              <a:rPr lang="ar-EG" sz="2800" dirty="0" smtClean="0"/>
              <a:t>خاصية</a:t>
            </a:r>
            <a:endParaRPr lang="en-US" sz="2800" dirty="0" smtClean="0"/>
          </a:p>
          <a:p>
            <a:pPr marL="114300" indent="0" algn="r">
              <a:buNone/>
            </a:pPr>
            <a:r>
              <a:rPr lang="en-US" sz="2800" b="1" dirty="0"/>
              <a:t>a</a:t>
            </a:r>
            <a:r>
              <a:rPr lang="en-US" sz="2800" dirty="0"/>
              <a:t> </a:t>
            </a:r>
            <a:endParaRPr lang="en-US" sz="2800" dirty="0" smtClean="0"/>
          </a:p>
          <a:p>
            <a:pPr marL="114300" indent="0" algn="r">
              <a:buNone/>
            </a:pPr>
            <a:r>
              <a:rPr lang="ar-EG" sz="2800" dirty="0"/>
              <a:t>حرف صغير يعني أن الترقيم يكون أبجدي بحروف إنجليزية صغيرة</a:t>
            </a:r>
            <a:r>
              <a:rPr lang="ar-EG" sz="2800" dirty="0" smtClean="0"/>
              <a:t>.</a:t>
            </a:r>
            <a:endParaRPr lang="en-US" sz="2800" dirty="0" smtClean="0"/>
          </a:p>
          <a:p>
            <a:pPr marL="114300" indent="0" algn="r">
              <a:buNone/>
            </a:pPr>
            <a:r>
              <a:rPr lang="en-US" sz="2800" dirty="0" smtClean="0"/>
              <a:t>A</a:t>
            </a:r>
          </a:p>
          <a:p>
            <a:pPr marL="114300" indent="0" algn="r">
              <a:buNone/>
            </a:pPr>
            <a:r>
              <a:rPr lang="ar-EG" sz="2800" dirty="0"/>
              <a:t>حرف كبير يعني أن الترقيم يكون أبجدي بحروف إنجليزية كبيرة</a:t>
            </a:r>
            <a:r>
              <a:rPr lang="ar-EG" sz="2800" dirty="0" smtClean="0"/>
              <a:t>.</a:t>
            </a:r>
            <a:endParaRPr lang="en-US" sz="2800" dirty="0" smtClean="0"/>
          </a:p>
          <a:p>
            <a:pPr marL="114300" indent="0" algn="r">
              <a:buNone/>
            </a:pPr>
            <a:r>
              <a:rPr lang="en-US" sz="2800" b="1" dirty="0"/>
              <a:t>i</a:t>
            </a:r>
            <a:r>
              <a:rPr lang="en-US" sz="2800" dirty="0"/>
              <a:t> </a:t>
            </a:r>
            <a:endParaRPr lang="en-US" sz="2800" dirty="0" smtClean="0"/>
          </a:p>
          <a:p>
            <a:pPr marL="114300" indent="0" algn="r">
              <a:buNone/>
            </a:pPr>
            <a:r>
              <a:rPr lang="ar-EG" sz="2800" dirty="0"/>
              <a:t>حرف صغير يعني أن الترقيم يكون بالحروف الرومانية بحروف صغيرة</a:t>
            </a:r>
            <a:r>
              <a:rPr lang="ar-EG" sz="2800" dirty="0" smtClean="0"/>
              <a:t>.</a:t>
            </a:r>
            <a:endParaRPr lang="en-US" sz="2800" dirty="0" smtClean="0"/>
          </a:p>
          <a:p>
            <a:pPr marL="114300" indent="0" algn="r">
              <a:buNone/>
            </a:pPr>
            <a:r>
              <a:rPr lang="en-US" sz="2800" b="1" dirty="0" smtClean="0"/>
              <a:t>I</a:t>
            </a:r>
          </a:p>
          <a:p>
            <a:pPr marL="114300" indent="0" algn="r">
              <a:buNone/>
            </a:pPr>
            <a:r>
              <a:rPr lang="ar-EG" sz="2800" dirty="0"/>
              <a:t>حرف كبير يعني أن الترقيم يكون بالحروف الرومانية بحروف كبيرة.</a:t>
            </a:r>
            <a:endParaRPr lang="en-US" sz="2800" dirty="0" smtClean="0"/>
          </a:p>
        </p:txBody>
      </p:sp>
    </p:spTree>
    <p:extLst>
      <p:ext uri="{BB962C8B-B14F-4D97-AF65-F5344CB8AC3E}">
        <p14:creationId xmlns:p14="http://schemas.microsoft.com/office/powerpoint/2010/main" val="146040616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solidFill>
                  <a:srgbClr val="FF0000"/>
                </a:solidFill>
              </a:rPr>
              <a:t/>
            </a:r>
            <a:br>
              <a:rPr lang="en-US" sz="2000" b="1" dirty="0" smtClean="0">
                <a:solidFill>
                  <a:srgbClr val="FF0000"/>
                </a:solidFill>
              </a:rPr>
            </a:br>
            <a:r>
              <a:rPr lang="en-US" sz="2000" b="1" dirty="0" smtClean="0">
                <a:solidFill>
                  <a:srgbClr val="FF0000"/>
                </a:solidFill>
              </a:rPr>
              <a:t>Type </a:t>
            </a:r>
            <a:r>
              <a:rPr lang="en-US" sz="2000" b="1" dirty="0">
                <a:solidFill>
                  <a:srgbClr val="FF0000"/>
                </a:solidFill>
              </a:rPr>
              <a:t>attribute with order list in HTML</a:t>
            </a:r>
            <a:r>
              <a:rPr lang="en-US" sz="2000" dirty="0">
                <a:solidFill>
                  <a:srgbClr val="FF0000"/>
                </a:solidFill>
              </a:rPr>
              <a:t/>
            </a:r>
            <a:br>
              <a:rPr lang="en-US" sz="2000" dirty="0">
                <a:solidFill>
                  <a:srgbClr val="FF0000"/>
                </a:solidFill>
              </a:rPr>
            </a:br>
            <a:endParaRPr lang="en-US" sz="24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en-US" sz="2800" dirty="0" smtClean="0"/>
              <a:t>(a)</a:t>
            </a:r>
            <a:r>
              <a:rPr lang="ar-EG" sz="2800" dirty="0" smtClean="0"/>
              <a:t>مثال </a:t>
            </a:r>
            <a:r>
              <a:rPr lang="ar-EG" sz="2800" dirty="0"/>
              <a:t>على القيمة </a:t>
            </a:r>
            <a:endParaRPr lang="en-US" sz="2800" dirty="0" smtClean="0"/>
          </a:p>
          <a:p>
            <a:pPr marL="114300" indent="0">
              <a:buNone/>
            </a:pPr>
            <a:r>
              <a:rPr lang="it-IT" sz="2800" dirty="0"/>
              <a:t>&lt;ol type="a</a:t>
            </a:r>
            <a:r>
              <a:rPr lang="it-IT" sz="2800" dirty="0" smtClean="0"/>
              <a:t>"&gt; </a:t>
            </a:r>
          </a:p>
          <a:p>
            <a:pPr marL="114300" indent="0">
              <a:buNone/>
            </a:pPr>
            <a:r>
              <a:rPr lang="it-IT" sz="2800" dirty="0" smtClean="0"/>
              <a:t>li&gt;HTML</a:t>
            </a:r>
            <a:r>
              <a:rPr lang="it-IT" sz="2800" dirty="0"/>
              <a:t>&lt;/li&gt; </a:t>
            </a:r>
            <a:endParaRPr lang="it-IT" sz="2800" dirty="0" smtClean="0"/>
          </a:p>
          <a:p>
            <a:pPr marL="114300" indent="0">
              <a:buNone/>
            </a:pPr>
            <a:r>
              <a:rPr lang="it-IT" sz="2800" dirty="0" smtClean="0"/>
              <a:t>&lt;</a:t>
            </a:r>
            <a:r>
              <a:rPr lang="it-IT" sz="2800" dirty="0"/>
              <a:t>li&gt;CSS&lt;/li</a:t>
            </a:r>
            <a:r>
              <a:rPr lang="it-IT" sz="2800" dirty="0" smtClean="0"/>
              <a:t>&gt;</a:t>
            </a:r>
          </a:p>
          <a:p>
            <a:pPr marL="114300" indent="0">
              <a:buNone/>
            </a:pPr>
            <a:r>
              <a:rPr lang="it-IT" sz="2800" dirty="0" smtClean="0"/>
              <a:t> </a:t>
            </a:r>
            <a:r>
              <a:rPr lang="it-IT" sz="2800" dirty="0"/>
              <a:t>&lt;li&gt;JavaScript&lt;/li&gt; </a:t>
            </a:r>
            <a:endParaRPr lang="it-IT" sz="2800" dirty="0" smtClean="0"/>
          </a:p>
          <a:p>
            <a:pPr marL="114300" indent="0">
              <a:buNone/>
            </a:pPr>
            <a:r>
              <a:rPr lang="it-IT" sz="2800" dirty="0" smtClean="0"/>
              <a:t>&lt;</a:t>
            </a:r>
            <a:r>
              <a:rPr lang="it-IT" sz="2800" dirty="0"/>
              <a:t>li&gt;PHP&lt;/li</a:t>
            </a:r>
            <a:r>
              <a:rPr lang="it-IT" sz="2800" dirty="0" smtClean="0"/>
              <a:t>&gt;</a:t>
            </a:r>
          </a:p>
          <a:p>
            <a:pPr marL="114300" indent="0">
              <a:buNone/>
            </a:pPr>
            <a:r>
              <a:rPr lang="it-IT" sz="2800" dirty="0" smtClean="0"/>
              <a:t> </a:t>
            </a:r>
            <a:r>
              <a:rPr lang="it-IT" sz="2800" dirty="0"/>
              <a:t>&lt;/ol&gt;</a:t>
            </a:r>
            <a:r>
              <a:rPr lang="en-US" sz="2800" dirty="0"/>
              <a:t> </a:t>
            </a:r>
            <a:endParaRPr lang="en-US" sz="2800" dirty="0" smtClean="0"/>
          </a:p>
          <a:p>
            <a:pPr marL="114300" indent="0" algn="r">
              <a:buNone/>
            </a:pPr>
            <a:endParaRPr lang="en-US" sz="2800" dirty="0" smtClean="0"/>
          </a:p>
        </p:txBody>
      </p:sp>
    </p:spTree>
    <p:extLst>
      <p:ext uri="{BB962C8B-B14F-4D97-AF65-F5344CB8AC3E}">
        <p14:creationId xmlns:p14="http://schemas.microsoft.com/office/powerpoint/2010/main" val="42327407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solidFill>
                  <a:srgbClr val="FF0000"/>
                </a:solidFill>
              </a:rPr>
              <a:t/>
            </a:r>
            <a:br>
              <a:rPr lang="en-US" sz="2000" b="1" dirty="0" smtClean="0">
                <a:solidFill>
                  <a:srgbClr val="FF0000"/>
                </a:solidFill>
              </a:rPr>
            </a:br>
            <a:r>
              <a:rPr lang="en-US" sz="2000" b="1" dirty="0" smtClean="0">
                <a:solidFill>
                  <a:srgbClr val="FF0000"/>
                </a:solidFill>
              </a:rPr>
              <a:t>Type </a:t>
            </a:r>
            <a:r>
              <a:rPr lang="en-US" sz="2000" b="1" dirty="0">
                <a:solidFill>
                  <a:srgbClr val="FF0000"/>
                </a:solidFill>
              </a:rPr>
              <a:t>attribute with order list in HTML</a:t>
            </a:r>
            <a:r>
              <a:rPr lang="en-US" sz="2000" dirty="0">
                <a:solidFill>
                  <a:srgbClr val="FF0000"/>
                </a:solidFill>
              </a:rPr>
              <a:t/>
            </a:r>
            <a:br>
              <a:rPr lang="en-US" sz="2000" dirty="0">
                <a:solidFill>
                  <a:srgbClr val="FF0000"/>
                </a:solidFill>
              </a:rPr>
            </a:br>
            <a:endParaRPr lang="en-US" sz="24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en-US" sz="2800" dirty="0" smtClean="0"/>
              <a:t>(A)</a:t>
            </a:r>
            <a:r>
              <a:rPr lang="ar-EG" sz="2800" dirty="0" smtClean="0"/>
              <a:t>مثال </a:t>
            </a:r>
            <a:r>
              <a:rPr lang="ar-EG" sz="2800" dirty="0"/>
              <a:t>على القيمة </a:t>
            </a:r>
            <a:endParaRPr lang="en-US" sz="2800" dirty="0" smtClean="0"/>
          </a:p>
          <a:p>
            <a:pPr marL="114300" indent="0">
              <a:buNone/>
            </a:pPr>
            <a:r>
              <a:rPr lang="it-IT" sz="2800" dirty="0"/>
              <a:t>&lt;ol type="A</a:t>
            </a:r>
            <a:r>
              <a:rPr lang="it-IT" sz="2800" dirty="0" smtClean="0"/>
              <a:t>"&gt;</a:t>
            </a:r>
          </a:p>
          <a:p>
            <a:pPr marL="114300" indent="0">
              <a:buNone/>
            </a:pPr>
            <a:r>
              <a:rPr lang="it-IT" sz="2800" dirty="0" smtClean="0"/>
              <a:t> </a:t>
            </a:r>
            <a:r>
              <a:rPr lang="it-IT" sz="2800" dirty="0"/>
              <a:t>&lt;li&gt;HTML&lt;/li</a:t>
            </a:r>
            <a:r>
              <a:rPr lang="it-IT" sz="2800" dirty="0" smtClean="0"/>
              <a:t>&gt;</a:t>
            </a:r>
          </a:p>
          <a:p>
            <a:pPr marL="114300" indent="0">
              <a:buNone/>
            </a:pPr>
            <a:r>
              <a:rPr lang="it-IT" sz="2800" dirty="0" smtClean="0"/>
              <a:t> </a:t>
            </a:r>
            <a:r>
              <a:rPr lang="it-IT" sz="2800" dirty="0"/>
              <a:t>&lt;li&gt;CSS&lt;/li&gt; </a:t>
            </a:r>
            <a:endParaRPr lang="it-IT" sz="2800" dirty="0" smtClean="0"/>
          </a:p>
          <a:p>
            <a:pPr marL="114300" indent="0">
              <a:buNone/>
            </a:pPr>
            <a:r>
              <a:rPr lang="it-IT" sz="2800" dirty="0" smtClean="0"/>
              <a:t>&lt;</a:t>
            </a:r>
            <a:r>
              <a:rPr lang="it-IT" sz="2800" dirty="0"/>
              <a:t>li&gt;JavaScript&lt;/li&gt; </a:t>
            </a:r>
            <a:endParaRPr lang="it-IT" sz="2800" dirty="0" smtClean="0"/>
          </a:p>
          <a:p>
            <a:pPr marL="114300" indent="0">
              <a:buNone/>
            </a:pPr>
            <a:r>
              <a:rPr lang="it-IT" sz="2800" dirty="0" smtClean="0"/>
              <a:t>&lt;</a:t>
            </a:r>
            <a:r>
              <a:rPr lang="it-IT" sz="2800" dirty="0"/>
              <a:t>li&gt;PHP&lt;/li</a:t>
            </a:r>
            <a:r>
              <a:rPr lang="it-IT" sz="2800" dirty="0" smtClean="0"/>
              <a:t>&gt;</a:t>
            </a:r>
          </a:p>
          <a:p>
            <a:pPr marL="114300" indent="0">
              <a:buNone/>
            </a:pPr>
            <a:r>
              <a:rPr lang="it-IT" sz="2800" dirty="0" smtClean="0"/>
              <a:t> </a:t>
            </a:r>
            <a:r>
              <a:rPr lang="it-IT" sz="2800" dirty="0"/>
              <a:t>&lt;/ol&gt;</a:t>
            </a:r>
            <a:endParaRPr lang="en-US" sz="2800" dirty="0" smtClean="0"/>
          </a:p>
        </p:txBody>
      </p:sp>
    </p:spTree>
    <p:extLst>
      <p:ext uri="{BB962C8B-B14F-4D97-AF65-F5344CB8AC3E}">
        <p14:creationId xmlns:p14="http://schemas.microsoft.com/office/powerpoint/2010/main" val="169922658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solidFill>
                  <a:srgbClr val="FF0000"/>
                </a:solidFill>
              </a:rPr>
              <a:t/>
            </a:r>
            <a:br>
              <a:rPr lang="en-US" sz="2000" b="1" dirty="0" smtClean="0">
                <a:solidFill>
                  <a:srgbClr val="FF0000"/>
                </a:solidFill>
              </a:rPr>
            </a:br>
            <a:r>
              <a:rPr lang="en-US" sz="2000" b="1" dirty="0" smtClean="0">
                <a:solidFill>
                  <a:srgbClr val="FF0000"/>
                </a:solidFill>
              </a:rPr>
              <a:t>Type </a:t>
            </a:r>
            <a:r>
              <a:rPr lang="en-US" sz="2000" b="1" dirty="0">
                <a:solidFill>
                  <a:srgbClr val="FF0000"/>
                </a:solidFill>
              </a:rPr>
              <a:t>attribute with order list in HTML</a:t>
            </a:r>
            <a:r>
              <a:rPr lang="en-US" sz="2000" dirty="0">
                <a:solidFill>
                  <a:srgbClr val="FF0000"/>
                </a:solidFill>
              </a:rPr>
              <a:t/>
            </a:r>
            <a:br>
              <a:rPr lang="en-US" sz="2000" dirty="0">
                <a:solidFill>
                  <a:srgbClr val="FF0000"/>
                </a:solidFill>
              </a:rPr>
            </a:br>
            <a:endParaRPr lang="en-US" sz="24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en-US" sz="2800" dirty="0" smtClean="0"/>
              <a:t>(i)</a:t>
            </a:r>
            <a:r>
              <a:rPr lang="ar-EG" sz="2800" dirty="0" smtClean="0"/>
              <a:t>مثال </a:t>
            </a:r>
            <a:r>
              <a:rPr lang="ar-EG" sz="2800" dirty="0"/>
              <a:t>على القيمة </a:t>
            </a:r>
            <a:endParaRPr lang="en-US" sz="2800" dirty="0" smtClean="0"/>
          </a:p>
          <a:p>
            <a:pPr marL="114300" indent="0">
              <a:buNone/>
            </a:pPr>
            <a:r>
              <a:rPr lang="it-IT" sz="2800" dirty="0"/>
              <a:t>&lt;ol type</a:t>
            </a:r>
            <a:r>
              <a:rPr lang="it-IT" sz="2800" dirty="0" smtClean="0"/>
              <a:t>="i"&gt;</a:t>
            </a:r>
          </a:p>
          <a:p>
            <a:pPr marL="114300" indent="0">
              <a:buNone/>
            </a:pPr>
            <a:r>
              <a:rPr lang="it-IT" sz="2800" dirty="0" smtClean="0"/>
              <a:t> </a:t>
            </a:r>
            <a:r>
              <a:rPr lang="it-IT" sz="2800" dirty="0"/>
              <a:t>&lt;li&gt;HTML&lt;/li</a:t>
            </a:r>
            <a:r>
              <a:rPr lang="it-IT" sz="2800" dirty="0" smtClean="0"/>
              <a:t>&gt;</a:t>
            </a:r>
          </a:p>
          <a:p>
            <a:pPr marL="114300" indent="0">
              <a:buNone/>
            </a:pPr>
            <a:r>
              <a:rPr lang="it-IT" sz="2800" dirty="0" smtClean="0"/>
              <a:t> </a:t>
            </a:r>
            <a:r>
              <a:rPr lang="it-IT" sz="2800" dirty="0"/>
              <a:t>&lt;li&gt;CSS&lt;/li&gt; </a:t>
            </a:r>
            <a:endParaRPr lang="it-IT" sz="2800" dirty="0" smtClean="0"/>
          </a:p>
          <a:p>
            <a:pPr marL="114300" indent="0">
              <a:buNone/>
            </a:pPr>
            <a:r>
              <a:rPr lang="it-IT" sz="2800" dirty="0" smtClean="0"/>
              <a:t>&lt;</a:t>
            </a:r>
            <a:r>
              <a:rPr lang="it-IT" sz="2800" dirty="0"/>
              <a:t>li&gt;JavaScript&lt;/li&gt; </a:t>
            </a:r>
            <a:endParaRPr lang="it-IT" sz="2800" dirty="0" smtClean="0"/>
          </a:p>
          <a:p>
            <a:pPr marL="114300" indent="0">
              <a:buNone/>
            </a:pPr>
            <a:r>
              <a:rPr lang="it-IT" sz="2800" dirty="0" smtClean="0"/>
              <a:t>&lt;</a:t>
            </a:r>
            <a:r>
              <a:rPr lang="it-IT" sz="2800" dirty="0"/>
              <a:t>li&gt;PHP&lt;/li</a:t>
            </a:r>
            <a:r>
              <a:rPr lang="it-IT" sz="2800" dirty="0" smtClean="0"/>
              <a:t>&gt;</a:t>
            </a:r>
          </a:p>
          <a:p>
            <a:pPr marL="114300" indent="0">
              <a:buNone/>
            </a:pPr>
            <a:r>
              <a:rPr lang="it-IT" sz="2800" dirty="0" smtClean="0"/>
              <a:t> </a:t>
            </a:r>
            <a:r>
              <a:rPr lang="it-IT" sz="2800" dirty="0"/>
              <a:t>&lt;/ol&gt;</a:t>
            </a:r>
            <a:endParaRPr lang="en-US" sz="2800" dirty="0" smtClean="0"/>
          </a:p>
        </p:txBody>
      </p:sp>
    </p:spTree>
    <p:extLst>
      <p:ext uri="{BB962C8B-B14F-4D97-AF65-F5344CB8AC3E}">
        <p14:creationId xmlns:p14="http://schemas.microsoft.com/office/powerpoint/2010/main" val="334881338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solidFill>
                  <a:srgbClr val="FF0000"/>
                </a:solidFill>
              </a:rPr>
              <a:t/>
            </a:r>
            <a:br>
              <a:rPr lang="en-US" sz="2000" b="1" dirty="0" smtClean="0">
                <a:solidFill>
                  <a:srgbClr val="FF0000"/>
                </a:solidFill>
              </a:rPr>
            </a:br>
            <a:r>
              <a:rPr lang="en-US" sz="2000" b="1" dirty="0" smtClean="0">
                <a:solidFill>
                  <a:srgbClr val="FF0000"/>
                </a:solidFill>
              </a:rPr>
              <a:t>Type </a:t>
            </a:r>
            <a:r>
              <a:rPr lang="en-US" sz="2000" b="1" dirty="0">
                <a:solidFill>
                  <a:srgbClr val="FF0000"/>
                </a:solidFill>
              </a:rPr>
              <a:t>attribute with order list in HTML</a:t>
            </a:r>
            <a:r>
              <a:rPr lang="en-US" sz="2000" dirty="0">
                <a:solidFill>
                  <a:srgbClr val="FF0000"/>
                </a:solidFill>
              </a:rPr>
              <a:t/>
            </a:r>
            <a:br>
              <a:rPr lang="en-US" sz="2000" dirty="0">
                <a:solidFill>
                  <a:srgbClr val="FF0000"/>
                </a:solidFill>
              </a:rPr>
            </a:br>
            <a:endParaRPr lang="en-US" sz="2400" b="1" dirty="0">
              <a:solidFill>
                <a:srgbClr val="FF0000"/>
              </a:solidFill>
            </a:endParaRPr>
          </a:p>
        </p:txBody>
      </p:sp>
      <p:sp>
        <p:nvSpPr>
          <p:cNvPr id="3" name="Content Placeholder 2"/>
          <p:cNvSpPr>
            <a:spLocks noGrp="1"/>
          </p:cNvSpPr>
          <p:nvPr>
            <p:ph idx="1"/>
          </p:nvPr>
        </p:nvSpPr>
        <p:spPr>
          <a:xfrm>
            <a:off x="457200" y="1798637"/>
            <a:ext cx="8229600" cy="4373563"/>
          </a:xfrm>
        </p:spPr>
        <p:txBody>
          <a:bodyPr>
            <a:normAutofit/>
          </a:bodyPr>
          <a:lstStyle/>
          <a:p>
            <a:pPr marL="114300" indent="0" algn="r">
              <a:buNone/>
            </a:pPr>
            <a:r>
              <a:rPr lang="en-US" sz="2800" dirty="0" smtClean="0"/>
              <a:t>(</a:t>
            </a:r>
            <a:r>
              <a:rPr lang="en-US" sz="2800" dirty="0"/>
              <a:t>I</a:t>
            </a:r>
            <a:r>
              <a:rPr lang="en-US" sz="2800" dirty="0" smtClean="0"/>
              <a:t>)</a:t>
            </a:r>
            <a:r>
              <a:rPr lang="ar-EG" sz="2800" dirty="0" smtClean="0"/>
              <a:t>مثال </a:t>
            </a:r>
            <a:r>
              <a:rPr lang="ar-EG" sz="2800" dirty="0"/>
              <a:t>على القيمة </a:t>
            </a:r>
            <a:endParaRPr lang="en-US" sz="2800" dirty="0" smtClean="0"/>
          </a:p>
          <a:p>
            <a:pPr marL="114300" indent="0">
              <a:buNone/>
            </a:pPr>
            <a:r>
              <a:rPr lang="it-IT" sz="2800" dirty="0"/>
              <a:t>&lt;ol type</a:t>
            </a:r>
            <a:r>
              <a:rPr lang="it-IT" sz="2800" dirty="0" smtClean="0"/>
              <a:t>="</a:t>
            </a:r>
            <a:r>
              <a:rPr lang="en-US" sz="2800" dirty="0"/>
              <a:t>I</a:t>
            </a:r>
            <a:r>
              <a:rPr lang="it-IT" sz="2800" dirty="0" smtClean="0"/>
              <a:t>"&gt;</a:t>
            </a:r>
          </a:p>
          <a:p>
            <a:pPr marL="114300" indent="0">
              <a:buNone/>
            </a:pPr>
            <a:r>
              <a:rPr lang="it-IT" sz="2800" dirty="0" smtClean="0"/>
              <a:t> </a:t>
            </a:r>
            <a:r>
              <a:rPr lang="it-IT" sz="2800" dirty="0"/>
              <a:t>&lt;li&gt;HTML&lt;/li</a:t>
            </a:r>
            <a:r>
              <a:rPr lang="it-IT" sz="2800" dirty="0" smtClean="0"/>
              <a:t>&gt;</a:t>
            </a:r>
          </a:p>
          <a:p>
            <a:pPr marL="114300" indent="0">
              <a:buNone/>
            </a:pPr>
            <a:r>
              <a:rPr lang="it-IT" sz="2800" dirty="0" smtClean="0"/>
              <a:t> </a:t>
            </a:r>
            <a:r>
              <a:rPr lang="it-IT" sz="2800" dirty="0"/>
              <a:t>&lt;li&gt;CSS&lt;/li&gt; </a:t>
            </a:r>
            <a:endParaRPr lang="it-IT" sz="2800" dirty="0" smtClean="0"/>
          </a:p>
          <a:p>
            <a:pPr marL="114300" indent="0">
              <a:buNone/>
            </a:pPr>
            <a:r>
              <a:rPr lang="it-IT" sz="2800" dirty="0" smtClean="0"/>
              <a:t>&lt;</a:t>
            </a:r>
            <a:r>
              <a:rPr lang="it-IT" sz="2800" dirty="0"/>
              <a:t>li&gt;JavaScript&lt;/li&gt; </a:t>
            </a:r>
            <a:endParaRPr lang="it-IT" sz="2800" dirty="0" smtClean="0"/>
          </a:p>
          <a:p>
            <a:pPr marL="114300" indent="0">
              <a:buNone/>
            </a:pPr>
            <a:r>
              <a:rPr lang="it-IT" sz="2800" dirty="0" smtClean="0"/>
              <a:t>&lt;</a:t>
            </a:r>
            <a:r>
              <a:rPr lang="it-IT" sz="2800" dirty="0"/>
              <a:t>li&gt;PHP&lt;/li</a:t>
            </a:r>
            <a:r>
              <a:rPr lang="it-IT" sz="2800" dirty="0" smtClean="0"/>
              <a:t>&gt;</a:t>
            </a:r>
          </a:p>
          <a:p>
            <a:pPr marL="114300" indent="0">
              <a:buNone/>
            </a:pPr>
            <a:r>
              <a:rPr lang="it-IT" sz="2800" dirty="0" smtClean="0"/>
              <a:t> </a:t>
            </a:r>
            <a:r>
              <a:rPr lang="it-IT" sz="2800" dirty="0"/>
              <a:t>&lt;/ol&gt;</a:t>
            </a:r>
            <a:endParaRPr lang="en-US" sz="2800" dirty="0" smtClean="0"/>
          </a:p>
        </p:txBody>
      </p:sp>
    </p:spTree>
    <p:extLst>
      <p:ext uri="{BB962C8B-B14F-4D97-AF65-F5344CB8AC3E}">
        <p14:creationId xmlns:p14="http://schemas.microsoft.com/office/powerpoint/2010/main" val="2736953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170</TotalTime>
  <Words>5763</Words>
  <Application>Microsoft Office PowerPoint</Application>
  <PresentationFormat>On-screen Show (4:3)</PresentationFormat>
  <Paragraphs>1318</Paragraphs>
  <Slides>247</Slides>
  <Notes>13</Notes>
  <HiddenSlides>0</HiddenSlides>
  <MMClips>0</MMClips>
  <ScaleCrop>false</ScaleCrop>
  <HeadingPairs>
    <vt:vector size="4" baseType="variant">
      <vt:variant>
        <vt:lpstr>Theme</vt:lpstr>
      </vt:variant>
      <vt:variant>
        <vt:i4>1</vt:i4>
      </vt:variant>
      <vt:variant>
        <vt:lpstr>Slide Titles</vt:lpstr>
      </vt:variant>
      <vt:variant>
        <vt:i4>247</vt:i4>
      </vt:variant>
    </vt:vector>
  </HeadingPairs>
  <TitlesOfParts>
    <vt:vector size="248" baseType="lpstr">
      <vt:lpstr>Apothecary</vt:lpstr>
      <vt:lpstr>HTML5</vt:lpstr>
      <vt:lpstr>المحاضرة الاولى</vt:lpstr>
      <vt:lpstr>htmlلماذا نتعلم </vt:lpstr>
      <vt:lpstr> مجال تطوير المواقع </vt:lpstr>
      <vt:lpstr>  تعريف ال Front-End Developer  </vt:lpstr>
      <vt:lpstr>  اللغات الاساسية فى ال front-end  </vt:lpstr>
      <vt:lpstr>  اللغات الاساسية فى ال front-end  </vt:lpstr>
      <vt:lpstr>  اللغات الاساسية فى ال front-end  </vt:lpstr>
      <vt:lpstr>  اللغات الاساسية فى ال front-end  </vt:lpstr>
      <vt:lpstr>  اللغات الاساسية فى ال front-end  </vt:lpstr>
      <vt:lpstr>  تعريف ال Back-End Developer  </vt:lpstr>
      <vt:lpstr>  اللغات الاساسية فى ال Back-end  </vt:lpstr>
      <vt:lpstr>htmlما نحتاجة لتعلم لغة ال </vt:lpstr>
      <vt:lpstr>htmlالمكونات الرئيسية فى صفحة ال</vt:lpstr>
      <vt:lpstr>  عنصرالHead  </vt:lpstr>
      <vt:lpstr>  عنصرالHead  </vt:lpstr>
      <vt:lpstr>  عنصرالtitle  </vt:lpstr>
      <vt:lpstr>Html element</vt:lpstr>
      <vt:lpstr>HTML5</vt:lpstr>
      <vt:lpstr>المحاضرة الثانية</vt:lpstr>
      <vt:lpstr>Html heading</vt:lpstr>
      <vt:lpstr>htmlالعنوان الرئيسى لصفحة </vt:lpstr>
      <vt:lpstr>  Heading levels  syntax  </vt:lpstr>
      <vt:lpstr>  Heading output  </vt:lpstr>
      <vt:lpstr>Html paragraphs</vt:lpstr>
      <vt:lpstr>Html paragraphs</vt:lpstr>
      <vt:lpstr>Html paragraphs syntax</vt:lpstr>
      <vt:lpstr>Html paragraphs </vt:lpstr>
      <vt:lpstr>  Auto break lines with paragraph  </vt:lpstr>
      <vt:lpstr>Html comment</vt:lpstr>
      <vt:lpstr>Comment syntax</vt:lpstr>
      <vt:lpstr>HTML bold element</vt:lpstr>
      <vt:lpstr>HTML strong element</vt:lpstr>
      <vt:lpstr>HTML Italic Element</vt:lpstr>
      <vt:lpstr>HTML small element</vt:lpstr>
      <vt:lpstr>HTML big element</vt:lpstr>
      <vt:lpstr>HTML mark element</vt:lpstr>
      <vt:lpstr>HTML del element</vt:lpstr>
      <vt:lpstr> HTML ins element </vt:lpstr>
      <vt:lpstr> HTML sub element </vt:lpstr>
      <vt:lpstr> HTML sup element </vt:lpstr>
      <vt:lpstr>HTML5</vt:lpstr>
      <vt:lpstr>المحاضرة الثالثة</vt:lpstr>
      <vt:lpstr>HTML del element</vt:lpstr>
      <vt:lpstr> HTML ins element </vt:lpstr>
      <vt:lpstr> HTML sub element </vt:lpstr>
      <vt:lpstr> HTML sup element </vt:lpstr>
      <vt:lpstr> HTML links </vt:lpstr>
      <vt:lpstr> HTML link syntax </vt:lpstr>
      <vt:lpstr> href attribute with links in html </vt:lpstr>
      <vt:lpstr> href attribute with links types </vt:lpstr>
      <vt:lpstr> HTML images </vt:lpstr>
      <vt:lpstr> src ,alt attribute with images in HTML </vt:lpstr>
      <vt:lpstr> width,height attribute with images in HTML </vt:lpstr>
      <vt:lpstr>Background image to page</vt:lpstr>
      <vt:lpstr>Background image to page</vt:lpstr>
      <vt:lpstr>HTML5</vt:lpstr>
      <vt:lpstr>المحاضرة الرابعة</vt:lpstr>
      <vt:lpstr>Background image to page</vt:lpstr>
      <vt:lpstr>Background image to page</vt:lpstr>
      <vt:lpstr>Lists القوائم النصية</vt:lpstr>
      <vt:lpstr>Lists القوائم النصية</vt:lpstr>
      <vt:lpstr> lists types in HTML </vt:lpstr>
      <vt:lpstr> lists types in HTML </vt:lpstr>
      <vt:lpstr> HTML ordered lists </vt:lpstr>
      <vt:lpstr> HTML ordered lists </vt:lpstr>
      <vt:lpstr> HTML ordered lists </vt:lpstr>
      <vt:lpstr> HTML unordered lists </vt:lpstr>
      <vt:lpstr> HTML unordered lists </vt:lpstr>
      <vt:lpstr> HTML unordered lists </vt:lpstr>
      <vt:lpstr>HTML description lists</vt:lpstr>
      <vt:lpstr>HTML description lists</vt:lpstr>
      <vt:lpstr>HTML description lists</vt:lpstr>
      <vt:lpstr>HTML description lists</vt:lpstr>
      <vt:lpstr>  HTML nested list  </vt:lpstr>
      <vt:lpstr>  HTML nested list  </vt:lpstr>
      <vt:lpstr>  HTML nested list  </vt:lpstr>
      <vt:lpstr>HTML5</vt:lpstr>
      <vt:lpstr>المحاضرة الخامسة</vt:lpstr>
      <vt:lpstr> lists types in HTML </vt:lpstr>
      <vt:lpstr> lists types in HTML </vt:lpstr>
      <vt:lpstr>HTML description lists</vt:lpstr>
      <vt:lpstr>HTML description lists</vt:lpstr>
      <vt:lpstr>HTML description lists</vt:lpstr>
      <vt:lpstr>HTML description lists</vt:lpstr>
      <vt:lpstr>  HTML nested list  </vt:lpstr>
      <vt:lpstr>  HTML nested list  </vt:lpstr>
      <vt:lpstr>  HTML nested list  </vt:lpstr>
      <vt:lpstr>HTML5</vt:lpstr>
      <vt:lpstr>المحاضرة السادسة</vt:lpstr>
      <vt:lpstr>  Lists Attributes in HTML  </vt:lpstr>
      <vt:lpstr>  Lists Attributes in HTML  </vt:lpstr>
      <vt:lpstr>  Lists Attributes in HTML  </vt:lpstr>
      <vt:lpstr>  Lists Attributes in HTML  </vt:lpstr>
      <vt:lpstr> Type attribute with order list in HTML </vt:lpstr>
      <vt:lpstr> Type attribute with order list in HTML </vt:lpstr>
      <vt:lpstr> Type attribute with order list in HTML </vt:lpstr>
      <vt:lpstr> Type attribute with order list in HTML </vt:lpstr>
      <vt:lpstr> Type attribute with order list in HTML </vt:lpstr>
      <vt:lpstr>Type attribute with unordered list in HTML</vt:lpstr>
      <vt:lpstr>Type attribute with unordered list in HTML</vt:lpstr>
      <vt:lpstr>Type attribute with unordered list in HTML</vt:lpstr>
      <vt:lpstr>Type attribute with unordered list in HTML</vt:lpstr>
      <vt:lpstr> Ordered list attributes in HTML </vt:lpstr>
      <vt:lpstr>HTML5</vt:lpstr>
      <vt:lpstr>المحاضرة السابعة</vt:lpstr>
      <vt:lpstr> HTML tables </vt:lpstr>
      <vt:lpstr> HTML tables </vt:lpstr>
      <vt:lpstr>  HTML table syntax  </vt:lpstr>
      <vt:lpstr> Create table header in HTML </vt:lpstr>
      <vt:lpstr> Create table data in HTML </vt:lpstr>
      <vt:lpstr> Create table data in HTML </vt:lpstr>
      <vt:lpstr> Create table data in HTML </vt:lpstr>
      <vt:lpstr> Create table data in HTML </vt:lpstr>
      <vt:lpstr> Create table in HTML </vt:lpstr>
      <vt:lpstr> Create table in HTML </vt:lpstr>
      <vt:lpstr> Create table in HTML </vt:lpstr>
      <vt:lpstr> HTML border attribute </vt:lpstr>
      <vt:lpstr> HTML bordercolor attribute </vt:lpstr>
      <vt:lpstr> HTML bgcolor attributes </vt:lpstr>
      <vt:lpstr>  HTML background attribute  </vt:lpstr>
      <vt:lpstr>  width attrubute with percentage  </vt:lpstr>
      <vt:lpstr> HTML table align </vt:lpstr>
      <vt:lpstr> HTML cellpadding attribute </vt:lpstr>
      <vt:lpstr> HTML cellspacing attribute </vt:lpstr>
      <vt:lpstr>HTML5</vt:lpstr>
      <vt:lpstr>المحاضرة الثامنة</vt:lpstr>
      <vt:lpstr>Table attributes in html</vt:lpstr>
      <vt:lpstr> Create table in HTML </vt:lpstr>
      <vt:lpstr> HTML border attribute </vt:lpstr>
      <vt:lpstr> HTML bordercolor attribute </vt:lpstr>
      <vt:lpstr> HTML bgcolor attributes </vt:lpstr>
      <vt:lpstr>  HTML background attribute  </vt:lpstr>
      <vt:lpstr>  width attrubute with percentage  </vt:lpstr>
      <vt:lpstr> HTML table align </vt:lpstr>
      <vt:lpstr> HTML cellpadding attribute </vt:lpstr>
      <vt:lpstr> HTML cellspacing attribute </vt:lpstr>
      <vt:lpstr>HTML5</vt:lpstr>
      <vt:lpstr>المحاضرة التاسعة</vt:lpstr>
      <vt:lpstr>Table attributes in html</vt:lpstr>
      <vt:lpstr> Create table in HTML </vt:lpstr>
      <vt:lpstr> HTML table align </vt:lpstr>
      <vt:lpstr> HTML cellpadding attribute </vt:lpstr>
      <vt:lpstr> HTML cellspacing attribute </vt:lpstr>
      <vt:lpstr> HTML table colgroup element </vt:lpstr>
      <vt:lpstr>  Merge Table Cells in HTML  </vt:lpstr>
      <vt:lpstr>Colspan attribute in HTML</vt:lpstr>
      <vt:lpstr>Colspan attribute in HTML</vt:lpstr>
      <vt:lpstr> Rowspan attribute in HTML </vt:lpstr>
      <vt:lpstr>rowspan attribute in HTML</vt:lpstr>
      <vt:lpstr>HTML5</vt:lpstr>
      <vt:lpstr>المحاضرة العاشرة</vt:lpstr>
      <vt:lpstr>Table attributes in html</vt:lpstr>
      <vt:lpstr> merge table cells in HTML </vt:lpstr>
      <vt:lpstr> merge table cells in HTML </vt:lpstr>
      <vt:lpstr> HTML table align </vt:lpstr>
      <vt:lpstr> HTML cellspacing attribute </vt:lpstr>
      <vt:lpstr> HTML table colgroup element </vt:lpstr>
      <vt:lpstr> HTML table colgroup element </vt:lpstr>
      <vt:lpstr> HTML table colgroup element </vt:lpstr>
      <vt:lpstr>HTML5</vt:lpstr>
      <vt:lpstr>المحاضرة الحادية عشر</vt:lpstr>
      <vt:lpstr> HTML forms </vt:lpstr>
      <vt:lpstr> HTML forms </vt:lpstr>
      <vt:lpstr> HTML form elements </vt:lpstr>
      <vt:lpstr> HTML form </vt:lpstr>
      <vt:lpstr> HTML form elements </vt:lpstr>
      <vt:lpstr>example</vt:lpstr>
      <vt:lpstr>HTML5</vt:lpstr>
      <vt:lpstr>المحاضرة الثالثة عشر</vt:lpstr>
      <vt:lpstr>  HTML form password input  </vt:lpstr>
      <vt:lpstr> HTML form email input </vt:lpstr>
      <vt:lpstr> HTML form search input </vt:lpstr>
      <vt:lpstr>  HTML form url input  </vt:lpstr>
      <vt:lpstr> HTML form hidden input </vt:lpstr>
      <vt:lpstr>HTML5</vt:lpstr>
      <vt:lpstr>المحاضرة الرابعة عشر</vt:lpstr>
      <vt:lpstr> HTML form reset input </vt:lpstr>
      <vt:lpstr> HTML form radio input </vt:lpstr>
      <vt:lpstr>HTML5</vt:lpstr>
      <vt:lpstr>المحاضرة الخامسة عشر</vt:lpstr>
      <vt:lpstr> HTML form checkbox input </vt:lpstr>
      <vt:lpstr>  HTML form range input  </vt:lpstr>
      <vt:lpstr>  HTML form range input  </vt:lpstr>
      <vt:lpstr>HTML5</vt:lpstr>
      <vt:lpstr>المحاضرة السادسة عشر</vt:lpstr>
      <vt:lpstr>  HTML Form Date and Time Inputs  </vt:lpstr>
      <vt:lpstr>  HTML Form Date and Time Inputs  </vt:lpstr>
      <vt:lpstr>  HTML form time input  </vt:lpstr>
      <vt:lpstr> HTML form week input </vt:lpstr>
      <vt:lpstr> HTML form month input </vt:lpstr>
      <vt:lpstr> HTML form number input </vt:lpstr>
      <vt:lpstr> HTML form tel input </vt:lpstr>
      <vt:lpstr>HTML5</vt:lpstr>
      <vt:lpstr>المحاضرة السابعة عشر</vt:lpstr>
      <vt:lpstr>  HTML Form files Inputs  </vt:lpstr>
      <vt:lpstr> HTML form input readonly attribute </vt:lpstr>
      <vt:lpstr>  Form input disabled attribute  </vt:lpstr>
      <vt:lpstr>  HTML form input size attribute  </vt:lpstr>
      <vt:lpstr>  HTML form input size attribute  </vt:lpstr>
      <vt:lpstr>  HTML form input maxlength attribute  </vt:lpstr>
      <vt:lpstr>HTML5</vt:lpstr>
      <vt:lpstr>المحاضرة الثامنة عشر</vt:lpstr>
      <vt:lpstr>  Form input placeholder attribute  </vt:lpstr>
      <vt:lpstr>  Form input height and width attributes  </vt:lpstr>
      <vt:lpstr>HTML form input min and max attribute</vt:lpstr>
      <vt:lpstr>    HTML form input required attribute    </vt:lpstr>
      <vt:lpstr>HTML5</vt:lpstr>
      <vt:lpstr>المحاضرة التاسعة عشر</vt:lpstr>
      <vt:lpstr> HTML form input multiple attribute </vt:lpstr>
      <vt:lpstr>  HTML form input step attribute  </vt:lpstr>
      <vt:lpstr> HTML form input autofocus attribute </vt:lpstr>
      <vt:lpstr>HTML5</vt:lpstr>
      <vt:lpstr>المحاضرة العشرون</vt:lpstr>
      <vt:lpstr>  HTML form input list attribute  </vt:lpstr>
      <vt:lpstr>  HTML form input list attribute  </vt:lpstr>
      <vt:lpstr>HTML5</vt:lpstr>
      <vt:lpstr>المحاضرة الواحد وعشرون</vt:lpstr>
      <vt:lpstr> HTML form select element </vt:lpstr>
      <vt:lpstr> HTML form optgroup element </vt:lpstr>
      <vt:lpstr>  HTML form textarea element  </vt:lpstr>
      <vt:lpstr> HTML form button element </vt:lpstr>
      <vt:lpstr>  HTML form fieldset and legend elements  </vt:lpstr>
      <vt:lpstr> HTML form output element </vt:lpstr>
      <vt:lpstr>HTML5</vt:lpstr>
      <vt:lpstr>المحاضرة الثانية وعشرون</vt:lpstr>
      <vt:lpstr>  HTML form fieldset and legend elements  </vt:lpstr>
      <vt:lpstr> HTML form output element </vt:lpstr>
      <vt:lpstr>Iframe in HTML</vt:lpstr>
      <vt:lpstr>Iframe in HTML</vt:lpstr>
      <vt:lpstr>Add youtube video in html</vt:lpstr>
      <vt:lpstr>Add video in html</vt:lpstr>
      <vt:lpstr>Add video in html</vt:lpstr>
      <vt:lpstr>HTML5</vt:lpstr>
      <vt:lpstr>المحاضرة الثالثة والعشرون</vt:lpstr>
      <vt:lpstr> HTML block elements </vt:lpstr>
      <vt:lpstr> HTML block elements </vt:lpstr>
      <vt:lpstr> HTML inline elements </vt:lpstr>
      <vt:lpstr>In line and block in HTML</vt:lpstr>
      <vt:lpstr> HTML semantic elements </vt:lpstr>
      <vt:lpstr> HTML header element </vt:lpstr>
      <vt:lpstr> HTML section element </vt:lpstr>
      <vt:lpstr> HTML article element </vt:lpstr>
      <vt:lpstr> HTML aside element </vt:lpstr>
      <vt:lpstr>  HTML footer element  </vt:lpstr>
      <vt:lpstr> What Is HTML Entities </vt:lpstr>
      <vt:lpstr> What Is HTML Entities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MF</dc:creator>
  <cp:lastModifiedBy>Windows User</cp:lastModifiedBy>
  <cp:revision>34</cp:revision>
  <dcterms:created xsi:type="dcterms:W3CDTF">2006-08-16T00:00:00Z</dcterms:created>
  <dcterms:modified xsi:type="dcterms:W3CDTF">2024-01-24T17:37:04Z</dcterms:modified>
</cp:coreProperties>
</file>