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CC109F-15E7-4983-B33A-6D2AFA50531B}">
  <a:tblStyle styleId="{2FCC109F-15E7-4983-B33A-6D2AFA5053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289d12c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289d12c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289d12ce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8289d12ce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8289d12ce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8289d12ce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829564be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829564be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289d12ce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289d12ce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82b82a8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82b82a8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2b82a8c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2b82a8c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Decentralized Video Streaming App</a:t>
            </a:r>
            <a:endParaRPr/>
          </a:p>
          <a:p>
            <a:pPr indent="0" lvl="0" marL="0" rtl="0" algn="l">
              <a:spcBef>
                <a:spcPts val="0"/>
              </a:spcBef>
              <a:spcAft>
                <a:spcPts val="0"/>
              </a:spcAft>
              <a:buNone/>
            </a:pPr>
            <a:r>
              <a:rPr lang="en-GB"/>
              <a:t>(WATCH 3.0)</a:t>
            </a:r>
            <a:endParaRPr/>
          </a:p>
        </p:txBody>
      </p:sp>
      <p:pic>
        <p:nvPicPr>
          <p:cNvPr id="87" name="Google Shape;87;p13"/>
          <p:cNvPicPr preferRelativeResize="0"/>
          <p:nvPr/>
        </p:nvPicPr>
        <p:blipFill>
          <a:blip r:embed="rId3">
            <a:alphaModFix/>
          </a:blip>
          <a:stretch>
            <a:fillRect/>
          </a:stretch>
        </p:blipFill>
        <p:spPr>
          <a:xfrm>
            <a:off x="853701" y="3340787"/>
            <a:ext cx="2543000" cy="1423225"/>
          </a:xfrm>
          <a:prstGeom prst="rect">
            <a:avLst/>
          </a:prstGeom>
          <a:noFill/>
          <a:ln>
            <a:noFill/>
          </a:ln>
        </p:spPr>
      </p:pic>
      <p:sp>
        <p:nvSpPr>
          <p:cNvPr id="88" name="Google Shape;88;p13"/>
          <p:cNvSpPr txBox="1"/>
          <p:nvPr/>
        </p:nvSpPr>
        <p:spPr>
          <a:xfrm>
            <a:off x="2486375" y="3852300"/>
            <a:ext cx="171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graphicFrame>
        <p:nvGraphicFramePr>
          <p:cNvPr id="89" name="Google Shape;89;p13"/>
          <p:cNvGraphicFramePr/>
          <p:nvPr/>
        </p:nvGraphicFramePr>
        <p:xfrm>
          <a:off x="4840125" y="2539090"/>
          <a:ext cx="3000000" cy="3000000"/>
        </p:xfrm>
        <a:graphic>
          <a:graphicData uri="http://schemas.openxmlformats.org/drawingml/2006/table">
            <a:tbl>
              <a:tblPr>
                <a:noFill/>
                <a:tableStyleId>{2FCC109F-15E7-4983-B33A-6D2AFA50531B}</a:tableStyleId>
              </a:tblPr>
              <a:tblGrid>
                <a:gridCol w="1192475"/>
                <a:gridCol w="1192475"/>
                <a:gridCol w="1192475"/>
              </a:tblGrid>
              <a:tr h="152125">
                <a:tc>
                  <a:txBody>
                    <a:bodyPr/>
                    <a:lstStyle/>
                    <a:p>
                      <a:pPr indent="0" lvl="0" marL="0" rtl="0" algn="l">
                        <a:spcBef>
                          <a:spcPts val="0"/>
                        </a:spcBef>
                        <a:spcAft>
                          <a:spcPts val="0"/>
                        </a:spcAft>
                        <a:buNone/>
                      </a:pPr>
                      <a:r>
                        <a:rPr b="1" lang="en-GB"/>
                        <a:t>Name</a:t>
                      </a:r>
                      <a:endParaRPr b="1"/>
                    </a:p>
                  </a:txBody>
                  <a:tcPr marT="91425" marB="91425" marR="91425" marL="91425"/>
                </a:tc>
                <a:tc>
                  <a:txBody>
                    <a:bodyPr/>
                    <a:lstStyle/>
                    <a:p>
                      <a:pPr indent="0" lvl="0" marL="0" rtl="0" algn="l">
                        <a:spcBef>
                          <a:spcPts val="0"/>
                        </a:spcBef>
                        <a:spcAft>
                          <a:spcPts val="0"/>
                        </a:spcAft>
                        <a:buNone/>
                      </a:pPr>
                      <a:r>
                        <a:rPr b="1" lang="en-GB"/>
                        <a:t>UID</a:t>
                      </a:r>
                      <a:endParaRPr b="1"/>
                    </a:p>
                  </a:txBody>
                  <a:tcPr marT="91425" marB="91425" marR="91425" marL="91425"/>
                </a:tc>
                <a:tc>
                  <a:txBody>
                    <a:bodyPr/>
                    <a:lstStyle/>
                    <a:p>
                      <a:pPr indent="0" lvl="0" marL="0" rtl="0" algn="l">
                        <a:spcBef>
                          <a:spcPts val="0"/>
                        </a:spcBef>
                        <a:spcAft>
                          <a:spcPts val="0"/>
                        </a:spcAft>
                        <a:buNone/>
                      </a:pPr>
                      <a:r>
                        <a:rPr b="1" lang="en-GB"/>
                        <a:t>Section</a:t>
                      </a:r>
                      <a:endParaRPr b="1"/>
                    </a:p>
                  </a:txBody>
                  <a:tcPr marT="91425" marB="91425" marR="91425" marL="91425"/>
                </a:tc>
              </a:tr>
              <a:tr h="152125">
                <a:tc>
                  <a:txBody>
                    <a:bodyPr/>
                    <a:lstStyle/>
                    <a:p>
                      <a:pPr indent="0" lvl="0" marL="0" rtl="0" algn="l">
                        <a:spcBef>
                          <a:spcPts val="0"/>
                        </a:spcBef>
                        <a:spcAft>
                          <a:spcPts val="0"/>
                        </a:spcAft>
                        <a:buNone/>
                      </a:pPr>
                      <a:r>
                        <a:rPr lang="en-GB"/>
                        <a:t>Aman Kumar</a:t>
                      </a:r>
                      <a:endParaRPr/>
                    </a:p>
                  </a:txBody>
                  <a:tcPr marT="91425" marB="91425" marR="91425" marL="91425"/>
                </a:tc>
                <a:tc>
                  <a:txBody>
                    <a:bodyPr/>
                    <a:lstStyle/>
                    <a:p>
                      <a:pPr indent="0" lvl="0" marL="0" rtl="0" algn="l">
                        <a:lnSpc>
                          <a:spcPct val="115000"/>
                        </a:lnSpc>
                        <a:spcBef>
                          <a:spcPts val="0"/>
                        </a:spcBef>
                        <a:spcAft>
                          <a:spcPts val="0"/>
                        </a:spcAft>
                        <a:buNone/>
                      </a:pPr>
                      <a:r>
                        <a:rPr lang="en-GB" sz="1300"/>
                        <a:t>20BCS3977</a:t>
                      </a:r>
                      <a:endParaRPr/>
                    </a:p>
                  </a:txBody>
                  <a:tcPr marT="91425" marB="91425" marR="91425" marL="91425"/>
                </a:tc>
                <a:tc>
                  <a:txBody>
                    <a:bodyPr/>
                    <a:lstStyle/>
                    <a:p>
                      <a:pPr indent="0" lvl="0" marL="0" rtl="0" algn="l">
                        <a:spcBef>
                          <a:spcPts val="0"/>
                        </a:spcBef>
                        <a:spcAft>
                          <a:spcPts val="0"/>
                        </a:spcAft>
                        <a:buNone/>
                      </a:pPr>
                      <a:r>
                        <a:rPr lang="en-GB"/>
                        <a:t>20BDA KRG-2</a:t>
                      </a:r>
                      <a:endParaRPr/>
                    </a:p>
                  </a:txBody>
                  <a:tcPr marT="91425" marB="91425" marR="91425" marL="91425"/>
                </a:tc>
              </a:tr>
              <a:tr h="152125">
                <a:tc>
                  <a:txBody>
                    <a:bodyPr/>
                    <a:lstStyle/>
                    <a:p>
                      <a:pPr indent="0" lvl="0" marL="0" rtl="0" algn="l">
                        <a:spcBef>
                          <a:spcPts val="0"/>
                        </a:spcBef>
                        <a:spcAft>
                          <a:spcPts val="0"/>
                        </a:spcAft>
                        <a:buNone/>
                      </a:pPr>
                      <a:r>
                        <a:rPr lang="en-GB"/>
                        <a:t>Anurag Mishra</a:t>
                      </a:r>
                      <a:endParaRPr/>
                    </a:p>
                  </a:txBody>
                  <a:tcPr marT="91425" marB="91425" marR="91425" marL="91425"/>
                </a:tc>
                <a:tc>
                  <a:txBody>
                    <a:bodyPr/>
                    <a:lstStyle/>
                    <a:p>
                      <a:pPr indent="0" lvl="0" marL="0" rtl="0" algn="l">
                        <a:spcBef>
                          <a:spcPts val="0"/>
                        </a:spcBef>
                        <a:spcAft>
                          <a:spcPts val="0"/>
                        </a:spcAft>
                        <a:buNone/>
                      </a:pPr>
                      <a:r>
                        <a:rPr lang="en-GB"/>
                        <a:t>20BCS3691</a:t>
                      </a:r>
                      <a:endParaRPr/>
                    </a:p>
                  </a:txBody>
                  <a:tcPr marT="91425" marB="91425" marR="91425" marL="91425"/>
                </a:tc>
                <a:tc>
                  <a:txBody>
                    <a:bodyPr/>
                    <a:lstStyle/>
                    <a:p>
                      <a:pPr indent="0" lvl="0" marL="0" rtl="0" algn="l">
                        <a:lnSpc>
                          <a:spcPct val="115000"/>
                        </a:lnSpc>
                        <a:spcBef>
                          <a:spcPts val="0"/>
                        </a:spcBef>
                        <a:spcAft>
                          <a:spcPts val="0"/>
                        </a:spcAft>
                        <a:buNone/>
                      </a:pPr>
                      <a:r>
                        <a:rPr lang="en-GB" sz="1300"/>
                        <a:t>20BIS2-B</a:t>
                      </a:r>
                      <a:endParaRPr/>
                    </a:p>
                  </a:txBody>
                  <a:tcPr marT="91425" marB="91425" marR="91425" marL="91425"/>
                </a:tc>
              </a:tr>
              <a:tr h="152125">
                <a:tc>
                  <a:txBody>
                    <a:bodyPr/>
                    <a:lstStyle/>
                    <a:p>
                      <a:pPr indent="0" lvl="0" marL="0" rtl="0" algn="l">
                        <a:spcBef>
                          <a:spcPts val="0"/>
                        </a:spcBef>
                        <a:spcAft>
                          <a:spcPts val="0"/>
                        </a:spcAft>
                        <a:buNone/>
                      </a:pPr>
                      <a:r>
                        <a:rPr lang="en-GB"/>
                        <a:t>Rishabh Sharma</a:t>
                      </a:r>
                      <a:endParaRPr/>
                    </a:p>
                  </a:txBody>
                  <a:tcPr marT="91425" marB="91425" marR="91425" marL="91425"/>
                </a:tc>
                <a:tc>
                  <a:txBody>
                    <a:bodyPr/>
                    <a:lstStyle/>
                    <a:p>
                      <a:pPr indent="0" lvl="0" marL="0" rtl="0" algn="l">
                        <a:spcBef>
                          <a:spcPts val="0"/>
                        </a:spcBef>
                        <a:spcAft>
                          <a:spcPts val="0"/>
                        </a:spcAft>
                        <a:buNone/>
                      </a:pPr>
                      <a:r>
                        <a:rPr lang="en-GB"/>
                        <a:t>20BCS3694</a:t>
                      </a:r>
                      <a:endParaRPr/>
                    </a:p>
                  </a:txBody>
                  <a:tcPr marT="91425" marB="91425" marR="91425" marL="91425"/>
                </a:tc>
                <a:tc>
                  <a:txBody>
                    <a:bodyPr/>
                    <a:lstStyle/>
                    <a:p>
                      <a:pPr indent="0" lvl="0" marL="0" rtl="0" algn="l">
                        <a:lnSpc>
                          <a:spcPct val="115000"/>
                        </a:lnSpc>
                        <a:spcBef>
                          <a:spcPts val="0"/>
                        </a:spcBef>
                        <a:spcAft>
                          <a:spcPts val="0"/>
                        </a:spcAft>
                        <a:buNone/>
                      </a:pPr>
                      <a:r>
                        <a:rPr lang="en-GB" sz="1300"/>
                        <a:t>20BIS2-B</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most popular website for watching videos online right now is </a:t>
            </a:r>
            <a:r>
              <a:rPr b="1" lang="en-GB"/>
              <a:t>YouTube</a:t>
            </a:r>
            <a:r>
              <a:rPr lang="en-GB"/>
              <a:t>. Additionally, it is the </a:t>
            </a:r>
            <a:r>
              <a:rPr b="1" lang="en-GB"/>
              <a:t>second-most</a:t>
            </a:r>
            <a:r>
              <a:rPr lang="en-GB"/>
              <a:t> used Google-based search engine worldwide. Nevertheless, despite being widely used, YouTube has a few drawbacks. The </a:t>
            </a:r>
            <a:r>
              <a:rPr b="1" lang="en-GB"/>
              <a:t>centralised nature </a:t>
            </a:r>
            <a:r>
              <a:rPr lang="en-GB"/>
              <a:t>(i.e. single organization governing the data flow), of the platform is largely to blame for these problems.</a:t>
            </a:r>
            <a:endParaRPr/>
          </a:p>
          <a:p>
            <a:pPr indent="0" lvl="0" marL="0" rtl="0" algn="l">
              <a:spcBef>
                <a:spcPts val="1200"/>
              </a:spcBef>
              <a:spcAft>
                <a:spcPts val="1200"/>
              </a:spcAft>
              <a:buNone/>
            </a:pPr>
            <a:r>
              <a:rPr lang="en-GB"/>
              <a:t>The </a:t>
            </a:r>
            <a:r>
              <a:rPr b="1" lang="en-GB"/>
              <a:t>databases</a:t>
            </a:r>
            <a:r>
              <a:rPr lang="en-GB"/>
              <a:t> YouTube currently use,  can give anyone </a:t>
            </a:r>
            <a:r>
              <a:rPr b="1" lang="en-GB"/>
              <a:t>administrative</a:t>
            </a:r>
            <a:r>
              <a:rPr lang="en-GB"/>
              <a:t> accounts or </a:t>
            </a:r>
            <a:r>
              <a:rPr b="1" lang="en-GB"/>
              <a:t>role-based</a:t>
            </a:r>
            <a:r>
              <a:rPr lang="en-GB"/>
              <a:t> user accounts that can allow a </a:t>
            </a:r>
            <a:r>
              <a:rPr b="1" lang="en-GB"/>
              <a:t>hacker</a:t>
            </a:r>
            <a:r>
              <a:rPr lang="en-GB"/>
              <a:t> to gain full control of a database simply by hacking the right account.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SOLUTION</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Blockchain, the underlying technology of the digital currency bitcoin, is a decentralised public ledger of transactions that is not owned or controlled by any one entity. Instead, the full blockchain is accessible to all users, and each transfer of money from one account to another is documented using mathematical methods taken from</a:t>
            </a:r>
            <a:r>
              <a:rPr b="1" lang="en-GB"/>
              <a:t> cryptography</a:t>
            </a:r>
            <a:r>
              <a:rPr lang="en-GB"/>
              <a:t> in a way that is secure and verifiable. It is thought that the blockchain is practically tamper-proof because there are copies of it all across the world. This application of video streaming, works on blockchain, which allow user to upload their </a:t>
            </a:r>
            <a:r>
              <a:rPr b="1" lang="en-GB"/>
              <a:t>content as NFT,</a:t>
            </a:r>
            <a:r>
              <a:rPr lang="en-GB"/>
              <a:t> As the problem in Youtube ads is one of the problem but in decentralized application, it helps user to owner of it all of the content no other can make any changes. A </a:t>
            </a:r>
            <a:r>
              <a:rPr b="1" lang="en-GB"/>
              <a:t>better data security </a:t>
            </a:r>
            <a:r>
              <a:rPr lang="en-GB"/>
              <a:t>and privacy to all </a:t>
            </a:r>
            <a:r>
              <a:rPr lang="en-GB"/>
              <a:t>the user, because of it’s </a:t>
            </a:r>
            <a:r>
              <a:rPr b="1" lang="en-GB"/>
              <a:t>unique hashing </a:t>
            </a:r>
            <a:r>
              <a:rPr lang="en-GB"/>
              <a:t>algorithm.</a:t>
            </a: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57675" y="6131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Software Architecture</a:t>
            </a:r>
            <a:endParaRPr/>
          </a:p>
        </p:txBody>
      </p:sp>
      <p:pic>
        <p:nvPicPr>
          <p:cNvPr id="107" name="Google Shape;107;p16"/>
          <p:cNvPicPr preferRelativeResize="0"/>
          <p:nvPr/>
        </p:nvPicPr>
        <p:blipFill>
          <a:blip r:embed="rId3">
            <a:alphaModFix/>
          </a:blip>
          <a:stretch>
            <a:fillRect/>
          </a:stretch>
        </p:blipFill>
        <p:spPr>
          <a:xfrm>
            <a:off x="1140463" y="1420650"/>
            <a:ext cx="6922825" cy="339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SCOPE</a:t>
            </a:r>
            <a:endParaRPr/>
          </a:p>
        </p:txBody>
      </p:sp>
      <p:sp>
        <p:nvSpPr>
          <p:cNvPr id="113" name="Google Shape;113;p17"/>
          <p:cNvSpPr txBox="1"/>
          <p:nvPr>
            <p:ph idx="1" type="body"/>
          </p:nvPr>
        </p:nvSpPr>
        <p:spPr>
          <a:xfrm>
            <a:off x="729450" y="1952575"/>
            <a:ext cx="7688700" cy="2261100"/>
          </a:xfrm>
          <a:prstGeom prst="rect">
            <a:avLst/>
          </a:prstGeom>
        </p:spPr>
        <p:txBody>
          <a:bodyPr anchorCtr="0" anchor="t" bIns="91425" lIns="91425" spcFirstLastPara="1" rIns="91425" wrap="square" tIns="91425">
            <a:normAutofit/>
          </a:bodyPr>
          <a:lstStyle/>
          <a:p>
            <a:pPr indent="-311150" lvl="0" marL="9144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Blockchain is the leading technology for creating a </a:t>
            </a:r>
            <a:r>
              <a:rPr b="1" lang="en-GB">
                <a:solidFill>
                  <a:srgbClr val="000000"/>
                </a:solidFill>
                <a:latin typeface="Arial"/>
                <a:ea typeface="Arial"/>
                <a:cs typeface="Arial"/>
                <a:sym typeface="Arial"/>
              </a:rPr>
              <a:t>decentralized system</a:t>
            </a:r>
            <a:r>
              <a:rPr lang="en-GB">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Using Blockchain, we can establish </a:t>
            </a:r>
            <a:r>
              <a:rPr b="1" lang="en-GB">
                <a:solidFill>
                  <a:srgbClr val="000000"/>
                </a:solidFill>
                <a:latin typeface="Arial"/>
                <a:ea typeface="Arial"/>
                <a:cs typeface="Arial"/>
                <a:sym typeface="Arial"/>
              </a:rPr>
              <a:t>peer to peer connections</a:t>
            </a:r>
            <a:r>
              <a:rPr lang="en-GB">
                <a:solidFill>
                  <a:srgbClr val="000000"/>
                </a:solidFill>
                <a:latin typeface="Arial"/>
                <a:ea typeface="Arial"/>
                <a:cs typeface="Arial"/>
                <a:sym typeface="Arial"/>
              </a:rPr>
              <a:t>, with no central authority having control over it.</a:t>
            </a:r>
            <a:endParaRPr>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Every video can be used as </a:t>
            </a:r>
            <a:r>
              <a:rPr b="1" lang="en-GB">
                <a:solidFill>
                  <a:srgbClr val="000000"/>
                </a:solidFill>
                <a:latin typeface="Arial"/>
                <a:ea typeface="Arial"/>
                <a:cs typeface="Arial"/>
                <a:sym typeface="Arial"/>
              </a:rPr>
              <a:t>NFT</a:t>
            </a:r>
            <a:r>
              <a:rPr lang="en-GB">
                <a:solidFill>
                  <a:srgbClr val="000000"/>
                </a:solidFill>
                <a:latin typeface="Arial"/>
                <a:ea typeface="Arial"/>
                <a:cs typeface="Arial"/>
                <a:sym typeface="Arial"/>
              </a:rPr>
              <a:t>, which has its unique hash in blocks.</a:t>
            </a:r>
            <a:endParaRPr>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In traditional YouTube app, the major source of revenue is by displaying </a:t>
            </a:r>
            <a:r>
              <a:rPr b="1" lang="en-GB">
                <a:solidFill>
                  <a:srgbClr val="000000"/>
                </a:solidFill>
                <a:latin typeface="Arial"/>
                <a:ea typeface="Arial"/>
                <a:cs typeface="Arial"/>
                <a:sym typeface="Arial"/>
              </a:rPr>
              <a:t>in-video and banner ads</a:t>
            </a:r>
            <a:r>
              <a:rPr lang="en-GB">
                <a:solidFill>
                  <a:srgbClr val="000000"/>
                </a:solidFill>
                <a:latin typeface="Arial"/>
                <a:ea typeface="Arial"/>
                <a:cs typeface="Arial"/>
                <a:sym typeface="Arial"/>
              </a:rPr>
              <a:t>. But in our app, revenue generation can be implemented using blockchain, which further makes the experience convenient.</a:t>
            </a:r>
            <a:endParaRPr>
              <a:solidFill>
                <a:srgbClr val="000000"/>
              </a:solidFill>
              <a:latin typeface="Arial"/>
              <a:ea typeface="Arial"/>
              <a:cs typeface="Arial"/>
              <a:sym typeface="Arial"/>
            </a:endParaRPr>
          </a:p>
          <a:p>
            <a:pPr indent="-311150" lvl="0" marL="914400" rtl="0" algn="l">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A user can </a:t>
            </a:r>
            <a:r>
              <a:rPr b="1" lang="en-GB">
                <a:solidFill>
                  <a:srgbClr val="000000"/>
                </a:solidFill>
                <a:latin typeface="Arial"/>
                <a:ea typeface="Arial"/>
                <a:cs typeface="Arial"/>
                <a:sym typeface="Arial"/>
              </a:rPr>
              <a:t>mint </a:t>
            </a:r>
            <a:r>
              <a:rPr lang="en-GB">
                <a:solidFill>
                  <a:srgbClr val="000000"/>
                </a:solidFill>
                <a:latin typeface="Arial"/>
                <a:ea typeface="Arial"/>
                <a:cs typeface="Arial"/>
                <a:sym typeface="Arial"/>
              </a:rPr>
              <a:t>their videos directly and convert it to NFT.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665425" y="60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TECHNOLOGY STACK</a:t>
            </a:r>
            <a:endParaRPr/>
          </a:p>
        </p:txBody>
      </p:sp>
      <p:sp>
        <p:nvSpPr>
          <p:cNvPr id="119" name="Google Shape;119;p18"/>
          <p:cNvSpPr txBox="1"/>
          <p:nvPr>
            <p:ph idx="1" type="body"/>
          </p:nvPr>
        </p:nvSpPr>
        <p:spPr>
          <a:xfrm>
            <a:off x="727650" y="1416325"/>
            <a:ext cx="7688700" cy="3289800"/>
          </a:xfrm>
          <a:prstGeom prst="rect">
            <a:avLst/>
          </a:prstGeom>
        </p:spPr>
        <p:txBody>
          <a:bodyPr anchorCtr="0" anchor="t" bIns="91425" lIns="91425" spcFirstLastPara="1" rIns="91425" wrap="square" tIns="91425">
            <a:noAutofit/>
          </a:bodyPr>
          <a:lstStyle/>
          <a:p>
            <a:pPr indent="-299085" lvl="0" marL="914400" rtl="0" algn="l">
              <a:lnSpc>
                <a:spcPct val="105000"/>
              </a:lnSpc>
              <a:spcBef>
                <a:spcPts val="0"/>
              </a:spcBef>
              <a:spcAft>
                <a:spcPts val="0"/>
              </a:spcAft>
              <a:buClr>
                <a:srgbClr val="000000"/>
              </a:buClr>
              <a:buSzPts val="1110"/>
              <a:buFont typeface="Arial"/>
              <a:buChar char="➢"/>
            </a:pPr>
            <a:r>
              <a:rPr b="1" lang="en-GB" sz="1110">
                <a:solidFill>
                  <a:srgbClr val="000000"/>
                </a:solidFill>
                <a:latin typeface="Arial"/>
                <a:ea typeface="Arial"/>
                <a:cs typeface="Arial"/>
                <a:sym typeface="Arial"/>
              </a:rPr>
              <a:t>Solana</a:t>
            </a:r>
            <a:r>
              <a:rPr lang="en-GB" sz="1110">
                <a:solidFill>
                  <a:srgbClr val="000000"/>
                </a:solidFill>
                <a:latin typeface="Arial"/>
                <a:ea typeface="Arial"/>
                <a:cs typeface="Arial"/>
                <a:sym typeface="Arial"/>
              </a:rPr>
              <a:t>: It is a public blockchain platform with smart contract functionality. Its native cryptocurrency is </a:t>
            </a:r>
            <a:r>
              <a:rPr b="1" lang="en-GB" sz="1110">
                <a:solidFill>
                  <a:srgbClr val="000000"/>
                </a:solidFill>
                <a:latin typeface="Arial"/>
                <a:ea typeface="Arial"/>
                <a:cs typeface="Arial"/>
                <a:sym typeface="Arial"/>
              </a:rPr>
              <a:t>SOL</a:t>
            </a:r>
            <a:r>
              <a:rPr lang="en-GB" sz="1110">
                <a:solidFill>
                  <a:srgbClr val="000000"/>
                </a:solidFill>
                <a:latin typeface="Arial"/>
                <a:ea typeface="Arial"/>
                <a:cs typeface="Arial"/>
                <a:sym typeface="Arial"/>
              </a:rPr>
              <a:t>.</a:t>
            </a:r>
            <a:endParaRPr sz="1110">
              <a:solidFill>
                <a:srgbClr val="000000"/>
              </a:solidFill>
              <a:latin typeface="Arial"/>
              <a:ea typeface="Arial"/>
              <a:cs typeface="Arial"/>
              <a:sym typeface="Arial"/>
            </a:endParaRPr>
          </a:p>
          <a:p>
            <a:pPr indent="-299085" lvl="0" marL="914400" rtl="0" algn="l">
              <a:lnSpc>
                <a:spcPct val="105000"/>
              </a:lnSpc>
              <a:spcBef>
                <a:spcPts val="0"/>
              </a:spcBef>
              <a:spcAft>
                <a:spcPts val="0"/>
              </a:spcAft>
              <a:buClr>
                <a:srgbClr val="000000"/>
              </a:buClr>
              <a:buSzPts val="1110"/>
              <a:buFont typeface="Arial"/>
              <a:buChar char="➢"/>
            </a:pPr>
            <a:r>
              <a:rPr b="1" lang="en-GB" sz="1110">
                <a:solidFill>
                  <a:srgbClr val="000000"/>
                </a:solidFill>
                <a:latin typeface="Arial"/>
                <a:ea typeface="Arial"/>
                <a:cs typeface="Arial"/>
                <a:sym typeface="Arial"/>
              </a:rPr>
              <a:t>Ethereum: </a:t>
            </a:r>
            <a:r>
              <a:rPr lang="en-GB" sz="1110">
                <a:solidFill>
                  <a:srgbClr val="000000"/>
                </a:solidFill>
                <a:latin typeface="Arial"/>
                <a:ea typeface="Arial"/>
                <a:cs typeface="Arial"/>
                <a:sym typeface="Arial"/>
              </a:rPr>
              <a:t>It is a decentralized, open-source blockchain with smart contract functionality. Ether is the native cryptocurrency of the platform.</a:t>
            </a:r>
            <a:endParaRPr sz="1110">
              <a:solidFill>
                <a:srgbClr val="000000"/>
              </a:solidFill>
              <a:latin typeface="Arial"/>
              <a:ea typeface="Arial"/>
              <a:cs typeface="Arial"/>
              <a:sym typeface="Arial"/>
            </a:endParaRPr>
          </a:p>
          <a:p>
            <a:pPr indent="-299085" lvl="0" marL="914400" rtl="0" algn="l">
              <a:lnSpc>
                <a:spcPct val="105000"/>
              </a:lnSpc>
              <a:spcBef>
                <a:spcPts val="0"/>
              </a:spcBef>
              <a:spcAft>
                <a:spcPts val="0"/>
              </a:spcAft>
              <a:buClr>
                <a:srgbClr val="000000"/>
              </a:buClr>
              <a:buSzPts val="1110"/>
              <a:buFont typeface="Arial"/>
              <a:buChar char="➢"/>
            </a:pPr>
            <a:r>
              <a:rPr b="1" lang="en-GB" sz="1110">
                <a:solidFill>
                  <a:srgbClr val="000000"/>
                </a:solidFill>
                <a:latin typeface="Arial"/>
                <a:ea typeface="Arial"/>
                <a:cs typeface="Arial"/>
                <a:sym typeface="Arial"/>
              </a:rPr>
              <a:t>Rust: </a:t>
            </a:r>
            <a:r>
              <a:rPr lang="en-GB" sz="1110">
                <a:solidFill>
                  <a:srgbClr val="000000"/>
                </a:solidFill>
                <a:latin typeface="Arial"/>
                <a:ea typeface="Arial"/>
                <a:cs typeface="Arial"/>
                <a:sym typeface="Arial"/>
              </a:rPr>
              <a:t>Rust is a multi-paradigm, general-purpose programming language. Rust emphasizes performance, type safety, and concurrency.</a:t>
            </a:r>
            <a:endParaRPr b="1" sz="1110">
              <a:solidFill>
                <a:srgbClr val="000000"/>
              </a:solidFill>
              <a:latin typeface="Arial"/>
              <a:ea typeface="Arial"/>
              <a:cs typeface="Arial"/>
              <a:sym typeface="Arial"/>
            </a:endParaRPr>
          </a:p>
          <a:p>
            <a:pPr indent="-299085" lvl="0" marL="914400" rtl="0" algn="l">
              <a:lnSpc>
                <a:spcPct val="105000"/>
              </a:lnSpc>
              <a:spcBef>
                <a:spcPts val="0"/>
              </a:spcBef>
              <a:spcAft>
                <a:spcPts val="0"/>
              </a:spcAft>
              <a:buClr>
                <a:srgbClr val="000000"/>
              </a:buClr>
              <a:buSzPts val="1110"/>
              <a:buFont typeface="Arial"/>
              <a:buChar char="➢"/>
            </a:pPr>
            <a:r>
              <a:rPr b="1" lang="en-GB" sz="1110">
                <a:solidFill>
                  <a:srgbClr val="000000"/>
                </a:solidFill>
                <a:latin typeface="Arial"/>
                <a:ea typeface="Arial"/>
                <a:cs typeface="Arial"/>
                <a:sym typeface="Arial"/>
              </a:rPr>
              <a:t>JavaScript / Flutter: </a:t>
            </a:r>
            <a:r>
              <a:rPr lang="en-GB" sz="1110">
                <a:solidFill>
                  <a:srgbClr val="000000"/>
                </a:solidFill>
                <a:latin typeface="Arial"/>
                <a:ea typeface="Arial"/>
                <a:cs typeface="Arial"/>
                <a:sym typeface="Arial"/>
              </a:rPr>
              <a:t>Both languages can be used to make a user-friendly, responsive web </a:t>
            </a:r>
            <a:r>
              <a:rPr b="1" lang="en-GB" sz="1110">
                <a:solidFill>
                  <a:srgbClr val="000000"/>
                </a:solidFill>
                <a:latin typeface="Arial"/>
                <a:ea typeface="Arial"/>
                <a:cs typeface="Arial"/>
                <a:sym typeface="Arial"/>
              </a:rPr>
              <a:t>front-end</a:t>
            </a:r>
            <a:r>
              <a:rPr lang="en-GB" sz="1110">
                <a:solidFill>
                  <a:srgbClr val="000000"/>
                </a:solidFill>
                <a:latin typeface="Arial"/>
                <a:ea typeface="Arial"/>
                <a:cs typeface="Arial"/>
                <a:sym typeface="Arial"/>
              </a:rPr>
              <a:t>.</a:t>
            </a:r>
            <a:endParaRPr sz="1110">
              <a:solidFill>
                <a:srgbClr val="000000"/>
              </a:solidFill>
              <a:latin typeface="Arial"/>
              <a:ea typeface="Arial"/>
              <a:cs typeface="Arial"/>
              <a:sym typeface="Arial"/>
            </a:endParaRPr>
          </a:p>
          <a:p>
            <a:pPr indent="-299085" lvl="0" marL="914400" rtl="0" algn="l">
              <a:lnSpc>
                <a:spcPct val="105000"/>
              </a:lnSpc>
              <a:spcBef>
                <a:spcPts val="0"/>
              </a:spcBef>
              <a:spcAft>
                <a:spcPts val="0"/>
              </a:spcAft>
              <a:buClr>
                <a:srgbClr val="000000"/>
              </a:buClr>
              <a:buSzPts val="1110"/>
              <a:buFont typeface="Arial"/>
              <a:buChar char="➢"/>
            </a:pPr>
            <a:r>
              <a:rPr b="1" lang="en-GB" sz="1110">
                <a:solidFill>
                  <a:srgbClr val="000000"/>
                </a:solidFill>
                <a:latin typeface="Arial"/>
                <a:ea typeface="Arial"/>
                <a:cs typeface="Arial"/>
                <a:sym typeface="Arial"/>
              </a:rPr>
              <a:t>IPFS: </a:t>
            </a:r>
            <a:r>
              <a:rPr lang="en-GB" sz="1110">
                <a:solidFill>
                  <a:srgbClr val="000000"/>
                </a:solidFill>
                <a:latin typeface="Arial"/>
                <a:ea typeface="Arial"/>
                <a:cs typeface="Arial"/>
                <a:sym typeface="Arial"/>
              </a:rPr>
              <a:t>The Interplanetary File System (IPFS) is a distributed file storage protocol that allows computers all over the globe to store and serve files as part of a giant peer-to-peer network. Here can be used as </a:t>
            </a:r>
            <a:r>
              <a:rPr b="1" lang="en-GB" sz="1110">
                <a:solidFill>
                  <a:srgbClr val="000000"/>
                </a:solidFill>
                <a:latin typeface="Arial"/>
                <a:ea typeface="Arial"/>
                <a:cs typeface="Arial"/>
                <a:sym typeface="Arial"/>
              </a:rPr>
              <a:t>Database</a:t>
            </a:r>
            <a:r>
              <a:rPr lang="en-GB" sz="1110">
                <a:solidFill>
                  <a:srgbClr val="000000"/>
                </a:solidFill>
                <a:latin typeface="Arial"/>
                <a:ea typeface="Arial"/>
                <a:cs typeface="Arial"/>
                <a:sym typeface="Arial"/>
              </a:rPr>
              <a:t>.</a:t>
            </a:r>
            <a:endParaRPr sz="1110">
              <a:solidFill>
                <a:srgbClr val="000000"/>
              </a:solidFill>
              <a:latin typeface="Arial"/>
              <a:ea typeface="Arial"/>
              <a:cs typeface="Arial"/>
              <a:sym typeface="Arial"/>
            </a:endParaRPr>
          </a:p>
          <a:p>
            <a:pPr indent="-299085" lvl="0" marL="914400" rtl="0" algn="l">
              <a:lnSpc>
                <a:spcPct val="105000"/>
              </a:lnSpc>
              <a:spcBef>
                <a:spcPts val="0"/>
              </a:spcBef>
              <a:spcAft>
                <a:spcPts val="0"/>
              </a:spcAft>
              <a:buClr>
                <a:srgbClr val="000000"/>
              </a:buClr>
              <a:buSzPts val="1110"/>
              <a:buFont typeface="Arial"/>
              <a:buChar char="➢"/>
            </a:pPr>
            <a:r>
              <a:rPr b="1" lang="en-GB" sz="1110">
                <a:solidFill>
                  <a:srgbClr val="000000"/>
                </a:solidFill>
                <a:latin typeface="Arial"/>
                <a:ea typeface="Arial"/>
                <a:cs typeface="Arial"/>
                <a:sym typeface="Arial"/>
              </a:rPr>
              <a:t>Infura: </a:t>
            </a:r>
            <a:r>
              <a:rPr lang="en-GB" sz="1110">
                <a:solidFill>
                  <a:srgbClr val="000000"/>
                </a:solidFill>
                <a:latin typeface="Arial"/>
                <a:ea typeface="Arial"/>
                <a:cs typeface="Arial"/>
                <a:sym typeface="Arial"/>
              </a:rPr>
              <a:t>Infura is a Web3 backend and Infrastructure-as-a-Service (IaaS) provider that offers a range of services and tools for blockchain developers. This includes the Infura API (Application Programming Interface) suite.</a:t>
            </a:r>
            <a:endParaRPr sz="1110">
              <a:solidFill>
                <a:srgbClr val="000000"/>
              </a:solidFill>
              <a:latin typeface="Arial"/>
              <a:ea typeface="Arial"/>
              <a:cs typeface="Arial"/>
              <a:sym typeface="Arial"/>
            </a:endParaRPr>
          </a:p>
          <a:p>
            <a:pPr indent="-299085" lvl="0" marL="914400" rtl="0" algn="l">
              <a:lnSpc>
                <a:spcPct val="105000"/>
              </a:lnSpc>
              <a:spcBef>
                <a:spcPts val="0"/>
              </a:spcBef>
              <a:spcAft>
                <a:spcPts val="0"/>
              </a:spcAft>
              <a:buClr>
                <a:srgbClr val="000000"/>
              </a:buClr>
              <a:buSzPts val="1110"/>
              <a:buFont typeface="Arial"/>
              <a:buChar char="➢"/>
            </a:pPr>
            <a:r>
              <a:rPr b="1" lang="en-GB" sz="1110">
                <a:solidFill>
                  <a:srgbClr val="000000"/>
                </a:solidFill>
                <a:latin typeface="Arial"/>
                <a:ea typeface="Arial"/>
                <a:cs typeface="Arial"/>
                <a:sym typeface="Arial"/>
              </a:rPr>
              <a:t>Ganache:</a:t>
            </a:r>
            <a:r>
              <a:rPr lang="en-GB" sz="1110">
                <a:solidFill>
                  <a:srgbClr val="000000"/>
                </a:solidFill>
                <a:latin typeface="Arial"/>
                <a:ea typeface="Arial"/>
                <a:cs typeface="Arial"/>
                <a:sym typeface="Arial"/>
              </a:rPr>
              <a:t> It is used for setting up a personal Ethereum Blockchain for testing your Solidity contracts.</a:t>
            </a:r>
            <a:endParaRPr sz="1110">
              <a:solidFill>
                <a:srgbClr val="000000"/>
              </a:solidFill>
              <a:latin typeface="Arial"/>
              <a:ea typeface="Arial"/>
              <a:cs typeface="Arial"/>
              <a:sym typeface="Arial"/>
            </a:endParaRPr>
          </a:p>
          <a:p>
            <a:pPr indent="-299085" lvl="0" marL="914400" rtl="0" algn="l">
              <a:lnSpc>
                <a:spcPct val="105000"/>
              </a:lnSpc>
              <a:spcBef>
                <a:spcPts val="0"/>
              </a:spcBef>
              <a:spcAft>
                <a:spcPts val="0"/>
              </a:spcAft>
              <a:buClr>
                <a:srgbClr val="000000"/>
              </a:buClr>
              <a:buSzPts val="1110"/>
              <a:buFont typeface="Arial"/>
              <a:buChar char="➢"/>
            </a:pPr>
            <a:r>
              <a:rPr b="1" lang="en-GB" sz="1110">
                <a:solidFill>
                  <a:srgbClr val="000000"/>
                </a:solidFill>
                <a:latin typeface="Arial"/>
                <a:ea typeface="Arial"/>
                <a:cs typeface="Arial"/>
                <a:sym typeface="Arial"/>
              </a:rPr>
              <a:t>Remix IDE</a:t>
            </a:r>
            <a:r>
              <a:rPr lang="en-GB" sz="1110">
                <a:solidFill>
                  <a:srgbClr val="000000"/>
                </a:solidFill>
                <a:latin typeface="Arial"/>
                <a:ea typeface="Arial"/>
                <a:cs typeface="Arial"/>
                <a:sym typeface="Arial"/>
              </a:rPr>
              <a:t>: </a:t>
            </a:r>
            <a:r>
              <a:rPr i="1" lang="en-GB" sz="1110">
                <a:solidFill>
                  <a:srgbClr val="000000"/>
                </a:solidFill>
                <a:latin typeface="Arial"/>
                <a:ea typeface="Arial"/>
                <a:cs typeface="Arial"/>
                <a:sym typeface="Arial"/>
              </a:rPr>
              <a:t>Remix IDE</a:t>
            </a:r>
            <a:r>
              <a:rPr lang="en-GB" sz="1110">
                <a:solidFill>
                  <a:srgbClr val="000000"/>
                </a:solidFill>
                <a:latin typeface="Arial"/>
                <a:ea typeface="Arial"/>
                <a:cs typeface="Arial"/>
                <a:sym typeface="Arial"/>
              </a:rPr>
              <a:t> allows developing, deploying and administering smart contracts for Ethereum like blockchains.</a:t>
            </a:r>
            <a:endParaRPr sz="1110">
              <a:solidFill>
                <a:srgbClr val="000000"/>
              </a:solidFill>
              <a:latin typeface="Arial"/>
              <a:ea typeface="Arial"/>
              <a:cs typeface="Arial"/>
              <a:sym typeface="Arial"/>
            </a:endParaRPr>
          </a:p>
          <a:p>
            <a:pPr indent="-299085" lvl="0" marL="914400" rtl="0" algn="l">
              <a:lnSpc>
                <a:spcPct val="105000"/>
              </a:lnSpc>
              <a:spcBef>
                <a:spcPts val="0"/>
              </a:spcBef>
              <a:spcAft>
                <a:spcPts val="0"/>
              </a:spcAft>
              <a:buClr>
                <a:srgbClr val="000000"/>
              </a:buClr>
              <a:buSzPts val="1110"/>
              <a:buFont typeface="Arial"/>
              <a:buChar char="➢"/>
            </a:pPr>
            <a:r>
              <a:rPr b="1" lang="en-GB" sz="1110">
                <a:solidFill>
                  <a:srgbClr val="000000"/>
                </a:solidFill>
                <a:latin typeface="Arial"/>
                <a:ea typeface="Arial"/>
                <a:cs typeface="Arial"/>
                <a:sym typeface="Arial"/>
              </a:rPr>
              <a:t>Git: </a:t>
            </a:r>
            <a:r>
              <a:rPr lang="en-GB" sz="1110">
                <a:solidFill>
                  <a:srgbClr val="000000"/>
                </a:solidFill>
                <a:latin typeface="Arial"/>
                <a:ea typeface="Arial"/>
                <a:cs typeface="Arial"/>
                <a:sym typeface="Arial"/>
              </a:rPr>
              <a:t>It is used for version control to make the work-flow easier and collabration </a:t>
            </a:r>
            <a:r>
              <a:rPr lang="en-GB" sz="1110">
                <a:solidFill>
                  <a:srgbClr val="000000"/>
                </a:solidFill>
                <a:latin typeface="Arial"/>
                <a:ea typeface="Arial"/>
                <a:cs typeface="Arial"/>
                <a:sym typeface="Arial"/>
              </a:rPr>
              <a:t>with other members smooth.</a:t>
            </a:r>
            <a:endParaRPr sz="111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631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UI/UX Designs</a:t>
            </a:r>
            <a:endParaRPr/>
          </a:p>
        </p:txBody>
      </p:sp>
      <p:pic>
        <p:nvPicPr>
          <p:cNvPr id="125" name="Google Shape;125;p19"/>
          <p:cNvPicPr preferRelativeResize="0"/>
          <p:nvPr/>
        </p:nvPicPr>
        <p:blipFill>
          <a:blip r:embed="rId3">
            <a:alphaModFix/>
          </a:blip>
          <a:stretch>
            <a:fillRect/>
          </a:stretch>
        </p:blipFill>
        <p:spPr>
          <a:xfrm>
            <a:off x="560550" y="1352475"/>
            <a:ext cx="1452350" cy="3336101"/>
          </a:xfrm>
          <a:prstGeom prst="rect">
            <a:avLst/>
          </a:prstGeom>
          <a:noFill/>
          <a:ln>
            <a:noFill/>
          </a:ln>
        </p:spPr>
      </p:pic>
      <p:pic>
        <p:nvPicPr>
          <p:cNvPr id="126" name="Google Shape;126;p19"/>
          <p:cNvPicPr preferRelativeResize="0"/>
          <p:nvPr/>
        </p:nvPicPr>
        <p:blipFill rotWithShape="1">
          <a:blip r:embed="rId4">
            <a:alphaModFix/>
          </a:blip>
          <a:srcRect b="2454" l="1951" r="0" t="3143"/>
          <a:stretch/>
        </p:blipFill>
        <p:spPr>
          <a:xfrm>
            <a:off x="3008125" y="1104825"/>
            <a:ext cx="5120424" cy="2358225"/>
          </a:xfrm>
          <a:prstGeom prst="rect">
            <a:avLst/>
          </a:prstGeom>
          <a:noFill/>
          <a:ln>
            <a:noFill/>
          </a:ln>
        </p:spPr>
      </p:pic>
      <p:pic>
        <p:nvPicPr>
          <p:cNvPr id="127" name="Google Shape;127;p19"/>
          <p:cNvPicPr preferRelativeResize="0"/>
          <p:nvPr/>
        </p:nvPicPr>
        <p:blipFill>
          <a:blip r:embed="rId5">
            <a:alphaModFix/>
          </a:blip>
          <a:stretch>
            <a:fillRect/>
          </a:stretch>
        </p:blipFill>
        <p:spPr>
          <a:xfrm>
            <a:off x="2679799" y="3658025"/>
            <a:ext cx="5572854" cy="1243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743200" y="2036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7640"/>
              <a:t>Thankyou</a:t>
            </a:r>
            <a:endParaRPr sz="764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