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Barlow Semi-Bold" charset="1" panose="00000700000000000000"/>
      <p:regular r:id="rId22"/>
    </p:embeddedFont>
    <p:embeddedFont>
      <p:font typeface="Barlow" charset="1" panose="00000500000000000000"/>
      <p:regular r:id="rId23"/>
    </p:embeddedFont>
    <p:embeddedFont>
      <p:font typeface="Barlow Bold" charset="1" panose="00000800000000000000"/>
      <p:regular r:id="rId24"/>
    </p:embeddedFont>
    <p:embeddedFont>
      <p:font typeface="Barlow Medium" charset="1" panose="00000600000000000000"/>
      <p:regular r:id="rId25"/>
    </p:embeddedFont>
    <p:embeddedFont>
      <p:font typeface="Garet Bold" charset="1" panose="00000000000000000000"/>
      <p:regular r:id="rId26"/>
    </p:embeddedFont>
    <p:embeddedFont>
      <p:font typeface="Garet" charset="1" panose="00000000000000000000"/>
      <p:regular r:id="rId27"/>
    </p:embeddedFont>
    <p:embeddedFont>
      <p:font typeface="Canva Sans Bold" charset="1" panose="020B0803030501040103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jpeg" Type="http://schemas.openxmlformats.org/officeDocument/2006/relationships/image"/><Relationship Id="rId5" Target="../media/image24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B6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52450"/>
            <a:ext cx="9601200" cy="11544300"/>
          </a:xfrm>
          <a:custGeom>
            <a:avLst/>
            <a:gdLst/>
            <a:ahLst/>
            <a:cxnLst/>
            <a:rect r="r" b="b" t="t" l="l"/>
            <a:pathLst>
              <a:path h="11544300" w="96012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r="0" b="-1008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663" y="143884"/>
            <a:ext cx="1837509" cy="1837509"/>
          </a:xfrm>
          <a:custGeom>
            <a:avLst/>
            <a:gdLst/>
            <a:ahLst/>
            <a:cxnLst/>
            <a:rect r="r" b="b" t="t" l="l"/>
            <a:pathLst>
              <a:path h="1837509" w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01237" y="2516504"/>
            <a:ext cx="8158174" cy="6278543"/>
          </a:xfrm>
          <a:custGeom>
            <a:avLst/>
            <a:gdLst/>
            <a:ahLst/>
            <a:cxnLst/>
            <a:rect r="r" b="b" t="t" l="l"/>
            <a:pathLst>
              <a:path h="6278543" w="8158174">
                <a:moveTo>
                  <a:pt x="0" y="0"/>
                </a:moveTo>
                <a:lnTo>
                  <a:pt x="8158174" y="0"/>
                </a:lnTo>
                <a:lnTo>
                  <a:pt x="8158174" y="6278542"/>
                </a:lnTo>
                <a:lnTo>
                  <a:pt x="0" y="62785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3526" r="-14210" b="-7588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3144" y="3248207"/>
            <a:ext cx="6994911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Inne</a:t>
            </a:r>
            <a:r>
              <a:rPr lang="en-US" sz="8000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r Bloom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9257" y="9576600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85048"/>
            <a:ext cx="6994911" cy="3809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5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Therapeutic Mental Wellness Through Interactive Puzzle Games</a:t>
            </a:r>
          </a:p>
          <a:p>
            <a:pPr algn="ctr">
              <a:lnSpc>
                <a:spcPts val="59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428143" y="8447066"/>
            <a:ext cx="6464697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9"/>
              </a:lnSpc>
              <a:spcBef>
                <a:spcPct val="0"/>
              </a:spcBef>
            </a:pPr>
            <a:r>
              <a:rPr lang="en-US" b="true" sz="2199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PowerLearnProject - Group 27, February 2025 Cohort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341197" cy="10287000"/>
            <a:chOff x="0" y="0"/>
            <a:chExt cx="12454930" cy="13716000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700" y="2583708"/>
            <a:ext cx="6200420" cy="6200420"/>
          </a:xfrm>
          <a:custGeom>
            <a:avLst/>
            <a:gdLst/>
            <a:ahLst/>
            <a:cxnLst/>
            <a:rect r="r" b="b" t="t" l="l"/>
            <a:pathLst>
              <a:path h="6200420" w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04813"/>
            <a:ext cx="722514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9"/>
              </a:lnSpc>
            </a:pPr>
            <a:r>
              <a:rPr lang="en-US" b="true" sz="80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8567" y="845620"/>
            <a:ext cx="8400676" cy="904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Current Phase: </a:t>
            </a: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Open-source educational project</a:t>
            </a:r>
          </a:p>
          <a:p>
            <a:pPr algn="l">
              <a:lnSpc>
                <a:spcPts val="4200"/>
              </a:lnSpc>
            </a:pPr>
            <a:r>
              <a:rPr lang="en-US" sz="3000" spc="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Monetization Options:</a:t>
            </a:r>
          </a:p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Freemium m</a:t>
            </a: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odel with premium puzzle content</a:t>
            </a:r>
          </a:p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Licensing to mental health institutions</a:t>
            </a:r>
          </a:p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Professional training modules for therapists</a:t>
            </a:r>
          </a:p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Corporate wellness program partnerships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spc="8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Value Proposition:</a:t>
            </a:r>
          </a:p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Reduced therapy costs through supplemental digital tools</a:t>
            </a:r>
          </a:p>
          <a:p>
            <a:pPr algn="l">
              <a:lnSpc>
                <a:spcPts val="4200"/>
              </a:lnSpc>
            </a:pPr>
            <a:r>
              <a:rPr lang="en-US" sz="3000" spc="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Improved patient engagement between sessions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Measurable wellness outcomes through analytics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6755" y="1911357"/>
            <a:ext cx="15082545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hase 1: Clinical Validation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Partner with mental health professionals for feedback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Implement in university counseling centers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Gather effectiveness data and testimonials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2: Digital Distribution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App store deployment with SEO optimization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Mental health blog partnerships and content marketing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Professional conference presentations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3: Institutional Adoption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Healthcare system partnerships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Corporate wellness program integration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Educational institution licensing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6755" y="585787"/>
            <a:ext cx="1487663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40"/>
              </a:lnSpc>
            </a:pPr>
            <a:r>
              <a:rPr lang="en-US" b="true" sz="57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Market: Customer Acquisition Strategy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82668" y="2511991"/>
            <a:ext cx="14876632" cy="744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SDG 3: Good Health and Well-being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Promotes mental health through accessible therapeutic tools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Reduces barriers to mental wellness resources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SDG 4: Quality Education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Educational project demonstrating health technology innovation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Teaches responsible AI integration in healthcare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SDG 10: Reduced Inequalities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Free access removes economic barriers to mental health support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Accessibility features ensure inclusive design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SDG 17: Partnerships for Goals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Collaboration between technology and mental health sectors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2668" y="657647"/>
            <a:ext cx="14876632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b="true" sz="54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Impact: UN Sustainable Development Goals Addressed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82668" y="2511991"/>
            <a:ext cx="14876632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Comprehensive Feature Set: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9 different puzzle configurations with nature photography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OpenAI API integration for sentiment analysis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Real-time quality assurance monitoring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Professional testing dashboard with 20+ automated tests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Highlights: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Node.js server with Express.js framework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Responsive design supporting all device sizes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WCAG accessibility compliance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Anonymous usage analytics respecting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privacy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Crisis resource integration with emergency contacts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82668" y="657647"/>
            <a:ext cx="14876632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</a:pPr>
            <a:r>
              <a:rPr lang="en-US" b="true" sz="5499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Technical Achievements: Development Excellence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71920" y="1733549"/>
            <a:ext cx="14180848" cy="616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b="true" sz="2999" spc="1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Cur</a:t>
            </a:r>
            <a:r>
              <a:rPr lang="en-US" b="true" sz="2999" spc="1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rent Status: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Fully functional therapeutic puzzle application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Comprehensive testing and quality assurance framework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Professional documenta</a:t>
            </a: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tion for clinical use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Successfully deployed with health monitoring</a:t>
            </a:r>
          </a:p>
          <a:p>
            <a:pPr algn="l">
              <a:lnSpc>
                <a:spcPts val="4499"/>
              </a:lnSpc>
            </a:pPr>
          </a:p>
          <a:p>
            <a:pPr algn="l">
              <a:lnSpc>
                <a:spcPts val="4499"/>
              </a:lnSpc>
            </a:pPr>
            <a:r>
              <a:rPr lang="en-US" b="true" sz="2999" spc="1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What We're Seeking: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Academic recognition for innovative health technology solution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Feedback from mental health professionals for future iterations</a:t>
            </a:r>
          </a:p>
          <a:p>
            <a:pPr algn="l">
              <a:lnSpc>
                <a:spcPts val="4499"/>
              </a:lnSpc>
            </a:pPr>
            <a:r>
              <a:rPr lang="en-US" sz="2999" spc="1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Potential partnerships with educational or healthcare institutions</a:t>
            </a:r>
          </a:p>
          <a:p>
            <a:pPr algn="l">
              <a:lnSpc>
                <a:spcPts val="4499"/>
              </a:lnSpc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Continued development support for enhanced feature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71920" y="552450"/>
            <a:ext cx="16074004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Ask: Project Completion &amp; Next Steps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365905" y="5058975"/>
            <a:ext cx="2637502" cy="2637492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4313" t="0" r="-14313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995995" y="5010959"/>
            <a:ext cx="2637502" cy="2637492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-2015" r="0" b="-2015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105725" y="5010959"/>
            <a:ext cx="2637502" cy="2637492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25188" r="0" b="-25188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735815" y="5010959"/>
            <a:ext cx="2637502" cy="2637492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-251" r="0" b="-251"/>
              </a:stretch>
            </a:blipFill>
          </p:spPr>
        </p:sp>
      </p:grpSp>
      <p:sp>
        <p:nvSpPr>
          <p:cNvPr name="AutoShape 10" id="10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11" id="11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174813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3105725" y="1028700"/>
            <a:ext cx="13944632" cy="1985652"/>
            <a:chOff x="0" y="0"/>
            <a:chExt cx="18592843" cy="264753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0"/>
              <a:ext cx="18592843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Development</a:t>
              </a:r>
              <a:r>
                <a:rPr lang="en-US" b="true" sz="8100" u="non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Team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939934"/>
              <a:ext cx="16429858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90113E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PowerLearnProject - Group 27, February 2025 Cohort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209612" y="8218199"/>
            <a:ext cx="2429727" cy="1766585"/>
            <a:chOff x="0" y="0"/>
            <a:chExt cx="3239636" cy="235544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9050"/>
              <a:ext cx="3239636" cy="1238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>
                  <a:solidFill>
                    <a:srgbClr val="90113E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ANNGLADYS GICHUHI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1426230"/>
              <a:ext cx="3239636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Original Creator &amp; Project Ow</a:t>
              </a:r>
              <a:r>
                <a:rPr lang="en-US" sz="200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ner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39702" y="8218199"/>
            <a:ext cx="2429727" cy="1766585"/>
            <a:chOff x="0" y="0"/>
            <a:chExt cx="3239636" cy="235544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3239636" cy="1238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AMANY</a:t>
              </a:r>
              <a:r>
                <a:rPr lang="en-US" b="true" sz="3000" u="none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NABIL MOHAMED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426230"/>
              <a:ext cx="3239636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Projec</a:t>
              </a:r>
              <a:r>
                <a:rPr lang="en-US" sz="200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 Lead, Review &amp; Adaptation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469792" y="8218199"/>
            <a:ext cx="2429727" cy="1766585"/>
            <a:chOff x="0" y="0"/>
            <a:chExt cx="3239636" cy="235544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19050"/>
              <a:ext cx="3239636" cy="1238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>
                  <a:solidFill>
                    <a:srgbClr val="90113E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THERECIA NDANU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426230"/>
              <a:ext cx="3239636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Testing, Pitch Deck, &amp; Review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099882" y="8218199"/>
            <a:ext cx="2429727" cy="1766585"/>
            <a:chOff x="0" y="0"/>
            <a:chExt cx="3239636" cy="2355446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19050"/>
              <a:ext cx="3239636" cy="1238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00"/>
                </a:lnSpc>
              </a:pPr>
              <a:r>
                <a:rPr lang="en-US" b="true" sz="3000">
                  <a:solidFill>
                    <a:srgbClr val="90113E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TRACEY MUNGE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426230"/>
              <a:ext cx="3239636" cy="9292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Testing, Pitch Deck, &amp; Review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634" y="-84320"/>
            <a:ext cx="10455640" cy="10455640"/>
          </a:xfrm>
          <a:custGeom>
            <a:avLst/>
            <a:gdLst/>
            <a:ahLst/>
            <a:cxnLst/>
            <a:rect r="r" b="b" t="t" l="l"/>
            <a:pathLst>
              <a:path h="10455640" w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444654" y="3022393"/>
            <a:ext cx="8843346" cy="6646063"/>
            <a:chOff x="0" y="0"/>
            <a:chExt cx="11791129" cy="886141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85750"/>
              <a:ext cx="11791129" cy="5302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true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905915"/>
              <a:ext cx="11461904" cy="29555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b="true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https://github.com/anngladys</a:t>
              </a:r>
            </a:p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https://github.com/amanynmohamed</a:t>
              </a:r>
            </a:p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https://github.com/thereciandanu</a:t>
              </a:r>
            </a:p>
            <a:p>
              <a:pPr algn="ctr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https://github.com/traceeey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892730" y="1028700"/>
            <a:ext cx="2793363" cy="1396681"/>
          </a:xfrm>
          <a:custGeom>
            <a:avLst/>
            <a:gdLst/>
            <a:ahLst/>
            <a:cxnLst/>
            <a:rect r="r" b="b" t="t" l="l"/>
            <a:pathLst>
              <a:path h="1396681" w="2793363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2647127" y="583993"/>
            <a:ext cx="2438400" cy="2438400"/>
          </a:xfrm>
          <a:custGeom>
            <a:avLst/>
            <a:gdLst/>
            <a:ahLst/>
            <a:cxnLst/>
            <a:rect r="r" b="b" t="t" l="l"/>
            <a:pathLst>
              <a:path h="2438400" w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29257" y="893789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2258270" y="-349930"/>
            <a:ext cx="7708159" cy="10986860"/>
          </a:xfrm>
          <a:prstGeom prst="rect">
            <a:avLst/>
          </a:prstGeom>
          <a:solidFill>
            <a:srgbClr val="0BB6B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243120" y="758877"/>
            <a:ext cx="1079292" cy="269823"/>
          </a:xfrm>
          <a:custGeom>
            <a:avLst/>
            <a:gdLst/>
            <a:ahLst/>
            <a:cxnLst/>
            <a:rect r="r" b="b" t="t" l="l"/>
            <a:pathLst>
              <a:path h="269823" w="1079292">
                <a:moveTo>
                  <a:pt x="0" y="0"/>
                </a:moveTo>
                <a:lnTo>
                  <a:pt x="1079292" y="0"/>
                </a:lnTo>
                <a:lnTo>
                  <a:pt x="1079292" y="269823"/>
                </a:lnTo>
                <a:lnTo>
                  <a:pt x="0" y="26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63124" y="1750441"/>
            <a:ext cx="6786119" cy="6786119"/>
          </a:xfrm>
          <a:custGeom>
            <a:avLst/>
            <a:gdLst/>
            <a:ahLst/>
            <a:cxnLst/>
            <a:rect r="r" b="b" t="t" l="l"/>
            <a:pathLst>
              <a:path h="6786119" w="6786119">
                <a:moveTo>
                  <a:pt x="0" y="0"/>
                </a:moveTo>
                <a:lnTo>
                  <a:pt x="6786119" y="0"/>
                </a:lnTo>
                <a:lnTo>
                  <a:pt x="6786119" y="6786118"/>
                </a:lnTo>
                <a:lnTo>
                  <a:pt x="0" y="678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249336"/>
            <a:ext cx="7751213" cy="2873108"/>
            <a:chOff x="0" y="0"/>
            <a:chExt cx="10334950" cy="383081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0334950" cy="2826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55"/>
                </a:lnSpc>
              </a:pPr>
              <a:r>
                <a:rPr lang="en-US" b="true" sz="6962">
                  <a:solidFill>
                    <a:srgbClr val="0BB6BC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The Mental Health Crisis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222724"/>
              <a:ext cx="10334950" cy="6080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6038" y="3493716"/>
            <a:ext cx="9717643" cy="472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1 in 5 adults experience mental health issues annually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Limited access to engaging therapeutic tools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Traditional therapy can be expensive and intimidating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Need for accessible, evidence-based wellness interventions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Lack of interactive, calming digital mental health resources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474293" y="543843"/>
              <a:ext cx="463671" cy="324570"/>
            </a:xfrm>
            <a:custGeom>
              <a:avLst/>
              <a:gdLst/>
              <a:ahLst/>
              <a:cxnLst/>
              <a:rect r="r" b="b" t="t" l="l"/>
              <a:pathLst>
                <a:path h="324570" w="463671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200150"/>
            <a:ext cx="15315115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</a:pPr>
            <a:r>
              <a:rPr lang="en-US" b="true" sz="80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Inn</a:t>
            </a:r>
            <a:r>
              <a:rPr lang="en-US" b="true" sz="80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er Bloom</a:t>
            </a:r>
          </a:p>
          <a:p>
            <a:pPr algn="ctr" marL="0" indent="0" lvl="0">
              <a:lnSpc>
                <a:spcPts val="9600"/>
              </a:lnSpc>
            </a:pPr>
            <a:r>
              <a:rPr lang="en-US" b="true" sz="80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Therapeutic Puzzle Platform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203349"/>
            <a:ext cx="16230600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</a:t>
            </a: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Interactive nature-themed jigsaw puzzles with therapeutic benefits</a:t>
            </a:r>
          </a:p>
          <a:p>
            <a:pPr algn="l" marL="0" indent="0" lvl="0">
              <a:lnSpc>
                <a:spcPts val="4800"/>
              </a:lnSpc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AI-powered sentiment analysis for personalized affirmations</a:t>
            </a:r>
          </a:p>
          <a:p>
            <a:pPr algn="l" marL="0" indent="0" lvl="0">
              <a:lnSpc>
                <a:spcPts val="4800"/>
              </a:lnSpc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Crisis support resources integrated seamlessly</a:t>
            </a:r>
          </a:p>
          <a:p>
            <a:pPr algn="l" marL="0" indent="0" lvl="0">
              <a:lnSpc>
                <a:spcPts val="4800"/>
              </a:lnSpc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Anonymous feedback system respecting user privacy</a:t>
            </a:r>
          </a:p>
          <a:p>
            <a:pPr algn="l" marL="0" indent="0" lvl="0">
              <a:lnSpc>
                <a:spcPts val="4800"/>
              </a:lnSpc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Progressive difficulty with calming background music</a:t>
            </a:r>
          </a:p>
          <a:p>
            <a:pPr algn="l" marL="0" indent="0" lvl="0">
              <a:lnSpc>
                <a:spcPts val="4800"/>
              </a:lnSpc>
            </a:pPr>
            <a:r>
              <a:rPr lang="en-US" sz="4000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Dark mode and full accessibility support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2656607"/>
            <a:ext cx="2651460" cy="5246370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68783" t="-36147" r="-47639" b="-3065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159559" y="2656607"/>
            <a:ext cx="2651460" cy="5246370"/>
            <a:chOff x="0" y="0"/>
            <a:chExt cx="2620010" cy="518414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22595" t="0" r="-22595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028700" y="667172"/>
            <a:ext cx="1103147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20"/>
              </a:lnSpc>
              <a:spcBef>
                <a:spcPct val="0"/>
              </a:spcBef>
            </a:pPr>
            <a:r>
              <a:rPr lang="en-US" b="true" sz="8100" u="none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What Inner Bloom Does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144000" y="2094071"/>
            <a:ext cx="8705243" cy="7465378"/>
            <a:chOff x="0" y="0"/>
            <a:chExt cx="11606991" cy="9953837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6789843"/>
              <a:ext cx="11606991" cy="31639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69"/>
                </a:lnSpc>
              </a:pPr>
              <a:r>
                <a:rPr lang="en-US" sz="2899" b="true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Technology Stack:</a:t>
              </a:r>
            </a:p>
            <a:p>
              <a:pPr algn="l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Node.js Express server with OpenAI API integration</a:t>
              </a:r>
            </a:p>
            <a:p>
              <a:pPr algn="l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Responsive HTML5/CSS3/JavaScript frontend</a:t>
              </a:r>
            </a:p>
            <a:p>
              <a:pPr algn="l" marL="0" indent="0" lvl="0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Anonymous usage analytics for effectiveness measurement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38100"/>
              <a:ext cx="11606991" cy="6338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69"/>
                </a:lnSpc>
              </a:pPr>
              <a:r>
                <a:rPr lang="en-US" sz="2899" b="true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Core Features:</a:t>
              </a:r>
            </a:p>
            <a:p>
              <a:pPr algn="l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Click-to-swap puzzle mechanics with beautiful nature photography</a:t>
              </a:r>
            </a:p>
            <a:p>
              <a:pPr algn="l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Positive therapeutic affirmations throughout gameplay</a:t>
              </a:r>
            </a:p>
            <a:p>
              <a:pPr algn="l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Multiple ambient sound options (rain, ocean, forest, meditation)</a:t>
              </a:r>
            </a:p>
            <a:p>
              <a:pPr algn="l">
                <a:lnSpc>
                  <a:spcPts val="3769"/>
                </a:lnSpc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Crisis support resources readily accessible</a:t>
              </a:r>
            </a:p>
            <a:p>
              <a:pPr algn="l" marL="0" indent="0" lvl="0">
                <a:lnSpc>
                  <a:spcPts val="376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• Comprehensive quality assurance and testing framework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00057" y="1940691"/>
            <a:ext cx="9082750" cy="1898690"/>
            <a:chOff x="0" y="0"/>
            <a:chExt cx="12110334" cy="253158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2 out 5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823985"/>
              <a:ext cx="1211033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Adu</a:t>
              </a: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lts report increased stress and anxiety levels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00057" y="4439027"/>
            <a:ext cx="9082750" cy="2460665"/>
            <a:chOff x="0" y="0"/>
            <a:chExt cx="12110334" cy="328088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7</a:t>
              </a: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5%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23985"/>
              <a:ext cx="12110334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Of pe</a:t>
              </a: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ople prefer digital wellness tools they can access privately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00057" y="7056789"/>
            <a:ext cx="9082750" cy="2460665"/>
            <a:chOff x="0" y="0"/>
            <a:chExt cx="12110334" cy="328088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2110334" cy="163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720"/>
                </a:lnSpc>
              </a:pPr>
              <a:r>
                <a:rPr lang="en-US" b="true" sz="810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450 </a:t>
              </a:r>
              <a:r>
                <a:rPr lang="en-US" b="true" sz="8100" u="none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million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823985"/>
              <a:ext cx="12110334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Pe</a:t>
              </a:r>
              <a:r>
                <a:rPr lang="en-US" b="true" sz="3199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ople worldwide affected by mental health conditions</a:t>
              </a: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74552" y="4493818"/>
            <a:ext cx="4249772" cy="2479033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74552" y="1930507"/>
            <a:ext cx="4249772" cy="1919056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34071" y="95250"/>
            <a:ext cx="14475975" cy="184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 b="true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  <a:p>
            <a:pPr algn="ctr" marL="0" indent="0" lvl="0">
              <a:lnSpc>
                <a:spcPts val="7200"/>
              </a:lnSpc>
            </a:pPr>
            <a:r>
              <a:rPr lang="en-US" b="true" sz="60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Mental Health &amp; Wellness Users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46585" y="544059"/>
            <a:ext cx="11461324" cy="908375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2606040"/>
            <a:ext cx="7372995" cy="6652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Primary Market: </a:t>
            </a: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Individual wellness seekers</a:t>
            </a:r>
          </a:p>
          <a:p>
            <a:pPr algn="l">
              <a:lnSpc>
                <a:spcPts val="4499"/>
              </a:lnSpc>
            </a:pPr>
            <a:r>
              <a:rPr lang="en-US" b="true" sz="29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Secondary Market: </a:t>
            </a: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Mental health professionals recommending d</a:t>
            </a:r>
            <a:r>
              <a:rPr lang="en-US" sz="29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igital tools</a:t>
            </a:r>
          </a:p>
          <a:p>
            <a:pPr algn="l">
              <a:lnSpc>
                <a:spcPts val="4499"/>
              </a:lnSpc>
            </a:pPr>
            <a:r>
              <a:rPr lang="en-US" b="true" sz="2999" u="non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Tertiary Market:</a:t>
            </a:r>
            <a:r>
              <a:rPr lang="en-US" sz="29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Educational institutions and wellness programs</a:t>
            </a:r>
          </a:p>
          <a:p>
            <a:pPr algn="l">
              <a:lnSpc>
                <a:spcPts val="4499"/>
              </a:lnSpc>
            </a:pPr>
          </a:p>
          <a:p>
            <a:pPr algn="l">
              <a:lnSpc>
                <a:spcPts val="4499"/>
              </a:lnSpc>
            </a:pPr>
            <a:r>
              <a:rPr lang="en-US" sz="29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Digital mental health market valued at $5.6 billion (2023)</a:t>
            </a:r>
          </a:p>
          <a:p>
            <a:pPr algn="l">
              <a:lnSpc>
                <a:spcPts val="4499"/>
              </a:lnSpc>
            </a:pPr>
            <a:r>
              <a:rPr lang="en-US" sz="29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Expected 23.6% annual growth rate</a:t>
            </a:r>
          </a:p>
          <a:p>
            <a:pPr algn="l">
              <a:lnSpc>
                <a:spcPts val="4499"/>
              </a:lnSpc>
            </a:pPr>
            <a:r>
              <a:rPr lang="en-US" b="true" sz="2999" u="non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• Puzzle game market:</a:t>
            </a:r>
            <a:r>
              <a:rPr lang="en-US" sz="29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$15 billion globally</a:t>
            </a:r>
          </a:p>
          <a:p>
            <a:pPr algn="l">
              <a:lnSpc>
                <a:spcPts val="4199"/>
              </a:lnSpc>
            </a:pPr>
            <a:r>
              <a:rPr lang="en-US" sz="2799" u="non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• Increasing demand for accessible mental health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2869"/>
            <a:ext cx="6896736" cy="1752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0"/>
              </a:lnSpc>
              <a:spcBef>
                <a:spcPct val="0"/>
              </a:spcBef>
            </a:pPr>
            <a:r>
              <a:rPr lang="en-US" b="true" sz="58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Digital Mental Health Market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32622" y="259778"/>
            <a:ext cx="6812379" cy="8998522"/>
            <a:chOff x="0" y="0"/>
            <a:chExt cx="6438900" cy="8505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438900" cy="8505190"/>
            </a:xfrm>
            <a:custGeom>
              <a:avLst/>
              <a:gdLst/>
              <a:ahLst/>
              <a:cxnLst/>
              <a:rect r="r" b="b" t="t" l="l"/>
              <a:pathLst>
                <a:path h="8505190" w="6438900">
                  <a:moveTo>
                    <a:pt x="4916170" y="8505190"/>
                  </a:moveTo>
                  <a:lnTo>
                    <a:pt x="4627880" y="8505190"/>
                  </a:lnTo>
                  <a:lnTo>
                    <a:pt x="0" y="8072120"/>
                  </a:lnTo>
                  <a:lnTo>
                    <a:pt x="0" y="4405630"/>
                  </a:lnTo>
                  <a:lnTo>
                    <a:pt x="910590" y="0"/>
                  </a:lnTo>
                  <a:lnTo>
                    <a:pt x="6438900" y="0"/>
                  </a:lnTo>
                  <a:lnTo>
                    <a:pt x="6438900" y="671830"/>
                  </a:lnTo>
                  <a:lnTo>
                    <a:pt x="4916170" y="8505190"/>
                  </a:lnTo>
                  <a:close/>
                </a:path>
              </a:pathLst>
            </a:custGeom>
            <a:blipFill>
              <a:blip r:embed="rId2"/>
              <a:stretch>
                <a:fillRect l="0" t="-16408" r="0" b="-16408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438900" cy="8505190"/>
            </a:xfrm>
            <a:custGeom>
              <a:avLst/>
              <a:gdLst/>
              <a:ahLst/>
              <a:cxnLst/>
              <a:rect r="r" b="b" t="t" l="l"/>
              <a:pathLst>
                <a:path h="8505190" w="6438900">
                  <a:moveTo>
                    <a:pt x="910590" y="0"/>
                  </a:moveTo>
                  <a:lnTo>
                    <a:pt x="1898650" y="289560"/>
                  </a:lnTo>
                  <a:lnTo>
                    <a:pt x="0" y="4405630"/>
                  </a:lnTo>
                  <a:lnTo>
                    <a:pt x="910590" y="0"/>
                  </a:lnTo>
                  <a:close/>
                  <a:moveTo>
                    <a:pt x="3253740" y="8047990"/>
                  </a:moveTo>
                  <a:lnTo>
                    <a:pt x="4916170" y="8505190"/>
                  </a:lnTo>
                  <a:lnTo>
                    <a:pt x="6438900" y="671830"/>
                  </a:lnTo>
                  <a:lnTo>
                    <a:pt x="3253740" y="8047990"/>
                  </a:lnTo>
                  <a:close/>
                </a:path>
              </a:pathLst>
            </a:custGeom>
            <a:solidFill>
              <a:srgbClr val="0BB6BC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329386" y="1936243"/>
            <a:ext cx="10519857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Direct Competitors: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Headspac</a:t>
            </a: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e, Calm (meditation apps)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Flow Free, Monument Valley (puzzle games)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Indirect Competitors: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Traditional therapy platforms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General wellness applications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Why We're Different: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•Combines therapeutic benefits with engaging puzzle gameplay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Professional-grade crisis support integration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AI-powered personalization without compromising privacy</a:t>
            </a:r>
          </a:p>
          <a:p>
            <a:pPr algn="just" marL="0" indent="0" lvl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• Designed specifically for clinical recommendation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8761" y="266700"/>
            <a:ext cx="8750539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</a:pPr>
            <a:r>
              <a:rPr lang="en-US" b="true" sz="65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Competitive Landscape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9572" y="712244"/>
            <a:ext cx="13944632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20"/>
              </a:lnSpc>
            </a:pPr>
            <a:r>
              <a:rPr lang="en-US" b="true" sz="760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What Makes Inner Bloom Unique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49572" y="2741561"/>
            <a:ext cx="13944632" cy="335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• Therapeutic Focus: </a:t>
            </a:r>
            <a:r>
              <a:rPr lang="en-US" sz="3199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Evidence-based design for mental wellness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• Privacy-First: </a:t>
            </a:r>
            <a:r>
              <a:rPr lang="en-US" sz="3199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Anonymous usage tracking, no personal data collection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• Professional Integration:</a:t>
            </a:r>
            <a:r>
              <a:rPr lang="en-US" sz="3199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 Documentation for mental health professionals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• Comprehensive Testing: </a:t>
            </a:r>
            <a:r>
              <a:rPr lang="en-US" sz="3199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Advanced QA framework ensuring reliability</a:t>
            </a:r>
          </a:p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• Accessibility: </a:t>
            </a:r>
            <a:r>
              <a:rPr lang="en-US" sz="3199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Full keyboard navigation and screen reader support</a:t>
            </a:r>
          </a:p>
          <a:p>
            <a:pPr algn="l">
              <a:lnSpc>
                <a:spcPts val="4479"/>
              </a:lnSpc>
            </a:pPr>
            <a:r>
              <a:rPr lang="en-US" b="true" sz="3199">
                <a:solidFill>
                  <a:srgbClr val="90113E"/>
                </a:solidFill>
                <a:latin typeface="Barlow Bold"/>
                <a:ea typeface="Barlow Bold"/>
                <a:cs typeface="Barlow Bold"/>
                <a:sym typeface="Barlow Bold"/>
              </a:rPr>
              <a:t>• Crisis Safety: </a:t>
            </a:r>
            <a:r>
              <a:rPr lang="en-US" sz="3199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Integrated emergency mental health resources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-1902317" y="-84320"/>
            <a:ext cx="3804634" cy="10455640"/>
          </a:xfrm>
          <a:custGeom>
            <a:avLst/>
            <a:gdLst/>
            <a:ahLst/>
            <a:cxnLst/>
            <a:rect r="r" b="b" t="t" l="l"/>
            <a:pathLst>
              <a:path h="10455640" w="3804634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7481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3" id="3"/>
          <p:cNvSpPr/>
          <p:nvPr/>
        </p:nvSpPr>
        <p:spPr>
          <a:xfrm rot="0"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5" id="5"/>
          <p:cNvSpPr/>
          <p:nvPr/>
        </p:nvSpPr>
        <p:spPr>
          <a:xfrm rot="0"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</p:sp>
      <p:sp>
        <p:nvSpPr>
          <p:cNvPr name="AutoShape 6" id="6"/>
          <p:cNvSpPr/>
          <p:nvPr/>
        </p:nvSpPr>
        <p:spPr>
          <a:xfrm rot="0">
            <a:off x="1703359" y="3357575"/>
            <a:ext cx="14881282" cy="0"/>
          </a:xfrm>
          <a:prstGeom prst="line">
            <a:avLst/>
          </a:prstGeom>
          <a:ln cap="flat" w="1905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703359" y="8136464"/>
            <a:ext cx="14881282" cy="0"/>
          </a:xfrm>
          <a:prstGeom prst="line">
            <a:avLst/>
          </a:prstGeom>
          <a:ln cap="flat" w="19050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9" id="9"/>
          <p:cNvSpPr/>
          <p:nvPr/>
        </p:nvSpPr>
        <p:spPr>
          <a:xfrm rot="0"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6913736" y="2694518"/>
            <a:ext cx="1524842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75969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name="AutoShape 12" id="12"/>
          <p:cNvSpPr/>
          <p:nvPr/>
        </p:nvSpPr>
        <p:spPr>
          <a:xfrm rot="0"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3" id="13"/>
          <p:cNvSpPr txBox="true"/>
          <p:nvPr/>
        </p:nvSpPr>
        <p:spPr>
          <a:xfrm rot="0">
            <a:off x="11029376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15" id="15"/>
          <p:cNvSpPr/>
          <p:nvPr/>
        </p:nvSpPr>
        <p:spPr>
          <a:xfrm rot="0"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16" id="16"/>
          <p:cNvSpPr txBox="true"/>
          <p:nvPr/>
        </p:nvSpPr>
        <p:spPr>
          <a:xfrm rot="0">
            <a:off x="12982784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36191" y="2694518"/>
            <a:ext cx="1316017" cy="391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8802" y="2696086"/>
            <a:ext cx="4370690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7743" y="3419744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Co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re puzzle mechanics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7743" y="4022985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The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rapeutic features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97743" y="4626226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AI 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integration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97743" y="5229466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Test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ing framework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97743" y="5832707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Accessibil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ity features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97743" y="6435948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C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risis support integration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97743" y="7039189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Qual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ity assurance system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97743" y="7642429"/>
            <a:ext cx="4441750" cy="397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Deploymen</a:t>
            </a: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 &amp; documentation</a:t>
            </a:r>
          </a:p>
        </p:txBody>
      </p:sp>
      <p:sp>
        <p:nvSpPr>
          <p:cNvPr name="AutoShape 27" id="27"/>
          <p:cNvSpPr/>
          <p:nvPr/>
        </p:nvSpPr>
        <p:spPr>
          <a:xfrm rot="0">
            <a:off x="6673184" y="3424302"/>
            <a:ext cx="1972820" cy="0"/>
          </a:xfrm>
          <a:prstGeom prst="line">
            <a:avLst/>
          </a:prstGeom>
          <a:ln cap="flat" w="485775">
            <a:solidFill>
              <a:srgbClr val="901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rot="0">
            <a:off x="7659594" y="4027543"/>
            <a:ext cx="2972328" cy="0"/>
          </a:xfrm>
          <a:prstGeom prst="line">
            <a:avLst/>
          </a:prstGeom>
          <a:ln cap="flat" w="485775">
            <a:solidFill>
              <a:srgbClr val="0BB6B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rot="0">
            <a:off x="7659594" y="4603308"/>
            <a:ext cx="2012985" cy="0"/>
          </a:xfrm>
          <a:prstGeom prst="line">
            <a:avLst/>
          </a:prstGeom>
          <a:ln cap="flat" w="485775">
            <a:solidFill>
              <a:srgbClr val="FF66C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rot="0">
            <a:off x="12631287" y="6402324"/>
            <a:ext cx="2962913" cy="0"/>
          </a:xfrm>
          <a:prstGeom prst="line">
            <a:avLst/>
          </a:prstGeom>
          <a:ln cap="flat" w="485775">
            <a:solidFill>
              <a:srgbClr val="08316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rot="0">
            <a:off x="14603759" y="6996645"/>
            <a:ext cx="1980882" cy="0"/>
          </a:xfrm>
          <a:prstGeom prst="line">
            <a:avLst/>
          </a:prstGeom>
          <a:ln cap="flat" w="485775">
            <a:solidFill>
              <a:srgbClr val="CF6E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rot="0">
            <a:off x="15598405" y="7590073"/>
            <a:ext cx="986236" cy="0"/>
          </a:xfrm>
          <a:prstGeom prst="line">
            <a:avLst/>
          </a:prstGeom>
          <a:ln cap="flat" w="485775">
            <a:solidFill>
              <a:srgbClr val="FF575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rot="0">
            <a:off x="10645368" y="5214576"/>
            <a:ext cx="3966801" cy="0"/>
          </a:xfrm>
          <a:prstGeom prst="line">
            <a:avLst/>
          </a:prstGeom>
          <a:ln cap="flat" w="485775">
            <a:solidFill>
              <a:srgbClr val="FFDE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0">
            <a:off x="9672578" y="5809789"/>
            <a:ext cx="3944944" cy="0"/>
          </a:xfrm>
          <a:prstGeom prst="line">
            <a:avLst/>
          </a:prstGeom>
          <a:ln cap="flat" w="485775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1703359" y="343008"/>
            <a:ext cx="14733814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20"/>
              </a:lnSpc>
            </a:pPr>
            <a:r>
              <a:rPr lang="en-US" b="true" sz="660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Traction: Development Timeline</a:t>
            </a:r>
          </a:p>
        </p:txBody>
      </p:sp>
      <p:sp>
        <p:nvSpPr>
          <p:cNvPr name="AutoShape 36" id="36"/>
          <p:cNvSpPr/>
          <p:nvPr/>
        </p:nvSpPr>
        <p:spPr>
          <a:xfrm rot="0"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</p:sp>
      <p:sp>
        <p:nvSpPr>
          <p:cNvPr name="TextBox 37" id="37"/>
          <p:cNvSpPr txBox="true"/>
          <p:nvPr/>
        </p:nvSpPr>
        <p:spPr>
          <a:xfrm rot="0">
            <a:off x="17050357" y="9484941"/>
            <a:ext cx="798886" cy="34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true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DAGuGFY3kBQ</dc:identifier>
  <dcterms:modified xsi:type="dcterms:W3CDTF">2011-08-01T06:04:30Z</dcterms:modified>
  <cp:revision>1</cp:revision>
  <dc:title>PLP_Group_27_Inner_Bloom_Pitch Deck_July_2025.</dc:title>
</cp:coreProperties>
</file>