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6" r:id="rId2"/>
  </p:sldMasterIdLst>
  <p:notesMasterIdLst>
    <p:notesMasterId r:id="rId56"/>
  </p:notesMasterIdLst>
  <p:handoutMasterIdLst>
    <p:handoutMasterId r:id="rId57"/>
  </p:handoutMasterIdLst>
  <p:sldIdLst>
    <p:sldId id="256" r:id="rId3"/>
    <p:sldId id="311"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309" r:id="rId39"/>
    <p:sldId id="310" r:id="rId40"/>
    <p:sldId id="292" r:id="rId41"/>
    <p:sldId id="293" r:id="rId42"/>
    <p:sldId id="294" r:id="rId43"/>
    <p:sldId id="295" r:id="rId44"/>
    <p:sldId id="296" r:id="rId45"/>
    <p:sldId id="297" r:id="rId46"/>
    <p:sldId id="298" r:id="rId47"/>
    <p:sldId id="299" r:id="rId48"/>
    <p:sldId id="307" r:id="rId49"/>
    <p:sldId id="301" r:id="rId50"/>
    <p:sldId id="302" r:id="rId51"/>
    <p:sldId id="303" r:id="rId52"/>
    <p:sldId id="304" r:id="rId53"/>
    <p:sldId id="305" r:id="rId54"/>
    <p:sldId id="306"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9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00" autoAdjust="0"/>
    <p:restoredTop sz="99828" autoAdjust="0"/>
  </p:normalViewPr>
  <p:slideViewPr>
    <p:cSldViewPr>
      <p:cViewPr varScale="1">
        <p:scale>
          <a:sx n="111" d="100"/>
          <a:sy n="111" d="100"/>
        </p:scale>
        <p:origin x="720" y="78"/>
      </p:cViewPr>
      <p:guideLst>
        <p:guide orient="horz" pos="2160"/>
        <p:guide pos="39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handoutMaster" Target="handoutMasters/handout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6173" cy="456900"/>
          </a:xfrm>
          <a:prstGeom prst="rect">
            <a:avLst/>
          </a:prstGeom>
          <a:noFill/>
          <a:ln>
            <a:noFill/>
          </a:ln>
        </p:spPr>
        <p:txBody>
          <a:bodyPr vert="horz" wrap="none" lIns="78903" tIns="39452" rIns="78903" bIns="39452" compatLnSpc="0"/>
          <a:lstStyle/>
          <a:p>
            <a:pPr hangingPunct="0">
              <a:defRPr sz="1400"/>
            </a:pPr>
            <a:endParaRPr lang="en-IN" sz="1200">
              <a:latin typeface="Arial" pitchFamily="18"/>
              <a:ea typeface="Microsoft YaHei" pitchFamily="2"/>
              <a:cs typeface="Mangal" pitchFamily="2"/>
            </a:endParaRPr>
          </a:p>
        </p:txBody>
      </p:sp>
      <p:sp>
        <p:nvSpPr>
          <p:cNvPr id="3" name="Date Placeholder 2"/>
          <p:cNvSpPr txBox="1">
            <a:spLocks noGrp="1"/>
          </p:cNvSpPr>
          <p:nvPr>
            <p:ph type="dt" sz="quarter" idx="1"/>
          </p:nvPr>
        </p:nvSpPr>
        <p:spPr>
          <a:xfrm>
            <a:off x="3881795" y="0"/>
            <a:ext cx="2976173" cy="456900"/>
          </a:xfrm>
          <a:prstGeom prst="rect">
            <a:avLst/>
          </a:prstGeom>
          <a:noFill/>
          <a:ln>
            <a:noFill/>
          </a:ln>
        </p:spPr>
        <p:txBody>
          <a:bodyPr vert="horz" wrap="none" lIns="78903" tIns="39452" rIns="78903" bIns="39452" compatLnSpc="0"/>
          <a:lstStyle/>
          <a:p>
            <a:pPr algn="r" hangingPunct="0">
              <a:defRPr sz="1400"/>
            </a:pPr>
            <a:endParaRPr lang="en-IN" sz="1200">
              <a:latin typeface="Arial" pitchFamily="18"/>
              <a:ea typeface="Microsoft YaHei" pitchFamily="2"/>
              <a:cs typeface="Mangal" pitchFamily="2"/>
            </a:endParaRPr>
          </a:p>
        </p:txBody>
      </p:sp>
      <p:sp>
        <p:nvSpPr>
          <p:cNvPr id="4" name="Footer Placeholder 3"/>
          <p:cNvSpPr txBox="1">
            <a:spLocks noGrp="1"/>
          </p:cNvSpPr>
          <p:nvPr>
            <p:ph type="ftr" sz="quarter" idx="2"/>
          </p:nvPr>
        </p:nvSpPr>
        <p:spPr>
          <a:xfrm>
            <a:off x="0" y="8686952"/>
            <a:ext cx="2976173" cy="456900"/>
          </a:xfrm>
          <a:prstGeom prst="rect">
            <a:avLst/>
          </a:prstGeom>
          <a:noFill/>
          <a:ln>
            <a:noFill/>
          </a:ln>
        </p:spPr>
        <p:txBody>
          <a:bodyPr vert="horz" wrap="none" lIns="78903" tIns="39452" rIns="78903" bIns="39452" anchor="b" compatLnSpc="0"/>
          <a:lstStyle/>
          <a:p>
            <a:pPr hangingPunct="0">
              <a:defRPr sz="1400"/>
            </a:pPr>
            <a:endParaRPr lang="en-IN" sz="1200">
              <a:latin typeface="Arial" pitchFamily="18"/>
              <a:ea typeface="Microsoft YaHei" pitchFamily="2"/>
              <a:cs typeface="Mangal" pitchFamily="2"/>
            </a:endParaRPr>
          </a:p>
        </p:txBody>
      </p:sp>
      <p:sp>
        <p:nvSpPr>
          <p:cNvPr id="5" name="Slide Number Placeholder 4"/>
          <p:cNvSpPr txBox="1">
            <a:spLocks noGrp="1"/>
          </p:cNvSpPr>
          <p:nvPr>
            <p:ph type="sldNum" sz="quarter" idx="3"/>
          </p:nvPr>
        </p:nvSpPr>
        <p:spPr>
          <a:xfrm>
            <a:off x="3881795" y="8686952"/>
            <a:ext cx="2976173" cy="456900"/>
          </a:xfrm>
          <a:prstGeom prst="rect">
            <a:avLst/>
          </a:prstGeom>
          <a:noFill/>
          <a:ln>
            <a:noFill/>
          </a:ln>
        </p:spPr>
        <p:txBody>
          <a:bodyPr vert="horz" wrap="none" lIns="78903" tIns="39452" rIns="78903" bIns="39452" anchor="b" compatLnSpc="0"/>
          <a:lstStyle/>
          <a:p>
            <a:pPr algn="r" hangingPunct="0">
              <a:defRPr sz="1400"/>
            </a:pPr>
            <a:fld id="{43E5E4E3-48F4-4E63-9111-8541E022487A}" type="slidenum">
              <a:rPr/>
              <a:pPr algn="r" hangingPunct="0">
                <a:defRPr sz="1400"/>
              </a:pPr>
              <a:t>‹#›</a:t>
            </a:fld>
            <a:endParaRPr lang="en-IN" sz="1200">
              <a:latin typeface="Arial" pitchFamily="18"/>
              <a:ea typeface="Microsoft YaHei" pitchFamily="2"/>
              <a:cs typeface="Mangal" pitchFamily="2"/>
            </a:endParaRPr>
          </a:p>
        </p:txBody>
      </p:sp>
    </p:spTree>
    <p:extLst>
      <p:ext uri="{BB962C8B-B14F-4D97-AF65-F5344CB8AC3E}">
        <p14:creationId xmlns:p14="http://schemas.microsoft.com/office/powerpoint/2010/main" val="3595947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217488" y="812800"/>
            <a:ext cx="7123112" cy="4008438"/>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IN"/>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lstStyle>
            <a:lvl1pPr lvl="0"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lstStyle>
            <a:lvl1pPr lvl="0" algn="r"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lstStyle>
            <a:lvl1pPr lvl="0"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lstStyle>
            <a:lvl1pPr lvl="0" algn="r" rtl="0" hangingPunct="0">
              <a:buNone/>
              <a:tabLst/>
              <a:defRPr lang="en-IN" sz="1400" kern="1200">
                <a:latin typeface="Times New Roman" pitchFamily="18"/>
                <a:ea typeface="Arial Unicode MS" pitchFamily="2"/>
                <a:cs typeface="Tahoma" pitchFamily="2"/>
              </a:defRPr>
            </a:lvl1pPr>
          </a:lstStyle>
          <a:p>
            <a:pPr lvl="0"/>
            <a:fld id="{08BBC7B2-BA4B-4D32-A561-F2461D3D42BF}" type="slidenum">
              <a:rPr/>
              <a:pPr lvl="0"/>
              <a:t>‹#›</a:t>
            </a:fld>
            <a:endParaRPr lang="en-IN"/>
          </a:p>
        </p:txBody>
      </p:sp>
    </p:spTree>
    <p:extLst>
      <p:ext uri="{BB962C8B-B14F-4D97-AF65-F5344CB8AC3E}">
        <p14:creationId xmlns:p14="http://schemas.microsoft.com/office/powerpoint/2010/main" val="2436730427"/>
      </p:ext>
    </p:extLst>
  </p:cSld>
  <p:clrMap bg1="lt1" tx1="dk1" bg2="lt2" tx2="dk2" accent1="accent1" accent2="accent2" accent3="accent3" accent4="accent4" accent5="accent5" accent6="accent6" hlink="hlink" folHlink="folHlink"/>
  <p:notesStyle>
    <a:lvl1pPr marL="216000" marR="0" indent="-216000" rtl="0" hangingPunct="0">
      <a:tabLst/>
      <a:defRPr lang="en-IN" sz="2000" b="0" i="0" u="none" strike="noStrike" kern="1200">
        <a:ln>
          <a:noFill/>
        </a:ln>
        <a:latin typeface="Arial" pitchFamily="18"/>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3908306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627993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20792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1513513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865064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7209160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552755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7911271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3260908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718865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1126074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5516884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0911168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2750582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8142454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8304177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2754959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5492193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4917950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1778673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0521740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2724308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24112310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454263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6438392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0516381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9958171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496139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7487381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3112" cy="4008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08BBC7B2-BA4B-4D32-A561-F2461D3D42BF}" type="slidenum">
              <a:rPr lang="en-US" smtClean="0"/>
              <a:pPr lvl="0"/>
              <a:t>37</a:t>
            </a:fld>
            <a:endParaRPr lang="en-US"/>
          </a:p>
        </p:txBody>
      </p:sp>
    </p:spTree>
    <p:extLst>
      <p:ext uri="{BB962C8B-B14F-4D97-AF65-F5344CB8AC3E}">
        <p14:creationId xmlns:p14="http://schemas.microsoft.com/office/powerpoint/2010/main" val="31929127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3112" cy="4008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08BBC7B2-BA4B-4D32-A561-F2461D3D42BF}" type="slidenum">
              <a:rPr lang="en-US" smtClean="0"/>
              <a:pPr lvl="0"/>
              <a:t>38</a:t>
            </a:fld>
            <a:endParaRPr lang="en-US"/>
          </a:p>
        </p:txBody>
      </p:sp>
    </p:spTree>
    <p:extLst>
      <p:ext uri="{BB962C8B-B14F-4D97-AF65-F5344CB8AC3E}">
        <p14:creationId xmlns:p14="http://schemas.microsoft.com/office/powerpoint/2010/main" val="3780486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9708522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08074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dirty="0"/>
          </a:p>
        </p:txBody>
      </p:sp>
    </p:spTree>
    <p:extLst>
      <p:ext uri="{BB962C8B-B14F-4D97-AF65-F5344CB8AC3E}">
        <p14:creationId xmlns:p14="http://schemas.microsoft.com/office/powerpoint/2010/main" val="30537432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22109247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2357286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8761438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2791557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8458642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2293982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3112" cy="4008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08BBC7B2-BA4B-4D32-A561-F2461D3D42BF}" type="slidenum">
              <a:rPr lang="en-US" smtClean="0"/>
              <a:pPr lvl="0"/>
              <a:t>47</a:t>
            </a:fld>
            <a:endParaRPr lang="en-US"/>
          </a:p>
        </p:txBody>
      </p:sp>
    </p:spTree>
    <p:extLst>
      <p:ext uri="{BB962C8B-B14F-4D97-AF65-F5344CB8AC3E}">
        <p14:creationId xmlns:p14="http://schemas.microsoft.com/office/powerpoint/2010/main" val="5609351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7561747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79562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060640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26811079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5244763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1802286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056624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874196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4078298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020892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4601191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7" name="Group 9"/>
          <p:cNvGrpSpPr>
            <a:grpSpLocks noChangeAspect="1"/>
          </p:cNvGrpSpPr>
          <p:nvPr/>
        </p:nvGrpSpPr>
        <p:grpSpPr bwMode="hidden">
          <a:xfrm>
            <a:off x="282220" y="5353963"/>
            <a:ext cx="11631168"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9"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3200" y="5870576"/>
            <a:ext cx="1117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Slide Number Placeholder 1"/>
          <p:cNvSpPr txBox="1">
            <a:spLocks/>
          </p:cNvSpPr>
          <p:nvPr userDrawn="1"/>
        </p:nvSpPr>
        <p:spPr>
          <a:xfrm>
            <a:off x="11391038" y="6356351"/>
            <a:ext cx="7493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5" name="Group 14"/>
          <p:cNvGrpSpPr>
            <a:grpSpLocks noChangeAspect="1"/>
          </p:cNvGrpSpPr>
          <p:nvPr/>
        </p:nvGrpSpPr>
        <p:grpSpPr bwMode="hidden">
          <a:xfrm>
            <a:off x="282220" y="714191"/>
            <a:ext cx="11631168"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 name="Vertical Title 1"/>
          <p:cNvSpPr>
            <a:spLocks noGrp="1"/>
          </p:cNvSpPr>
          <p:nvPr>
            <p:ph type="title" orient="vert"/>
          </p:nvPr>
        </p:nvSpPr>
        <p:spPr>
          <a:xfrm>
            <a:off x="8839200" y="1447801"/>
            <a:ext cx="27432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3200" y="5870576"/>
            <a:ext cx="1117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Slide Number Placeholder 1"/>
          <p:cNvSpPr txBox="1">
            <a:spLocks/>
          </p:cNvSpPr>
          <p:nvPr userDrawn="1"/>
        </p:nvSpPr>
        <p:spPr>
          <a:xfrm>
            <a:off x="11391038" y="6356351"/>
            <a:ext cx="7493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8FC25D-E115-4E72-9DF1-C91070505D11}"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10726722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8FC25D-E115-4E72-9DF1-C91070505D11}"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3779579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8FC25D-E115-4E72-9DF1-C91070505D11}"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3543893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8FC25D-E115-4E72-9DF1-C91070505D11}" type="datetimeFigureOut">
              <a:rPr lang="en-US" smtClean="0"/>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40260105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8FC25D-E115-4E72-9DF1-C91070505D11}" type="datetimeFigureOut">
              <a:rPr lang="en-US" smtClean="0"/>
              <a:t>7/18/2023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27548369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8FC25D-E115-4E72-9DF1-C91070505D11}" type="datetimeFigureOut">
              <a:rPr lang="en-US" smtClean="0"/>
              <a:t>7/18/2023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5904993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8FC25D-E115-4E72-9DF1-C91070505D11}" type="datetimeFigureOut">
              <a:rPr lang="en-US" smtClean="0"/>
              <a:t>7/18/2023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22951379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8FC25D-E115-4E72-9DF1-C91070505D11}" type="datetimeFigureOut">
              <a:rPr lang="en-US" smtClean="0"/>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2202983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8FC25D-E115-4E72-9DF1-C91070505D11}" type="datetimeFigureOut">
              <a:rPr lang="en-US" smtClean="0"/>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2711870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8FC25D-E115-4E72-9DF1-C91070505D11}"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10388780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8FC25D-E115-4E72-9DF1-C91070505D11}"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685966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228600"/>
            <a:ext cx="11594592"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Freeform 14"/>
          <p:cNvSpPr>
            <a:spLocks/>
          </p:cNvSpPr>
          <p:nvPr/>
        </p:nvSpPr>
        <p:spPr bwMode="hidden">
          <a:xfrm>
            <a:off x="8063251" y="4203592"/>
            <a:ext cx="383523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0" name="Freeform 18"/>
          <p:cNvSpPr>
            <a:spLocks/>
          </p:cNvSpPr>
          <p:nvPr/>
        </p:nvSpPr>
        <p:spPr bwMode="hidden">
          <a:xfrm>
            <a:off x="3492427" y="4075290"/>
            <a:ext cx="7392687"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1" name="Freeform 22"/>
          <p:cNvSpPr>
            <a:spLocks/>
          </p:cNvSpPr>
          <p:nvPr/>
        </p:nvSpPr>
        <p:spPr bwMode="hidden">
          <a:xfrm>
            <a:off x="3771637" y="4087562"/>
            <a:ext cx="729064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26"/>
          <p:cNvSpPr>
            <a:spLocks/>
          </p:cNvSpPr>
          <p:nvPr/>
        </p:nvSpPr>
        <p:spPr bwMode="hidden">
          <a:xfrm>
            <a:off x="7479319" y="4074175"/>
            <a:ext cx="4410667"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13" name="Freeform 10"/>
          <p:cNvSpPr>
            <a:spLocks/>
          </p:cNvSpPr>
          <p:nvPr/>
        </p:nvSpPr>
        <p:spPr bwMode="hidden">
          <a:xfrm>
            <a:off x="282220" y="4058555"/>
            <a:ext cx="11631168"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823153" y="1437449"/>
            <a:ext cx="8556979"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15"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3200" y="5870576"/>
            <a:ext cx="1117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Slide Number Placeholder 1"/>
          <p:cNvSpPr txBox="1">
            <a:spLocks/>
          </p:cNvSpPr>
          <p:nvPr userDrawn="1"/>
        </p:nvSpPr>
        <p:spPr>
          <a:xfrm>
            <a:off x="11391038" y="6356351"/>
            <a:ext cx="7493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902207" y="2679192"/>
            <a:ext cx="5096256"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6193536" y="2679192"/>
            <a:ext cx="5096256"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03110" y="3429001"/>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7" y="3429001"/>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6" name="Group 5"/>
          <p:cNvGrpSpPr>
            <a:grpSpLocks noChangeAspect="1"/>
          </p:cNvGrpSpPr>
          <p:nvPr/>
        </p:nvGrpSpPr>
        <p:grpSpPr bwMode="hidden">
          <a:xfrm>
            <a:off x="282220" y="714191"/>
            <a:ext cx="11631168"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pic>
        <p:nvPicPr>
          <p:cNvPr id="13"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3200" y="5870576"/>
            <a:ext cx="1117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Slide Number Placeholder 1"/>
          <p:cNvSpPr txBox="1">
            <a:spLocks/>
          </p:cNvSpPr>
          <p:nvPr userDrawn="1"/>
        </p:nvSpPr>
        <p:spPr>
          <a:xfrm>
            <a:off x="11391038" y="6356351"/>
            <a:ext cx="7493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Text Placeholder 3"/>
          <p:cNvSpPr>
            <a:spLocks noGrp="1"/>
          </p:cNvSpPr>
          <p:nvPr>
            <p:ph type="body" sz="half" idx="2"/>
          </p:nvPr>
        </p:nvSpPr>
        <p:spPr>
          <a:xfrm>
            <a:off x="1219200" y="3581401"/>
            <a:ext cx="44704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82220" y="714191"/>
            <a:ext cx="11631168"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02616"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6"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3200" y="5870576"/>
            <a:ext cx="1117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Slide Number Placeholder 1"/>
          <p:cNvSpPr txBox="1">
            <a:spLocks/>
          </p:cNvSpPr>
          <p:nvPr userDrawn="1"/>
        </p:nvSpPr>
        <p:spPr>
          <a:xfrm>
            <a:off x="11391038" y="6356351"/>
            <a:ext cx="7493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9" name="Group 8"/>
          <p:cNvGrpSpPr>
            <a:grpSpLocks noChangeAspect="1"/>
          </p:cNvGrpSpPr>
          <p:nvPr/>
        </p:nvGrpSpPr>
        <p:grpSpPr bwMode="hidden">
          <a:xfrm>
            <a:off x="282220" y="5353963"/>
            <a:ext cx="11631168"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 name="Title 1"/>
          <p:cNvSpPr>
            <a:spLocks noGrp="1"/>
          </p:cNvSpPr>
          <p:nvPr>
            <p:ph type="title"/>
          </p:nvPr>
        </p:nvSpPr>
        <p:spPr>
          <a:xfrm>
            <a:off x="6498874" y="338667"/>
            <a:ext cx="5083527"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491112" y="2785533"/>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pic>
        <p:nvPicPr>
          <p:cNvPr id="16"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3200" y="5870576"/>
            <a:ext cx="1117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Slide Number Placeholder 1"/>
          <p:cNvSpPr txBox="1">
            <a:spLocks/>
          </p:cNvSpPr>
          <p:nvPr userDrawn="1"/>
        </p:nvSpPr>
        <p:spPr>
          <a:xfrm>
            <a:off x="11391038" y="6356351"/>
            <a:ext cx="7493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304800" y="228600"/>
            <a:ext cx="11594592"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8" name="Group 15"/>
          <p:cNvGrpSpPr>
            <a:grpSpLocks noChangeAspect="1"/>
          </p:cNvGrpSpPr>
          <p:nvPr/>
        </p:nvGrpSpPr>
        <p:grpSpPr bwMode="hidden">
          <a:xfrm>
            <a:off x="282220" y="1679429"/>
            <a:ext cx="11631168"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 name="Title Placeholder 1"/>
          <p:cNvSpPr>
            <a:spLocks noGrp="1"/>
          </p:cNvSpPr>
          <p:nvPr>
            <p:ph type="title"/>
          </p:nvPr>
        </p:nvSpPr>
        <p:spPr>
          <a:xfrm>
            <a:off x="609600" y="338328"/>
            <a:ext cx="109728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62757" y="2675467"/>
            <a:ext cx="9877777"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5" name="Picture 9" descr="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3200" y="5870576"/>
            <a:ext cx="1117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Slide Number Placeholder 1"/>
          <p:cNvSpPr txBox="1">
            <a:spLocks/>
          </p:cNvSpPr>
          <p:nvPr/>
        </p:nvSpPr>
        <p:spPr>
          <a:xfrm>
            <a:off x="11391038" y="6356351"/>
            <a:ext cx="7493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7/18/2023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44980553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s://www.pngall.com/free-png" TargetMode="External"/><Relationship Id="rId3" Type="http://schemas.openxmlformats.org/officeDocument/2006/relationships/image" Target="../media/image4.jpe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hyperlink" Target="https://cs.wikipedia.org/wiki/Sumatra_PDF" TargetMode="External"/><Relationship Id="rId5" Type="http://schemas.openxmlformats.org/officeDocument/2006/relationships/image" Target="../media/image5.png"/><Relationship Id="rId4" Type="http://schemas.openxmlformats.org/officeDocument/2006/relationships/hyperlink" Target="https://www.htnovo.net/2018/08/in-arrivo-swipe-laterali-su-youtube.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8" name="Title 1"/>
          <p:cNvSpPr txBox="1">
            <a:spLocks/>
          </p:cNvSpPr>
          <p:nvPr/>
        </p:nvSpPr>
        <p:spPr>
          <a:xfrm>
            <a:off x="1828800" y="4308158"/>
            <a:ext cx="8686800" cy="492443"/>
          </a:xfrm>
          <a:prstGeom prst="rect">
            <a:avLst/>
          </a:prstGeom>
          <a:noFill/>
          <a:ln>
            <a:noFill/>
          </a:ln>
        </p:spPr>
        <p:txBody>
          <a:bodyPr wrap="square" lIns="0" tIns="0" rIns="0" bIns="0" anchor="ctr">
            <a:spAutoFit/>
          </a:bodyPr>
          <a:lstStyle>
            <a:defPPr lvl="0">
              <a:buSzPct val="45000"/>
              <a:buFont typeface="StarSymbol"/>
              <a:buNone/>
              <a:defRPr/>
            </a:defPPr>
            <a:lvl1pPr lvl="0" algn="ctr" rtl="0" hangingPunct="1">
              <a:spcBef>
                <a:spcPts val="0"/>
              </a:spcBef>
              <a:spcAft>
                <a:spcPts val="0"/>
              </a:spcAft>
              <a:buSzPct val="45000"/>
              <a:buFont typeface="StarSymbol"/>
              <a:buChar char="●"/>
              <a:tabLst/>
              <a:defRPr lang="en-US" sz="3200" b="1" i="0" u="none" strike="noStrike" kern="1200" spc="0">
                <a:ln>
                  <a:noFill/>
                </a:ln>
                <a:solidFill>
                  <a:srgbClr val="FFFFFF"/>
                </a:solidFill>
                <a:effectLst>
                  <a:outerShdw dist="17961" dir="2700000">
                    <a:scrgbClr r="0" g="0" b="0"/>
                  </a:outerShdw>
                </a:effectLst>
                <a:latin typeface="Helvetica" pitchFamily="34"/>
                <a:ea typeface="Helvetica" pitchFamily="2"/>
                <a:cs typeface="Helvetica" pitchFamily="2"/>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buNone/>
            </a:pPr>
            <a:r>
              <a:rPr lang="en-US" dirty="0">
                <a:solidFill>
                  <a:schemeClr val="tx1"/>
                </a:solidFill>
                <a:effectLst/>
                <a:latin typeface="Arial" panose="020B0604020202020204" pitchFamily="34" charset="0"/>
                <a:cs typeface="Arial" panose="020B0604020202020204" pitchFamily="34" charset="0"/>
              </a:rPr>
              <a:t>Chapter 4  ARM Assembly Language </a:t>
            </a:r>
          </a:p>
        </p:txBody>
      </p:sp>
      <p:sp>
        <p:nvSpPr>
          <p:cNvPr id="10" name="TextBox 1"/>
          <p:cNvSpPr txBox="1">
            <a:spLocks noChangeArrowheads="1"/>
          </p:cNvSpPr>
          <p:nvPr/>
        </p:nvSpPr>
        <p:spPr bwMode="auto">
          <a:xfrm>
            <a:off x="4191000" y="2967336"/>
            <a:ext cx="3886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1085850" algn="l"/>
              </a:tabLst>
              <a:defRPr>
                <a:solidFill>
                  <a:schemeClr val="tx1"/>
                </a:solidFill>
                <a:latin typeface="Arial" pitchFamily="34" charset="0"/>
              </a:defRPr>
            </a:lvl1pPr>
            <a:lvl2pPr marL="742950" indent="-285750" eaLnBrk="0" hangingPunct="0">
              <a:tabLst>
                <a:tab pos="1085850" algn="l"/>
              </a:tabLst>
              <a:defRPr>
                <a:solidFill>
                  <a:schemeClr val="tx1"/>
                </a:solidFill>
                <a:latin typeface="Arial" pitchFamily="34" charset="0"/>
              </a:defRPr>
            </a:lvl2pPr>
            <a:lvl3pPr marL="1143000" indent="-228600" eaLnBrk="0" hangingPunct="0">
              <a:tabLst>
                <a:tab pos="1085850" algn="l"/>
              </a:tabLst>
              <a:defRPr>
                <a:solidFill>
                  <a:schemeClr val="tx1"/>
                </a:solidFill>
                <a:latin typeface="Arial" pitchFamily="34" charset="0"/>
              </a:defRPr>
            </a:lvl3pPr>
            <a:lvl4pPr marL="1600200" indent="-228600" eaLnBrk="0" hangingPunct="0">
              <a:tabLst>
                <a:tab pos="1085850" algn="l"/>
              </a:tabLst>
              <a:defRPr>
                <a:solidFill>
                  <a:schemeClr val="tx1"/>
                </a:solidFill>
                <a:latin typeface="Arial" pitchFamily="34" charset="0"/>
              </a:defRPr>
            </a:lvl4pPr>
            <a:lvl5pPr marL="2057400" indent="-228600" eaLnBrk="0" hangingPunct="0">
              <a:tabLst>
                <a:tab pos="1085850" algn="l"/>
              </a:tabLst>
              <a:defRPr>
                <a:solidFill>
                  <a:schemeClr val="tx1"/>
                </a:solidFill>
                <a:latin typeface="Arial" pitchFamily="34" charset="0"/>
              </a:defRPr>
            </a:lvl5pPr>
            <a:lvl6pPr marL="2514600" indent="-228600" eaLnBrk="0" fontAlgn="base" hangingPunct="0">
              <a:spcBef>
                <a:spcPct val="0"/>
              </a:spcBef>
              <a:spcAft>
                <a:spcPct val="0"/>
              </a:spcAft>
              <a:tabLst>
                <a:tab pos="1085850" algn="l"/>
              </a:tabLst>
              <a:defRPr>
                <a:solidFill>
                  <a:schemeClr val="tx1"/>
                </a:solidFill>
                <a:latin typeface="Arial" pitchFamily="34" charset="0"/>
              </a:defRPr>
            </a:lvl6pPr>
            <a:lvl7pPr marL="2971800" indent="-228600" eaLnBrk="0" fontAlgn="base" hangingPunct="0">
              <a:spcBef>
                <a:spcPct val="0"/>
              </a:spcBef>
              <a:spcAft>
                <a:spcPct val="0"/>
              </a:spcAft>
              <a:tabLst>
                <a:tab pos="1085850" algn="l"/>
              </a:tabLst>
              <a:defRPr>
                <a:solidFill>
                  <a:schemeClr val="tx1"/>
                </a:solidFill>
                <a:latin typeface="Arial" pitchFamily="34" charset="0"/>
              </a:defRPr>
            </a:lvl7pPr>
            <a:lvl8pPr marL="3429000" indent="-228600" eaLnBrk="0" fontAlgn="base" hangingPunct="0">
              <a:spcBef>
                <a:spcPct val="0"/>
              </a:spcBef>
              <a:spcAft>
                <a:spcPct val="0"/>
              </a:spcAft>
              <a:tabLst>
                <a:tab pos="1085850" algn="l"/>
              </a:tabLst>
              <a:defRPr>
                <a:solidFill>
                  <a:schemeClr val="tx1"/>
                </a:solidFill>
                <a:latin typeface="Arial" pitchFamily="34" charset="0"/>
              </a:defRPr>
            </a:lvl8pPr>
            <a:lvl9pPr marL="3886200" indent="-228600" eaLnBrk="0" fontAlgn="base" hangingPunct="0">
              <a:spcBef>
                <a:spcPct val="0"/>
              </a:spcBef>
              <a:spcAft>
                <a:spcPct val="0"/>
              </a:spcAft>
              <a:tabLst>
                <a:tab pos="1085850" algn="l"/>
              </a:tabLst>
              <a:defRPr>
                <a:solidFill>
                  <a:schemeClr val="tx1"/>
                </a:solidFill>
                <a:latin typeface="Arial" pitchFamily="34" charset="0"/>
              </a:defRPr>
            </a:lvl9pPr>
          </a:lstStyle>
          <a:p>
            <a:pPr algn="ctr" eaLnBrk="1" hangingPunct="1"/>
            <a:r>
              <a:rPr lang="fi-FI" sz="2400" b="1" dirty="0">
                <a:cs typeface="Arial" panose="020B0604020202020204" pitchFamily="34" charset="0"/>
              </a:rPr>
              <a:t>Smruti </a:t>
            </a:r>
            <a:r>
              <a:rPr lang="fi-FI" sz="2400" b="1">
                <a:cs typeface="Arial" panose="020B0604020202020204" pitchFamily="34" charset="0"/>
              </a:rPr>
              <a:t>Ranjan Sarangi, IIT Delhi</a:t>
            </a:r>
            <a:endParaRPr lang="fi-FI" sz="2400" b="1" dirty="0">
              <a:cs typeface="Arial" panose="020B0604020202020204" pitchFamily="34" charset="0"/>
            </a:endParaRPr>
          </a:p>
        </p:txBody>
      </p:sp>
      <p:sp>
        <p:nvSpPr>
          <p:cNvPr id="11" name="Rectangle 10"/>
          <p:cNvSpPr/>
          <p:nvPr/>
        </p:nvSpPr>
        <p:spPr>
          <a:xfrm>
            <a:off x="1627910" y="2325470"/>
            <a:ext cx="9118715" cy="646331"/>
          </a:xfrm>
          <a:prstGeom prst="rect">
            <a:avLst/>
          </a:prstGeom>
        </p:spPr>
        <p:txBody>
          <a:bodyPr wrap="none">
            <a:spAutoFit/>
          </a:bodyPr>
          <a:lstStyle/>
          <a:p>
            <a:r>
              <a:rPr lang="en-US" sz="3600" b="1" dirty="0">
                <a:latin typeface="Arial" panose="020B0604020202020204" pitchFamily="34" charset="0"/>
                <a:cs typeface="Arial" panose="020B0604020202020204" pitchFamily="34" charset="0"/>
              </a:rPr>
              <a:t>Computer Organisation and Architecture</a:t>
            </a:r>
            <a:endParaRPr lang="en-US" sz="3600" dirty="0">
              <a:latin typeface="Arial" panose="020B0604020202020204" pitchFamily="34" charset="0"/>
              <a:cs typeface="Arial" panose="020B0604020202020204" pitchFamily="34" charset="0"/>
            </a:endParaRPr>
          </a:p>
        </p:txBody>
      </p:sp>
      <p:sp>
        <p:nvSpPr>
          <p:cNvPr id="12" name="Text Box 4"/>
          <p:cNvSpPr txBox="1">
            <a:spLocks noChangeArrowheads="1"/>
          </p:cNvSpPr>
          <p:nvPr/>
        </p:nvSpPr>
        <p:spPr bwMode="auto">
          <a:xfrm>
            <a:off x="7962900" y="514290"/>
            <a:ext cx="2400300"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altLang="en-US" sz="2000" b="1" dirty="0">
                <a:cs typeface="Arial" panose="020B0604020202020204" pitchFamily="34" charset="0"/>
              </a:rPr>
              <a:t>PowerPoint Slides</a:t>
            </a:r>
          </a:p>
        </p:txBody>
      </p:sp>
      <p:pic>
        <p:nvPicPr>
          <p:cNvPr id="13"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889380"/>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13"/>
          <p:cNvGrpSpPr/>
          <p:nvPr/>
        </p:nvGrpSpPr>
        <p:grpSpPr>
          <a:xfrm>
            <a:off x="1524000" y="5537201"/>
            <a:ext cx="9372600" cy="1457325"/>
            <a:chOff x="0" y="5537200"/>
            <a:chExt cx="9372600" cy="1457325"/>
          </a:xfrm>
        </p:grpSpPr>
        <p:sp>
          <p:nvSpPr>
            <p:cNvPr id="15" name="Rectangle 14"/>
            <p:cNvSpPr/>
            <p:nvPr/>
          </p:nvSpPr>
          <p:spPr>
            <a:xfrm>
              <a:off x="0" y="5537200"/>
              <a:ext cx="9144000" cy="1320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Box 2"/>
            <p:cNvSpPr txBox="1">
              <a:spLocks noChangeArrowheads="1"/>
            </p:cNvSpPr>
            <p:nvPr/>
          </p:nvSpPr>
          <p:spPr bwMode="auto">
            <a:xfrm>
              <a:off x="0" y="6096000"/>
              <a:ext cx="91440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r>
                <a:rPr lang="en-US" altLang="en-US" sz="800" b="1" dirty="0">
                  <a:latin typeface="TimesNewRoman,Bold" charset="0"/>
                </a:rPr>
                <a:t>PROPRIETARY MATERIAL</a:t>
              </a:r>
              <a:r>
                <a:rPr lang="en-US" altLang="en-US" sz="800" dirty="0">
                  <a:latin typeface="TimesNewRoman" charset="0"/>
                </a:rPr>
                <a:t>. ©  2014 The McGraw-Hill Companies, Inc. All rights reserved. No part of this PowerPoint slide  may be displayed, reproduced or distributed in any form or by any means, without the prior written permission of the publisher, or used beyond the limited distribution to teachers and educators permitted by McGraw-Hill for their individual course preparation. PowerPoint Slides are being provided only to authorized professors and instructors for use in preparing for classes using the affiliated textbook. No other use or distribution of   this PowerPoint slide  is permitted.  The PowerPoint slide may not be sold and may not be distributed or be  used by any student or   any other third party. No part of the slide may be reproduced, displayed or distributed in any form or by any means, electronic or otherwise, without the prior written permission of  McGraw Hill Education (India) Private Limited.     </a:t>
              </a:r>
            </a:p>
          </p:txBody>
        </p:sp>
        <p:sp>
          <p:nvSpPr>
            <p:cNvPr id="1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a:latin typeface="Calibri" panose="020F0502020204030204" pitchFamily="34" charset="0"/>
                </a:rPr>
                <a:pPr>
                  <a:defRPr/>
                </a:pPr>
                <a:t>1</a:t>
              </a:fld>
              <a:endParaRPr lang="en-US" sz="1000" dirty="0">
                <a:latin typeface="Calibri" panose="020F0502020204030204" pitchFamily="34" charset="0"/>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38400" y="2286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endParaRPr lang="fr-FR" dirty="0">
              <a:solidFill>
                <a:schemeClr val="tx1"/>
              </a:solidFill>
            </a:endParaRPr>
          </a:p>
        </p:txBody>
      </p:sp>
      <mc:AlternateContent xmlns:mc="http://schemas.openxmlformats.org/markup-compatibility/2006">
        <mc:Choice xmlns:a14="http://schemas.microsoft.com/office/drawing/2010/main" Requires="a14">
          <p:sp>
            <p:nvSpPr>
              <p:cNvPr id="7" name="Rectangle 6"/>
              <p:cNvSpPr/>
              <p:nvPr/>
            </p:nvSpPr>
            <p:spPr>
              <a:xfrm>
                <a:off x="2743200" y="2057400"/>
                <a:ext cx="7010400" cy="2863028"/>
              </a:xfrm>
              <a:prstGeom prst="rect">
                <a:avLst/>
              </a:prstGeom>
            </p:spPr>
            <p:txBody>
              <a:bodyPr wrap="square">
                <a:spAutoFit/>
              </a:bodyPr>
              <a:lstStyle/>
              <a:p>
                <a:r>
                  <a:rPr lang="en-US" sz="2000" i="1" dirty="0">
                    <a:latin typeface="Times New Roman" pitchFamily="18" charset="0"/>
                    <a:cs typeface="Times New Roman" pitchFamily="18" charset="0"/>
                  </a:rPr>
                  <a:t>Write an ARM assembly program to compute:</a:t>
                </a:r>
                <a14:m>
                  <m:oMath xmlns:m="http://schemas.openxmlformats.org/officeDocument/2006/math">
                    <m:acc>
                      <m:accPr>
                        <m:chr m:val="̅"/>
                        <m:ctrlPr>
                          <a:rPr lang="en-US" sz="2000" i="1">
                            <a:latin typeface="Cambria Math" panose="02040503050406030204" pitchFamily="18" charset="0"/>
                            <a:cs typeface="Times New Roman" pitchFamily="18" charset="0"/>
                          </a:rPr>
                        </m:ctrlPr>
                      </m:accPr>
                      <m:e>
                        <m:r>
                          <a:rPr lang="en-US" sz="2000" i="1">
                            <a:latin typeface="Cambria Math" panose="02040503050406030204" pitchFamily="18" charset="0"/>
                            <a:cs typeface="Times New Roman" pitchFamily="18" charset="0"/>
                          </a:rPr>
                          <m:t>𝐴</m:t>
                        </m:r>
                        <m:r>
                          <a:rPr lang="en-US" sz="2000" i="1">
                            <a:latin typeface="Cambria Math" panose="02040503050406030204" pitchFamily="18" charset="0"/>
                            <a:cs typeface="Times New Roman" pitchFamily="18" charset="0"/>
                          </a:rPr>
                          <m:t> </m:t>
                        </m:r>
                        <m:r>
                          <a:rPr lang="en-US" sz="2000" i="1">
                            <a:latin typeface="Cambria Math" panose="02040503050406030204" pitchFamily="18" charset="0"/>
                            <a:cs typeface="Times New Roman" pitchFamily="18" charset="0"/>
                          </a:rPr>
                          <m:t>𝑉</m:t>
                        </m:r>
                        <m:r>
                          <a:rPr lang="en-US" sz="2000" i="1">
                            <a:latin typeface="Cambria Math" panose="02040503050406030204" pitchFamily="18" charset="0"/>
                            <a:cs typeface="Times New Roman" pitchFamily="18" charset="0"/>
                          </a:rPr>
                          <m:t> </m:t>
                        </m:r>
                        <m:r>
                          <a:rPr lang="en-US" sz="2000" i="1">
                            <a:latin typeface="Cambria Math" panose="02040503050406030204" pitchFamily="18" charset="0"/>
                            <a:cs typeface="Times New Roman" pitchFamily="18" charset="0"/>
                          </a:rPr>
                          <m:t>𝐵</m:t>
                        </m:r>
                      </m:e>
                    </m:acc>
                  </m:oMath>
                </a14:m>
                <a:r>
                  <a:rPr lang="en-US" sz="2000" i="1" dirty="0">
                    <a:latin typeface="Times New Roman" pitchFamily="18" charset="0"/>
                    <a:cs typeface="Times New Roman" pitchFamily="18" charset="0"/>
                  </a:rPr>
                  <a:t>, where A and B are 1 bit Boolean values. Assume that A </a:t>
                </a:r>
                <a:r>
                  <a:rPr lang="en-US" sz="2000" dirty="0">
                    <a:latin typeface="Times New Roman" pitchFamily="18" charset="0"/>
                    <a:cs typeface="Times New Roman" pitchFamily="18" charset="0"/>
                  </a:rPr>
                  <a:t>= 0 </a:t>
                </a:r>
                <a:r>
                  <a:rPr lang="en-US" sz="2000" i="1" dirty="0">
                    <a:latin typeface="Times New Roman" pitchFamily="18" charset="0"/>
                    <a:cs typeface="Times New Roman" pitchFamily="18" charset="0"/>
                  </a:rPr>
                  <a:t>and B </a:t>
                </a:r>
                <a:r>
                  <a:rPr lang="en-US" sz="2000" dirty="0">
                    <a:latin typeface="Times New Roman" pitchFamily="18" charset="0"/>
                    <a:cs typeface="Times New Roman" pitchFamily="18" charset="0"/>
                  </a:rPr>
                  <a:t>= 1</a:t>
                </a:r>
                <a:r>
                  <a:rPr lang="en-US" sz="2000" i="1" dirty="0">
                    <a:latin typeface="Times New Roman" pitchFamily="18" charset="0"/>
                    <a:cs typeface="Times New Roman" pitchFamily="18" charset="0"/>
                  </a:rPr>
                  <a:t>. Save the result in r</a:t>
                </a:r>
                <a:r>
                  <a:rPr lang="en-US" sz="2000" dirty="0">
                    <a:latin typeface="Times New Roman" pitchFamily="18" charset="0"/>
                    <a:cs typeface="Times New Roman" pitchFamily="18" charset="0"/>
                  </a:rPr>
                  <a:t>0.</a:t>
                </a:r>
              </a:p>
              <a:p>
                <a:endParaRPr lang="en-US" sz="2000" i="1" dirty="0">
                  <a:latin typeface="Times New Roman" pitchFamily="18" charset="0"/>
                  <a:cs typeface="Times New Roman" pitchFamily="18" charset="0"/>
                </a:endParaRPr>
              </a:p>
              <a:p>
                <a:r>
                  <a:rPr lang="en-US" sz="2000" b="1" i="1" dirty="0">
                    <a:latin typeface="Times New Roman" pitchFamily="18" charset="0"/>
                    <a:cs typeface="Times New Roman" pitchFamily="18" charset="0"/>
                  </a:rPr>
                  <a:t>Answer:</a:t>
                </a:r>
              </a:p>
              <a:p>
                <a:endParaRPr lang="en-US" sz="2000" i="1" dirty="0">
                  <a:latin typeface="Times New Roman" pitchFamily="18" charset="0"/>
                  <a:cs typeface="Times New Roman" pitchFamily="18" charset="0"/>
                </a:endParaRPr>
              </a:p>
              <a:p>
                <a:r>
                  <a:rPr lang="en-US" sz="2000" i="1" dirty="0" err="1">
                    <a:latin typeface="Courier New" pitchFamily="49" charset="0"/>
                    <a:cs typeface="Courier New" pitchFamily="49" charset="0"/>
                  </a:rPr>
                  <a:t>mov</a:t>
                </a:r>
                <a:r>
                  <a:rPr lang="en-US" sz="2000" i="1" dirty="0">
                    <a:latin typeface="Courier New" pitchFamily="49" charset="0"/>
                    <a:cs typeface="Courier New" pitchFamily="49" charset="0"/>
                  </a:rPr>
                  <a:t> r0, #0x0</a:t>
                </a:r>
              </a:p>
              <a:p>
                <a:r>
                  <a:rPr lang="en-US" sz="2000" i="1" dirty="0" err="1">
                    <a:latin typeface="Courier New" pitchFamily="49" charset="0"/>
                    <a:cs typeface="Courier New" pitchFamily="49" charset="0"/>
                  </a:rPr>
                  <a:t>orr</a:t>
                </a:r>
                <a:r>
                  <a:rPr lang="en-US" sz="2000" i="1" dirty="0">
                    <a:latin typeface="Courier New" pitchFamily="49" charset="0"/>
                    <a:cs typeface="Courier New" pitchFamily="49" charset="0"/>
                  </a:rPr>
                  <a:t> r0, r0, #0x1</a:t>
                </a:r>
              </a:p>
              <a:p>
                <a:r>
                  <a:rPr lang="en-US" sz="2000" i="1" dirty="0" err="1">
                    <a:latin typeface="Courier New" pitchFamily="49" charset="0"/>
                    <a:cs typeface="Courier New" pitchFamily="49" charset="0"/>
                  </a:rPr>
                  <a:t>mvn</a:t>
                </a:r>
                <a:r>
                  <a:rPr lang="en-US" sz="2000" i="1" dirty="0">
                    <a:latin typeface="Courier New" pitchFamily="49" charset="0"/>
                    <a:cs typeface="Courier New" pitchFamily="49" charset="0"/>
                  </a:rPr>
                  <a:t> r0, r0</a:t>
                </a:r>
              </a:p>
            </p:txBody>
          </p:sp>
        </mc:Choice>
        <mc:Fallback>
          <p:sp>
            <p:nvSpPr>
              <p:cNvPr id="7" name="Rectangle 6"/>
              <p:cNvSpPr>
                <a:spLocks noRot="1" noChangeAspect="1" noMove="1" noResize="1" noEditPoints="1" noAdjustHandles="1" noChangeArrowheads="1" noChangeShapeType="1" noTextEdit="1"/>
              </p:cNvSpPr>
              <p:nvPr/>
            </p:nvSpPr>
            <p:spPr>
              <a:xfrm>
                <a:off x="2743200" y="2057400"/>
                <a:ext cx="7010400" cy="2863028"/>
              </a:xfrm>
              <a:prstGeom prst="rect">
                <a:avLst/>
              </a:prstGeom>
              <a:blipFill>
                <a:blip r:embed="rId3"/>
                <a:stretch>
                  <a:fillRect l="-870" t="-1279" b="-2985"/>
                </a:stretch>
              </a:blipFill>
            </p:spPr>
            <p:txBody>
              <a:bodyPr/>
              <a:lstStyle/>
              <a:p>
                <a:r>
                  <a:rPr lang="en-IN">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89200" y="2286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Multiplication Instruction</a:t>
            </a:r>
          </a:p>
        </p:txBody>
      </p:sp>
      <p:sp>
        <p:nvSpPr>
          <p:cNvPr id="3" name="Text Placeholder 2"/>
          <p:cNvSpPr txBox="1">
            <a:spLocks noGrp="1"/>
          </p:cNvSpPr>
          <p:nvPr>
            <p:ph type="body" idx="4294967295"/>
          </p:nvPr>
        </p:nvSpPr>
        <p:spPr>
          <a:xfrm>
            <a:off x="2565400" y="4191000"/>
            <a:ext cx="7416800" cy="1339850"/>
          </a:xfr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620713" indent="-446088">
              <a:buSzPct val="100000"/>
              <a:buFont typeface="Symbol" panose="05050102010706020507" pitchFamily="18" charset="2"/>
              <a:buChar char="*"/>
            </a:pPr>
            <a:r>
              <a:rPr lang="en-US" dirty="0" err="1">
                <a:solidFill>
                  <a:srgbClr val="2323DC"/>
                </a:solidFill>
                <a:latin typeface="Calibri" panose="020F0502020204030204" pitchFamily="34" charset="0"/>
              </a:rPr>
              <a:t>smull</a:t>
            </a:r>
            <a:r>
              <a:rPr lang="en-US" dirty="0">
                <a:latin typeface="Calibri" panose="020F0502020204030204" pitchFamily="34" charset="0"/>
              </a:rPr>
              <a:t> and </a:t>
            </a:r>
            <a:r>
              <a:rPr lang="en-US" dirty="0" err="1">
                <a:solidFill>
                  <a:srgbClr val="33CC66"/>
                </a:solidFill>
                <a:latin typeface="Calibri" panose="020F0502020204030204" pitchFamily="34" charset="0"/>
              </a:rPr>
              <a:t>umull</a:t>
            </a:r>
            <a:r>
              <a:rPr lang="en-US" dirty="0">
                <a:latin typeface="Calibri" panose="020F0502020204030204" pitchFamily="34" charset="0"/>
              </a:rPr>
              <a:t> instructions can hold a 64 bit </a:t>
            </a:r>
            <a:r>
              <a:rPr lang="en-US" dirty="0">
                <a:solidFill>
                  <a:srgbClr val="4700B8"/>
                </a:solidFill>
                <a:latin typeface="Calibri" panose="020F0502020204030204" pitchFamily="34" charset="0"/>
              </a:rPr>
              <a:t>operand</a:t>
            </a:r>
          </a:p>
        </p:txBody>
      </p:sp>
      <p:grpSp>
        <p:nvGrpSpPr>
          <p:cNvPr id="7" name="Group 6"/>
          <p:cNvGrpSpPr>
            <a:grpSpLocks noChangeAspect="1"/>
          </p:cNvGrpSpPr>
          <p:nvPr/>
        </p:nvGrpSpPr>
        <p:grpSpPr bwMode="auto">
          <a:xfrm>
            <a:off x="2667000" y="1752600"/>
            <a:ext cx="7086600" cy="1917700"/>
            <a:chOff x="1008" y="1246"/>
            <a:chExt cx="4464" cy="1208"/>
          </a:xfrm>
        </p:grpSpPr>
        <p:sp>
          <p:nvSpPr>
            <p:cNvPr id="8" name="AutoShape 5"/>
            <p:cNvSpPr>
              <a:spLocks noChangeAspect="1" noChangeArrowheads="1" noTextEdit="1"/>
            </p:cNvSpPr>
            <p:nvPr/>
          </p:nvSpPr>
          <p:spPr bwMode="auto">
            <a:xfrm>
              <a:off x="1008" y="1246"/>
              <a:ext cx="4464" cy="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Line 7"/>
            <p:cNvSpPr>
              <a:spLocks noChangeShapeType="1"/>
            </p:cNvSpPr>
            <p:nvPr/>
          </p:nvSpPr>
          <p:spPr bwMode="auto">
            <a:xfrm flipV="1">
              <a:off x="1061" y="1299"/>
              <a:ext cx="0" cy="158"/>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8"/>
            <p:cNvSpPr>
              <a:spLocks noChangeShapeType="1"/>
            </p:cNvSpPr>
            <p:nvPr/>
          </p:nvSpPr>
          <p:spPr bwMode="auto">
            <a:xfrm flipV="1">
              <a:off x="1026" y="1299"/>
              <a:ext cx="0" cy="158"/>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9"/>
            <p:cNvSpPr>
              <a:spLocks noChangeShapeType="1"/>
            </p:cNvSpPr>
            <p:nvPr/>
          </p:nvSpPr>
          <p:spPr bwMode="auto">
            <a:xfrm>
              <a:off x="1026" y="1299"/>
              <a:ext cx="4427" cy="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0"/>
            <p:cNvSpPr>
              <a:spLocks noChangeShapeType="1"/>
            </p:cNvSpPr>
            <p:nvPr/>
          </p:nvSpPr>
          <p:spPr bwMode="auto">
            <a:xfrm>
              <a:off x="1026" y="1264"/>
              <a:ext cx="4427" cy="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1"/>
            <p:cNvSpPr>
              <a:spLocks noChangeArrowheads="1"/>
            </p:cNvSpPr>
            <p:nvPr/>
          </p:nvSpPr>
          <p:spPr bwMode="auto">
            <a:xfrm>
              <a:off x="1140" y="1298"/>
              <a:ext cx="1284"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nn-NO" sz="1700" dirty="0">
                  <a:solidFill>
                    <a:srgbClr val="1A1B1C"/>
                  </a:solidFill>
                  <a:latin typeface="Times New Roman" pitchFamily="18" charset="0"/>
                </a:rPr>
                <a:t>Semantics</a:t>
              </a:r>
            </a:p>
            <a:p>
              <a:pPr lvl="0" fontAlgn="base">
                <a:spcBef>
                  <a:spcPct val="0"/>
                </a:spcBef>
                <a:spcAft>
                  <a:spcPct val="0"/>
                </a:spcAft>
              </a:pPr>
              <a:r>
                <a:rPr lang="nn-NO" sz="1700" dirty="0">
                  <a:solidFill>
                    <a:srgbClr val="1A1B1C"/>
                  </a:solidFill>
                  <a:latin typeface="Times New Roman" pitchFamily="18" charset="0"/>
                </a:rPr>
                <a:t>mul </a:t>
              </a:r>
              <a:r>
                <a:rPr lang="nn-NO" sz="1700" i="1" dirty="0">
                  <a:solidFill>
                    <a:srgbClr val="1A1B1C"/>
                  </a:solidFill>
                  <a:latin typeface="Times New Roman" pitchFamily="18" charset="0"/>
                </a:rPr>
                <a:t>reg</a:t>
              </a:r>
              <a:r>
                <a:rPr lang="nn-NO" sz="1700" dirty="0">
                  <a:solidFill>
                    <a:srgbClr val="1A1B1C"/>
                  </a:solidFill>
                  <a:latin typeface="Times New Roman" pitchFamily="18" charset="0"/>
                </a:rPr>
                <a:t>, </a:t>
              </a:r>
              <a:r>
                <a:rPr lang="nn-NO" sz="1700" i="1" dirty="0">
                  <a:solidFill>
                    <a:srgbClr val="1A1B1C"/>
                  </a:solidFill>
                  <a:latin typeface="Times New Roman" pitchFamily="18" charset="0"/>
                </a:rPr>
                <a:t>reg</a:t>
              </a:r>
              <a:r>
                <a:rPr lang="nn-NO" sz="1700" dirty="0">
                  <a:solidFill>
                    <a:srgbClr val="1A1B1C"/>
                  </a:solidFill>
                  <a:latin typeface="Times New Roman" pitchFamily="18" charset="0"/>
                </a:rPr>
                <a:t>, (</a:t>
              </a:r>
              <a:r>
                <a:rPr lang="nn-NO" sz="1700" i="1" dirty="0">
                  <a:solidFill>
                    <a:srgbClr val="1A1B1C"/>
                  </a:solidFill>
                  <a:latin typeface="Times New Roman" pitchFamily="18" charset="0"/>
                </a:rPr>
                <a:t>reg/imm</a:t>
              </a:r>
              <a:r>
                <a:rPr lang="nn-NO" sz="1700" dirty="0">
                  <a:solidFill>
                    <a:srgbClr val="1A1B1C"/>
                  </a:solidFill>
                  <a:latin typeface="Times New Roman" pitchFamily="18" charset="0"/>
                </a:rPr>
                <a:t>)</a:t>
              </a:r>
            </a:p>
            <a:p>
              <a:pPr lvl="0" fontAlgn="base">
                <a:spcBef>
                  <a:spcPct val="0"/>
                </a:spcBef>
                <a:spcAft>
                  <a:spcPct val="0"/>
                </a:spcAft>
              </a:pPr>
              <a:r>
                <a:rPr lang="nn-NO" sz="1700" dirty="0">
                  <a:solidFill>
                    <a:srgbClr val="1A1B1C"/>
                  </a:solidFill>
                  <a:latin typeface="Times New Roman" pitchFamily="18" charset="0"/>
                </a:rPr>
                <a:t>mla </a:t>
              </a:r>
              <a:r>
                <a:rPr lang="nn-NO" sz="1700" i="1" dirty="0">
                  <a:solidFill>
                    <a:srgbClr val="1A1B1C"/>
                  </a:solidFill>
                  <a:latin typeface="Times New Roman" pitchFamily="18" charset="0"/>
                </a:rPr>
                <a:t>reg</a:t>
              </a:r>
              <a:r>
                <a:rPr lang="nn-NO" sz="1700" dirty="0">
                  <a:solidFill>
                    <a:srgbClr val="1A1B1C"/>
                  </a:solidFill>
                  <a:latin typeface="Times New Roman" pitchFamily="18" charset="0"/>
                </a:rPr>
                <a:t>, </a:t>
              </a:r>
              <a:r>
                <a:rPr lang="nn-NO" sz="1700" i="1" dirty="0">
                  <a:solidFill>
                    <a:srgbClr val="1A1B1C"/>
                  </a:solidFill>
                  <a:latin typeface="Times New Roman" pitchFamily="18" charset="0"/>
                </a:rPr>
                <a:t>reg</a:t>
              </a:r>
              <a:r>
                <a:rPr lang="nn-NO" sz="1700" dirty="0">
                  <a:solidFill>
                    <a:srgbClr val="1A1B1C"/>
                  </a:solidFill>
                  <a:latin typeface="Times New Roman" pitchFamily="18" charset="0"/>
                </a:rPr>
                <a:t>, </a:t>
              </a:r>
              <a:r>
                <a:rPr lang="nn-NO" sz="1700" i="1" dirty="0">
                  <a:solidFill>
                    <a:srgbClr val="1A1B1C"/>
                  </a:solidFill>
                  <a:latin typeface="Times New Roman" pitchFamily="18" charset="0"/>
                </a:rPr>
                <a:t>reg</a:t>
              </a:r>
              <a:r>
                <a:rPr lang="nn-NO" sz="1700" dirty="0">
                  <a:solidFill>
                    <a:srgbClr val="1A1B1C"/>
                  </a:solidFill>
                  <a:latin typeface="Times New Roman" pitchFamily="18" charset="0"/>
                </a:rPr>
                <a:t>, </a:t>
              </a:r>
              <a:r>
                <a:rPr lang="nn-NO" sz="1700" i="1" dirty="0">
                  <a:solidFill>
                    <a:srgbClr val="1A1B1C"/>
                  </a:solidFill>
                  <a:latin typeface="Times New Roman" pitchFamily="18" charset="0"/>
                </a:rPr>
                <a:t>reg</a:t>
              </a:r>
            </a:p>
            <a:p>
              <a:pPr lvl="0" fontAlgn="base">
                <a:spcBef>
                  <a:spcPct val="0"/>
                </a:spcBef>
                <a:spcAft>
                  <a:spcPct val="0"/>
                </a:spcAft>
              </a:pPr>
              <a:r>
                <a:rPr lang="nn-NO" sz="1700" dirty="0">
                  <a:solidFill>
                    <a:srgbClr val="1A1B1C"/>
                  </a:solidFill>
                  <a:latin typeface="Times New Roman" pitchFamily="18" charset="0"/>
                </a:rPr>
                <a:t>smull </a:t>
              </a:r>
              <a:r>
                <a:rPr lang="nn-NO" sz="1700" i="1" dirty="0">
                  <a:solidFill>
                    <a:srgbClr val="1A1B1C"/>
                  </a:solidFill>
                  <a:latin typeface="Times New Roman" pitchFamily="18" charset="0"/>
                </a:rPr>
                <a:t>reg</a:t>
              </a:r>
              <a:r>
                <a:rPr lang="nn-NO" sz="1700" dirty="0">
                  <a:solidFill>
                    <a:srgbClr val="1A1B1C"/>
                  </a:solidFill>
                  <a:latin typeface="Times New Roman" pitchFamily="18" charset="0"/>
                </a:rPr>
                <a:t>, </a:t>
              </a:r>
              <a:r>
                <a:rPr lang="nn-NO" sz="1700" i="1" dirty="0">
                  <a:solidFill>
                    <a:srgbClr val="1A1B1C"/>
                  </a:solidFill>
                  <a:latin typeface="Times New Roman" pitchFamily="18" charset="0"/>
                </a:rPr>
                <a:t>reg</a:t>
              </a:r>
              <a:r>
                <a:rPr lang="nn-NO" sz="1700" dirty="0">
                  <a:solidFill>
                    <a:srgbClr val="1A1B1C"/>
                  </a:solidFill>
                  <a:latin typeface="Times New Roman" pitchFamily="18" charset="0"/>
                </a:rPr>
                <a:t>, </a:t>
              </a:r>
              <a:r>
                <a:rPr lang="nn-NO" sz="1700" i="1" dirty="0">
                  <a:solidFill>
                    <a:srgbClr val="1A1B1C"/>
                  </a:solidFill>
                  <a:latin typeface="Times New Roman" pitchFamily="18" charset="0"/>
                </a:rPr>
                <a:t>reg</a:t>
              </a:r>
              <a:r>
                <a:rPr lang="nn-NO" sz="1700" dirty="0">
                  <a:solidFill>
                    <a:srgbClr val="1A1B1C"/>
                  </a:solidFill>
                  <a:latin typeface="Times New Roman" pitchFamily="18" charset="0"/>
                </a:rPr>
                <a:t>, </a:t>
              </a:r>
              <a:r>
                <a:rPr lang="nn-NO" sz="1700" i="1" dirty="0">
                  <a:solidFill>
                    <a:srgbClr val="1A1B1C"/>
                  </a:solidFill>
                  <a:latin typeface="Times New Roman" pitchFamily="18" charset="0"/>
                </a:rPr>
                <a:t>reg</a:t>
              </a:r>
            </a:p>
            <a:p>
              <a:pPr lvl="0" fontAlgn="base">
                <a:spcBef>
                  <a:spcPct val="0"/>
                </a:spcBef>
                <a:spcAft>
                  <a:spcPct val="0"/>
                </a:spcAft>
              </a:pPr>
              <a:endParaRPr lang="nn-NO" sz="1700" dirty="0">
                <a:solidFill>
                  <a:srgbClr val="1A1B1C"/>
                </a:solidFill>
                <a:latin typeface="Times New Roman" pitchFamily="18" charset="0"/>
              </a:endParaRPr>
            </a:p>
            <a:p>
              <a:pPr lvl="0" fontAlgn="base">
                <a:spcBef>
                  <a:spcPct val="0"/>
                </a:spcBef>
                <a:spcAft>
                  <a:spcPct val="0"/>
                </a:spcAft>
              </a:pPr>
              <a:r>
                <a:rPr lang="nn-NO" sz="1700" dirty="0">
                  <a:solidFill>
                    <a:srgbClr val="1A1B1C"/>
                  </a:solidFill>
                  <a:latin typeface="Times New Roman" pitchFamily="18" charset="0"/>
                </a:rPr>
                <a:t>umull reg, reg, reg, reg</a:t>
              </a:r>
              <a:endParaRPr lang="en-US" dirty="0">
                <a:latin typeface="Arial" pitchFamily="34" charset="0"/>
              </a:endParaRPr>
            </a:p>
          </p:txBody>
        </p:sp>
        <p:sp>
          <p:nvSpPr>
            <p:cNvPr id="14" name="Line 12"/>
            <p:cNvSpPr>
              <a:spLocks noChangeShapeType="1"/>
            </p:cNvSpPr>
            <p:nvPr/>
          </p:nvSpPr>
          <p:spPr bwMode="auto">
            <a:xfrm flipV="1">
              <a:off x="2613" y="1299"/>
              <a:ext cx="0" cy="158"/>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3"/>
            <p:cNvSpPr>
              <a:spLocks noChangeArrowheads="1"/>
            </p:cNvSpPr>
            <p:nvPr/>
          </p:nvSpPr>
          <p:spPr bwMode="auto">
            <a:xfrm>
              <a:off x="2692" y="1298"/>
              <a:ext cx="1018"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pt-BR" sz="1700" dirty="0">
                  <a:solidFill>
                    <a:srgbClr val="1A1B1C"/>
                  </a:solidFill>
                  <a:latin typeface="Times New Roman" pitchFamily="18" charset="0"/>
                </a:rPr>
                <a:t>Example</a:t>
              </a:r>
            </a:p>
            <a:p>
              <a:pPr lvl="0" fontAlgn="base">
                <a:spcBef>
                  <a:spcPct val="0"/>
                </a:spcBef>
                <a:spcAft>
                  <a:spcPct val="0"/>
                </a:spcAft>
              </a:pPr>
              <a:r>
                <a:rPr lang="pt-BR" sz="1700" dirty="0">
                  <a:solidFill>
                    <a:srgbClr val="1A1B1C"/>
                  </a:solidFill>
                  <a:latin typeface="Times New Roman" pitchFamily="18" charset="0"/>
                </a:rPr>
                <a:t>mul r1, r2, r3</a:t>
              </a:r>
            </a:p>
            <a:p>
              <a:pPr lvl="0" fontAlgn="base">
                <a:spcBef>
                  <a:spcPct val="0"/>
                </a:spcBef>
                <a:spcAft>
                  <a:spcPct val="0"/>
                </a:spcAft>
              </a:pPr>
              <a:r>
                <a:rPr lang="pt-BR" sz="1700" dirty="0">
                  <a:solidFill>
                    <a:srgbClr val="1A1B1C"/>
                  </a:solidFill>
                  <a:latin typeface="Times New Roman" pitchFamily="18" charset="0"/>
                </a:rPr>
                <a:t>mla r1, r2, r3, r4</a:t>
              </a:r>
            </a:p>
            <a:p>
              <a:pPr lvl="0" fontAlgn="base">
                <a:spcBef>
                  <a:spcPct val="0"/>
                </a:spcBef>
                <a:spcAft>
                  <a:spcPct val="0"/>
                </a:spcAft>
              </a:pPr>
              <a:r>
                <a:rPr lang="pt-BR" sz="1700" dirty="0">
                  <a:solidFill>
                    <a:srgbClr val="1A1B1C"/>
                  </a:solidFill>
                  <a:latin typeface="Times New Roman" pitchFamily="18" charset="0"/>
                </a:rPr>
                <a:t>smull r0, r1, r2, r3</a:t>
              </a:r>
            </a:p>
            <a:p>
              <a:pPr lvl="0" fontAlgn="base">
                <a:spcBef>
                  <a:spcPct val="0"/>
                </a:spcBef>
                <a:spcAft>
                  <a:spcPct val="0"/>
                </a:spcAft>
              </a:pPr>
              <a:endParaRPr lang="pt-BR" sz="1700" dirty="0">
                <a:solidFill>
                  <a:srgbClr val="1A1B1C"/>
                </a:solidFill>
                <a:latin typeface="Times New Roman" pitchFamily="18" charset="0"/>
              </a:endParaRPr>
            </a:p>
            <a:p>
              <a:pPr lvl="0" fontAlgn="base">
                <a:spcBef>
                  <a:spcPct val="0"/>
                </a:spcBef>
                <a:spcAft>
                  <a:spcPct val="0"/>
                </a:spcAft>
              </a:pPr>
              <a:r>
                <a:rPr lang="pt-BR" sz="1700" dirty="0">
                  <a:solidFill>
                    <a:srgbClr val="1A1B1C"/>
                  </a:solidFill>
                  <a:latin typeface="Times New Roman" pitchFamily="18" charset="0"/>
                </a:rPr>
                <a:t>umull r0, r1, r2, r3</a:t>
              </a:r>
              <a:endParaRPr lang="en-US" dirty="0">
                <a:latin typeface="Arial" pitchFamily="34" charset="0"/>
              </a:endParaRPr>
            </a:p>
          </p:txBody>
        </p:sp>
        <p:sp>
          <p:nvSpPr>
            <p:cNvPr id="16" name="Line 14"/>
            <p:cNvSpPr>
              <a:spLocks noChangeShapeType="1"/>
            </p:cNvSpPr>
            <p:nvPr/>
          </p:nvSpPr>
          <p:spPr bwMode="auto">
            <a:xfrm flipV="1">
              <a:off x="3856" y="1299"/>
              <a:ext cx="0" cy="158"/>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5"/>
            <p:cNvSpPr>
              <a:spLocks noChangeArrowheads="1"/>
            </p:cNvSpPr>
            <p:nvPr/>
          </p:nvSpPr>
          <p:spPr bwMode="auto">
            <a:xfrm>
              <a:off x="3945" y="1298"/>
              <a:ext cx="1287" cy="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fontAlgn="base">
                <a:spcBef>
                  <a:spcPct val="0"/>
                </a:spcBef>
                <a:spcAft>
                  <a:spcPct val="0"/>
                </a:spcAft>
              </a:pPr>
              <a:r>
                <a:rPr lang="en-US" sz="1700" dirty="0">
                  <a:solidFill>
                    <a:srgbClr val="1A1B1C"/>
                  </a:solidFill>
                  <a:latin typeface="Times New Roman" pitchFamily="18" charset="0"/>
                </a:rPr>
                <a:t>Explanation</a:t>
              </a:r>
            </a:p>
            <a:p>
              <a:pPr lvl="0" fontAlgn="base">
                <a:spcBef>
                  <a:spcPct val="0"/>
                </a:spcBef>
                <a:spcAft>
                  <a:spcPct val="0"/>
                </a:spcAft>
              </a:pPr>
              <a:r>
                <a:rPr lang="pt-BR" sz="1700" dirty="0">
                  <a:solidFill>
                    <a:srgbClr val="1A1B1C"/>
                  </a:solidFill>
                  <a:latin typeface="Times New Roman" pitchFamily="18" charset="0"/>
                </a:rPr>
                <a:t>r1 ← r2 × r3</a:t>
              </a:r>
            </a:p>
            <a:p>
              <a:pPr lvl="0" fontAlgn="base">
                <a:spcBef>
                  <a:spcPct val="0"/>
                </a:spcBef>
                <a:spcAft>
                  <a:spcPct val="0"/>
                </a:spcAft>
              </a:pPr>
              <a:r>
                <a:rPr lang="pt-BR" sz="1700" dirty="0">
                  <a:solidFill>
                    <a:srgbClr val="1A1B1C"/>
                  </a:solidFill>
                  <a:latin typeface="Times New Roman" pitchFamily="18" charset="0"/>
                </a:rPr>
                <a:t>r1 ← r2 × r3 + r4</a:t>
              </a:r>
            </a:p>
            <a:p>
              <a:pPr fontAlgn="base">
                <a:spcBef>
                  <a:spcPct val="0"/>
                </a:spcBef>
                <a:spcAft>
                  <a:spcPct val="0"/>
                </a:spcAft>
              </a:pPr>
              <a:r>
                <a:rPr lang="pt-BR" sz="1700" i="1" dirty="0">
                  <a:solidFill>
                    <a:srgbClr val="1A1B1C"/>
                  </a:solidFill>
                  <a:latin typeface="Times New Roman" pitchFamily="18" charset="0"/>
                </a:rPr>
                <a:t>r</a:t>
              </a:r>
              <a:r>
                <a:rPr lang="pt-BR" sz="1700" dirty="0">
                  <a:solidFill>
                    <a:srgbClr val="1A1B1C"/>
                  </a:solidFill>
                  <a:latin typeface="Times New Roman" pitchFamily="18" charset="0"/>
                </a:rPr>
                <a:t>1 </a:t>
              </a:r>
              <a:r>
                <a:rPr lang="pt-BR" sz="1700" i="1" dirty="0">
                  <a:solidFill>
                    <a:srgbClr val="1A1B1C"/>
                  </a:solidFill>
                  <a:latin typeface="Times New Roman" pitchFamily="18" charset="0"/>
                </a:rPr>
                <a:t>r</a:t>
              </a:r>
              <a:r>
                <a:rPr lang="pt-BR" sz="1700" dirty="0">
                  <a:solidFill>
                    <a:srgbClr val="1A1B1C"/>
                  </a:solidFill>
                  <a:latin typeface="Times New Roman" pitchFamily="18" charset="0"/>
                </a:rPr>
                <a:t>0← r2 ×</a:t>
              </a:r>
              <a:r>
                <a:rPr lang="pt-BR" sz="1700" i="1" baseline="-25000" dirty="0">
                  <a:solidFill>
                    <a:srgbClr val="1A1B1C"/>
                  </a:solidFill>
                  <a:latin typeface="Times New Roman" pitchFamily="18" charset="0"/>
                </a:rPr>
                <a:t>signed </a:t>
              </a:r>
              <a:r>
                <a:rPr lang="pt-BR" sz="1700" dirty="0">
                  <a:solidFill>
                    <a:srgbClr val="1A1B1C"/>
                  </a:solidFill>
                  <a:latin typeface="Times New Roman" pitchFamily="18" charset="0"/>
                </a:rPr>
                <a:t>r3</a:t>
              </a:r>
            </a:p>
            <a:p>
              <a:pPr lvl="0" fontAlgn="base">
                <a:spcBef>
                  <a:spcPct val="0"/>
                </a:spcBef>
                <a:spcAft>
                  <a:spcPct val="0"/>
                </a:spcAft>
              </a:pPr>
              <a:r>
                <a:rPr lang="pt-BR" sz="1700" baseline="-25000" dirty="0">
                  <a:solidFill>
                    <a:srgbClr val="1A1B1C"/>
                  </a:solidFill>
                  <a:latin typeface="Times New Roman" pitchFamily="18" charset="0"/>
                </a:rPr>
                <a:t>    64</a:t>
              </a:r>
            </a:p>
          </p:txBody>
        </p:sp>
        <p:sp>
          <p:nvSpPr>
            <p:cNvPr id="18" name="Freeform 16"/>
            <p:cNvSpPr>
              <a:spLocks noEditPoints="1"/>
            </p:cNvSpPr>
            <p:nvPr/>
          </p:nvSpPr>
          <p:spPr bwMode="auto">
            <a:xfrm>
              <a:off x="1026" y="1299"/>
              <a:ext cx="4427" cy="326"/>
            </a:xfrm>
            <a:custGeom>
              <a:avLst/>
              <a:gdLst>
                <a:gd name="T0" fmla="*/ 498 w 502"/>
                <a:gd name="T1" fmla="*/ 18 h 37"/>
                <a:gd name="T2" fmla="*/ 498 w 502"/>
                <a:gd name="T3" fmla="*/ 0 h 37"/>
                <a:gd name="T4" fmla="*/ 502 w 502"/>
                <a:gd name="T5" fmla="*/ 18 h 37"/>
                <a:gd name="T6" fmla="*/ 502 w 502"/>
                <a:gd name="T7" fmla="*/ 0 h 37"/>
                <a:gd name="T8" fmla="*/ 0 w 502"/>
                <a:gd name="T9" fmla="*/ 18 h 37"/>
                <a:gd name="T10" fmla="*/ 502 w 502"/>
                <a:gd name="T11" fmla="*/ 18 h 37"/>
                <a:gd name="T12" fmla="*/ 0 w 502"/>
                <a:gd name="T13" fmla="*/ 37 h 37"/>
                <a:gd name="T14" fmla="*/ 0 w 502"/>
                <a:gd name="T15" fmla="*/ 19 h 37"/>
                <a:gd name="T16" fmla="*/ 4 w 502"/>
                <a:gd name="T17" fmla="*/ 37 h 37"/>
                <a:gd name="T18" fmla="*/ 4 w 502"/>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2" h="37">
                  <a:moveTo>
                    <a:pt x="498" y="18"/>
                  </a:moveTo>
                  <a:lnTo>
                    <a:pt x="498" y="0"/>
                  </a:lnTo>
                  <a:moveTo>
                    <a:pt x="502" y="18"/>
                  </a:moveTo>
                  <a:lnTo>
                    <a:pt x="502" y="0"/>
                  </a:lnTo>
                  <a:moveTo>
                    <a:pt x="0" y="18"/>
                  </a:moveTo>
                  <a:lnTo>
                    <a:pt x="502" y="18"/>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7"/>
            <p:cNvSpPr>
              <a:spLocks noChangeShapeType="1"/>
            </p:cNvSpPr>
            <p:nvPr/>
          </p:nvSpPr>
          <p:spPr bwMode="auto">
            <a:xfrm flipV="1">
              <a:off x="2613" y="1466"/>
              <a:ext cx="0" cy="159"/>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8"/>
            <p:cNvSpPr>
              <a:spLocks noChangeShapeType="1"/>
            </p:cNvSpPr>
            <p:nvPr/>
          </p:nvSpPr>
          <p:spPr bwMode="auto">
            <a:xfrm flipV="1">
              <a:off x="3856" y="1466"/>
              <a:ext cx="0" cy="159"/>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noEditPoints="1"/>
            </p:cNvSpPr>
            <p:nvPr/>
          </p:nvSpPr>
          <p:spPr bwMode="auto">
            <a:xfrm>
              <a:off x="1026" y="1466"/>
              <a:ext cx="4427" cy="318"/>
            </a:xfrm>
            <a:custGeom>
              <a:avLst/>
              <a:gdLst>
                <a:gd name="T0" fmla="*/ 498 w 502"/>
                <a:gd name="T1" fmla="*/ 18 h 36"/>
                <a:gd name="T2" fmla="*/ 498 w 502"/>
                <a:gd name="T3" fmla="*/ 0 h 36"/>
                <a:gd name="T4" fmla="*/ 502 w 502"/>
                <a:gd name="T5" fmla="*/ 18 h 36"/>
                <a:gd name="T6" fmla="*/ 502 w 502"/>
                <a:gd name="T7" fmla="*/ 0 h 36"/>
                <a:gd name="T8" fmla="*/ 0 w 502"/>
                <a:gd name="T9" fmla="*/ 18 h 36"/>
                <a:gd name="T10" fmla="*/ 502 w 502"/>
                <a:gd name="T11" fmla="*/ 18 h 36"/>
                <a:gd name="T12" fmla="*/ 0 w 502"/>
                <a:gd name="T13" fmla="*/ 36 h 36"/>
                <a:gd name="T14" fmla="*/ 0 w 502"/>
                <a:gd name="T15" fmla="*/ 18 h 36"/>
                <a:gd name="T16" fmla="*/ 4 w 502"/>
                <a:gd name="T17" fmla="*/ 36 h 36"/>
                <a:gd name="T18" fmla="*/ 4 w 502"/>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2" h="36">
                  <a:moveTo>
                    <a:pt x="498" y="18"/>
                  </a:moveTo>
                  <a:lnTo>
                    <a:pt x="498" y="0"/>
                  </a:lnTo>
                  <a:moveTo>
                    <a:pt x="502" y="18"/>
                  </a:moveTo>
                  <a:lnTo>
                    <a:pt x="502" y="0"/>
                  </a:lnTo>
                  <a:moveTo>
                    <a:pt x="0" y="18"/>
                  </a:moveTo>
                  <a:lnTo>
                    <a:pt x="502" y="18"/>
                  </a:lnTo>
                  <a:moveTo>
                    <a:pt x="0" y="36"/>
                  </a:moveTo>
                  <a:lnTo>
                    <a:pt x="0" y="18"/>
                  </a:lnTo>
                  <a:moveTo>
                    <a:pt x="4" y="36"/>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20"/>
            <p:cNvSpPr>
              <a:spLocks noChangeShapeType="1"/>
            </p:cNvSpPr>
            <p:nvPr/>
          </p:nvSpPr>
          <p:spPr bwMode="auto">
            <a:xfrm flipV="1">
              <a:off x="2613" y="1625"/>
              <a:ext cx="0" cy="159"/>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1"/>
            <p:cNvSpPr>
              <a:spLocks noChangeShapeType="1"/>
            </p:cNvSpPr>
            <p:nvPr/>
          </p:nvSpPr>
          <p:spPr bwMode="auto">
            <a:xfrm flipV="1">
              <a:off x="3856" y="1625"/>
              <a:ext cx="0" cy="159"/>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noEditPoints="1"/>
            </p:cNvSpPr>
            <p:nvPr/>
          </p:nvSpPr>
          <p:spPr bwMode="auto">
            <a:xfrm>
              <a:off x="1026" y="1625"/>
              <a:ext cx="4427" cy="467"/>
            </a:xfrm>
            <a:custGeom>
              <a:avLst/>
              <a:gdLst>
                <a:gd name="T0" fmla="*/ 498 w 502"/>
                <a:gd name="T1" fmla="*/ 18 h 53"/>
                <a:gd name="T2" fmla="*/ 498 w 502"/>
                <a:gd name="T3" fmla="*/ 0 h 53"/>
                <a:gd name="T4" fmla="*/ 502 w 502"/>
                <a:gd name="T5" fmla="*/ 18 h 53"/>
                <a:gd name="T6" fmla="*/ 502 w 502"/>
                <a:gd name="T7" fmla="*/ 0 h 53"/>
                <a:gd name="T8" fmla="*/ 0 w 502"/>
                <a:gd name="T9" fmla="*/ 19 h 53"/>
                <a:gd name="T10" fmla="*/ 502 w 502"/>
                <a:gd name="T11" fmla="*/ 19 h 53"/>
                <a:gd name="T12" fmla="*/ 0 w 502"/>
                <a:gd name="T13" fmla="*/ 53 h 53"/>
                <a:gd name="T14" fmla="*/ 0 w 502"/>
                <a:gd name="T15" fmla="*/ 19 h 53"/>
                <a:gd name="T16" fmla="*/ 4 w 502"/>
                <a:gd name="T17" fmla="*/ 53 h 53"/>
                <a:gd name="T18" fmla="*/ 4 w 502"/>
                <a:gd name="T19"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2" h="53">
                  <a:moveTo>
                    <a:pt x="498" y="18"/>
                  </a:moveTo>
                  <a:lnTo>
                    <a:pt x="498" y="0"/>
                  </a:lnTo>
                  <a:moveTo>
                    <a:pt x="502" y="18"/>
                  </a:moveTo>
                  <a:lnTo>
                    <a:pt x="502" y="0"/>
                  </a:lnTo>
                  <a:moveTo>
                    <a:pt x="0" y="19"/>
                  </a:moveTo>
                  <a:lnTo>
                    <a:pt x="502" y="19"/>
                  </a:lnTo>
                  <a:moveTo>
                    <a:pt x="0" y="53"/>
                  </a:moveTo>
                  <a:lnTo>
                    <a:pt x="0" y="19"/>
                  </a:lnTo>
                  <a:moveTo>
                    <a:pt x="4" y="53"/>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3"/>
            <p:cNvSpPr>
              <a:spLocks noChangeShapeType="1"/>
            </p:cNvSpPr>
            <p:nvPr/>
          </p:nvSpPr>
          <p:spPr bwMode="auto">
            <a:xfrm flipV="1">
              <a:off x="2613" y="1792"/>
              <a:ext cx="0" cy="30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4"/>
            <p:cNvSpPr>
              <a:spLocks noChangeShapeType="1"/>
            </p:cNvSpPr>
            <p:nvPr/>
          </p:nvSpPr>
          <p:spPr bwMode="auto">
            <a:xfrm flipV="1">
              <a:off x="3856" y="1792"/>
              <a:ext cx="0" cy="30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5"/>
            <p:cNvSpPr>
              <a:spLocks noEditPoints="1"/>
            </p:cNvSpPr>
            <p:nvPr/>
          </p:nvSpPr>
          <p:spPr bwMode="auto">
            <a:xfrm>
              <a:off x="1026" y="1792"/>
              <a:ext cx="4427" cy="608"/>
            </a:xfrm>
            <a:custGeom>
              <a:avLst/>
              <a:gdLst>
                <a:gd name="T0" fmla="*/ 498 w 502"/>
                <a:gd name="T1" fmla="*/ 34 h 69"/>
                <a:gd name="T2" fmla="*/ 498 w 502"/>
                <a:gd name="T3" fmla="*/ 0 h 69"/>
                <a:gd name="T4" fmla="*/ 502 w 502"/>
                <a:gd name="T5" fmla="*/ 34 h 69"/>
                <a:gd name="T6" fmla="*/ 502 w 502"/>
                <a:gd name="T7" fmla="*/ 0 h 69"/>
                <a:gd name="T8" fmla="*/ 0 w 502"/>
                <a:gd name="T9" fmla="*/ 35 h 69"/>
                <a:gd name="T10" fmla="*/ 502 w 502"/>
                <a:gd name="T11" fmla="*/ 35 h 69"/>
                <a:gd name="T12" fmla="*/ 0 w 502"/>
                <a:gd name="T13" fmla="*/ 69 h 69"/>
                <a:gd name="T14" fmla="*/ 0 w 502"/>
                <a:gd name="T15" fmla="*/ 35 h 69"/>
                <a:gd name="T16" fmla="*/ 4 w 502"/>
                <a:gd name="T17" fmla="*/ 69 h 69"/>
                <a:gd name="T18" fmla="*/ 4 w 502"/>
                <a:gd name="T19" fmla="*/ 3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2" h="69">
                  <a:moveTo>
                    <a:pt x="498" y="34"/>
                  </a:moveTo>
                  <a:lnTo>
                    <a:pt x="498" y="0"/>
                  </a:lnTo>
                  <a:moveTo>
                    <a:pt x="502" y="34"/>
                  </a:moveTo>
                  <a:lnTo>
                    <a:pt x="502" y="0"/>
                  </a:lnTo>
                  <a:moveTo>
                    <a:pt x="0" y="35"/>
                  </a:moveTo>
                  <a:lnTo>
                    <a:pt x="502" y="35"/>
                  </a:lnTo>
                  <a:moveTo>
                    <a:pt x="0" y="69"/>
                  </a:moveTo>
                  <a:lnTo>
                    <a:pt x="0" y="35"/>
                  </a:lnTo>
                  <a:moveTo>
                    <a:pt x="4" y="69"/>
                  </a:moveTo>
                  <a:lnTo>
                    <a:pt x="4" y="35"/>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6"/>
            <p:cNvSpPr>
              <a:spLocks noChangeShapeType="1"/>
            </p:cNvSpPr>
            <p:nvPr/>
          </p:nvSpPr>
          <p:spPr bwMode="auto">
            <a:xfrm flipV="1">
              <a:off x="2613" y="2101"/>
              <a:ext cx="0" cy="299"/>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7"/>
            <p:cNvSpPr>
              <a:spLocks noChangeShapeType="1"/>
            </p:cNvSpPr>
            <p:nvPr/>
          </p:nvSpPr>
          <p:spPr bwMode="auto">
            <a:xfrm flipV="1">
              <a:off x="3856" y="2101"/>
              <a:ext cx="0" cy="299"/>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8"/>
            <p:cNvSpPr>
              <a:spLocks noEditPoints="1"/>
            </p:cNvSpPr>
            <p:nvPr/>
          </p:nvSpPr>
          <p:spPr bwMode="auto">
            <a:xfrm>
              <a:off x="1026" y="2101"/>
              <a:ext cx="4427" cy="335"/>
            </a:xfrm>
            <a:custGeom>
              <a:avLst/>
              <a:gdLst>
                <a:gd name="T0" fmla="*/ 498 w 502"/>
                <a:gd name="T1" fmla="*/ 34 h 38"/>
                <a:gd name="T2" fmla="*/ 498 w 502"/>
                <a:gd name="T3" fmla="*/ 0 h 38"/>
                <a:gd name="T4" fmla="*/ 502 w 502"/>
                <a:gd name="T5" fmla="*/ 34 h 38"/>
                <a:gd name="T6" fmla="*/ 502 w 502"/>
                <a:gd name="T7" fmla="*/ 0 h 38"/>
                <a:gd name="T8" fmla="*/ 0 w 502"/>
                <a:gd name="T9" fmla="*/ 34 h 38"/>
                <a:gd name="T10" fmla="*/ 502 w 502"/>
                <a:gd name="T11" fmla="*/ 34 h 38"/>
                <a:gd name="T12" fmla="*/ 0 w 502"/>
                <a:gd name="T13" fmla="*/ 38 h 38"/>
                <a:gd name="T14" fmla="*/ 502 w 502"/>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2" h="38">
                  <a:moveTo>
                    <a:pt x="498" y="34"/>
                  </a:moveTo>
                  <a:lnTo>
                    <a:pt x="498" y="0"/>
                  </a:lnTo>
                  <a:moveTo>
                    <a:pt x="502" y="34"/>
                  </a:moveTo>
                  <a:lnTo>
                    <a:pt x="502" y="0"/>
                  </a:lnTo>
                  <a:moveTo>
                    <a:pt x="0" y="34"/>
                  </a:moveTo>
                  <a:lnTo>
                    <a:pt x="502" y="34"/>
                  </a:lnTo>
                  <a:moveTo>
                    <a:pt x="0" y="38"/>
                  </a:moveTo>
                  <a:lnTo>
                    <a:pt x="502" y="3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1" name="Group 6"/>
          <p:cNvGrpSpPr>
            <a:grpSpLocks noChangeAspect="1"/>
          </p:cNvGrpSpPr>
          <p:nvPr/>
        </p:nvGrpSpPr>
        <p:grpSpPr bwMode="auto">
          <a:xfrm>
            <a:off x="7296150" y="2802332"/>
            <a:ext cx="487702" cy="158889"/>
            <a:chOff x="3945" y="1918"/>
            <a:chExt cx="221" cy="84"/>
          </a:xfrm>
        </p:grpSpPr>
        <p:sp>
          <p:nvSpPr>
            <p:cNvPr id="1024" name="AutoShape 5"/>
            <p:cNvSpPr>
              <a:spLocks noChangeAspect="1" noChangeArrowheads="1" noTextEdit="1"/>
            </p:cNvSpPr>
            <p:nvPr/>
          </p:nvSpPr>
          <p:spPr bwMode="auto">
            <a:xfrm>
              <a:off x="3945" y="1918"/>
              <a:ext cx="221" cy="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5" name="Freeform 7"/>
            <p:cNvSpPr>
              <a:spLocks/>
            </p:cNvSpPr>
            <p:nvPr/>
          </p:nvSpPr>
          <p:spPr bwMode="auto">
            <a:xfrm>
              <a:off x="3957" y="1930"/>
              <a:ext cx="192" cy="60"/>
            </a:xfrm>
            <a:custGeom>
              <a:avLst/>
              <a:gdLst>
                <a:gd name="T0" fmla="*/ 17 w 32"/>
                <a:gd name="T1" fmla="*/ 10 h 10"/>
                <a:gd name="T2" fmla="*/ 16 w 32"/>
                <a:gd name="T3" fmla="*/ 10 h 10"/>
                <a:gd name="T4" fmla="*/ 16 w 32"/>
                <a:gd name="T5" fmla="*/ 10 h 10"/>
                <a:gd name="T6" fmla="*/ 16 w 32"/>
                <a:gd name="T7" fmla="*/ 10 h 10"/>
                <a:gd name="T8" fmla="*/ 15 w 32"/>
                <a:gd name="T9" fmla="*/ 8 h 10"/>
                <a:gd name="T10" fmla="*/ 14 w 32"/>
                <a:gd name="T11" fmla="*/ 7 h 10"/>
                <a:gd name="T12" fmla="*/ 13 w 32"/>
                <a:gd name="T13" fmla="*/ 6 h 10"/>
                <a:gd name="T14" fmla="*/ 11 w 32"/>
                <a:gd name="T15" fmla="*/ 6 h 10"/>
                <a:gd name="T16" fmla="*/ 9 w 32"/>
                <a:gd name="T17" fmla="*/ 6 h 10"/>
                <a:gd name="T18" fmla="*/ 7 w 32"/>
                <a:gd name="T19" fmla="*/ 6 h 10"/>
                <a:gd name="T20" fmla="*/ 6 w 32"/>
                <a:gd name="T21" fmla="*/ 6 h 10"/>
                <a:gd name="T22" fmla="*/ 5 w 32"/>
                <a:gd name="T23" fmla="*/ 6 h 10"/>
                <a:gd name="T24" fmla="*/ 3 w 32"/>
                <a:gd name="T25" fmla="*/ 6 h 10"/>
                <a:gd name="T26" fmla="*/ 1 w 32"/>
                <a:gd name="T27" fmla="*/ 4 h 10"/>
                <a:gd name="T28" fmla="*/ 0 w 32"/>
                <a:gd name="T29" fmla="*/ 2 h 10"/>
                <a:gd name="T30" fmla="*/ 0 w 32"/>
                <a:gd name="T31" fmla="*/ 0 h 10"/>
                <a:gd name="T32" fmla="*/ 0 w 32"/>
                <a:gd name="T33" fmla="*/ 0 h 10"/>
                <a:gd name="T34" fmla="*/ 0 w 32"/>
                <a:gd name="T35" fmla="*/ 0 h 10"/>
                <a:gd name="T36" fmla="*/ 0 w 32"/>
                <a:gd name="T37" fmla="*/ 0 h 10"/>
                <a:gd name="T38" fmla="*/ 1 w 32"/>
                <a:gd name="T39" fmla="*/ 2 h 10"/>
                <a:gd name="T40" fmla="*/ 2 w 32"/>
                <a:gd name="T41" fmla="*/ 4 h 10"/>
                <a:gd name="T42" fmla="*/ 5 w 32"/>
                <a:gd name="T43" fmla="*/ 5 h 10"/>
                <a:gd name="T44" fmla="*/ 6 w 32"/>
                <a:gd name="T45" fmla="*/ 4 h 10"/>
                <a:gd name="T46" fmla="*/ 8 w 32"/>
                <a:gd name="T47" fmla="*/ 4 h 10"/>
                <a:gd name="T48" fmla="*/ 10 w 32"/>
                <a:gd name="T49" fmla="*/ 4 h 10"/>
                <a:gd name="T50" fmla="*/ 11 w 32"/>
                <a:gd name="T51" fmla="*/ 4 h 10"/>
                <a:gd name="T52" fmla="*/ 13 w 32"/>
                <a:gd name="T53" fmla="*/ 4 h 10"/>
                <a:gd name="T54" fmla="*/ 14 w 32"/>
                <a:gd name="T55" fmla="*/ 5 h 10"/>
                <a:gd name="T56" fmla="*/ 15 w 32"/>
                <a:gd name="T57" fmla="*/ 6 h 10"/>
                <a:gd name="T58" fmla="*/ 16 w 32"/>
                <a:gd name="T59" fmla="*/ 8 h 10"/>
                <a:gd name="T60" fmla="*/ 16 w 32"/>
                <a:gd name="T61" fmla="*/ 8 h 10"/>
                <a:gd name="T62" fmla="*/ 17 w 32"/>
                <a:gd name="T63" fmla="*/ 6 h 10"/>
                <a:gd name="T64" fmla="*/ 18 w 32"/>
                <a:gd name="T65" fmla="*/ 5 h 10"/>
                <a:gd name="T66" fmla="*/ 20 w 32"/>
                <a:gd name="T67" fmla="*/ 4 h 10"/>
                <a:gd name="T68" fmla="*/ 21 w 32"/>
                <a:gd name="T69" fmla="*/ 4 h 10"/>
                <a:gd name="T70" fmla="*/ 23 w 32"/>
                <a:gd name="T71" fmla="*/ 5 h 10"/>
                <a:gd name="T72" fmla="*/ 25 w 32"/>
                <a:gd name="T73" fmla="*/ 5 h 10"/>
                <a:gd name="T74" fmla="*/ 27 w 32"/>
                <a:gd name="T75" fmla="*/ 5 h 10"/>
                <a:gd name="T76" fmla="*/ 29 w 32"/>
                <a:gd name="T77" fmla="*/ 5 h 10"/>
                <a:gd name="T78" fmla="*/ 30 w 32"/>
                <a:gd name="T79" fmla="*/ 4 h 10"/>
                <a:gd name="T80" fmla="*/ 31 w 32"/>
                <a:gd name="T81" fmla="*/ 2 h 10"/>
                <a:gd name="T82" fmla="*/ 32 w 32"/>
                <a:gd name="T83" fmla="*/ 0 h 10"/>
                <a:gd name="T84" fmla="*/ 32 w 32"/>
                <a:gd name="T85" fmla="*/ 0 h 10"/>
                <a:gd name="T86" fmla="*/ 32 w 32"/>
                <a:gd name="T87" fmla="*/ 0 h 10"/>
                <a:gd name="T88" fmla="*/ 32 w 32"/>
                <a:gd name="T89" fmla="*/ 0 h 10"/>
                <a:gd name="T90" fmla="*/ 31 w 32"/>
                <a:gd name="T91" fmla="*/ 4 h 10"/>
                <a:gd name="T92" fmla="*/ 29 w 32"/>
                <a:gd name="T93" fmla="*/ 6 h 10"/>
                <a:gd name="T94" fmla="*/ 25 w 32"/>
                <a:gd name="T95" fmla="*/ 7 h 10"/>
                <a:gd name="T96" fmla="*/ 25 w 32"/>
                <a:gd name="T97" fmla="*/ 7 h 10"/>
                <a:gd name="T98" fmla="*/ 24 w 32"/>
                <a:gd name="T99" fmla="*/ 7 h 10"/>
                <a:gd name="T100" fmla="*/ 23 w 32"/>
                <a:gd name="T101" fmla="*/ 7 h 10"/>
                <a:gd name="T102" fmla="*/ 22 w 32"/>
                <a:gd name="T103" fmla="*/ 7 h 10"/>
                <a:gd name="T104" fmla="*/ 20 w 32"/>
                <a:gd name="T105" fmla="*/ 6 h 10"/>
                <a:gd name="T106" fmla="*/ 18 w 32"/>
                <a:gd name="T107" fmla="*/ 7 h 10"/>
                <a:gd name="T108" fmla="*/ 17 w 32"/>
                <a:gd name="T109" fmla="*/ 8 h 10"/>
                <a:gd name="T110" fmla="*/ 17 w 32"/>
                <a:gd name="T11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 h="10">
                  <a:moveTo>
                    <a:pt x="17" y="10"/>
                  </a:moveTo>
                  <a:cubicBezTo>
                    <a:pt x="17" y="10"/>
                    <a:pt x="16" y="10"/>
                    <a:pt x="16" y="10"/>
                  </a:cubicBezTo>
                  <a:cubicBezTo>
                    <a:pt x="16" y="10"/>
                    <a:pt x="16" y="10"/>
                    <a:pt x="16" y="10"/>
                  </a:cubicBezTo>
                  <a:cubicBezTo>
                    <a:pt x="16" y="10"/>
                    <a:pt x="16" y="10"/>
                    <a:pt x="16" y="10"/>
                  </a:cubicBezTo>
                  <a:cubicBezTo>
                    <a:pt x="16" y="9"/>
                    <a:pt x="16" y="9"/>
                    <a:pt x="15" y="8"/>
                  </a:cubicBezTo>
                  <a:cubicBezTo>
                    <a:pt x="15" y="7"/>
                    <a:pt x="15" y="7"/>
                    <a:pt x="14" y="7"/>
                  </a:cubicBezTo>
                  <a:cubicBezTo>
                    <a:pt x="14" y="6"/>
                    <a:pt x="13" y="6"/>
                    <a:pt x="13" y="6"/>
                  </a:cubicBezTo>
                  <a:cubicBezTo>
                    <a:pt x="12" y="6"/>
                    <a:pt x="11" y="6"/>
                    <a:pt x="11" y="6"/>
                  </a:cubicBezTo>
                  <a:cubicBezTo>
                    <a:pt x="10" y="6"/>
                    <a:pt x="9" y="6"/>
                    <a:pt x="9" y="6"/>
                  </a:cubicBezTo>
                  <a:cubicBezTo>
                    <a:pt x="8" y="6"/>
                    <a:pt x="8" y="6"/>
                    <a:pt x="7" y="6"/>
                  </a:cubicBezTo>
                  <a:cubicBezTo>
                    <a:pt x="7" y="6"/>
                    <a:pt x="6" y="6"/>
                    <a:pt x="6" y="6"/>
                  </a:cubicBezTo>
                  <a:cubicBezTo>
                    <a:pt x="6" y="6"/>
                    <a:pt x="5" y="6"/>
                    <a:pt x="5" y="6"/>
                  </a:cubicBezTo>
                  <a:cubicBezTo>
                    <a:pt x="4" y="6"/>
                    <a:pt x="3" y="6"/>
                    <a:pt x="3" y="6"/>
                  </a:cubicBezTo>
                  <a:cubicBezTo>
                    <a:pt x="2" y="6"/>
                    <a:pt x="1" y="5"/>
                    <a:pt x="1" y="4"/>
                  </a:cubicBezTo>
                  <a:cubicBezTo>
                    <a:pt x="1" y="4"/>
                    <a:pt x="0" y="3"/>
                    <a:pt x="0" y="2"/>
                  </a:cubicBezTo>
                  <a:cubicBezTo>
                    <a:pt x="0" y="2"/>
                    <a:pt x="0" y="1"/>
                    <a:pt x="0" y="0"/>
                  </a:cubicBezTo>
                  <a:cubicBezTo>
                    <a:pt x="0" y="0"/>
                    <a:pt x="0" y="0"/>
                    <a:pt x="0" y="0"/>
                  </a:cubicBezTo>
                  <a:cubicBezTo>
                    <a:pt x="0" y="0"/>
                    <a:pt x="0" y="0"/>
                    <a:pt x="0" y="0"/>
                  </a:cubicBezTo>
                  <a:cubicBezTo>
                    <a:pt x="0" y="0"/>
                    <a:pt x="0" y="0"/>
                    <a:pt x="0" y="0"/>
                  </a:cubicBezTo>
                  <a:cubicBezTo>
                    <a:pt x="0" y="1"/>
                    <a:pt x="0" y="1"/>
                    <a:pt x="1" y="2"/>
                  </a:cubicBezTo>
                  <a:cubicBezTo>
                    <a:pt x="1" y="3"/>
                    <a:pt x="2" y="3"/>
                    <a:pt x="2" y="4"/>
                  </a:cubicBezTo>
                  <a:cubicBezTo>
                    <a:pt x="3" y="4"/>
                    <a:pt x="4" y="5"/>
                    <a:pt x="5" y="5"/>
                  </a:cubicBezTo>
                  <a:cubicBezTo>
                    <a:pt x="5" y="5"/>
                    <a:pt x="6" y="5"/>
                    <a:pt x="6" y="4"/>
                  </a:cubicBezTo>
                  <a:cubicBezTo>
                    <a:pt x="7" y="4"/>
                    <a:pt x="7" y="4"/>
                    <a:pt x="8" y="4"/>
                  </a:cubicBezTo>
                  <a:cubicBezTo>
                    <a:pt x="9" y="4"/>
                    <a:pt x="9" y="4"/>
                    <a:pt x="10" y="4"/>
                  </a:cubicBezTo>
                  <a:cubicBezTo>
                    <a:pt x="10" y="4"/>
                    <a:pt x="11" y="4"/>
                    <a:pt x="11" y="4"/>
                  </a:cubicBezTo>
                  <a:cubicBezTo>
                    <a:pt x="12" y="4"/>
                    <a:pt x="12" y="4"/>
                    <a:pt x="13" y="4"/>
                  </a:cubicBezTo>
                  <a:cubicBezTo>
                    <a:pt x="13" y="4"/>
                    <a:pt x="14" y="4"/>
                    <a:pt x="14" y="5"/>
                  </a:cubicBezTo>
                  <a:cubicBezTo>
                    <a:pt x="15" y="5"/>
                    <a:pt x="15" y="5"/>
                    <a:pt x="15" y="6"/>
                  </a:cubicBezTo>
                  <a:cubicBezTo>
                    <a:pt x="16" y="7"/>
                    <a:pt x="16" y="7"/>
                    <a:pt x="16" y="8"/>
                  </a:cubicBezTo>
                  <a:lnTo>
                    <a:pt x="16" y="8"/>
                  </a:lnTo>
                  <a:cubicBezTo>
                    <a:pt x="16" y="7"/>
                    <a:pt x="17" y="7"/>
                    <a:pt x="17" y="6"/>
                  </a:cubicBezTo>
                  <a:cubicBezTo>
                    <a:pt x="18" y="6"/>
                    <a:pt x="18" y="5"/>
                    <a:pt x="18" y="5"/>
                  </a:cubicBezTo>
                  <a:cubicBezTo>
                    <a:pt x="19" y="5"/>
                    <a:pt x="19" y="5"/>
                    <a:pt x="20" y="4"/>
                  </a:cubicBezTo>
                  <a:cubicBezTo>
                    <a:pt x="20" y="4"/>
                    <a:pt x="21" y="4"/>
                    <a:pt x="21" y="4"/>
                  </a:cubicBezTo>
                  <a:cubicBezTo>
                    <a:pt x="22" y="4"/>
                    <a:pt x="22" y="4"/>
                    <a:pt x="23" y="5"/>
                  </a:cubicBezTo>
                  <a:cubicBezTo>
                    <a:pt x="24" y="5"/>
                    <a:pt x="24" y="5"/>
                    <a:pt x="25" y="5"/>
                  </a:cubicBezTo>
                  <a:cubicBezTo>
                    <a:pt x="25" y="5"/>
                    <a:pt x="26" y="5"/>
                    <a:pt x="27" y="5"/>
                  </a:cubicBezTo>
                  <a:cubicBezTo>
                    <a:pt x="27" y="5"/>
                    <a:pt x="28" y="5"/>
                    <a:pt x="29" y="5"/>
                  </a:cubicBezTo>
                  <a:cubicBezTo>
                    <a:pt x="29" y="4"/>
                    <a:pt x="30" y="4"/>
                    <a:pt x="30" y="4"/>
                  </a:cubicBezTo>
                  <a:cubicBezTo>
                    <a:pt x="30" y="3"/>
                    <a:pt x="31" y="3"/>
                    <a:pt x="31" y="2"/>
                  </a:cubicBezTo>
                  <a:cubicBezTo>
                    <a:pt x="31" y="2"/>
                    <a:pt x="32" y="1"/>
                    <a:pt x="32" y="0"/>
                  </a:cubicBezTo>
                  <a:cubicBezTo>
                    <a:pt x="32" y="0"/>
                    <a:pt x="32" y="0"/>
                    <a:pt x="32" y="0"/>
                  </a:cubicBezTo>
                  <a:cubicBezTo>
                    <a:pt x="32" y="0"/>
                    <a:pt x="32" y="0"/>
                    <a:pt x="32" y="0"/>
                  </a:cubicBezTo>
                  <a:cubicBezTo>
                    <a:pt x="32" y="0"/>
                    <a:pt x="32" y="0"/>
                    <a:pt x="32" y="0"/>
                  </a:cubicBezTo>
                  <a:cubicBezTo>
                    <a:pt x="32" y="2"/>
                    <a:pt x="32" y="3"/>
                    <a:pt x="31" y="4"/>
                  </a:cubicBezTo>
                  <a:cubicBezTo>
                    <a:pt x="31" y="5"/>
                    <a:pt x="30" y="5"/>
                    <a:pt x="29" y="6"/>
                  </a:cubicBezTo>
                  <a:cubicBezTo>
                    <a:pt x="28" y="6"/>
                    <a:pt x="27" y="7"/>
                    <a:pt x="25" y="7"/>
                  </a:cubicBezTo>
                  <a:cubicBezTo>
                    <a:pt x="25" y="7"/>
                    <a:pt x="25" y="7"/>
                    <a:pt x="25" y="7"/>
                  </a:cubicBezTo>
                  <a:cubicBezTo>
                    <a:pt x="24" y="7"/>
                    <a:pt x="24" y="7"/>
                    <a:pt x="24" y="7"/>
                  </a:cubicBezTo>
                  <a:cubicBezTo>
                    <a:pt x="23" y="7"/>
                    <a:pt x="23" y="7"/>
                    <a:pt x="23" y="7"/>
                  </a:cubicBezTo>
                  <a:cubicBezTo>
                    <a:pt x="23" y="7"/>
                    <a:pt x="22" y="7"/>
                    <a:pt x="22" y="7"/>
                  </a:cubicBezTo>
                  <a:cubicBezTo>
                    <a:pt x="21" y="6"/>
                    <a:pt x="21" y="6"/>
                    <a:pt x="20" y="6"/>
                  </a:cubicBezTo>
                  <a:cubicBezTo>
                    <a:pt x="19" y="6"/>
                    <a:pt x="19" y="6"/>
                    <a:pt x="18" y="7"/>
                  </a:cubicBezTo>
                  <a:cubicBezTo>
                    <a:pt x="18" y="7"/>
                    <a:pt x="17" y="7"/>
                    <a:pt x="17" y="8"/>
                  </a:cubicBezTo>
                  <a:cubicBezTo>
                    <a:pt x="17" y="8"/>
                    <a:pt x="17" y="9"/>
                    <a:pt x="17" y="10"/>
                  </a:cubicBez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28" name="Rectangle 1027"/>
          <p:cNvSpPr/>
          <p:nvPr/>
        </p:nvSpPr>
        <p:spPr>
          <a:xfrm>
            <a:off x="7239000" y="3051175"/>
            <a:ext cx="2152650" cy="553998"/>
          </a:xfrm>
          <a:prstGeom prst="rect">
            <a:avLst/>
          </a:prstGeom>
        </p:spPr>
        <p:txBody>
          <a:bodyPr wrap="square">
            <a:spAutoFit/>
          </a:bodyPr>
          <a:lstStyle/>
          <a:p>
            <a:pPr fontAlgn="base">
              <a:spcBef>
                <a:spcPct val="0"/>
              </a:spcBef>
              <a:spcAft>
                <a:spcPct val="0"/>
              </a:spcAft>
            </a:pPr>
            <a:r>
              <a:rPr lang="pt-BR" i="1" dirty="0">
                <a:solidFill>
                  <a:srgbClr val="1A1B1C"/>
                </a:solidFill>
                <a:latin typeface="Times New Roman" pitchFamily="18" charset="0"/>
              </a:rPr>
              <a:t>r</a:t>
            </a:r>
            <a:r>
              <a:rPr lang="pt-BR" dirty="0">
                <a:solidFill>
                  <a:srgbClr val="1A1B1C"/>
                </a:solidFill>
                <a:latin typeface="Times New Roman" pitchFamily="18" charset="0"/>
              </a:rPr>
              <a:t>1 </a:t>
            </a:r>
            <a:r>
              <a:rPr lang="pt-BR" i="1" dirty="0">
                <a:solidFill>
                  <a:srgbClr val="1A1B1C"/>
                </a:solidFill>
                <a:latin typeface="Times New Roman" pitchFamily="18" charset="0"/>
              </a:rPr>
              <a:t>r</a:t>
            </a:r>
            <a:r>
              <a:rPr lang="pt-BR" dirty="0">
                <a:solidFill>
                  <a:srgbClr val="1A1B1C"/>
                </a:solidFill>
                <a:latin typeface="Times New Roman" pitchFamily="18" charset="0"/>
              </a:rPr>
              <a:t>0← r2 ×</a:t>
            </a:r>
            <a:r>
              <a:rPr lang="pt-BR" i="1" baseline="-25000" dirty="0">
                <a:solidFill>
                  <a:srgbClr val="1A1B1C"/>
                </a:solidFill>
                <a:latin typeface="Times New Roman" pitchFamily="18" charset="0"/>
              </a:rPr>
              <a:t>unsigned </a:t>
            </a:r>
            <a:r>
              <a:rPr lang="pt-BR" dirty="0">
                <a:solidFill>
                  <a:srgbClr val="1A1B1C"/>
                </a:solidFill>
                <a:latin typeface="Times New Roman" pitchFamily="18" charset="0"/>
              </a:rPr>
              <a:t>r3</a:t>
            </a:r>
          </a:p>
          <a:p>
            <a:pPr lvl="0" fontAlgn="base">
              <a:spcBef>
                <a:spcPct val="0"/>
              </a:spcBef>
              <a:spcAft>
                <a:spcPct val="0"/>
              </a:spcAft>
            </a:pPr>
            <a:r>
              <a:rPr lang="pt-BR" baseline="-25000" dirty="0">
                <a:solidFill>
                  <a:srgbClr val="1A1B1C"/>
                </a:solidFill>
                <a:latin typeface="Times New Roman" pitchFamily="18" charset="0"/>
              </a:rPr>
              <a:t>    64</a:t>
            </a:r>
          </a:p>
        </p:txBody>
      </p:sp>
      <p:grpSp>
        <p:nvGrpSpPr>
          <p:cNvPr id="37" name="Group 6"/>
          <p:cNvGrpSpPr>
            <a:grpSpLocks noChangeAspect="1"/>
          </p:cNvGrpSpPr>
          <p:nvPr/>
        </p:nvGrpSpPr>
        <p:grpSpPr bwMode="auto">
          <a:xfrm>
            <a:off x="7296150" y="3296375"/>
            <a:ext cx="487702" cy="158889"/>
            <a:chOff x="3945" y="1918"/>
            <a:chExt cx="221" cy="84"/>
          </a:xfrm>
        </p:grpSpPr>
        <p:sp>
          <p:nvSpPr>
            <p:cNvPr id="38" name="AutoShape 5"/>
            <p:cNvSpPr>
              <a:spLocks noChangeAspect="1" noChangeArrowheads="1" noTextEdit="1"/>
            </p:cNvSpPr>
            <p:nvPr/>
          </p:nvSpPr>
          <p:spPr bwMode="auto">
            <a:xfrm>
              <a:off x="3945" y="1918"/>
              <a:ext cx="221" cy="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7"/>
            <p:cNvSpPr>
              <a:spLocks/>
            </p:cNvSpPr>
            <p:nvPr/>
          </p:nvSpPr>
          <p:spPr bwMode="auto">
            <a:xfrm>
              <a:off x="3957" y="1930"/>
              <a:ext cx="192" cy="60"/>
            </a:xfrm>
            <a:custGeom>
              <a:avLst/>
              <a:gdLst>
                <a:gd name="T0" fmla="*/ 17 w 32"/>
                <a:gd name="T1" fmla="*/ 10 h 10"/>
                <a:gd name="T2" fmla="*/ 16 w 32"/>
                <a:gd name="T3" fmla="*/ 10 h 10"/>
                <a:gd name="T4" fmla="*/ 16 w 32"/>
                <a:gd name="T5" fmla="*/ 10 h 10"/>
                <a:gd name="T6" fmla="*/ 16 w 32"/>
                <a:gd name="T7" fmla="*/ 10 h 10"/>
                <a:gd name="T8" fmla="*/ 15 w 32"/>
                <a:gd name="T9" fmla="*/ 8 h 10"/>
                <a:gd name="T10" fmla="*/ 14 w 32"/>
                <a:gd name="T11" fmla="*/ 7 h 10"/>
                <a:gd name="T12" fmla="*/ 13 w 32"/>
                <a:gd name="T13" fmla="*/ 6 h 10"/>
                <a:gd name="T14" fmla="*/ 11 w 32"/>
                <a:gd name="T15" fmla="*/ 6 h 10"/>
                <a:gd name="T16" fmla="*/ 9 w 32"/>
                <a:gd name="T17" fmla="*/ 6 h 10"/>
                <a:gd name="T18" fmla="*/ 7 w 32"/>
                <a:gd name="T19" fmla="*/ 6 h 10"/>
                <a:gd name="T20" fmla="*/ 6 w 32"/>
                <a:gd name="T21" fmla="*/ 6 h 10"/>
                <a:gd name="T22" fmla="*/ 5 w 32"/>
                <a:gd name="T23" fmla="*/ 6 h 10"/>
                <a:gd name="T24" fmla="*/ 3 w 32"/>
                <a:gd name="T25" fmla="*/ 6 h 10"/>
                <a:gd name="T26" fmla="*/ 1 w 32"/>
                <a:gd name="T27" fmla="*/ 4 h 10"/>
                <a:gd name="T28" fmla="*/ 0 w 32"/>
                <a:gd name="T29" fmla="*/ 2 h 10"/>
                <a:gd name="T30" fmla="*/ 0 w 32"/>
                <a:gd name="T31" fmla="*/ 0 h 10"/>
                <a:gd name="T32" fmla="*/ 0 w 32"/>
                <a:gd name="T33" fmla="*/ 0 h 10"/>
                <a:gd name="T34" fmla="*/ 0 w 32"/>
                <a:gd name="T35" fmla="*/ 0 h 10"/>
                <a:gd name="T36" fmla="*/ 0 w 32"/>
                <a:gd name="T37" fmla="*/ 0 h 10"/>
                <a:gd name="T38" fmla="*/ 1 w 32"/>
                <a:gd name="T39" fmla="*/ 2 h 10"/>
                <a:gd name="T40" fmla="*/ 2 w 32"/>
                <a:gd name="T41" fmla="*/ 4 h 10"/>
                <a:gd name="T42" fmla="*/ 5 w 32"/>
                <a:gd name="T43" fmla="*/ 5 h 10"/>
                <a:gd name="T44" fmla="*/ 6 w 32"/>
                <a:gd name="T45" fmla="*/ 4 h 10"/>
                <a:gd name="T46" fmla="*/ 8 w 32"/>
                <a:gd name="T47" fmla="*/ 4 h 10"/>
                <a:gd name="T48" fmla="*/ 10 w 32"/>
                <a:gd name="T49" fmla="*/ 4 h 10"/>
                <a:gd name="T50" fmla="*/ 11 w 32"/>
                <a:gd name="T51" fmla="*/ 4 h 10"/>
                <a:gd name="T52" fmla="*/ 13 w 32"/>
                <a:gd name="T53" fmla="*/ 4 h 10"/>
                <a:gd name="T54" fmla="*/ 14 w 32"/>
                <a:gd name="T55" fmla="*/ 5 h 10"/>
                <a:gd name="T56" fmla="*/ 15 w 32"/>
                <a:gd name="T57" fmla="*/ 6 h 10"/>
                <a:gd name="T58" fmla="*/ 16 w 32"/>
                <a:gd name="T59" fmla="*/ 8 h 10"/>
                <a:gd name="T60" fmla="*/ 16 w 32"/>
                <a:gd name="T61" fmla="*/ 8 h 10"/>
                <a:gd name="T62" fmla="*/ 17 w 32"/>
                <a:gd name="T63" fmla="*/ 6 h 10"/>
                <a:gd name="T64" fmla="*/ 18 w 32"/>
                <a:gd name="T65" fmla="*/ 5 h 10"/>
                <a:gd name="T66" fmla="*/ 20 w 32"/>
                <a:gd name="T67" fmla="*/ 4 h 10"/>
                <a:gd name="T68" fmla="*/ 21 w 32"/>
                <a:gd name="T69" fmla="*/ 4 h 10"/>
                <a:gd name="T70" fmla="*/ 23 w 32"/>
                <a:gd name="T71" fmla="*/ 5 h 10"/>
                <a:gd name="T72" fmla="*/ 25 w 32"/>
                <a:gd name="T73" fmla="*/ 5 h 10"/>
                <a:gd name="T74" fmla="*/ 27 w 32"/>
                <a:gd name="T75" fmla="*/ 5 h 10"/>
                <a:gd name="T76" fmla="*/ 29 w 32"/>
                <a:gd name="T77" fmla="*/ 5 h 10"/>
                <a:gd name="T78" fmla="*/ 30 w 32"/>
                <a:gd name="T79" fmla="*/ 4 h 10"/>
                <a:gd name="T80" fmla="*/ 31 w 32"/>
                <a:gd name="T81" fmla="*/ 2 h 10"/>
                <a:gd name="T82" fmla="*/ 32 w 32"/>
                <a:gd name="T83" fmla="*/ 0 h 10"/>
                <a:gd name="T84" fmla="*/ 32 w 32"/>
                <a:gd name="T85" fmla="*/ 0 h 10"/>
                <a:gd name="T86" fmla="*/ 32 w 32"/>
                <a:gd name="T87" fmla="*/ 0 h 10"/>
                <a:gd name="T88" fmla="*/ 32 w 32"/>
                <a:gd name="T89" fmla="*/ 0 h 10"/>
                <a:gd name="T90" fmla="*/ 31 w 32"/>
                <a:gd name="T91" fmla="*/ 4 h 10"/>
                <a:gd name="T92" fmla="*/ 29 w 32"/>
                <a:gd name="T93" fmla="*/ 6 h 10"/>
                <a:gd name="T94" fmla="*/ 25 w 32"/>
                <a:gd name="T95" fmla="*/ 7 h 10"/>
                <a:gd name="T96" fmla="*/ 25 w 32"/>
                <a:gd name="T97" fmla="*/ 7 h 10"/>
                <a:gd name="T98" fmla="*/ 24 w 32"/>
                <a:gd name="T99" fmla="*/ 7 h 10"/>
                <a:gd name="T100" fmla="*/ 23 w 32"/>
                <a:gd name="T101" fmla="*/ 7 h 10"/>
                <a:gd name="T102" fmla="*/ 22 w 32"/>
                <a:gd name="T103" fmla="*/ 7 h 10"/>
                <a:gd name="T104" fmla="*/ 20 w 32"/>
                <a:gd name="T105" fmla="*/ 6 h 10"/>
                <a:gd name="T106" fmla="*/ 18 w 32"/>
                <a:gd name="T107" fmla="*/ 7 h 10"/>
                <a:gd name="T108" fmla="*/ 17 w 32"/>
                <a:gd name="T109" fmla="*/ 8 h 10"/>
                <a:gd name="T110" fmla="*/ 17 w 32"/>
                <a:gd name="T11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 h="10">
                  <a:moveTo>
                    <a:pt x="17" y="10"/>
                  </a:moveTo>
                  <a:cubicBezTo>
                    <a:pt x="17" y="10"/>
                    <a:pt x="16" y="10"/>
                    <a:pt x="16" y="10"/>
                  </a:cubicBezTo>
                  <a:cubicBezTo>
                    <a:pt x="16" y="10"/>
                    <a:pt x="16" y="10"/>
                    <a:pt x="16" y="10"/>
                  </a:cubicBezTo>
                  <a:cubicBezTo>
                    <a:pt x="16" y="10"/>
                    <a:pt x="16" y="10"/>
                    <a:pt x="16" y="10"/>
                  </a:cubicBezTo>
                  <a:cubicBezTo>
                    <a:pt x="16" y="9"/>
                    <a:pt x="16" y="9"/>
                    <a:pt x="15" y="8"/>
                  </a:cubicBezTo>
                  <a:cubicBezTo>
                    <a:pt x="15" y="7"/>
                    <a:pt x="15" y="7"/>
                    <a:pt x="14" y="7"/>
                  </a:cubicBezTo>
                  <a:cubicBezTo>
                    <a:pt x="14" y="6"/>
                    <a:pt x="13" y="6"/>
                    <a:pt x="13" y="6"/>
                  </a:cubicBezTo>
                  <a:cubicBezTo>
                    <a:pt x="12" y="6"/>
                    <a:pt x="11" y="6"/>
                    <a:pt x="11" y="6"/>
                  </a:cubicBezTo>
                  <a:cubicBezTo>
                    <a:pt x="10" y="6"/>
                    <a:pt x="9" y="6"/>
                    <a:pt x="9" y="6"/>
                  </a:cubicBezTo>
                  <a:cubicBezTo>
                    <a:pt x="8" y="6"/>
                    <a:pt x="8" y="6"/>
                    <a:pt x="7" y="6"/>
                  </a:cubicBezTo>
                  <a:cubicBezTo>
                    <a:pt x="7" y="6"/>
                    <a:pt x="6" y="6"/>
                    <a:pt x="6" y="6"/>
                  </a:cubicBezTo>
                  <a:cubicBezTo>
                    <a:pt x="6" y="6"/>
                    <a:pt x="5" y="6"/>
                    <a:pt x="5" y="6"/>
                  </a:cubicBezTo>
                  <a:cubicBezTo>
                    <a:pt x="4" y="6"/>
                    <a:pt x="3" y="6"/>
                    <a:pt x="3" y="6"/>
                  </a:cubicBezTo>
                  <a:cubicBezTo>
                    <a:pt x="2" y="6"/>
                    <a:pt x="1" y="5"/>
                    <a:pt x="1" y="4"/>
                  </a:cubicBezTo>
                  <a:cubicBezTo>
                    <a:pt x="1" y="4"/>
                    <a:pt x="0" y="3"/>
                    <a:pt x="0" y="2"/>
                  </a:cubicBezTo>
                  <a:cubicBezTo>
                    <a:pt x="0" y="2"/>
                    <a:pt x="0" y="1"/>
                    <a:pt x="0" y="0"/>
                  </a:cubicBezTo>
                  <a:cubicBezTo>
                    <a:pt x="0" y="0"/>
                    <a:pt x="0" y="0"/>
                    <a:pt x="0" y="0"/>
                  </a:cubicBezTo>
                  <a:cubicBezTo>
                    <a:pt x="0" y="0"/>
                    <a:pt x="0" y="0"/>
                    <a:pt x="0" y="0"/>
                  </a:cubicBezTo>
                  <a:cubicBezTo>
                    <a:pt x="0" y="0"/>
                    <a:pt x="0" y="0"/>
                    <a:pt x="0" y="0"/>
                  </a:cubicBezTo>
                  <a:cubicBezTo>
                    <a:pt x="0" y="1"/>
                    <a:pt x="0" y="1"/>
                    <a:pt x="1" y="2"/>
                  </a:cubicBezTo>
                  <a:cubicBezTo>
                    <a:pt x="1" y="3"/>
                    <a:pt x="2" y="3"/>
                    <a:pt x="2" y="4"/>
                  </a:cubicBezTo>
                  <a:cubicBezTo>
                    <a:pt x="3" y="4"/>
                    <a:pt x="4" y="5"/>
                    <a:pt x="5" y="5"/>
                  </a:cubicBezTo>
                  <a:cubicBezTo>
                    <a:pt x="5" y="5"/>
                    <a:pt x="6" y="5"/>
                    <a:pt x="6" y="4"/>
                  </a:cubicBezTo>
                  <a:cubicBezTo>
                    <a:pt x="7" y="4"/>
                    <a:pt x="7" y="4"/>
                    <a:pt x="8" y="4"/>
                  </a:cubicBezTo>
                  <a:cubicBezTo>
                    <a:pt x="9" y="4"/>
                    <a:pt x="9" y="4"/>
                    <a:pt x="10" y="4"/>
                  </a:cubicBezTo>
                  <a:cubicBezTo>
                    <a:pt x="10" y="4"/>
                    <a:pt x="11" y="4"/>
                    <a:pt x="11" y="4"/>
                  </a:cubicBezTo>
                  <a:cubicBezTo>
                    <a:pt x="12" y="4"/>
                    <a:pt x="12" y="4"/>
                    <a:pt x="13" y="4"/>
                  </a:cubicBezTo>
                  <a:cubicBezTo>
                    <a:pt x="13" y="4"/>
                    <a:pt x="14" y="4"/>
                    <a:pt x="14" y="5"/>
                  </a:cubicBezTo>
                  <a:cubicBezTo>
                    <a:pt x="15" y="5"/>
                    <a:pt x="15" y="5"/>
                    <a:pt x="15" y="6"/>
                  </a:cubicBezTo>
                  <a:cubicBezTo>
                    <a:pt x="16" y="7"/>
                    <a:pt x="16" y="7"/>
                    <a:pt x="16" y="8"/>
                  </a:cubicBezTo>
                  <a:lnTo>
                    <a:pt x="16" y="8"/>
                  </a:lnTo>
                  <a:cubicBezTo>
                    <a:pt x="16" y="7"/>
                    <a:pt x="17" y="7"/>
                    <a:pt x="17" y="6"/>
                  </a:cubicBezTo>
                  <a:cubicBezTo>
                    <a:pt x="18" y="6"/>
                    <a:pt x="18" y="5"/>
                    <a:pt x="18" y="5"/>
                  </a:cubicBezTo>
                  <a:cubicBezTo>
                    <a:pt x="19" y="5"/>
                    <a:pt x="19" y="5"/>
                    <a:pt x="20" y="4"/>
                  </a:cubicBezTo>
                  <a:cubicBezTo>
                    <a:pt x="20" y="4"/>
                    <a:pt x="21" y="4"/>
                    <a:pt x="21" y="4"/>
                  </a:cubicBezTo>
                  <a:cubicBezTo>
                    <a:pt x="22" y="4"/>
                    <a:pt x="22" y="4"/>
                    <a:pt x="23" y="5"/>
                  </a:cubicBezTo>
                  <a:cubicBezTo>
                    <a:pt x="24" y="5"/>
                    <a:pt x="24" y="5"/>
                    <a:pt x="25" y="5"/>
                  </a:cubicBezTo>
                  <a:cubicBezTo>
                    <a:pt x="25" y="5"/>
                    <a:pt x="26" y="5"/>
                    <a:pt x="27" y="5"/>
                  </a:cubicBezTo>
                  <a:cubicBezTo>
                    <a:pt x="27" y="5"/>
                    <a:pt x="28" y="5"/>
                    <a:pt x="29" y="5"/>
                  </a:cubicBezTo>
                  <a:cubicBezTo>
                    <a:pt x="29" y="4"/>
                    <a:pt x="30" y="4"/>
                    <a:pt x="30" y="4"/>
                  </a:cubicBezTo>
                  <a:cubicBezTo>
                    <a:pt x="30" y="3"/>
                    <a:pt x="31" y="3"/>
                    <a:pt x="31" y="2"/>
                  </a:cubicBezTo>
                  <a:cubicBezTo>
                    <a:pt x="31" y="2"/>
                    <a:pt x="32" y="1"/>
                    <a:pt x="32" y="0"/>
                  </a:cubicBezTo>
                  <a:cubicBezTo>
                    <a:pt x="32" y="0"/>
                    <a:pt x="32" y="0"/>
                    <a:pt x="32" y="0"/>
                  </a:cubicBezTo>
                  <a:cubicBezTo>
                    <a:pt x="32" y="0"/>
                    <a:pt x="32" y="0"/>
                    <a:pt x="32" y="0"/>
                  </a:cubicBezTo>
                  <a:cubicBezTo>
                    <a:pt x="32" y="0"/>
                    <a:pt x="32" y="0"/>
                    <a:pt x="32" y="0"/>
                  </a:cubicBezTo>
                  <a:cubicBezTo>
                    <a:pt x="32" y="2"/>
                    <a:pt x="32" y="3"/>
                    <a:pt x="31" y="4"/>
                  </a:cubicBezTo>
                  <a:cubicBezTo>
                    <a:pt x="31" y="5"/>
                    <a:pt x="30" y="5"/>
                    <a:pt x="29" y="6"/>
                  </a:cubicBezTo>
                  <a:cubicBezTo>
                    <a:pt x="28" y="6"/>
                    <a:pt x="27" y="7"/>
                    <a:pt x="25" y="7"/>
                  </a:cubicBezTo>
                  <a:cubicBezTo>
                    <a:pt x="25" y="7"/>
                    <a:pt x="25" y="7"/>
                    <a:pt x="25" y="7"/>
                  </a:cubicBezTo>
                  <a:cubicBezTo>
                    <a:pt x="24" y="7"/>
                    <a:pt x="24" y="7"/>
                    <a:pt x="24" y="7"/>
                  </a:cubicBezTo>
                  <a:cubicBezTo>
                    <a:pt x="23" y="7"/>
                    <a:pt x="23" y="7"/>
                    <a:pt x="23" y="7"/>
                  </a:cubicBezTo>
                  <a:cubicBezTo>
                    <a:pt x="23" y="7"/>
                    <a:pt x="22" y="7"/>
                    <a:pt x="22" y="7"/>
                  </a:cubicBezTo>
                  <a:cubicBezTo>
                    <a:pt x="21" y="6"/>
                    <a:pt x="21" y="6"/>
                    <a:pt x="20" y="6"/>
                  </a:cubicBezTo>
                  <a:cubicBezTo>
                    <a:pt x="19" y="6"/>
                    <a:pt x="19" y="6"/>
                    <a:pt x="18" y="7"/>
                  </a:cubicBezTo>
                  <a:cubicBezTo>
                    <a:pt x="18" y="7"/>
                    <a:pt x="17" y="7"/>
                    <a:pt x="17" y="8"/>
                  </a:cubicBezTo>
                  <a:cubicBezTo>
                    <a:pt x="17" y="8"/>
                    <a:pt x="17" y="9"/>
                    <a:pt x="17" y="10"/>
                  </a:cubicBez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514600" y="282576"/>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endParaRPr lang="fr-FR" dirty="0">
              <a:solidFill>
                <a:schemeClr val="tx1"/>
              </a:solidFill>
            </a:endParaRPr>
          </a:p>
        </p:txBody>
      </p:sp>
      <p:sp>
        <p:nvSpPr>
          <p:cNvPr id="6" name="Rectangle 5"/>
          <p:cNvSpPr/>
          <p:nvPr/>
        </p:nvSpPr>
        <p:spPr>
          <a:xfrm>
            <a:off x="3200400" y="1859340"/>
            <a:ext cx="6705600" cy="3170099"/>
          </a:xfrm>
          <a:prstGeom prst="rect">
            <a:avLst/>
          </a:prstGeom>
        </p:spPr>
        <p:txBody>
          <a:bodyPr wrap="square">
            <a:spAutoFit/>
          </a:bodyPr>
          <a:lstStyle/>
          <a:p>
            <a:r>
              <a:rPr lang="en-US" sz="2000" i="1" dirty="0">
                <a:latin typeface="Times New Roman" pitchFamily="18" charset="0"/>
                <a:cs typeface="Times New Roman" pitchFamily="18" charset="0"/>
              </a:rPr>
              <a:t>Compute </a:t>
            </a:r>
            <a:r>
              <a:rPr lang="en-US" sz="2000" dirty="0">
                <a:latin typeface="Times New Roman" pitchFamily="18" charset="0"/>
                <a:cs typeface="Times New Roman" pitchFamily="18" charset="0"/>
              </a:rPr>
              <a:t>12</a:t>
            </a:r>
            <a:r>
              <a:rPr lang="en-US" sz="2000" baseline="30000" dirty="0">
                <a:latin typeface="Times New Roman" pitchFamily="18" charset="0"/>
                <a:cs typeface="Times New Roman" pitchFamily="18" charset="0"/>
              </a:rPr>
              <a:t>3</a:t>
            </a:r>
            <a:r>
              <a:rPr lang="en-US" sz="2000" dirty="0">
                <a:latin typeface="Times New Roman" pitchFamily="18" charset="0"/>
                <a:cs typeface="Times New Roman" pitchFamily="18" charset="0"/>
              </a:rPr>
              <a:t> </a:t>
            </a:r>
            <a:r>
              <a:rPr lang="en-US" sz="2000">
                <a:latin typeface="Times New Roman" pitchFamily="18" charset="0"/>
                <a:cs typeface="Times New Roman" pitchFamily="18" charset="0"/>
              </a:rPr>
              <a:t>+ 1</a:t>
            </a:r>
            <a:r>
              <a:rPr lang="en-US" sz="2000" i="1">
                <a:latin typeface="Times New Roman" pitchFamily="18" charset="0"/>
                <a:cs typeface="Times New Roman" pitchFamily="18" charset="0"/>
              </a:rPr>
              <a:t>, </a:t>
            </a:r>
            <a:r>
              <a:rPr lang="en-US" sz="2000" i="1" dirty="0">
                <a:latin typeface="Times New Roman" pitchFamily="18" charset="0"/>
                <a:cs typeface="Times New Roman" pitchFamily="18" charset="0"/>
              </a:rPr>
              <a:t>and save the result in r3.</a:t>
            </a:r>
          </a:p>
          <a:p>
            <a:endParaRPr lang="en-US" sz="2000" b="1" i="1" dirty="0">
              <a:latin typeface="Times New Roman" pitchFamily="18" charset="0"/>
              <a:cs typeface="Times New Roman" pitchFamily="18" charset="0"/>
            </a:endParaRPr>
          </a:p>
          <a:p>
            <a:r>
              <a:rPr lang="en-US" sz="2000" b="1" i="1" dirty="0">
                <a:latin typeface="Times New Roman" pitchFamily="18" charset="0"/>
                <a:cs typeface="Times New Roman" pitchFamily="18" charset="0"/>
              </a:rPr>
              <a:t>Answer:</a:t>
            </a:r>
          </a:p>
          <a:p>
            <a:r>
              <a:rPr lang="en-US" sz="2000" i="1" dirty="0">
                <a:latin typeface="Courier New" pitchFamily="49" charset="0"/>
                <a:cs typeface="Courier New" pitchFamily="49" charset="0"/>
              </a:rPr>
              <a:t>/* load test values */</a:t>
            </a:r>
          </a:p>
          <a:p>
            <a:r>
              <a:rPr lang="en-US" sz="2000" i="1" dirty="0" err="1">
                <a:latin typeface="Courier New" pitchFamily="49" charset="0"/>
                <a:cs typeface="Courier New" pitchFamily="49" charset="0"/>
              </a:rPr>
              <a:t>mov</a:t>
            </a:r>
            <a:r>
              <a:rPr lang="en-US" sz="2000" i="1" dirty="0">
                <a:latin typeface="Courier New" pitchFamily="49" charset="0"/>
                <a:cs typeface="Courier New" pitchFamily="49" charset="0"/>
              </a:rPr>
              <a:t> r0, #12</a:t>
            </a:r>
          </a:p>
          <a:p>
            <a:r>
              <a:rPr lang="en-US" sz="2000" i="1" dirty="0" err="1">
                <a:latin typeface="Courier New" pitchFamily="49" charset="0"/>
                <a:cs typeface="Courier New" pitchFamily="49" charset="0"/>
              </a:rPr>
              <a:t>mov</a:t>
            </a:r>
            <a:r>
              <a:rPr lang="en-US" sz="2000" i="1" dirty="0">
                <a:latin typeface="Courier New" pitchFamily="49" charset="0"/>
                <a:cs typeface="Courier New" pitchFamily="49" charset="0"/>
              </a:rPr>
              <a:t> r1, #1</a:t>
            </a:r>
          </a:p>
          <a:p>
            <a:endParaRPr lang="en-US" sz="2000" i="1" dirty="0">
              <a:latin typeface="Courier New" pitchFamily="49" charset="0"/>
              <a:cs typeface="Courier New" pitchFamily="49" charset="0"/>
            </a:endParaRPr>
          </a:p>
          <a:p>
            <a:r>
              <a:rPr lang="en-US" sz="2000" i="1" dirty="0">
                <a:latin typeface="Courier New" pitchFamily="49" charset="0"/>
                <a:cs typeface="Courier New" pitchFamily="49" charset="0"/>
              </a:rPr>
              <a:t>/* perform the logical computation */</a:t>
            </a:r>
          </a:p>
          <a:p>
            <a:r>
              <a:rPr lang="pt-BR" sz="2000" i="1" dirty="0">
                <a:latin typeface="Courier New" pitchFamily="49" charset="0"/>
                <a:cs typeface="Courier New" pitchFamily="49" charset="0"/>
              </a:rPr>
              <a:t>mul r4, r0, r0 @ 12*12</a:t>
            </a:r>
          </a:p>
          <a:p>
            <a:r>
              <a:rPr lang="pt-BR" sz="2000" i="1" dirty="0">
                <a:latin typeface="Courier New" pitchFamily="49" charset="0"/>
                <a:cs typeface="Courier New" pitchFamily="49" charset="0"/>
              </a:rPr>
              <a:t>mla r3, r4, r0, r1 @ 12*12*12 + 1</a:t>
            </a:r>
            <a:endParaRPr lang="pt-BR" sz="2000" dirty="0">
              <a:latin typeface="Courier New" pitchFamily="49" charset="0"/>
              <a:cs typeface="Courier New"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565400" y="434558"/>
            <a:ext cx="7416800" cy="677108"/>
          </a:xfrm>
        </p:spPr>
        <p:txBody>
          <a:bodyPr vert="horz" lIns="0" tIns="0" rIns="0" bIns="0" rtlCol="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2667000" y="1752600"/>
            <a:ext cx="7345362" cy="3886200"/>
          </a:xfrm>
        </p:spPr>
        <p:txBody>
          <a:bodyPr vert="horz" lIns="0" tIns="0" rIns="0" bIns="0" rtlCol="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73088" indent="-457200">
              <a:spcBef>
                <a:spcPts val="1400"/>
              </a:spcBef>
              <a:spcAft>
                <a:spcPts val="1400"/>
              </a:spcAft>
              <a:buSzPct val="100000"/>
              <a:buFont typeface="Symbol" panose="05050102010706020507" pitchFamily="18" charset="2"/>
              <a:buChar char="*"/>
            </a:pPr>
            <a:r>
              <a:rPr lang="en-US" dirty="0">
                <a:latin typeface="Calibri" panose="020F0502020204030204" pitchFamily="34" charset="0"/>
                <a:cs typeface="Calibri" pitchFamily="32"/>
              </a:rPr>
              <a:t>Basic Instructions</a:t>
            </a:r>
          </a:p>
          <a:p>
            <a:pPr marL="573088" indent="-457200">
              <a:spcBef>
                <a:spcPts val="1400"/>
              </a:spcBef>
              <a:spcAft>
                <a:spcPts val="1400"/>
              </a:spcAft>
              <a:buSzPct val="100000"/>
              <a:buFont typeface="Symbol" panose="05050102010706020507" pitchFamily="18" charset="2"/>
              <a:buChar char="*"/>
            </a:pPr>
            <a:r>
              <a:rPr lang="en-US" dirty="0">
                <a:latin typeface="Calibri" panose="020F0502020204030204" pitchFamily="34" charset="0"/>
                <a:cs typeface="Calibri" pitchFamily="32"/>
              </a:rPr>
              <a:t>Advanced Instructions</a:t>
            </a:r>
          </a:p>
          <a:p>
            <a:pPr marL="573088" indent="-457200">
              <a:spcBef>
                <a:spcPts val="1400"/>
              </a:spcBef>
              <a:spcAft>
                <a:spcPts val="1400"/>
              </a:spcAft>
              <a:buSzPct val="100000"/>
              <a:buFont typeface="Symbol" panose="05050102010706020507" pitchFamily="18" charset="2"/>
              <a:buChar char="*"/>
            </a:pPr>
            <a:r>
              <a:rPr lang="en-US" dirty="0">
                <a:latin typeface="Calibri" panose="020F0502020204030204" pitchFamily="34" charset="0"/>
                <a:cs typeface="Calibri" pitchFamily="32"/>
              </a:rPr>
              <a:t>Branch Instructions</a:t>
            </a:r>
          </a:p>
          <a:p>
            <a:pPr marL="573088" indent="-457200">
              <a:spcBef>
                <a:spcPts val="1400"/>
              </a:spcBef>
              <a:spcAft>
                <a:spcPts val="1400"/>
              </a:spcAft>
              <a:buSzPct val="100000"/>
              <a:buFont typeface="Symbol" panose="05050102010706020507" pitchFamily="18" charset="2"/>
              <a:buChar char="*"/>
            </a:pPr>
            <a:r>
              <a:rPr lang="en-US" dirty="0">
                <a:latin typeface="Calibri" panose="020F0502020204030204" pitchFamily="34" charset="0"/>
                <a:cs typeface="Calibri" pitchFamily="32"/>
              </a:rPr>
              <a:t>Memory Instructions</a:t>
            </a:r>
          </a:p>
          <a:p>
            <a:pPr marL="573088" indent="-457200">
              <a:spcBef>
                <a:spcPts val="1400"/>
              </a:spcBef>
              <a:spcAft>
                <a:spcPts val="1400"/>
              </a:spcAft>
              <a:buSzPct val="100000"/>
              <a:buFont typeface="Symbol" panose="05050102010706020507" pitchFamily="18" charset="2"/>
              <a:buChar char="*"/>
            </a:pPr>
            <a:r>
              <a:rPr lang="en-US" dirty="0">
                <a:latin typeface="Calibri" panose="020F0502020204030204" pitchFamily="34" charset="0"/>
                <a:cs typeface="Calibri" pitchFamily="32"/>
              </a:rPr>
              <a:t>Instruction Encoding</a:t>
            </a:r>
          </a:p>
        </p:txBody>
      </p:sp>
      <p:pic>
        <p:nvPicPr>
          <p:cNvPr id="4" name="Picture 3"/>
          <p:cNvPicPr>
            <a:picLocks noChangeAspect="1"/>
          </p:cNvPicPr>
          <p:nvPr/>
        </p:nvPicPr>
        <p:blipFill>
          <a:blip r:embed="rId3">
            <a:lum/>
            <a:alphaModFix/>
          </a:blip>
          <a:srcRect/>
          <a:stretch>
            <a:fillRect/>
          </a:stretch>
        </p:blipFill>
        <p:spPr>
          <a:xfrm rot="10800000">
            <a:off x="7581840" y="2438402"/>
            <a:ext cx="1181160" cy="83735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565400" y="2286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Shifter</a:t>
            </a:r>
            <a:r>
              <a:rPr lang="fr-FR" dirty="0">
                <a:solidFill>
                  <a:schemeClr val="tx1"/>
                </a:solidFill>
              </a:rPr>
              <a:t> </a:t>
            </a:r>
            <a:r>
              <a:rPr lang="fr-FR" dirty="0" err="1">
                <a:solidFill>
                  <a:schemeClr val="tx1"/>
                </a:solidFill>
              </a:rPr>
              <a:t>Operands</a:t>
            </a:r>
            <a:endParaRPr lang="fr-FR" dirty="0">
              <a:solidFill>
                <a:schemeClr val="tx1"/>
              </a:solidFill>
            </a:endParaRPr>
          </a:p>
        </p:txBody>
      </p:sp>
      <p:grpSp>
        <p:nvGrpSpPr>
          <p:cNvPr id="7" name="Group 4"/>
          <p:cNvGrpSpPr>
            <a:grpSpLocks noChangeAspect="1"/>
          </p:cNvGrpSpPr>
          <p:nvPr/>
        </p:nvGrpSpPr>
        <p:grpSpPr bwMode="auto">
          <a:xfrm>
            <a:off x="3657601" y="1590676"/>
            <a:ext cx="5046663" cy="4581525"/>
            <a:chOff x="1536" y="912"/>
            <a:chExt cx="3179" cy="2886"/>
          </a:xfrm>
        </p:grpSpPr>
        <p:sp>
          <p:nvSpPr>
            <p:cNvPr id="8" name="AutoShape 3"/>
            <p:cNvSpPr>
              <a:spLocks noChangeAspect="1" noChangeArrowheads="1" noTextEdit="1"/>
            </p:cNvSpPr>
            <p:nvPr/>
          </p:nvSpPr>
          <p:spPr bwMode="auto">
            <a:xfrm>
              <a:off x="1536" y="912"/>
              <a:ext cx="3179" cy="2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5"/>
            <p:cNvSpPr>
              <a:spLocks noChangeArrowheads="1"/>
            </p:cNvSpPr>
            <p:nvPr/>
          </p:nvSpPr>
          <p:spPr bwMode="auto">
            <a:xfrm>
              <a:off x="2419" y="1309"/>
              <a:ext cx="391" cy="199"/>
            </a:xfrm>
            <a:prstGeom prst="rect">
              <a:avLst/>
            </a:prstGeom>
            <a:solidFill>
              <a:srgbClr val="DBEDF1"/>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6"/>
            <p:cNvSpPr>
              <a:spLocks noChangeArrowheads="1"/>
            </p:cNvSpPr>
            <p:nvPr/>
          </p:nvSpPr>
          <p:spPr bwMode="auto">
            <a:xfrm>
              <a:off x="2448" y="1329"/>
              <a:ext cx="27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dirty="0">
                  <a:solidFill>
                    <a:srgbClr val="000000"/>
                  </a:solidFill>
                  <a:latin typeface="Bitstream Vera Sans"/>
                </a:rPr>
                <a:t>reg1</a:t>
              </a:r>
              <a:endParaRPr lang="en-US" dirty="0">
                <a:latin typeface="Arial" pitchFamily="34" charset="0"/>
              </a:endParaRPr>
            </a:p>
          </p:txBody>
        </p:sp>
        <p:sp>
          <p:nvSpPr>
            <p:cNvPr id="11" name="Rectangle 7"/>
            <p:cNvSpPr>
              <a:spLocks noChangeArrowheads="1"/>
            </p:cNvSpPr>
            <p:nvPr/>
          </p:nvSpPr>
          <p:spPr bwMode="auto">
            <a:xfrm>
              <a:off x="2828" y="1333"/>
              <a:ext cx="63"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3100">
                  <a:solidFill>
                    <a:srgbClr val="000000"/>
                  </a:solidFill>
                  <a:latin typeface="Bitstream Vera Sans"/>
                </a:rPr>
                <a:t>,</a:t>
              </a:r>
              <a:endParaRPr lang="en-US">
                <a:latin typeface="Arial" pitchFamily="34" charset="0"/>
              </a:endParaRPr>
            </a:p>
          </p:txBody>
        </p:sp>
        <p:sp>
          <p:nvSpPr>
            <p:cNvPr id="12" name="Rectangle 8"/>
            <p:cNvSpPr>
              <a:spLocks noChangeArrowheads="1"/>
            </p:cNvSpPr>
            <p:nvPr/>
          </p:nvSpPr>
          <p:spPr bwMode="auto">
            <a:xfrm>
              <a:off x="2978" y="1305"/>
              <a:ext cx="382" cy="734"/>
            </a:xfrm>
            <a:prstGeom prst="rect">
              <a:avLst/>
            </a:prstGeom>
            <a:solidFill>
              <a:srgbClr val="DBEDF1"/>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9"/>
            <p:cNvSpPr>
              <a:spLocks noChangeArrowheads="1"/>
            </p:cNvSpPr>
            <p:nvPr/>
          </p:nvSpPr>
          <p:spPr bwMode="auto">
            <a:xfrm>
              <a:off x="3013" y="1339"/>
              <a:ext cx="13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000000"/>
                  </a:solidFill>
                  <a:latin typeface="Bitstream Vera Sans"/>
                </a:rPr>
                <a:t>lsl</a:t>
              </a:r>
              <a:endParaRPr lang="en-US">
                <a:latin typeface="Arial" pitchFamily="34" charset="0"/>
              </a:endParaRPr>
            </a:p>
          </p:txBody>
        </p:sp>
        <p:sp>
          <p:nvSpPr>
            <p:cNvPr id="14" name="Rectangle 10"/>
            <p:cNvSpPr>
              <a:spLocks noChangeArrowheads="1"/>
            </p:cNvSpPr>
            <p:nvPr/>
          </p:nvSpPr>
          <p:spPr bwMode="auto">
            <a:xfrm>
              <a:off x="3013" y="1525"/>
              <a:ext cx="14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dirty="0" err="1">
                  <a:solidFill>
                    <a:srgbClr val="000000"/>
                  </a:solidFill>
                  <a:latin typeface="Bitstream Vera Sans"/>
                </a:rPr>
                <a:t>lsr</a:t>
              </a:r>
              <a:endParaRPr lang="en-US" dirty="0">
                <a:latin typeface="Arial" pitchFamily="34" charset="0"/>
              </a:endParaRPr>
            </a:p>
          </p:txBody>
        </p:sp>
        <p:sp>
          <p:nvSpPr>
            <p:cNvPr id="15" name="Rectangle 11"/>
            <p:cNvSpPr>
              <a:spLocks noChangeArrowheads="1"/>
            </p:cNvSpPr>
            <p:nvPr/>
          </p:nvSpPr>
          <p:spPr bwMode="auto">
            <a:xfrm>
              <a:off x="3013" y="1693"/>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000000"/>
                  </a:solidFill>
                  <a:latin typeface="Bitstream Vera Sans"/>
                </a:rPr>
                <a:t>asr</a:t>
              </a:r>
              <a:endParaRPr lang="en-US">
                <a:latin typeface="Arial" pitchFamily="34" charset="0"/>
              </a:endParaRPr>
            </a:p>
          </p:txBody>
        </p:sp>
        <p:sp>
          <p:nvSpPr>
            <p:cNvPr id="16" name="Rectangle 12"/>
            <p:cNvSpPr>
              <a:spLocks noChangeArrowheads="1"/>
            </p:cNvSpPr>
            <p:nvPr/>
          </p:nvSpPr>
          <p:spPr bwMode="auto">
            <a:xfrm>
              <a:off x="3013" y="1879"/>
              <a:ext cx="18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dirty="0" err="1">
                  <a:solidFill>
                    <a:srgbClr val="000000"/>
                  </a:solidFill>
                  <a:latin typeface="Bitstream Vera Sans"/>
                </a:rPr>
                <a:t>ror</a:t>
              </a:r>
              <a:endParaRPr lang="en-US" dirty="0">
                <a:latin typeface="Arial" pitchFamily="34" charset="0"/>
              </a:endParaRPr>
            </a:p>
          </p:txBody>
        </p:sp>
        <p:sp>
          <p:nvSpPr>
            <p:cNvPr id="17" name="Rectangle 13"/>
            <p:cNvSpPr>
              <a:spLocks noChangeArrowheads="1"/>
            </p:cNvSpPr>
            <p:nvPr/>
          </p:nvSpPr>
          <p:spPr bwMode="auto">
            <a:xfrm>
              <a:off x="3477" y="1306"/>
              <a:ext cx="880" cy="407"/>
            </a:xfrm>
            <a:prstGeom prst="rect">
              <a:avLst/>
            </a:prstGeom>
            <a:solidFill>
              <a:srgbClr val="DBEDF1"/>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4"/>
            <p:cNvSpPr>
              <a:spLocks noChangeArrowheads="1"/>
            </p:cNvSpPr>
            <p:nvPr/>
          </p:nvSpPr>
          <p:spPr bwMode="auto">
            <a:xfrm>
              <a:off x="3516" y="1337"/>
              <a:ext cx="67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000000"/>
                  </a:solidFill>
                  <a:latin typeface="Bitstream Vera Sans"/>
                </a:rPr>
                <a:t>#shift_amt</a:t>
              </a:r>
              <a:endParaRPr lang="en-US">
                <a:latin typeface="Arial" pitchFamily="34" charset="0"/>
              </a:endParaRPr>
            </a:p>
          </p:txBody>
        </p:sp>
        <p:sp>
          <p:nvSpPr>
            <p:cNvPr id="19" name="Rectangle 15"/>
            <p:cNvSpPr>
              <a:spLocks noChangeArrowheads="1"/>
            </p:cNvSpPr>
            <p:nvPr/>
          </p:nvSpPr>
          <p:spPr bwMode="auto">
            <a:xfrm>
              <a:off x="3510" y="1522"/>
              <a:ext cx="27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000000"/>
                  </a:solidFill>
                  <a:latin typeface="Bitstream Vera Sans"/>
                </a:rPr>
                <a:t>reg2</a:t>
              </a:r>
              <a:endParaRPr lang="en-US">
                <a:latin typeface="Arial" pitchFamily="34" charset="0"/>
              </a:endParaRPr>
            </a:p>
          </p:txBody>
        </p:sp>
        <p:sp>
          <p:nvSpPr>
            <p:cNvPr id="20" name="Rectangle 16"/>
            <p:cNvSpPr>
              <a:spLocks noChangeArrowheads="1"/>
            </p:cNvSpPr>
            <p:nvPr/>
          </p:nvSpPr>
          <p:spPr bwMode="auto">
            <a:xfrm>
              <a:off x="1770" y="2486"/>
              <a:ext cx="1127" cy="198"/>
            </a:xfrm>
            <a:prstGeom prst="rect">
              <a:avLst/>
            </a:prstGeom>
            <a:solidFill>
              <a:srgbClr val="DBEDF1"/>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Line 17"/>
            <p:cNvSpPr>
              <a:spLocks noChangeShapeType="1"/>
            </p:cNvSpPr>
            <p:nvPr/>
          </p:nvSpPr>
          <p:spPr bwMode="auto">
            <a:xfrm>
              <a:off x="1985" y="2482"/>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8"/>
            <p:cNvSpPr>
              <a:spLocks noChangeShapeType="1"/>
            </p:cNvSpPr>
            <p:nvPr/>
          </p:nvSpPr>
          <p:spPr bwMode="auto">
            <a:xfrm>
              <a:off x="2241" y="2481"/>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9"/>
            <p:cNvSpPr>
              <a:spLocks noChangeShapeType="1"/>
            </p:cNvSpPr>
            <p:nvPr/>
          </p:nvSpPr>
          <p:spPr bwMode="auto">
            <a:xfrm>
              <a:off x="2457" y="2484"/>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0"/>
            <p:cNvSpPr>
              <a:spLocks noChangeShapeType="1"/>
            </p:cNvSpPr>
            <p:nvPr/>
          </p:nvSpPr>
          <p:spPr bwMode="auto">
            <a:xfrm>
              <a:off x="2672" y="2489"/>
              <a:ext cx="0" cy="197"/>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21"/>
            <p:cNvSpPr>
              <a:spLocks noChangeArrowheads="1"/>
            </p:cNvSpPr>
            <p:nvPr/>
          </p:nvSpPr>
          <p:spPr bwMode="auto">
            <a:xfrm>
              <a:off x="1797" y="2455"/>
              <a:ext cx="93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800" dirty="0">
                  <a:solidFill>
                    <a:srgbClr val="000000"/>
                  </a:solidFill>
                  <a:latin typeface="Bitstream Vera Sans"/>
                </a:rPr>
                <a:t>1  0  1  1 0</a:t>
              </a:r>
              <a:endParaRPr lang="en-US" dirty="0">
                <a:latin typeface="Arial" pitchFamily="34" charset="0"/>
              </a:endParaRPr>
            </a:p>
          </p:txBody>
        </p:sp>
        <p:sp>
          <p:nvSpPr>
            <p:cNvPr id="26" name="Line 22"/>
            <p:cNvSpPr>
              <a:spLocks noChangeShapeType="1"/>
            </p:cNvSpPr>
            <p:nvPr/>
          </p:nvSpPr>
          <p:spPr bwMode="auto">
            <a:xfrm>
              <a:off x="3002" y="2578"/>
              <a:ext cx="458"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p:cNvSpPr>
            <p:nvPr/>
          </p:nvSpPr>
          <p:spPr bwMode="auto">
            <a:xfrm>
              <a:off x="3370" y="2553"/>
              <a:ext cx="90" cy="51"/>
            </a:xfrm>
            <a:custGeom>
              <a:avLst/>
              <a:gdLst>
                <a:gd name="T0" fmla="*/ 25 w 90"/>
                <a:gd name="T1" fmla="*/ 25 h 51"/>
                <a:gd name="T2" fmla="*/ 0 w 90"/>
                <a:gd name="T3" fmla="*/ 51 h 51"/>
                <a:gd name="T4" fmla="*/ 90 w 90"/>
                <a:gd name="T5" fmla="*/ 25 h 51"/>
                <a:gd name="T6" fmla="*/ 0 w 90"/>
                <a:gd name="T7" fmla="*/ 0 h 51"/>
                <a:gd name="T8" fmla="*/ 25 w 90"/>
                <a:gd name="T9" fmla="*/ 25 h 51"/>
              </a:gdLst>
              <a:ahLst/>
              <a:cxnLst>
                <a:cxn ang="0">
                  <a:pos x="T0" y="T1"/>
                </a:cxn>
                <a:cxn ang="0">
                  <a:pos x="T2" y="T3"/>
                </a:cxn>
                <a:cxn ang="0">
                  <a:pos x="T4" y="T5"/>
                </a:cxn>
                <a:cxn ang="0">
                  <a:pos x="T6" y="T7"/>
                </a:cxn>
                <a:cxn ang="0">
                  <a:pos x="T8" y="T9"/>
                </a:cxn>
              </a:cxnLst>
              <a:rect l="0" t="0" r="r" b="b"/>
              <a:pathLst>
                <a:path w="90" h="51">
                  <a:moveTo>
                    <a:pt x="25" y="25"/>
                  </a:moveTo>
                  <a:lnTo>
                    <a:pt x="0" y="51"/>
                  </a:lnTo>
                  <a:lnTo>
                    <a:pt x="90" y="25"/>
                  </a:lnTo>
                  <a:lnTo>
                    <a:pt x="0" y="0"/>
                  </a:lnTo>
                  <a:lnTo>
                    <a:pt x="25"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4"/>
            <p:cNvSpPr>
              <a:spLocks noChangeArrowheads="1"/>
            </p:cNvSpPr>
            <p:nvPr/>
          </p:nvSpPr>
          <p:spPr bwMode="auto">
            <a:xfrm>
              <a:off x="2999" y="2459"/>
              <a:ext cx="20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000000"/>
                  </a:solidFill>
                  <a:latin typeface="Bitstream Vera Sans"/>
                </a:rPr>
                <a:t>lsl #1</a:t>
              </a:r>
              <a:endParaRPr lang="en-US">
                <a:latin typeface="Arial" pitchFamily="34" charset="0"/>
              </a:endParaRPr>
            </a:p>
          </p:txBody>
        </p:sp>
        <p:sp>
          <p:nvSpPr>
            <p:cNvPr id="29" name="Rectangle 25"/>
            <p:cNvSpPr>
              <a:spLocks noChangeArrowheads="1"/>
            </p:cNvSpPr>
            <p:nvPr/>
          </p:nvSpPr>
          <p:spPr bwMode="auto">
            <a:xfrm>
              <a:off x="3533" y="2479"/>
              <a:ext cx="1127" cy="197"/>
            </a:xfrm>
            <a:prstGeom prst="rect">
              <a:avLst/>
            </a:prstGeom>
            <a:solidFill>
              <a:srgbClr val="DBEDF1"/>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Line 26"/>
            <p:cNvSpPr>
              <a:spLocks noChangeShapeType="1"/>
            </p:cNvSpPr>
            <p:nvPr/>
          </p:nvSpPr>
          <p:spPr bwMode="auto">
            <a:xfrm>
              <a:off x="3748" y="2475"/>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7"/>
            <p:cNvSpPr>
              <a:spLocks noChangeShapeType="1"/>
            </p:cNvSpPr>
            <p:nvPr/>
          </p:nvSpPr>
          <p:spPr bwMode="auto">
            <a:xfrm>
              <a:off x="4005" y="2473"/>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28"/>
            <p:cNvSpPr>
              <a:spLocks noChangeShapeType="1"/>
            </p:cNvSpPr>
            <p:nvPr/>
          </p:nvSpPr>
          <p:spPr bwMode="auto">
            <a:xfrm>
              <a:off x="4220" y="2477"/>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29"/>
            <p:cNvSpPr>
              <a:spLocks noChangeShapeType="1"/>
            </p:cNvSpPr>
            <p:nvPr/>
          </p:nvSpPr>
          <p:spPr bwMode="auto">
            <a:xfrm>
              <a:off x="4435" y="2481"/>
              <a:ext cx="0" cy="198"/>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Rectangle 30"/>
            <p:cNvSpPr>
              <a:spLocks noChangeArrowheads="1"/>
            </p:cNvSpPr>
            <p:nvPr/>
          </p:nvSpPr>
          <p:spPr bwMode="auto">
            <a:xfrm>
              <a:off x="3560" y="2448"/>
              <a:ext cx="93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800" dirty="0">
                  <a:solidFill>
                    <a:srgbClr val="000000"/>
                  </a:solidFill>
                  <a:latin typeface="Bitstream Vera Sans"/>
                </a:rPr>
                <a:t>0  1  1  0 0</a:t>
              </a:r>
              <a:endParaRPr lang="en-US" dirty="0">
                <a:latin typeface="Arial" pitchFamily="34" charset="0"/>
              </a:endParaRPr>
            </a:p>
          </p:txBody>
        </p:sp>
        <p:sp>
          <p:nvSpPr>
            <p:cNvPr id="35" name="Rectangle 31"/>
            <p:cNvSpPr>
              <a:spLocks noChangeArrowheads="1"/>
            </p:cNvSpPr>
            <p:nvPr/>
          </p:nvSpPr>
          <p:spPr bwMode="auto">
            <a:xfrm>
              <a:off x="1763" y="2810"/>
              <a:ext cx="1126" cy="197"/>
            </a:xfrm>
            <a:prstGeom prst="rect">
              <a:avLst/>
            </a:prstGeom>
            <a:solidFill>
              <a:srgbClr val="DBEDF1"/>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Line 32"/>
            <p:cNvSpPr>
              <a:spLocks noChangeShapeType="1"/>
            </p:cNvSpPr>
            <p:nvPr/>
          </p:nvSpPr>
          <p:spPr bwMode="auto">
            <a:xfrm>
              <a:off x="1978" y="2805"/>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33"/>
            <p:cNvSpPr>
              <a:spLocks noChangeShapeType="1"/>
            </p:cNvSpPr>
            <p:nvPr/>
          </p:nvSpPr>
          <p:spPr bwMode="auto">
            <a:xfrm>
              <a:off x="2234" y="2804"/>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34"/>
            <p:cNvSpPr>
              <a:spLocks noChangeShapeType="1"/>
            </p:cNvSpPr>
            <p:nvPr/>
          </p:nvSpPr>
          <p:spPr bwMode="auto">
            <a:xfrm>
              <a:off x="2450" y="2808"/>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35"/>
            <p:cNvSpPr>
              <a:spLocks noChangeShapeType="1"/>
            </p:cNvSpPr>
            <p:nvPr/>
          </p:nvSpPr>
          <p:spPr bwMode="auto">
            <a:xfrm>
              <a:off x="2665" y="2812"/>
              <a:ext cx="0" cy="197"/>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Rectangle 36"/>
            <p:cNvSpPr>
              <a:spLocks noChangeArrowheads="1"/>
            </p:cNvSpPr>
            <p:nvPr/>
          </p:nvSpPr>
          <p:spPr bwMode="auto">
            <a:xfrm>
              <a:off x="1790" y="2779"/>
              <a:ext cx="93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800" dirty="0">
                  <a:solidFill>
                    <a:srgbClr val="000000"/>
                  </a:solidFill>
                  <a:latin typeface="Bitstream Vera Sans"/>
                </a:rPr>
                <a:t>1  0  1  1 0</a:t>
              </a:r>
              <a:endParaRPr lang="en-US" dirty="0">
                <a:latin typeface="Arial" pitchFamily="34" charset="0"/>
              </a:endParaRPr>
            </a:p>
          </p:txBody>
        </p:sp>
        <p:sp>
          <p:nvSpPr>
            <p:cNvPr id="41" name="Line 37"/>
            <p:cNvSpPr>
              <a:spLocks noChangeShapeType="1"/>
            </p:cNvSpPr>
            <p:nvPr/>
          </p:nvSpPr>
          <p:spPr bwMode="auto">
            <a:xfrm>
              <a:off x="2995" y="2902"/>
              <a:ext cx="458"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38"/>
            <p:cNvSpPr>
              <a:spLocks/>
            </p:cNvSpPr>
            <p:nvPr/>
          </p:nvSpPr>
          <p:spPr bwMode="auto">
            <a:xfrm>
              <a:off x="3363" y="2876"/>
              <a:ext cx="90" cy="51"/>
            </a:xfrm>
            <a:custGeom>
              <a:avLst/>
              <a:gdLst>
                <a:gd name="T0" fmla="*/ 26 w 90"/>
                <a:gd name="T1" fmla="*/ 26 h 51"/>
                <a:gd name="T2" fmla="*/ 0 w 90"/>
                <a:gd name="T3" fmla="*/ 51 h 51"/>
                <a:gd name="T4" fmla="*/ 90 w 90"/>
                <a:gd name="T5" fmla="*/ 26 h 51"/>
                <a:gd name="T6" fmla="*/ 0 w 90"/>
                <a:gd name="T7" fmla="*/ 0 h 51"/>
                <a:gd name="T8" fmla="*/ 26 w 90"/>
                <a:gd name="T9" fmla="*/ 26 h 51"/>
              </a:gdLst>
              <a:ahLst/>
              <a:cxnLst>
                <a:cxn ang="0">
                  <a:pos x="T0" y="T1"/>
                </a:cxn>
                <a:cxn ang="0">
                  <a:pos x="T2" y="T3"/>
                </a:cxn>
                <a:cxn ang="0">
                  <a:pos x="T4" y="T5"/>
                </a:cxn>
                <a:cxn ang="0">
                  <a:pos x="T6" y="T7"/>
                </a:cxn>
                <a:cxn ang="0">
                  <a:pos x="T8" y="T9"/>
                </a:cxn>
              </a:cxnLst>
              <a:rect l="0" t="0" r="r" b="b"/>
              <a:pathLst>
                <a:path w="90" h="51">
                  <a:moveTo>
                    <a:pt x="26" y="26"/>
                  </a:moveTo>
                  <a:lnTo>
                    <a:pt x="0" y="51"/>
                  </a:lnTo>
                  <a:lnTo>
                    <a:pt x="90" y="26"/>
                  </a:lnTo>
                  <a:lnTo>
                    <a:pt x="0" y="0"/>
                  </a:lnTo>
                  <a:lnTo>
                    <a:pt x="26"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39"/>
            <p:cNvSpPr>
              <a:spLocks noChangeArrowheads="1"/>
            </p:cNvSpPr>
            <p:nvPr/>
          </p:nvSpPr>
          <p:spPr bwMode="auto">
            <a:xfrm>
              <a:off x="2992" y="2783"/>
              <a:ext cx="21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000000"/>
                  </a:solidFill>
                  <a:latin typeface="Bitstream Vera Sans"/>
                </a:rPr>
                <a:t>lsr #1</a:t>
              </a:r>
              <a:endParaRPr lang="en-US">
                <a:latin typeface="Arial" pitchFamily="34" charset="0"/>
              </a:endParaRPr>
            </a:p>
          </p:txBody>
        </p:sp>
        <p:sp>
          <p:nvSpPr>
            <p:cNvPr id="44" name="Rectangle 40"/>
            <p:cNvSpPr>
              <a:spLocks noChangeArrowheads="1"/>
            </p:cNvSpPr>
            <p:nvPr/>
          </p:nvSpPr>
          <p:spPr bwMode="auto">
            <a:xfrm>
              <a:off x="3526" y="2803"/>
              <a:ext cx="1127" cy="197"/>
            </a:xfrm>
            <a:prstGeom prst="rect">
              <a:avLst/>
            </a:prstGeom>
            <a:solidFill>
              <a:srgbClr val="DBEDF1"/>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Line 41"/>
            <p:cNvSpPr>
              <a:spLocks noChangeShapeType="1"/>
            </p:cNvSpPr>
            <p:nvPr/>
          </p:nvSpPr>
          <p:spPr bwMode="auto">
            <a:xfrm>
              <a:off x="3741" y="2798"/>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Line 42"/>
            <p:cNvSpPr>
              <a:spLocks noChangeShapeType="1"/>
            </p:cNvSpPr>
            <p:nvPr/>
          </p:nvSpPr>
          <p:spPr bwMode="auto">
            <a:xfrm>
              <a:off x="3998" y="2797"/>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43"/>
            <p:cNvSpPr>
              <a:spLocks noChangeShapeType="1"/>
            </p:cNvSpPr>
            <p:nvPr/>
          </p:nvSpPr>
          <p:spPr bwMode="auto">
            <a:xfrm>
              <a:off x="4213" y="2801"/>
              <a:ext cx="0" cy="205"/>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44"/>
            <p:cNvSpPr>
              <a:spLocks noChangeShapeType="1"/>
            </p:cNvSpPr>
            <p:nvPr/>
          </p:nvSpPr>
          <p:spPr bwMode="auto">
            <a:xfrm>
              <a:off x="4428" y="2805"/>
              <a:ext cx="0" cy="197"/>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Rectangle 45"/>
            <p:cNvSpPr>
              <a:spLocks noChangeArrowheads="1"/>
            </p:cNvSpPr>
            <p:nvPr/>
          </p:nvSpPr>
          <p:spPr bwMode="auto">
            <a:xfrm>
              <a:off x="3554" y="2771"/>
              <a:ext cx="93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800" dirty="0">
                  <a:solidFill>
                    <a:srgbClr val="000000"/>
                  </a:solidFill>
                  <a:latin typeface="Bitstream Vera Sans"/>
                </a:rPr>
                <a:t>0  1  0  1 1</a:t>
              </a:r>
              <a:endParaRPr lang="en-US" dirty="0">
                <a:latin typeface="Arial" pitchFamily="34" charset="0"/>
              </a:endParaRPr>
            </a:p>
          </p:txBody>
        </p:sp>
        <p:sp>
          <p:nvSpPr>
            <p:cNvPr id="50" name="Rectangle 46"/>
            <p:cNvSpPr>
              <a:spLocks noChangeArrowheads="1"/>
            </p:cNvSpPr>
            <p:nvPr/>
          </p:nvSpPr>
          <p:spPr bwMode="auto">
            <a:xfrm>
              <a:off x="2493" y="1022"/>
              <a:ext cx="1695" cy="210"/>
            </a:xfrm>
            <a:prstGeom prst="rect">
              <a:avLst/>
            </a:prstGeom>
            <a:solidFill>
              <a:srgbClr val="DBEDF1"/>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Rectangle 47"/>
            <p:cNvSpPr>
              <a:spLocks noChangeArrowheads="1"/>
            </p:cNvSpPr>
            <p:nvPr/>
          </p:nvSpPr>
          <p:spPr bwMode="auto">
            <a:xfrm>
              <a:off x="2523" y="1031"/>
              <a:ext cx="109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200">
                  <a:solidFill>
                    <a:srgbClr val="000000"/>
                  </a:solidFill>
                  <a:latin typeface="Bitstream Vera Sans"/>
                </a:rPr>
                <a:t>Generic format</a:t>
              </a:r>
              <a:endParaRPr lang="en-US">
                <a:latin typeface="Arial" pitchFamily="34" charset="0"/>
              </a:endParaRPr>
            </a:p>
          </p:txBody>
        </p:sp>
        <p:sp>
          <p:nvSpPr>
            <p:cNvPr id="52" name="Rectangle 48"/>
            <p:cNvSpPr>
              <a:spLocks noChangeArrowheads="1"/>
            </p:cNvSpPr>
            <p:nvPr/>
          </p:nvSpPr>
          <p:spPr bwMode="auto">
            <a:xfrm>
              <a:off x="1766" y="3120"/>
              <a:ext cx="1127" cy="197"/>
            </a:xfrm>
            <a:prstGeom prst="rect">
              <a:avLst/>
            </a:prstGeom>
            <a:solidFill>
              <a:srgbClr val="DBEDF1"/>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Line 49"/>
            <p:cNvSpPr>
              <a:spLocks noChangeShapeType="1"/>
            </p:cNvSpPr>
            <p:nvPr/>
          </p:nvSpPr>
          <p:spPr bwMode="auto">
            <a:xfrm>
              <a:off x="1981" y="3115"/>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50"/>
            <p:cNvSpPr>
              <a:spLocks noChangeShapeType="1"/>
            </p:cNvSpPr>
            <p:nvPr/>
          </p:nvSpPr>
          <p:spPr bwMode="auto">
            <a:xfrm>
              <a:off x="2238" y="3114"/>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51"/>
            <p:cNvSpPr>
              <a:spLocks noChangeShapeType="1"/>
            </p:cNvSpPr>
            <p:nvPr/>
          </p:nvSpPr>
          <p:spPr bwMode="auto">
            <a:xfrm>
              <a:off x="2453" y="3117"/>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52"/>
            <p:cNvSpPr>
              <a:spLocks noChangeShapeType="1"/>
            </p:cNvSpPr>
            <p:nvPr/>
          </p:nvSpPr>
          <p:spPr bwMode="auto">
            <a:xfrm>
              <a:off x="2668" y="3122"/>
              <a:ext cx="0" cy="197"/>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Rectangle 53"/>
            <p:cNvSpPr>
              <a:spLocks noChangeArrowheads="1"/>
            </p:cNvSpPr>
            <p:nvPr/>
          </p:nvSpPr>
          <p:spPr bwMode="auto">
            <a:xfrm>
              <a:off x="1794" y="3088"/>
              <a:ext cx="93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800" dirty="0">
                  <a:solidFill>
                    <a:srgbClr val="000000"/>
                  </a:solidFill>
                  <a:latin typeface="Bitstream Vera Sans"/>
                </a:rPr>
                <a:t>1  0  1  1 0</a:t>
              </a:r>
              <a:endParaRPr lang="en-US" dirty="0">
                <a:latin typeface="Arial" pitchFamily="34" charset="0"/>
              </a:endParaRPr>
            </a:p>
          </p:txBody>
        </p:sp>
        <p:sp>
          <p:nvSpPr>
            <p:cNvPr id="58" name="Line 54"/>
            <p:cNvSpPr>
              <a:spLocks noChangeShapeType="1"/>
            </p:cNvSpPr>
            <p:nvPr/>
          </p:nvSpPr>
          <p:spPr bwMode="auto">
            <a:xfrm>
              <a:off x="2998" y="3211"/>
              <a:ext cx="458"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55"/>
            <p:cNvSpPr>
              <a:spLocks/>
            </p:cNvSpPr>
            <p:nvPr/>
          </p:nvSpPr>
          <p:spPr bwMode="auto">
            <a:xfrm>
              <a:off x="3366" y="3186"/>
              <a:ext cx="90" cy="51"/>
            </a:xfrm>
            <a:custGeom>
              <a:avLst/>
              <a:gdLst>
                <a:gd name="T0" fmla="*/ 26 w 90"/>
                <a:gd name="T1" fmla="*/ 25 h 51"/>
                <a:gd name="T2" fmla="*/ 0 w 90"/>
                <a:gd name="T3" fmla="*/ 51 h 51"/>
                <a:gd name="T4" fmla="*/ 90 w 90"/>
                <a:gd name="T5" fmla="*/ 25 h 51"/>
                <a:gd name="T6" fmla="*/ 0 w 90"/>
                <a:gd name="T7" fmla="*/ 0 h 51"/>
                <a:gd name="T8" fmla="*/ 26 w 90"/>
                <a:gd name="T9" fmla="*/ 25 h 51"/>
              </a:gdLst>
              <a:ahLst/>
              <a:cxnLst>
                <a:cxn ang="0">
                  <a:pos x="T0" y="T1"/>
                </a:cxn>
                <a:cxn ang="0">
                  <a:pos x="T2" y="T3"/>
                </a:cxn>
                <a:cxn ang="0">
                  <a:pos x="T4" y="T5"/>
                </a:cxn>
                <a:cxn ang="0">
                  <a:pos x="T6" y="T7"/>
                </a:cxn>
                <a:cxn ang="0">
                  <a:pos x="T8" y="T9"/>
                </a:cxn>
              </a:cxnLst>
              <a:rect l="0" t="0" r="r" b="b"/>
              <a:pathLst>
                <a:path w="90" h="51">
                  <a:moveTo>
                    <a:pt x="26" y="25"/>
                  </a:moveTo>
                  <a:lnTo>
                    <a:pt x="0" y="51"/>
                  </a:lnTo>
                  <a:lnTo>
                    <a:pt x="90" y="25"/>
                  </a:lnTo>
                  <a:lnTo>
                    <a:pt x="0" y="0"/>
                  </a:lnTo>
                  <a:lnTo>
                    <a:pt x="26"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56"/>
            <p:cNvSpPr>
              <a:spLocks noChangeArrowheads="1"/>
            </p:cNvSpPr>
            <p:nvPr/>
          </p:nvSpPr>
          <p:spPr bwMode="auto">
            <a:xfrm>
              <a:off x="2995" y="3092"/>
              <a:ext cx="23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000000"/>
                  </a:solidFill>
                  <a:latin typeface="Bitstream Vera Sans"/>
                </a:rPr>
                <a:t>asr #1</a:t>
              </a:r>
              <a:endParaRPr lang="en-US">
                <a:latin typeface="Arial" pitchFamily="34" charset="0"/>
              </a:endParaRPr>
            </a:p>
          </p:txBody>
        </p:sp>
        <p:sp>
          <p:nvSpPr>
            <p:cNvPr id="61" name="Rectangle 57"/>
            <p:cNvSpPr>
              <a:spLocks noChangeArrowheads="1"/>
            </p:cNvSpPr>
            <p:nvPr/>
          </p:nvSpPr>
          <p:spPr bwMode="auto">
            <a:xfrm>
              <a:off x="3530" y="3112"/>
              <a:ext cx="1126" cy="197"/>
            </a:xfrm>
            <a:prstGeom prst="rect">
              <a:avLst/>
            </a:prstGeom>
            <a:solidFill>
              <a:srgbClr val="DBEDF1"/>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Line 58"/>
            <p:cNvSpPr>
              <a:spLocks noChangeShapeType="1"/>
            </p:cNvSpPr>
            <p:nvPr/>
          </p:nvSpPr>
          <p:spPr bwMode="auto">
            <a:xfrm>
              <a:off x="3745" y="3108"/>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59"/>
            <p:cNvSpPr>
              <a:spLocks noChangeShapeType="1"/>
            </p:cNvSpPr>
            <p:nvPr/>
          </p:nvSpPr>
          <p:spPr bwMode="auto">
            <a:xfrm>
              <a:off x="4001" y="3107"/>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60"/>
            <p:cNvSpPr>
              <a:spLocks noChangeShapeType="1"/>
            </p:cNvSpPr>
            <p:nvPr/>
          </p:nvSpPr>
          <p:spPr bwMode="auto">
            <a:xfrm>
              <a:off x="4217" y="3110"/>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Line 61"/>
            <p:cNvSpPr>
              <a:spLocks noChangeShapeType="1"/>
            </p:cNvSpPr>
            <p:nvPr/>
          </p:nvSpPr>
          <p:spPr bwMode="auto">
            <a:xfrm>
              <a:off x="4432" y="3115"/>
              <a:ext cx="0" cy="197"/>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Rectangle 62"/>
            <p:cNvSpPr>
              <a:spLocks noChangeArrowheads="1"/>
            </p:cNvSpPr>
            <p:nvPr/>
          </p:nvSpPr>
          <p:spPr bwMode="auto">
            <a:xfrm>
              <a:off x="3557" y="3081"/>
              <a:ext cx="93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800" dirty="0">
                  <a:solidFill>
                    <a:srgbClr val="000000"/>
                  </a:solidFill>
                  <a:latin typeface="Bitstream Vera Sans"/>
                </a:rPr>
                <a:t>1  1  0  1 1</a:t>
              </a:r>
              <a:endParaRPr lang="en-US" dirty="0">
                <a:latin typeface="Arial" pitchFamily="34" charset="0"/>
              </a:endParaRPr>
            </a:p>
          </p:txBody>
        </p:sp>
        <p:sp>
          <p:nvSpPr>
            <p:cNvPr id="67" name="Rectangle 63"/>
            <p:cNvSpPr>
              <a:spLocks noChangeArrowheads="1"/>
            </p:cNvSpPr>
            <p:nvPr/>
          </p:nvSpPr>
          <p:spPr bwMode="auto">
            <a:xfrm>
              <a:off x="1759" y="3443"/>
              <a:ext cx="1127" cy="197"/>
            </a:xfrm>
            <a:prstGeom prst="rect">
              <a:avLst/>
            </a:prstGeom>
            <a:solidFill>
              <a:srgbClr val="DBEDF1"/>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Line 64"/>
            <p:cNvSpPr>
              <a:spLocks noChangeShapeType="1"/>
            </p:cNvSpPr>
            <p:nvPr/>
          </p:nvSpPr>
          <p:spPr bwMode="auto">
            <a:xfrm>
              <a:off x="1975" y="3439"/>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Line 65"/>
            <p:cNvSpPr>
              <a:spLocks noChangeShapeType="1"/>
            </p:cNvSpPr>
            <p:nvPr/>
          </p:nvSpPr>
          <p:spPr bwMode="auto">
            <a:xfrm>
              <a:off x="2231" y="3437"/>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Line 66"/>
            <p:cNvSpPr>
              <a:spLocks noChangeShapeType="1"/>
            </p:cNvSpPr>
            <p:nvPr/>
          </p:nvSpPr>
          <p:spPr bwMode="auto">
            <a:xfrm>
              <a:off x="2446" y="3441"/>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Line 67"/>
            <p:cNvSpPr>
              <a:spLocks noChangeShapeType="1"/>
            </p:cNvSpPr>
            <p:nvPr/>
          </p:nvSpPr>
          <p:spPr bwMode="auto">
            <a:xfrm>
              <a:off x="2662" y="3446"/>
              <a:ext cx="0" cy="197"/>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Rectangle 68"/>
            <p:cNvSpPr>
              <a:spLocks noChangeArrowheads="1"/>
            </p:cNvSpPr>
            <p:nvPr/>
          </p:nvSpPr>
          <p:spPr bwMode="auto">
            <a:xfrm>
              <a:off x="1787" y="3412"/>
              <a:ext cx="93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800" dirty="0">
                  <a:solidFill>
                    <a:srgbClr val="000000"/>
                  </a:solidFill>
                  <a:latin typeface="Bitstream Vera Sans"/>
                </a:rPr>
                <a:t>1  0  1  1 0</a:t>
              </a:r>
              <a:endParaRPr lang="en-US" dirty="0">
                <a:latin typeface="Arial" pitchFamily="34" charset="0"/>
              </a:endParaRPr>
            </a:p>
          </p:txBody>
        </p:sp>
        <p:sp>
          <p:nvSpPr>
            <p:cNvPr id="73" name="Line 69"/>
            <p:cNvSpPr>
              <a:spLocks noChangeShapeType="1"/>
            </p:cNvSpPr>
            <p:nvPr/>
          </p:nvSpPr>
          <p:spPr bwMode="auto">
            <a:xfrm>
              <a:off x="2991" y="3535"/>
              <a:ext cx="458"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70"/>
            <p:cNvSpPr>
              <a:spLocks/>
            </p:cNvSpPr>
            <p:nvPr/>
          </p:nvSpPr>
          <p:spPr bwMode="auto">
            <a:xfrm>
              <a:off x="3360" y="3509"/>
              <a:ext cx="89" cy="51"/>
            </a:xfrm>
            <a:custGeom>
              <a:avLst/>
              <a:gdLst>
                <a:gd name="T0" fmla="*/ 25 w 89"/>
                <a:gd name="T1" fmla="*/ 26 h 51"/>
                <a:gd name="T2" fmla="*/ 0 w 89"/>
                <a:gd name="T3" fmla="*/ 51 h 51"/>
                <a:gd name="T4" fmla="*/ 89 w 89"/>
                <a:gd name="T5" fmla="*/ 26 h 51"/>
                <a:gd name="T6" fmla="*/ 0 w 89"/>
                <a:gd name="T7" fmla="*/ 0 h 51"/>
                <a:gd name="T8" fmla="*/ 25 w 89"/>
                <a:gd name="T9" fmla="*/ 26 h 51"/>
              </a:gdLst>
              <a:ahLst/>
              <a:cxnLst>
                <a:cxn ang="0">
                  <a:pos x="T0" y="T1"/>
                </a:cxn>
                <a:cxn ang="0">
                  <a:pos x="T2" y="T3"/>
                </a:cxn>
                <a:cxn ang="0">
                  <a:pos x="T4" y="T5"/>
                </a:cxn>
                <a:cxn ang="0">
                  <a:pos x="T6" y="T7"/>
                </a:cxn>
                <a:cxn ang="0">
                  <a:pos x="T8" y="T9"/>
                </a:cxn>
              </a:cxnLst>
              <a:rect l="0" t="0" r="r" b="b"/>
              <a:pathLst>
                <a:path w="89" h="51">
                  <a:moveTo>
                    <a:pt x="25" y="26"/>
                  </a:moveTo>
                  <a:lnTo>
                    <a:pt x="0" y="51"/>
                  </a:lnTo>
                  <a:lnTo>
                    <a:pt x="89" y="26"/>
                  </a:lnTo>
                  <a:lnTo>
                    <a:pt x="0" y="0"/>
                  </a:lnTo>
                  <a:lnTo>
                    <a:pt x="25"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5" name="Rectangle 71"/>
            <p:cNvSpPr>
              <a:spLocks noChangeArrowheads="1"/>
            </p:cNvSpPr>
            <p:nvPr/>
          </p:nvSpPr>
          <p:spPr bwMode="auto">
            <a:xfrm>
              <a:off x="2988" y="3416"/>
              <a:ext cx="23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200">
                  <a:solidFill>
                    <a:srgbClr val="000000"/>
                  </a:solidFill>
                  <a:latin typeface="Bitstream Vera Sans"/>
                </a:rPr>
                <a:t>ror #1</a:t>
              </a:r>
              <a:endParaRPr lang="en-US">
                <a:latin typeface="Arial" pitchFamily="34" charset="0"/>
              </a:endParaRPr>
            </a:p>
          </p:txBody>
        </p:sp>
        <p:sp>
          <p:nvSpPr>
            <p:cNvPr id="76" name="Rectangle 72"/>
            <p:cNvSpPr>
              <a:spLocks noChangeArrowheads="1"/>
            </p:cNvSpPr>
            <p:nvPr/>
          </p:nvSpPr>
          <p:spPr bwMode="auto">
            <a:xfrm>
              <a:off x="3522" y="3436"/>
              <a:ext cx="1127" cy="197"/>
            </a:xfrm>
            <a:prstGeom prst="rect">
              <a:avLst/>
            </a:prstGeom>
            <a:solidFill>
              <a:srgbClr val="DBEDF1"/>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Line 73"/>
            <p:cNvSpPr>
              <a:spLocks noChangeShapeType="1"/>
            </p:cNvSpPr>
            <p:nvPr/>
          </p:nvSpPr>
          <p:spPr bwMode="auto">
            <a:xfrm>
              <a:off x="3738" y="3432"/>
              <a:ext cx="0" cy="205"/>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74"/>
            <p:cNvSpPr>
              <a:spLocks noChangeShapeType="1"/>
            </p:cNvSpPr>
            <p:nvPr/>
          </p:nvSpPr>
          <p:spPr bwMode="auto">
            <a:xfrm>
              <a:off x="3994" y="3430"/>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Line 75"/>
            <p:cNvSpPr>
              <a:spLocks noChangeShapeType="1"/>
            </p:cNvSpPr>
            <p:nvPr/>
          </p:nvSpPr>
          <p:spPr bwMode="auto">
            <a:xfrm>
              <a:off x="4210" y="3434"/>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76"/>
            <p:cNvSpPr>
              <a:spLocks noChangeShapeType="1"/>
            </p:cNvSpPr>
            <p:nvPr/>
          </p:nvSpPr>
          <p:spPr bwMode="auto">
            <a:xfrm>
              <a:off x="4425" y="3438"/>
              <a:ext cx="0" cy="197"/>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Rectangle 77"/>
            <p:cNvSpPr>
              <a:spLocks noChangeArrowheads="1"/>
            </p:cNvSpPr>
            <p:nvPr/>
          </p:nvSpPr>
          <p:spPr bwMode="auto">
            <a:xfrm>
              <a:off x="3550" y="3405"/>
              <a:ext cx="93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800" dirty="0">
                  <a:solidFill>
                    <a:srgbClr val="000000"/>
                  </a:solidFill>
                  <a:latin typeface="Bitstream Vera Sans"/>
                </a:rPr>
                <a:t>0  1  0  1 1</a:t>
              </a:r>
              <a:endParaRPr lang="en-US" dirty="0">
                <a:latin typeface="Arial" pitchFamily="34" charset="0"/>
              </a:endParaRPr>
            </a:p>
          </p:txBody>
        </p:sp>
        <p:sp>
          <p:nvSpPr>
            <p:cNvPr id="82" name="Rectangle 78"/>
            <p:cNvSpPr>
              <a:spLocks noChangeArrowheads="1"/>
            </p:cNvSpPr>
            <p:nvPr/>
          </p:nvSpPr>
          <p:spPr bwMode="auto">
            <a:xfrm>
              <a:off x="2525" y="2120"/>
              <a:ext cx="1292" cy="206"/>
            </a:xfrm>
            <a:prstGeom prst="rect">
              <a:avLst/>
            </a:prstGeom>
            <a:solidFill>
              <a:srgbClr val="DBEDF1"/>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Rectangle 79"/>
            <p:cNvSpPr>
              <a:spLocks noChangeArrowheads="1"/>
            </p:cNvSpPr>
            <p:nvPr/>
          </p:nvSpPr>
          <p:spPr bwMode="auto">
            <a:xfrm>
              <a:off x="2678" y="2122"/>
              <a:ext cx="61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000">
                  <a:solidFill>
                    <a:srgbClr val="000000"/>
                  </a:solidFill>
                  <a:latin typeface="Bitstream Vera Sans"/>
                </a:rPr>
                <a:t>Examples</a:t>
              </a:r>
              <a:endParaRPr lang="en-US">
                <a:latin typeface="Arial" pitchFamily="34" charset="0"/>
              </a:endParaRPr>
            </a:p>
          </p:txBody>
        </p:sp>
        <p:sp>
          <p:nvSpPr>
            <p:cNvPr id="84" name="Line 80"/>
            <p:cNvSpPr>
              <a:spLocks noChangeShapeType="1"/>
            </p:cNvSpPr>
            <p:nvPr/>
          </p:nvSpPr>
          <p:spPr bwMode="auto">
            <a:xfrm flipH="1">
              <a:off x="2054" y="2413"/>
              <a:ext cx="508"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81"/>
            <p:cNvSpPr>
              <a:spLocks/>
            </p:cNvSpPr>
            <p:nvPr/>
          </p:nvSpPr>
          <p:spPr bwMode="auto">
            <a:xfrm>
              <a:off x="2054" y="2388"/>
              <a:ext cx="89" cy="51"/>
            </a:xfrm>
            <a:custGeom>
              <a:avLst/>
              <a:gdLst>
                <a:gd name="T0" fmla="*/ 64 w 89"/>
                <a:gd name="T1" fmla="*/ 25 h 51"/>
                <a:gd name="T2" fmla="*/ 89 w 89"/>
                <a:gd name="T3" fmla="*/ 0 h 51"/>
                <a:gd name="T4" fmla="*/ 0 w 89"/>
                <a:gd name="T5" fmla="*/ 25 h 51"/>
                <a:gd name="T6" fmla="*/ 89 w 89"/>
                <a:gd name="T7" fmla="*/ 51 h 51"/>
                <a:gd name="T8" fmla="*/ 64 w 89"/>
                <a:gd name="T9" fmla="*/ 25 h 51"/>
              </a:gdLst>
              <a:ahLst/>
              <a:cxnLst>
                <a:cxn ang="0">
                  <a:pos x="T0" y="T1"/>
                </a:cxn>
                <a:cxn ang="0">
                  <a:pos x="T2" y="T3"/>
                </a:cxn>
                <a:cxn ang="0">
                  <a:pos x="T4" y="T5"/>
                </a:cxn>
                <a:cxn ang="0">
                  <a:pos x="T6" y="T7"/>
                </a:cxn>
                <a:cxn ang="0">
                  <a:pos x="T8" y="T9"/>
                </a:cxn>
              </a:cxnLst>
              <a:rect l="0" t="0" r="r" b="b"/>
              <a:pathLst>
                <a:path w="89" h="51">
                  <a:moveTo>
                    <a:pt x="64" y="25"/>
                  </a:moveTo>
                  <a:lnTo>
                    <a:pt x="89" y="0"/>
                  </a:lnTo>
                  <a:lnTo>
                    <a:pt x="0" y="25"/>
                  </a:lnTo>
                  <a:lnTo>
                    <a:pt x="89" y="51"/>
                  </a:lnTo>
                  <a:lnTo>
                    <a:pt x="64"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6" name="Line 82"/>
            <p:cNvSpPr>
              <a:spLocks noChangeShapeType="1"/>
            </p:cNvSpPr>
            <p:nvPr/>
          </p:nvSpPr>
          <p:spPr bwMode="auto">
            <a:xfrm>
              <a:off x="2054" y="2766"/>
              <a:ext cx="522"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83"/>
            <p:cNvSpPr>
              <a:spLocks/>
            </p:cNvSpPr>
            <p:nvPr/>
          </p:nvSpPr>
          <p:spPr bwMode="auto">
            <a:xfrm>
              <a:off x="2486" y="2740"/>
              <a:ext cx="90" cy="51"/>
            </a:xfrm>
            <a:custGeom>
              <a:avLst/>
              <a:gdLst>
                <a:gd name="T0" fmla="*/ 26 w 90"/>
                <a:gd name="T1" fmla="*/ 26 h 51"/>
                <a:gd name="T2" fmla="*/ 0 w 90"/>
                <a:gd name="T3" fmla="*/ 51 h 51"/>
                <a:gd name="T4" fmla="*/ 90 w 90"/>
                <a:gd name="T5" fmla="*/ 26 h 51"/>
                <a:gd name="T6" fmla="*/ 0 w 90"/>
                <a:gd name="T7" fmla="*/ 0 h 51"/>
                <a:gd name="T8" fmla="*/ 26 w 90"/>
                <a:gd name="T9" fmla="*/ 26 h 51"/>
              </a:gdLst>
              <a:ahLst/>
              <a:cxnLst>
                <a:cxn ang="0">
                  <a:pos x="T0" y="T1"/>
                </a:cxn>
                <a:cxn ang="0">
                  <a:pos x="T2" y="T3"/>
                </a:cxn>
                <a:cxn ang="0">
                  <a:pos x="T4" y="T5"/>
                </a:cxn>
                <a:cxn ang="0">
                  <a:pos x="T6" y="T7"/>
                </a:cxn>
                <a:cxn ang="0">
                  <a:pos x="T8" y="T9"/>
                </a:cxn>
              </a:cxnLst>
              <a:rect l="0" t="0" r="r" b="b"/>
              <a:pathLst>
                <a:path w="90" h="51">
                  <a:moveTo>
                    <a:pt x="26" y="26"/>
                  </a:moveTo>
                  <a:lnTo>
                    <a:pt x="0" y="51"/>
                  </a:lnTo>
                  <a:lnTo>
                    <a:pt x="90" y="26"/>
                  </a:lnTo>
                  <a:lnTo>
                    <a:pt x="0" y="0"/>
                  </a:lnTo>
                  <a:lnTo>
                    <a:pt x="26"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8" name="Line 84"/>
            <p:cNvSpPr>
              <a:spLocks noChangeShapeType="1"/>
            </p:cNvSpPr>
            <p:nvPr/>
          </p:nvSpPr>
          <p:spPr bwMode="auto">
            <a:xfrm>
              <a:off x="2049" y="3082"/>
              <a:ext cx="486"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85"/>
            <p:cNvSpPr>
              <a:spLocks/>
            </p:cNvSpPr>
            <p:nvPr/>
          </p:nvSpPr>
          <p:spPr bwMode="auto">
            <a:xfrm>
              <a:off x="2445" y="3056"/>
              <a:ext cx="90" cy="51"/>
            </a:xfrm>
            <a:custGeom>
              <a:avLst/>
              <a:gdLst>
                <a:gd name="T0" fmla="*/ 25 w 90"/>
                <a:gd name="T1" fmla="*/ 26 h 51"/>
                <a:gd name="T2" fmla="*/ 0 w 90"/>
                <a:gd name="T3" fmla="*/ 51 h 51"/>
                <a:gd name="T4" fmla="*/ 90 w 90"/>
                <a:gd name="T5" fmla="*/ 26 h 51"/>
                <a:gd name="T6" fmla="*/ 0 w 90"/>
                <a:gd name="T7" fmla="*/ 0 h 51"/>
                <a:gd name="T8" fmla="*/ 25 w 90"/>
                <a:gd name="T9" fmla="*/ 26 h 51"/>
              </a:gdLst>
              <a:ahLst/>
              <a:cxnLst>
                <a:cxn ang="0">
                  <a:pos x="T0" y="T1"/>
                </a:cxn>
                <a:cxn ang="0">
                  <a:pos x="T2" y="T3"/>
                </a:cxn>
                <a:cxn ang="0">
                  <a:pos x="T4" y="T5"/>
                </a:cxn>
                <a:cxn ang="0">
                  <a:pos x="T6" y="T7"/>
                </a:cxn>
                <a:cxn ang="0">
                  <a:pos x="T8" y="T9"/>
                </a:cxn>
              </a:cxnLst>
              <a:rect l="0" t="0" r="r" b="b"/>
              <a:pathLst>
                <a:path w="90" h="51">
                  <a:moveTo>
                    <a:pt x="25" y="26"/>
                  </a:moveTo>
                  <a:lnTo>
                    <a:pt x="0" y="51"/>
                  </a:lnTo>
                  <a:lnTo>
                    <a:pt x="90" y="26"/>
                  </a:lnTo>
                  <a:lnTo>
                    <a:pt x="0" y="0"/>
                  </a:lnTo>
                  <a:lnTo>
                    <a:pt x="25"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86"/>
            <p:cNvSpPr>
              <a:spLocks/>
            </p:cNvSpPr>
            <p:nvPr/>
          </p:nvSpPr>
          <p:spPr bwMode="auto">
            <a:xfrm>
              <a:off x="1573" y="3530"/>
              <a:ext cx="1383" cy="229"/>
            </a:xfrm>
            <a:custGeom>
              <a:avLst/>
              <a:gdLst>
                <a:gd name="T0" fmla="*/ 5766 w 6088"/>
                <a:gd name="T1" fmla="*/ 40 h 1008"/>
                <a:gd name="T2" fmla="*/ 6088 w 6088"/>
                <a:gd name="T3" fmla="*/ 40 h 1008"/>
                <a:gd name="T4" fmla="*/ 6088 w 6088"/>
                <a:gd name="T5" fmla="*/ 1008 h 1008"/>
                <a:gd name="T6" fmla="*/ 0 w 6088"/>
                <a:gd name="T7" fmla="*/ 1008 h 1008"/>
                <a:gd name="T8" fmla="*/ 0 w 6088"/>
                <a:gd name="T9" fmla="*/ 0 h 1008"/>
                <a:gd name="T10" fmla="*/ 786 w 6088"/>
                <a:gd name="T11" fmla="*/ 0 h 1008"/>
              </a:gdLst>
              <a:ahLst/>
              <a:cxnLst>
                <a:cxn ang="0">
                  <a:pos x="T0" y="T1"/>
                </a:cxn>
                <a:cxn ang="0">
                  <a:pos x="T2" y="T3"/>
                </a:cxn>
                <a:cxn ang="0">
                  <a:pos x="T4" y="T5"/>
                </a:cxn>
                <a:cxn ang="0">
                  <a:pos x="T6" y="T7"/>
                </a:cxn>
                <a:cxn ang="0">
                  <a:pos x="T8" y="T9"/>
                </a:cxn>
                <a:cxn ang="0">
                  <a:pos x="T10" y="T11"/>
                </a:cxn>
              </a:cxnLst>
              <a:rect l="0" t="0" r="r" b="b"/>
              <a:pathLst>
                <a:path w="6088" h="1008">
                  <a:moveTo>
                    <a:pt x="5766" y="40"/>
                  </a:moveTo>
                  <a:lnTo>
                    <a:pt x="6088" y="40"/>
                  </a:lnTo>
                  <a:lnTo>
                    <a:pt x="6088" y="1008"/>
                  </a:lnTo>
                  <a:lnTo>
                    <a:pt x="0" y="1008"/>
                  </a:lnTo>
                  <a:lnTo>
                    <a:pt x="0" y="0"/>
                  </a:lnTo>
                  <a:lnTo>
                    <a:pt x="786" y="0"/>
                  </a:lnTo>
                </a:path>
              </a:pathLst>
            </a:custGeom>
            <a:noFill/>
            <a:ln w="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87"/>
            <p:cNvSpPr>
              <a:spLocks/>
            </p:cNvSpPr>
            <p:nvPr/>
          </p:nvSpPr>
          <p:spPr bwMode="auto">
            <a:xfrm>
              <a:off x="1661" y="3505"/>
              <a:ext cx="90" cy="51"/>
            </a:xfrm>
            <a:custGeom>
              <a:avLst/>
              <a:gdLst>
                <a:gd name="T0" fmla="*/ 26 w 90"/>
                <a:gd name="T1" fmla="*/ 25 h 51"/>
                <a:gd name="T2" fmla="*/ 0 w 90"/>
                <a:gd name="T3" fmla="*/ 51 h 51"/>
                <a:gd name="T4" fmla="*/ 90 w 90"/>
                <a:gd name="T5" fmla="*/ 25 h 51"/>
                <a:gd name="T6" fmla="*/ 0 w 90"/>
                <a:gd name="T7" fmla="*/ 0 h 51"/>
                <a:gd name="T8" fmla="*/ 26 w 90"/>
                <a:gd name="T9" fmla="*/ 25 h 51"/>
              </a:gdLst>
              <a:ahLst/>
              <a:cxnLst>
                <a:cxn ang="0">
                  <a:pos x="T0" y="T1"/>
                </a:cxn>
                <a:cxn ang="0">
                  <a:pos x="T2" y="T3"/>
                </a:cxn>
                <a:cxn ang="0">
                  <a:pos x="T4" y="T5"/>
                </a:cxn>
                <a:cxn ang="0">
                  <a:pos x="T6" y="T7"/>
                </a:cxn>
                <a:cxn ang="0">
                  <a:pos x="T8" y="T9"/>
                </a:cxn>
              </a:cxnLst>
              <a:rect l="0" t="0" r="r" b="b"/>
              <a:pathLst>
                <a:path w="90" h="51">
                  <a:moveTo>
                    <a:pt x="26" y="25"/>
                  </a:moveTo>
                  <a:lnTo>
                    <a:pt x="0" y="51"/>
                  </a:lnTo>
                  <a:lnTo>
                    <a:pt x="90" y="25"/>
                  </a:lnTo>
                  <a:lnTo>
                    <a:pt x="0" y="0"/>
                  </a:lnTo>
                  <a:lnTo>
                    <a:pt x="26"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565400" y="2286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Examples</a:t>
            </a:r>
            <a:r>
              <a:rPr lang="fr-FR" dirty="0">
                <a:solidFill>
                  <a:schemeClr val="tx1"/>
                </a:solidFill>
              </a:rPr>
              <a:t> of </a:t>
            </a:r>
            <a:r>
              <a:rPr lang="fr-FR" dirty="0" err="1">
                <a:solidFill>
                  <a:schemeClr val="tx1"/>
                </a:solidFill>
              </a:rPr>
              <a:t>Shifter</a:t>
            </a:r>
            <a:r>
              <a:rPr lang="fr-FR" dirty="0">
                <a:solidFill>
                  <a:schemeClr val="tx1"/>
                </a:solidFill>
              </a:rPr>
              <a:t> </a:t>
            </a:r>
            <a:r>
              <a:rPr lang="fr-FR" dirty="0" err="1">
                <a:solidFill>
                  <a:schemeClr val="tx1"/>
                </a:solidFill>
              </a:rPr>
              <a:t>Operands</a:t>
            </a:r>
            <a:endParaRPr lang="fr-FR" dirty="0">
              <a:solidFill>
                <a:schemeClr val="tx1"/>
              </a:solidFill>
            </a:endParaRPr>
          </a:p>
        </p:txBody>
      </p:sp>
      <p:sp>
        <p:nvSpPr>
          <p:cNvPr id="6" name="Rectangle 5"/>
          <p:cNvSpPr/>
          <p:nvPr/>
        </p:nvSpPr>
        <p:spPr>
          <a:xfrm>
            <a:off x="2743200" y="1600200"/>
            <a:ext cx="6019800" cy="1938992"/>
          </a:xfrm>
          <a:prstGeom prst="rect">
            <a:avLst/>
          </a:prstGeom>
        </p:spPr>
        <p:txBody>
          <a:bodyPr wrap="square">
            <a:spAutoFit/>
          </a:bodyPr>
          <a:lstStyle/>
          <a:p>
            <a:r>
              <a:rPr lang="en-US" sz="2000" i="1" dirty="0">
                <a:latin typeface="Times New Roman" pitchFamily="18" charset="0"/>
                <a:cs typeface="Times New Roman" pitchFamily="18" charset="0"/>
              </a:rPr>
              <a:t>Write ARM assembly code to compute: r1 = r2 / 4.</a:t>
            </a:r>
          </a:p>
          <a:p>
            <a:endParaRPr lang="en-US" sz="2000" i="1" dirty="0">
              <a:latin typeface="Times New Roman" pitchFamily="18" charset="0"/>
              <a:cs typeface="Times New Roman" pitchFamily="18" charset="0"/>
            </a:endParaRPr>
          </a:p>
          <a:p>
            <a:endParaRPr lang="en-US" sz="2000" b="1" i="1" dirty="0">
              <a:latin typeface="Times New Roman" pitchFamily="18" charset="0"/>
              <a:cs typeface="Times New Roman" pitchFamily="18" charset="0"/>
            </a:endParaRPr>
          </a:p>
          <a:p>
            <a:r>
              <a:rPr lang="en-US" sz="2000" b="1" i="1" dirty="0">
                <a:latin typeface="Times New Roman" pitchFamily="18" charset="0"/>
                <a:cs typeface="Times New Roman" pitchFamily="18" charset="0"/>
              </a:rPr>
              <a:t>Answer:</a:t>
            </a:r>
          </a:p>
          <a:p>
            <a:r>
              <a:rPr lang="pt-BR" sz="2000" dirty="0">
                <a:latin typeface="Courier New" pitchFamily="49" charset="0"/>
                <a:cs typeface="Courier New" pitchFamily="49" charset="0"/>
              </a:rPr>
              <a:t>mov r1, r2, asr #2</a:t>
            </a:r>
          </a:p>
          <a:p>
            <a:endParaRPr lang="en-US" sz="2000" dirty="0">
              <a:latin typeface="Times New Roman" pitchFamily="18" charset="0"/>
              <a:cs typeface="Times New Roman" pitchFamily="18" charset="0"/>
            </a:endParaRPr>
          </a:p>
        </p:txBody>
      </p:sp>
      <p:sp>
        <p:nvSpPr>
          <p:cNvPr id="7" name="Rectangle 6"/>
          <p:cNvSpPr/>
          <p:nvPr/>
        </p:nvSpPr>
        <p:spPr>
          <a:xfrm>
            <a:off x="2743200" y="3933371"/>
            <a:ext cx="6019800" cy="1631216"/>
          </a:xfrm>
          <a:prstGeom prst="rect">
            <a:avLst/>
          </a:prstGeom>
        </p:spPr>
        <p:txBody>
          <a:bodyPr wrap="square">
            <a:spAutoFit/>
          </a:bodyPr>
          <a:lstStyle/>
          <a:p>
            <a:r>
              <a:rPr lang="en-US" sz="2000" i="1" dirty="0">
                <a:latin typeface="Times New Roman" pitchFamily="18" charset="0"/>
                <a:cs typeface="Times New Roman" pitchFamily="18" charset="0"/>
              </a:rPr>
              <a:t>Write ARM assembly code to compute: r1 = r2 + r3 × 4.</a:t>
            </a:r>
            <a:endParaRPr lang="en-US" sz="2000" dirty="0">
              <a:latin typeface="Times New Roman" pitchFamily="18" charset="0"/>
              <a:cs typeface="Times New Roman" pitchFamily="18" charset="0"/>
            </a:endParaRPr>
          </a:p>
          <a:p>
            <a:endParaRPr lang="en-US" sz="2000" i="1" dirty="0">
              <a:latin typeface="Times New Roman" pitchFamily="18" charset="0"/>
              <a:cs typeface="Times New Roman" pitchFamily="18" charset="0"/>
            </a:endParaRPr>
          </a:p>
          <a:p>
            <a:endParaRPr lang="en-US" sz="2000" b="1" i="1" dirty="0">
              <a:latin typeface="Times New Roman" pitchFamily="18" charset="0"/>
              <a:cs typeface="Times New Roman" pitchFamily="18" charset="0"/>
            </a:endParaRPr>
          </a:p>
          <a:p>
            <a:r>
              <a:rPr lang="en-US" sz="2000" b="1" i="1" dirty="0">
                <a:latin typeface="Times New Roman" pitchFamily="18" charset="0"/>
                <a:cs typeface="Times New Roman" pitchFamily="18" charset="0"/>
              </a:rPr>
              <a:t>Answer:</a:t>
            </a:r>
          </a:p>
          <a:p>
            <a:r>
              <a:rPr lang="pt-BR" sz="2000" dirty="0">
                <a:latin typeface="Courier New" pitchFamily="49" charset="0"/>
                <a:cs typeface="Courier New" pitchFamily="49" charset="0"/>
              </a:rPr>
              <a:t>add r1, r2, r3, lsl #2</a:t>
            </a:r>
            <a:endParaRPr lang="en-US" sz="2000" dirty="0">
              <a:latin typeface="Courier New" pitchFamily="49" charset="0"/>
              <a:cs typeface="Courier New" pitchFamily="49" charset="0"/>
            </a:endParaRPr>
          </a:p>
        </p:txBody>
      </p:sp>
      <p:sp>
        <p:nvSpPr>
          <p:cNvPr id="8" name="Rectangle 7"/>
          <p:cNvSpPr/>
          <p:nvPr/>
        </p:nvSpPr>
        <p:spPr>
          <a:xfrm>
            <a:off x="2743200" y="1600201"/>
            <a:ext cx="7086600" cy="210457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743200" y="3955144"/>
            <a:ext cx="7086600" cy="210457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514600" y="2286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Compare Instructions</a:t>
            </a:r>
          </a:p>
        </p:txBody>
      </p:sp>
      <p:sp>
        <p:nvSpPr>
          <p:cNvPr id="3" name="Text Placeholder 2"/>
          <p:cNvSpPr txBox="1">
            <a:spLocks noGrp="1"/>
          </p:cNvSpPr>
          <p:nvPr>
            <p:ph type="body" idx="4294967295"/>
          </p:nvPr>
        </p:nvSpPr>
        <p:spPr>
          <a:xfrm>
            <a:off x="2514600" y="3711576"/>
            <a:ext cx="7416800" cy="2460625"/>
          </a:xfr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Sets the flags of the </a:t>
            </a:r>
            <a:r>
              <a:rPr lang="en-US" dirty="0">
                <a:solidFill>
                  <a:srgbClr val="2323DC"/>
                </a:solidFill>
                <a:latin typeface="Calibri" panose="020F0502020204030204" pitchFamily="34" charset="0"/>
              </a:rPr>
              <a:t>CPSR</a:t>
            </a:r>
            <a:r>
              <a:rPr lang="en-US" dirty="0">
                <a:latin typeface="Calibri" panose="020F0502020204030204" pitchFamily="34" charset="0"/>
              </a:rPr>
              <a:t> </a:t>
            </a:r>
            <a:r>
              <a:rPr lang="en-US" dirty="0">
                <a:solidFill>
                  <a:srgbClr val="33CC66"/>
                </a:solidFill>
                <a:latin typeface="Calibri" panose="020F0502020204030204" pitchFamily="34" charset="0"/>
              </a:rPr>
              <a:t>register</a:t>
            </a:r>
          </a:p>
          <a:p>
            <a:pPr lvl="1">
              <a:buSzPct val="100000"/>
              <a:buFont typeface="Symbol" panose="05050102010706020507" pitchFamily="18" charset="2"/>
              <a:buChar char="*"/>
            </a:pPr>
            <a:r>
              <a:rPr lang="en-US" dirty="0">
                <a:solidFill>
                  <a:srgbClr val="2323DC"/>
                </a:solidFill>
                <a:latin typeface="Calibri" panose="020F0502020204030204" pitchFamily="34" charset="0"/>
              </a:rPr>
              <a:t>CPSR</a:t>
            </a:r>
            <a:r>
              <a:rPr lang="en-US" dirty="0">
                <a:latin typeface="Calibri" panose="020F0502020204030204" pitchFamily="34" charset="0"/>
              </a:rPr>
              <a:t> (Current Program Status Register)</a:t>
            </a:r>
          </a:p>
          <a:p>
            <a:pPr lvl="1">
              <a:buSzPct val="100000"/>
              <a:buFont typeface="Symbol" panose="05050102010706020507" pitchFamily="18" charset="2"/>
              <a:buChar char="*"/>
            </a:pPr>
            <a:r>
              <a:rPr lang="en-US" dirty="0">
                <a:solidFill>
                  <a:srgbClr val="00AE00"/>
                </a:solidFill>
                <a:latin typeface="Calibri" panose="020F0502020204030204" pitchFamily="34" charset="0"/>
              </a:rPr>
              <a:t>N</a:t>
            </a:r>
            <a:r>
              <a:rPr lang="en-US" dirty="0">
                <a:latin typeface="Calibri" panose="020F0502020204030204" pitchFamily="34" charset="0"/>
              </a:rPr>
              <a:t> (negative) , </a:t>
            </a:r>
            <a:r>
              <a:rPr lang="en-US" dirty="0">
                <a:solidFill>
                  <a:srgbClr val="FF0000"/>
                </a:solidFill>
                <a:latin typeface="Calibri" panose="020F0502020204030204" pitchFamily="34" charset="0"/>
              </a:rPr>
              <a:t>Z</a:t>
            </a:r>
            <a:r>
              <a:rPr lang="en-US" dirty="0">
                <a:latin typeface="Calibri" panose="020F0502020204030204" pitchFamily="34" charset="0"/>
              </a:rPr>
              <a:t> (zero), </a:t>
            </a:r>
            <a:r>
              <a:rPr lang="en-US" dirty="0">
                <a:solidFill>
                  <a:srgbClr val="2323DC"/>
                </a:solidFill>
                <a:latin typeface="Calibri" panose="020F0502020204030204" pitchFamily="34" charset="0"/>
              </a:rPr>
              <a:t>C</a:t>
            </a:r>
            <a:r>
              <a:rPr lang="en-US" dirty="0">
                <a:latin typeface="Calibri" panose="020F0502020204030204" pitchFamily="34" charset="0"/>
              </a:rPr>
              <a:t> (carry), </a:t>
            </a:r>
            <a:r>
              <a:rPr lang="en-US" dirty="0">
                <a:solidFill>
                  <a:srgbClr val="0066CC"/>
                </a:solidFill>
                <a:latin typeface="Calibri" panose="020F0502020204030204" pitchFamily="34" charset="0"/>
              </a:rPr>
              <a:t>F</a:t>
            </a:r>
            <a:r>
              <a:rPr lang="en-US" dirty="0">
                <a:latin typeface="Calibri" panose="020F0502020204030204" pitchFamily="34" charset="0"/>
              </a:rPr>
              <a:t> (overflow)</a:t>
            </a:r>
          </a:p>
          <a:p>
            <a:pPr lvl="1">
              <a:buSzPct val="100000"/>
              <a:buFont typeface="Symbol" panose="05050102010706020507" pitchFamily="18" charset="2"/>
              <a:buChar char="*"/>
            </a:pPr>
            <a:r>
              <a:rPr lang="en-US" dirty="0">
                <a:latin typeface="Calibri" panose="020F0502020204030204" pitchFamily="34" charset="0"/>
              </a:rPr>
              <a:t>If we need to </a:t>
            </a:r>
            <a:r>
              <a:rPr lang="en-US" dirty="0">
                <a:solidFill>
                  <a:srgbClr val="2300DC"/>
                </a:solidFill>
                <a:latin typeface="Calibri" panose="020F0502020204030204" pitchFamily="34" charset="0"/>
              </a:rPr>
              <a:t>borrow</a:t>
            </a:r>
            <a:r>
              <a:rPr lang="en-US" dirty="0">
                <a:latin typeface="Calibri" panose="020F0502020204030204" pitchFamily="34" charset="0"/>
              </a:rPr>
              <a:t> a bit in a </a:t>
            </a:r>
            <a:r>
              <a:rPr lang="en-US" dirty="0">
                <a:solidFill>
                  <a:srgbClr val="008080"/>
                </a:solidFill>
                <a:latin typeface="Calibri" panose="020F0502020204030204" pitchFamily="34" charset="0"/>
              </a:rPr>
              <a:t>subtraction</a:t>
            </a:r>
            <a:r>
              <a:rPr lang="en-US" dirty="0">
                <a:latin typeface="Calibri" panose="020F0502020204030204" pitchFamily="34" charset="0"/>
              </a:rPr>
              <a:t>, we set C to 0, otherwise we set it to 1.</a:t>
            </a:r>
          </a:p>
        </p:txBody>
      </p:sp>
      <p:grpSp>
        <p:nvGrpSpPr>
          <p:cNvPr id="7" name="Group 5"/>
          <p:cNvGrpSpPr>
            <a:grpSpLocks noChangeAspect="1"/>
          </p:cNvGrpSpPr>
          <p:nvPr/>
        </p:nvGrpSpPr>
        <p:grpSpPr bwMode="auto">
          <a:xfrm>
            <a:off x="2590800" y="1828801"/>
            <a:ext cx="7315200" cy="1476375"/>
            <a:chOff x="864" y="1378"/>
            <a:chExt cx="4608" cy="930"/>
          </a:xfrm>
        </p:grpSpPr>
        <p:sp>
          <p:nvSpPr>
            <p:cNvPr id="8" name="AutoShape 4"/>
            <p:cNvSpPr>
              <a:spLocks noChangeAspect="1" noChangeArrowheads="1" noTextEdit="1"/>
            </p:cNvSpPr>
            <p:nvPr/>
          </p:nvSpPr>
          <p:spPr bwMode="auto">
            <a:xfrm>
              <a:off x="864" y="1378"/>
              <a:ext cx="4608" cy="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882" y="1396"/>
              <a:ext cx="4565" cy="195"/>
            </a:xfrm>
            <a:custGeom>
              <a:avLst/>
              <a:gdLst>
                <a:gd name="T0" fmla="*/ 0 w 514"/>
                <a:gd name="T1" fmla="*/ 0 h 22"/>
                <a:gd name="T2" fmla="*/ 514 w 514"/>
                <a:gd name="T3" fmla="*/ 0 h 22"/>
                <a:gd name="T4" fmla="*/ 0 w 514"/>
                <a:gd name="T5" fmla="*/ 4 h 22"/>
                <a:gd name="T6" fmla="*/ 514 w 514"/>
                <a:gd name="T7" fmla="*/ 4 h 22"/>
                <a:gd name="T8" fmla="*/ 0 w 514"/>
                <a:gd name="T9" fmla="*/ 22 h 22"/>
                <a:gd name="T10" fmla="*/ 0 w 514"/>
                <a:gd name="T11" fmla="*/ 4 h 22"/>
                <a:gd name="T12" fmla="*/ 4 w 514"/>
                <a:gd name="T13" fmla="*/ 22 h 22"/>
                <a:gd name="T14" fmla="*/ 4 w 514"/>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4" h="22">
                  <a:moveTo>
                    <a:pt x="0" y="0"/>
                  </a:moveTo>
                  <a:lnTo>
                    <a:pt x="514" y="0"/>
                  </a:lnTo>
                  <a:moveTo>
                    <a:pt x="0" y="4"/>
                  </a:moveTo>
                  <a:lnTo>
                    <a:pt x="514" y="4"/>
                  </a:lnTo>
                  <a:moveTo>
                    <a:pt x="0" y="22"/>
                  </a:moveTo>
                  <a:lnTo>
                    <a:pt x="0" y="4"/>
                  </a:lnTo>
                  <a:moveTo>
                    <a:pt x="4" y="22"/>
                  </a:moveTo>
                  <a:lnTo>
                    <a:pt x="4" y="4"/>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997" y="1422"/>
              <a:ext cx="1070"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700" dirty="0">
                  <a:solidFill>
                    <a:srgbClr val="1A1B1C"/>
                  </a:solidFill>
                  <a:latin typeface="Times New Roman" pitchFamily="18" charset="0"/>
                </a:rPr>
                <a:t>Semantics</a:t>
              </a:r>
            </a:p>
            <a:p>
              <a:pPr lvl="0" fontAlgn="base">
                <a:spcBef>
                  <a:spcPct val="0"/>
                </a:spcBef>
                <a:spcAft>
                  <a:spcPct val="0"/>
                </a:spcAft>
              </a:pPr>
              <a:r>
                <a:rPr lang="en-US" sz="1700" dirty="0" err="1">
                  <a:solidFill>
                    <a:srgbClr val="1A1B1C"/>
                  </a:solidFill>
                  <a:latin typeface="Times New Roman" pitchFamily="18" charset="0"/>
                </a:rPr>
                <a:t>cmp</a:t>
              </a:r>
              <a:r>
                <a:rPr lang="en-US" sz="1700" dirty="0">
                  <a:solidFill>
                    <a:srgbClr val="1A1B1C"/>
                  </a:solidFill>
                  <a:latin typeface="Times New Roman" pitchFamily="18" charset="0"/>
                </a:rPr>
                <a:t> </a:t>
              </a:r>
              <a:r>
                <a:rPr lang="en-US" sz="1700" i="1" dirty="0" err="1">
                  <a:solidFill>
                    <a:srgbClr val="1A1B1C"/>
                  </a:solidFill>
                  <a:latin typeface="Times New Roman" pitchFamily="18" charset="0"/>
                </a:rPr>
                <a:t>reg</a:t>
              </a:r>
              <a:r>
                <a:rPr lang="en-US" sz="1700" dirty="0">
                  <a:solidFill>
                    <a:srgbClr val="1A1B1C"/>
                  </a:solidFill>
                  <a:latin typeface="Times New Roman" pitchFamily="18" charset="0"/>
                </a:rPr>
                <a:t>, (</a:t>
              </a:r>
              <a:r>
                <a:rPr lang="en-US" sz="1700" i="1" dirty="0" err="1">
                  <a:solidFill>
                    <a:srgbClr val="1A1B1C"/>
                  </a:solidFill>
                  <a:latin typeface="Times New Roman" pitchFamily="18" charset="0"/>
                </a:rPr>
                <a:t>reg</a:t>
              </a:r>
              <a:r>
                <a:rPr lang="en-US" sz="1700" i="1" dirty="0">
                  <a:solidFill>
                    <a:srgbClr val="1A1B1C"/>
                  </a:solidFill>
                  <a:latin typeface="Times New Roman" pitchFamily="18" charset="0"/>
                </a:rPr>
                <a:t>/</a:t>
              </a:r>
              <a:r>
                <a:rPr lang="en-US" sz="1700" i="1" dirty="0" err="1">
                  <a:solidFill>
                    <a:srgbClr val="1A1B1C"/>
                  </a:solidFill>
                  <a:latin typeface="Times New Roman" pitchFamily="18" charset="0"/>
                </a:rPr>
                <a:t>imm</a:t>
              </a:r>
              <a:r>
                <a:rPr lang="en-US" sz="1700" dirty="0">
                  <a:solidFill>
                    <a:srgbClr val="1A1B1C"/>
                  </a:solidFill>
                  <a:latin typeface="Times New Roman" pitchFamily="18" charset="0"/>
                </a:rPr>
                <a:t>)</a:t>
              </a:r>
            </a:p>
            <a:p>
              <a:pPr lvl="0" fontAlgn="base">
                <a:spcBef>
                  <a:spcPct val="0"/>
                </a:spcBef>
                <a:spcAft>
                  <a:spcPct val="0"/>
                </a:spcAft>
              </a:pPr>
              <a:r>
                <a:rPr lang="en-US" sz="1700" dirty="0" err="1">
                  <a:solidFill>
                    <a:srgbClr val="1A1B1C"/>
                  </a:solidFill>
                  <a:latin typeface="Times New Roman" pitchFamily="18" charset="0"/>
                </a:rPr>
                <a:t>cmn</a:t>
              </a:r>
              <a:r>
                <a:rPr lang="en-US" sz="1700" dirty="0">
                  <a:solidFill>
                    <a:srgbClr val="1A1B1C"/>
                  </a:solidFill>
                  <a:latin typeface="Times New Roman" pitchFamily="18" charset="0"/>
                </a:rPr>
                <a:t> </a:t>
              </a:r>
              <a:r>
                <a:rPr lang="en-US" sz="1700" i="1" dirty="0" err="1">
                  <a:solidFill>
                    <a:srgbClr val="1A1B1C"/>
                  </a:solidFill>
                  <a:latin typeface="Times New Roman" pitchFamily="18" charset="0"/>
                </a:rPr>
                <a:t>reg</a:t>
              </a:r>
              <a:r>
                <a:rPr lang="en-US" sz="1700" dirty="0">
                  <a:solidFill>
                    <a:srgbClr val="1A1B1C"/>
                  </a:solidFill>
                  <a:latin typeface="Times New Roman" pitchFamily="18" charset="0"/>
                </a:rPr>
                <a:t>, (</a:t>
              </a:r>
              <a:r>
                <a:rPr lang="en-US" sz="1700" i="1" dirty="0" err="1">
                  <a:solidFill>
                    <a:srgbClr val="1A1B1C"/>
                  </a:solidFill>
                  <a:latin typeface="Times New Roman" pitchFamily="18" charset="0"/>
                </a:rPr>
                <a:t>reg</a:t>
              </a:r>
              <a:r>
                <a:rPr lang="en-US" sz="1700" i="1" dirty="0">
                  <a:solidFill>
                    <a:srgbClr val="1A1B1C"/>
                  </a:solidFill>
                  <a:latin typeface="Times New Roman" pitchFamily="18" charset="0"/>
                </a:rPr>
                <a:t>/</a:t>
              </a:r>
              <a:r>
                <a:rPr lang="en-US" sz="1700" i="1" dirty="0" err="1">
                  <a:solidFill>
                    <a:srgbClr val="1A1B1C"/>
                  </a:solidFill>
                  <a:latin typeface="Times New Roman" pitchFamily="18" charset="0"/>
                </a:rPr>
                <a:t>imm</a:t>
              </a:r>
              <a:r>
                <a:rPr lang="en-US" sz="1700" dirty="0">
                  <a:solidFill>
                    <a:srgbClr val="1A1B1C"/>
                  </a:solidFill>
                  <a:latin typeface="Times New Roman" pitchFamily="18" charset="0"/>
                </a:rPr>
                <a:t>)</a:t>
              </a:r>
            </a:p>
            <a:p>
              <a:pPr lvl="0" fontAlgn="base">
                <a:spcBef>
                  <a:spcPct val="0"/>
                </a:spcBef>
                <a:spcAft>
                  <a:spcPct val="0"/>
                </a:spcAft>
              </a:pPr>
              <a:r>
                <a:rPr lang="en-US" sz="1700" dirty="0" err="1">
                  <a:solidFill>
                    <a:srgbClr val="1A1B1C"/>
                  </a:solidFill>
                  <a:latin typeface="Times New Roman" pitchFamily="18" charset="0"/>
                </a:rPr>
                <a:t>tst</a:t>
              </a:r>
              <a:r>
                <a:rPr lang="en-US" sz="1700" dirty="0">
                  <a:solidFill>
                    <a:srgbClr val="1A1B1C"/>
                  </a:solidFill>
                  <a:latin typeface="Times New Roman" pitchFamily="18" charset="0"/>
                </a:rPr>
                <a:t> </a:t>
              </a:r>
              <a:r>
                <a:rPr lang="en-US" sz="1700" i="1" dirty="0" err="1">
                  <a:solidFill>
                    <a:srgbClr val="1A1B1C"/>
                  </a:solidFill>
                  <a:latin typeface="Times New Roman" pitchFamily="18" charset="0"/>
                </a:rPr>
                <a:t>reg</a:t>
              </a:r>
              <a:r>
                <a:rPr lang="en-US" sz="1700" dirty="0">
                  <a:solidFill>
                    <a:srgbClr val="1A1B1C"/>
                  </a:solidFill>
                  <a:latin typeface="Times New Roman" pitchFamily="18" charset="0"/>
                </a:rPr>
                <a:t>, (</a:t>
              </a:r>
              <a:r>
                <a:rPr lang="en-US" sz="1700" i="1" dirty="0" err="1">
                  <a:solidFill>
                    <a:srgbClr val="1A1B1C"/>
                  </a:solidFill>
                  <a:latin typeface="Times New Roman" pitchFamily="18" charset="0"/>
                </a:rPr>
                <a:t>reg</a:t>
              </a:r>
              <a:r>
                <a:rPr lang="en-US" sz="1700" i="1" dirty="0">
                  <a:solidFill>
                    <a:srgbClr val="1A1B1C"/>
                  </a:solidFill>
                  <a:latin typeface="Times New Roman" pitchFamily="18" charset="0"/>
                </a:rPr>
                <a:t>/</a:t>
              </a:r>
              <a:r>
                <a:rPr lang="en-US" sz="1700" i="1" dirty="0" err="1">
                  <a:solidFill>
                    <a:srgbClr val="1A1B1C"/>
                  </a:solidFill>
                  <a:latin typeface="Times New Roman" pitchFamily="18" charset="0"/>
                </a:rPr>
                <a:t>imm</a:t>
              </a:r>
              <a:r>
                <a:rPr lang="en-US" sz="1700" dirty="0">
                  <a:solidFill>
                    <a:srgbClr val="1A1B1C"/>
                  </a:solidFill>
                  <a:latin typeface="Times New Roman" pitchFamily="18" charset="0"/>
                </a:rPr>
                <a:t>)</a:t>
              </a:r>
            </a:p>
            <a:p>
              <a:pPr lvl="0" fontAlgn="base">
                <a:spcBef>
                  <a:spcPct val="0"/>
                </a:spcBef>
                <a:spcAft>
                  <a:spcPct val="0"/>
                </a:spcAft>
              </a:pPr>
              <a:r>
                <a:rPr lang="en-US" sz="1700" dirty="0" err="1">
                  <a:solidFill>
                    <a:srgbClr val="1A1B1C"/>
                  </a:solidFill>
                  <a:latin typeface="Times New Roman" pitchFamily="18" charset="0"/>
                </a:rPr>
                <a:t>teq</a:t>
              </a:r>
              <a:r>
                <a:rPr lang="en-US" sz="1700" dirty="0">
                  <a:solidFill>
                    <a:srgbClr val="1A1B1C"/>
                  </a:solidFill>
                  <a:latin typeface="Times New Roman" pitchFamily="18" charset="0"/>
                </a:rPr>
                <a:t> </a:t>
              </a:r>
              <a:r>
                <a:rPr lang="en-US" sz="1700" i="1" dirty="0" err="1">
                  <a:solidFill>
                    <a:srgbClr val="1A1B1C"/>
                  </a:solidFill>
                  <a:latin typeface="Times New Roman" pitchFamily="18" charset="0"/>
                </a:rPr>
                <a:t>reg</a:t>
              </a:r>
              <a:r>
                <a:rPr lang="en-US" sz="1700" dirty="0">
                  <a:solidFill>
                    <a:srgbClr val="1A1B1C"/>
                  </a:solidFill>
                  <a:latin typeface="Times New Roman" pitchFamily="18" charset="0"/>
                </a:rPr>
                <a:t>, (</a:t>
              </a:r>
              <a:r>
                <a:rPr lang="en-US" sz="1700" i="1" dirty="0" err="1">
                  <a:solidFill>
                    <a:srgbClr val="1A1B1C"/>
                  </a:solidFill>
                  <a:latin typeface="Times New Roman" pitchFamily="18" charset="0"/>
                </a:rPr>
                <a:t>reg</a:t>
              </a:r>
              <a:r>
                <a:rPr lang="en-US" sz="1700" i="1" dirty="0">
                  <a:solidFill>
                    <a:srgbClr val="1A1B1C"/>
                  </a:solidFill>
                  <a:latin typeface="Times New Roman" pitchFamily="18" charset="0"/>
                </a:rPr>
                <a:t>/</a:t>
              </a:r>
              <a:r>
                <a:rPr lang="en-US" sz="1700" i="1" dirty="0" err="1">
                  <a:solidFill>
                    <a:srgbClr val="1A1B1C"/>
                  </a:solidFill>
                  <a:latin typeface="Times New Roman" pitchFamily="18" charset="0"/>
                </a:rPr>
                <a:t>imm</a:t>
              </a:r>
              <a:r>
                <a:rPr lang="en-US" sz="1700" dirty="0">
                  <a:solidFill>
                    <a:srgbClr val="1A1B1C"/>
                  </a:solidFill>
                  <a:latin typeface="Times New Roman" pitchFamily="18" charset="0"/>
                </a:rPr>
                <a:t>)</a:t>
              </a:r>
            </a:p>
          </p:txBody>
        </p:sp>
        <p:sp>
          <p:nvSpPr>
            <p:cNvPr id="11" name="Line 8"/>
            <p:cNvSpPr>
              <a:spLocks noChangeShapeType="1"/>
            </p:cNvSpPr>
            <p:nvPr/>
          </p:nvSpPr>
          <p:spPr bwMode="auto">
            <a:xfrm flipV="1">
              <a:off x="2241" y="1431"/>
              <a:ext cx="0" cy="16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2329" y="1422"/>
              <a:ext cx="567"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pt-BR" sz="1700" dirty="0">
                  <a:solidFill>
                    <a:srgbClr val="1A1B1C"/>
                  </a:solidFill>
                  <a:latin typeface="Times New Roman" pitchFamily="18" charset="0"/>
                </a:rPr>
                <a:t>Example</a:t>
              </a:r>
            </a:p>
            <a:p>
              <a:pPr lvl="0" fontAlgn="base">
                <a:spcBef>
                  <a:spcPct val="0"/>
                </a:spcBef>
                <a:spcAft>
                  <a:spcPct val="0"/>
                </a:spcAft>
              </a:pPr>
              <a:r>
                <a:rPr lang="pt-BR" sz="1700" dirty="0">
                  <a:solidFill>
                    <a:srgbClr val="1A1B1C"/>
                  </a:solidFill>
                  <a:latin typeface="Times New Roman" pitchFamily="18" charset="0"/>
                </a:rPr>
                <a:t>cmp r1, r2</a:t>
              </a:r>
            </a:p>
            <a:p>
              <a:pPr lvl="0" fontAlgn="base">
                <a:spcBef>
                  <a:spcPct val="0"/>
                </a:spcBef>
                <a:spcAft>
                  <a:spcPct val="0"/>
                </a:spcAft>
              </a:pPr>
              <a:r>
                <a:rPr lang="pt-BR" sz="1700" dirty="0">
                  <a:solidFill>
                    <a:srgbClr val="1A1B1C"/>
                  </a:solidFill>
                  <a:latin typeface="Times New Roman" pitchFamily="18" charset="0"/>
                </a:rPr>
                <a:t>cmn r1, r2</a:t>
              </a:r>
            </a:p>
            <a:p>
              <a:pPr lvl="0" fontAlgn="base">
                <a:spcBef>
                  <a:spcPct val="0"/>
                </a:spcBef>
                <a:spcAft>
                  <a:spcPct val="0"/>
                </a:spcAft>
              </a:pPr>
              <a:r>
                <a:rPr lang="pt-BR" sz="1700" dirty="0">
                  <a:solidFill>
                    <a:srgbClr val="1A1B1C"/>
                  </a:solidFill>
                  <a:latin typeface="Times New Roman" pitchFamily="18" charset="0"/>
                </a:rPr>
                <a:t>tst r1, r2</a:t>
              </a:r>
            </a:p>
            <a:p>
              <a:pPr lvl="0" fontAlgn="base">
                <a:spcBef>
                  <a:spcPct val="0"/>
                </a:spcBef>
                <a:spcAft>
                  <a:spcPct val="0"/>
                </a:spcAft>
              </a:pPr>
              <a:r>
                <a:rPr lang="pt-BR" sz="1700" dirty="0">
                  <a:solidFill>
                    <a:srgbClr val="1A1B1C"/>
                  </a:solidFill>
                  <a:latin typeface="Times New Roman" pitchFamily="18" charset="0"/>
                </a:rPr>
                <a:t>teq r1, r2</a:t>
              </a:r>
              <a:endParaRPr lang="en-US" dirty="0">
                <a:latin typeface="Arial" pitchFamily="34" charset="0"/>
              </a:endParaRPr>
            </a:p>
          </p:txBody>
        </p:sp>
        <p:sp>
          <p:nvSpPr>
            <p:cNvPr id="13" name="Line 10"/>
            <p:cNvSpPr>
              <a:spLocks noChangeShapeType="1"/>
            </p:cNvSpPr>
            <p:nvPr/>
          </p:nvSpPr>
          <p:spPr bwMode="auto">
            <a:xfrm flipV="1">
              <a:off x="3013" y="1431"/>
              <a:ext cx="0" cy="16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3093" y="1422"/>
              <a:ext cx="2095"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700" dirty="0">
                  <a:solidFill>
                    <a:srgbClr val="1A1B1C"/>
                  </a:solidFill>
                  <a:latin typeface="Times New Roman" pitchFamily="18" charset="0"/>
                </a:rPr>
                <a:t>Explanation</a:t>
              </a:r>
            </a:p>
            <a:p>
              <a:pPr lvl="0" fontAlgn="base">
                <a:spcBef>
                  <a:spcPct val="0"/>
                </a:spcBef>
                <a:spcAft>
                  <a:spcPct val="0"/>
                </a:spcAft>
              </a:pPr>
              <a:r>
                <a:rPr lang="en-US" sz="1700" dirty="0">
                  <a:solidFill>
                    <a:srgbClr val="1A1B1C"/>
                  </a:solidFill>
                  <a:latin typeface="Times New Roman" pitchFamily="18" charset="0"/>
                </a:rPr>
                <a:t>Set flags after computing (r1 - r2)</a:t>
              </a:r>
            </a:p>
            <a:p>
              <a:pPr lvl="0" fontAlgn="base">
                <a:spcBef>
                  <a:spcPct val="0"/>
                </a:spcBef>
                <a:spcAft>
                  <a:spcPct val="0"/>
                </a:spcAft>
              </a:pPr>
              <a:r>
                <a:rPr lang="en-US" sz="1700" dirty="0">
                  <a:solidFill>
                    <a:srgbClr val="1A1B1C"/>
                  </a:solidFill>
                  <a:latin typeface="Times New Roman" pitchFamily="18" charset="0"/>
                </a:rPr>
                <a:t>Set flags after computing (r1 + r2)</a:t>
              </a:r>
            </a:p>
            <a:p>
              <a:pPr lvl="0" fontAlgn="base">
                <a:spcBef>
                  <a:spcPct val="0"/>
                </a:spcBef>
                <a:spcAft>
                  <a:spcPct val="0"/>
                </a:spcAft>
              </a:pPr>
              <a:r>
                <a:rPr lang="en-US" sz="1700" dirty="0">
                  <a:solidFill>
                    <a:srgbClr val="1A1B1C"/>
                  </a:solidFill>
                  <a:latin typeface="Times New Roman" pitchFamily="18" charset="0"/>
                </a:rPr>
                <a:t>Set flags after computing (r1 AND r2)</a:t>
              </a:r>
            </a:p>
            <a:p>
              <a:pPr lvl="0" fontAlgn="base">
                <a:spcBef>
                  <a:spcPct val="0"/>
                </a:spcBef>
                <a:spcAft>
                  <a:spcPct val="0"/>
                </a:spcAft>
              </a:pPr>
              <a:r>
                <a:rPr lang="en-US" sz="1700" dirty="0">
                  <a:solidFill>
                    <a:srgbClr val="1A1B1C"/>
                  </a:solidFill>
                  <a:latin typeface="Times New Roman" pitchFamily="18" charset="0"/>
                </a:rPr>
                <a:t>Set flags after computing (r1 XOR r2)</a:t>
              </a:r>
              <a:endParaRPr lang="en-US" dirty="0">
                <a:latin typeface="Arial" pitchFamily="34" charset="0"/>
              </a:endParaRPr>
            </a:p>
          </p:txBody>
        </p:sp>
        <p:sp>
          <p:nvSpPr>
            <p:cNvPr id="15" name="Freeform 12"/>
            <p:cNvSpPr>
              <a:spLocks noEditPoints="1"/>
            </p:cNvSpPr>
            <p:nvPr/>
          </p:nvSpPr>
          <p:spPr bwMode="auto">
            <a:xfrm>
              <a:off x="882" y="1431"/>
              <a:ext cx="4565" cy="320"/>
            </a:xfrm>
            <a:custGeom>
              <a:avLst/>
              <a:gdLst>
                <a:gd name="T0" fmla="*/ 510 w 514"/>
                <a:gd name="T1" fmla="*/ 18 h 36"/>
                <a:gd name="T2" fmla="*/ 510 w 514"/>
                <a:gd name="T3" fmla="*/ 0 h 36"/>
                <a:gd name="T4" fmla="*/ 514 w 514"/>
                <a:gd name="T5" fmla="*/ 18 h 36"/>
                <a:gd name="T6" fmla="*/ 514 w 514"/>
                <a:gd name="T7" fmla="*/ 0 h 36"/>
                <a:gd name="T8" fmla="*/ 0 w 514"/>
                <a:gd name="T9" fmla="*/ 18 h 36"/>
                <a:gd name="T10" fmla="*/ 514 w 514"/>
                <a:gd name="T11" fmla="*/ 18 h 36"/>
                <a:gd name="T12" fmla="*/ 0 w 514"/>
                <a:gd name="T13" fmla="*/ 36 h 36"/>
                <a:gd name="T14" fmla="*/ 0 w 514"/>
                <a:gd name="T15" fmla="*/ 18 h 36"/>
                <a:gd name="T16" fmla="*/ 4 w 514"/>
                <a:gd name="T17" fmla="*/ 36 h 36"/>
                <a:gd name="T18" fmla="*/ 4 w 514"/>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4" h="36">
                  <a:moveTo>
                    <a:pt x="510" y="18"/>
                  </a:moveTo>
                  <a:lnTo>
                    <a:pt x="510" y="0"/>
                  </a:lnTo>
                  <a:moveTo>
                    <a:pt x="514" y="18"/>
                  </a:moveTo>
                  <a:lnTo>
                    <a:pt x="514" y="0"/>
                  </a:lnTo>
                  <a:moveTo>
                    <a:pt x="0" y="18"/>
                  </a:moveTo>
                  <a:lnTo>
                    <a:pt x="514" y="18"/>
                  </a:lnTo>
                  <a:moveTo>
                    <a:pt x="0" y="36"/>
                  </a:moveTo>
                  <a:lnTo>
                    <a:pt x="0" y="18"/>
                  </a:lnTo>
                  <a:moveTo>
                    <a:pt x="4" y="36"/>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3"/>
            <p:cNvSpPr>
              <a:spLocks noChangeShapeType="1"/>
            </p:cNvSpPr>
            <p:nvPr/>
          </p:nvSpPr>
          <p:spPr bwMode="auto">
            <a:xfrm flipV="1">
              <a:off x="2241" y="1591"/>
              <a:ext cx="0" cy="16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4"/>
            <p:cNvSpPr>
              <a:spLocks noChangeShapeType="1"/>
            </p:cNvSpPr>
            <p:nvPr/>
          </p:nvSpPr>
          <p:spPr bwMode="auto">
            <a:xfrm flipV="1">
              <a:off x="3013" y="1591"/>
              <a:ext cx="0" cy="16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noEditPoints="1"/>
            </p:cNvSpPr>
            <p:nvPr/>
          </p:nvSpPr>
          <p:spPr bwMode="auto">
            <a:xfrm>
              <a:off x="882" y="1591"/>
              <a:ext cx="4565" cy="329"/>
            </a:xfrm>
            <a:custGeom>
              <a:avLst/>
              <a:gdLst>
                <a:gd name="T0" fmla="*/ 510 w 514"/>
                <a:gd name="T1" fmla="*/ 18 h 37"/>
                <a:gd name="T2" fmla="*/ 510 w 514"/>
                <a:gd name="T3" fmla="*/ 0 h 37"/>
                <a:gd name="T4" fmla="*/ 514 w 514"/>
                <a:gd name="T5" fmla="*/ 18 h 37"/>
                <a:gd name="T6" fmla="*/ 514 w 514"/>
                <a:gd name="T7" fmla="*/ 0 h 37"/>
                <a:gd name="T8" fmla="*/ 0 w 514"/>
                <a:gd name="T9" fmla="*/ 19 h 37"/>
                <a:gd name="T10" fmla="*/ 514 w 514"/>
                <a:gd name="T11" fmla="*/ 19 h 37"/>
                <a:gd name="T12" fmla="*/ 0 w 514"/>
                <a:gd name="T13" fmla="*/ 37 h 37"/>
                <a:gd name="T14" fmla="*/ 0 w 514"/>
                <a:gd name="T15" fmla="*/ 19 h 37"/>
                <a:gd name="T16" fmla="*/ 4 w 514"/>
                <a:gd name="T17" fmla="*/ 37 h 37"/>
                <a:gd name="T18" fmla="*/ 4 w 514"/>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4" h="37">
                  <a:moveTo>
                    <a:pt x="510" y="18"/>
                  </a:moveTo>
                  <a:lnTo>
                    <a:pt x="510" y="0"/>
                  </a:lnTo>
                  <a:moveTo>
                    <a:pt x="514" y="18"/>
                  </a:moveTo>
                  <a:lnTo>
                    <a:pt x="514" y="0"/>
                  </a:lnTo>
                  <a:moveTo>
                    <a:pt x="0" y="19"/>
                  </a:moveTo>
                  <a:lnTo>
                    <a:pt x="514" y="19"/>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6"/>
            <p:cNvSpPr>
              <a:spLocks noChangeShapeType="1"/>
            </p:cNvSpPr>
            <p:nvPr/>
          </p:nvSpPr>
          <p:spPr bwMode="auto">
            <a:xfrm flipV="1">
              <a:off x="2241" y="1760"/>
              <a:ext cx="0" cy="16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7"/>
            <p:cNvSpPr>
              <a:spLocks noChangeShapeType="1"/>
            </p:cNvSpPr>
            <p:nvPr/>
          </p:nvSpPr>
          <p:spPr bwMode="auto">
            <a:xfrm flipV="1">
              <a:off x="3013" y="1760"/>
              <a:ext cx="0" cy="16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noEditPoints="1"/>
            </p:cNvSpPr>
            <p:nvPr/>
          </p:nvSpPr>
          <p:spPr bwMode="auto">
            <a:xfrm>
              <a:off x="882" y="1760"/>
              <a:ext cx="4565" cy="329"/>
            </a:xfrm>
            <a:custGeom>
              <a:avLst/>
              <a:gdLst>
                <a:gd name="T0" fmla="*/ 510 w 514"/>
                <a:gd name="T1" fmla="*/ 18 h 37"/>
                <a:gd name="T2" fmla="*/ 510 w 514"/>
                <a:gd name="T3" fmla="*/ 0 h 37"/>
                <a:gd name="T4" fmla="*/ 514 w 514"/>
                <a:gd name="T5" fmla="*/ 18 h 37"/>
                <a:gd name="T6" fmla="*/ 514 w 514"/>
                <a:gd name="T7" fmla="*/ 0 h 37"/>
                <a:gd name="T8" fmla="*/ 0 w 514"/>
                <a:gd name="T9" fmla="*/ 18 h 37"/>
                <a:gd name="T10" fmla="*/ 514 w 514"/>
                <a:gd name="T11" fmla="*/ 18 h 37"/>
                <a:gd name="T12" fmla="*/ 0 w 514"/>
                <a:gd name="T13" fmla="*/ 37 h 37"/>
                <a:gd name="T14" fmla="*/ 0 w 514"/>
                <a:gd name="T15" fmla="*/ 19 h 37"/>
                <a:gd name="T16" fmla="*/ 4 w 514"/>
                <a:gd name="T17" fmla="*/ 37 h 37"/>
                <a:gd name="T18" fmla="*/ 4 w 514"/>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4" h="37">
                  <a:moveTo>
                    <a:pt x="510" y="18"/>
                  </a:moveTo>
                  <a:lnTo>
                    <a:pt x="510" y="0"/>
                  </a:lnTo>
                  <a:moveTo>
                    <a:pt x="514" y="18"/>
                  </a:moveTo>
                  <a:lnTo>
                    <a:pt x="514" y="0"/>
                  </a:lnTo>
                  <a:moveTo>
                    <a:pt x="0" y="18"/>
                  </a:moveTo>
                  <a:lnTo>
                    <a:pt x="514" y="18"/>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9"/>
            <p:cNvSpPr>
              <a:spLocks noChangeShapeType="1"/>
            </p:cNvSpPr>
            <p:nvPr/>
          </p:nvSpPr>
          <p:spPr bwMode="auto">
            <a:xfrm flipV="1">
              <a:off x="2241" y="1929"/>
              <a:ext cx="0" cy="16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0"/>
            <p:cNvSpPr>
              <a:spLocks noChangeShapeType="1"/>
            </p:cNvSpPr>
            <p:nvPr/>
          </p:nvSpPr>
          <p:spPr bwMode="auto">
            <a:xfrm flipV="1">
              <a:off x="3013" y="1929"/>
              <a:ext cx="0" cy="16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21"/>
            <p:cNvSpPr>
              <a:spLocks noEditPoints="1"/>
            </p:cNvSpPr>
            <p:nvPr/>
          </p:nvSpPr>
          <p:spPr bwMode="auto">
            <a:xfrm>
              <a:off x="882" y="1929"/>
              <a:ext cx="4565" cy="320"/>
            </a:xfrm>
            <a:custGeom>
              <a:avLst/>
              <a:gdLst>
                <a:gd name="T0" fmla="*/ 510 w 514"/>
                <a:gd name="T1" fmla="*/ 18 h 36"/>
                <a:gd name="T2" fmla="*/ 510 w 514"/>
                <a:gd name="T3" fmla="*/ 0 h 36"/>
                <a:gd name="T4" fmla="*/ 514 w 514"/>
                <a:gd name="T5" fmla="*/ 18 h 36"/>
                <a:gd name="T6" fmla="*/ 514 w 514"/>
                <a:gd name="T7" fmla="*/ 0 h 36"/>
                <a:gd name="T8" fmla="*/ 0 w 514"/>
                <a:gd name="T9" fmla="*/ 18 h 36"/>
                <a:gd name="T10" fmla="*/ 514 w 514"/>
                <a:gd name="T11" fmla="*/ 18 h 36"/>
                <a:gd name="T12" fmla="*/ 0 w 514"/>
                <a:gd name="T13" fmla="*/ 36 h 36"/>
                <a:gd name="T14" fmla="*/ 0 w 514"/>
                <a:gd name="T15" fmla="*/ 18 h 36"/>
                <a:gd name="T16" fmla="*/ 4 w 514"/>
                <a:gd name="T17" fmla="*/ 36 h 36"/>
                <a:gd name="T18" fmla="*/ 4 w 514"/>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4" h="36">
                  <a:moveTo>
                    <a:pt x="510" y="18"/>
                  </a:moveTo>
                  <a:lnTo>
                    <a:pt x="510" y="0"/>
                  </a:lnTo>
                  <a:moveTo>
                    <a:pt x="514" y="18"/>
                  </a:moveTo>
                  <a:lnTo>
                    <a:pt x="514" y="0"/>
                  </a:lnTo>
                  <a:moveTo>
                    <a:pt x="0" y="18"/>
                  </a:moveTo>
                  <a:lnTo>
                    <a:pt x="514" y="18"/>
                  </a:lnTo>
                  <a:moveTo>
                    <a:pt x="0" y="36"/>
                  </a:moveTo>
                  <a:lnTo>
                    <a:pt x="0" y="18"/>
                  </a:lnTo>
                  <a:moveTo>
                    <a:pt x="4" y="36"/>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2"/>
            <p:cNvSpPr>
              <a:spLocks noChangeShapeType="1"/>
            </p:cNvSpPr>
            <p:nvPr/>
          </p:nvSpPr>
          <p:spPr bwMode="auto">
            <a:xfrm flipV="1">
              <a:off x="2241" y="2089"/>
              <a:ext cx="0" cy="16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3"/>
            <p:cNvSpPr>
              <a:spLocks noChangeShapeType="1"/>
            </p:cNvSpPr>
            <p:nvPr/>
          </p:nvSpPr>
          <p:spPr bwMode="auto">
            <a:xfrm flipV="1">
              <a:off x="3013" y="2089"/>
              <a:ext cx="0" cy="16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4"/>
            <p:cNvSpPr>
              <a:spLocks noEditPoints="1"/>
            </p:cNvSpPr>
            <p:nvPr/>
          </p:nvSpPr>
          <p:spPr bwMode="auto">
            <a:xfrm>
              <a:off x="882" y="2089"/>
              <a:ext cx="4565" cy="196"/>
            </a:xfrm>
            <a:custGeom>
              <a:avLst/>
              <a:gdLst>
                <a:gd name="T0" fmla="*/ 510 w 514"/>
                <a:gd name="T1" fmla="*/ 18 h 22"/>
                <a:gd name="T2" fmla="*/ 510 w 514"/>
                <a:gd name="T3" fmla="*/ 0 h 22"/>
                <a:gd name="T4" fmla="*/ 514 w 514"/>
                <a:gd name="T5" fmla="*/ 18 h 22"/>
                <a:gd name="T6" fmla="*/ 514 w 514"/>
                <a:gd name="T7" fmla="*/ 0 h 22"/>
                <a:gd name="T8" fmla="*/ 0 w 514"/>
                <a:gd name="T9" fmla="*/ 18 h 22"/>
                <a:gd name="T10" fmla="*/ 514 w 514"/>
                <a:gd name="T11" fmla="*/ 18 h 22"/>
                <a:gd name="T12" fmla="*/ 0 w 514"/>
                <a:gd name="T13" fmla="*/ 22 h 22"/>
                <a:gd name="T14" fmla="*/ 514 w 514"/>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4" h="22">
                  <a:moveTo>
                    <a:pt x="510" y="18"/>
                  </a:moveTo>
                  <a:lnTo>
                    <a:pt x="510" y="0"/>
                  </a:lnTo>
                  <a:moveTo>
                    <a:pt x="514" y="18"/>
                  </a:moveTo>
                  <a:lnTo>
                    <a:pt x="514" y="0"/>
                  </a:lnTo>
                  <a:moveTo>
                    <a:pt x="0" y="18"/>
                  </a:moveTo>
                  <a:lnTo>
                    <a:pt x="514" y="18"/>
                  </a:lnTo>
                  <a:moveTo>
                    <a:pt x="0" y="22"/>
                  </a:moveTo>
                  <a:lnTo>
                    <a:pt x="514" y="22"/>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565400" y="3048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Instructions </a:t>
            </a:r>
            <a:r>
              <a:rPr lang="fr-FR" dirty="0" err="1">
                <a:solidFill>
                  <a:schemeClr val="tx1"/>
                </a:solidFill>
              </a:rPr>
              <a:t>with</a:t>
            </a:r>
            <a:r>
              <a:rPr lang="fr-FR" dirty="0">
                <a:solidFill>
                  <a:schemeClr val="tx1"/>
                </a:solidFill>
              </a:rPr>
              <a:t> the 's' </a:t>
            </a:r>
            <a:r>
              <a:rPr lang="fr-FR" dirty="0" err="1">
                <a:solidFill>
                  <a:schemeClr val="tx1"/>
                </a:solidFill>
              </a:rPr>
              <a:t>suffix</a:t>
            </a:r>
            <a:endParaRPr lang="fr-FR" dirty="0">
              <a:solidFill>
                <a:schemeClr val="tx1"/>
              </a:solidFill>
            </a:endParaRPr>
          </a:p>
        </p:txBody>
      </p:sp>
      <p:sp>
        <p:nvSpPr>
          <p:cNvPr id="3" name="Text Placeholder 2"/>
          <p:cNvSpPr txBox="1">
            <a:spLocks noGrp="1"/>
          </p:cNvSpPr>
          <p:nvPr>
            <p:ph type="body" idx="4294967295"/>
          </p:nvPr>
        </p:nvSpPr>
        <p:spPr>
          <a:xfrm>
            <a:off x="2362200" y="1676400"/>
            <a:ext cx="7772400" cy="4191000"/>
          </a:xfr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solidFill>
                  <a:srgbClr val="FF0000"/>
                </a:solidFill>
                <a:latin typeface="" pitchFamily="18"/>
              </a:rPr>
              <a:t>Compare</a:t>
            </a:r>
            <a:r>
              <a:rPr lang="en-US" dirty="0">
                <a:latin typeface="" pitchFamily="18"/>
              </a:rPr>
              <a:t> instructions are not the only instructions that set the </a:t>
            </a:r>
            <a:r>
              <a:rPr lang="en-US" dirty="0">
                <a:solidFill>
                  <a:srgbClr val="2323DC"/>
                </a:solidFill>
                <a:latin typeface="" pitchFamily="18"/>
              </a:rPr>
              <a:t>flags</a:t>
            </a:r>
            <a:r>
              <a:rPr lang="en-US" dirty="0">
                <a:latin typeface="" pitchFamily="18"/>
              </a:rPr>
              <a:t>.</a:t>
            </a:r>
          </a:p>
          <a:p>
            <a:pPr lvl="0">
              <a:buSzPct val="100000"/>
              <a:buFont typeface="Symbol" panose="05050102010706020507" pitchFamily="18" charset="2"/>
              <a:buChar char="*"/>
            </a:pPr>
            <a:r>
              <a:rPr lang="en-US" dirty="0">
                <a:latin typeface="" pitchFamily="18"/>
              </a:rPr>
              <a:t>We can add an </a:t>
            </a:r>
            <a:r>
              <a:rPr lang="en-US" dirty="0">
                <a:solidFill>
                  <a:srgbClr val="0099FF"/>
                </a:solidFill>
                <a:latin typeface="" pitchFamily="18"/>
              </a:rPr>
              <a:t>s </a:t>
            </a:r>
            <a:r>
              <a:rPr lang="en-US" dirty="0">
                <a:latin typeface="" pitchFamily="18"/>
              </a:rPr>
              <a:t>suffix to regular </a:t>
            </a:r>
            <a:r>
              <a:rPr lang="en-US" dirty="0">
                <a:solidFill>
                  <a:srgbClr val="2323DC"/>
                </a:solidFill>
                <a:latin typeface="" pitchFamily="18"/>
              </a:rPr>
              <a:t>ALU instructions </a:t>
            </a:r>
            <a:r>
              <a:rPr lang="en-US" dirty="0">
                <a:latin typeface="" pitchFamily="18"/>
              </a:rPr>
              <a:t>to set the flags.</a:t>
            </a:r>
          </a:p>
          <a:p>
            <a:pPr lvl="1">
              <a:buSzPct val="100000"/>
              <a:buFont typeface="Symbol" panose="05050102010706020507" pitchFamily="18" charset="2"/>
              <a:buChar char="*"/>
            </a:pPr>
            <a:r>
              <a:rPr lang="en-US" dirty="0">
                <a:latin typeface="" pitchFamily="18"/>
              </a:rPr>
              <a:t>An instruction with the '</a:t>
            </a:r>
            <a:r>
              <a:rPr lang="en-US" dirty="0">
                <a:solidFill>
                  <a:srgbClr val="0099FF"/>
                </a:solidFill>
                <a:latin typeface="" pitchFamily="18"/>
              </a:rPr>
              <a:t>s</a:t>
            </a:r>
            <a:r>
              <a:rPr lang="en-US" dirty="0">
                <a:latin typeface="" pitchFamily="18"/>
              </a:rPr>
              <a:t>' suffix sets the flags in the </a:t>
            </a:r>
            <a:r>
              <a:rPr lang="en-US" dirty="0">
                <a:solidFill>
                  <a:srgbClr val="FF3333"/>
                </a:solidFill>
                <a:latin typeface="" pitchFamily="18"/>
              </a:rPr>
              <a:t>CPSR</a:t>
            </a:r>
            <a:r>
              <a:rPr lang="en-US" dirty="0">
                <a:latin typeface="" pitchFamily="18"/>
              </a:rPr>
              <a:t> register.</a:t>
            </a:r>
          </a:p>
          <a:p>
            <a:pPr lvl="1">
              <a:buSzPct val="100000"/>
              <a:buFont typeface="Symbol" panose="05050102010706020507" pitchFamily="18" charset="2"/>
              <a:buChar char="*"/>
            </a:pPr>
            <a:r>
              <a:rPr lang="en-US" dirty="0">
                <a:solidFill>
                  <a:srgbClr val="00AE00"/>
                </a:solidFill>
                <a:latin typeface="" pitchFamily="18"/>
              </a:rPr>
              <a:t>adds</a:t>
            </a:r>
            <a:r>
              <a:rPr lang="en-US" dirty="0">
                <a:latin typeface="" pitchFamily="18"/>
              </a:rPr>
              <a:t> (add and set the flags)</a:t>
            </a:r>
          </a:p>
          <a:p>
            <a:pPr lvl="1">
              <a:buSzPct val="100000"/>
              <a:buFont typeface="Symbol" panose="05050102010706020507" pitchFamily="18" charset="2"/>
              <a:buChar char="*"/>
            </a:pPr>
            <a:r>
              <a:rPr lang="en-US" dirty="0">
                <a:solidFill>
                  <a:srgbClr val="660066"/>
                </a:solidFill>
                <a:latin typeface="" pitchFamily="18"/>
              </a:rPr>
              <a:t>subs</a:t>
            </a:r>
            <a:r>
              <a:rPr lang="en-US" dirty="0">
                <a:latin typeface="" pitchFamily="18"/>
              </a:rPr>
              <a:t> (subtract and set the flags)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514600" y="3048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Instructions </a:t>
            </a:r>
            <a:r>
              <a:rPr lang="fr-FR" dirty="0" err="1">
                <a:solidFill>
                  <a:schemeClr val="tx1"/>
                </a:solidFill>
              </a:rPr>
              <a:t>that</a:t>
            </a:r>
            <a:r>
              <a:rPr lang="fr-FR" dirty="0">
                <a:solidFill>
                  <a:schemeClr val="tx1"/>
                </a:solidFill>
              </a:rPr>
              <a:t> use the Flags</a:t>
            </a:r>
          </a:p>
        </p:txBody>
      </p:sp>
      <p:sp>
        <p:nvSpPr>
          <p:cNvPr id="3" name="Text Placeholder 2"/>
          <p:cNvSpPr txBox="1">
            <a:spLocks noGrp="1"/>
          </p:cNvSpPr>
          <p:nvPr>
            <p:ph type="body" idx="4294967295"/>
          </p:nvPr>
        </p:nvSpPr>
        <p:spPr>
          <a:xfrm>
            <a:off x="2514600" y="3810000"/>
            <a:ext cx="7416800" cy="1295400"/>
          </a:xfr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solidFill>
                  <a:srgbClr val="FF3333"/>
                </a:solidFill>
                <a:latin typeface="Calibri" panose="020F0502020204030204" pitchFamily="34" charset="0"/>
              </a:rPr>
              <a:t>add</a:t>
            </a:r>
            <a:r>
              <a:rPr lang="en-US" dirty="0">
                <a:latin typeface="Calibri" panose="020F0502020204030204" pitchFamily="34" charset="0"/>
              </a:rPr>
              <a:t> and </a:t>
            </a:r>
            <a:r>
              <a:rPr lang="en-US" dirty="0">
                <a:solidFill>
                  <a:srgbClr val="2300DC"/>
                </a:solidFill>
                <a:latin typeface="Calibri" panose="020F0502020204030204" pitchFamily="34" charset="0"/>
              </a:rPr>
              <a:t>subtract</a:t>
            </a:r>
            <a:r>
              <a:rPr lang="en-US" dirty="0">
                <a:latin typeface="Calibri" panose="020F0502020204030204" pitchFamily="34" charset="0"/>
              </a:rPr>
              <a:t> </a:t>
            </a:r>
            <a:r>
              <a:rPr lang="en-US" dirty="0">
                <a:solidFill>
                  <a:srgbClr val="33CC66"/>
                </a:solidFill>
                <a:latin typeface="Calibri" panose="020F0502020204030204" pitchFamily="34" charset="0"/>
              </a:rPr>
              <a:t>instructions</a:t>
            </a:r>
            <a:r>
              <a:rPr lang="en-US" dirty="0">
                <a:latin typeface="Calibri" panose="020F0502020204030204" pitchFamily="34" charset="0"/>
              </a:rPr>
              <a:t> that use the value of the</a:t>
            </a:r>
            <a:r>
              <a:rPr lang="en-US" dirty="0">
                <a:solidFill>
                  <a:srgbClr val="FF3333"/>
                </a:solidFill>
                <a:latin typeface="Calibri" panose="020F0502020204030204" pitchFamily="34" charset="0"/>
              </a:rPr>
              <a:t> carry flag</a:t>
            </a:r>
          </a:p>
        </p:txBody>
      </p:sp>
      <p:grpSp>
        <p:nvGrpSpPr>
          <p:cNvPr id="28" name="Group 5"/>
          <p:cNvGrpSpPr>
            <a:grpSpLocks noChangeAspect="1"/>
          </p:cNvGrpSpPr>
          <p:nvPr/>
        </p:nvGrpSpPr>
        <p:grpSpPr bwMode="auto">
          <a:xfrm>
            <a:off x="2743200" y="1998488"/>
            <a:ext cx="7086600" cy="1201913"/>
            <a:chOff x="1008" y="1134"/>
            <a:chExt cx="4464" cy="816"/>
          </a:xfrm>
        </p:grpSpPr>
        <p:sp>
          <p:nvSpPr>
            <p:cNvPr id="29" name="AutoShape 4"/>
            <p:cNvSpPr>
              <a:spLocks noChangeAspect="1" noChangeArrowheads="1" noTextEdit="1"/>
            </p:cNvSpPr>
            <p:nvPr/>
          </p:nvSpPr>
          <p:spPr bwMode="auto">
            <a:xfrm>
              <a:off x="1008" y="1134"/>
              <a:ext cx="4464"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6"/>
            <p:cNvSpPr>
              <a:spLocks noEditPoints="1"/>
            </p:cNvSpPr>
            <p:nvPr/>
          </p:nvSpPr>
          <p:spPr bwMode="auto">
            <a:xfrm>
              <a:off x="1027" y="1153"/>
              <a:ext cx="4419" cy="209"/>
            </a:xfrm>
            <a:custGeom>
              <a:avLst/>
              <a:gdLst>
                <a:gd name="T0" fmla="*/ 0 w 465"/>
                <a:gd name="T1" fmla="*/ 0 h 22"/>
                <a:gd name="T2" fmla="*/ 465 w 465"/>
                <a:gd name="T3" fmla="*/ 0 h 22"/>
                <a:gd name="T4" fmla="*/ 0 w 465"/>
                <a:gd name="T5" fmla="*/ 3 h 22"/>
                <a:gd name="T6" fmla="*/ 465 w 465"/>
                <a:gd name="T7" fmla="*/ 3 h 22"/>
                <a:gd name="T8" fmla="*/ 0 w 465"/>
                <a:gd name="T9" fmla="*/ 22 h 22"/>
                <a:gd name="T10" fmla="*/ 0 w 465"/>
                <a:gd name="T11" fmla="*/ 4 h 22"/>
                <a:gd name="T12" fmla="*/ 4 w 465"/>
                <a:gd name="T13" fmla="*/ 22 h 22"/>
                <a:gd name="T14" fmla="*/ 4 w 465"/>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5" h="22">
                  <a:moveTo>
                    <a:pt x="0" y="0"/>
                  </a:moveTo>
                  <a:lnTo>
                    <a:pt x="465" y="0"/>
                  </a:lnTo>
                  <a:moveTo>
                    <a:pt x="0" y="3"/>
                  </a:moveTo>
                  <a:lnTo>
                    <a:pt x="465" y="3"/>
                  </a:lnTo>
                  <a:moveTo>
                    <a:pt x="0" y="22"/>
                  </a:moveTo>
                  <a:lnTo>
                    <a:pt x="0" y="4"/>
                  </a:lnTo>
                  <a:moveTo>
                    <a:pt x="4" y="22"/>
                  </a:moveTo>
                  <a:lnTo>
                    <a:pt x="4" y="4"/>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7"/>
            <p:cNvSpPr>
              <a:spLocks noChangeShapeType="1"/>
            </p:cNvSpPr>
            <p:nvPr/>
          </p:nvSpPr>
          <p:spPr bwMode="auto">
            <a:xfrm flipV="1">
              <a:off x="2253" y="1191"/>
              <a:ext cx="0" cy="171"/>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96" name="Line 8"/>
            <p:cNvSpPr>
              <a:spLocks noChangeShapeType="1"/>
            </p:cNvSpPr>
            <p:nvPr/>
          </p:nvSpPr>
          <p:spPr bwMode="auto">
            <a:xfrm flipV="1">
              <a:off x="3251" y="1191"/>
              <a:ext cx="0" cy="171"/>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97" name="Freeform 9"/>
            <p:cNvSpPr>
              <a:spLocks noEditPoints="1"/>
            </p:cNvSpPr>
            <p:nvPr/>
          </p:nvSpPr>
          <p:spPr bwMode="auto">
            <a:xfrm>
              <a:off x="1027" y="1191"/>
              <a:ext cx="4419" cy="342"/>
            </a:xfrm>
            <a:custGeom>
              <a:avLst/>
              <a:gdLst>
                <a:gd name="T0" fmla="*/ 461 w 465"/>
                <a:gd name="T1" fmla="*/ 18 h 36"/>
                <a:gd name="T2" fmla="*/ 461 w 465"/>
                <a:gd name="T3" fmla="*/ 0 h 36"/>
                <a:gd name="T4" fmla="*/ 465 w 465"/>
                <a:gd name="T5" fmla="*/ 18 h 36"/>
                <a:gd name="T6" fmla="*/ 465 w 465"/>
                <a:gd name="T7" fmla="*/ 0 h 36"/>
                <a:gd name="T8" fmla="*/ 0 w 465"/>
                <a:gd name="T9" fmla="*/ 18 h 36"/>
                <a:gd name="T10" fmla="*/ 465 w 465"/>
                <a:gd name="T11" fmla="*/ 18 h 36"/>
                <a:gd name="T12" fmla="*/ 0 w 465"/>
                <a:gd name="T13" fmla="*/ 36 h 36"/>
                <a:gd name="T14" fmla="*/ 0 w 465"/>
                <a:gd name="T15" fmla="*/ 18 h 36"/>
                <a:gd name="T16" fmla="*/ 4 w 465"/>
                <a:gd name="T17" fmla="*/ 36 h 36"/>
                <a:gd name="T18" fmla="*/ 4 w 465"/>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5" h="36">
                  <a:moveTo>
                    <a:pt x="461" y="18"/>
                  </a:moveTo>
                  <a:lnTo>
                    <a:pt x="461" y="0"/>
                  </a:lnTo>
                  <a:moveTo>
                    <a:pt x="465" y="18"/>
                  </a:moveTo>
                  <a:lnTo>
                    <a:pt x="465" y="0"/>
                  </a:lnTo>
                  <a:moveTo>
                    <a:pt x="0" y="18"/>
                  </a:moveTo>
                  <a:lnTo>
                    <a:pt x="465" y="18"/>
                  </a:lnTo>
                  <a:moveTo>
                    <a:pt x="0" y="36"/>
                  </a:moveTo>
                  <a:lnTo>
                    <a:pt x="0" y="18"/>
                  </a:lnTo>
                  <a:moveTo>
                    <a:pt x="4" y="36"/>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99" name="Line 10"/>
            <p:cNvSpPr>
              <a:spLocks noChangeShapeType="1"/>
            </p:cNvSpPr>
            <p:nvPr/>
          </p:nvSpPr>
          <p:spPr bwMode="auto">
            <a:xfrm flipV="1">
              <a:off x="2253" y="1362"/>
              <a:ext cx="0" cy="171"/>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0" name="Line 11"/>
            <p:cNvSpPr>
              <a:spLocks noChangeShapeType="1"/>
            </p:cNvSpPr>
            <p:nvPr/>
          </p:nvSpPr>
          <p:spPr bwMode="auto">
            <a:xfrm flipV="1">
              <a:off x="3251" y="1362"/>
              <a:ext cx="0" cy="171"/>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1" name="Freeform 12"/>
            <p:cNvSpPr>
              <a:spLocks noEditPoints="1"/>
            </p:cNvSpPr>
            <p:nvPr/>
          </p:nvSpPr>
          <p:spPr bwMode="auto">
            <a:xfrm>
              <a:off x="1027" y="1362"/>
              <a:ext cx="4419" cy="351"/>
            </a:xfrm>
            <a:custGeom>
              <a:avLst/>
              <a:gdLst>
                <a:gd name="T0" fmla="*/ 461 w 465"/>
                <a:gd name="T1" fmla="*/ 18 h 37"/>
                <a:gd name="T2" fmla="*/ 461 w 465"/>
                <a:gd name="T3" fmla="*/ 0 h 37"/>
                <a:gd name="T4" fmla="*/ 465 w 465"/>
                <a:gd name="T5" fmla="*/ 18 h 37"/>
                <a:gd name="T6" fmla="*/ 465 w 465"/>
                <a:gd name="T7" fmla="*/ 0 h 37"/>
                <a:gd name="T8" fmla="*/ 0 w 465"/>
                <a:gd name="T9" fmla="*/ 18 h 37"/>
                <a:gd name="T10" fmla="*/ 465 w 465"/>
                <a:gd name="T11" fmla="*/ 18 h 37"/>
                <a:gd name="T12" fmla="*/ 0 w 465"/>
                <a:gd name="T13" fmla="*/ 37 h 37"/>
                <a:gd name="T14" fmla="*/ 0 w 465"/>
                <a:gd name="T15" fmla="*/ 19 h 37"/>
                <a:gd name="T16" fmla="*/ 4 w 465"/>
                <a:gd name="T17" fmla="*/ 37 h 37"/>
                <a:gd name="T18" fmla="*/ 4 w 465"/>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5" h="37">
                  <a:moveTo>
                    <a:pt x="461" y="18"/>
                  </a:moveTo>
                  <a:lnTo>
                    <a:pt x="461" y="0"/>
                  </a:lnTo>
                  <a:moveTo>
                    <a:pt x="465" y="18"/>
                  </a:moveTo>
                  <a:lnTo>
                    <a:pt x="465" y="0"/>
                  </a:lnTo>
                  <a:moveTo>
                    <a:pt x="0" y="18"/>
                  </a:moveTo>
                  <a:lnTo>
                    <a:pt x="465" y="18"/>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2" name="Line 13"/>
            <p:cNvSpPr>
              <a:spLocks noChangeShapeType="1"/>
            </p:cNvSpPr>
            <p:nvPr/>
          </p:nvSpPr>
          <p:spPr bwMode="auto">
            <a:xfrm flipV="1">
              <a:off x="2253" y="1542"/>
              <a:ext cx="0" cy="171"/>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3" name="Line 14"/>
            <p:cNvSpPr>
              <a:spLocks noChangeShapeType="1"/>
            </p:cNvSpPr>
            <p:nvPr/>
          </p:nvSpPr>
          <p:spPr bwMode="auto">
            <a:xfrm flipV="1">
              <a:off x="3251" y="1542"/>
              <a:ext cx="0" cy="171"/>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4" name="Freeform 15"/>
            <p:cNvSpPr>
              <a:spLocks noEditPoints="1"/>
            </p:cNvSpPr>
            <p:nvPr/>
          </p:nvSpPr>
          <p:spPr bwMode="auto">
            <a:xfrm>
              <a:off x="1027" y="1542"/>
              <a:ext cx="4419" cy="342"/>
            </a:xfrm>
            <a:custGeom>
              <a:avLst/>
              <a:gdLst>
                <a:gd name="T0" fmla="*/ 461 w 465"/>
                <a:gd name="T1" fmla="*/ 18 h 36"/>
                <a:gd name="T2" fmla="*/ 461 w 465"/>
                <a:gd name="T3" fmla="*/ 0 h 36"/>
                <a:gd name="T4" fmla="*/ 465 w 465"/>
                <a:gd name="T5" fmla="*/ 18 h 36"/>
                <a:gd name="T6" fmla="*/ 465 w 465"/>
                <a:gd name="T7" fmla="*/ 0 h 36"/>
                <a:gd name="T8" fmla="*/ 0 w 465"/>
                <a:gd name="T9" fmla="*/ 18 h 36"/>
                <a:gd name="T10" fmla="*/ 465 w 465"/>
                <a:gd name="T11" fmla="*/ 18 h 36"/>
                <a:gd name="T12" fmla="*/ 0 w 465"/>
                <a:gd name="T13" fmla="*/ 36 h 36"/>
                <a:gd name="T14" fmla="*/ 0 w 465"/>
                <a:gd name="T15" fmla="*/ 18 h 36"/>
                <a:gd name="T16" fmla="*/ 4 w 465"/>
                <a:gd name="T17" fmla="*/ 36 h 36"/>
                <a:gd name="T18" fmla="*/ 4 w 465"/>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5" h="36">
                  <a:moveTo>
                    <a:pt x="461" y="18"/>
                  </a:moveTo>
                  <a:lnTo>
                    <a:pt x="461" y="0"/>
                  </a:lnTo>
                  <a:moveTo>
                    <a:pt x="465" y="18"/>
                  </a:moveTo>
                  <a:lnTo>
                    <a:pt x="465" y="0"/>
                  </a:lnTo>
                  <a:moveTo>
                    <a:pt x="0" y="18"/>
                  </a:moveTo>
                  <a:lnTo>
                    <a:pt x="465" y="18"/>
                  </a:lnTo>
                  <a:moveTo>
                    <a:pt x="0" y="36"/>
                  </a:moveTo>
                  <a:lnTo>
                    <a:pt x="0" y="18"/>
                  </a:lnTo>
                  <a:moveTo>
                    <a:pt x="4" y="36"/>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5" name="Line 16"/>
            <p:cNvSpPr>
              <a:spLocks noChangeShapeType="1"/>
            </p:cNvSpPr>
            <p:nvPr/>
          </p:nvSpPr>
          <p:spPr bwMode="auto">
            <a:xfrm flipV="1">
              <a:off x="2253" y="1713"/>
              <a:ext cx="0" cy="171"/>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6" name="Line 17"/>
            <p:cNvSpPr>
              <a:spLocks noChangeShapeType="1"/>
            </p:cNvSpPr>
            <p:nvPr/>
          </p:nvSpPr>
          <p:spPr bwMode="auto">
            <a:xfrm flipV="1">
              <a:off x="3251" y="1713"/>
              <a:ext cx="0" cy="171"/>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7" name="Freeform 18"/>
            <p:cNvSpPr>
              <a:spLocks noEditPoints="1"/>
            </p:cNvSpPr>
            <p:nvPr/>
          </p:nvSpPr>
          <p:spPr bwMode="auto">
            <a:xfrm>
              <a:off x="1027" y="1713"/>
              <a:ext cx="4419" cy="209"/>
            </a:xfrm>
            <a:custGeom>
              <a:avLst/>
              <a:gdLst>
                <a:gd name="T0" fmla="*/ 461 w 465"/>
                <a:gd name="T1" fmla="*/ 18 h 22"/>
                <a:gd name="T2" fmla="*/ 461 w 465"/>
                <a:gd name="T3" fmla="*/ 0 h 22"/>
                <a:gd name="T4" fmla="*/ 465 w 465"/>
                <a:gd name="T5" fmla="*/ 18 h 22"/>
                <a:gd name="T6" fmla="*/ 465 w 465"/>
                <a:gd name="T7" fmla="*/ 0 h 22"/>
                <a:gd name="T8" fmla="*/ 0 w 465"/>
                <a:gd name="T9" fmla="*/ 19 h 22"/>
                <a:gd name="T10" fmla="*/ 465 w 465"/>
                <a:gd name="T11" fmla="*/ 19 h 22"/>
                <a:gd name="T12" fmla="*/ 0 w 465"/>
                <a:gd name="T13" fmla="*/ 22 h 22"/>
                <a:gd name="T14" fmla="*/ 465 w 465"/>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5" h="22">
                  <a:moveTo>
                    <a:pt x="461" y="18"/>
                  </a:moveTo>
                  <a:lnTo>
                    <a:pt x="461" y="0"/>
                  </a:lnTo>
                  <a:moveTo>
                    <a:pt x="465" y="18"/>
                  </a:moveTo>
                  <a:lnTo>
                    <a:pt x="465" y="0"/>
                  </a:lnTo>
                  <a:moveTo>
                    <a:pt x="0" y="19"/>
                  </a:moveTo>
                  <a:lnTo>
                    <a:pt x="465" y="19"/>
                  </a:lnTo>
                  <a:moveTo>
                    <a:pt x="0" y="22"/>
                  </a:moveTo>
                  <a:lnTo>
                    <a:pt x="465" y="22"/>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4" name="Rectangle 7"/>
          <p:cNvSpPr>
            <a:spLocks noChangeArrowheads="1"/>
          </p:cNvSpPr>
          <p:nvPr/>
        </p:nvSpPr>
        <p:spPr bwMode="auto">
          <a:xfrm>
            <a:off x="2971801" y="2072682"/>
            <a:ext cx="1420069"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700" dirty="0">
                <a:solidFill>
                  <a:srgbClr val="1A1B1C"/>
                </a:solidFill>
                <a:latin typeface="Times New Roman" pitchFamily="18" charset="0"/>
              </a:rPr>
              <a:t>Semantics</a:t>
            </a:r>
          </a:p>
          <a:p>
            <a:pPr lvl="0" fontAlgn="base">
              <a:spcBef>
                <a:spcPct val="0"/>
              </a:spcBef>
              <a:spcAft>
                <a:spcPct val="0"/>
              </a:spcAft>
            </a:pPr>
            <a:r>
              <a:rPr lang="nn-NO" sz="1700" dirty="0">
                <a:solidFill>
                  <a:srgbClr val="1A1B1C"/>
                </a:solidFill>
                <a:latin typeface="Times New Roman" pitchFamily="18" charset="0"/>
              </a:rPr>
              <a:t>adc </a:t>
            </a:r>
            <a:r>
              <a:rPr lang="nn-NO" sz="1700" i="1" dirty="0">
                <a:solidFill>
                  <a:srgbClr val="1A1B1C"/>
                </a:solidFill>
                <a:latin typeface="Times New Roman" pitchFamily="18" charset="0"/>
              </a:rPr>
              <a:t>reg, reg, reg</a:t>
            </a:r>
          </a:p>
          <a:p>
            <a:pPr lvl="0" fontAlgn="base">
              <a:spcBef>
                <a:spcPct val="0"/>
              </a:spcBef>
              <a:spcAft>
                <a:spcPct val="0"/>
              </a:spcAft>
            </a:pPr>
            <a:r>
              <a:rPr lang="nn-NO" sz="1700" dirty="0">
                <a:solidFill>
                  <a:srgbClr val="1A1B1C"/>
                </a:solidFill>
                <a:latin typeface="Times New Roman" pitchFamily="18" charset="0"/>
              </a:rPr>
              <a:t>sbc </a:t>
            </a:r>
            <a:r>
              <a:rPr lang="nn-NO" sz="1700" i="1" dirty="0">
                <a:solidFill>
                  <a:srgbClr val="1A1B1C"/>
                </a:solidFill>
                <a:latin typeface="Times New Roman" pitchFamily="18" charset="0"/>
              </a:rPr>
              <a:t>reg, reg, reg</a:t>
            </a:r>
          </a:p>
          <a:p>
            <a:pPr lvl="0" fontAlgn="base">
              <a:spcBef>
                <a:spcPct val="0"/>
              </a:spcBef>
              <a:spcAft>
                <a:spcPct val="0"/>
              </a:spcAft>
            </a:pPr>
            <a:r>
              <a:rPr lang="nn-NO" sz="1700" dirty="0">
                <a:solidFill>
                  <a:srgbClr val="1A1B1C"/>
                </a:solidFill>
                <a:latin typeface="Times New Roman" pitchFamily="18" charset="0"/>
              </a:rPr>
              <a:t>rsc </a:t>
            </a:r>
            <a:r>
              <a:rPr lang="nn-NO" sz="1700" i="1" dirty="0">
                <a:solidFill>
                  <a:srgbClr val="1A1B1C"/>
                </a:solidFill>
                <a:latin typeface="Times New Roman" pitchFamily="18" charset="0"/>
              </a:rPr>
              <a:t>reg, reg, reg</a:t>
            </a:r>
            <a:endParaRPr lang="en-US" sz="1700" i="1" dirty="0">
              <a:solidFill>
                <a:srgbClr val="1A1B1C"/>
              </a:solidFill>
              <a:latin typeface="Times New Roman" pitchFamily="18" charset="0"/>
            </a:endParaRPr>
          </a:p>
        </p:txBody>
      </p:sp>
      <p:sp>
        <p:nvSpPr>
          <p:cNvPr id="45" name="Rectangle 9"/>
          <p:cNvSpPr>
            <a:spLocks noChangeArrowheads="1"/>
          </p:cNvSpPr>
          <p:nvPr/>
        </p:nvSpPr>
        <p:spPr bwMode="auto">
          <a:xfrm>
            <a:off x="4876800" y="2072682"/>
            <a:ext cx="1117294"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pt-BR" sz="1700" dirty="0">
                <a:solidFill>
                  <a:srgbClr val="1A1B1C"/>
                </a:solidFill>
                <a:latin typeface="Times New Roman" pitchFamily="18" charset="0"/>
              </a:rPr>
              <a:t>Example</a:t>
            </a:r>
          </a:p>
          <a:p>
            <a:pPr lvl="0" fontAlgn="base">
              <a:spcBef>
                <a:spcPct val="0"/>
              </a:spcBef>
              <a:spcAft>
                <a:spcPct val="0"/>
              </a:spcAft>
            </a:pPr>
            <a:r>
              <a:rPr lang="pt-BR" sz="1700" dirty="0">
                <a:solidFill>
                  <a:srgbClr val="1A1B1C"/>
                </a:solidFill>
                <a:latin typeface="Times New Roman" pitchFamily="18" charset="0"/>
              </a:rPr>
              <a:t>adc r1, r2, r3</a:t>
            </a:r>
          </a:p>
          <a:p>
            <a:pPr lvl="0" fontAlgn="base">
              <a:spcBef>
                <a:spcPct val="0"/>
              </a:spcBef>
              <a:spcAft>
                <a:spcPct val="0"/>
              </a:spcAft>
            </a:pPr>
            <a:r>
              <a:rPr lang="pt-BR" sz="1700" dirty="0">
                <a:solidFill>
                  <a:srgbClr val="1A1B1C"/>
                </a:solidFill>
                <a:latin typeface="Times New Roman" pitchFamily="18" charset="0"/>
              </a:rPr>
              <a:t>sbc r1, r2, r3</a:t>
            </a:r>
          </a:p>
          <a:p>
            <a:pPr lvl="0" fontAlgn="base">
              <a:spcBef>
                <a:spcPct val="0"/>
              </a:spcBef>
              <a:spcAft>
                <a:spcPct val="0"/>
              </a:spcAft>
            </a:pPr>
            <a:r>
              <a:rPr lang="pt-BR" sz="1700" dirty="0">
                <a:solidFill>
                  <a:srgbClr val="1A1B1C"/>
                </a:solidFill>
                <a:latin typeface="Times New Roman" pitchFamily="18" charset="0"/>
              </a:rPr>
              <a:t>rsc r1, r2, r3</a:t>
            </a:r>
            <a:endParaRPr lang="en-US" dirty="0">
              <a:latin typeface="Arial" pitchFamily="34" charset="0"/>
            </a:endParaRPr>
          </a:p>
        </p:txBody>
      </p:sp>
      <p:sp>
        <p:nvSpPr>
          <p:cNvPr id="46" name="Rectangle 11"/>
          <p:cNvSpPr>
            <a:spLocks noChangeArrowheads="1"/>
          </p:cNvSpPr>
          <p:nvPr/>
        </p:nvSpPr>
        <p:spPr bwMode="auto">
          <a:xfrm>
            <a:off x="6556868" y="2086969"/>
            <a:ext cx="2739533"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700" dirty="0">
                <a:solidFill>
                  <a:srgbClr val="1A1B1C"/>
                </a:solidFill>
                <a:latin typeface="Times New Roman" pitchFamily="18" charset="0"/>
              </a:rPr>
              <a:t>Explanation</a:t>
            </a:r>
          </a:p>
          <a:p>
            <a:pPr lvl="0" fontAlgn="base">
              <a:spcBef>
                <a:spcPct val="0"/>
              </a:spcBef>
              <a:spcAft>
                <a:spcPct val="0"/>
              </a:spcAft>
            </a:pPr>
            <a:r>
              <a:rPr lang="pt-BR" sz="1700" dirty="0">
                <a:solidFill>
                  <a:srgbClr val="1A1B1C"/>
                </a:solidFill>
                <a:latin typeface="Times New Roman" pitchFamily="18" charset="0"/>
              </a:rPr>
              <a:t>r1 = r2 + r3 + Carry Flag</a:t>
            </a:r>
          </a:p>
          <a:p>
            <a:pPr lvl="0" fontAlgn="base">
              <a:spcBef>
                <a:spcPct val="0"/>
              </a:spcBef>
              <a:spcAft>
                <a:spcPct val="0"/>
              </a:spcAft>
            </a:pPr>
            <a:r>
              <a:rPr lang="pt-BR" sz="1700" dirty="0">
                <a:solidFill>
                  <a:srgbClr val="1A1B1C"/>
                </a:solidFill>
                <a:latin typeface="Times New Roman" pitchFamily="18" charset="0"/>
              </a:rPr>
              <a:t>r1 = r2 - r3 - NOT(Carry Flag)</a:t>
            </a:r>
          </a:p>
          <a:p>
            <a:pPr lvl="0" fontAlgn="base">
              <a:spcBef>
                <a:spcPct val="0"/>
              </a:spcBef>
              <a:spcAft>
                <a:spcPct val="0"/>
              </a:spcAft>
            </a:pPr>
            <a:r>
              <a:rPr lang="pt-BR" sz="1700" dirty="0">
                <a:solidFill>
                  <a:srgbClr val="1A1B1C"/>
                </a:solidFill>
                <a:latin typeface="Times New Roman" pitchFamily="18" charset="0"/>
              </a:rPr>
              <a:t>r1 = r3 - r2 - NOT(Carry Flag)</a:t>
            </a:r>
            <a:r>
              <a:rPr lang="en-US" sz="1700" dirty="0">
                <a:solidFill>
                  <a:srgbClr val="1A1B1C"/>
                </a:solidFill>
                <a:latin typeface="Times New Roman" pitchFamily="18" charset="0"/>
              </a:rPr>
              <a:t>)</a:t>
            </a:r>
            <a:endParaRPr lang="en-US" dirty="0">
              <a:latin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133600" y="228601"/>
            <a:ext cx="8102600" cy="936625"/>
          </a:xfrm>
        </p:spPr>
        <p:txBody>
          <a:bodyPr vert="horz" lIns="0" tIns="0" rIns="0" bIns="0" rtlCol="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64 bit addition </a:t>
            </a:r>
            <a:r>
              <a:rPr lang="fr-FR" dirty="0" err="1">
                <a:solidFill>
                  <a:schemeClr val="tx1"/>
                </a:solidFill>
              </a:rPr>
              <a:t>using</a:t>
            </a:r>
            <a:r>
              <a:rPr lang="fr-FR" dirty="0">
                <a:solidFill>
                  <a:schemeClr val="tx1"/>
                </a:solidFill>
              </a:rPr>
              <a:t> 32 bit </a:t>
            </a:r>
            <a:r>
              <a:rPr lang="fr-FR" dirty="0" err="1">
                <a:solidFill>
                  <a:schemeClr val="tx1"/>
                </a:solidFill>
              </a:rPr>
              <a:t>registers</a:t>
            </a:r>
            <a:endParaRPr lang="fr-FR" dirty="0">
              <a:solidFill>
                <a:schemeClr val="tx1"/>
              </a:solidFill>
            </a:endParaRPr>
          </a:p>
        </p:txBody>
      </p:sp>
      <p:sp>
        <p:nvSpPr>
          <p:cNvPr id="7" name="Rectangle 6"/>
          <p:cNvSpPr/>
          <p:nvPr/>
        </p:nvSpPr>
        <p:spPr>
          <a:xfrm>
            <a:off x="3048000" y="1997840"/>
            <a:ext cx="7467600" cy="2654573"/>
          </a:xfrm>
          <a:prstGeom prst="rect">
            <a:avLst/>
          </a:prstGeom>
        </p:spPr>
        <p:txBody>
          <a:bodyPr wrap="square">
            <a:spAutoFit/>
          </a:bodyPr>
          <a:lstStyle/>
          <a:p>
            <a:r>
              <a:rPr lang="en-US" sz="1850" i="1" dirty="0">
                <a:latin typeface="Times New Roman" pitchFamily="18" charset="0"/>
                <a:cs typeface="Times New Roman" pitchFamily="18" charset="0"/>
              </a:rPr>
              <a:t>Add two long values stored in r</a:t>
            </a:r>
            <a:r>
              <a:rPr lang="en-US" sz="1850" dirty="0">
                <a:latin typeface="Times New Roman" pitchFamily="18" charset="0"/>
                <a:cs typeface="Times New Roman" pitchFamily="18" charset="0"/>
              </a:rPr>
              <a:t>2</a:t>
            </a:r>
            <a:r>
              <a:rPr lang="en-US" sz="1850" i="1" dirty="0">
                <a:latin typeface="Times New Roman" pitchFamily="18" charset="0"/>
                <a:cs typeface="Times New Roman" pitchFamily="18" charset="0"/>
              </a:rPr>
              <a:t>,r</a:t>
            </a:r>
            <a:r>
              <a:rPr lang="en-US" sz="1850" dirty="0">
                <a:latin typeface="Times New Roman" pitchFamily="18" charset="0"/>
                <a:cs typeface="Times New Roman" pitchFamily="18" charset="0"/>
              </a:rPr>
              <a:t>1 </a:t>
            </a:r>
            <a:r>
              <a:rPr lang="en-US" sz="1850" i="1" dirty="0">
                <a:latin typeface="Times New Roman" pitchFamily="18" charset="0"/>
                <a:cs typeface="Times New Roman" pitchFamily="18" charset="0"/>
              </a:rPr>
              <a:t>and r</a:t>
            </a:r>
            <a:r>
              <a:rPr lang="en-US" sz="1850" dirty="0">
                <a:latin typeface="Times New Roman" pitchFamily="18" charset="0"/>
                <a:cs typeface="Times New Roman" pitchFamily="18" charset="0"/>
              </a:rPr>
              <a:t>4</a:t>
            </a:r>
            <a:r>
              <a:rPr lang="en-US" sz="1850" i="1" dirty="0">
                <a:latin typeface="Times New Roman" pitchFamily="18" charset="0"/>
                <a:cs typeface="Times New Roman" pitchFamily="18" charset="0"/>
              </a:rPr>
              <a:t>,r</a:t>
            </a:r>
            <a:r>
              <a:rPr lang="en-US" sz="1850" dirty="0">
                <a:latin typeface="Times New Roman" pitchFamily="18" charset="0"/>
                <a:cs typeface="Times New Roman" pitchFamily="18" charset="0"/>
              </a:rPr>
              <a:t>3</a:t>
            </a:r>
            <a:r>
              <a:rPr lang="en-US" sz="1850" i="1" dirty="0">
                <a:latin typeface="Times New Roman" pitchFamily="18" charset="0"/>
                <a:cs typeface="Times New Roman" pitchFamily="18" charset="0"/>
              </a:rPr>
              <a:t>.</a:t>
            </a:r>
          </a:p>
          <a:p>
            <a:endParaRPr lang="en-US" sz="1850" b="1" i="1" dirty="0">
              <a:latin typeface="Times New Roman" pitchFamily="18" charset="0"/>
              <a:cs typeface="Times New Roman" pitchFamily="18" charset="0"/>
            </a:endParaRPr>
          </a:p>
          <a:p>
            <a:r>
              <a:rPr lang="en-US" sz="1850" b="1" i="1" dirty="0">
                <a:latin typeface="Times New Roman" pitchFamily="18" charset="0"/>
                <a:cs typeface="Times New Roman" pitchFamily="18" charset="0"/>
              </a:rPr>
              <a:t>Answer:</a:t>
            </a:r>
          </a:p>
          <a:p>
            <a:r>
              <a:rPr lang="en-US" sz="1850" dirty="0">
                <a:latin typeface="Courier New" pitchFamily="49" charset="0"/>
                <a:cs typeface="Courier New" pitchFamily="49" charset="0"/>
              </a:rPr>
              <a:t>adds r5, r1, r3</a:t>
            </a:r>
          </a:p>
          <a:p>
            <a:r>
              <a:rPr lang="en-US" sz="1850" dirty="0" err="1">
                <a:latin typeface="Courier New" pitchFamily="49" charset="0"/>
                <a:cs typeface="Courier New" pitchFamily="49" charset="0"/>
              </a:rPr>
              <a:t>adc</a:t>
            </a:r>
            <a:r>
              <a:rPr lang="en-US" sz="1850" dirty="0">
                <a:latin typeface="Courier New" pitchFamily="49" charset="0"/>
                <a:cs typeface="Courier New" pitchFamily="49" charset="0"/>
              </a:rPr>
              <a:t> r6, r2, r4</a:t>
            </a:r>
          </a:p>
          <a:p>
            <a:endParaRPr lang="en-US" sz="1850" dirty="0">
              <a:latin typeface="Times New Roman" pitchFamily="18" charset="0"/>
              <a:cs typeface="Times New Roman" pitchFamily="18" charset="0"/>
            </a:endParaRPr>
          </a:p>
          <a:p>
            <a:r>
              <a:rPr lang="en-US" sz="1850" i="1" dirty="0">
                <a:latin typeface="Times New Roman" pitchFamily="18" charset="0"/>
                <a:cs typeface="Times New Roman" pitchFamily="18" charset="0"/>
              </a:rPr>
              <a:t>The (adds) instruction adds the values in r</a:t>
            </a:r>
            <a:r>
              <a:rPr lang="en-US" sz="1850" dirty="0">
                <a:latin typeface="Times New Roman" pitchFamily="18" charset="0"/>
                <a:cs typeface="Times New Roman" pitchFamily="18" charset="0"/>
              </a:rPr>
              <a:t>1 </a:t>
            </a:r>
            <a:r>
              <a:rPr lang="en-US" sz="1850" i="1" dirty="0">
                <a:latin typeface="Times New Roman" pitchFamily="18" charset="0"/>
                <a:cs typeface="Times New Roman" pitchFamily="18" charset="0"/>
              </a:rPr>
              <a:t>and r</a:t>
            </a:r>
            <a:r>
              <a:rPr lang="en-US" sz="1850" dirty="0">
                <a:latin typeface="Times New Roman" pitchFamily="18" charset="0"/>
                <a:cs typeface="Times New Roman" pitchFamily="18" charset="0"/>
              </a:rPr>
              <a:t>3</a:t>
            </a:r>
            <a:r>
              <a:rPr lang="en-US" sz="1850" i="1" dirty="0">
                <a:latin typeface="Times New Roman" pitchFamily="18" charset="0"/>
                <a:cs typeface="Times New Roman" pitchFamily="18" charset="0"/>
              </a:rPr>
              <a:t>. </a:t>
            </a:r>
            <a:r>
              <a:rPr lang="en-US" sz="1850" i="1" dirty="0" err="1">
                <a:latin typeface="Times New Roman" pitchFamily="18" charset="0"/>
                <a:cs typeface="Times New Roman" pitchFamily="18" charset="0"/>
              </a:rPr>
              <a:t>adc</a:t>
            </a:r>
            <a:r>
              <a:rPr lang="en-US" sz="1850" i="1" dirty="0">
                <a:latin typeface="Times New Roman" pitchFamily="18" charset="0"/>
                <a:cs typeface="Times New Roman" pitchFamily="18" charset="0"/>
              </a:rPr>
              <a:t>(add with carry) adds r</a:t>
            </a:r>
            <a:r>
              <a:rPr lang="en-US" sz="1850" dirty="0">
                <a:latin typeface="Times New Roman" pitchFamily="18" charset="0"/>
                <a:cs typeface="Times New Roman" pitchFamily="18" charset="0"/>
              </a:rPr>
              <a:t>2</a:t>
            </a:r>
            <a:r>
              <a:rPr lang="en-US" sz="1850" i="1" dirty="0">
                <a:latin typeface="Times New Roman" pitchFamily="18" charset="0"/>
                <a:cs typeface="Times New Roman" pitchFamily="18" charset="0"/>
              </a:rPr>
              <a:t>, r</a:t>
            </a:r>
            <a:r>
              <a:rPr lang="en-US" sz="1850" dirty="0">
                <a:latin typeface="Times New Roman" pitchFamily="18" charset="0"/>
                <a:cs typeface="Times New Roman" pitchFamily="18" charset="0"/>
              </a:rPr>
              <a:t>4</a:t>
            </a:r>
            <a:r>
              <a:rPr lang="en-US" sz="1850" i="1" dirty="0">
                <a:latin typeface="Times New Roman" pitchFamily="18" charset="0"/>
                <a:cs typeface="Times New Roman" pitchFamily="18" charset="0"/>
              </a:rPr>
              <a:t>, and the value of the carry flag. This is exactly the same as normal addition.</a:t>
            </a:r>
            <a:endParaRPr lang="en-US" sz="1850" dirty="0">
              <a:latin typeface="Times New Roman" pitchFamily="18" charset="0"/>
              <a:cs typeface="Times New Roman" pitchFamily="18" charset="0"/>
            </a:endParaRPr>
          </a:p>
        </p:txBody>
      </p:sp>
      <p:sp>
        <p:nvSpPr>
          <p:cNvPr id="8" name="Rectangle 7"/>
          <p:cNvSpPr/>
          <p:nvPr/>
        </p:nvSpPr>
        <p:spPr>
          <a:xfrm>
            <a:off x="2895600" y="1828800"/>
            <a:ext cx="7391400" cy="37338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diagram&#10;&#10;Description automatically generated">
            <a:extLst>
              <a:ext uri="{FF2B5EF4-FFF2-40B4-BE49-F238E27FC236}">
                <a16:creationId xmlns:a16="http://schemas.microsoft.com/office/drawing/2014/main" id="{D3D80D30-FE51-CD9D-5CC3-1E6451E2A318}"/>
              </a:ext>
            </a:extLst>
          </p:cNvPr>
          <p:cNvPicPr>
            <a:picLocks noChangeAspect="1"/>
          </p:cNvPicPr>
          <p:nvPr/>
        </p:nvPicPr>
        <p:blipFill rotWithShape="1">
          <a:blip r:embed="rId2">
            <a:extLst>
              <a:ext uri="{28A0092B-C50C-407E-A947-70E740481C1C}">
                <a14:useLocalDpi xmlns:a14="http://schemas.microsoft.com/office/drawing/2010/main" val="0"/>
              </a:ext>
            </a:extLst>
          </a:blip>
          <a:srcRect t="4362" r="1" b="1"/>
          <a:stretch/>
        </p:blipFill>
        <p:spPr>
          <a:xfrm>
            <a:off x="6907095" y="498930"/>
            <a:ext cx="3622400" cy="3768005"/>
          </a:xfrm>
          <a:prstGeom prst="rect">
            <a:avLst/>
          </a:prstGeom>
        </p:spPr>
      </p:pic>
      <p:pic>
        <p:nvPicPr>
          <p:cNvPr id="7" name="Picture 6" descr="Logo, company name&#10;&#10;Description automatically generated">
            <a:extLst>
              <a:ext uri="{FF2B5EF4-FFF2-40B4-BE49-F238E27FC236}">
                <a16:creationId xmlns:a16="http://schemas.microsoft.com/office/drawing/2014/main" id="{A7652BF1-810B-0F49-5E7D-8DF8BD966998}"/>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119910" y="2739012"/>
            <a:ext cx="1637340" cy="818670"/>
          </a:xfrm>
          <a:prstGeom prst="rect">
            <a:avLst/>
          </a:prstGeom>
        </p:spPr>
      </p:pic>
      <p:sp>
        <p:nvSpPr>
          <p:cNvPr id="9" name="TextBox 8">
            <a:extLst>
              <a:ext uri="{FF2B5EF4-FFF2-40B4-BE49-F238E27FC236}">
                <a16:creationId xmlns:a16="http://schemas.microsoft.com/office/drawing/2014/main" id="{0487C0B8-FD78-D965-9CAE-3E77ECCDE920}"/>
              </a:ext>
            </a:extLst>
          </p:cNvPr>
          <p:cNvSpPr txBox="1"/>
          <p:nvPr/>
        </p:nvSpPr>
        <p:spPr>
          <a:xfrm>
            <a:off x="2295020" y="2215144"/>
            <a:ext cx="3471400" cy="415498"/>
          </a:xfrm>
          <a:prstGeom prst="rect">
            <a:avLst/>
          </a:prstGeom>
          <a:noFill/>
        </p:spPr>
        <p:txBody>
          <a:bodyPr wrap="none" rtlCol="0">
            <a:spAutoFit/>
          </a:bodyPr>
          <a:lstStyle/>
          <a:p>
            <a:pPr defTabSz="685800">
              <a:defRPr/>
            </a:pPr>
            <a:r>
              <a:rPr lang="en-US" sz="2100" dirty="0">
                <a:solidFill>
                  <a:srgbClr val="0070C0"/>
                </a:solidFill>
                <a:latin typeface="Calibri" panose="020F0502020204030204"/>
              </a:rPr>
              <a:t>Download</a:t>
            </a:r>
            <a:r>
              <a:rPr lang="en-US" sz="2100" dirty="0">
                <a:solidFill>
                  <a:prstClr val="black"/>
                </a:solidFill>
                <a:latin typeface="Calibri" panose="020F0502020204030204"/>
              </a:rPr>
              <a:t> the pdf of the book</a:t>
            </a:r>
          </a:p>
        </p:txBody>
      </p:sp>
      <p:sp>
        <p:nvSpPr>
          <p:cNvPr id="11" name="Rectangle: Rounded Corners 10">
            <a:extLst>
              <a:ext uri="{FF2B5EF4-FFF2-40B4-BE49-F238E27FC236}">
                <a16:creationId xmlns:a16="http://schemas.microsoft.com/office/drawing/2014/main" id="{5B78C334-AE33-9514-448B-30A8A4380861}"/>
              </a:ext>
            </a:extLst>
          </p:cNvPr>
          <p:cNvSpPr/>
          <p:nvPr/>
        </p:nvSpPr>
        <p:spPr>
          <a:xfrm>
            <a:off x="1728055" y="1446230"/>
            <a:ext cx="4594860" cy="57746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685800">
              <a:defRPr/>
            </a:pPr>
            <a:r>
              <a:rPr lang="en-US" sz="3000" dirty="0">
                <a:solidFill>
                  <a:srgbClr val="4472C4">
                    <a:lumMod val="75000"/>
                  </a:srgbClr>
                </a:solidFill>
                <a:latin typeface="Calibri" panose="020F0502020204030204"/>
              </a:rPr>
              <a:t>www.basiccomparch.com</a:t>
            </a:r>
          </a:p>
        </p:txBody>
      </p:sp>
      <p:sp>
        <p:nvSpPr>
          <p:cNvPr id="12" name="TextBox 11">
            <a:extLst>
              <a:ext uri="{FF2B5EF4-FFF2-40B4-BE49-F238E27FC236}">
                <a16:creationId xmlns:a16="http://schemas.microsoft.com/office/drawing/2014/main" id="{BC9EB651-07D4-8AE2-89BB-936AAFD257E5}"/>
              </a:ext>
            </a:extLst>
          </p:cNvPr>
          <p:cNvSpPr txBox="1"/>
          <p:nvPr/>
        </p:nvSpPr>
        <p:spPr>
          <a:xfrm>
            <a:off x="3507550" y="2952139"/>
            <a:ext cx="893193" cy="415498"/>
          </a:xfrm>
          <a:prstGeom prst="rect">
            <a:avLst/>
          </a:prstGeom>
          <a:noFill/>
        </p:spPr>
        <p:txBody>
          <a:bodyPr wrap="none" rtlCol="0">
            <a:spAutoFit/>
          </a:bodyPr>
          <a:lstStyle/>
          <a:p>
            <a:pPr defTabSz="685800">
              <a:defRPr/>
            </a:pPr>
            <a:r>
              <a:rPr lang="en-US" sz="2100" dirty="0">
                <a:solidFill>
                  <a:prstClr val="black"/>
                </a:solidFill>
                <a:latin typeface="Calibri" panose="020F0502020204030204"/>
              </a:rPr>
              <a:t>videos</a:t>
            </a:r>
          </a:p>
        </p:txBody>
      </p:sp>
      <p:sp>
        <p:nvSpPr>
          <p:cNvPr id="13" name="TextBox 12">
            <a:extLst>
              <a:ext uri="{FF2B5EF4-FFF2-40B4-BE49-F238E27FC236}">
                <a16:creationId xmlns:a16="http://schemas.microsoft.com/office/drawing/2014/main" id="{23EB5B37-F1CA-D7C6-E537-4D9E12A3CF35}"/>
              </a:ext>
            </a:extLst>
          </p:cNvPr>
          <p:cNvSpPr txBox="1"/>
          <p:nvPr/>
        </p:nvSpPr>
        <p:spPr>
          <a:xfrm>
            <a:off x="2305074" y="3594402"/>
            <a:ext cx="3799310" cy="415498"/>
          </a:xfrm>
          <a:prstGeom prst="rect">
            <a:avLst/>
          </a:prstGeom>
          <a:noFill/>
        </p:spPr>
        <p:txBody>
          <a:bodyPr wrap="none" rtlCol="0">
            <a:spAutoFit/>
          </a:bodyPr>
          <a:lstStyle/>
          <a:p>
            <a:pPr defTabSz="685800">
              <a:defRPr/>
            </a:pPr>
            <a:r>
              <a:rPr lang="en-US" sz="2100" dirty="0">
                <a:solidFill>
                  <a:prstClr val="black"/>
                </a:solidFill>
                <a:latin typeface="Calibri" panose="020F0502020204030204"/>
              </a:rPr>
              <a:t>Slides, software, solution manual</a:t>
            </a:r>
          </a:p>
        </p:txBody>
      </p:sp>
      <p:sp>
        <p:nvSpPr>
          <p:cNvPr id="14" name="TextBox 13">
            <a:extLst>
              <a:ext uri="{FF2B5EF4-FFF2-40B4-BE49-F238E27FC236}">
                <a16:creationId xmlns:a16="http://schemas.microsoft.com/office/drawing/2014/main" id="{1AC6EE2A-0F5B-DB3C-D4B1-01393362F879}"/>
              </a:ext>
            </a:extLst>
          </p:cNvPr>
          <p:cNvSpPr txBox="1"/>
          <p:nvPr/>
        </p:nvSpPr>
        <p:spPr>
          <a:xfrm>
            <a:off x="6774322" y="4386020"/>
            <a:ext cx="4054571" cy="1200329"/>
          </a:xfrm>
          <a:prstGeom prst="rect">
            <a:avLst/>
          </a:prstGeom>
          <a:noFill/>
        </p:spPr>
        <p:txBody>
          <a:bodyPr wrap="none" rtlCol="0">
            <a:spAutoFit/>
          </a:bodyPr>
          <a:lstStyle/>
          <a:p>
            <a:pPr defTabSz="685800">
              <a:defRPr/>
            </a:pPr>
            <a:r>
              <a:rPr lang="en-US" sz="2400" dirty="0">
                <a:solidFill>
                  <a:srgbClr val="0070C0"/>
                </a:solidFill>
                <a:latin typeface="Calibri" panose="020F0502020204030204"/>
              </a:rPr>
              <a:t>Print version </a:t>
            </a:r>
          </a:p>
          <a:p>
            <a:pPr defTabSz="685800">
              <a:defRPr/>
            </a:pPr>
            <a:r>
              <a:rPr lang="en-US" sz="2400" dirty="0">
                <a:solidFill>
                  <a:prstClr val="black"/>
                </a:solidFill>
                <a:latin typeface="Calibri" panose="020F0502020204030204"/>
              </a:rPr>
              <a:t>(Publisher: </a:t>
            </a:r>
            <a:r>
              <a:rPr lang="en-US" sz="2400" dirty="0" err="1">
                <a:solidFill>
                  <a:prstClr val="black"/>
                </a:solidFill>
                <a:latin typeface="Calibri" panose="020F0502020204030204"/>
              </a:rPr>
              <a:t>WhiteFalcon</a:t>
            </a:r>
            <a:r>
              <a:rPr lang="en-US" sz="2400" dirty="0">
                <a:solidFill>
                  <a:prstClr val="black"/>
                </a:solidFill>
                <a:latin typeface="Calibri" panose="020F0502020204030204"/>
              </a:rPr>
              <a:t>, 2021)</a:t>
            </a:r>
          </a:p>
          <a:p>
            <a:pPr defTabSz="685800">
              <a:defRPr/>
            </a:pPr>
            <a:r>
              <a:rPr lang="en-US" sz="2400" dirty="0">
                <a:solidFill>
                  <a:prstClr val="black"/>
                </a:solidFill>
                <a:latin typeface="Calibri" panose="020F0502020204030204"/>
              </a:rPr>
              <a:t>Available on e-commerce sites.</a:t>
            </a:r>
          </a:p>
        </p:txBody>
      </p:sp>
      <p:cxnSp>
        <p:nvCxnSpPr>
          <p:cNvPr id="16" name="Straight Connector 15">
            <a:extLst>
              <a:ext uri="{FF2B5EF4-FFF2-40B4-BE49-F238E27FC236}">
                <a16:creationId xmlns:a16="http://schemas.microsoft.com/office/drawing/2014/main" id="{66ABBD54-7F85-9C2B-385C-5768D374462E}"/>
              </a:ext>
            </a:extLst>
          </p:cNvPr>
          <p:cNvCxnSpPr/>
          <p:nvPr/>
        </p:nvCxnSpPr>
        <p:spPr>
          <a:xfrm>
            <a:off x="2020850" y="2023693"/>
            <a:ext cx="0" cy="181426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9230681-F47C-F5C4-0813-C21451E430E6}"/>
              </a:ext>
            </a:extLst>
          </p:cNvPr>
          <p:cNvCxnSpPr>
            <a:cxnSpLocks/>
          </p:cNvCxnSpPr>
          <p:nvPr/>
        </p:nvCxnSpPr>
        <p:spPr>
          <a:xfrm>
            <a:off x="2020851" y="3837957"/>
            <a:ext cx="26534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49609A5-9DF2-9D3F-F66B-FA3EF8152271}"/>
              </a:ext>
            </a:extLst>
          </p:cNvPr>
          <p:cNvCxnSpPr>
            <a:cxnSpLocks/>
          </p:cNvCxnSpPr>
          <p:nvPr/>
        </p:nvCxnSpPr>
        <p:spPr>
          <a:xfrm>
            <a:off x="2020851" y="3182637"/>
            <a:ext cx="26534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856D426-8775-4EFE-C20F-5152967572B9}"/>
              </a:ext>
            </a:extLst>
          </p:cNvPr>
          <p:cNvCxnSpPr>
            <a:cxnSpLocks/>
          </p:cNvCxnSpPr>
          <p:nvPr/>
        </p:nvCxnSpPr>
        <p:spPr>
          <a:xfrm>
            <a:off x="2020851" y="2435877"/>
            <a:ext cx="265341"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7" name="Picture 26" descr="Logo&#10;&#10;Description automatically generated">
            <a:extLst>
              <a:ext uri="{FF2B5EF4-FFF2-40B4-BE49-F238E27FC236}">
                <a16:creationId xmlns:a16="http://schemas.microsoft.com/office/drawing/2014/main" id="{34857DA3-B110-A850-C1C1-D25D975197B4}"/>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741305" y="2149115"/>
            <a:ext cx="718457" cy="524474"/>
          </a:xfrm>
          <a:prstGeom prst="rect">
            <a:avLst/>
          </a:prstGeom>
        </p:spPr>
      </p:pic>
      <p:pic>
        <p:nvPicPr>
          <p:cNvPr id="30" name="Picture 29" descr="Icon&#10;&#10;Description automatically generated">
            <a:extLst>
              <a:ext uri="{FF2B5EF4-FFF2-40B4-BE49-F238E27FC236}">
                <a16:creationId xmlns:a16="http://schemas.microsoft.com/office/drawing/2014/main" id="{B26CF05F-AADE-4F4C-0236-232B4EA6AD25}"/>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3176599" y="556879"/>
            <a:ext cx="2108309" cy="985571"/>
          </a:xfrm>
          <a:prstGeom prst="rect">
            <a:avLst/>
          </a:prstGeom>
        </p:spPr>
      </p:pic>
      <p:sp>
        <p:nvSpPr>
          <p:cNvPr id="32" name="Rectangle: Rounded Corners 31">
            <a:extLst>
              <a:ext uri="{FF2B5EF4-FFF2-40B4-BE49-F238E27FC236}">
                <a16:creationId xmlns:a16="http://schemas.microsoft.com/office/drawing/2014/main" id="{52731E0F-3139-A4AA-EC70-3A5651C80459}"/>
              </a:ext>
            </a:extLst>
          </p:cNvPr>
          <p:cNvSpPr/>
          <p:nvPr/>
        </p:nvSpPr>
        <p:spPr>
          <a:xfrm>
            <a:off x="1523999" y="4386020"/>
            <a:ext cx="5250322" cy="191510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defTabSz="685800">
              <a:defRPr/>
            </a:pPr>
            <a:r>
              <a:rPr lang="en-US" sz="2400" dirty="0">
                <a:solidFill>
                  <a:srgbClr val="00B050"/>
                </a:solidFill>
                <a:latin typeface="Comic Sans MS" panose="030F0702030302020204" pitchFamily="66" charset="0"/>
              </a:rPr>
              <a:t>The pdf version of the book and all the learning resources can be freely downloaded from the website: www.basiccomparch.com</a:t>
            </a:r>
          </a:p>
        </p:txBody>
      </p:sp>
      <p:sp>
        <p:nvSpPr>
          <p:cNvPr id="33" name="Rectangle: Rounded Corners 32">
            <a:extLst>
              <a:ext uri="{FF2B5EF4-FFF2-40B4-BE49-F238E27FC236}">
                <a16:creationId xmlns:a16="http://schemas.microsoft.com/office/drawing/2014/main" id="{A4F48367-88AB-7E64-C122-FDE9AADCA5EA}"/>
              </a:ext>
            </a:extLst>
          </p:cNvPr>
          <p:cNvSpPr/>
          <p:nvPr/>
        </p:nvSpPr>
        <p:spPr>
          <a:xfrm>
            <a:off x="1534160" y="74828"/>
            <a:ext cx="1805486" cy="44903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685800">
              <a:defRPr/>
            </a:pPr>
            <a:r>
              <a:rPr lang="en-US" sz="2400" dirty="0">
                <a:solidFill>
                  <a:prstClr val="black"/>
                </a:solidFill>
                <a:latin typeface="Calibri" panose="020F0502020204030204"/>
              </a:rPr>
              <a:t>2</a:t>
            </a:r>
            <a:r>
              <a:rPr lang="en-US" sz="2400" baseline="30000" dirty="0">
                <a:solidFill>
                  <a:prstClr val="black"/>
                </a:solidFill>
                <a:latin typeface="Calibri" panose="020F0502020204030204"/>
              </a:rPr>
              <a:t>nd</a:t>
            </a:r>
            <a:r>
              <a:rPr lang="en-US" sz="2400" dirty="0">
                <a:solidFill>
                  <a:prstClr val="black"/>
                </a:solidFill>
                <a:latin typeface="Calibri" panose="020F0502020204030204"/>
              </a:rPr>
              <a:t> version</a:t>
            </a:r>
          </a:p>
        </p:txBody>
      </p:sp>
    </p:spTree>
    <p:extLst>
      <p:ext uri="{BB962C8B-B14F-4D97-AF65-F5344CB8AC3E}">
        <p14:creationId xmlns:p14="http://schemas.microsoft.com/office/powerpoint/2010/main" val="1463979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514600" y="282158"/>
            <a:ext cx="7416800" cy="677108"/>
          </a:xfrm>
        </p:spPr>
        <p:txBody>
          <a:bodyPr vert="horz" lIns="0" tIns="0" rIns="0" bIns="0" rtlCol="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3322638" y="1622426"/>
            <a:ext cx="7345362" cy="4016375"/>
          </a:xfrm>
        </p:spPr>
        <p:txBody>
          <a:bodyPr vert="horz" lIns="0" tIns="0" rIns="0" bIns="0" rtlCol="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spcBef>
                <a:spcPts val="1800"/>
              </a:spcBef>
              <a:buSzPct val="100000"/>
              <a:buFont typeface="Symbol" panose="05050102010706020507" pitchFamily="18" charset="2"/>
              <a:buChar char="*"/>
            </a:pPr>
            <a:r>
              <a:rPr lang="en-US" dirty="0">
                <a:latin typeface="Calibri" panose="020F0502020204030204" pitchFamily="34" charset="0"/>
                <a:cs typeface="Calibri" pitchFamily="32"/>
              </a:rPr>
              <a:t>Basic Instructions</a:t>
            </a:r>
          </a:p>
          <a:p>
            <a:pPr>
              <a:spcBef>
                <a:spcPts val="1800"/>
              </a:spcBef>
              <a:buSzPct val="100000"/>
              <a:buFont typeface="Symbol" panose="05050102010706020507" pitchFamily="18" charset="2"/>
              <a:buChar char="*"/>
            </a:pPr>
            <a:r>
              <a:rPr lang="en-US" dirty="0">
                <a:latin typeface="Calibri" panose="020F0502020204030204" pitchFamily="34" charset="0"/>
                <a:cs typeface="Calibri" pitchFamily="32"/>
              </a:rPr>
              <a:t>Advanced Instructions</a:t>
            </a:r>
          </a:p>
          <a:p>
            <a:pPr>
              <a:spcBef>
                <a:spcPts val="1800"/>
              </a:spcBef>
              <a:buSzPct val="100000"/>
              <a:buFont typeface="Symbol" panose="05050102010706020507" pitchFamily="18" charset="2"/>
              <a:buChar char="*"/>
            </a:pPr>
            <a:r>
              <a:rPr lang="en-US" dirty="0">
                <a:latin typeface="Calibri" panose="020F0502020204030204" pitchFamily="34" charset="0"/>
                <a:cs typeface="Calibri" pitchFamily="32"/>
              </a:rPr>
              <a:t>Branch Instructions</a:t>
            </a:r>
          </a:p>
          <a:p>
            <a:pPr>
              <a:spcBef>
                <a:spcPts val="1800"/>
              </a:spcBef>
              <a:buSzPct val="100000"/>
              <a:buFont typeface="Symbol" panose="05050102010706020507" pitchFamily="18" charset="2"/>
              <a:buChar char="*"/>
            </a:pPr>
            <a:r>
              <a:rPr lang="en-US" dirty="0">
                <a:latin typeface="Calibri" panose="020F0502020204030204" pitchFamily="34" charset="0"/>
                <a:cs typeface="Calibri" pitchFamily="32"/>
              </a:rPr>
              <a:t>Memory Instructions</a:t>
            </a:r>
          </a:p>
          <a:p>
            <a:pPr>
              <a:spcBef>
                <a:spcPts val="1800"/>
              </a:spcBef>
              <a:buSzPct val="100000"/>
              <a:buFont typeface="Symbol" panose="05050102010706020507" pitchFamily="18" charset="2"/>
              <a:buChar char="*"/>
            </a:pPr>
            <a:r>
              <a:rPr lang="en-US" dirty="0">
                <a:latin typeface="Calibri" panose="020F0502020204030204" pitchFamily="34" charset="0"/>
                <a:cs typeface="Calibri" pitchFamily="32"/>
              </a:rPr>
              <a:t>Instruction Encoding</a:t>
            </a:r>
          </a:p>
        </p:txBody>
      </p:sp>
      <p:pic>
        <p:nvPicPr>
          <p:cNvPr id="4" name="Picture 3"/>
          <p:cNvPicPr>
            <a:picLocks noChangeAspect="1"/>
          </p:cNvPicPr>
          <p:nvPr/>
        </p:nvPicPr>
        <p:blipFill>
          <a:blip r:embed="rId3">
            <a:lum/>
            <a:alphaModFix/>
          </a:blip>
          <a:srcRect/>
          <a:stretch>
            <a:fillRect/>
          </a:stretch>
        </p:blipFill>
        <p:spPr>
          <a:xfrm rot="10800000">
            <a:off x="7962840" y="3276601"/>
            <a:ext cx="1181160" cy="83735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514600" y="2286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Simple Branch Instructions</a:t>
            </a:r>
          </a:p>
        </p:txBody>
      </p:sp>
      <p:sp>
        <p:nvSpPr>
          <p:cNvPr id="3" name="Text Placeholder 2"/>
          <p:cNvSpPr txBox="1">
            <a:spLocks noGrp="1"/>
          </p:cNvSpPr>
          <p:nvPr>
            <p:ph type="body" idx="4294967295"/>
          </p:nvPr>
        </p:nvSpPr>
        <p:spPr>
          <a:xfrm>
            <a:off x="2641600" y="4724400"/>
            <a:ext cx="7416800" cy="1301750"/>
          </a:xfr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63563" indent="-563563">
              <a:buSzPct val="100000"/>
              <a:buFont typeface="Symbol" panose="05050102010706020507" pitchFamily="18" charset="2"/>
              <a:buChar char="*"/>
            </a:pPr>
            <a:r>
              <a:rPr lang="fr-FR" dirty="0">
                <a:latin typeface="Calibri" panose="020F0502020204030204" pitchFamily="34" charset="0"/>
              </a:rPr>
              <a:t>b (</a:t>
            </a:r>
            <a:r>
              <a:rPr lang="fr-FR" dirty="0" err="1">
                <a:solidFill>
                  <a:srgbClr val="33CC66"/>
                </a:solidFill>
                <a:latin typeface="Calibri" panose="020F0502020204030204" pitchFamily="34" charset="0"/>
              </a:rPr>
              <a:t>unconditional</a:t>
            </a:r>
            <a:r>
              <a:rPr lang="fr-FR" dirty="0">
                <a:latin typeface="Calibri" panose="020F0502020204030204" pitchFamily="34" charset="0"/>
              </a:rPr>
              <a:t> </a:t>
            </a:r>
            <a:r>
              <a:rPr lang="fr-FR" dirty="0" err="1">
                <a:latin typeface="Calibri" panose="020F0502020204030204" pitchFamily="34" charset="0"/>
              </a:rPr>
              <a:t>branch</a:t>
            </a:r>
            <a:r>
              <a:rPr lang="fr-FR" dirty="0">
                <a:latin typeface="Calibri" panose="020F0502020204030204" pitchFamily="34" charset="0"/>
              </a:rPr>
              <a:t>)</a:t>
            </a:r>
          </a:p>
          <a:p>
            <a:pPr marL="563563" indent="-563563">
              <a:buSzPct val="100000"/>
              <a:buFont typeface="Symbol" panose="05050102010706020507" pitchFamily="18" charset="2"/>
              <a:buChar char="*"/>
            </a:pPr>
            <a:r>
              <a:rPr lang="fr-FR" dirty="0">
                <a:latin typeface="Calibri" panose="020F0502020204030204" pitchFamily="34" charset="0"/>
              </a:rPr>
              <a:t>b&lt;code&gt; (</a:t>
            </a:r>
            <a:r>
              <a:rPr lang="fr-FR" dirty="0" err="1">
                <a:solidFill>
                  <a:srgbClr val="2300DC"/>
                </a:solidFill>
                <a:latin typeface="Calibri" panose="020F0502020204030204" pitchFamily="34" charset="0"/>
              </a:rPr>
              <a:t>conditional</a:t>
            </a:r>
            <a:r>
              <a:rPr lang="fr-FR" dirty="0">
                <a:latin typeface="Calibri" panose="020F0502020204030204" pitchFamily="34" charset="0"/>
              </a:rPr>
              <a:t> </a:t>
            </a:r>
            <a:r>
              <a:rPr lang="fr-FR" dirty="0" err="1">
                <a:latin typeface="Calibri" panose="020F0502020204030204" pitchFamily="34" charset="0"/>
              </a:rPr>
              <a:t>branch</a:t>
            </a:r>
            <a:r>
              <a:rPr lang="fr-FR" dirty="0">
                <a:latin typeface="Calibri" panose="020F0502020204030204" pitchFamily="34" charset="0"/>
              </a:rPr>
              <a:t>)</a:t>
            </a:r>
          </a:p>
        </p:txBody>
      </p:sp>
      <p:grpSp>
        <p:nvGrpSpPr>
          <p:cNvPr id="7" name="Group 5"/>
          <p:cNvGrpSpPr>
            <a:grpSpLocks noChangeAspect="1"/>
          </p:cNvGrpSpPr>
          <p:nvPr/>
        </p:nvGrpSpPr>
        <p:grpSpPr bwMode="auto">
          <a:xfrm>
            <a:off x="2667000" y="1768476"/>
            <a:ext cx="7035800" cy="2498725"/>
            <a:chOff x="954" y="1699"/>
            <a:chExt cx="4432" cy="1574"/>
          </a:xfrm>
        </p:grpSpPr>
        <p:sp>
          <p:nvSpPr>
            <p:cNvPr id="8" name="AutoShape 4"/>
            <p:cNvSpPr>
              <a:spLocks noChangeAspect="1" noChangeArrowheads="1" noTextEdit="1"/>
            </p:cNvSpPr>
            <p:nvPr/>
          </p:nvSpPr>
          <p:spPr bwMode="auto">
            <a:xfrm>
              <a:off x="954" y="1699"/>
              <a:ext cx="4432" cy="1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974" y="1719"/>
              <a:ext cx="4384" cy="219"/>
            </a:xfrm>
            <a:custGeom>
              <a:avLst/>
              <a:gdLst>
                <a:gd name="T0" fmla="*/ 0 w 441"/>
                <a:gd name="T1" fmla="*/ 0 h 22"/>
                <a:gd name="T2" fmla="*/ 441 w 441"/>
                <a:gd name="T3" fmla="*/ 0 h 22"/>
                <a:gd name="T4" fmla="*/ 0 w 441"/>
                <a:gd name="T5" fmla="*/ 4 h 22"/>
                <a:gd name="T6" fmla="*/ 441 w 441"/>
                <a:gd name="T7" fmla="*/ 4 h 22"/>
                <a:gd name="T8" fmla="*/ 0 w 441"/>
                <a:gd name="T9" fmla="*/ 22 h 22"/>
                <a:gd name="T10" fmla="*/ 0 w 441"/>
                <a:gd name="T11" fmla="*/ 4 h 22"/>
                <a:gd name="T12" fmla="*/ 4 w 441"/>
                <a:gd name="T13" fmla="*/ 22 h 22"/>
                <a:gd name="T14" fmla="*/ 4 w 441"/>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22">
                  <a:moveTo>
                    <a:pt x="0" y="0"/>
                  </a:moveTo>
                  <a:lnTo>
                    <a:pt x="441" y="0"/>
                  </a:lnTo>
                  <a:moveTo>
                    <a:pt x="0" y="4"/>
                  </a:moveTo>
                  <a:lnTo>
                    <a:pt x="441" y="4"/>
                  </a:lnTo>
                  <a:moveTo>
                    <a:pt x="0" y="22"/>
                  </a:moveTo>
                  <a:lnTo>
                    <a:pt x="0" y="4"/>
                  </a:lnTo>
                  <a:moveTo>
                    <a:pt x="4" y="22"/>
                  </a:moveTo>
                  <a:lnTo>
                    <a:pt x="4" y="4"/>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1103" y="1762"/>
              <a:ext cx="629"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900" dirty="0">
                  <a:solidFill>
                    <a:srgbClr val="1A1B1C"/>
                  </a:solidFill>
                  <a:latin typeface="Times New Roman" pitchFamily="18" charset="0"/>
                </a:rPr>
                <a:t>Semantics</a:t>
              </a:r>
            </a:p>
            <a:p>
              <a:pPr lvl="0" fontAlgn="base">
                <a:spcBef>
                  <a:spcPct val="0"/>
                </a:spcBef>
                <a:spcAft>
                  <a:spcPct val="0"/>
                </a:spcAft>
              </a:pPr>
              <a:r>
                <a:rPr lang="en-US" sz="1900" dirty="0">
                  <a:solidFill>
                    <a:srgbClr val="1A1B1C"/>
                  </a:solidFill>
                  <a:latin typeface="Times New Roman" pitchFamily="18" charset="0"/>
                </a:rPr>
                <a:t>b </a:t>
              </a:r>
              <a:r>
                <a:rPr lang="en-US" sz="1900" i="1" dirty="0">
                  <a:solidFill>
                    <a:srgbClr val="1A1B1C"/>
                  </a:solidFill>
                  <a:latin typeface="Times New Roman" pitchFamily="18" charset="0"/>
                </a:rPr>
                <a:t>label</a:t>
              </a:r>
            </a:p>
            <a:p>
              <a:pPr lvl="0" fontAlgn="base">
                <a:spcBef>
                  <a:spcPct val="0"/>
                </a:spcBef>
                <a:spcAft>
                  <a:spcPct val="0"/>
                </a:spcAft>
              </a:pPr>
              <a:r>
                <a:rPr lang="en-US" sz="1900" dirty="0" err="1">
                  <a:solidFill>
                    <a:srgbClr val="1A1B1C"/>
                  </a:solidFill>
                  <a:latin typeface="Times New Roman" pitchFamily="18" charset="0"/>
                </a:rPr>
                <a:t>beq</a:t>
              </a:r>
              <a:r>
                <a:rPr lang="en-US" sz="1900" dirty="0">
                  <a:solidFill>
                    <a:srgbClr val="1A1B1C"/>
                  </a:solidFill>
                  <a:latin typeface="Times New Roman" pitchFamily="18" charset="0"/>
                </a:rPr>
                <a:t> </a:t>
              </a:r>
              <a:r>
                <a:rPr lang="en-US" sz="1900" i="1" dirty="0">
                  <a:solidFill>
                    <a:srgbClr val="1A1B1C"/>
                  </a:solidFill>
                  <a:latin typeface="Times New Roman" pitchFamily="18" charset="0"/>
                </a:rPr>
                <a:t>label</a:t>
              </a:r>
            </a:p>
            <a:p>
              <a:pPr lvl="0" fontAlgn="base">
                <a:spcBef>
                  <a:spcPct val="0"/>
                </a:spcBef>
                <a:spcAft>
                  <a:spcPct val="0"/>
                </a:spcAft>
              </a:pPr>
              <a:endParaRPr lang="en-US" sz="1900" i="1" dirty="0">
                <a:solidFill>
                  <a:srgbClr val="1A1B1C"/>
                </a:solidFill>
                <a:latin typeface="Times New Roman" pitchFamily="18" charset="0"/>
              </a:endParaRPr>
            </a:p>
            <a:p>
              <a:pPr lvl="0" fontAlgn="base">
                <a:spcBef>
                  <a:spcPct val="0"/>
                </a:spcBef>
                <a:spcAft>
                  <a:spcPct val="0"/>
                </a:spcAft>
              </a:pPr>
              <a:endParaRPr lang="en-US" sz="1900" i="1" dirty="0">
                <a:solidFill>
                  <a:srgbClr val="1A1B1C"/>
                </a:solidFill>
                <a:latin typeface="Times New Roman" pitchFamily="18" charset="0"/>
              </a:endParaRPr>
            </a:p>
            <a:p>
              <a:pPr lvl="0" fontAlgn="base">
                <a:spcBef>
                  <a:spcPct val="0"/>
                </a:spcBef>
                <a:spcAft>
                  <a:spcPct val="0"/>
                </a:spcAft>
              </a:pPr>
              <a:r>
                <a:rPr lang="en-US" sz="1900" dirty="0" err="1">
                  <a:solidFill>
                    <a:srgbClr val="1A1B1C"/>
                  </a:solidFill>
                  <a:latin typeface="Times New Roman" pitchFamily="18" charset="0"/>
                </a:rPr>
                <a:t>bne</a:t>
              </a:r>
              <a:r>
                <a:rPr lang="en-US" sz="1900" dirty="0">
                  <a:solidFill>
                    <a:srgbClr val="1A1B1C"/>
                  </a:solidFill>
                  <a:latin typeface="Times New Roman" pitchFamily="18" charset="0"/>
                </a:rPr>
                <a:t> </a:t>
              </a:r>
              <a:r>
                <a:rPr lang="en-US" sz="1900" i="1" dirty="0">
                  <a:solidFill>
                    <a:srgbClr val="1A1B1C"/>
                  </a:solidFill>
                  <a:latin typeface="Times New Roman" pitchFamily="18" charset="0"/>
                </a:rPr>
                <a:t>label</a:t>
              </a:r>
              <a:endParaRPr lang="en-US" i="1" dirty="0">
                <a:latin typeface="Arial" pitchFamily="34" charset="0"/>
              </a:endParaRPr>
            </a:p>
          </p:txBody>
        </p:sp>
        <p:sp>
          <p:nvSpPr>
            <p:cNvPr id="11" name="Line 8"/>
            <p:cNvSpPr>
              <a:spLocks noChangeShapeType="1"/>
            </p:cNvSpPr>
            <p:nvPr/>
          </p:nvSpPr>
          <p:spPr bwMode="auto">
            <a:xfrm flipV="1">
              <a:off x="1839" y="1759"/>
              <a:ext cx="0" cy="179"/>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1938" y="1775"/>
              <a:ext cx="544"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900" dirty="0">
                  <a:solidFill>
                    <a:srgbClr val="1A1B1C"/>
                  </a:solidFill>
                  <a:latin typeface="Times New Roman" pitchFamily="18" charset="0"/>
                </a:rPr>
                <a:t>Example</a:t>
              </a:r>
            </a:p>
            <a:p>
              <a:pPr lvl="0" fontAlgn="base">
                <a:spcBef>
                  <a:spcPct val="0"/>
                </a:spcBef>
                <a:spcAft>
                  <a:spcPct val="0"/>
                </a:spcAft>
              </a:pPr>
              <a:r>
                <a:rPr lang="en-US" sz="1900" dirty="0">
                  <a:solidFill>
                    <a:srgbClr val="1A1B1C"/>
                  </a:solidFill>
                  <a:latin typeface="Times New Roman" pitchFamily="18" charset="0"/>
                </a:rPr>
                <a:t>b .foo</a:t>
              </a:r>
            </a:p>
            <a:p>
              <a:pPr lvl="0" fontAlgn="base">
                <a:spcBef>
                  <a:spcPct val="0"/>
                </a:spcBef>
                <a:spcAft>
                  <a:spcPct val="0"/>
                </a:spcAft>
              </a:pPr>
              <a:r>
                <a:rPr lang="en-US" sz="1900" dirty="0" err="1">
                  <a:solidFill>
                    <a:srgbClr val="1A1B1C"/>
                  </a:solidFill>
                  <a:latin typeface="Times New Roman" pitchFamily="18" charset="0"/>
                </a:rPr>
                <a:t>beq</a:t>
              </a:r>
              <a:r>
                <a:rPr lang="en-US" sz="1900" dirty="0">
                  <a:solidFill>
                    <a:srgbClr val="1A1B1C"/>
                  </a:solidFill>
                  <a:latin typeface="Times New Roman" pitchFamily="18" charset="0"/>
                </a:rPr>
                <a:t> .foo</a:t>
              </a:r>
            </a:p>
            <a:p>
              <a:pPr lvl="0" fontAlgn="base">
                <a:spcBef>
                  <a:spcPct val="0"/>
                </a:spcBef>
                <a:spcAft>
                  <a:spcPct val="0"/>
                </a:spcAft>
              </a:pPr>
              <a:endParaRPr lang="en-US" sz="1900" dirty="0">
                <a:solidFill>
                  <a:srgbClr val="1A1B1C"/>
                </a:solidFill>
                <a:latin typeface="Times New Roman" pitchFamily="18" charset="0"/>
              </a:endParaRPr>
            </a:p>
            <a:p>
              <a:pPr lvl="0" fontAlgn="base">
                <a:spcBef>
                  <a:spcPct val="0"/>
                </a:spcBef>
                <a:spcAft>
                  <a:spcPct val="0"/>
                </a:spcAft>
              </a:pPr>
              <a:endParaRPr lang="en-US" sz="1900" dirty="0">
                <a:solidFill>
                  <a:srgbClr val="1A1B1C"/>
                </a:solidFill>
                <a:latin typeface="Times New Roman" pitchFamily="18" charset="0"/>
              </a:endParaRPr>
            </a:p>
            <a:p>
              <a:pPr lvl="0" fontAlgn="base">
                <a:spcBef>
                  <a:spcPct val="0"/>
                </a:spcBef>
                <a:spcAft>
                  <a:spcPct val="0"/>
                </a:spcAft>
              </a:pPr>
              <a:r>
                <a:rPr lang="en-US" sz="1900" dirty="0" err="1">
                  <a:solidFill>
                    <a:srgbClr val="1A1B1C"/>
                  </a:solidFill>
                  <a:latin typeface="Times New Roman" pitchFamily="18" charset="0"/>
                </a:rPr>
                <a:t>bne</a:t>
              </a:r>
              <a:r>
                <a:rPr lang="en-US" sz="1900" dirty="0">
                  <a:solidFill>
                    <a:srgbClr val="1A1B1C"/>
                  </a:solidFill>
                  <a:latin typeface="Times New Roman" pitchFamily="18" charset="0"/>
                </a:rPr>
                <a:t> .foo</a:t>
              </a:r>
              <a:endParaRPr lang="en-US" dirty="0">
                <a:latin typeface="Arial" pitchFamily="34" charset="0"/>
              </a:endParaRPr>
            </a:p>
          </p:txBody>
        </p:sp>
        <p:sp>
          <p:nvSpPr>
            <p:cNvPr id="13" name="Line 10"/>
            <p:cNvSpPr>
              <a:spLocks noChangeShapeType="1"/>
            </p:cNvSpPr>
            <p:nvPr/>
          </p:nvSpPr>
          <p:spPr bwMode="auto">
            <a:xfrm flipV="1">
              <a:off x="2594" y="1759"/>
              <a:ext cx="0" cy="179"/>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2694" y="1749"/>
              <a:ext cx="2411" cy="1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900" dirty="0">
                  <a:solidFill>
                    <a:srgbClr val="1A1B1C"/>
                  </a:solidFill>
                  <a:latin typeface="Times New Roman" pitchFamily="18" charset="0"/>
                </a:rPr>
                <a:t>Explanation</a:t>
              </a:r>
            </a:p>
            <a:p>
              <a:pPr lvl="0" fontAlgn="base">
                <a:spcBef>
                  <a:spcPct val="0"/>
                </a:spcBef>
                <a:spcAft>
                  <a:spcPct val="0"/>
                </a:spcAft>
              </a:pPr>
              <a:r>
                <a:rPr lang="en-US" sz="1900" dirty="0">
                  <a:solidFill>
                    <a:srgbClr val="1A1B1C"/>
                  </a:solidFill>
                  <a:latin typeface="Times New Roman" pitchFamily="18" charset="0"/>
                </a:rPr>
                <a:t>Jump unconditionally to label .foo</a:t>
              </a:r>
            </a:p>
            <a:p>
              <a:pPr lvl="0" fontAlgn="base">
                <a:spcBef>
                  <a:spcPct val="0"/>
                </a:spcBef>
                <a:spcAft>
                  <a:spcPct val="0"/>
                </a:spcAft>
              </a:pPr>
              <a:r>
                <a:rPr lang="en-US" sz="1900" dirty="0">
                  <a:solidFill>
                    <a:srgbClr val="1A1B1C"/>
                  </a:solidFill>
                  <a:latin typeface="Times New Roman" pitchFamily="18" charset="0"/>
                </a:rPr>
                <a:t>Branch to .foo if the last flag setting</a:t>
              </a:r>
            </a:p>
            <a:p>
              <a:pPr lvl="0" fontAlgn="base">
                <a:spcBef>
                  <a:spcPct val="0"/>
                </a:spcBef>
                <a:spcAft>
                  <a:spcPct val="0"/>
                </a:spcAft>
              </a:pPr>
              <a:r>
                <a:rPr lang="en-US" sz="1900" dirty="0">
                  <a:solidFill>
                    <a:srgbClr val="1A1B1C"/>
                  </a:solidFill>
                  <a:latin typeface="Times New Roman" pitchFamily="18" charset="0"/>
                </a:rPr>
                <a:t>instruction has resulted in an equality</a:t>
              </a:r>
            </a:p>
            <a:p>
              <a:pPr lvl="0" fontAlgn="base">
                <a:spcBef>
                  <a:spcPct val="0"/>
                </a:spcBef>
                <a:spcAft>
                  <a:spcPct val="0"/>
                </a:spcAft>
              </a:pPr>
              <a:r>
                <a:rPr lang="en-US" sz="1900" dirty="0">
                  <a:solidFill>
                    <a:srgbClr val="1A1B1C"/>
                  </a:solidFill>
                  <a:latin typeface="Times New Roman" pitchFamily="18" charset="0"/>
                </a:rPr>
                <a:t>and (Z flag is 1)</a:t>
              </a:r>
            </a:p>
            <a:p>
              <a:pPr lvl="0" fontAlgn="base">
                <a:spcBef>
                  <a:spcPct val="0"/>
                </a:spcBef>
                <a:spcAft>
                  <a:spcPct val="0"/>
                </a:spcAft>
              </a:pPr>
              <a:r>
                <a:rPr lang="en-US" sz="1900" dirty="0">
                  <a:solidFill>
                    <a:srgbClr val="1A1B1C"/>
                  </a:solidFill>
                  <a:latin typeface="Times New Roman" pitchFamily="18" charset="0"/>
                </a:rPr>
                <a:t>Branch to .foo if the last flag setting</a:t>
              </a:r>
            </a:p>
            <a:p>
              <a:pPr lvl="0" fontAlgn="base">
                <a:spcBef>
                  <a:spcPct val="0"/>
                </a:spcBef>
                <a:spcAft>
                  <a:spcPct val="0"/>
                </a:spcAft>
              </a:pPr>
              <a:r>
                <a:rPr lang="en-US" sz="1900" dirty="0">
                  <a:solidFill>
                    <a:srgbClr val="1A1B1C"/>
                  </a:solidFill>
                  <a:latin typeface="Times New Roman" pitchFamily="18" charset="0"/>
                </a:rPr>
                <a:t>instruction has resulted in an inequality</a:t>
              </a:r>
            </a:p>
            <a:p>
              <a:pPr lvl="0" fontAlgn="base">
                <a:spcBef>
                  <a:spcPct val="0"/>
                </a:spcBef>
                <a:spcAft>
                  <a:spcPct val="0"/>
                </a:spcAft>
              </a:pPr>
              <a:r>
                <a:rPr lang="en-US" sz="1900" dirty="0">
                  <a:solidFill>
                    <a:srgbClr val="1A1B1C"/>
                  </a:solidFill>
                  <a:latin typeface="Times New Roman" pitchFamily="18" charset="0"/>
                </a:rPr>
                <a:t>and (Z flag is 0)</a:t>
              </a:r>
              <a:endParaRPr lang="en-US" dirty="0">
                <a:latin typeface="Arial" pitchFamily="34" charset="0"/>
              </a:endParaRPr>
            </a:p>
          </p:txBody>
        </p:sp>
        <p:sp>
          <p:nvSpPr>
            <p:cNvPr id="15" name="Freeform 12"/>
            <p:cNvSpPr>
              <a:spLocks noEditPoints="1"/>
            </p:cNvSpPr>
            <p:nvPr/>
          </p:nvSpPr>
          <p:spPr bwMode="auto">
            <a:xfrm>
              <a:off x="974" y="1759"/>
              <a:ext cx="4384" cy="368"/>
            </a:xfrm>
            <a:custGeom>
              <a:avLst/>
              <a:gdLst>
                <a:gd name="T0" fmla="*/ 437 w 441"/>
                <a:gd name="T1" fmla="*/ 18 h 37"/>
                <a:gd name="T2" fmla="*/ 437 w 441"/>
                <a:gd name="T3" fmla="*/ 0 h 37"/>
                <a:gd name="T4" fmla="*/ 441 w 441"/>
                <a:gd name="T5" fmla="*/ 18 h 37"/>
                <a:gd name="T6" fmla="*/ 441 w 441"/>
                <a:gd name="T7" fmla="*/ 0 h 37"/>
                <a:gd name="T8" fmla="*/ 0 w 441"/>
                <a:gd name="T9" fmla="*/ 18 h 37"/>
                <a:gd name="T10" fmla="*/ 441 w 441"/>
                <a:gd name="T11" fmla="*/ 18 h 37"/>
                <a:gd name="T12" fmla="*/ 0 w 441"/>
                <a:gd name="T13" fmla="*/ 37 h 37"/>
                <a:gd name="T14" fmla="*/ 0 w 441"/>
                <a:gd name="T15" fmla="*/ 19 h 37"/>
                <a:gd name="T16" fmla="*/ 4 w 441"/>
                <a:gd name="T17" fmla="*/ 37 h 37"/>
                <a:gd name="T18" fmla="*/ 4 w 441"/>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1" h="37">
                  <a:moveTo>
                    <a:pt x="437" y="18"/>
                  </a:moveTo>
                  <a:lnTo>
                    <a:pt x="437" y="0"/>
                  </a:lnTo>
                  <a:moveTo>
                    <a:pt x="441" y="18"/>
                  </a:moveTo>
                  <a:lnTo>
                    <a:pt x="441" y="0"/>
                  </a:lnTo>
                  <a:moveTo>
                    <a:pt x="0" y="18"/>
                  </a:moveTo>
                  <a:lnTo>
                    <a:pt x="441" y="18"/>
                  </a:lnTo>
                  <a:moveTo>
                    <a:pt x="0" y="37"/>
                  </a:moveTo>
                  <a:lnTo>
                    <a:pt x="0" y="19"/>
                  </a:lnTo>
                  <a:moveTo>
                    <a:pt x="4" y="37"/>
                  </a:moveTo>
                  <a:lnTo>
                    <a:pt x="4" y="19"/>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3"/>
            <p:cNvSpPr>
              <a:spLocks noChangeShapeType="1"/>
            </p:cNvSpPr>
            <p:nvPr/>
          </p:nvSpPr>
          <p:spPr bwMode="auto">
            <a:xfrm flipV="1">
              <a:off x="1839" y="1948"/>
              <a:ext cx="0" cy="179"/>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4"/>
            <p:cNvSpPr>
              <a:spLocks noChangeShapeType="1"/>
            </p:cNvSpPr>
            <p:nvPr/>
          </p:nvSpPr>
          <p:spPr bwMode="auto">
            <a:xfrm flipV="1">
              <a:off x="2594" y="1948"/>
              <a:ext cx="0" cy="179"/>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noEditPoints="1"/>
            </p:cNvSpPr>
            <p:nvPr/>
          </p:nvSpPr>
          <p:spPr bwMode="auto">
            <a:xfrm>
              <a:off x="974" y="1948"/>
              <a:ext cx="4384" cy="716"/>
            </a:xfrm>
            <a:custGeom>
              <a:avLst/>
              <a:gdLst>
                <a:gd name="T0" fmla="*/ 437 w 441"/>
                <a:gd name="T1" fmla="*/ 18 h 72"/>
                <a:gd name="T2" fmla="*/ 437 w 441"/>
                <a:gd name="T3" fmla="*/ 0 h 72"/>
                <a:gd name="T4" fmla="*/ 441 w 441"/>
                <a:gd name="T5" fmla="*/ 18 h 72"/>
                <a:gd name="T6" fmla="*/ 441 w 441"/>
                <a:gd name="T7" fmla="*/ 0 h 72"/>
                <a:gd name="T8" fmla="*/ 0 w 441"/>
                <a:gd name="T9" fmla="*/ 18 h 72"/>
                <a:gd name="T10" fmla="*/ 441 w 441"/>
                <a:gd name="T11" fmla="*/ 18 h 72"/>
                <a:gd name="T12" fmla="*/ 0 w 441"/>
                <a:gd name="T13" fmla="*/ 72 h 72"/>
                <a:gd name="T14" fmla="*/ 0 w 441"/>
                <a:gd name="T15" fmla="*/ 18 h 72"/>
                <a:gd name="T16" fmla="*/ 4 w 441"/>
                <a:gd name="T17" fmla="*/ 72 h 72"/>
                <a:gd name="T18" fmla="*/ 4 w 441"/>
                <a:gd name="T19" fmla="*/ 1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1" h="72">
                  <a:moveTo>
                    <a:pt x="437" y="18"/>
                  </a:moveTo>
                  <a:lnTo>
                    <a:pt x="437" y="0"/>
                  </a:lnTo>
                  <a:moveTo>
                    <a:pt x="441" y="18"/>
                  </a:moveTo>
                  <a:lnTo>
                    <a:pt x="441" y="0"/>
                  </a:lnTo>
                  <a:moveTo>
                    <a:pt x="0" y="18"/>
                  </a:moveTo>
                  <a:lnTo>
                    <a:pt x="441" y="18"/>
                  </a:lnTo>
                  <a:moveTo>
                    <a:pt x="0" y="72"/>
                  </a:moveTo>
                  <a:lnTo>
                    <a:pt x="0" y="18"/>
                  </a:lnTo>
                  <a:moveTo>
                    <a:pt x="4" y="72"/>
                  </a:moveTo>
                  <a:lnTo>
                    <a:pt x="4" y="18"/>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6"/>
            <p:cNvSpPr>
              <a:spLocks noChangeShapeType="1"/>
            </p:cNvSpPr>
            <p:nvPr/>
          </p:nvSpPr>
          <p:spPr bwMode="auto">
            <a:xfrm flipV="1">
              <a:off x="1839" y="2127"/>
              <a:ext cx="0" cy="537"/>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7"/>
            <p:cNvSpPr>
              <a:spLocks noChangeShapeType="1"/>
            </p:cNvSpPr>
            <p:nvPr/>
          </p:nvSpPr>
          <p:spPr bwMode="auto">
            <a:xfrm flipV="1">
              <a:off x="2594" y="2127"/>
              <a:ext cx="0" cy="537"/>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noEditPoints="1"/>
            </p:cNvSpPr>
            <p:nvPr/>
          </p:nvSpPr>
          <p:spPr bwMode="auto">
            <a:xfrm>
              <a:off x="974" y="2127"/>
              <a:ext cx="4384" cy="1084"/>
            </a:xfrm>
            <a:custGeom>
              <a:avLst/>
              <a:gdLst>
                <a:gd name="T0" fmla="*/ 437 w 441"/>
                <a:gd name="T1" fmla="*/ 54 h 109"/>
                <a:gd name="T2" fmla="*/ 437 w 441"/>
                <a:gd name="T3" fmla="*/ 0 h 109"/>
                <a:gd name="T4" fmla="*/ 441 w 441"/>
                <a:gd name="T5" fmla="*/ 54 h 109"/>
                <a:gd name="T6" fmla="*/ 441 w 441"/>
                <a:gd name="T7" fmla="*/ 0 h 109"/>
                <a:gd name="T8" fmla="*/ 0 w 441"/>
                <a:gd name="T9" fmla="*/ 55 h 109"/>
                <a:gd name="T10" fmla="*/ 441 w 441"/>
                <a:gd name="T11" fmla="*/ 55 h 109"/>
                <a:gd name="T12" fmla="*/ 0 w 441"/>
                <a:gd name="T13" fmla="*/ 109 h 109"/>
                <a:gd name="T14" fmla="*/ 0 w 441"/>
                <a:gd name="T15" fmla="*/ 55 h 109"/>
                <a:gd name="T16" fmla="*/ 4 w 441"/>
                <a:gd name="T17" fmla="*/ 109 h 109"/>
                <a:gd name="T18" fmla="*/ 4 w 441"/>
                <a:gd name="T19"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1" h="109">
                  <a:moveTo>
                    <a:pt x="437" y="54"/>
                  </a:moveTo>
                  <a:lnTo>
                    <a:pt x="437" y="0"/>
                  </a:lnTo>
                  <a:moveTo>
                    <a:pt x="441" y="54"/>
                  </a:moveTo>
                  <a:lnTo>
                    <a:pt x="441" y="0"/>
                  </a:lnTo>
                  <a:moveTo>
                    <a:pt x="0" y="55"/>
                  </a:moveTo>
                  <a:lnTo>
                    <a:pt x="441" y="55"/>
                  </a:lnTo>
                  <a:moveTo>
                    <a:pt x="0" y="109"/>
                  </a:moveTo>
                  <a:lnTo>
                    <a:pt x="0" y="55"/>
                  </a:lnTo>
                  <a:moveTo>
                    <a:pt x="4" y="109"/>
                  </a:moveTo>
                  <a:lnTo>
                    <a:pt x="4" y="55"/>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9"/>
            <p:cNvSpPr>
              <a:spLocks noChangeShapeType="1"/>
            </p:cNvSpPr>
            <p:nvPr/>
          </p:nvSpPr>
          <p:spPr bwMode="auto">
            <a:xfrm flipV="1">
              <a:off x="1839" y="2674"/>
              <a:ext cx="0" cy="537"/>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0"/>
            <p:cNvSpPr>
              <a:spLocks noChangeShapeType="1"/>
            </p:cNvSpPr>
            <p:nvPr/>
          </p:nvSpPr>
          <p:spPr bwMode="auto">
            <a:xfrm flipV="1">
              <a:off x="2594" y="2674"/>
              <a:ext cx="0" cy="537"/>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21"/>
            <p:cNvSpPr>
              <a:spLocks noEditPoints="1"/>
            </p:cNvSpPr>
            <p:nvPr/>
          </p:nvSpPr>
          <p:spPr bwMode="auto">
            <a:xfrm>
              <a:off x="974" y="2674"/>
              <a:ext cx="4384" cy="576"/>
            </a:xfrm>
            <a:custGeom>
              <a:avLst/>
              <a:gdLst>
                <a:gd name="T0" fmla="*/ 437 w 441"/>
                <a:gd name="T1" fmla="*/ 54 h 58"/>
                <a:gd name="T2" fmla="*/ 437 w 441"/>
                <a:gd name="T3" fmla="*/ 0 h 58"/>
                <a:gd name="T4" fmla="*/ 441 w 441"/>
                <a:gd name="T5" fmla="*/ 54 h 58"/>
                <a:gd name="T6" fmla="*/ 441 w 441"/>
                <a:gd name="T7" fmla="*/ 0 h 58"/>
                <a:gd name="T8" fmla="*/ 0 w 441"/>
                <a:gd name="T9" fmla="*/ 54 h 58"/>
                <a:gd name="T10" fmla="*/ 441 w 441"/>
                <a:gd name="T11" fmla="*/ 54 h 58"/>
                <a:gd name="T12" fmla="*/ 0 w 441"/>
                <a:gd name="T13" fmla="*/ 58 h 58"/>
                <a:gd name="T14" fmla="*/ 441 w 441"/>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58">
                  <a:moveTo>
                    <a:pt x="437" y="54"/>
                  </a:moveTo>
                  <a:lnTo>
                    <a:pt x="437" y="0"/>
                  </a:lnTo>
                  <a:moveTo>
                    <a:pt x="441" y="54"/>
                  </a:moveTo>
                  <a:lnTo>
                    <a:pt x="441" y="0"/>
                  </a:lnTo>
                  <a:moveTo>
                    <a:pt x="0" y="54"/>
                  </a:moveTo>
                  <a:lnTo>
                    <a:pt x="441" y="54"/>
                  </a:lnTo>
                  <a:moveTo>
                    <a:pt x="0" y="58"/>
                  </a:moveTo>
                  <a:lnTo>
                    <a:pt x="441" y="58"/>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89200" y="206376"/>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Branch</a:t>
            </a:r>
            <a:r>
              <a:rPr lang="fr-FR" dirty="0">
                <a:solidFill>
                  <a:schemeClr val="tx1"/>
                </a:solidFill>
              </a:rPr>
              <a:t> Conditions</a:t>
            </a:r>
          </a:p>
        </p:txBody>
      </p:sp>
      <p:grpSp>
        <p:nvGrpSpPr>
          <p:cNvPr id="7" name="Group 5"/>
          <p:cNvGrpSpPr>
            <a:grpSpLocks noChangeAspect="1"/>
          </p:cNvGrpSpPr>
          <p:nvPr/>
        </p:nvGrpSpPr>
        <p:grpSpPr bwMode="auto">
          <a:xfrm>
            <a:off x="2743200" y="1524000"/>
            <a:ext cx="7772400" cy="4737100"/>
            <a:chOff x="768" y="960"/>
            <a:chExt cx="4896" cy="2984"/>
          </a:xfrm>
        </p:grpSpPr>
        <p:sp>
          <p:nvSpPr>
            <p:cNvPr id="8" name="AutoShape 4"/>
            <p:cNvSpPr>
              <a:spLocks noChangeAspect="1" noChangeArrowheads="1" noTextEdit="1"/>
            </p:cNvSpPr>
            <p:nvPr/>
          </p:nvSpPr>
          <p:spPr bwMode="auto">
            <a:xfrm>
              <a:off x="768" y="960"/>
              <a:ext cx="4896" cy="2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2107" y="2849"/>
              <a:ext cx="422" cy="422"/>
            </a:xfrm>
            <a:custGeom>
              <a:avLst/>
              <a:gdLst>
                <a:gd name="T0" fmla="*/ 37 w 46"/>
                <a:gd name="T1" fmla="*/ 8 h 46"/>
                <a:gd name="T2" fmla="*/ 38 w 46"/>
                <a:gd name="T3" fmla="*/ 38 h 46"/>
                <a:gd name="T4" fmla="*/ 9 w 46"/>
                <a:gd name="T5" fmla="*/ 38 h 46"/>
                <a:gd name="T6" fmla="*/ 8 w 46"/>
                <a:gd name="T7" fmla="*/ 9 h 46"/>
                <a:gd name="T8" fmla="*/ 37 w 46"/>
                <a:gd name="T9" fmla="*/ 8 h 46"/>
                <a:gd name="T10" fmla="*/ 37 w 46"/>
                <a:gd name="T11" fmla="*/ 8 h 46"/>
              </a:gdLst>
              <a:ahLst/>
              <a:cxnLst>
                <a:cxn ang="0">
                  <a:pos x="T0" y="T1"/>
                </a:cxn>
                <a:cxn ang="0">
                  <a:pos x="T2" y="T3"/>
                </a:cxn>
                <a:cxn ang="0">
                  <a:pos x="T4" y="T5"/>
                </a:cxn>
                <a:cxn ang="0">
                  <a:pos x="T6" y="T7"/>
                </a:cxn>
                <a:cxn ang="0">
                  <a:pos x="T8" y="T9"/>
                </a:cxn>
                <a:cxn ang="0">
                  <a:pos x="T10" y="T11"/>
                </a:cxn>
              </a:cxnLst>
              <a:rect l="0" t="0" r="r" b="b"/>
              <a:pathLst>
                <a:path w="46" h="46">
                  <a:moveTo>
                    <a:pt x="37" y="8"/>
                  </a:moveTo>
                  <a:cubicBezTo>
                    <a:pt x="46" y="16"/>
                    <a:pt x="46" y="29"/>
                    <a:pt x="38" y="38"/>
                  </a:cubicBezTo>
                  <a:cubicBezTo>
                    <a:pt x="31" y="46"/>
                    <a:pt x="18" y="46"/>
                    <a:pt x="9" y="38"/>
                  </a:cubicBezTo>
                  <a:cubicBezTo>
                    <a:pt x="1" y="30"/>
                    <a:pt x="0" y="17"/>
                    <a:pt x="8" y="9"/>
                  </a:cubicBezTo>
                  <a:cubicBezTo>
                    <a:pt x="16" y="1"/>
                    <a:pt x="29" y="0"/>
                    <a:pt x="37" y="8"/>
                  </a:cubicBezTo>
                  <a:close/>
                  <a:moveTo>
                    <a:pt x="37" y="8"/>
                  </a:moveTo>
                </a:path>
              </a:pathLst>
            </a:custGeom>
            <a:noFill/>
            <a:ln w="0">
              <a:solidFill>
                <a:srgbClr val="FAFBF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noEditPoints="1"/>
            </p:cNvSpPr>
            <p:nvPr/>
          </p:nvSpPr>
          <p:spPr bwMode="auto">
            <a:xfrm>
              <a:off x="786" y="978"/>
              <a:ext cx="4852" cy="165"/>
            </a:xfrm>
            <a:custGeom>
              <a:avLst/>
              <a:gdLst>
                <a:gd name="T0" fmla="*/ 0 w 529"/>
                <a:gd name="T1" fmla="*/ 0 h 18"/>
                <a:gd name="T2" fmla="*/ 529 w 529"/>
                <a:gd name="T3" fmla="*/ 0 h 18"/>
                <a:gd name="T4" fmla="*/ 0 w 529"/>
                <a:gd name="T5" fmla="*/ 18 h 18"/>
                <a:gd name="T6" fmla="*/ 0 w 529"/>
                <a:gd name="T7" fmla="*/ 0 h 18"/>
                <a:gd name="T8" fmla="*/ 4 w 529"/>
                <a:gd name="T9" fmla="*/ 18 h 18"/>
                <a:gd name="T10" fmla="*/ 4 w 529"/>
                <a:gd name="T11" fmla="*/ 0 h 18"/>
              </a:gdLst>
              <a:ahLst/>
              <a:cxnLst>
                <a:cxn ang="0">
                  <a:pos x="T0" y="T1"/>
                </a:cxn>
                <a:cxn ang="0">
                  <a:pos x="T2" y="T3"/>
                </a:cxn>
                <a:cxn ang="0">
                  <a:pos x="T4" y="T5"/>
                </a:cxn>
                <a:cxn ang="0">
                  <a:pos x="T6" y="T7"/>
                </a:cxn>
                <a:cxn ang="0">
                  <a:pos x="T8" y="T9"/>
                </a:cxn>
                <a:cxn ang="0">
                  <a:pos x="T10" y="T11"/>
                </a:cxn>
              </a:cxnLst>
              <a:rect l="0" t="0" r="r" b="b"/>
              <a:pathLst>
                <a:path w="529" h="18">
                  <a:moveTo>
                    <a:pt x="0" y="0"/>
                  </a:moveTo>
                  <a:lnTo>
                    <a:pt x="529" y="0"/>
                  </a:lnTo>
                  <a:moveTo>
                    <a:pt x="0" y="18"/>
                  </a:moveTo>
                  <a:lnTo>
                    <a:pt x="0" y="0"/>
                  </a:lnTo>
                  <a:moveTo>
                    <a:pt x="4" y="18"/>
                  </a:moveTo>
                  <a:lnTo>
                    <a:pt x="4" y="0"/>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906" y="979"/>
              <a:ext cx="44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1A1B1C"/>
                  </a:solidFill>
                  <a:latin typeface="Times New Roman" pitchFamily="18" charset="0"/>
                </a:rPr>
                <a:t>Number</a:t>
              </a:r>
              <a:endParaRPr lang="en-US">
                <a:latin typeface="Arial" pitchFamily="34" charset="0"/>
              </a:endParaRPr>
            </a:p>
          </p:txBody>
        </p:sp>
        <p:sp>
          <p:nvSpPr>
            <p:cNvPr id="12" name="Line 9"/>
            <p:cNvSpPr>
              <a:spLocks noChangeShapeType="1"/>
            </p:cNvSpPr>
            <p:nvPr/>
          </p:nvSpPr>
          <p:spPr bwMode="auto">
            <a:xfrm flipV="1">
              <a:off x="1474" y="978"/>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1557" y="979"/>
              <a:ext cx="34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dirty="0">
                  <a:solidFill>
                    <a:srgbClr val="1A1B1C"/>
                  </a:solidFill>
                  <a:latin typeface="Times New Roman" pitchFamily="18" charset="0"/>
                </a:rPr>
                <a:t>Suffix</a:t>
              </a:r>
              <a:endParaRPr lang="en-US" dirty="0">
                <a:latin typeface="Arial" pitchFamily="34" charset="0"/>
              </a:endParaRPr>
            </a:p>
          </p:txBody>
        </p:sp>
        <p:sp>
          <p:nvSpPr>
            <p:cNvPr id="15" name="Line 12"/>
            <p:cNvSpPr>
              <a:spLocks noChangeShapeType="1"/>
            </p:cNvSpPr>
            <p:nvPr/>
          </p:nvSpPr>
          <p:spPr bwMode="auto">
            <a:xfrm flipV="1">
              <a:off x="1988" y="978"/>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auto">
            <a:xfrm>
              <a:off x="2070" y="979"/>
              <a:ext cx="48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1A1B1C"/>
                  </a:solidFill>
                  <a:latin typeface="Times New Roman" pitchFamily="18" charset="0"/>
                </a:rPr>
                <a:t>Meaning</a:t>
              </a:r>
              <a:endParaRPr lang="en-US">
                <a:latin typeface="Arial" pitchFamily="34" charset="0"/>
              </a:endParaRPr>
            </a:p>
          </p:txBody>
        </p:sp>
        <p:sp>
          <p:nvSpPr>
            <p:cNvPr id="17" name="Line 14"/>
            <p:cNvSpPr>
              <a:spLocks noChangeShapeType="1"/>
            </p:cNvSpPr>
            <p:nvPr/>
          </p:nvSpPr>
          <p:spPr bwMode="auto">
            <a:xfrm flipV="1">
              <a:off x="4271" y="978"/>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5"/>
            <p:cNvSpPr>
              <a:spLocks noChangeArrowheads="1"/>
            </p:cNvSpPr>
            <p:nvPr/>
          </p:nvSpPr>
          <p:spPr bwMode="auto">
            <a:xfrm>
              <a:off x="4354" y="979"/>
              <a:ext cx="55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dirty="0">
                  <a:solidFill>
                    <a:srgbClr val="1A1B1C"/>
                  </a:solidFill>
                  <a:latin typeface="Times New Roman" pitchFamily="18" charset="0"/>
                </a:rPr>
                <a:t>Flag State</a:t>
              </a:r>
              <a:endParaRPr lang="en-US" dirty="0">
                <a:latin typeface="Arial" pitchFamily="34" charset="0"/>
              </a:endParaRPr>
            </a:p>
          </p:txBody>
        </p:sp>
        <p:sp>
          <p:nvSpPr>
            <p:cNvPr id="19" name="Freeform 16"/>
            <p:cNvSpPr>
              <a:spLocks noEditPoints="1"/>
            </p:cNvSpPr>
            <p:nvPr/>
          </p:nvSpPr>
          <p:spPr bwMode="auto">
            <a:xfrm>
              <a:off x="786" y="978"/>
              <a:ext cx="4852" cy="340"/>
            </a:xfrm>
            <a:custGeom>
              <a:avLst/>
              <a:gdLst>
                <a:gd name="T0" fmla="*/ 525 w 529"/>
                <a:gd name="T1" fmla="*/ 18 h 37"/>
                <a:gd name="T2" fmla="*/ 525 w 529"/>
                <a:gd name="T3" fmla="*/ 0 h 37"/>
                <a:gd name="T4" fmla="*/ 529 w 529"/>
                <a:gd name="T5" fmla="*/ 18 h 37"/>
                <a:gd name="T6" fmla="*/ 529 w 529"/>
                <a:gd name="T7" fmla="*/ 0 h 37"/>
                <a:gd name="T8" fmla="*/ 0 w 529"/>
                <a:gd name="T9" fmla="*/ 19 h 37"/>
                <a:gd name="T10" fmla="*/ 529 w 529"/>
                <a:gd name="T11" fmla="*/ 19 h 37"/>
                <a:gd name="T12" fmla="*/ 0 w 529"/>
                <a:gd name="T13" fmla="*/ 37 h 37"/>
                <a:gd name="T14" fmla="*/ 0 w 529"/>
                <a:gd name="T15" fmla="*/ 19 h 37"/>
                <a:gd name="T16" fmla="*/ 4 w 529"/>
                <a:gd name="T17" fmla="*/ 37 h 37"/>
                <a:gd name="T18" fmla="*/ 4 w 529"/>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37">
                  <a:moveTo>
                    <a:pt x="525" y="18"/>
                  </a:moveTo>
                  <a:lnTo>
                    <a:pt x="525" y="0"/>
                  </a:lnTo>
                  <a:moveTo>
                    <a:pt x="529" y="18"/>
                  </a:moveTo>
                  <a:lnTo>
                    <a:pt x="529" y="0"/>
                  </a:lnTo>
                  <a:moveTo>
                    <a:pt x="0" y="19"/>
                  </a:moveTo>
                  <a:lnTo>
                    <a:pt x="529" y="19"/>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7"/>
            <p:cNvSpPr>
              <a:spLocks noChangeArrowheads="1"/>
            </p:cNvSpPr>
            <p:nvPr/>
          </p:nvSpPr>
          <p:spPr bwMode="auto">
            <a:xfrm>
              <a:off x="1117" y="1153"/>
              <a:ext cx="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1A1B1C"/>
                  </a:solidFill>
                  <a:latin typeface="Times New Roman" pitchFamily="18" charset="0"/>
                </a:rPr>
                <a:t>0</a:t>
              </a:r>
              <a:endParaRPr lang="en-US">
                <a:latin typeface="Arial" pitchFamily="34" charset="0"/>
              </a:endParaRPr>
            </a:p>
          </p:txBody>
        </p:sp>
        <p:sp>
          <p:nvSpPr>
            <p:cNvPr id="21" name="Line 18"/>
            <p:cNvSpPr>
              <a:spLocks noChangeShapeType="1"/>
            </p:cNvSpPr>
            <p:nvPr/>
          </p:nvSpPr>
          <p:spPr bwMode="auto">
            <a:xfrm flipV="1">
              <a:off x="1474" y="1153"/>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19"/>
            <p:cNvSpPr>
              <a:spLocks noChangeArrowheads="1"/>
            </p:cNvSpPr>
            <p:nvPr/>
          </p:nvSpPr>
          <p:spPr bwMode="auto">
            <a:xfrm>
              <a:off x="1557" y="1153"/>
              <a:ext cx="12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1A1B1C"/>
                  </a:solidFill>
                  <a:latin typeface="Times New Roman" pitchFamily="18" charset="0"/>
                </a:rPr>
                <a:t>eq</a:t>
              </a:r>
              <a:endParaRPr lang="en-US">
                <a:latin typeface="Arial" pitchFamily="34" charset="0"/>
              </a:endParaRPr>
            </a:p>
          </p:txBody>
        </p:sp>
        <p:sp>
          <p:nvSpPr>
            <p:cNvPr id="23" name="Line 20"/>
            <p:cNvSpPr>
              <a:spLocks noChangeShapeType="1"/>
            </p:cNvSpPr>
            <p:nvPr/>
          </p:nvSpPr>
          <p:spPr bwMode="auto">
            <a:xfrm flipV="1">
              <a:off x="1988" y="1153"/>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1"/>
            <p:cNvSpPr>
              <a:spLocks noChangeArrowheads="1"/>
            </p:cNvSpPr>
            <p:nvPr/>
          </p:nvSpPr>
          <p:spPr bwMode="auto">
            <a:xfrm>
              <a:off x="2070" y="1153"/>
              <a:ext cx="29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1A1B1C"/>
                  </a:solidFill>
                  <a:latin typeface="Times New Roman" pitchFamily="18" charset="0"/>
                </a:rPr>
                <a:t>equal</a:t>
              </a:r>
              <a:endParaRPr lang="en-US">
                <a:latin typeface="Arial" pitchFamily="34" charset="0"/>
              </a:endParaRPr>
            </a:p>
          </p:txBody>
        </p:sp>
        <p:sp>
          <p:nvSpPr>
            <p:cNvPr id="25" name="Line 22"/>
            <p:cNvSpPr>
              <a:spLocks noChangeShapeType="1"/>
            </p:cNvSpPr>
            <p:nvPr/>
          </p:nvSpPr>
          <p:spPr bwMode="auto">
            <a:xfrm flipV="1">
              <a:off x="4271" y="1153"/>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23"/>
            <p:cNvSpPr>
              <a:spLocks noChangeArrowheads="1"/>
            </p:cNvSpPr>
            <p:nvPr/>
          </p:nvSpPr>
          <p:spPr bwMode="auto">
            <a:xfrm>
              <a:off x="4354" y="1153"/>
              <a:ext cx="29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dirty="0">
                  <a:solidFill>
                    <a:srgbClr val="1A1B1C"/>
                  </a:solidFill>
                  <a:latin typeface="Times New Roman" pitchFamily="18" charset="0"/>
                </a:rPr>
                <a:t>Z = 1</a:t>
              </a:r>
              <a:endParaRPr lang="en-US" dirty="0">
                <a:latin typeface="Arial" pitchFamily="34" charset="0"/>
              </a:endParaRPr>
            </a:p>
          </p:txBody>
        </p:sp>
        <p:sp>
          <p:nvSpPr>
            <p:cNvPr id="27" name="Freeform 24"/>
            <p:cNvSpPr>
              <a:spLocks noEditPoints="1"/>
            </p:cNvSpPr>
            <p:nvPr/>
          </p:nvSpPr>
          <p:spPr bwMode="auto">
            <a:xfrm>
              <a:off x="786" y="1153"/>
              <a:ext cx="4852" cy="339"/>
            </a:xfrm>
            <a:custGeom>
              <a:avLst/>
              <a:gdLst>
                <a:gd name="T0" fmla="*/ 525 w 529"/>
                <a:gd name="T1" fmla="*/ 18 h 37"/>
                <a:gd name="T2" fmla="*/ 525 w 529"/>
                <a:gd name="T3" fmla="*/ 0 h 37"/>
                <a:gd name="T4" fmla="*/ 529 w 529"/>
                <a:gd name="T5" fmla="*/ 18 h 37"/>
                <a:gd name="T6" fmla="*/ 529 w 529"/>
                <a:gd name="T7" fmla="*/ 0 h 37"/>
                <a:gd name="T8" fmla="*/ 0 w 529"/>
                <a:gd name="T9" fmla="*/ 18 h 37"/>
                <a:gd name="T10" fmla="*/ 529 w 529"/>
                <a:gd name="T11" fmla="*/ 18 h 37"/>
                <a:gd name="T12" fmla="*/ 0 w 529"/>
                <a:gd name="T13" fmla="*/ 37 h 37"/>
                <a:gd name="T14" fmla="*/ 0 w 529"/>
                <a:gd name="T15" fmla="*/ 19 h 37"/>
                <a:gd name="T16" fmla="*/ 4 w 529"/>
                <a:gd name="T17" fmla="*/ 37 h 37"/>
                <a:gd name="T18" fmla="*/ 4 w 529"/>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37">
                  <a:moveTo>
                    <a:pt x="525" y="18"/>
                  </a:moveTo>
                  <a:lnTo>
                    <a:pt x="525" y="0"/>
                  </a:lnTo>
                  <a:moveTo>
                    <a:pt x="529" y="18"/>
                  </a:moveTo>
                  <a:lnTo>
                    <a:pt x="529" y="0"/>
                  </a:lnTo>
                  <a:moveTo>
                    <a:pt x="0" y="18"/>
                  </a:moveTo>
                  <a:lnTo>
                    <a:pt x="529" y="18"/>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Rectangle 25"/>
            <p:cNvSpPr>
              <a:spLocks noChangeArrowheads="1"/>
            </p:cNvSpPr>
            <p:nvPr/>
          </p:nvSpPr>
          <p:spPr bwMode="auto">
            <a:xfrm>
              <a:off x="1117" y="1318"/>
              <a:ext cx="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1A1B1C"/>
                  </a:solidFill>
                  <a:latin typeface="Times New Roman" pitchFamily="18" charset="0"/>
                </a:rPr>
                <a:t>1</a:t>
              </a:r>
              <a:endParaRPr lang="en-US">
                <a:latin typeface="Arial" pitchFamily="34" charset="0"/>
              </a:endParaRPr>
            </a:p>
          </p:txBody>
        </p:sp>
        <p:sp>
          <p:nvSpPr>
            <p:cNvPr id="29" name="Line 26"/>
            <p:cNvSpPr>
              <a:spLocks noChangeShapeType="1"/>
            </p:cNvSpPr>
            <p:nvPr/>
          </p:nvSpPr>
          <p:spPr bwMode="auto">
            <a:xfrm flipV="1">
              <a:off x="1474" y="1327"/>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7"/>
            <p:cNvSpPr>
              <a:spLocks noChangeArrowheads="1"/>
            </p:cNvSpPr>
            <p:nvPr/>
          </p:nvSpPr>
          <p:spPr bwMode="auto">
            <a:xfrm>
              <a:off x="1557" y="1318"/>
              <a:ext cx="12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1A1B1C"/>
                  </a:solidFill>
                  <a:latin typeface="Times New Roman" pitchFamily="18" charset="0"/>
                </a:rPr>
                <a:t>ne</a:t>
              </a:r>
              <a:endParaRPr lang="en-US">
                <a:latin typeface="Arial" pitchFamily="34" charset="0"/>
              </a:endParaRPr>
            </a:p>
          </p:txBody>
        </p:sp>
        <p:sp>
          <p:nvSpPr>
            <p:cNvPr id="31" name="Line 28"/>
            <p:cNvSpPr>
              <a:spLocks noChangeShapeType="1"/>
            </p:cNvSpPr>
            <p:nvPr/>
          </p:nvSpPr>
          <p:spPr bwMode="auto">
            <a:xfrm flipV="1">
              <a:off x="1988" y="1327"/>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4" name="Rectangle 29"/>
            <p:cNvSpPr>
              <a:spLocks noChangeArrowheads="1"/>
            </p:cNvSpPr>
            <p:nvPr/>
          </p:nvSpPr>
          <p:spPr bwMode="auto">
            <a:xfrm>
              <a:off x="2070" y="1318"/>
              <a:ext cx="47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1A1B1C"/>
                  </a:solidFill>
                  <a:latin typeface="Times New Roman" pitchFamily="18" charset="0"/>
                </a:rPr>
                <a:t>notequal</a:t>
              </a:r>
              <a:endParaRPr lang="en-US">
                <a:latin typeface="Arial" pitchFamily="34" charset="0"/>
              </a:endParaRPr>
            </a:p>
          </p:txBody>
        </p:sp>
        <p:sp>
          <p:nvSpPr>
            <p:cNvPr id="6145" name="Line 30"/>
            <p:cNvSpPr>
              <a:spLocks noChangeShapeType="1"/>
            </p:cNvSpPr>
            <p:nvPr/>
          </p:nvSpPr>
          <p:spPr bwMode="auto">
            <a:xfrm flipV="1">
              <a:off x="4271" y="1327"/>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7" name="Rectangle 31"/>
            <p:cNvSpPr>
              <a:spLocks noChangeArrowheads="1"/>
            </p:cNvSpPr>
            <p:nvPr/>
          </p:nvSpPr>
          <p:spPr bwMode="auto">
            <a:xfrm>
              <a:off x="4354" y="1318"/>
              <a:ext cx="29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dirty="0">
                  <a:solidFill>
                    <a:srgbClr val="1A1B1C"/>
                  </a:solidFill>
                  <a:latin typeface="Times New Roman" pitchFamily="18" charset="0"/>
                </a:rPr>
                <a:t>Z = 0</a:t>
              </a:r>
              <a:endParaRPr lang="en-US" dirty="0">
                <a:latin typeface="Arial" pitchFamily="34" charset="0"/>
              </a:endParaRPr>
            </a:p>
          </p:txBody>
        </p:sp>
        <p:sp>
          <p:nvSpPr>
            <p:cNvPr id="6148" name="Freeform 32"/>
            <p:cNvSpPr>
              <a:spLocks noEditPoints="1"/>
            </p:cNvSpPr>
            <p:nvPr/>
          </p:nvSpPr>
          <p:spPr bwMode="auto">
            <a:xfrm>
              <a:off x="786" y="1327"/>
              <a:ext cx="4852" cy="330"/>
            </a:xfrm>
            <a:custGeom>
              <a:avLst/>
              <a:gdLst>
                <a:gd name="T0" fmla="*/ 525 w 529"/>
                <a:gd name="T1" fmla="*/ 18 h 36"/>
                <a:gd name="T2" fmla="*/ 525 w 529"/>
                <a:gd name="T3" fmla="*/ 0 h 36"/>
                <a:gd name="T4" fmla="*/ 529 w 529"/>
                <a:gd name="T5" fmla="*/ 18 h 36"/>
                <a:gd name="T6" fmla="*/ 529 w 529"/>
                <a:gd name="T7" fmla="*/ 0 h 36"/>
                <a:gd name="T8" fmla="*/ 0 w 529"/>
                <a:gd name="T9" fmla="*/ 18 h 36"/>
                <a:gd name="T10" fmla="*/ 529 w 529"/>
                <a:gd name="T11" fmla="*/ 18 h 36"/>
                <a:gd name="T12" fmla="*/ 0 w 529"/>
                <a:gd name="T13" fmla="*/ 36 h 36"/>
                <a:gd name="T14" fmla="*/ 0 w 529"/>
                <a:gd name="T15" fmla="*/ 18 h 36"/>
                <a:gd name="T16" fmla="*/ 4 w 529"/>
                <a:gd name="T17" fmla="*/ 36 h 36"/>
                <a:gd name="T18" fmla="*/ 4 w 529"/>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36">
                  <a:moveTo>
                    <a:pt x="525" y="18"/>
                  </a:moveTo>
                  <a:lnTo>
                    <a:pt x="525" y="0"/>
                  </a:lnTo>
                  <a:moveTo>
                    <a:pt x="529" y="18"/>
                  </a:moveTo>
                  <a:lnTo>
                    <a:pt x="529" y="0"/>
                  </a:lnTo>
                  <a:moveTo>
                    <a:pt x="0" y="18"/>
                  </a:moveTo>
                  <a:lnTo>
                    <a:pt x="529" y="18"/>
                  </a:lnTo>
                  <a:moveTo>
                    <a:pt x="0" y="36"/>
                  </a:moveTo>
                  <a:lnTo>
                    <a:pt x="0" y="18"/>
                  </a:lnTo>
                  <a:moveTo>
                    <a:pt x="4" y="36"/>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9" name="Rectangle 33"/>
            <p:cNvSpPr>
              <a:spLocks noChangeArrowheads="1"/>
            </p:cNvSpPr>
            <p:nvPr/>
          </p:nvSpPr>
          <p:spPr bwMode="auto">
            <a:xfrm>
              <a:off x="1117" y="1492"/>
              <a:ext cx="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1A1B1C"/>
                  </a:solidFill>
                  <a:latin typeface="Times New Roman" pitchFamily="18" charset="0"/>
                </a:rPr>
                <a:t>2</a:t>
              </a:r>
              <a:endParaRPr lang="en-US">
                <a:latin typeface="Arial" pitchFamily="34" charset="0"/>
              </a:endParaRPr>
            </a:p>
          </p:txBody>
        </p:sp>
        <p:sp>
          <p:nvSpPr>
            <p:cNvPr id="6150" name="Line 34"/>
            <p:cNvSpPr>
              <a:spLocks noChangeShapeType="1"/>
            </p:cNvSpPr>
            <p:nvPr/>
          </p:nvSpPr>
          <p:spPr bwMode="auto">
            <a:xfrm flipV="1">
              <a:off x="1474" y="1492"/>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1" name="Rectangle 35"/>
            <p:cNvSpPr>
              <a:spLocks noChangeArrowheads="1"/>
            </p:cNvSpPr>
            <p:nvPr/>
          </p:nvSpPr>
          <p:spPr bwMode="auto">
            <a:xfrm>
              <a:off x="1557" y="1492"/>
              <a:ext cx="27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1A1B1C"/>
                  </a:solidFill>
                  <a:latin typeface="Times New Roman" pitchFamily="18" charset="0"/>
                </a:rPr>
                <a:t>cs/hs</a:t>
              </a:r>
              <a:endParaRPr lang="en-US">
                <a:latin typeface="Arial" pitchFamily="34" charset="0"/>
              </a:endParaRPr>
            </a:p>
          </p:txBody>
        </p:sp>
        <p:sp>
          <p:nvSpPr>
            <p:cNvPr id="6152" name="Line 36"/>
            <p:cNvSpPr>
              <a:spLocks noChangeShapeType="1"/>
            </p:cNvSpPr>
            <p:nvPr/>
          </p:nvSpPr>
          <p:spPr bwMode="auto">
            <a:xfrm flipV="1">
              <a:off x="1988" y="1492"/>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3" name="Rectangle 37"/>
            <p:cNvSpPr>
              <a:spLocks noChangeArrowheads="1"/>
            </p:cNvSpPr>
            <p:nvPr/>
          </p:nvSpPr>
          <p:spPr bwMode="auto">
            <a:xfrm>
              <a:off x="2070" y="1492"/>
              <a:ext cx="190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700" dirty="0">
                  <a:solidFill>
                    <a:srgbClr val="1A1B1C"/>
                  </a:solidFill>
                  <a:latin typeface="Times New Roman" pitchFamily="18" charset="0"/>
                </a:rPr>
                <a:t>carry set/ unsigned higher or equal</a:t>
              </a:r>
              <a:endParaRPr lang="en-US" dirty="0">
                <a:latin typeface="Arial" pitchFamily="34" charset="0"/>
              </a:endParaRPr>
            </a:p>
          </p:txBody>
        </p:sp>
        <p:sp>
          <p:nvSpPr>
            <p:cNvPr id="6154" name="Line 38"/>
            <p:cNvSpPr>
              <a:spLocks noChangeShapeType="1"/>
            </p:cNvSpPr>
            <p:nvPr/>
          </p:nvSpPr>
          <p:spPr bwMode="auto">
            <a:xfrm flipV="1">
              <a:off x="4271" y="1492"/>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5" name="Rectangle 39"/>
            <p:cNvSpPr>
              <a:spLocks noChangeArrowheads="1"/>
            </p:cNvSpPr>
            <p:nvPr/>
          </p:nvSpPr>
          <p:spPr bwMode="auto">
            <a:xfrm>
              <a:off x="4354" y="1492"/>
              <a:ext cx="30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dirty="0">
                  <a:solidFill>
                    <a:srgbClr val="1A1B1C"/>
                  </a:solidFill>
                  <a:latin typeface="Times New Roman" pitchFamily="18" charset="0"/>
                </a:rPr>
                <a:t>C = 1</a:t>
              </a:r>
              <a:endParaRPr lang="en-US" dirty="0">
                <a:latin typeface="Arial" pitchFamily="34" charset="0"/>
              </a:endParaRPr>
            </a:p>
          </p:txBody>
        </p:sp>
        <p:sp>
          <p:nvSpPr>
            <p:cNvPr id="6156" name="Freeform 40"/>
            <p:cNvSpPr>
              <a:spLocks noEditPoints="1"/>
            </p:cNvSpPr>
            <p:nvPr/>
          </p:nvSpPr>
          <p:spPr bwMode="auto">
            <a:xfrm>
              <a:off x="786" y="1492"/>
              <a:ext cx="4852" cy="339"/>
            </a:xfrm>
            <a:custGeom>
              <a:avLst/>
              <a:gdLst>
                <a:gd name="T0" fmla="*/ 525 w 529"/>
                <a:gd name="T1" fmla="*/ 18 h 37"/>
                <a:gd name="T2" fmla="*/ 525 w 529"/>
                <a:gd name="T3" fmla="*/ 0 h 37"/>
                <a:gd name="T4" fmla="*/ 529 w 529"/>
                <a:gd name="T5" fmla="*/ 18 h 37"/>
                <a:gd name="T6" fmla="*/ 529 w 529"/>
                <a:gd name="T7" fmla="*/ 0 h 37"/>
                <a:gd name="T8" fmla="*/ 0 w 529"/>
                <a:gd name="T9" fmla="*/ 19 h 37"/>
                <a:gd name="T10" fmla="*/ 529 w 529"/>
                <a:gd name="T11" fmla="*/ 19 h 37"/>
                <a:gd name="T12" fmla="*/ 0 w 529"/>
                <a:gd name="T13" fmla="*/ 37 h 37"/>
                <a:gd name="T14" fmla="*/ 0 w 529"/>
                <a:gd name="T15" fmla="*/ 19 h 37"/>
                <a:gd name="T16" fmla="*/ 4 w 529"/>
                <a:gd name="T17" fmla="*/ 37 h 37"/>
                <a:gd name="T18" fmla="*/ 4 w 529"/>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37">
                  <a:moveTo>
                    <a:pt x="525" y="18"/>
                  </a:moveTo>
                  <a:lnTo>
                    <a:pt x="525" y="0"/>
                  </a:lnTo>
                  <a:moveTo>
                    <a:pt x="529" y="18"/>
                  </a:moveTo>
                  <a:lnTo>
                    <a:pt x="529" y="0"/>
                  </a:lnTo>
                  <a:moveTo>
                    <a:pt x="0" y="19"/>
                  </a:moveTo>
                  <a:lnTo>
                    <a:pt x="529" y="19"/>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7" name="Rectangle 41"/>
            <p:cNvSpPr>
              <a:spLocks noChangeArrowheads="1"/>
            </p:cNvSpPr>
            <p:nvPr/>
          </p:nvSpPr>
          <p:spPr bwMode="auto">
            <a:xfrm>
              <a:off x="1117" y="1666"/>
              <a:ext cx="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1A1B1C"/>
                  </a:solidFill>
                  <a:latin typeface="Times New Roman" pitchFamily="18" charset="0"/>
                </a:rPr>
                <a:t>3</a:t>
              </a:r>
              <a:endParaRPr lang="en-US">
                <a:latin typeface="Arial" pitchFamily="34" charset="0"/>
              </a:endParaRPr>
            </a:p>
          </p:txBody>
        </p:sp>
        <p:sp>
          <p:nvSpPr>
            <p:cNvPr id="6158" name="Line 42"/>
            <p:cNvSpPr>
              <a:spLocks noChangeShapeType="1"/>
            </p:cNvSpPr>
            <p:nvPr/>
          </p:nvSpPr>
          <p:spPr bwMode="auto">
            <a:xfrm flipV="1">
              <a:off x="1474" y="1666"/>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9" name="Rectangle 43"/>
            <p:cNvSpPr>
              <a:spLocks noChangeArrowheads="1"/>
            </p:cNvSpPr>
            <p:nvPr/>
          </p:nvSpPr>
          <p:spPr bwMode="auto">
            <a:xfrm>
              <a:off x="1557" y="1666"/>
              <a:ext cx="26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1A1B1C"/>
                  </a:solidFill>
                  <a:latin typeface="Times New Roman" pitchFamily="18" charset="0"/>
                </a:rPr>
                <a:t>cc/lo</a:t>
              </a:r>
              <a:endParaRPr lang="en-US">
                <a:latin typeface="Arial" pitchFamily="34" charset="0"/>
              </a:endParaRPr>
            </a:p>
          </p:txBody>
        </p:sp>
        <p:sp>
          <p:nvSpPr>
            <p:cNvPr id="6160" name="Line 44"/>
            <p:cNvSpPr>
              <a:spLocks noChangeShapeType="1"/>
            </p:cNvSpPr>
            <p:nvPr/>
          </p:nvSpPr>
          <p:spPr bwMode="auto">
            <a:xfrm flipV="1">
              <a:off x="1988" y="1666"/>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1" name="Rectangle 45"/>
            <p:cNvSpPr>
              <a:spLocks noChangeArrowheads="1"/>
            </p:cNvSpPr>
            <p:nvPr/>
          </p:nvSpPr>
          <p:spPr bwMode="auto">
            <a:xfrm>
              <a:off x="2070" y="1666"/>
              <a:ext cx="149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700" dirty="0">
                  <a:solidFill>
                    <a:srgbClr val="1A1B1C"/>
                  </a:solidFill>
                  <a:latin typeface="Times New Roman" pitchFamily="18" charset="0"/>
                </a:rPr>
                <a:t>carry clear/ unsigned lower</a:t>
              </a:r>
              <a:endParaRPr lang="en-US" dirty="0">
                <a:latin typeface="Arial" pitchFamily="34" charset="0"/>
              </a:endParaRPr>
            </a:p>
          </p:txBody>
        </p:sp>
        <p:sp>
          <p:nvSpPr>
            <p:cNvPr id="6162" name="Line 46"/>
            <p:cNvSpPr>
              <a:spLocks noChangeShapeType="1"/>
            </p:cNvSpPr>
            <p:nvPr/>
          </p:nvSpPr>
          <p:spPr bwMode="auto">
            <a:xfrm flipV="1">
              <a:off x="4271" y="1666"/>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3" name="Rectangle 47"/>
            <p:cNvSpPr>
              <a:spLocks noChangeArrowheads="1"/>
            </p:cNvSpPr>
            <p:nvPr/>
          </p:nvSpPr>
          <p:spPr bwMode="auto">
            <a:xfrm>
              <a:off x="4354" y="1666"/>
              <a:ext cx="30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dirty="0">
                  <a:solidFill>
                    <a:srgbClr val="1A1B1C"/>
                  </a:solidFill>
                  <a:latin typeface="Times New Roman" pitchFamily="18" charset="0"/>
                </a:rPr>
                <a:t>C = 0</a:t>
              </a:r>
              <a:endParaRPr lang="en-US" dirty="0">
                <a:latin typeface="Arial" pitchFamily="34" charset="0"/>
              </a:endParaRPr>
            </a:p>
          </p:txBody>
        </p:sp>
        <p:sp>
          <p:nvSpPr>
            <p:cNvPr id="6164" name="Freeform 48"/>
            <p:cNvSpPr>
              <a:spLocks noEditPoints="1"/>
            </p:cNvSpPr>
            <p:nvPr/>
          </p:nvSpPr>
          <p:spPr bwMode="auto">
            <a:xfrm>
              <a:off x="786" y="1666"/>
              <a:ext cx="4852" cy="340"/>
            </a:xfrm>
            <a:custGeom>
              <a:avLst/>
              <a:gdLst>
                <a:gd name="T0" fmla="*/ 525 w 529"/>
                <a:gd name="T1" fmla="*/ 18 h 37"/>
                <a:gd name="T2" fmla="*/ 525 w 529"/>
                <a:gd name="T3" fmla="*/ 0 h 37"/>
                <a:gd name="T4" fmla="*/ 529 w 529"/>
                <a:gd name="T5" fmla="*/ 18 h 37"/>
                <a:gd name="T6" fmla="*/ 529 w 529"/>
                <a:gd name="T7" fmla="*/ 0 h 37"/>
                <a:gd name="T8" fmla="*/ 0 w 529"/>
                <a:gd name="T9" fmla="*/ 18 h 37"/>
                <a:gd name="T10" fmla="*/ 529 w 529"/>
                <a:gd name="T11" fmla="*/ 18 h 37"/>
                <a:gd name="T12" fmla="*/ 0 w 529"/>
                <a:gd name="T13" fmla="*/ 37 h 37"/>
                <a:gd name="T14" fmla="*/ 0 w 529"/>
                <a:gd name="T15" fmla="*/ 19 h 37"/>
                <a:gd name="T16" fmla="*/ 4 w 529"/>
                <a:gd name="T17" fmla="*/ 37 h 37"/>
                <a:gd name="T18" fmla="*/ 4 w 529"/>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37">
                  <a:moveTo>
                    <a:pt x="525" y="18"/>
                  </a:moveTo>
                  <a:lnTo>
                    <a:pt x="525" y="0"/>
                  </a:lnTo>
                  <a:moveTo>
                    <a:pt x="529" y="18"/>
                  </a:moveTo>
                  <a:lnTo>
                    <a:pt x="529" y="0"/>
                  </a:lnTo>
                  <a:moveTo>
                    <a:pt x="0" y="18"/>
                  </a:moveTo>
                  <a:lnTo>
                    <a:pt x="529" y="18"/>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5" name="Rectangle 49"/>
            <p:cNvSpPr>
              <a:spLocks noChangeArrowheads="1"/>
            </p:cNvSpPr>
            <p:nvPr/>
          </p:nvSpPr>
          <p:spPr bwMode="auto">
            <a:xfrm>
              <a:off x="1117" y="1832"/>
              <a:ext cx="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1A1B1C"/>
                  </a:solidFill>
                  <a:latin typeface="Times New Roman" pitchFamily="18" charset="0"/>
                </a:rPr>
                <a:t>4</a:t>
              </a:r>
              <a:endParaRPr lang="en-US">
                <a:latin typeface="Arial" pitchFamily="34" charset="0"/>
              </a:endParaRPr>
            </a:p>
          </p:txBody>
        </p:sp>
        <p:sp>
          <p:nvSpPr>
            <p:cNvPr id="6166" name="Line 50"/>
            <p:cNvSpPr>
              <a:spLocks noChangeShapeType="1"/>
            </p:cNvSpPr>
            <p:nvPr/>
          </p:nvSpPr>
          <p:spPr bwMode="auto">
            <a:xfrm flipV="1">
              <a:off x="1474" y="1840"/>
              <a:ext cx="0" cy="16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7" name="Rectangle 51"/>
            <p:cNvSpPr>
              <a:spLocks noChangeArrowheads="1"/>
            </p:cNvSpPr>
            <p:nvPr/>
          </p:nvSpPr>
          <p:spPr bwMode="auto">
            <a:xfrm>
              <a:off x="1557" y="1832"/>
              <a:ext cx="14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1A1B1C"/>
                  </a:solidFill>
                  <a:latin typeface="Times New Roman" pitchFamily="18" charset="0"/>
                </a:rPr>
                <a:t>mi</a:t>
              </a:r>
              <a:endParaRPr lang="en-US">
                <a:latin typeface="Arial" pitchFamily="34" charset="0"/>
              </a:endParaRPr>
            </a:p>
          </p:txBody>
        </p:sp>
        <p:sp>
          <p:nvSpPr>
            <p:cNvPr id="6168" name="Line 52"/>
            <p:cNvSpPr>
              <a:spLocks noChangeShapeType="1"/>
            </p:cNvSpPr>
            <p:nvPr/>
          </p:nvSpPr>
          <p:spPr bwMode="auto">
            <a:xfrm flipV="1">
              <a:off x="1988" y="1840"/>
              <a:ext cx="0" cy="16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9" name="Rectangle 53"/>
            <p:cNvSpPr>
              <a:spLocks noChangeArrowheads="1"/>
            </p:cNvSpPr>
            <p:nvPr/>
          </p:nvSpPr>
          <p:spPr bwMode="auto">
            <a:xfrm>
              <a:off x="2070" y="1832"/>
              <a:ext cx="87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dirty="0">
                  <a:solidFill>
                    <a:srgbClr val="1A1B1C"/>
                  </a:solidFill>
                  <a:latin typeface="Times New Roman" pitchFamily="18" charset="0"/>
                </a:rPr>
                <a:t>negative/ minus</a:t>
              </a:r>
              <a:endParaRPr lang="en-US" dirty="0">
                <a:latin typeface="Arial" pitchFamily="34" charset="0"/>
              </a:endParaRPr>
            </a:p>
          </p:txBody>
        </p:sp>
        <p:sp>
          <p:nvSpPr>
            <p:cNvPr id="6170" name="Line 54"/>
            <p:cNvSpPr>
              <a:spLocks noChangeShapeType="1"/>
            </p:cNvSpPr>
            <p:nvPr/>
          </p:nvSpPr>
          <p:spPr bwMode="auto">
            <a:xfrm flipV="1">
              <a:off x="4271" y="1840"/>
              <a:ext cx="0" cy="16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71" name="Rectangle 55"/>
            <p:cNvSpPr>
              <a:spLocks noChangeArrowheads="1"/>
            </p:cNvSpPr>
            <p:nvPr/>
          </p:nvSpPr>
          <p:spPr bwMode="auto">
            <a:xfrm>
              <a:off x="4354" y="1832"/>
              <a:ext cx="31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dirty="0">
                  <a:solidFill>
                    <a:srgbClr val="1A1B1C"/>
                  </a:solidFill>
                  <a:latin typeface="Times New Roman" pitchFamily="18" charset="0"/>
                </a:rPr>
                <a:t>N = 1</a:t>
              </a:r>
              <a:endParaRPr lang="en-US" dirty="0">
                <a:latin typeface="Arial" pitchFamily="34" charset="0"/>
              </a:endParaRPr>
            </a:p>
          </p:txBody>
        </p:sp>
        <p:sp>
          <p:nvSpPr>
            <p:cNvPr id="6172" name="Freeform 56"/>
            <p:cNvSpPr>
              <a:spLocks noEditPoints="1"/>
            </p:cNvSpPr>
            <p:nvPr/>
          </p:nvSpPr>
          <p:spPr bwMode="auto">
            <a:xfrm>
              <a:off x="786" y="1840"/>
              <a:ext cx="4852" cy="331"/>
            </a:xfrm>
            <a:custGeom>
              <a:avLst/>
              <a:gdLst>
                <a:gd name="T0" fmla="*/ 525 w 529"/>
                <a:gd name="T1" fmla="*/ 18 h 36"/>
                <a:gd name="T2" fmla="*/ 525 w 529"/>
                <a:gd name="T3" fmla="*/ 0 h 36"/>
                <a:gd name="T4" fmla="*/ 529 w 529"/>
                <a:gd name="T5" fmla="*/ 18 h 36"/>
                <a:gd name="T6" fmla="*/ 529 w 529"/>
                <a:gd name="T7" fmla="*/ 0 h 36"/>
                <a:gd name="T8" fmla="*/ 0 w 529"/>
                <a:gd name="T9" fmla="*/ 18 h 36"/>
                <a:gd name="T10" fmla="*/ 529 w 529"/>
                <a:gd name="T11" fmla="*/ 18 h 36"/>
                <a:gd name="T12" fmla="*/ 0 w 529"/>
                <a:gd name="T13" fmla="*/ 36 h 36"/>
                <a:gd name="T14" fmla="*/ 0 w 529"/>
                <a:gd name="T15" fmla="*/ 18 h 36"/>
                <a:gd name="T16" fmla="*/ 4 w 529"/>
                <a:gd name="T17" fmla="*/ 36 h 36"/>
                <a:gd name="T18" fmla="*/ 4 w 529"/>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36">
                  <a:moveTo>
                    <a:pt x="525" y="18"/>
                  </a:moveTo>
                  <a:lnTo>
                    <a:pt x="525" y="0"/>
                  </a:lnTo>
                  <a:moveTo>
                    <a:pt x="529" y="18"/>
                  </a:moveTo>
                  <a:lnTo>
                    <a:pt x="529" y="0"/>
                  </a:lnTo>
                  <a:moveTo>
                    <a:pt x="0" y="18"/>
                  </a:moveTo>
                  <a:lnTo>
                    <a:pt x="529" y="18"/>
                  </a:lnTo>
                  <a:moveTo>
                    <a:pt x="0" y="36"/>
                  </a:moveTo>
                  <a:lnTo>
                    <a:pt x="0" y="18"/>
                  </a:lnTo>
                  <a:moveTo>
                    <a:pt x="4" y="36"/>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73" name="Rectangle 57"/>
            <p:cNvSpPr>
              <a:spLocks noChangeArrowheads="1"/>
            </p:cNvSpPr>
            <p:nvPr/>
          </p:nvSpPr>
          <p:spPr bwMode="auto">
            <a:xfrm>
              <a:off x="1117" y="2006"/>
              <a:ext cx="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1A1B1C"/>
                  </a:solidFill>
                  <a:latin typeface="Times New Roman" pitchFamily="18" charset="0"/>
                </a:rPr>
                <a:t>5</a:t>
              </a:r>
              <a:endParaRPr lang="en-US">
                <a:latin typeface="Arial" pitchFamily="34" charset="0"/>
              </a:endParaRPr>
            </a:p>
          </p:txBody>
        </p:sp>
        <p:sp>
          <p:nvSpPr>
            <p:cNvPr id="6174" name="Line 58"/>
            <p:cNvSpPr>
              <a:spLocks noChangeShapeType="1"/>
            </p:cNvSpPr>
            <p:nvPr/>
          </p:nvSpPr>
          <p:spPr bwMode="auto">
            <a:xfrm flipV="1">
              <a:off x="1474" y="2006"/>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75" name="Rectangle 59"/>
            <p:cNvSpPr>
              <a:spLocks noChangeArrowheads="1"/>
            </p:cNvSpPr>
            <p:nvPr/>
          </p:nvSpPr>
          <p:spPr bwMode="auto">
            <a:xfrm>
              <a:off x="1557" y="2006"/>
              <a:ext cx="10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1A1B1C"/>
                  </a:solidFill>
                  <a:latin typeface="Times New Roman" pitchFamily="18" charset="0"/>
                </a:rPr>
                <a:t>pl</a:t>
              </a:r>
              <a:endParaRPr lang="en-US">
                <a:latin typeface="Arial" pitchFamily="34" charset="0"/>
              </a:endParaRPr>
            </a:p>
          </p:txBody>
        </p:sp>
        <p:sp>
          <p:nvSpPr>
            <p:cNvPr id="6176" name="Line 60"/>
            <p:cNvSpPr>
              <a:spLocks noChangeShapeType="1"/>
            </p:cNvSpPr>
            <p:nvPr/>
          </p:nvSpPr>
          <p:spPr bwMode="auto">
            <a:xfrm flipV="1">
              <a:off x="1988" y="2006"/>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77" name="Rectangle 61"/>
            <p:cNvSpPr>
              <a:spLocks noChangeArrowheads="1"/>
            </p:cNvSpPr>
            <p:nvPr/>
          </p:nvSpPr>
          <p:spPr bwMode="auto">
            <a:xfrm>
              <a:off x="2070" y="2006"/>
              <a:ext cx="115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dirty="0">
                  <a:solidFill>
                    <a:srgbClr val="1A1B1C"/>
                  </a:solidFill>
                  <a:latin typeface="Times New Roman" pitchFamily="18" charset="0"/>
                </a:rPr>
                <a:t>positive or zero/ plus</a:t>
              </a:r>
              <a:endParaRPr lang="en-US" dirty="0">
                <a:latin typeface="Arial" pitchFamily="34" charset="0"/>
              </a:endParaRPr>
            </a:p>
          </p:txBody>
        </p:sp>
        <p:sp>
          <p:nvSpPr>
            <p:cNvPr id="6178" name="Line 62"/>
            <p:cNvSpPr>
              <a:spLocks noChangeShapeType="1"/>
            </p:cNvSpPr>
            <p:nvPr/>
          </p:nvSpPr>
          <p:spPr bwMode="auto">
            <a:xfrm flipV="1">
              <a:off x="4271" y="2006"/>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79" name="Rectangle 63"/>
            <p:cNvSpPr>
              <a:spLocks noChangeArrowheads="1"/>
            </p:cNvSpPr>
            <p:nvPr/>
          </p:nvSpPr>
          <p:spPr bwMode="auto">
            <a:xfrm>
              <a:off x="4354" y="2006"/>
              <a:ext cx="31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dirty="0">
                  <a:solidFill>
                    <a:srgbClr val="1A1B1C"/>
                  </a:solidFill>
                  <a:latin typeface="Times New Roman" pitchFamily="18" charset="0"/>
                </a:rPr>
                <a:t>N = 0</a:t>
              </a:r>
              <a:endParaRPr lang="en-US" dirty="0">
                <a:latin typeface="Arial" pitchFamily="34" charset="0"/>
              </a:endParaRPr>
            </a:p>
          </p:txBody>
        </p:sp>
        <p:sp>
          <p:nvSpPr>
            <p:cNvPr id="6180" name="Freeform 64"/>
            <p:cNvSpPr>
              <a:spLocks noEditPoints="1"/>
            </p:cNvSpPr>
            <p:nvPr/>
          </p:nvSpPr>
          <p:spPr bwMode="auto">
            <a:xfrm>
              <a:off x="786" y="2006"/>
              <a:ext cx="4852" cy="339"/>
            </a:xfrm>
            <a:custGeom>
              <a:avLst/>
              <a:gdLst>
                <a:gd name="T0" fmla="*/ 525 w 529"/>
                <a:gd name="T1" fmla="*/ 18 h 37"/>
                <a:gd name="T2" fmla="*/ 525 w 529"/>
                <a:gd name="T3" fmla="*/ 0 h 37"/>
                <a:gd name="T4" fmla="*/ 529 w 529"/>
                <a:gd name="T5" fmla="*/ 18 h 37"/>
                <a:gd name="T6" fmla="*/ 529 w 529"/>
                <a:gd name="T7" fmla="*/ 0 h 37"/>
                <a:gd name="T8" fmla="*/ 0 w 529"/>
                <a:gd name="T9" fmla="*/ 19 h 37"/>
                <a:gd name="T10" fmla="*/ 529 w 529"/>
                <a:gd name="T11" fmla="*/ 19 h 37"/>
                <a:gd name="T12" fmla="*/ 0 w 529"/>
                <a:gd name="T13" fmla="*/ 37 h 37"/>
                <a:gd name="T14" fmla="*/ 0 w 529"/>
                <a:gd name="T15" fmla="*/ 19 h 37"/>
                <a:gd name="T16" fmla="*/ 4 w 529"/>
                <a:gd name="T17" fmla="*/ 37 h 37"/>
                <a:gd name="T18" fmla="*/ 4 w 529"/>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37">
                  <a:moveTo>
                    <a:pt x="525" y="18"/>
                  </a:moveTo>
                  <a:lnTo>
                    <a:pt x="525" y="0"/>
                  </a:lnTo>
                  <a:moveTo>
                    <a:pt x="529" y="18"/>
                  </a:moveTo>
                  <a:lnTo>
                    <a:pt x="529" y="0"/>
                  </a:lnTo>
                  <a:moveTo>
                    <a:pt x="0" y="19"/>
                  </a:moveTo>
                  <a:lnTo>
                    <a:pt x="529" y="19"/>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1" name="Rectangle 65"/>
            <p:cNvSpPr>
              <a:spLocks noChangeArrowheads="1"/>
            </p:cNvSpPr>
            <p:nvPr/>
          </p:nvSpPr>
          <p:spPr bwMode="auto">
            <a:xfrm>
              <a:off x="1117" y="2180"/>
              <a:ext cx="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1A1B1C"/>
                  </a:solidFill>
                  <a:latin typeface="Times New Roman" pitchFamily="18" charset="0"/>
                </a:rPr>
                <a:t>6</a:t>
              </a:r>
              <a:endParaRPr lang="en-US">
                <a:latin typeface="Arial" pitchFamily="34" charset="0"/>
              </a:endParaRPr>
            </a:p>
          </p:txBody>
        </p:sp>
        <p:sp>
          <p:nvSpPr>
            <p:cNvPr id="6182" name="Line 66"/>
            <p:cNvSpPr>
              <a:spLocks noChangeShapeType="1"/>
            </p:cNvSpPr>
            <p:nvPr/>
          </p:nvSpPr>
          <p:spPr bwMode="auto">
            <a:xfrm flipV="1">
              <a:off x="1474" y="2180"/>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3" name="Rectangle 67"/>
            <p:cNvSpPr>
              <a:spLocks noChangeArrowheads="1"/>
            </p:cNvSpPr>
            <p:nvPr/>
          </p:nvSpPr>
          <p:spPr bwMode="auto">
            <a:xfrm>
              <a:off x="1557" y="2180"/>
              <a:ext cx="12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1A1B1C"/>
                  </a:solidFill>
                  <a:latin typeface="Times New Roman" pitchFamily="18" charset="0"/>
                </a:rPr>
                <a:t>vs</a:t>
              </a:r>
              <a:endParaRPr lang="en-US">
                <a:latin typeface="Arial" pitchFamily="34" charset="0"/>
              </a:endParaRPr>
            </a:p>
          </p:txBody>
        </p:sp>
        <p:sp>
          <p:nvSpPr>
            <p:cNvPr id="6184" name="Line 68"/>
            <p:cNvSpPr>
              <a:spLocks noChangeShapeType="1"/>
            </p:cNvSpPr>
            <p:nvPr/>
          </p:nvSpPr>
          <p:spPr bwMode="auto">
            <a:xfrm flipV="1">
              <a:off x="1988" y="2180"/>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5" name="Rectangle 69"/>
            <p:cNvSpPr>
              <a:spLocks noChangeArrowheads="1"/>
            </p:cNvSpPr>
            <p:nvPr/>
          </p:nvSpPr>
          <p:spPr bwMode="auto">
            <a:xfrm>
              <a:off x="2070" y="2180"/>
              <a:ext cx="49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dirty="0">
                  <a:solidFill>
                    <a:srgbClr val="1A1B1C"/>
                  </a:solidFill>
                  <a:latin typeface="Times New Roman" pitchFamily="18" charset="0"/>
                </a:rPr>
                <a:t>overflow</a:t>
              </a:r>
              <a:endParaRPr lang="en-US" dirty="0">
                <a:latin typeface="Arial" pitchFamily="34" charset="0"/>
              </a:endParaRPr>
            </a:p>
          </p:txBody>
        </p:sp>
        <p:sp>
          <p:nvSpPr>
            <p:cNvPr id="6186" name="Line 70"/>
            <p:cNvSpPr>
              <a:spLocks noChangeShapeType="1"/>
            </p:cNvSpPr>
            <p:nvPr/>
          </p:nvSpPr>
          <p:spPr bwMode="auto">
            <a:xfrm flipV="1">
              <a:off x="4271" y="2180"/>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7" name="Rectangle 71"/>
            <p:cNvSpPr>
              <a:spLocks noChangeArrowheads="1"/>
            </p:cNvSpPr>
            <p:nvPr/>
          </p:nvSpPr>
          <p:spPr bwMode="auto">
            <a:xfrm>
              <a:off x="4354" y="2180"/>
              <a:ext cx="31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dirty="0">
                  <a:solidFill>
                    <a:srgbClr val="1A1B1C"/>
                  </a:solidFill>
                  <a:latin typeface="Times New Roman" pitchFamily="18" charset="0"/>
                </a:rPr>
                <a:t>V = 1</a:t>
              </a:r>
              <a:endParaRPr lang="en-US" dirty="0">
                <a:latin typeface="Arial" pitchFamily="34" charset="0"/>
              </a:endParaRPr>
            </a:p>
          </p:txBody>
        </p:sp>
        <p:sp>
          <p:nvSpPr>
            <p:cNvPr id="6188" name="Freeform 72"/>
            <p:cNvSpPr>
              <a:spLocks noEditPoints="1"/>
            </p:cNvSpPr>
            <p:nvPr/>
          </p:nvSpPr>
          <p:spPr bwMode="auto">
            <a:xfrm>
              <a:off x="786" y="2180"/>
              <a:ext cx="4852" cy="339"/>
            </a:xfrm>
            <a:custGeom>
              <a:avLst/>
              <a:gdLst>
                <a:gd name="T0" fmla="*/ 525 w 529"/>
                <a:gd name="T1" fmla="*/ 18 h 37"/>
                <a:gd name="T2" fmla="*/ 525 w 529"/>
                <a:gd name="T3" fmla="*/ 0 h 37"/>
                <a:gd name="T4" fmla="*/ 529 w 529"/>
                <a:gd name="T5" fmla="*/ 18 h 37"/>
                <a:gd name="T6" fmla="*/ 529 w 529"/>
                <a:gd name="T7" fmla="*/ 0 h 37"/>
                <a:gd name="T8" fmla="*/ 0 w 529"/>
                <a:gd name="T9" fmla="*/ 18 h 37"/>
                <a:gd name="T10" fmla="*/ 529 w 529"/>
                <a:gd name="T11" fmla="*/ 18 h 37"/>
                <a:gd name="T12" fmla="*/ 0 w 529"/>
                <a:gd name="T13" fmla="*/ 37 h 37"/>
                <a:gd name="T14" fmla="*/ 0 w 529"/>
                <a:gd name="T15" fmla="*/ 19 h 37"/>
                <a:gd name="T16" fmla="*/ 4 w 529"/>
                <a:gd name="T17" fmla="*/ 37 h 37"/>
                <a:gd name="T18" fmla="*/ 4 w 529"/>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37">
                  <a:moveTo>
                    <a:pt x="525" y="18"/>
                  </a:moveTo>
                  <a:lnTo>
                    <a:pt x="525" y="0"/>
                  </a:lnTo>
                  <a:moveTo>
                    <a:pt x="529" y="18"/>
                  </a:moveTo>
                  <a:lnTo>
                    <a:pt x="529" y="0"/>
                  </a:lnTo>
                  <a:moveTo>
                    <a:pt x="0" y="18"/>
                  </a:moveTo>
                  <a:lnTo>
                    <a:pt x="529" y="18"/>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9" name="Rectangle 73"/>
            <p:cNvSpPr>
              <a:spLocks noChangeArrowheads="1"/>
            </p:cNvSpPr>
            <p:nvPr/>
          </p:nvSpPr>
          <p:spPr bwMode="auto">
            <a:xfrm>
              <a:off x="1117" y="2345"/>
              <a:ext cx="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1A1B1C"/>
                  </a:solidFill>
                  <a:latin typeface="Times New Roman" pitchFamily="18" charset="0"/>
                </a:rPr>
                <a:t>7</a:t>
              </a:r>
              <a:endParaRPr lang="en-US">
                <a:latin typeface="Arial" pitchFamily="34" charset="0"/>
              </a:endParaRPr>
            </a:p>
          </p:txBody>
        </p:sp>
        <p:sp>
          <p:nvSpPr>
            <p:cNvPr id="6190" name="Line 74"/>
            <p:cNvSpPr>
              <a:spLocks noChangeShapeType="1"/>
            </p:cNvSpPr>
            <p:nvPr/>
          </p:nvSpPr>
          <p:spPr bwMode="auto">
            <a:xfrm flipV="1">
              <a:off x="1474" y="2354"/>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1" name="Rectangle 75"/>
            <p:cNvSpPr>
              <a:spLocks noChangeArrowheads="1"/>
            </p:cNvSpPr>
            <p:nvPr/>
          </p:nvSpPr>
          <p:spPr bwMode="auto">
            <a:xfrm>
              <a:off x="1557" y="2345"/>
              <a:ext cx="12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1A1B1C"/>
                  </a:solidFill>
                  <a:latin typeface="Times New Roman" pitchFamily="18" charset="0"/>
                </a:rPr>
                <a:t>vc</a:t>
              </a:r>
              <a:endParaRPr lang="en-US">
                <a:latin typeface="Arial" pitchFamily="34" charset="0"/>
              </a:endParaRPr>
            </a:p>
          </p:txBody>
        </p:sp>
        <p:sp>
          <p:nvSpPr>
            <p:cNvPr id="6192" name="Line 76"/>
            <p:cNvSpPr>
              <a:spLocks noChangeShapeType="1"/>
            </p:cNvSpPr>
            <p:nvPr/>
          </p:nvSpPr>
          <p:spPr bwMode="auto">
            <a:xfrm flipV="1">
              <a:off x="1988" y="2354"/>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3" name="Rectangle 77"/>
            <p:cNvSpPr>
              <a:spLocks noChangeArrowheads="1"/>
            </p:cNvSpPr>
            <p:nvPr/>
          </p:nvSpPr>
          <p:spPr bwMode="auto">
            <a:xfrm>
              <a:off x="2070" y="2345"/>
              <a:ext cx="66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dirty="0">
                  <a:solidFill>
                    <a:srgbClr val="1A1B1C"/>
                  </a:solidFill>
                  <a:latin typeface="Times New Roman" pitchFamily="18" charset="0"/>
                </a:rPr>
                <a:t>no overflow</a:t>
              </a:r>
              <a:endParaRPr lang="en-US" dirty="0">
                <a:latin typeface="Arial" pitchFamily="34" charset="0"/>
              </a:endParaRPr>
            </a:p>
          </p:txBody>
        </p:sp>
        <p:sp>
          <p:nvSpPr>
            <p:cNvPr id="6194" name="Line 78"/>
            <p:cNvSpPr>
              <a:spLocks noChangeShapeType="1"/>
            </p:cNvSpPr>
            <p:nvPr/>
          </p:nvSpPr>
          <p:spPr bwMode="auto">
            <a:xfrm flipV="1">
              <a:off x="4271" y="2354"/>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5" name="Rectangle 79"/>
            <p:cNvSpPr>
              <a:spLocks noChangeArrowheads="1"/>
            </p:cNvSpPr>
            <p:nvPr/>
          </p:nvSpPr>
          <p:spPr bwMode="auto">
            <a:xfrm>
              <a:off x="4354" y="2345"/>
              <a:ext cx="31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dirty="0">
                  <a:solidFill>
                    <a:srgbClr val="1A1B1C"/>
                  </a:solidFill>
                  <a:latin typeface="Times New Roman" pitchFamily="18" charset="0"/>
                </a:rPr>
                <a:t>V = 0</a:t>
              </a:r>
              <a:endParaRPr lang="en-US" dirty="0">
                <a:latin typeface="Arial" pitchFamily="34" charset="0"/>
              </a:endParaRPr>
            </a:p>
          </p:txBody>
        </p:sp>
        <p:sp>
          <p:nvSpPr>
            <p:cNvPr id="6196" name="Freeform 80"/>
            <p:cNvSpPr>
              <a:spLocks noEditPoints="1"/>
            </p:cNvSpPr>
            <p:nvPr/>
          </p:nvSpPr>
          <p:spPr bwMode="auto">
            <a:xfrm>
              <a:off x="786" y="2354"/>
              <a:ext cx="4852" cy="330"/>
            </a:xfrm>
            <a:custGeom>
              <a:avLst/>
              <a:gdLst>
                <a:gd name="T0" fmla="*/ 525 w 529"/>
                <a:gd name="T1" fmla="*/ 18 h 36"/>
                <a:gd name="T2" fmla="*/ 525 w 529"/>
                <a:gd name="T3" fmla="*/ 0 h 36"/>
                <a:gd name="T4" fmla="*/ 529 w 529"/>
                <a:gd name="T5" fmla="*/ 18 h 36"/>
                <a:gd name="T6" fmla="*/ 529 w 529"/>
                <a:gd name="T7" fmla="*/ 0 h 36"/>
                <a:gd name="T8" fmla="*/ 0 w 529"/>
                <a:gd name="T9" fmla="*/ 18 h 36"/>
                <a:gd name="T10" fmla="*/ 529 w 529"/>
                <a:gd name="T11" fmla="*/ 18 h 36"/>
                <a:gd name="T12" fmla="*/ 0 w 529"/>
                <a:gd name="T13" fmla="*/ 36 h 36"/>
                <a:gd name="T14" fmla="*/ 0 w 529"/>
                <a:gd name="T15" fmla="*/ 18 h 36"/>
                <a:gd name="T16" fmla="*/ 4 w 529"/>
                <a:gd name="T17" fmla="*/ 36 h 36"/>
                <a:gd name="T18" fmla="*/ 4 w 529"/>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36">
                  <a:moveTo>
                    <a:pt x="525" y="18"/>
                  </a:moveTo>
                  <a:lnTo>
                    <a:pt x="525" y="0"/>
                  </a:lnTo>
                  <a:moveTo>
                    <a:pt x="529" y="18"/>
                  </a:moveTo>
                  <a:lnTo>
                    <a:pt x="529" y="0"/>
                  </a:lnTo>
                  <a:moveTo>
                    <a:pt x="0" y="18"/>
                  </a:moveTo>
                  <a:lnTo>
                    <a:pt x="529" y="18"/>
                  </a:lnTo>
                  <a:moveTo>
                    <a:pt x="0" y="36"/>
                  </a:moveTo>
                  <a:lnTo>
                    <a:pt x="0" y="18"/>
                  </a:lnTo>
                  <a:moveTo>
                    <a:pt x="4" y="36"/>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7" name="Rectangle 81"/>
            <p:cNvSpPr>
              <a:spLocks noChangeArrowheads="1"/>
            </p:cNvSpPr>
            <p:nvPr/>
          </p:nvSpPr>
          <p:spPr bwMode="auto">
            <a:xfrm>
              <a:off x="1117" y="2519"/>
              <a:ext cx="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1A1B1C"/>
                  </a:solidFill>
                  <a:latin typeface="Times New Roman" pitchFamily="18" charset="0"/>
                </a:rPr>
                <a:t>8</a:t>
              </a:r>
              <a:endParaRPr lang="en-US">
                <a:latin typeface="Arial" pitchFamily="34" charset="0"/>
              </a:endParaRPr>
            </a:p>
          </p:txBody>
        </p:sp>
        <p:sp>
          <p:nvSpPr>
            <p:cNvPr id="6198" name="Line 82"/>
            <p:cNvSpPr>
              <a:spLocks noChangeShapeType="1"/>
            </p:cNvSpPr>
            <p:nvPr/>
          </p:nvSpPr>
          <p:spPr bwMode="auto">
            <a:xfrm flipV="1">
              <a:off x="1474" y="2519"/>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9" name="Rectangle 83"/>
            <p:cNvSpPr>
              <a:spLocks noChangeArrowheads="1"/>
            </p:cNvSpPr>
            <p:nvPr/>
          </p:nvSpPr>
          <p:spPr bwMode="auto">
            <a:xfrm>
              <a:off x="1557" y="2519"/>
              <a:ext cx="10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1A1B1C"/>
                  </a:solidFill>
                  <a:latin typeface="Times New Roman" pitchFamily="18" charset="0"/>
                </a:rPr>
                <a:t>hi</a:t>
              </a:r>
              <a:endParaRPr lang="en-US">
                <a:latin typeface="Arial" pitchFamily="34" charset="0"/>
              </a:endParaRPr>
            </a:p>
          </p:txBody>
        </p:sp>
        <p:sp>
          <p:nvSpPr>
            <p:cNvPr id="6200" name="Line 84"/>
            <p:cNvSpPr>
              <a:spLocks noChangeShapeType="1"/>
            </p:cNvSpPr>
            <p:nvPr/>
          </p:nvSpPr>
          <p:spPr bwMode="auto">
            <a:xfrm flipV="1">
              <a:off x="1988" y="2519"/>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01" name="Rectangle 85"/>
            <p:cNvSpPr>
              <a:spLocks noChangeArrowheads="1"/>
            </p:cNvSpPr>
            <p:nvPr/>
          </p:nvSpPr>
          <p:spPr bwMode="auto">
            <a:xfrm>
              <a:off x="2070" y="2519"/>
              <a:ext cx="88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dirty="0">
                  <a:solidFill>
                    <a:srgbClr val="1A1B1C"/>
                  </a:solidFill>
                  <a:latin typeface="Times New Roman" pitchFamily="18" charset="0"/>
                </a:rPr>
                <a:t>unsigned higher</a:t>
              </a:r>
              <a:endParaRPr lang="en-US" dirty="0">
                <a:latin typeface="Arial" pitchFamily="34" charset="0"/>
              </a:endParaRPr>
            </a:p>
          </p:txBody>
        </p:sp>
        <p:sp>
          <p:nvSpPr>
            <p:cNvPr id="6202" name="Line 86"/>
            <p:cNvSpPr>
              <a:spLocks noChangeShapeType="1"/>
            </p:cNvSpPr>
            <p:nvPr/>
          </p:nvSpPr>
          <p:spPr bwMode="auto">
            <a:xfrm flipV="1">
              <a:off x="4271" y="2519"/>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03" name="Rectangle 87"/>
            <p:cNvSpPr>
              <a:spLocks noChangeArrowheads="1"/>
            </p:cNvSpPr>
            <p:nvPr/>
          </p:nvSpPr>
          <p:spPr bwMode="auto">
            <a:xfrm>
              <a:off x="4354" y="2519"/>
              <a:ext cx="93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700" dirty="0">
                  <a:solidFill>
                    <a:srgbClr val="1A1B1C"/>
                  </a:solidFill>
                  <a:latin typeface="Times New Roman" pitchFamily="18" charset="0"/>
                </a:rPr>
                <a:t>(C = 1) ∧ (Z = 0)</a:t>
              </a:r>
              <a:endParaRPr lang="en-US" dirty="0">
                <a:latin typeface="Arial" pitchFamily="34" charset="0"/>
              </a:endParaRPr>
            </a:p>
          </p:txBody>
        </p:sp>
        <p:sp>
          <p:nvSpPr>
            <p:cNvPr id="6206" name="Freeform 90"/>
            <p:cNvSpPr>
              <a:spLocks noEditPoints="1"/>
            </p:cNvSpPr>
            <p:nvPr/>
          </p:nvSpPr>
          <p:spPr bwMode="auto">
            <a:xfrm>
              <a:off x="786" y="2519"/>
              <a:ext cx="4852" cy="340"/>
            </a:xfrm>
            <a:custGeom>
              <a:avLst/>
              <a:gdLst>
                <a:gd name="T0" fmla="*/ 525 w 529"/>
                <a:gd name="T1" fmla="*/ 18 h 37"/>
                <a:gd name="T2" fmla="*/ 525 w 529"/>
                <a:gd name="T3" fmla="*/ 0 h 37"/>
                <a:gd name="T4" fmla="*/ 529 w 529"/>
                <a:gd name="T5" fmla="*/ 18 h 37"/>
                <a:gd name="T6" fmla="*/ 529 w 529"/>
                <a:gd name="T7" fmla="*/ 0 h 37"/>
                <a:gd name="T8" fmla="*/ 0 w 529"/>
                <a:gd name="T9" fmla="*/ 19 h 37"/>
                <a:gd name="T10" fmla="*/ 529 w 529"/>
                <a:gd name="T11" fmla="*/ 19 h 37"/>
                <a:gd name="T12" fmla="*/ 0 w 529"/>
                <a:gd name="T13" fmla="*/ 37 h 37"/>
                <a:gd name="T14" fmla="*/ 0 w 529"/>
                <a:gd name="T15" fmla="*/ 19 h 37"/>
                <a:gd name="T16" fmla="*/ 4 w 529"/>
                <a:gd name="T17" fmla="*/ 37 h 37"/>
                <a:gd name="T18" fmla="*/ 4 w 529"/>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37">
                  <a:moveTo>
                    <a:pt x="525" y="18"/>
                  </a:moveTo>
                  <a:lnTo>
                    <a:pt x="525" y="0"/>
                  </a:lnTo>
                  <a:moveTo>
                    <a:pt x="529" y="18"/>
                  </a:moveTo>
                  <a:lnTo>
                    <a:pt x="529" y="0"/>
                  </a:lnTo>
                  <a:moveTo>
                    <a:pt x="0" y="19"/>
                  </a:moveTo>
                  <a:lnTo>
                    <a:pt x="529" y="19"/>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07" name="Rectangle 91"/>
            <p:cNvSpPr>
              <a:spLocks noChangeArrowheads="1"/>
            </p:cNvSpPr>
            <p:nvPr/>
          </p:nvSpPr>
          <p:spPr bwMode="auto">
            <a:xfrm>
              <a:off x="1117" y="2694"/>
              <a:ext cx="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1A1B1C"/>
                  </a:solidFill>
                  <a:latin typeface="Times New Roman" pitchFamily="18" charset="0"/>
                </a:rPr>
                <a:t>9</a:t>
              </a:r>
              <a:endParaRPr lang="en-US">
                <a:latin typeface="Arial" pitchFamily="34" charset="0"/>
              </a:endParaRPr>
            </a:p>
          </p:txBody>
        </p:sp>
        <p:sp>
          <p:nvSpPr>
            <p:cNvPr id="6208" name="Line 92"/>
            <p:cNvSpPr>
              <a:spLocks noChangeShapeType="1"/>
            </p:cNvSpPr>
            <p:nvPr/>
          </p:nvSpPr>
          <p:spPr bwMode="auto">
            <a:xfrm flipV="1">
              <a:off x="1474" y="2693"/>
              <a:ext cx="0" cy="16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09" name="Rectangle 93"/>
            <p:cNvSpPr>
              <a:spLocks noChangeArrowheads="1"/>
            </p:cNvSpPr>
            <p:nvPr/>
          </p:nvSpPr>
          <p:spPr bwMode="auto">
            <a:xfrm>
              <a:off x="1557" y="2694"/>
              <a:ext cx="9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1A1B1C"/>
                  </a:solidFill>
                  <a:latin typeface="Times New Roman" pitchFamily="18" charset="0"/>
                </a:rPr>
                <a:t>ls</a:t>
              </a:r>
              <a:endParaRPr lang="en-US">
                <a:latin typeface="Arial" pitchFamily="34" charset="0"/>
              </a:endParaRPr>
            </a:p>
          </p:txBody>
        </p:sp>
        <p:sp>
          <p:nvSpPr>
            <p:cNvPr id="6210" name="Line 94"/>
            <p:cNvSpPr>
              <a:spLocks noChangeShapeType="1"/>
            </p:cNvSpPr>
            <p:nvPr/>
          </p:nvSpPr>
          <p:spPr bwMode="auto">
            <a:xfrm flipV="1">
              <a:off x="1988" y="2693"/>
              <a:ext cx="0" cy="16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11" name="Rectangle 95"/>
            <p:cNvSpPr>
              <a:spLocks noChangeArrowheads="1"/>
            </p:cNvSpPr>
            <p:nvPr/>
          </p:nvSpPr>
          <p:spPr bwMode="auto">
            <a:xfrm>
              <a:off x="2070" y="2694"/>
              <a:ext cx="132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dirty="0">
                  <a:solidFill>
                    <a:srgbClr val="1A1B1C"/>
                  </a:solidFill>
                  <a:latin typeface="Times New Roman" pitchFamily="18" charset="0"/>
                </a:rPr>
                <a:t>unsigned lower or equal</a:t>
              </a:r>
              <a:endParaRPr lang="en-US" dirty="0">
                <a:latin typeface="Arial" pitchFamily="34" charset="0"/>
              </a:endParaRPr>
            </a:p>
          </p:txBody>
        </p:sp>
        <p:sp>
          <p:nvSpPr>
            <p:cNvPr id="6212" name="Line 96"/>
            <p:cNvSpPr>
              <a:spLocks noChangeShapeType="1"/>
            </p:cNvSpPr>
            <p:nvPr/>
          </p:nvSpPr>
          <p:spPr bwMode="auto">
            <a:xfrm flipV="1">
              <a:off x="4271" y="2693"/>
              <a:ext cx="0" cy="16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13" name="Rectangle 97"/>
            <p:cNvSpPr>
              <a:spLocks noChangeArrowheads="1"/>
            </p:cNvSpPr>
            <p:nvPr/>
          </p:nvSpPr>
          <p:spPr bwMode="auto">
            <a:xfrm>
              <a:off x="4354" y="2694"/>
              <a:ext cx="93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700" dirty="0">
                  <a:solidFill>
                    <a:srgbClr val="1A1B1C"/>
                  </a:solidFill>
                  <a:latin typeface="Times New Roman" pitchFamily="18" charset="0"/>
                </a:rPr>
                <a:t>(C = 0) ∨ (Z = 1)</a:t>
              </a:r>
              <a:endParaRPr lang="en-US" dirty="0">
                <a:latin typeface="Arial" pitchFamily="34" charset="0"/>
              </a:endParaRPr>
            </a:p>
          </p:txBody>
        </p:sp>
        <p:sp>
          <p:nvSpPr>
            <p:cNvPr id="6216" name="Freeform 100"/>
            <p:cNvSpPr>
              <a:spLocks noEditPoints="1"/>
            </p:cNvSpPr>
            <p:nvPr/>
          </p:nvSpPr>
          <p:spPr bwMode="auto">
            <a:xfrm>
              <a:off x="786" y="2693"/>
              <a:ext cx="4852" cy="340"/>
            </a:xfrm>
            <a:custGeom>
              <a:avLst/>
              <a:gdLst>
                <a:gd name="T0" fmla="*/ 525 w 529"/>
                <a:gd name="T1" fmla="*/ 18 h 37"/>
                <a:gd name="T2" fmla="*/ 525 w 529"/>
                <a:gd name="T3" fmla="*/ 0 h 37"/>
                <a:gd name="T4" fmla="*/ 529 w 529"/>
                <a:gd name="T5" fmla="*/ 18 h 37"/>
                <a:gd name="T6" fmla="*/ 529 w 529"/>
                <a:gd name="T7" fmla="*/ 0 h 37"/>
                <a:gd name="T8" fmla="*/ 0 w 529"/>
                <a:gd name="T9" fmla="*/ 18 h 37"/>
                <a:gd name="T10" fmla="*/ 529 w 529"/>
                <a:gd name="T11" fmla="*/ 18 h 37"/>
                <a:gd name="T12" fmla="*/ 0 w 529"/>
                <a:gd name="T13" fmla="*/ 37 h 37"/>
                <a:gd name="T14" fmla="*/ 0 w 529"/>
                <a:gd name="T15" fmla="*/ 19 h 37"/>
                <a:gd name="T16" fmla="*/ 4 w 529"/>
                <a:gd name="T17" fmla="*/ 37 h 37"/>
                <a:gd name="T18" fmla="*/ 4 w 529"/>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37">
                  <a:moveTo>
                    <a:pt x="525" y="18"/>
                  </a:moveTo>
                  <a:lnTo>
                    <a:pt x="525" y="0"/>
                  </a:lnTo>
                  <a:moveTo>
                    <a:pt x="529" y="18"/>
                  </a:moveTo>
                  <a:lnTo>
                    <a:pt x="529" y="0"/>
                  </a:lnTo>
                  <a:moveTo>
                    <a:pt x="0" y="18"/>
                  </a:moveTo>
                  <a:lnTo>
                    <a:pt x="529" y="18"/>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17" name="Rectangle 101"/>
            <p:cNvSpPr>
              <a:spLocks noChangeArrowheads="1"/>
            </p:cNvSpPr>
            <p:nvPr/>
          </p:nvSpPr>
          <p:spPr bwMode="auto">
            <a:xfrm>
              <a:off x="1080" y="2859"/>
              <a:ext cx="13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1A1B1C"/>
                  </a:solidFill>
                  <a:latin typeface="Times New Roman" pitchFamily="18" charset="0"/>
                </a:rPr>
                <a:t>10</a:t>
              </a:r>
              <a:endParaRPr lang="en-US">
                <a:latin typeface="Arial" pitchFamily="34" charset="0"/>
              </a:endParaRPr>
            </a:p>
          </p:txBody>
        </p:sp>
        <p:sp>
          <p:nvSpPr>
            <p:cNvPr id="6218" name="Line 102"/>
            <p:cNvSpPr>
              <a:spLocks noChangeShapeType="1"/>
            </p:cNvSpPr>
            <p:nvPr/>
          </p:nvSpPr>
          <p:spPr bwMode="auto">
            <a:xfrm flipV="1">
              <a:off x="1474" y="2868"/>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19" name="Rectangle 103"/>
            <p:cNvSpPr>
              <a:spLocks noChangeArrowheads="1"/>
            </p:cNvSpPr>
            <p:nvPr/>
          </p:nvSpPr>
          <p:spPr bwMode="auto">
            <a:xfrm>
              <a:off x="1557" y="2859"/>
              <a:ext cx="12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1A1B1C"/>
                  </a:solidFill>
                  <a:latin typeface="Times New Roman" pitchFamily="18" charset="0"/>
                </a:rPr>
                <a:t>ge</a:t>
              </a:r>
              <a:endParaRPr lang="en-US">
                <a:latin typeface="Arial" pitchFamily="34" charset="0"/>
              </a:endParaRPr>
            </a:p>
          </p:txBody>
        </p:sp>
        <p:sp>
          <p:nvSpPr>
            <p:cNvPr id="6220" name="Line 104"/>
            <p:cNvSpPr>
              <a:spLocks noChangeShapeType="1"/>
            </p:cNvSpPr>
            <p:nvPr/>
          </p:nvSpPr>
          <p:spPr bwMode="auto">
            <a:xfrm flipV="1">
              <a:off x="1988" y="2868"/>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21" name="Rectangle 105"/>
            <p:cNvSpPr>
              <a:spLocks noChangeArrowheads="1"/>
            </p:cNvSpPr>
            <p:nvPr/>
          </p:nvSpPr>
          <p:spPr bwMode="auto">
            <a:xfrm>
              <a:off x="2070" y="2859"/>
              <a:ext cx="152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dirty="0">
                  <a:solidFill>
                    <a:srgbClr val="1A1B1C"/>
                  </a:solidFill>
                  <a:latin typeface="Times New Roman" pitchFamily="18" charset="0"/>
                </a:rPr>
                <a:t>signed greater than or equal</a:t>
              </a:r>
              <a:endParaRPr lang="en-US" dirty="0">
                <a:latin typeface="Arial" pitchFamily="34" charset="0"/>
              </a:endParaRPr>
            </a:p>
          </p:txBody>
        </p:sp>
        <p:sp>
          <p:nvSpPr>
            <p:cNvPr id="6222" name="Line 106"/>
            <p:cNvSpPr>
              <a:spLocks noChangeShapeType="1"/>
            </p:cNvSpPr>
            <p:nvPr/>
          </p:nvSpPr>
          <p:spPr bwMode="auto">
            <a:xfrm flipV="1">
              <a:off x="4271" y="2868"/>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23" name="Rectangle 107"/>
            <p:cNvSpPr>
              <a:spLocks noChangeArrowheads="1"/>
            </p:cNvSpPr>
            <p:nvPr/>
          </p:nvSpPr>
          <p:spPr bwMode="auto">
            <a:xfrm>
              <a:off x="4354" y="2859"/>
              <a:ext cx="31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dirty="0">
                  <a:solidFill>
                    <a:srgbClr val="1A1B1C"/>
                  </a:solidFill>
                  <a:latin typeface="Times New Roman" pitchFamily="18" charset="0"/>
                </a:rPr>
                <a:t>N = 0</a:t>
              </a:r>
              <a:endParaRPr lang="en-US" dirty="0">
                <a:latin typeface="Arial" pitchFamily="34" charset="0"/>
              </a:endParaRPr>
            </a:p>
          </p:txBody>
        </p:sp>
        <p:sp>
          <p:nvSpPr>
            <p:cNvPr id="6224" name="Freeform 108"/>
            <p:cNvSpPr>
              <a:spLocks noEditPoints="1"/>
            </p:cNvSpPr>
            <p:nvPr/>
          </p:nvSpPr>
          <p:spPr bwMode="auto">
            <a:xfrm>
              <a:off x="786" y="2868"/>
              <a:ext cx="4852" cy="330"/>
            </a:xfrm>
            <a:custGeom>
              <a:avLst/>
              <a:gdLst>
                <a:gd name="T0" fmla="*/ 525 w 529"/>
                <a:gd name="T1" fmla="*/ 18 h 36"/>
                <a:gd name="T2" fmla="*/ 525 w 529"/>
                <a:gd name="T3" fmla="*/ 0 h 36"/>
                <a:gd name="T4" fmla="*/ 529 w 529"/>
                <a:gd name="T5" fmla="*/ 18 h 36"/>
                <a:gd name="T6" fmla="*/ 529 w 529"/>
                <a:gd name="T7" fmla="*/ 0 h 36"/>
                <a:gd name="T8" fmla="*/ 0 w 529"/>
                <a:gd name="T9" fmla="*/ 18 h 36"/>
                <a:gd name="T10" fmla="*/ 529 w 529"/>
                <a:gd name="T11" fmla="*/ 18 h 36"/>
                <a:gd name="T12" fmla="*/ 0 w 529"/>
                <a:gd name="T13" fmla="*/ 36 h 36"/>
                <a:gd name="T14" fmla="*/ 0 w 529"/>
                <a:gd name="T15" fmla="*/ 18 h 36"/>
                <a:gd name="T16" fmla="*/ 4 w 529"/>
                <a:gd name="T17" fmla="*/ 36 h 36"/>
                <a:gd name="T18" fmla="*/ 4 w 529"/>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36">
                  <a:moveTo>
                    <a:pt x="525" y="18"/>
                  </a:moveTo>
                  <a:lnTo>
                    <a:pt x="525" y="0"/>
                  </a:lnTo>
                  <a:moveTo>
                    <a:pt x="529" y="18"/>
                  </a:moveTo>
                  <a:lnTo>
                    <a:pt x="529" y="0"/>
                  </a:lnTo>
                  <a:moveTo>
                    <a:pt x="0" y="18"/>
                  </a:moveTo>
                  <a:lnTo>
                    <a:pt x="529" y="18"/>
                  </a:lnTo>
                  <a:moveTo>
                    <a:pt x="0" y="36"/>
                  </a:moveTo>
                  <a:lnTo>
                    <a:pt x="0" y="18"/>
                  </a:lnTo>
                  <a:moveTo>
                    <a:pt x="4" y="36"/>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25" name="Rectangle 109"/>
            <p:cNvSpPr>
              <a:spLocks noChangeArrowheads="1"/>
            </p:cNvSpPr>
            <p:nvPr/>
          </p:nvSpPr>
          <p:spPr bwMode="auto">
            <a:xfrm>
              <a:off x="1080" y="3033"/>
              <a:ext cx="13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1A1B1C"/>
                  </a:solidFill>
                  <a:latin typeface="Times New Roman" pitchFamily="18" charset="0"/>
                </a:rPr>
                <a:t>11</a:t>
              </a:r>
              <a:endParaRPr lang="en-US">
                <a:latin typeface="Arial" pitchFamily="34" charset="0"/>
              </a:endParaRPr>
            </a:p>
          </p:txBody>
        </p:sp>
        <p:sp>
          <p:nvSpPr>
            <p:cNvPr id="6226" name="Line 110"/>
            <p:cNvSpPr>
              <a:spLocks noChangeShapeType="1"/>
            </p:cNvSpPr>
            <p:nvPr/>
          </p:nvSpPr>
          <p:spPr bwMode="auto">
            <a:xfrm flipV="1">
              <a:off x="1474" y="3033"/>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27" name="Rectangle 111"/>
            <p:cNvSpPr>
              <a:spLocks noChangeArrowheads="1"/>
            </p:cNvSpPr>
            <p:nvPr/>
          </p:nvSpPr>
          <p:spPr bwMode="auto">
            <a:xfrm>
              <a:off x="1557" y="3033"/>
              <a:ext cx="7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1A1B1C"/>
                  </a:solidFill>
                  <a:latin typeface="Times New Roman" pitchFamily="18" charset="0"/>
                </a:rPr>
                <a:t>lt</a:t>
              </a:r>
              <a:endParaRPr lang="en-US">
                <a:latin typeface="Arial" pitchFamily="34" charset="0"/>
              </a:endParaRPr>
            </a:p>
          </p:txBody>
        </p:sp>
        <p:sp>
          <p:nvSpPr>
            <p:cNvPr id="6228" name="Line 112"/>
            <p:cNvSpPr>
              <a:spLocks noChangeShapeType="1"/>
            </p:cNvSpPr>
            <p:nvPr/>
          </p:nvSpPr>
          <p:spPr bwMode="auto">
            <a:xfrm flipV="1">
              <a:off x="1988" y="3033"/>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29" name="Rectangle 113"/>
            <p:cNvSpPr>
              <a:spLocks noChangeArrowheads="1"/>
            </p:cNvSpPr>
            <p:nvPr/>
          </p:nvSpPr>
          <p:spPr bwMode="auto">
            <a:xfrm>
              <a:off x="2070" y="3033"/>
              <a:ext cx="8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dirty="0">
                  <a:solidFill>
                    <a:srgbClr val="1A1B1C"/>
                  </a:solidFill>
                  <a:latin typeface="Times New Roman" pitchFamily="18" charset="0"/>
                </a:rPr>
                <a:t>signed less than</a:t>
              </a:r>
              <a:endParaRPr lang="en-US" dirty="0">
                <a:latin typeface="Arial" pitchFamily="34" charset="0"/>
              </a:endParaRPr>
            </a:p>
          </p:txBody>
        </p:sp>
        <p:sp>
          <p:nvSpPr>
            <p:cNvPr id="6230" name="Line 114"/>
            <p:cNvSpPr>
              <a:spLocks noChangeShapeType="1"/>
            </p:cNvSpPr>
            <p:nvPr/>
          </p:nvSpPr>
          <p:spPr bwMode="auto">
            <a:xfrm flipV="1">
              <a:off x="4271" y="3033"/>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31" name="Rectangle 115"/>
            <p:cNvSpPr>
              <a:spLocks noChangeArrowheads="1"/>
            </p:cNvSpPr>
            <p:nvPr/>
          </p:nvSpPr>
          <p:spPr bwMode="auto">
            <a:xfrm>
              <a:off x="4354" y="3033"/>
              <a:ext cx="31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dirty="0">
                  <a:solidFill>
                    <a:srgbClr val="1A1B1C"/>
                  </a:solidFill>
                  <a:latin typeface="Times New Roman" pitchFamily="18" charset="0"/>
                </a:rPr>
                <a:t>N = 1</a:t>
              </a:r>
              <a:endParaRPr lang="en-US" dirty="0">
                <a:latin typeface="Arial" pitchFamily="34" charset="0"/>
              </a:endParaRPr>
            </a:p>
          </p:txBody>
        </p:sp>
        <p:sp>
          <p:nvSpPr>
            <p:cNvPr id="6232" name="Freeform 116"/>
            <p:cNvSpPr>
              <a:spLocks noEditPoints="1"/>
            </p:cNvSpPr>
            <p:nvPr/>
          </p:nvSpPr>
          <p:spPr bwMode="auto">
            <a:xfrm>
              <a:off x="786" y="3033"/>
              <a:ext cx="4852" cy="339"/>
            </a:xfrm>
            <a:custGeom>
              <a:avLst/>
              <a:gdLst>
                <a:gd name="T0" fmla="*/ 525 w 529"/>
                <a:gd name="T1" fmla="*/ 18 h 37"/>
                <a:gd name="T2" fmla="*/ 525 w 529"/>
                <a:gd name="T3" fmla="*/ 0 h 37"/>
                <a:gd name="T4" fmla="*/ 529 w 529"/>
                <a:gd name="T5" fmla="*/ 18 h 37"/>
                <a:gd name="T6" fmla="*/ 529 w 529"/>
                <a:gd name="T7" fmla="*/ 0 h 37"/>
                <a:gd name="T8" fmla="*/ 0 w 529"/>
                <a:gd name="T9" fmla="*/ 19 h 37"/>
                <a:gd name="T10" fmla="*/ 529 w 529"/>
                <a:gd name="T11" fmla="*/ 19 h 37"/>
                <a:gd name="T12" fmla="*/ 0 w 529"/>
                <a:gd name="T13" fmla="*/ 37 h 37"/>
                <a:gd name="T14" fmla="*/ 0 w 529"/>
                <a:gd name="T15" fmla="*/ 19 h 37"/>
                <a:gd name="T16" fmla="*/ 4 w 529"/>
                <a:gd name="T17" fmla="*/ 37 h 37"/>
                <a:gd name="T18" fmla="*/ 4 w 529"/>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37">
                  <a:moveTo>
                    <a:pt x="525" y="18"/>
                  </a:moveTo>
                  <a:lnTo>
                    <a:pt x="525" y="0"/>
                  </a:lnTo>
                  <a:moveTo>
                    <a:pt x="529" y="18"/>
                  </a:moveTo>
                  <a:lnTo>
                    <a:pt x="529" y="0"/>
                  </a:lnTo>
                  <a:moveTo>
                    <a:pt x="0" y="19"/>
                  </a:moveTo>
                  <a:lnTo>
                    <a:pt x="529" y="19"/>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33" name="Rectangle 117"/>
            <p:cNvSpPr>
              <a:spLocks noChangeArrowheads="1"/>
            </p:cNvSpPr>
            <p:nvPr/>
          </p:nvSpPr>
          <p:spPr bwMode="auto">
            <a:xfrm>
              <a:off x="1080" y="3207"/>
              <a:ext cx="13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1A1B1C"/>
                  </a:solidFill>
                  <a:latin typeface="Times New Roman" pitchFamily="18" charset="0"/>
                </a:rPr>
                <a:t>12</a:t>
              </a:r>
              <a:endParaRPr lang="en-US">
                <a:latin typeface="Arial" pitchFamily="34" charset="0"/>
              </a:endParaRPr>
            </a:p>
          </p:txBody>
        </p:sp>
        <p:sp>
          <p:nvSpPr>
            <p:cNvPr id="6234" name="Line 118"/>
            <p:cNvSpPr>
              <a:spLocks noChangeShapeType="1"/>
            </p:cNvSpPr>
            <p:nvPr/>
          </p:nvSpPr>
          <p:spPr bwMode="auto">
            <a:xfrm flipV="1">
              <a:off x="1474" y="3207"/>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35" name="Rectangle 119"/>
            <p:cNvSpPr>
              <a:spLocks noChangeArrowheads="1"/>
            </p:cNvSpPr>
            <p:nvPr/>
          </p:nvSpPr>
          <p:spPr bwMode="auto">
            <a:xfrm>
              <a:off x="1557" y="3207"/>
              <a:ext cx="10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1A1B1C"/>
                  </a:solidFill>
                  <a:latin typeface="Times New Roman" pitchFamily="18" charset="0"/>
                </a:rPr>
                <a:t>gt</a:t>
              </a:r>
              <a:endParaRPr lang="en-US">
                <a:latin typeface="Arial" pitchFamily="34" charset="0"/>
              </a:endParaRPr>
            </a:p>
          </p:txBody>
        </p:sp>
        <p:sp>
          <p:nvSpPr>
            <p:cNvPr id="6236" name="Line 120"/>
            <p:cNvSpPr>
              <a:spLocks noChangeShapeType="1"/>
            </p:cNvSpPr>
            <p:nvPr/>
          </p:nvSpPr>
          <p:spPr bwMode="auto">
            <a:xfrm flipV="1">
              <a:off x="1988" y="3207"/>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37" name="Rectangle 121"/>
            <p:cNvSpPr>
              <a:spLocks noChangeArrowheads="1"/>
            </p:cNvSpPr>
            <p:nvPr/>
          </p:nvSpPr>
          <p:spPr bwMode="auto">
            <a:xfrm>
              <a:off x="2070" y="3207"/>
              <a:ext cx="104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dirty="0">
                  <a:solidFill>
                    <a:srgbClr val="1A1B1C"/>
                  </a:solidFill>
                  <a:latin typeface="Times New Roman" pitchFamily="18" charset="0"/>
                </a:rPr>
                <a:t>signed greater than</a:t>
              </a:r>
              <a:endParaRPr lang="en-US" dirty="0">
                <a:latin typeface="Arial" pitchFamily="34" charset="0"/>
              </a:endParaRPr>
            </a:p>
          </p:txBody>
        </p:sp>
        <p:sp>
          <p:nvSpPr>
            <p:cNvPr id="6238" name="Line 122"/>
            <p:cNvSpPr>
              <a:spLocks noChangeShapeType="1"/>
            </p:cNvSpPr>
            <p:nvPr/>
          </p:nvSpPr>
          <p:spPr bwMode="auto">
            <a:xfrm flipV="1">
              <a:off x="4271" y="3207"/>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39" name="Rectangle 123"/>
            <p:cNvSpPr>
              <a:spLocks noChangeArrowheads="1"/>
            </p:cNvSpPr>
            <p:nvPr/>
          </p:nvSpPr>
          <p:spPr bwMode="auto">
            <a:xfrm>
              <a:off x="4354" y="3207"/>
              <a:ext cx="97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700" dirty="0">
                  <a:solidFill>
                    <a:srgbClr val="1A1B1C"/>
                  </a:solidFill>
                  <a:latin typeface="Times New Roman" pitchFamily="18" charset="0"/>
                </a:rPr>
                <a:t>(Z = 0) ∧ ( N = 0)</a:t>
              </a:r>
              <a:endParaRPr lang="en-US" dirty="0">
                <a:latin typeface="Arial" pitchFamily="34" charset="0"/>
              </a:endParaRPr>
            </a:p>
          </p:txBody>
        </p:sp>
        <p:sp>
          <p:nvSpPr>
            <p:cNvPr id="6242" name="Freeform 126"/>
            <p:cNvSpPr>
              <a:spLocks noEditPoints="1"/>
            </p:cNvSpPr>
            <p:nvPr/>
          </p:nvSpPr>
          <p:spPr bwMode="auto">
            <a:xfrm>
              <a:off x="786" y="3207"/>
              <a:ext cx="4852" cy="339"/>
            </a:xfrm>
            <a:custGeom>
              <a:avLst/>
              <a:gdLst>
                <a:gd name="T0" fmla="*/ 525 w 529"/>
                <a:gd name="T1" fmla="*/ 18 h 37"/>
                <a:gd name="T2" fmla="*/ 525 w 529"/>
                <a:gd name="T3" fmla="*/ 0 h 37"/>
                <a:gd name="T4" fmla="*/ 529 w 529"/>
                <a:gd name="T5" fmla="*/ 18 h 37"/>
                <a:gd name="T6" fmla="*/ 529 w 529"/>
                <a:gd name="T7" fmla="*/ 0 h 37"/>
                <a:gd name="T8" fmla="*/ 0 w 529"/>
                <a:gd name="T9" fmla="*/ 18 h 37"/>
                <a:gd name="T10" fmla="*/ 529 w 529"/>
                <a:gd name="T11" fmla="*/ 18 h 37"/>
                <a:gd name="T12" fmla="*/ 0 w 529"/>
                <a:gd name="T13" fmla="*/ 37 h 37"/>
                <a:gd name="T14" fmla="*/ 0 w 529"/>
                <a:gd name="T15" fmla="*/ 19 h 37"/>
                <a:gd name="T16" fmla="*/ 4 w 529"/>
                <a:gd name="T17" fmla="*/ 37 h 37"/>
                <a:gd name="T18" fmla="*/ 4 w 529"/>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37">
                  <a:moveTo>
                    <a:pt x="525" y="18"/>
                  </a:moveTo>
                  <a:lnTo>
                    <a:pt x="525" y="0"/>
                  </a:lnTo>
                  <a:moveTo>
                    <a:pt x="529" y="18"/>
                  </a:moveTo>
                  <a:lnTo>
                    <a:pt x="529" y="0"/>
                  </a:lnTo>
                  <a:moveTo>
                    <a:pt x="0" y="18"/>
                  </a:moveTo>
                  <a:lnTo>
                    <a:pt x="529" y="18"/>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43" name="Rectangle 127"/>
            <p:cNvSpPr>
              <a:spLocks noChangeArrowheads="1"/>
            </p:cNvSpPr>
            <p:nvPr/>
          </p:nvSpPr>
          <p:spPr bwMode="auto">
            <a:xfrm>
              <a:off x="1080" y="3372"/>
              <a:ext cx="13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1A1B1C"/>
                  </a:solidFill>
                  <a:latin typeface="Times New Roman" pitchFamily="18" charset="0"/>
                </a:rPr>
                <a:t>13</a:t>
              </a:r>
              <a:endParaRPr lang="en-US">
                <a:latin typeface="Arial" pitchFamily="34" charset="0"/>
              </a:endParaRPr>
            </a:p>
          </p:txBody>
        </p:sp>
        <p:sp>
          <p:nvSpPr>
            <p:cNvPr id="6244" name="Line 128"/>
            <p:cNvSpPr>
              <a:spLocks noChangeShapeType="1"/>
            </p:cNvSpPr>
            <p:nvPr/>
          </p:nvSpPr>
          <p:spPr bwMode="auto">
            <a:xfrm flipV="1">
              <a:off x="1474" y="3381"/>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45" name="Rectangle 129"/>
            <p:cNvSpPr>
              <a:spLocks noChangeArrowheads="1"/>
            </p:cNvSpPr>
            <p:nvPr/>
          </p:nvSpPr>
          <p:spPr bwMode="auto">
            <a:xfrm>
              <a:off x="1557" y="3372"/>
              <a:ext cx="9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1A1B1C"/>
                  </a:solidFill>
                  <a:latin typeface="Times New Roman" pitchFamily="18" charset="0"/>
                </a:rPr>
                <a:t>le</a:t>
              </a:r>
              <a:endParaRPr lang="en-US">
                <a:latin typeface="Arial" pitchFamily="34" charset="0"/>
              </a:endParaRPr>
            </a:p>
          </p:txBody>
        </p:sp>
        <p:sp>
          <p:nvSpPr>
            <p:cNvPr id="6246" name="Line 130"/>
            <p:cNvSpPr>
              <a:spLocks noChangeShapeType="1"/>
            </p:cNvSpPr>
            <p:nvPr/>
          </p:nvSpPr>
          <p:spPr bwMode="auto">
            <a:xfrm flipV="1">
              <a:off x="1988" y="3381"/>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47" name="Rectangle 131"/>
            <p:cNvSpPr>
              <a:spLocks noChangeArrowheads="1"/>
            </p:cNvSpPr>
            <p:nvPr/>
          </p:nvSpPr>
          <p:spPr bwMode="auto">
            <a:xfrm>
              <a:off x="2070" y="3372"/>
              <a:ext cx="134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dirty="0">
                  <a:solidFill>
                    <a:srgbClr val="1A1B1C"/>
                  </a:solidFill>
                  <a:latin typeface="Times New Roman" pitchFamily="18" charset="0"/>
                </a:rPr>
                <a:t>signed less than or equal</a:t>
              </a:r>
              <a:endParaRPr lang="en-US" dirty="0">
                <a:latin typeface="Arial" pitchFamily="34" charset="0"/>
              </a:endParaRPr>
            </a:p>
          </p:txBody>
        </p:sp>
        <p:sp>
          <p:nvSpPr>
            <p:cNvPr id="6248" name="Line 132"/>
            <p:cNvSpPr>
              <a:spLocks noChangeShapeType="1"/>
            </p:cNvSpPr>
            <p:nvPr/>
          </p:nvSpPr>
          <p:spPr bwMode="auto">
            <a:xfrm flipV="1">
              <a:off x="4271" y="3381"/>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49" name="Rectangle 133"/>
            <p:cNvSpPr>
              <a:spLocks noChangeArrowheads="1"/>
            </p:cNvSpPr>
            <p:nvPr/>
          </p:nvSpPr>
          <p:spPr bwMode="auto">
            <a:xfrm>
              <a:off x="4354" y="3372"/>
              <a:ext cx="94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700" dirty="0">
                  <a:solidFill>
                    <a:srgbClr val="1A1B1C"/>
                  </a:solidFill>
                  <a:latin typeface="Times New Roman" pitchFamily="18" charset="0"/>
                </a:rPr>
                <a:t>(Z = 1) ∨ (N = 1)</a:t>
              </a:r>
              <a:endParaRPr lang="en-US" dirty="0">
                <a:latin typeface="Arial" pitchFamily="34" charset="0"/>
              </a:endParaRPr>
            </a:p>
          </p:txBody>
        </p:sp>
        <p:sp>
          <p:nvSpPr>
            <p:cNvPr id="6252" name="Freeform 136"/>
            <p:cNvSpPr>
              <a:spLocks noEditPoints="1"/>
            </p:cNvSpPr>
            <p:nvPr/>
          </p:nvSpPr>
          <p:spPr bwMode="auto">
            <a:xfrm>
              <a:off x="786" y="3381"/>
              <a:ext cx="4852" cy="331"/>
            </a:xfrm>
            <a:custGeom>
              <a:avLst/>
              <a:gdLst>
                <a:gd name="T0" fmla="*/ 525 w 529"/>
                <a:gd name="T1" fmla="*/ 18 h 36"/>
                <a:gd name="T2" fmla="*/ 525 w 529"/>
                <a:gd name="T3" fmla="*/ 0 h 36"/>
                <a:gd name="T4" fmla="*/ 529 w 529"/>
                <a:gd name="T5" fmla="*/ 18 h 36"/>
                <a:gd name="T6" fmla="*/ 529 w 529"/>
                <a:gd name="T7" fmla="*/ 0 h 36"/>
                <a:gd name="T8" fmla="*/ 0 w 529"/>
                <a:gd name="T9" fmla="*/ 18 h 36"/>
                <a:gd name="T10" fmla="*/ 529 w 529"/>
                <a:gd name="T11" fmla="*/ 18 h 36"/>
                <a:gd name="T12" fmla="*/ 0 w 529"/>
                <a:gd name="T13" fmla="*/ 36 h 36"/>
                <a:gd name="T14" fmla="*/ 0 w 529"/>
                <a:gd name="T15" fmla="*/ 18 h 36"/>
                <a:gd name="T16" fmla="*/ 4 w 529"/>
                <a:gd name="T17" fmla="*/ 36 h 36"/>
                <a:gd name="T18" fmla="*/ 4 w 529"/>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36">
                  <a:moveTo>
                    <a:pt x="525" y="18"/>
                  </a:moveTo>
                  <a:lnTo>
                    <a:pt x="525" y="0"/>
                  </a:lnTo>
                  <a:moveTo>
                    <a:pt x="529" y="18"/>
                  </a:moveTo>
                  <a:lnTo>
                    <a:pt x="529" y="0"/>
                  </a:lnTo>
                  <a:moveTo>
                    <a:pt x="0" y="18"/>
                  </a:moveTo>
                  <a:lnTo>
                    <a:pt x="529" y="18"/>
                  </a:lnTo>
                  <a:moveTo>
                    <a:pt x="0" y="36"/>
                  </a:moveTo>
                  <a:lnTo>
                    <a:pt x="0" y="18"/>
                  </a:lnTo>
                  <a:moveTo>
                    <a:pt x="4" y="36"/>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53" name="Rectangle 137"/>
            <p:cNvSpPr>
              <a:spLocks noChangeArrowheads="1"/>
            </p:cNvSpPr>
            <p:nvPr/>
          </p:nvSpPr>
          <p:spPr bwMode="auto">
            <a:xfrm>
              <a:off x="1080" y="3547"/>
              <a:ext cx="13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1A1B1C"/>
                  </a:solidFill>
                  <a:latin typeface="Times New Roman" pitchFamily="18" charset="0"/>
                </a:rPr>
                <a:t>14</a:t>
              </a:r>
              <a:endParaRPr lang="en-US">
                <a:latin typeface="Arial" pitchFamily="34" charset="0"/>
              </a:endParaRPr>
            </a:p>
          </p:txBody>
        </p:sp>
        <p:sp>
          <p:nvSpPr>
            <p:cNvPr id="6254" name="Line 138"/>
            <p:cNvSpPr>
              <a:spLocks noChangeShapeType="1"/>
            </p:cNvSpPr>
            <p:nvPr/>
          </p:nvSpPr>
          <p:spPr bwMode="auto">
            <a:xfrm flipV="1">
              <a:off x="1474" y="3546"/>
              <a:ext cx="0" cy="16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55" name="Rectangle 139"/>
            <p:cNvSpPr>
              <a:spLocks noChangeArrowheads="1"/>
            </p:cNvSpPr>
            <p:nvPr/>
          </p:nvSpPr>
          <p:spPr bwMode="auto">
            <a:xfrm>
              <a:off x="1557" y="3547"/>
              <a:ext cx="9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1A1B1C"/>
                  </a:solidFill>
                  <a:latin typeface="Times New Roman" pitchFamily="18" charset="0"/>
                </a:rPr>
                <a:t>al</a:t>
              </a:r>
              <a:endParaRPr lang="en-US">
                <a:latin typeface="Arial" pitchFamily="34" charset="0"/>
              </a:endParaRPr>
            </a:p>
          </p:txBody>
        </p:sp>
        <p:sp>
          <p:nvSpPr>
            <p:cNvPr id="6256" name="Line 140"/>
            <p:cNvSpPr>
              <a:spLocks noChangeShapeType="1"/>
            </p:cNvSpPr>
            <p:nvPr/>
          </p:nvSpPr>
          <p:spPr bwMode="auto">
            <a:xfrm flipV="1">
              <a:off x="1988" y="3546"/>
              <a:ext cx="0" cy="16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57" name="Rectangle 141"/>
            <p:cNvSpPr>
              <a:spLocks noChangeArrowheads="1"/>
            </p:cNvSpPr>
            <p:nvPr/>
          </p:nvSpPr>
          <p:spPr bwMode="auto">
            <a:xfrm>
              <a:off x="2070" y="3547"/>
              <a:ext cx="38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1A1B1C"/>
                  </a:solidFill>
                  <a:latin typeface="Times New Roman" pitchFamily="18" charset="0"/>
                </a:rPr>
                <a:t>always</a:t>
              </a:r>
              <a:endParaRPr lang="en-US">
                <a:latin typeface="Arial" pitchFamily="34" charset="0"/>
              </a:endParaRPr>
            </a:p>
          </p:txBody>
        </p:sp>
        <p:sp>
          <p:nvSpPr>
            <p:cNvPr id="6258" name="Freeform 142"/>
            <p:cNvSpPr>
              <a:spLocks noEditPoints="1"/>
            </p:cNvSpPr>
            <p:nvPr/>
          </p:nvSpPr>
          <p:spPr bwMode="auto">
            <a:xfrm>
              <a:off x="786" y="3546"/>
              <a:ext cx="4852" cy="340"/>
            </a:xfrm>
            <a:custGeom>
              <a:avLst/>
              <a:gdLst>
                <a:gd name="T0" fmla="*/ 380 w 529"/>
                <a:gd name="T1" fmla="*/ 18 h 37"/>
                <a:gd name="T2" fmla="*/ 380 w 529"/>
                <a:gd name="T3" fmla="*/ 0 h 37"/>
                <a:gd name="T4" fmla="*/ 525 w 529"/>
                <a:gd name="T5" fmla="*/ 18 h 37"/>
                <a:gd name="T6" fmla="*/ 525 w 529"/>
                <a:gd name="T7" fmla="*/ 0 h 37"/>
                <a:gd name="T8" fmla="*/ 529 w 529"/>
                <a:gd name="T9" fmla="*/ 18 h 37"/>
                <a:gd name="T10" fmla="*/ 529 w 529"/>
                <a:gd name="T11" fmla="*/ 0 h 37"/>
                <a:gd name="T12" fmla="*/ 0 w 529"/>
                <a:gd name="T13" fmla="*/ 19 h 37"/>
                <a:gd name="T14" fmla="*/ 529 w 529"/>
                <a:gd name="T15" fmla="*/ 19 h 37"/>
                <a:gd name="T16" fmla="*/ 0 w 529"/>
                <a:gd name="T17" fmla="*/ 37 h 37"/>
                <a:gd name="T18" fmla="*/ 0 w 529"/>
                <a:gd name="T19" fmla="*/ 19 h 37"/>
                <a:gd name="T20" fmla="*/ 4 w 529"/>
                <a:gd name="T21" fmla="*/ 37 h 37"/>
                <a:gd name="T22" fmla="*/ 4 w 529"/>
                <a:gd name="T23"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37">
                  <a:moveTo>
                    <a:pt x="380" y="18"/>
                  </a:moveTo>
                  <a:lnTo>
                    <a:pt x="380" y="0"/>
                  </a:lnTo>
                  <a:moveTo>
                    <a:pt x="525" y="18"/>
                  </a:moveTo>
                  <a:lnTo>
                    <a:pt x="525" y="0"/>
                  </a:lnTo>
                  <a:moveTo>
                    <a:pt x="529" y="18"/>
                  </a:moveTo>
                  <a:lnTo>
                    <a:pt x="529" y="0"/>
                  </a:lnTo>
                  <a:moveTo>
                    <a:pt x="0" y="19"/>
                  </a:moveTo>
                  <a:lnTo>
                    <a:pt x="529" y="19"/>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59" name="Rectangle 143"/>
            <p:cNvSpPr>
              <a:spLocks noChangeArrowheads="1"/>
            </p:cNvSpPr>
            <p:nvPr/>
          </p:nvSpPr>
          <p:spPr bwMode="auto">
            <a:xfrm>
              <a:off x="1080" y="3721"/>
              <a:ext cx="13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1A1B1C"/>
                  </a:solidFill>
                  <a:latin typeface="Times New Roman" pitchFamily="18" charset="0"/>
                </a:rPr>
                <a:t>15</a:t>
              </a:r>
              <a:endParaRPr lang="en-US">
                <a:latin typeface="Arial" pitchFamily="34" charset="0"/>
              </a:endParaRPr>
            </a:p>
          </p:txBody>
        </p:sp>
        <p:sp>
          <p:nvSpPr>
            <p:cNvPr id="6260" name="Line 144"/>
            <p:cNvSpPr>
              <a:spLocks noChangeShapeType="1"/>
            </p:cNvSpPr>
            <p:nvPr/>
          </p:nvSpPr>
          <p:spPr bwMode="auto">
            <a:xfrm flipV="1">
              <a:off x="1474" y="3721"/>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61" name="Rectangle 145"/>
            <p:cNvSpPr>
              <a:spLocks noChangeArrowheads="1"/>
            </p:cNvSpPr>
            <p:nvPr/>
          </p:nvSpPr>
          <p:spPr bwMode="auto">
            <a:xfrm>
              <a:off x="1557" y="3721"/>
              <a:ext cx="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1A1B1C"/>
                  </a:solidFill>
                  <a:latin typeface="Times New Roman" pitchFamily="18" charset="0"/>
                </a:rPr>
                <a:t>–</a:t>
              </a:r>
              <a:endParaRPr lang="en-US">
                <a:latin typeface="Arial" pitchFamily="34" charset="0"/>
              </a:endParaRPr>
            </a:p>
          </p:txBody>
        </p:sp>
        <p:sp>
          <p:nvSpPr>
            <p:cNvPr id="6262" name="Line 146"/>
            <p:cNvSpPr>
              <a:spLocks noChangeShapeType="1"/>
            </p:cNvSpPr>
            <p:nvPr/>
          </p:nvSpPr>
          <p:spPr bwMode="auto">
            <a:xfrm flipV="1">
              <a:off x="1988" y="3721"/>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63" name="Rectangle 147"/>
            <p:cNvSpPr>
              <a:spLocks noChangeArrowheads="1"/>
            </p:cNvSpPr>
            <p:nvPr/>
          </p:nvSpPr>
          <p:spPr bwMode="auto">
            <a:xfrm>
              <a:off x="2070" y="3721"/>
              <a:ext cx="46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1A1B1C"/>
                  </a:solidFill>
                  <a:latin typeface="Times New Roman" pitchFamily="18" charset="0"/>
                </a:rPr>
                <a:t>reserved</a:t>
              </a:r>
              <a:endParaRPr lang="en-US">
                <a:latin typeface="Arial" pitchFamily="34" charset="0"/>
              </a:endParaRPr>
            </a:p>
          </p:txBody>
        </p:sp>
        <p:sp>
          <p:nvSpPr>
            <p:cNvPr id="6264" name="Freeform 148"/>
            <p:cNvSpPr>
              <a:spLocks noEditPoints="1"/>
            </p:cNvSpPr>
            <p:nvPr/>
          </p:nvSpPr>
          <p:spPr bwMode="auto">
            <a:xfrm>
              <a:off x="786" y="3721"/>
              <a:ext cx="4852" cy="201"/>
            </a:xfrm>
            <a:custGeom>
              <a:avLst/>
              <a:gdLst>
                <a:gd name="T0" fmla="*/ 380 w 529"/>
                <a:gd name="T1" fmla="*/ 18 h 22"/>
                <a:gd name="T2" fmla="*/ 380 w 529"/>
                <a:gd name="T3" fmla="*/ 0 h 22"/>
                <a:gd name="T4" fmla="*/ 525 w 529"/>
                <a:gd name="T5" fmla="*/ 18 h 22"/>
                <a:gd name="T6" fmla="*/ 525 w 529"/>
                <a:gd name="T7" fmla="*/ 0 h 22"/>
                <a:gd name="T8" fmla="*/ 529 w 529"/>
                <a:gd name="T9" fmla="*/ 18 h 22"/>
                <a:gd name="T10" fmla="*/ 529 w 529"/>
                <a:gd name="T11" fmla="*/ 0 h 22"/>
                <a:gd name="T12" fmla="*/ 0 w 529"/>
                <a:gd name="T13" fmla="*/ 18 h 22"/>
                <a:gd name="T14" fmla="*/ 529 w 529"/>
                <a:gd name="T15" fmla="*/ 18 h 22"/>
                <a:gd name="T16" fmla="*/ 0 w 529"/>
                <a:gd name="T17" fmla="*/ 22 h 22"/>
                <a:gd name="T18" fmla="*/ 529 w 529"/>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22">
                  <a:moveTo>
                    <a:pt x="380" y="18"/>
                  </a:moveTo>
                  <a:lnTo>
                    <a:pt x="380" y="0"/>
                  </a:lnTo>
                  <a:moveTo>
                    <a:pt x="525" y="18"/>
                  </a:moveTo>
                  <a:lnTo>
                    <a:pt x="525" y="0"/>
                  </a:lnTo>
                  <a:moveTo>
                    <a:pt x="529" y="18"/>
                  </a:moveTo>
                  <a:lnTo>
                    <a:pt x="529" y="0"/>
                  </a:lnTo>
                  <a:moveTo>
                    <a:pt x="0" y="18"/>
                  </a:moveTo>
                  <a:lnTo>
                    <a:pt x="529" y="18"/>
                  </a:lnTo>
                  <a:moveTo>
                    <a:pt x="0" y="22"/>
                  </a:moveTo>
                  <a:lnTo>
                    <a:pt x="529" y="22"/>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565400" y="3048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endParaRPr lang="fr-FR" dirty="0">
              <a:solidFill>
                <a:schemeClr val="tx1"/>
              </a:solidFill>
            </a:endParaRPr>
          </a:p>
        </p:txBody>
      </p:sp>
      <p:sp>
        <p:nvSpPr>
          <p:cNvPr id="7" name="Rectangle 6"/>
          <p:cNvSpPr/>
          <p:nvPr/>
        </p:nvSpPr>
        <p:spPr>
          <a:xfrm>
            <a:off x="2860676" y="1619072"/>
            <a:ext cx="6699823" cy="1200329"/>
          </a:xfrm>
          <a:prstGeom prst="rect">
            <a:avLst/>
          </a:prstGeom>
        </p:spPr>
        <p:txBody>
          <a:bodyPr wrap="square">
            <a:spAutoFit/>
          </a:bodyPr>
          <a:lstStyle/>
          <a:p>
            <a:r>
              <a:rPr lang="en-US" i="1" dirty="0">
                <a:latin typeface="Times New Roman" pitchFamily="18" charset="0"/>
                <a:cs typeface="Times New Roman" pitchFamily="18" charset="0"/>
              </a:rPr>
              <a:t>Write an ARM assembly program to compute the factorial of a positive</a:t>
            </a:r>
          </a:p>
          <a:p>
            <a:r>
              <a:rPr lang="en-US" i="1" dirty="0">
                <a:latin typeface="Times New Roman" pitchFamily="18" charset="0"/>
                <a:cs typeface="Times New Roman" pitchFamily="18" charset="0"/>
              </a:rPr>
              <a:t>number (</a:t>
            </a:r>
            <a:r>
              <a:rPr lang="en-US" dirty="0">
                <a:latin typeface="Times New Roman" pitchFamily="18" charset="0"/>
                <a:cs typeface="Times New Roman" pitchFamily="18" charset="0"/>
              </a:rPr>
              <a:t>&gt;</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1</a:t>
            </a:r>
            <a:r>
              <a:rPr lang="en-US" i="1" dirty="0">
                <a:latin typeface="Times New Roman" pitchFamily="18" charset="0"/>
                <a:cs typeface="Times New Roman" pitchFamily="18" charset="0"/>
              </a:rPr>
              <a:t>) stored in r0. Save the result in r</a:t>
            </a:r>
            <a:r>
              <a:rPr lang="en-US" dirty="0">
                <a:latin typeface="Times New Roman" pitchFamily="18" charset="0"/>
                <a:cs typeface="Times New Roman" pitchFamily="18" charset="0"/>
              </a:rPr>
              <a:t>1</a:t>
            </a:r>
            <a:r>
              <a:rPr lang="en-US" i="1" dirty="0">
                <a:latin typeface="Times New Roman" pitchFamily="18" charset="0"/>
                <a:cs typeface="Times New Roman" pitchFamily="18" charset="0"/>
              </a:rPr>
              <a:t>.</a:t>
            </a:r>
          </a:p>
          <a:p>
            <a:endParaRPr lang="en-US" b="1" i="1" dirty="0">
              <a:latin typeface="Times New Roman" pitchFamily="18" charset="0"/>
              <a:cs typeface="Times New Roman" pitchFamily="18" charset="0"/>
            </a:endParaRPr>
          </a:p>
          <a:p>
            <a:r>
              <a:rPr lang="en-US" b="1" i="1" dirty="0">
                <a:latin typeface="Times New Roman" pitchFamily="18" charset="0"/>
                <a:cs typeface="Times New Roman" pitchFamily="18" charset="0"/>
              </a:rPr>
              <a:t>Answer:</a:t>
            </a:r>
            <a:endParaRPr lang="en-US" dirty="0">
              <a:latin typeface="Times New Roman" pitchFamily="18" charset="0"/>
              <a:cs typeface="Times New Roman" pitchFamily="18" charset="0"/>
            </a:endParaRPr>
          </a:p>
        </p:txBody>
      </p:sp>
      <p:sp>
        <p:nvSpPr>
          <p:cNvPr id="9" name="Freeform 8"/>
          <p:cNvSpPr>
            <a:spLocks/>
          </p:cNvSpPr>
          <p:nvPr/>
        </p:nvSpPr>
        <p:spPr bwMode="auto">
          <a:xfrm>
            <a:off x="2860676" y="3106286"/>
            <a:ext cx="6858000" cy="2303914"/>
          </a:xfrm>
          <a:custGeom>
            <a:avLst/>
            <a:gdLst>
              <a:gd name="T0" fmla="*/ 294 w 490"/>
              <a:gd name="T1" fmla="*/ 0 h 137"/>
              <a:gd name="T2" fmla="*/ 490 w 490"/>
              <a:gd name="T3" fmla="*/ 0 h 137"/>
              <a:gd name="T4" fmla="*/ 490 w 490"/>
              <a:gd name="T5" fmla="*/ 137 h 137"/>
              <a:gd name="T6" fmla="*/ 0 w 490"/>
              <a:gd name="T7" fmla="*/ 137 h 137"/>
              <a:gd name="T8" fmla="*/ 0 w 490"/>
              <a:gd name="T9" fmla="*/ 0 h 137"/>
              <a:gd name="T10" fmla="*/ 196 w 490"/>
              <a:gd name="T11" fmla="*/ 0 h 137"/>
              <a:gd name="connsiteX0" fmla="*/ 6787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5" fmla="*/ 4000 w 10000"/>
              <a:gd name="connsiteY5" fmla="*/ 0 h 10000"/>
              <a:gd name="connsiteX0" fmla="*/ 6787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5" fmla="*/ 3476 w 10000"/>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6787" y="0"/>
                </a:moveTo>
                <a:lnTo>
                  <a:pt x="10000" y="0"/>
                </a:lnTo>
                <a:lnTo>
                  <a:pt x="10000" y="10000"/>
                </a:lnTo>
                <a:lnTo>
                  <a:pt x="0" y="10000"/>
                </a:lnTo>
                <a:lnTo>
                  <a:pt x="0" y="0"/>
                </a:lnTo>
                <a:lnTo>
                  <a:pt x="3476" y="0"/>
                </a:lnTo>
              </a:path>
            </a:pathLst>
          </a:custGeom>
          <a:noFill/>
          <a:ln w="6" cap="flat">
            <a:solidFill>
              <a:srgbClr val="2421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9"/>
          <p:cNvSpPr>
            <a:spLocks noChangeArrowheads="1"/>
          </p:cNvSpPr>
          <p:nvPr/>
        </p:nvSpPr>
        <p:spPr bwMode="auto">
          <a:xfrm>
            <a:off x="5527676" y="2983176"/>
            <a:ext cx="168592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fontAlgn="base">
              <a:spcBef>
                <a:spcPct val="0"/>
              </a:spcBef>
              <a:spcAft>
                <a:spcPct val="0"/>
              </a:spcAft>
            </a:pPr>
            <a:r>
              <a:rPr lang="en-US" sz="1600" i="1" dirty="0">
                <a:solidFill>
                  <a:srgbClr val="1A1B1C"/>
                </a:solidFill>
                <a:latin typeface="Courier New" pitchFamily="49" charset="0"/>
              </a:rPr>
              <a:t>ARM assembly</a:t>
            </a:r>
            <a:endParaRPr lang="en-US" sz="2800" dirty="0">
              <a:latin typeface="Arial" pitchFamily="34" charset="0"/>
            </a:endParaRPr>
          </a:p>
        </p:txBody>
      </p:sp>
      <p:sp>
        <p:nvSpPr>
          <p:cNvPr id="11" name="Rectangle 10"/>
          <p:cNvSpPr>
            <a:spLocks noChangeArrowheads="1"/>
          </p:cNvSpPr>
          <p:nvPr/>
        </p:nvSpPr>
        <p:spPr bwMode="auto">
          <a:xfrm>
            <a:off x="2936876" y="3367771"/>
            <a:ext cx="7121524"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fontAlgn="base">
              <a:spcBef>
                <a:spcPct val="0"/>
              </a:spcBef>
              <a:spcAft>
                <a:spcPct val="0"/>
              </a:spcAft>
              <a:tabLst>
                <a:tab pos="520700" algn="l"/>
              </a:tabLst>
            </a:pPr>
            <a:r>
              <a:rPr lang="en-US" sz="1600" i="1" dirty="0">
                <a:solidFill>
                  <a:srgbClr val="1A1B1C"/>
                </a:solidFill>
                <a:latin typeface="Courier New" pitchFamily="49" charset="0"/>
              </a:rPr>
              <a:t>	</a:t>
            </a:r>
            <a:r>
              <a:rPr lang="en-US" sz="1600" i="1" dirty="0" err="1">
                <a:solidFill>
                  <a:srgbClr val="1A1B1C"/>
                </a:solidFill>
                <a:latin typeface="Courier New" pitchFamily="49" charset="0"/>
              </a:rPr>
              <a:t>mov</a:t>
            </a:r>
            <a:r>
              <a:rPr lang="en-US" sz="1600" i="1" dirty="0">
                <a:solidFill>
                  <a:srgbClr val="1A1B1C"/>
                </a:solidFill>
                <a:latin typeface="Courier New" pitchFamily="49" charset="0"/>
              </a:rPr>
              <a:t> r1, #1 /* prod = 1 */</a:t>
            </a:r>
          </a:p>
          <a:p>
            <a:pPr fontAlgn="base">
              <a:spcBef>
                <a:spcPct val="0"/>
              </a:spcBef>
              <a:spcAft>
                <a:spcPct val="0"/>
              </a:spcAft>
              <a:tabLst>
                <a:tab pos="520700" algn="l"/>
              </a:tabLst>
            </a:pPr>
            <a:r>
              <a:rPr lang="en-US" sz="1600" i="1" dirty="0">
                <a:solidFill>
                  <a:srgbClr val="1A1B1C"/>
                </a:solidFill>
                <a:latin typeface="Courier New" pitchFamily="49" charset="0"/>
              </a:rPr>
              <a:t>	</a:t>
            </a:r>
            <a:r>
              <a:rPr lang="en-US" sz="1600" i="1" dirty="0" err="1">
                <a:solidFill>
                  <a:srgbClr val="1A1B1C"/>
                </a:solidFill>
                <a:latin typeface="Courier New" pitchFamily="49" charset="0"/>
              </a:rPr>
              <a:t>mov</a:t>
            </a:r>
            <a:r>
              <a:rPr lang="en-US" sz="1600" i="1" dirty="0">
                <a:solidFill>
                  <a:srgbClr val="1A1B1C"/>
                </a:solidFill>
                <a:latin typeface="Courier New" pitchFamily="49" charset="0"/>
              </a:rPr>
              <a:t> r3, #1 /* </a:t>
            </a:r>
            <a:r>
              <a:rPr lang="en-US" sz="1600" i="1" dirty="0" err="1">
                <a:solidFill>
                  <a:srgbClr val="1A1B1C"/>
                </a:solidFill>
                <a:latin typeface="Courier New" pitchFamily="49" charset="0"/>
              </a:rPr>
              <a:t>idx</a:t>
            </a:r>
            <a:r>
              <a:rPr lang="en-US" sz="1600" i="1" dirty="0">
                <a:solidFill>
                  <a:srgbClr val="1A1B1C"/>
                </a:solidFill>
                <a:latin typeface="Courier New" pitchFamily="49" charset="0"/>
              </a:rPr>
              <a:t> = 1 */</a:t>
            </a:r>
          </a:p>
          <a:p>
            <a:pPr fontAlgn="base">
              <a:spcBef>
                <a:spcPct val="0"/>
              </a:spcBef>
              <a:spcAft>
                <a:spcPct val="0"/>
              </a:spcAft>
              <a:tabLst>
                <a:tab pos="520700" algn="l"/>
              </a:tabLst>
            </a:pPr>
            <a:r>
              <a:rPr lang="en-US" sz="1600" i="1" dirty="0">
                <a:solidFill>
                  <a:srgbClr val="1A1B1C"/>
                </a:solidFill>
                <a:latin typeface="Courier New" pitchFamily="49" charset="0"/>
              </a:rPr>
              <a:t>.loop:</a:t>
            </a:r>
          </a:p>
          <a:p>
            <a:pPr fontAlgn="base">
              <a:spcBef>
                <a:spcPct val="0"/>
              </a:spcBef>
              <a:spcAft>
                <a:spcPct val="0"/>
              </a:spcAft>
              <a:tabLst>
                <a:tab pos="520700" algn="l"/>
              </a:tabLst>
            </a:pPr>
            <a:r>
              <a:rPr lang="en-US" sz="1600" i="1" dirty="0">
                <a:solidFill>
                  <a:srgbClr val="1A1B1C"/>
                </a:solidFill>
                <a:latin typeface="Courier New" pitchFamily="49" charset="0"/>
              </a:rPr>
              <a:t>	</a:t>
            </a:r>
            <a:r>
              <a:rPr lang="en-US" sz="1600" i="1" dirty="0" err="1">
                <a:solidFill>
                  <a:srgbClr val="1A1B1C"/>
                </a:solidFill>
                <a:latin typeface="Courier New" pitchFamily="49" charset="0"/>
              </a:rPr>
              <a:t>mul</a:t>
            </a:r>
            <a:r>
              <a:rPr lang="en-US" sz="1600" i="1" dirty="0">
                <a:solidFill>
                  <a:srgbClr val="1A1B1C"/>
                </a:solidFill>
                <a:latin typeface="Courier New" pitchFamily="49" charset="0"/>
              </a:rPr>
              <a:t> r1, r3, r1 /* prod = prod * </a:t>
            </a:r>
            <a:r>
              <a:rPr lang="en-US" sz="1600" i="1" dirty="0" err="1">
                <a:solidFill>
                  <a:srgbClr val="1A1B1C"/>
                </a:solidFill>
                <a:latin typeface="Courier New" pitchFamily="49" charset="0"/>
              </a:rPr>
              <a:t>idx</a:t>
            </a:r>
            <a:r>
              <a:rPr lang="en-US" sz="1600" i="1" dirty="0">
                <a:solidFill>
                  <a:srgbClr val="1A1B1C"/>
                </a:solidFill>
                <a:latin typeface="Courier New" pitchFamily="49" charset="0"/>
              </a:rPr>
              <a:t> */</a:t>
            </a:r>
          </a:p>
          <a:p>
            <a:pPr fontAlgn="base">
              <a:spcBef>
                <a:spcPct val="0"/>
              </a:spcBef>
              <a:spcAft>
                <a:spcPct val="0"/>
              </a:spcAft>
              <a:tabLst>
                <a:tab pos="520700" algn="l"/>
              </a:tabLst>
            </a:pPr>
            <a:r>
              <a:rPr lang="en-US" sz="1600" i="1" dirty="0">
                <a:solidFill>
                  <a:srgbClr val="1A1B1C"/>
                </a:solidFill>
                <a:latin typeface="Courier New" pitchFamily="49" charset="0"/>
              </a:rPr>
              <a:t>	</a:t>
            </a:r>
            <a:r>
              <a:rPr lang="en-US" sz="1600" i="1" dirty="0" err="1">
                <a:solidFill>
                  <a:srgbClr val="1A1B1C"/>
                </a:solidFill>
                <a:latin typeface="Courier New" pitchFamily="49" charset="0"/>
              </a:rPr>
              <a:t>cmp</a:t>
            </a:r>
            <a:r>
              <a:rPr lang="en-US" sz="1600" i="1" dirty="0">
                <a:solidFill>
                  <a:srgbClr val="1A1B1C"/>
                </a:solidFill>
                <a:latin typeface="Courier New" pitchFamily="49" charset="0"/>
              </a:rPr>
              <a:t> r3, r0 /* compare </a:t>
            </a:r>
            <a:r>
              <a:rPr lang="en-US" sz="1600" i="1" dirty="0" err="1">
                <a:solidFill>
                  <a:srgbClr val="1A1B1C"/>
                </a:solidFill>
                <a:latin typeface="Courier New" pitchFamily="49" charset="0"/>
              </a:rPr>
              <a:t>idx</a:t>
            </a:r>
            <a:r>
              <a:rPr lang="en-US" sz="1600" i="1" dirty="0">
                <a:solidFill>
                  <a:srgbClr val="1A1B1C"/>
                </a:solidFill>
                <a:latin typeface="Courier New" pitchFamily="49" charset="0"/>
              </a:rPr>
              <a:t>, with the input (</a:t>
            </a:r>
            <a:r>
              <a:rPr lang="en-US" sz="1600" i="1" dirty="0" err="1">
                <a:solidFill>
                  <a:srgbClr val="1A1B1C"/>
                </a:solidFill>
                <a:latin typeface="Courier New" pitchFamily="49" charset="0"/>
              </a:rPr>
              <a:t>num</a:t>
            </a:r>
            <a:r>
              <a:rPr lang="en-US" sz="1600" i="1" dirty="0">
                <a:solidFill>
                  <a:srgbClr val="1A1B1C"/>
                </a:solidFill>
                <a:latin typeface="Courier New" pitchFamily="49" charset="0"/>
              </a:rPr>
              <a:t>) */</a:t>
            </a:r>
          </a:p>
          <a:p>
            <a:pPr fontAlgn="base">
              <a:spcBef>
                <a:spcPct val="0"/>
              </a:spcBef>
              <a:spcAft>
                <a:spcPct val="0"/>
              </a:spcAft>
              <a:tabLst>
                <a:tab pos="520700" algn="l"/>
              </a:tabLst>
            </a:pPr>
            <a:r>
              <a:rPr lang="en-US" sz="1600" i="1" dirty="0">
                <a:solidFill>
                  <a:srgbClr val="1A1B1C"/>
                </a:solidFill>
                <a:latin typeface="Courier New" pitchFamily="49" charset="0"/>
              </a:rPr>
              <a:t>	add r3, r3, #1 /* </a:t>
            </a:r>
            <a:r>
              <a:rPr lang="en-US" sz="1600" i="1" dirty="0" err="1">
                <a:solidFill>
                  <a:srgbClr val="1A1B1C"/>
                </a:solidFill>
                <a:latin typeface="Courier New" pitchFamily="49" charset="0"/>
              </a:rPr>
              <a:t>idx</a:t>
            </a:r>
            <a:r>
              <a:rPr lang="en-US" sz="1600" i="1" dirty="0">
                <a:solidFill>
                  <a:srgbClr val="1A1B1C"/>
                </a:solidFill>
                <a:latin typeface="Courier New" pitchFamily="49" charset="0"/>
              </a:rPr>
              <a:t> ++ */</a:t>
            </a:r>
          </a:p>
          <a:p>
            <a:pPr fontAlgn="base">
              <a:spcBef>
                <a:spcPct val="0"/>
              </a:spcBef>
              <a:spcAft>
                <a:spcPct val="0"/>
              </a:spcAft>
              <a:tabLst>
                <a:tab pos="520700" algn="l"/>
              </a:tabLst>
            </a:pPr>
            <a:r>
              <a:rPr lang="en-US" sz="1600" i="1" dirty="0">
                <a:solidFill>
                  <a:srgbClr val="1A1B1C"/>
                </a:solidFill>
                <a:latin typeface="Courier New" pitchFamily="49" charset="0"/>
              </a:rPr>
              <a:t>	</a:t>
            </a:r>
            <a:r>
              <a:rPr lang="en-US" sz="1600" i="1" dirty="0" err="1">
                <a:solidFill>
                  <a:srgbClr val="1A1B1C"/>
                </a:solidFill>
                <a:latin typeface="Courier New" pitchFamily="49" charset="0"/>
              </a:rPr>
              <a:t>bne</a:t>
            </a:r>
            <a:r>
              <a:rPr lang="en-US" sz="1600" i="1" dirty="0">
                <a:solidFill>
                  <a:srgbClr val="1A1B1C"/>
                </a:solidFill>
                <a:latin typeface="Courier New" pitchFamily="49" charset="0"/>
              </a:rPr>
              <a:t> .loop /* loop condition */</a:t>
            </a:r>
            <a:endParaRPr lang="en-US" sz="2800" dirty="0">
              <a:latin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89200" y="3048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Branch</a:t>
            </a:r>
            <a:r>
              <a:rPr lang="fr-FR" dirty="0">
                <a:solidFill>
                  <a:schemeClr val="tx1"/>
                </a:solidFill>
              </a:rPr>
              <a:t> and Link Instruction</a:t>
            </a:r>
          </a:p>
        </p:txBody>
      </p:sp>
      <p:sp>
        <p:nvSpPr>
          <p:cNvPr id="3" name="Text Placeholder 2"/>
          <p:cNvSpPr txBox="1">
            <a:spLocks noGrp="1"/>
          </p:cNvSpPr>
          <p:nvPr>
            <p:ph type="body" idx="4294967295"/>
          </p:nvPr>
        </p:nvSpPr>
        <p:spPr>
          <a:xfrm>
            <a:off x="2130425" y="3962400"/>
            <a:ext cx="8232775" cy="685800"/>
          </a:xfr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We use the </a:t>
            </a:r>
            <a:r>
              <a:rPr lang="en-US" dirty="0" err="1">
                <a:solidFill>
                  <a:srgbClr val="2300DC"/>
                </a:solidFill>
                <a:latin typeface="Calibri" panose="020F0502020204030204" pitchFamily="34" charset="0"/>
              </a:rPr>
              <a:t>bl</a:t>
            </a:r>
            <a:r>
              <a:rPr lang="en-US" dirty="0">
                <a:latin typeface="Calibri" panose="020F0502020204030204" pitchFamily="34" charset="0"/>
              </a:rPr>
              <a:t> instruction for a </a:t>
            </a:r>
            <a:r>
              <a:rPr lang="en-US" dirty="0">
                <a:solidFill>
                  <a:srgbClr val="00AE00"/>
                </a:solidFill>
                <a:latin typeface="Calibri" panose="020F0502020204030204" pitchFamily="34" charset="0"/>
              </a:rPr>
              <a:t>function</a:t>
            </a:r>
            <a:r>
              <a:rPr lang="en-US" dirty="0">
                <a:latin typeface="Calibri" panose="020F0502020204030204" pitchFamily="34" charset="0"/>
              </a:rPr>
              <a:t> </a:t>
            </a:r>
            <a:r>
              <a:rPr lang="en-US" dirty="0">
                <a:solidFill>
                  <a:srgbClr val="DC2300"/>
                </a:solidFill>
                <a:latin typeface="Calibri" panose="020F0502020204030204" pitchFamily="34" charset="0"/>
              </a:rPr>
              <a:t>call</a:t>
            </a:r>
          </a:p>
        </p:txBody>
      </p:sp>
      <p:grpSp>
        <p:nvGrpSpPr>
          <p:cNvPr id="7" name="Group 5"/>
          <p:cNvGrpSpPr>
            <a:grpSpLocks noChangeAspect="1"/>
          </p:cNvGrpSpPr>
          <p:nvPr/>
        </p:nvGrpSpPr>
        <p:grpSpPr bwMode="auto">
          <a:xfrm>
            <a:off x="2362201" y="2209800"/>
            <a:ext cx="7769225" cy="1195388"/>
            <a:chOff x="816" y="1808"/>
            <a:chExt cx="4894" cy="753"/>
          </a:xfrm>
        </p:grpSpPr>
        <p:sp>
          <p:nvSpPr>
            <p:cNvPr id="8" name="AutoShape 4"/>
            <p:cNvSpPr>
              <a:spLocks noChangeAspect="1" noChangeArrowheads="1" noTextEdit="1"/>
            </p:cNvSpPr>
            <p:nvPr/>
          </p:nvSpPr>
          <p:spPr bwMode="auto">
            <a:xfrm>
              <a:off x="816" y="1808"/>
              <a:ext cx="4894"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835" y="1827"/>
              <a:ext cx="4848" cy="212"/>
            </a:xfrm>
            <a:custGeom>
              <a:avLst/>
              <a:gdLst>
                <a:gd name="T0" fmla="*/ 0 w 505"/>
                <a:gd name="T1" fmla="*/ 0 h 22"/>
                <a:gd name="T2" fmla="*/ 505 w 505"/>
                <a:gd name="T3" fmla="*/ 0 h 22"/>
                <a:gd name="T4" fmla="*/ 0 w 505"/>
                <a:gd name="T5" fmla="*/ 4 h 22"/>
                <a:gd name="T6" fmla="*/ 505 w 505"/>
                <a:gd name="T7" fmla="*/ 4 h 22"/>
                <a:gd name="T8" fmla="*/ 0 w 505"/>
                <a:gd name="T9" fmla="*/ 22 h 22"/>
                <a:gd name="T10" fmla="*/ 0 w 505"/>
                <a:gd name="T11" fmla="*/ 4 h 22"/>
                <a:gd name="T12" fmla="*/ 4 w 505"/>
                <a:gd name="T13" fmla="*/ 22 h 22"/>
                <a:gd name="T14" fmla="*/ 4 w 505"/>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5" h="22">
                  <a:moveTo>
                    <a:pt x="0" y="0"/>
                  </a:moveTo>
                  <a:lnTo>
                    <a:pt x="505" y="0"/>
                  </a:lnTo>
                  <a:moveTo>
                    <a:pt x="0" y="4"/>
                  </a:moveTo>
                  <a:lnTo>
                    <a:pt x="505" y="4"/>
                  </a:lnTo>
                  <a:moveTo>
                    <a:pt x="0" y="22"/>
                  </a:moveTo>
                  <a:lnTo>
                    <a:pt x="0" y="4"/>
                  </a:lnTo>
                  <a:moveTo>
                    <a:pt x="4" y="22"/>
                  </a:moveTo>
                  <a:lnTo>
                    <a:pt x="4" y="4"/>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960" y="1856"/>
              <a:ext cx="59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a:solidFill>
                    <a:srgbClr val="1A1B1C"/>
                  </a:solidFill>
                  <a:latin typeface="Times New Roman" pitchFamily="18" charset="0"/>
                </a:rPr>
                <a:t>Semantics</a:t>
              </a:r>
              <a:endParaRPr lang="en-US">
                <a:latin typeface="Arial" pitchFamily="34" charset="0"/>
              </a:endParaRPr>
            </a:p>
          </p:txBody>
        </p:sp>
        <p:sp>
          <p:nvSpPr>
            <p:cNvPr id="11" name="Line 8"/>
            <p:cNvSpPr>
              <a:spLocks noChangeShapeType="1"/>
            </p:cNvSpPr>
            <p:nvPr/>
          </p:nvSpPr>
          <p:spPr bwMode="auto">
            <a:xfrm flipV="1">
              <a:off x="1680" y="1866"/>
              <a:ext cx="0" cy="17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1766" y="1856"/>
              <a:ext cx="51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a:solidFill>
                    <a:srgbClr val="1A1B1C"/>
                  </a:solidFill>
                  <a:latin typeface="Times New Roman" pitchFamily="18" charset="0"/>
                </a:rPr>
                <a:t>Example</a:t>
              </a:r>
              <a:endParaRPr lang="en-US">
                <a:latin typeface="Arial" pitchFamily="34" charset="0"/>
              </a:endParaRPr>
            </a:p>
          </p:txBody>
        </p:sp>
        <p:sp>
          <p:nvSpPr>
            <p:cNvPr id="13" name="Line 10"/>
            <p:cNvSpPr>
              <a:spLocks noChangeShapeType="1"/>
            </p:cNvSpPr>
            <p:nvPr/>
          </p:nvSpPr>
          <p:spPr bwMode="auto">
            <a:xfrm flipV="1">
              <a:off x="2400" y="1866"/>
              <a:ext cx="0" cy="17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2496" y="1856"/>
              <a:ext cx="70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a:solidFill>
                    <a:srgbClr val="1A1B1C"/>
                  </a:solidFill>
                  <a:latin typeface="Times New Roman" pitchFamily="18" charset="0"/>
                </a:rPr>
                <a:t>Explanation</a:t>
              </a:r>
              <a:endParaRPr lang="en-US">
                <a:latin typeface="Arial" pitchFamily="34" charset="0"/>
              </a:endParaRPr>
            </a:p>
          </p:txBody>
        </p:sp>
        <p:sp>
          <p:nvSpPr>
            <p:cNvPr id="15" name="Freeform 12"/>
            <p:cNvSpPr>
              <a:spLocks noEditPoints="1"/>
            </p:cNvSpPr>
            <p:nvPr/>
          </p:nvSpPr>
          <p:spPr bwMode="auto">
            <a:xfrm>
              <a:off x="835" y="1866"/>
              <a:ext cx="4848" cy="346"/>
            </a:xfrm>
            <a:custGeom>
              <a:avLst/>
              <a:gdLst>
                <a:gd name="T0" fmla="*/ 501 w 505"/>
                <a:gd name="T1" fmla="*/ 18 h 36"/>
                <a:gd name="T2" fmla="*/ 501 w 505"/>
                <a:gd name="T3" fmla="*/ 0 h 36"/>
                <a:gd name="T4" fmla="*/ 505 w 505"/>
                <a:gd name="T5" fmla="*/ 18 h 36"/>
                <a:gd name="T6" fmla="*/ 505 w 505"/>
                <a:gd name="T7" fmla="*/ 0 h 36"/>
                <a:gd name="T8" fmla="*/ 0 w 505"/>
                <a:gd name="T9" fmla="*/ 18 h 36"/>
                <a:gd name="T10" fmla="*/ 505 w 505"/>
                <a:gd name="T11" fmla="*/ 18 h 36"/>
                <a:gd name="T12" fmla="*/ 0 w 505"/>
                <a:gd name="T13" fmla="*/ 36 h 36"/>
                <a:gd name="T14" fmla="*/ 0 w 505"/>
                <a:gd name="T15" fmla="*/ 18 h 36"/>
                <a:gd name="T16" fmla="*/ 4 w 505"/>
                <a:gd name="T17" fmla="*/ 36 h 36"/>
                <a:gd name="T18" fmla="*/ 4 w 505"/>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5" h="36">
                  <a:moveTo>
                    <a:pt x="501" y="18"/>
                  </a:moveTo>
                  <a:lnTo>
                    <a:pt x="501" y="0"/>
                  </a:lnTo>
                  <a:moveTo>
                    <a:pt x="505" y="18"/>
                  </a:moveTo>
                  <a:lnTo>
                    <a:pt x="505" y="0"/>
                  </a:lnTo>
                  <a:moveTo>
                    <a:pt x="0" y="18"/>
                  </a:moveTo>
                  <a:lnTo>
                    <a:pt x="505" y="18"/>
                  </a:lnTo>
                  <a:moveTo>
                    <a:pt x="0" y="36"/>
                  </a:moveTo>
                  <a:lnTo>
                    <a:pt x="0" y="18"/>
                  </a:lnTo>
                  <a:moveTo>
                    <a:pt x="4" y="36"/>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auto">
            <a:xfrm>
              <a:off x="960" y="2039"/>
              <a:ext cx="11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a:solidFill>
                    <a:srgbClr val="1A1B1C"/>
                  </a:solidFill>
                  <a:latin typeface="Times New Roman" pitchFamily="18" charset="0"/>
                </a:rPr>
                <a:t>bl</a:t>
              </a:r>
              <a:endParaRPr lang="en-US">
                <a:latin typeface="Arial" pitchFamily="34" charset="0"/>
              </a:endParaRPr>
            </a:p>
          </p:txBody>
        </p:sp>
        <p:sp>
          <p:nvSpPr>
            <p:cNvPr id="17" name="Rectangle 14"/>
            <p:cNvSpPr>
              <a:spLocks noChangeArrowheads="1"/>
            </p:cNvSpPr>
            <p:nvPr/>
          </p:nvSpPr>
          <p:spPr bwMode="auto">
            <a:xfrm>
              <a:off x="1123" y="2039"/>
              <a:ext cx="29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i="1" dirty="0">
                  <a:solidFill>
                    <a:srgbClr val="1A1B1C"/>
                  </a:solidFill>
                  <a:latin typeface="Times New Roman" pitchFamily="18" charset="0"/>
                </a:rPr>
                <a:t>label</a:t>
              </a:r>
              <a:endParaRPr lang="en-US" i="1" dirty="0">
                <a:latin typeface="Arial" pitchFamily="34" charset="0"/>
              </a:endParaRPr>
            </a:p>
          </p:txBody>
        </p:sp>
        <p:sp>
          <p:nvSpPr>
            <p:cNvPr id="18" name="Line 15"/>
            <p:cNvSpPr>
              <a:spLocks noChangeShapeType="1"/>
            </p:cNvSpPr>
            <p:nvPr/>
          </p:nvSpPr>
          <p:spPr bwMode="auto">
            <a:xfrm flipV="1">
              <a:off x="1680" y="2039"/>
              <a:ext cx="0" cy="17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
            <p:cNvSpPr>
              <a:spLocks noChangeArrowheads="1"/>
            </p:cNvSpPr>
            <p:nvPr/>
          </p:nvSpPr>
          <p:spPr bwMode="auto">
            <a:xfrm>
              <a:off x="1766" y="2039"/>
              <a:ext cx="38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dirty="0" err="1">
                  <a:solidFill>
                    <a:srgbClr val="1A1B1C"/>
                  </a:solidFill>
                  <a:latin typeface="Times New Roman" pitchFamily="18" charset="0"/>
                </a:rPr>
                <a:t>bl</a:t>
              </a:r>
              <a:r>
                <a:rPr lang="en-US" dirty="0">
                  <a:solidFill>
                    <a:srgbClr val="1A1B1C"/>
                  </a:solidFill>
                  <a:latin typeface="Times New Roman" pitchFamily="18" charset="0"/>
                </a:rPr>
                <a:t> .foo</a:t>
              </a:r>
              <a:endParaRPr lang="en-US" dirty="0">
                <a:latin typeface="Arial" pitchFamily="34" charset="0"/>
              </a:endParaRPr>
            </a:p>
          </p:txBody>
        </p:sp>
        <p:sp>
          <p:nvSpPr>
            <p:cNvPr id="20" name="Line 17"/>
            <p:cNvSpPr>
              <a:spLocks noChangeShapeType="1"/>
            </p:cNvSpPr>
            <p:nvPr/>
          </p:nvSpPr>
          <p:spPr bwMode="auto">
            <a:xfrm flipV="1">
              <a:off x="2400" y="2039"/>
              <a:ext cx="0" cy="17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8"/>
            <p:cNvSpPr>
              <a:spLocks noChangeArrowheads="1"/>
            </p:cNvSpPr>
            <p:nvPr/>
          </p:nvSpPr>
          <p:spPr bwMode="auto">
            <a:xfrm>
              <a:off x="2496" y="2039"/>
              <a:ext cx="276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dirty="0">
                  <a:solidFill>
                    <a:srgbClr val="1A1B1C"/>
                  </a:solidFill>
                  <a:latin typeface="Times New Roman" pitchFamily="18" charset="0"/>
                </a:rPr>
                <a:t>(1) Jump unconditionally to the function at .foo</a:t>
              </a:r>
              <a:endParaRPr lang="en-US" dirty="0">
                <a:latin typeface="Arial" pitchFamily="34" charset="0"/>
              </a:endParaRPr>
            </a:p>
          </p:txBody>
        </p:sp>
        <p:sp>
          <p:nvSpPr>
            <p:cNvPr id="22" name="Freeform 19"/>
            <p:cNvSpPr>
              <a:spLocks noEditPoints="1"/>
            </p:cNvSpPr>
            <p:nvPr/>
          </p:nvSpPr>
          <p:spPr bwMode="auto">
            <a:xfrm>
              <a:off x="835" y="2039"/>
              <a:ext cx="4848" cy="346"/>
            </a:xfrm>
            <a:custGeom>
              <a:avLst/>
              <a:gdLst>
                <a:gd name="T0" fmla="*/ 501 w 505"/>
                <a:gd name="T1" fmla="*/ 18 h 36"/>
                <a:gd name="T2" fmla="*/ 501 w 505"/>
                <a:gd name="T3" fmla="*/ 0 h 36"/>
                <a:gd name="T4" fmla="*/ 505 w 505"/>
                <a:gd name="T5" fmla="*/ 18 h 36"/>
                <a:gd name="T6" fmla="*/ 505 w 505"/>
                <a:gd name="T7" fmla="*/ 0 h 36"/>
                <a:gd name="T8" fmla="*/ 0 w 505"/>
                <a:gd name="T9" fmla="*/ 36 h 36"/>
                <a:gd name="T10" fmla="*/ 0 w 505"/>
                <a:gd name="T11" fmla="*/ 18 h 36"/>
                <a:gd name="T12" fmla="*/ 4 w 505"/>
                <a:gd name="T13" fmla="*/ 36 h 36"/>
                <a:gd name="T14" fmla="*/ 4 w 505"/>
                <a:gd name="T15" fmla="*/ 18 h 36"/>
                <a:gd name="T16" fmla="*/ 88 w 505"/>
                <a:gd name="T17" fmla="*/ 36 h 36"/>
                <a:gd name="T18" fmla="*/ 88 w 505"/>
                <a:gd name="T19" fmla="*/ 18 h 36"/>
                <a:gd name="T20" fmla="*/ 163 w 505"/>
                <a:gd name="T21" fmla="*/ 36 h 36"/>
                <a:gd name="T22" fmla="*/ 163 w 505"/>
                <a:gd name="T23"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5" h="36">
                  <a:moveTo>
                    <a:pt x="501" y="18"/>
                  </a:moveTo>
                  <a:lnTo>
                    <a:pt x="501" y="0"/>
                  </a:lnTo>
                  <a:moveTo>
                    <a:pt x="505" y="18"/>
                  </a:moveTo>
                  <a:lnTo>
                    <a:pt x="505" y="0"/>
                  </a:lnTo>
                  <a:moveTo>
                    <a:pt x="0" y="36"/>
                  </a:moveTo>
                  <a:lnTo>
                    <a:pt x="0" y="18"/>
                  </a:lnTo>
                  <a:moveTo>
                    <a:pt x="4" y="36"/>
                  </a:moveTo>
                  <a:lnTo>
                    <a:pt x="4" y="18"/>
                  </a:lnTo>
                  <a:moveTo>
                    <a:pt x="88" y="36"/>
                  </a:moveTo>
                  <a:lnTo>
                    <a:pt x="88" y="18"/>
                  </a:lnTo>
                  <a:moveTo>
                    <a:pt x="163" y="36"/>
                  </a:moveTo>
                  <a:lnTo>
                    <a:pt x="163"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0"/>
            <p:cNvSpPr>
              <a:spLocks noChangeArrowheads="1"/>
            </p:cNvSpPr>
            <p:nvPr/>
          </p:nvSpPr>
          <p:spPr bwMode="auto">
            <a:xfrm>
              <a:off x="2496" y="2212"/>
              <a:ext cx="2703"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dirty="0">
                  <a:solidFill>
                    <a:srgbClr val="1A1B1C"/>
                  </a:solidFill>
                  <a:latin typeface="Times New Roman" pitchFamily="18" charset="0"/>
                </a:rPr>
                <a:t>(2) Save the next PC (PC + 4) in the </a:t>
              </a:r>
              <a:r>
                <a:rPr lang="en-US" i="1" dirty="0" err="1">
                  <a:solidFill>
                    <a:srgbClr val="1A1B1C"/>
                  </a:solidFill>
                  <a:latin typeface="Times New Roman" pitchFamily="18" charset="0"/>
                </a:rPr>
                <a:t>lr</a:t>
              </a:r>
              <a:r>
                <a:rPr lang="en-US" dirty="0">
                  <a:solidFill>
                    <a:srgbClr val="1A1B1C"/>
                  </a:solidFill>
                  <a:latin typeface="Times New Roman" pitchFamily="18" charset="0"/>
                </a:rPr>
                <a:t> register</a:t>
              </a:r>
              <a:endParaRPr lang="en-US" dirty="0">
                <a:latin typeface="Arial" pitchFamily="34" charset="0"/>
              </a:endParaRPr>
            </a:p>
            <a:p>
              <a:pPr fontAlgn="base">
                <a:spcBef>
                  <a:spcPct val="0"/>
                </a:spcBef>
                <a:spcAft>
                  <a:spcPct val="0"/>
                </a:spcAft>
              </a:pPr>
              <a:endParaRPr lang="en-US" dirty="0">
                <a:latin typeface="Arial" pitchFamily="34" charset="0"/>
              </a:endParaRPr>
            </a:p>
          </p:txBody>
        </p:sp>
        <p:sp>
          <p:nvSpPr>
            <p:cNvPr id="25" name="Rectangle 22"/>
            <p:cNvSpPr>
              <a:spLocks noChangeArrowheads="1"/>
            </p:cNvSpPr>
            <p:nvPr/>
          </p:nvSpPr>
          <p:spPr bwMode="auto">
            <a:xfrm>
              <a:off x="5098" y="2212"/>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endParaRPr lang="en-US" dirty="0">
                <a:latin typeface="Arial" pitchFamily="34" charset="0"/>
              </a:endParaRPr>
            </a:p>
          </p:txBody>
        </p:sp>
        <p:sp>
          <p:nvSpPr>
            <p:cNvPr id="26" name="Freeform 23"/>
            <p:cNvSpPr>
              <a:spLocks noEditPoints="1"/>
            </p:cNvSpPr>
            <p:nvPr/>
          </p:nvSpPr>
          <p:spPr bwMode="auto">
            <a:xfrm>
              <a:off x="835" y="2212"/>
              <a:ext cx="4848" cy="211"/>
            </a:xfrm>
            <a:custGeom>
              <a:avLst/>
              <a:gdLst>
                <a:gd name="T0" fmla="*/ 501 w 505"/>
                <a:gd name="T1" fmla="*/ 18 h 22"/>
                <a:gd name="T2" fmla="*/ 501 w 505"/>
                <a:gd name="T3" fmla="*/ 0 h 22"/>
                <a:gd name="T4" fmla="*/ 505 w 505"/>
                <a:gd name="T5" fmla="*/ 18 h 22"/>
                <a:gd name="T6" fmla="*/ 505 w 505"/>
                <a:gd name="T7" fmla="*/ 0 h 22"/>
                <a:gd name="T8" fmla="*/ 0 w 505"/>
                <a:gd name="T9" fmla="*/ 18 h 22"/>
                <a:gd name="T10" fmla="*/ 505 w 505"/>
                <a:gd name="T11" fmla="*/ 18 h 22"/>
                <a:gd name="T12" fmla="*/ 0 w 505"/>
                <a:gd name="T13" fmla="*/ 22 h 22"/>
                <a:gd name="T14" fmla="*/ 505 w 505"/>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5" h="22">
                  <a:moveTo>
                    <a:pt x="501" y="18"/>
                  </a:moveTo>
                  <a:lnTo>
                    <a:pt x="501" y="0"/>
                  </a:lnTo>
                  <a:moveTo>
                    <a:pt x="505" y="18"/>
                  </a:moveTo>
                  <a:lnTo>
                    <a:pt x="505" y="0"/>
                  </a:lnTo>
                  <a:moveTo>
                    <a:pt x="0" y="18"/>
                  </a:moveTo>
                  <a:lnTo>
                    <a:pt x="505" y="18"/>
                  </a:lnTo>
                  <a:moveTo>
                    <a:pt x="0" y="22"/>
                  </a:moveTo>
                  <a:lnTo>
                    <a:pt x="505" y="22"/>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89200" y="2286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Example</a:t>
            </a:r>
          </a:p>
        </p:txBody>
      </p:sp>
      <p:sp>
        <p:nvSpPr>
          <p:cNvPr id="6" name="Rectangle 5"/>
          <p:cNvSpPr/>
          <p:nvPr/>
        </p:nvSpPr>
        <p:spPr>
          <a:xfrm>
            <a:off x="2514600" y="1905000"/>
            <a:ext cx="7543800" cy="35052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667000" y="1981200"/>
            <a:ext cx="5943600" cy="369332"/>
          </a:xfrm>
          <a:prstGeom prst="rect">
            <a:avLst/>
          </a:prstGeom>
        </p:spPr>
        <p:txBody>
          <a:bodyPr wrap="square">
            <a:spAutoFit/>
          </a:bodyPr>
          <a:lstStyle/>
          <a:p>
            <a:r>
              <a:rPr lang="en-US" i="1" dirty="0">
                <a:latin typeface="Times New Roman" pitchFamily="18" charset="0"/>
                <a:cs typeface="Times New Roman" pitchFamily="18" charset="0"/>
              </a:rPr>
              <a:t>Example of an assembly program with a function call.</a:t>
            </a:r>
            <a:endParaRPr lang="en-US" dirty="0">
              <a:latin typeface="Times New Roman" pitchFamily="18" charset="0"/>
              <a:cs typeface="Times New Roman" pitchFamily="18" charset="0"/>
            </a:endParaRPr>
          </a:p>
        </p:txBody>
      </p:sp>
      <p:sp>
        <p:nvSpPr>
          <p:cNvPr id="8" name="Rectangle 7"/>
          <p:cNvSpPr/>
          <p:nvPr/>
        </p:nvSpPr>
        <p:spPr>
          <a:xfrm>
            <a:off x="2743201" y="3131820"/>
            <a:ext cx="3571461" cy="189738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419600" y="3080267"/>
            <a:ext cx="322524" cy="89653"/>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19600" y="2895600"/>
            <a:ext cx="322524" cy="369332"/>
          </a:xfrm>
          <a:prstGeom prst="rect">
            <a:avLst/>
          </a:prstGeom>
        </p:spPr>
        <p:txBody>
          <a:bodyPr wrap="none">
            <a:spAutoFit/>
          </a:bodyPr>
          <a:lstStyle/>
          <a:p>
            <a:r>
              <a:rPr lang="en-US" i="1" dirty="0">
                <a:latin typeface="Courier New" pitchFamily="49" charset="0"/>
                <a:cs typeface="Courier New" pitchFamily="49" charset="0"/>
              </a:rPr>
              <a:t>C</a:t>
            </a:r>
            <a:endParaRPr lang="en-US" dirty="0">
              <a:latin typeface="Courier New" pitchFamily="49" charset="0"/>
              <a:cs typeface="Courier New" pitchFamily="49" charset="0"/>
            </a:endParaRPr>
          </a:p>
        </p:txBody>
      </p:sp>
      <p:sp>
        <p:nvSpPr>
          <p:cNvPr id="12" name="Rectangle 11"/>
          <p:cNvSpPr/>
          <p:nvPr/>
        </p:nvSpPr>
        <p:spPr>
          <a:xfrm>
            <a:off x="2819400" y="3169919"/>
            <a:ext cx="3352800" cy="1815882"/>
          </a:xfrm>
          <a:prstGeom prst="rect">
            <a:avLst/>
          </a:prstGeom>
        </p:spPr>
        <p:txBody>
          <a:bodyPr wrap="square">
            <a:spAutoFit/>
          </a:bodyPr>
          <a:lstStyle/>
          <a:p>
            <a:pPr>
              <a:tabLst>
                <a:tab pos="457200" algn="l"/>
              </a:tabLst>
            </a:pPr>
            <a:r>
              <a:rPr lang="en-US" sz="1600" i="1" dirty="0" err="1">
                <a:latin typeface="Courier New" pitchFamily="49" charset="0"/>
                <a:cs typeface="Courier New" pitchFamily="49" charset="0"/>
              </a:rPr>
              <a:t>int</a:t>
            </a:r>
            <a:r>
              <a:rPr lang="en-US" sz="1600" i="1" dirty="0">
                <a:latin typeface="Courier New" pitchFamily="49" charset="0"/>
                <a:cs typeface="Courier New" pitchFamily="49" charset="0"/>
              </a:rPr>
              <a:t> foo() {</a:t>
            </a:r>
          </a:p>
          <a:p>
            <a:pPr>
              <a:tabLst>
                <a:tab pos="457200" algn="l"/>
              </a:tabLst>
            </a:pPr>
            <a:r>
              <a:rPr lang="en-US" sz="1600" i="1" dirty="0">
                <a:latin typeface="Courier New" pitchFamily="49" charset="0"/>
                <a:cs typeface="Courier New" pitchFamily="49" charset="0"/>
              </a:rPr>
              <a:t>	return 2;</a:t>
            </a:r>
          </a:p>
          <a:p>
            <a:pPr>
              <a:tabLst>
                <a:tab pos="457200" algn="l"/>
              </a:tabLst>
            </a:pPr>
            <a:r>
              <a:rPr lang="en-US" sz="1600" i="1" dirty="0">
                <a:latin typeface="Courier New" pitchFamily="49" charset="0"/>
                <a:cs typeface="Courier New" pitchFamily="49" charset="0"/>
              </a:rPr>
              <a:t>}</a:t>
            </a:r>
          </a:p>
          <a:p>
            <a:pPr>
              <a:tabLst>
                <a:tab pos="457200" algn="l"/>
              </a:tabLst>
            </a:pPr>
            <a:r>
              <a:rPr lang="en-US" sz="1600" i="1" dirty="0">
                <a:latin typeface="Courier New" pitchFamily="49" charset="0"/>
                <a:cs typeface="Courier New" pitchFamily="49" charset="0"/>
              </a:rPr>
              <a:t>void main() {</a:t>
            </a:r>
          </a:p>
          <a:p>
            <a:pPr>
              <a:tabLst>
                <a:tab pos="457200" algn="l"/>
                <a:tab pos="914400" algn="l"/>
              </a:tabLst>
            </a:pPr>
            <a:r>
              <a:rPr lang="en-US" sz="1600" i="1" dirty="0">
                <a:latin typeface="Courier New" pitchFamily="49" charset="0"/>
                <a:cs typeface="Courier New" pitchFamily="49" charset="0"/>
              </a:rPr>
              <a:t>		</a:t>
            </a:r>
            <a:r>
              <a:rPr lang="en-US" sz="1600" i="1" dirty="0" err="1">
                <a:latin typeface="Courier New" pitchFamily="49" charset="0"/>
                <a:cs typeface="Courier New" pitchFamily="49" charset="0"/>
              </a:rPr>
              <a:t>int</a:t>
            </a:r>
            <a:r>
              <a:rPr lang="en-US" sz="1600" i="1" dirty="0">
                <a:latin typeface="Courier New" pitchFamily="49" charset="0"/>
                <a:cs typeface="Courier New" pitchFamily="49" charset="0"/>
              </a:rPr>
              <a:t> x = 3;</a:t>
            </a:r>
          </a:p>
          <a:p>
            <a:pPr>
              <a:tabLst>
                <a:tab pos="457200" algn="l"/>
                <a:tab pos="914400" algn="l"/>
              </a:tabLst>
            </a:pPr>
            <a:r>
              <a:rPr lang="en-US" sz="1600" i="1" dirty="0">
                <a:latin typeface="Courier New" pitchFamily="49" charset="0"/>
                <a:cs typeface="Courier New" pitchFamily="49" charset="0"/>
              </a:rPr>
              <a:t>		</a:t>
            </a:r>
            <a:r>
              <a:rPr lang="en-US" sz="1600" i="1" dirty="0" err="1">
                <a:latin typeface="Courier New" pitchFamily="49" charset="0"/>
                <a:cs typeface="Courier New" pitchFamily="49" charset="0"/>
              </a:rPr>
              <a:t>int</a:t>
            </a:r>
            <a:r>
              <a:rPr lang="en-US" sz="1600" i="1" dirty="0">
                <a:latin typeface="Courier New" pitchFamily="49" charset="0"/>
                <a:cs typeface="Courier New" pitchFamily="49" charset="0"/>
              </a:rPr>
              <a:t> y = x + foo();</a:t>
            </a:r>
          </a:p>
          <a:p>
            <a:pPr>
              <a:tabLst>
                <a:tab pos="457200" algn="l"/>
                <a:tab pos="914400" algn="l"/>
              </a:tabLst>
            </a:pPr>
            <a:r>
              <a:rPr lang="en-US" sz="1600" i="1" dirty="0">
                <a:latin typeface="Courier New" pitchFamily="49" charset="0"/>
                <a:cs typeface="Courier New" pitchFamily="49" charset="0"/>
              </a:rPr>
              <a:t>}</a:t>
            </a:r>
            <a:endParaRPr lang="en-US" sz="1600" dirty="0">
              <a:latin typeface="Courier New" pitchFamily="49" charset="0"/>
              <a:cs typeface="Courier New" pitchFamily="49" charset="0"/>
            </a:endParaRPr>
          </a:p>
        </p:txBody>
      </p:sp>
      <p:sp>
        <p:nvSpPr>
          <p:cNvPr id="17" name="Rectangle 16"/>
          <p:cNvSpPr/>
          <p:nvPr/>
        </p:nvSpPr>
        <p:spPr>
          <a:xfrm>
            <a:off x="6553200" y="2827020"/>
            <a:ext cx="3429000" cy="250698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010400" y="2775466"/>
            <a:ext cx="1676400" cy="120134"/>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934201" y="2590800"/>
            <a:ext cx="1838965" cy="369332"/>
          </a:xfrm>
          <a:prstGeom prst="rect">
            <a:avLst/>
          </a:prstGeom>
        </p:spPr>
        <p:txBody>
          <a:bodyPr wrap="none">
            <a:spAutoFit/>
          </a:bodyPr>
          <a:lstStyle/>
          <a:p>
            <a:r>
              <a:rPr lang="en-US" i="1" dirty="0">
                <a:latin typeface="Courier New" pitchFamily="49" charset="0"/>
                <a:cs typeface="Courier New" pitchFamily="49" charset="0"/>
              </a:rPr>
              <a:t>ARM assembly</a:t>
            </a:r>
            <a:endParaRPr lang="en-US" dirty="0">
              <a:latin typeface="Courier New" pitchFamily="49" charset="0"/>
              <a:cs typeface="Courier New" pitchFamily="49" charset="0"/>
            </a:endParaRPr>
          </a:p>
        </p:txBody>
      </p:sp>
      <p:sp>
        <p:nvSpPr>
          <p:cNvPr id="20" name="Rectangle 19"/>
          <p:cNvSpPr/>
          <p:nvPr/>
        </p:nvSpPr>
        <p:spPr>
          <a:xfrm>
            <a:off x="6553200" y="2949476"/>
            <a:ext cx="3581400" cy="2308324"/>
          </a:xfrm>
          <a:prstGeom prst="rect">
            <a:avLst/>
          </a:prstGeom>
        </p:spPr>
        <p:txBody>
          <a:bodyPr wrap="square">
            <a:spAutoFit/>
          </a:bodyPr>
          <a:lstStyle/>
          <a:p>
            <a:pPr>
              <a:tabLst>
                <a:tab pos="457200" algn="l"/>
              </a:tabLst>
            </a:pPr>
            <a:r>
              <a:rPr lang="en-US" sz="1600" i="1" dirty="0">
                <a:latin typeface="Courier New" pitchFamily="49" charset="0"/>
                <a:cs typeface="Courier New" pitchFamily="49" charset="0"/>
              </a:rPr>
              <a:t>foo:</a:t>
            </a:r>
          </a:p>
          <a:p>
            <a:pPr>
              <a:tabLst>
                <a:tab pos="457200" algn="l"/>
              </a:tabLst>
            </a:pPr>
            <a:r>
              <a:rPr lang="en-US" sz="1600" i="1" dirty="0">
                <a:latin typeface="Courier New" pitchFamily="49" charset="0"/>
                <a:cs typeface="Courier New" pitchFamily="49" charset="0"/>
              </a:rPr>
              <a:t>	</a:t>
            </a:r>
            <a:r>
              <a:rPr lang="en-US" sz="1600" i="1" dirty="0" err="1">
                <a:latin typeface="Courier New" pitchFamily="49" charset="0"/>
                <a:cs typeface="Courier New" pitchFamily="49" charset="0"/>
              </a:rPr>
              <a:t>mov</a:t>
            </a:r>
            <a:r>
              <a:rPr lang="en-US" sz="1600" i="1" dirty="0">
                <a:latin typeface="Courier New" pitchFamily="49" charset="0"/>
                <a:cs typeface="Courier New" pitchFamily="49" charset="0"/>
              </a:rPr>
              <a:t> r0, #2</a:t>
            </a:r>
          </a:p>
          <a:p>
            <a:pPr>
              <a:tabLst>
                <a:tab pos="457200" algn="l"/>
              </a:tabLst>
            </a:pPr>
            <a:r>
              <a:rPr lang="en-US" sz="1600" i="1" dirty="0">
                <a:latin typeface="Courier New" pitchFamily="49" charset="0"/>
                <a:cs typeface="Courier New" pitchFamily="49" charset="0"/>
              </a:rPr>
              <a:t>	</a:t>
            </a:r>
            <a:r>
              <a:rPr lang="en-US" sz="1600" i="1" dirty="0" err="1">
                <a:latin typeface="Courier New" pitchFamily="49" charset="0"/>
                <a:cs typeface="Courier New" pitchFamily="49" charset="0"/>
              </a:rPr>
              <a:t>mov</a:t>
            </a:r>
            <a:r>
              <a:rPr lang="en-US" sz="1600" i="1" dirty="0">
                <a:latin typeface="Courier New" pitchFamily="49" charset="0"/>
                <a:cs typeface="Courier New" pitchFamily="49" charset="0"/>
              </a:rPr>
              <a:t> pc, </a:t>
            </a:r>
            <a:r>
              <a:rPr lang="en-US" sz="1600" i="1" dirty="0" err="1">
                <a:latin typeface="Courier New" pitchFamily="49" charset="0"/>
                <a:cs typeface="Courier New" pitchFamily="49" charset="0"/>
              </a:rPr>
              <a:t>lr</a:t>
            </a:r>
            <a:endParaRPr lang="en-US" sz="1600" i="1" dirty="0">
              <a:latin typeface="Courier New" pitchFamily="49" charset="0"/>
              <a:cs typeface="Courier New" pitchFamily="49" charset="0"/>
            </a:endParaRPr>
          </a:p>
          <a:p>
            <a:pPr>
              <a:tabLst>
                <a:tab pos="457200" algn="l"/>
              </a:tabLst>
            </a:pPr>
            <a:endParaRPr lang="en-US" sz="1600" i="1" dirty="0">
              <a:latin typeface="Courier New" pitchFamily="49" charset="0"/>
              <a:cs typeface="Courier New" pitchFamily="49" charset="0"/>
            </a:endParaRPr>
          </a:p>
          <a:p>
            <a:pPr>
              <a:tabLst>
                <a:tab pos="457200" algn="l"/>
              </a:tabLst>
            </a:pPr>
            <a:r>
              <a:rPr lang="en-US" sz="1600" i="1" dirty="0">
                <a:latin typeface="Courier New" pitchFamily="49" charset="0"/>
                <a:cs typeface="Courier New" pitchFamily="49" charset="0"/>
              </a:rPr>
              <a:t>main:</a:t>
            </a:r>
          </a:p>
          <a:p>
            <a:pPr>
              <a:tabLst>
                <a:tab pos="457200" algn="l"/>
              </a:tabLst>
            </a:pPr>
            <a:r>
              <a:rPr lang="en-US" sz="1600" i="1" dirty="0">
                <a:latin typeface="Courier New" pitchFamily="49" charset="0"/>
                <a:cs typeface="Courier New" pitchFamily="49" charset="0"/>
              </a:rPr>
              <a:t>	</a:t>
            </a:r>
            <a:r>
              <a:rPr lang="en-US" sz="1600" i="1" dirty="0" err="1">
                <a:latin typeface="Courier New" pitchFamily="49" charset="0"/>
                <a:cs typeface="Courier New" pitchFamily="49" charset="0"/>
              </a:rPr>
              <a:t>mov</a:t>
            </a:r>
            <a:r>
              <a:rPr lang="en-US" sz="1600" i="1" dirty="0">
                <a:latin typeface="Courier New" pitchFamily="49" charset="0"/>
                <a:cs typeface="Courier New" pitchFamily="49" charset="0"/>
              </a:rPr>
              <a:t> r1, #3 /* x = 3 */</a:t>
            </a:r>
          </a:p>
          <a:p>
            <a:pPr>
              <a:tabLst>
                <a:tab pos="457200" algn="l"/>
              </a:tabLst>
            </a:pPr>
            <a:r>
              <a:rPr lang="en-US" sz="1600" i="1" dirty="0">
                <a:latin typeface="Courier New" pitchFamily="49" charset="0"/>
                <a:cs typeface="Courier New" pitchFamily="49" charset="0"/>
              </a:rPr>
              <a:t>	</a:t>
            </a:r>
            <a:r>
              <a:rPr lang="en-US" sz="1600" i="1" dirty="0" err="1">
                <a:latin typeface="Courier New" pitchFamily="49" charset="0"/>
                <a:cs typeface="Courier New" pitchFamily="49" charset="0"/>
              </a:rPr>
              <a:t>bl</a:t>
            </a:r>
            <a:r>
              <a:rPr lang="en-US" sz="1600" i="1" dirty="0">
                <a:latin typeface="Courier New" pitchFamily="49" charset="0"/>
                <a:cs typeface="Courier New" pitchFamily="49" charset="0"/>
              </a:rPr>
              <a:t> foo /* invoke foo */</a:t>
            </a:r>
          </a:p>
          <a:p>
            <a:pPr>
              <a:tabLst>
                <a:tab pos="457200" algn="l"/>
              </a:tabLst>
            </a:pPr>
            <a:r>
              <a:rPr lang="en-US" sz="1600" i="1" dirty="0">
                <a:latin typeface="Courier New" pitchFamily="49" charset="0"/>
                <a:cs typeface="Courier New" pitchFamily="49" charset="0"/>
              </a:rPr>
              <a:t>	/* y = x + foo() */</a:t>
            </a:r>
          </a:p>
          <a:p>
            <a:pPr>
              <a:tabLst>
                <a:tab pos="457200" algn="l"/>
              </a:tabLst>
            </a:pPr>
            <a:r>
              <a:rPr lang="en-US" sz="1600" i="1" dirty="0">
                <a:latin typeface="Courier New" pitchFamily="49" charset="0"/>
                <a:cs typeface="Courier New" pitchFamily="49" charset="0"/>
              </a:rPr>
              <a:t>	add r2, r0, r1</a:t>
            </a:r>
            <a:endParaRPr lang="en-US" sz="1600" dirty="0">
              <a:latin typeface="Courier New" pitchFamily="49" charset="0"/>
              <a:cs typeface="Courier New"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565400" y="2286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The </a:t>
            </a:r>
            <a:r>
              <a:rPr lang="fr-FR" i="1" dirty="0" err="1">
                <a:solidFill>
                  <a:schemeClr val="tx1"/>
                </a:solidFill>
              </a:rPr>
              <a:t>bx</a:t>
            </a:r>
            <a:r>
              <a:rPr lang="fr-FR" dirty="0">
                <a:solidFill>
                  <a:schemeClr val="tx1"/>
                </a:solidFill>
              </a:rPr>
              <a:t> Instruction</a:t>
            </a:r>
          </a:p>
        </p:txBody>
      </p:sp>
      <p:sp>
        <p:nvSpPr>
          <p:cNvPr id="3" name="Text Placeholder 2"/>
          <p:cNvSpPr txBox="1">
            <a:spLocks noGrp="1"/>
          </p:cNvSpPr>
          <p:nvPr>
            <p:ph type="body" idx="4294967295"/>
          </p:nvPr>
        </p:nvSpPr>
        <p:spPr>
          <a:xfrm>
            <a:off x="2514600" y="3168651"/>
            <a:ext cx="7924800" cy="2317750"/>
          </a:xfr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63563" indent="-447675">
              <a:buSzPct val="100000"/>
              <a:buFont typeface="Symbol" panose="05050102010706020507" pitchFamily="18" charset="2"/>
              <a:buChar char="*"/>
            </a:pPr>
            <a:r>
              <a:rPr lang="en-US" dirty="0">
                <a:latin typeface="Calibri" panose="020F0502020204030204" pitchFamily="34" charset="0"/>
              </a:rPr>
              <a:t>This is the preferred method to </a:t>
            </a:r>
            <a:r>
              <a:rPr lang="en-US" dirty="0">
                <a:solidFill>
                  <a:srgbClr val="DC2300"/>
                </a:solidFill>
                <a:latin typeface="Calibri" panose="020F0502020204030204" pitchFamily="34" charset="0"/>
              </a:rPr>
              <a:t>return</a:t>
            </a:r>
            <a:r>
              <a:rPr lang="en-US" dirty="0">
                <a:latin typeface="Calibri" panose="020F0502020204030204" pitchFamily="34" charset="0"/>
              </a:rPr>
              <a:t> from a </a:t>
            </a:r>
            <a:r>
              <a:rPr lang="en-US" dirty="0">
                <a:solidFill>
                  <a:srgbClr val="2300DC"/>
                </a:solidFill>
                <a:latin typeface="Calibri" panose="020F0502020204030204" pitchFamily="34" charset="0"/>
              </a:rPr>
              <a:t>function</a:t>
            </a:r>
            <a:r>
              <a:rPr lang="en-US" dirty="0">
                <a:latin typeface="Calibri" panose="020F0502020204030204" pitchFamily="34" charset="0"/>
              </a:rPr>
              <a:t>.</a:t>
            </a:r>
          </a:p>
          <a:p>
            <a:pPr marL="563563" indent="-447675">
              <a:buSzPct val="100000"/>
              <a:buFont typeface="Symbol" panose="05050102010706020507" pitchFamily="18" charset="2"/>
              <a:buChar char="*"/>
            </a:pPr>
            <a:r>
              <a:rPr lang="en-US" dirty="0">
                <a:latin typeface="Calibri" panose="020F0502020204030204" pitchFamily="34" charset="0"/>
              </a:rPr>
              <a:t>Instead of :</a:t>
            </a:r>
            <a:r>
              <a:rPr lang="en-US" dirty="0">
                <a:solidFill>
                  <a:srgbClr val="2300DC"/>
                </a:solidFill>
                <a:latin typeface="Calibri" panose="020F0502020204030204" pitchFamily="34" charset="0"/>
              </a:rPr>
              <a:t> </a:t>
            </a:r>
            <a:r>
              <a:rPr lang="en-US" dirty="0" err="1">
                <a:solidFill>
                  <a:srgbClr val="2300DC"/>
                </a:solidFill>
                <a:latin typeface="Calibri" panose="020F0502020204030204" pitchFamily="34" charset="0"/>
              </a:rPr>
              <a:t>mov</a:t>
            </a:r>
            <a:r>
              <a:rPr lang="en-US" dirty="0">
                <a:solidFill>
                  <a:srgbClr val="2300DC"/>
                </a:solidFill>
                <a:latin typeface="Calibri" panose="020F0502020204030204" pitchFamily="34" charset="0"/>
              </a:rPr>
              <a:t> pc, </a:t>
            </a:r>
            <a:r>
              <a:rPr lang="en-US" dirty="0" err="1">
                <a:solidFill>
                  <a:srgbClr val="2300DC"/>
                </a:solidFill>
                <a:latin typeface="Calibri" panose="020F0502020204030204" pitchFamily="34" charset="0"/>
              </a:rPr>
              <a:t>lr</a:t>
            </a:r>
            <a:br>
              <a:rPr lang="en-US" dirty="0">
                <a:latin typeface="Calibri" panose="020F0502020204030204" pitchFamily="34" charset="0"/>
              </a:rPr>
            </a:br>
            <a:r>
              <a:rPr lang="en-US" dirty="0">
                <a:latin typeface="Calibri" panose="020F0502020204030204" pitchFamily="34" charset="0"/>
              </a:rPr>
              <a:t>Use : </a:t>
            </a:r>
            <a:r>
              <a:rPr lang="en-US" dirty="0" err="1">
                <a:solidFill>
                  <a:srgbClr val="DC2300"/>
                </a:solidFill>
                <a:latin typeface="Calibri" panose="020F0502020204030204" pitchFamily="34" charset="0"/>
              </a:rPr>
              <a:t>bx</a:t>
            </a:r>
            <a:r>
              <a:rPr lang="en-US" dirty="0">
                <a:solidFill>
                  <a:srgbClr val="DC2300"/>
                </a:solidFill>
                <a:latin typeface="Calibri" panose="020F0502020204030204" pitchFamily="34" charset="0"/>
              </a:rPr>
              <a:t> </a:t>
            </a:r>
            <a:r>
              <a:rPr lang="en-US" dirty="0" err="1">
                <a:solidFill>
                  <a:srgbClr val="DC2300"/>
                </a:solidFill>
                <a:latin typeface="Calibri" panose="020F0502020204030204" pitchFamily="34" charset="0"/>
              </a:rPr>
              <a:t>lr</a:t>
            </a:r>
            <a:endParaRPr lang="en-US" dirty="0">
              <a:solidFill>
                <a:srgbClr val="DC2300"/>
              </a:solidFill>
              <a:latin typeface="Calibri" panose="020F0502020204030204" pitchFamily="34" charset="0"/>
            </a:endParaRPr>
          </a:p>
        </p:txBody>
      </p:sp>
      <p:grpSp>
        <p:nvGrpSpPr>
          <p:cNvPr id="7" name="Group 5"/>
          <p:cNvGrpSpPr>
            <a:grpSpLocks noChangeAspect="1"/>
          </p:cNvGrpSpPr>
          <p:nvPr/>
        </p:nvGrpSpPr>
        <p:grpSpPr bwMode="auto">
          <a:xfrm>
            <a:off x="2590800" y="1600201"/>
            <a:ext cx="7315200" cy="1255713"/>
            <a:chOff x="1120" y="1095"/>
            <a:chExt cx="4608" cy="791"/>
          </a:xfrm>
        </p:grpSpPr>
        <p:sp>
          <p:nvSpPr>
            <p:cNvPr id="8" name="AutoShape 4"/>
            <p:cNvSpPr>
              <a:spLocks noChangeAspect="1" noChangeArrowheads="1" noTextEdit="1"/>
            </p:cNvSpPr>
            <p:nvPr/>
          </p:nvSpPr>
          <p:spPr bwMode="auto">
            <a:xfrm>
              <a:off x="1120" y="1095"/>
              <a:ext cx="4608" cy="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1141" y="1116"/>
              <a:ext cx="4558" cy="228"/>
            </a:xfrm>
            <a:custGeom>
              <a:avLst/>
              <a:gdLst>
                <a:gd name="T0" fmla="*/ 0 w 441"/>
                <a:gd name="T1" fmla="*/ 0 h 22"/>
                <a:gd name="T2" fmla="*/ 441 w 441"/>
                <a:gd name="T3" fmla="*/ 0 h 22"/>
                <a:gd name="T4" fmla="*/ 0 w 441"/>
                <a:gd name="T5" fmla="*/ 4 h 22"/>
                <a:gd name="T6" fmla="*/ 441 w 441"/>
                <a:gd name="T7" fmla="*/ 4 h 22"/>
                <a:gd name="T8" fmla="*/ 0 w 441"/>
                <a:gd name="T9" fmla="*/ 22 h 22"/>
                <a:gd name="T10" fmla="*/ 0 w 441"/>
                <a:gd name="T11" fmla="*/ 4 h 22"/>
                <a:gd name="T12" fmla="*/ 4 w 441"/>
                <a:gd name="T13" fmla="*/ 22 h 22"/>
                <a:gd name="T14" fmla="*/ 4 w 441"/>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22">
                  <a:moveTo>
                    <a:pt x="0" y="0"/>
                  </a:moveTo>
                  <a:lnTo>
                    <a:pt x="441" y="0"/>
                  </a:lnTo>
                  <a:moveTo>
                    <a:pt x="0" y="4"/>
                  </a:moveTo>
                  <a:lnTo>
                    <a:pt x="441" y="4"/>
                  </a:lnTo>
                  <a:moveTo>
                    <a:pt x="0" y="22"/>
                  </a:moveTo>
                  <a:lnTo>
                    <a:pt x="0" y="4"/>
                  </a:lnTo>
                  <a:moveTo>
                    <a:pt x="4" y="22"/>
                  </a:moveTo>
                  <a:lnTo>
                    <a:pt x="4" y="4"/>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1275" y="1147"/>
              <a:ext cx="62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1A1B1C"/>
                  </a:solidFill>
                  <a:latin typeface="Times New Roman" pitchFamily="18" charset="0"/>
                </a:rPr>
                <a:t>Semantics</a:t>
              </a:r>
              <a:endParaRPr lang="en-US">
                <a:latin typeface="Arial" pitchFamily="34" charset="0"/>
              </a:endParaRPr>
            </a:p>
          </p:txBody>
        </p:sp>
        <p:sp>
          <p:nvSpPr>
            <p:cNvPr id="11" name="Line 8"/>
            <p:cNvSpPr>
              <a:spLocks noChangeShapeType="1"/>
            </p:cNvSpPr>
            <p:nvPr/>
          </p:nvSpPr>
          <p:spPr bwMode="auto">
            <a:xfrm flipV="1">
              <a:off x="2040" y="1157"/>
              <a:ext cx="0" cy="187"/>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2143" y="1147"/>
              <a:ext cx="54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1A1B1C"/>
                  </a:solidFill>
                  <a:latin typeface="Times New Roman" pitchFamily="18" charset="0"/>
                </a:rPr>
                <a:t>Example</a:t>
              </a:r>
              <a:endParaRPr lang="en-US">
                <a:latin typeface="Arial" pitchFamily="34" charset="0"/>
              </a:endParaRPr>
            </a:p>
          </p:txBody>
        </p:sp>
        <p:sp>
          <p:nvSpPr>
            <p:cNvPr id="13" name="Line 10"/>
            <p:cNvSpPr>
              <a:spLocks noChangeShapeType="1"/>
            </p:cNvSpPr>
            <p:nvPr/>
          </p:nvSpPr>
          <p:spPr bwMode="auto">
            <a:xfrm flipV="1">
              <a:off x="2826" y="1157"/>
              <a:ext cx="0" cy="187"/>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2929" y="1147"/>
              <a:ext cx="74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1A1B1C"/>
                  </a:solidFill>
                  <a:latin typeface="Times New Roman" pitchFamily="18" charset="0"/>
                </a:rPr>
                <a:t>Explanation</a:t>
              </a:r>
              <a:endParaRPr lang="en-US">
                <a:latin typeface="Arial" pitchFamily="34" charset="0"/>
              </a:endParaRPr>
            </a:p>
          </p:txBody>
        </p:sp>
        <p:sp>
          <p:nvSpPr>
            <p:cNvPr id="15" name="Freeform 12"/>
            <p:cNvSpPr>
              <a:spLocks noEditPoints="1"/>
            </p:cNvSpPr>
            <p:nvPr/>
          </p:nvSpPr>
          <p:spPr bwMode="auto">
            <a:xfrm>
              <a:off x="1141" y="1157"/>
              <a:ext cx="4558" cy="560"/>
            </a:xfrm>
            <a:custGeom>
              <a:avLst/>
              <a:gdLst>
                <a:gd name="T0" fmla="*/ 437 w 441"/>
                <a:gd name="T1" fmla="*/ 18 h 54"/>
                <a:gd name="T2" fmla="*/ 437 w 441"/>
                <a:gd name="T3" fmla="*/ 0 h 54"/>
                <a:gd name="T4" fmla="*/ 441 w 441"/>
                <a:gd name="T5" fmla="*/ 18 h 54"/>
                <a:gd name="T6" fmla="*/ 441 w 441"/>
                <a:gd name="T7" fmla="*/ 0 h 54"/>
                <a:gd name="T8" fmla="*/ 0 w 441"/>
                <a:gd name="T9" fmla="*/ 18 h 54"/>
                <a:gd name="T10" fmla="*/ 441 w 441"/>
                <a:gd name="T11" fmla="*/ 18 h 54"/>
                <a:gd name="T12" fmla="*/ 0 w 441"/>
                <a:gd name="T13" fmla="*/ 54 h 54"/>
                <a:gd name="T14" fmla="*/ 0 w 441"/>
                <a:gd name="T15" fmla="*/ 18 h 54"/>
                <a:gd name="T16" fmla="*/ 4 w 441"/>
                <a:gd name="T17" fmla="*/ 54 h 54"/>
                <a:gd name="T18" fmla="*/ 4 w 441"/>
                <a:gd name="T19" fmla="*/ 1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1" h="54">
                  <a:moveTo>
                    <a:pt x="437" y="18"/>
                  </a:moveTo>
                  <a:lnTo>
                    <a:pt x="437" y="0"/>
                  </a:lnTo>
                  <a:moveTo>
                    <a:pt x="441" y="18"/>
                  </a:moveTo>
                  <a:lnTo>
                    <a:pt x="441" y="0"/>
                  </a:lnTo>
                  <a:moveTo>
                    <a:pt x="0" y="18"/>
                  </a:moveTo>
                  <a:lnTo>
                    <a:pt x="441" y="18"/>
                  </a:lnTo>
                  <a:moveTo>
                    <a:pt x="0" y="54"/>
                  </a:moveTo>
                  <a:lnTo>
                    <a:pt x="0" y="18"/>
                  </a:lnTo>
                  <a:moveTo>
                    <a:pt x="4" y="54"/>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auto">
            <a:xfrm>
              <a:off x="1275" y="1343"/>
              <a:ext cx="37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dirty="0" err="1">
                  <a:solidFill>
                    <a:srgbClr val="1A1B1C"/>
                  </a:solidFill>
                  <a:latin typeface="Times New Roman" pitchFamily="18" charset="0"/>
                </a:rPr>
                <a:t>bx</a:t>
              </a:r>
              <a:r>
                <a:rPr lang="en-US" sz="1900" dirty="0">
                  <a:solidFill>
                    <a:srgbClr val="1A1B1C"/>
                  </a:solidFill>
                  <a:latin typeface="Times New Roman" pitchFamily="18" charset="0"/>
                </a:rPr>
                <a:t> </a:t>
              </a:r>
              <a:r>
                <a:rPr lang="en-US" i="1" dirty="0" err="1">
                  <a:solidFill>
                    <a:srgbClr val="1A1B1C"/>
                  </a:solidFill>
                  <a:latin typeface="Times New Roman" pitchFamily="18" charset="0"/>
                </a:rPr>
                <a:t>reg</a:t>
              </a:r>
              <a:endParaRPr lang="en-US" sz="1600" i="1" dirty="0">
                <a:latin typeface="Arial" pitchFamily="34" charset="0"/>
              </a:endParaRPr>
            </a:p>
          </p:txBody>
        </p:sp>
        <p:sp>
          <p:nvSpPr>
            <p:cNvPr id="17" name="Rectangle 14"/>
            <p:cNvSpPr>
              <a:spLocks noChangeArrowheads="1"/>
            </p:cNvSpPr>
            <p:nvPr/>
          </p:nvSpPr>
          <p:spPr bwMode="auto">
            <a:xfrm>
              <a:off x="1492" y="1343"/>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endParaRPr lang="en-US" dirty="0">
                <a:latin typeface="Arial" pitchFamily="34" charset="0"/>
              </a:endParaRPr>
            </a:p>
          </p:txBody>
        </p:sp>
        <p:sp>
          <p:nvSpPr>
            <p:cNvPr id="18" name="Line 15"/>
            <p:cNvSpPr>
              <a:spLocks noChangeShapeType="1"/>
            </p:cNvSpPr>
            <p:nvPr/>
          </p:nvSpPr>
          <p:spPr bwMode="auto">
            <a:xfrm flipV="1">
              <a:off x="2040" y="1344"/>
              <a:ext cx="0" cy="37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
            <p:cNvSpPr>
              <a:spLocks noChangeArrowheads="1"/>
            </p:cNvSpPr>
            <p:nvPr/>
          </p:nvSpPr>
          <p:spPr bwMode="auto">
            <a:xfrm>
              <a:off x="2143" y="1343"/>
              <a:ext cx="32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dirty="0" err="1">
                  <a:solidFill>
                    <a:srgbClr val="1A1B1C"/>
                  </a:solidFill>
                  <a:latin typeface="Times New Roman" pitchFamily="18" charset="0"/>
                </a:rPr>
                <a:t>bx</a:t>
              </a:r>
              <a:r>
                <a:rPr lang="en-US" sz="1900" dirty="0">
                  <a:solidFill>
                    <a:srgbClr val="1A1B1C"/>
                  </a:solidFill>
                  <a:latin typeface="Times New Roman" pitchFamily="18" charset="0"/>
                </a:rPr>
                <a:t> r2</a:t>
              </a:r>
              <a:endParaRPr lang="en-US" dirty="0">
                <a:latin typeface="Arial" pitchFamily="34" charset="0"/>
              </a:endParaRPr>
            </a:p>
          </p:txBody>
        </p:sp>
        <p:sp>
          <p:nvSpPr>
            <p:cNvPr id="20" name="Line 17"/>
            <p:cNvSpPr>
              <a:spLocks noChangeShapeType="1"/>
            </p:cNvSpPr>
            <p:nvPr/>
          </p:nvSpPr>
          <p:spPr bwMode="auto">
            <a:xfrm flipV="1">
              <a:off x="2826" y="1344"/>
              <a:ext cx="0" cy="37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8"/>
            <p:cNvSpPr>
              <a:spLocks noChangeArrowheads="1"/>
            </p:cNvSpPr>
            <p:nvPr/>
          </p:nvSpPr>
          <p:spPr bwMode="auto">
            <a:xfrm>
              <a:off x="2929" y="1343"/>
              <a:ext cx="2495"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fontAlgn="base">
                <a:spcBef>
                  <a:spcPct val="0"/>
                </a:spcBef>
                <a:spcAft>
                  <a:spcPct val="0"/>
                </a:spcAft>
              </a:pPr>
              <a:r>
                <a:rPr lang="en-US" sz="1900" dirty="0">
                  <a:solidFill>
                    <a:srgbClr val="1A1B1C"/>
                  </a:solidFill>
                  <a:latin typeface="Times New Roman" pitchFamily="18" charset="0"/>
                </a:rPr>
                <a:t>(1) Jump unconditionally to the ad</a:t>
              </a:r>
              <a:r>
                <a:rPr lang="en-US" dirty="0">
                  <a:solidFill>
                    <a:srgbClr val="1A1B1C"/>
                  </a:solidFill>
                  <a:latin typeface="Times New Roman" pitchFamily="18" charset="0"/>
                </a:rPr>
                <a:t>dress contained in register, r2</a:t>
              </a:r>
              <a:endParaRPr lang="en-US" sz="1600" dirty="0">
                <a:latin typeface="Arial" pitchFamily="34" charset="0"/>
              </a:endParaRPr>
            </a:p>
            <a:p>
              <a:pPr fontAlgn="base">
                <a:spcBef>
                  <a:spcPct val="0"/>
                </a:spcBef>
                <a:spcAft>
                  <a:spcPct val="0"/>
                </a:spcAft>
              </a:pPr>
              <a:endParaRPr lang="en-US" dirty="0">
                <a:latin typeface="Arial" pitchFamily="34" charset="0"/>
              </a:endParaRPr>
            </a:p>
          </p:txBody>
        </p:sp>
        <p:sp>
          <p:nvSpPr>
            <p:cNvPr id="22" name="Rectangle 19"/>
            <p:cNvSpPr>
              <a:spLocks noChangeArrowheads="1"/>
            </p:cNvSpPr>
            <p:nvPr/>
          </p:nvSpPr>
          <p:spPr bwMode="auto">
            <a:xfrm>
              <a:off x="2929" y="153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endParaRPr lang="en-US" dirty="0">
                <a:latin typeface="Arial" pitchFamily="34" charset="0"/>
              </a:endParaRPr>
            </a:p>
          </p:txBody>
        </p:sp>
        <p:sp>
          <p:nvSpPr>
            <p:cNvPr id="23" name="Freeform 20"/>
            <p:cNvSpPr>
              <a:spLocks noEditPoints="1"/>
            </p:cNvSpPr>
            <p:nvPr/>
          </p:nvSpPr>
          <p:spPr bwMode="auto">
            <a:xfrm>
              <a:off x="1141" y="1344"/>
              <a:ext cx="4558" cy="414"/>
            </a:xfrm>
            <a:custGeom>
              <a:avLst/>
              <a:gdLst>
                <a:gd name="T0" fmla="*/ 437 w 441"/>
                <a:gd name="T1" fmla="*/ 36 h 40"/>
                <a:gd name="T2" fmla="*/ 437 w 441"/>
                <a:gd name="T3" fmla="*/ 0 h 40"/>
                <a:gd name="T4" fmla="*/ 441 w 441"/>
                <a:gd name="T5" fmla="*/ 36 h 40"/>
                <a:gd name="T6" fmla="*/ 441 w 441"/>
                <a:gd name="T7" fmla="*/ 0 h 40"/>
                <a:gd name="T8" fmla="*/ 0 w 441"/>
                <a:gd name="T9" fmla="*/ 36 h 40"/>
                <a:gd name="T10" fmla="*/ 441 w 441"/>
                <a:gd name="T11" fmla="*/ 36 h 40"/>
                <a:gd name="T12" fmla="*/ 0 w 441"/>
                <a:gd name="T13" fmla="*/ 40 h 40"/>
                <a:gd name="T14" fmla="*/ 441 w 441"/>
                <a:gd name="T15" fmla="*/ 4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0">
                  <a:moveTo>
                    <a:pt x="437" y="36"/>
                  </a:moveTo>
                  <a:lnTo>
                    <a:pt x="437" y="0"/>
                  </a:lnTo>
                  <a:moveTo>
                    <a:pt x="441" y="36"/>
                  </a:moveTo>
                  <a:lnTo>
                    <a:pt x="441" y="0"/>
                  </a:lnTo>
                  <a:moveTo>
                    <a:pt x="0" y="36"/>
                  </a:moveTo>
                  <a:lnTo>
                    <a:pt x="441" y="36"/>
                  </a:lnTo>
                  <a:moveTo>
                    <a:pt x="0" y="40"/>
                  </a:moveTo>
                  <a:lnTo>
                    <a:pt x="441" y="40"/>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514600" y="2286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endParaRPr lang="fr-FR" dirty="0">
              <a:solidFill>
                <a:schemeClr val="tx1"/>
              </a:solidFill>
            </a:endParaRPr>
          </a:p>
        </p:txBody>
      </p:sp>
      <p:grpSp>
        <p:nvGrpSpPr>
          <p:cNvPr id="11" name="Group 10"/>
          <p:cNvGrpSpPr/>
          <p:nvPr/>
        </p:nvGrpSpPr>
        <p:grpSpPr>
          <a:xfrm>
            <a:off x="3598770" y="1988820"/>
            <a:ext cx="5240431" cy="3192780"/>
            <a:chOff x="2209799" y="2514600"/>
            <a:chExt cx="4114801" cy="2506980"/>
          </a:xfrm>
        </p:grpSpPr>
        <p:sp>
          <p:nvSpPr>
            <p:cNvPr id="9" name="Rectangle 8"/>
            <p:cNvSpPr/>
            <p:nvPr/>
          </p:nvSpPr>
          <p:spPr>
            <a:xfrm>
              <a:off x="2209799" y="2514600"/>
              <a:ext cx="4114801" cy="250698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286000" y="2637056"/>
              <a:ext cx="3581400" cy="2247503"/>
            </a:xfrm>
            <a:prstGeom prst="rect">
              <a:avLst/>
            </a:prstGeom>
          </p:spPr>
          <p:txBody>
            <a:bodyPr wrap="square">
              <a:spAutoFit/>
            </a:bodyPr>
            <a:lstStyle/>
            <a:p>
              <a:pPr>
                <a:tabLst>
                  <a:tab pos="457200" algn="l"/>
                </a:tabLst>
              </a:pPr>
              <a:r>
                <a:rPr lang="en-US" sz="2000" dirty="0">
                  <a:latin typeface="Courier New" pitchFamily="49" charset="0"/>
                  <a:cs typeface="Courier New" pitchFamily="49" charset="0"/>
                </a:rPr>
                <a:t>foo:</a:t>
              </a:r>
            </a:p>
            <a:p>
              <a:pPr>
                <a:tabLst>
                  <a:tab pos="457200" algn="l"/>
                </a:tabLst>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mov</a:t>
              </a:r>
              <a:r>
                <a:rPr lang="en-US" sz="2000" dirty="0">
                  <a:latin typeface="Courier New" pitchFamily="49" charset="0"/>
                  <a:cs typeface="Courier New" pitchFamily="49" charset="0"/>
                </a:rPr>
                <a:t> r0, #2</a:t>
              </a:r>
            </a:p>
            <a:p>
              <a:pPr>
                <a:tabLst>
                  <a:tab pos="457200" algn="l"/>
                </a:tabLst>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bx</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lr</a:t>
              </a:r>
              <a:endParaRPr lang="en-US" sz="2000" dirty="0">
                <a:latin typeface="Courier New" pitchFamily="49" charset="0"/>
                <a:cs typeface="Courier New" pitchFamily="49" charset="0"/>
              </a:endParaRPr>
            </a:p>
            <a:p>
              <a:pPr>
                <a:tabLst>
                  <a:tab pos="457200" algn="l"/>
                </a:tabLst>
              </a:pPr>
              <a:endParaRPr lang="en-US" sz="2000" dirty="0">
                <a:latin typeface="Courier New" pitchFamily="49" charset="0"/>
                <a:cs typeface="Courier New" pitchFamily="49" charset="0"/>
              </a:endParaRPr>
            </a:p>
            <a:p>
              <a:pPr>
                <a:tabLst>
                  <a:tab pos="457200" algn="l"/>
                </a:tabLst>
              </a:pPr>
              <a:r>
                <a:rPr lang="en-US" sz="2000" dirty="0">
                  <a:latin typeface="Courier New" pitchFamily="49" charset="0"/>
                  <a:cs typeface="Courier New" pitchFamily="49" charset="0"/>
                </a:rPr>
                <a:t>main:</a:t>
              </a:r>
            </a:p>
            <a:p>
              <a:pPr>
                <a:tabLst>
                  <a:tab pos="457200" algn="l"/>
                </a:tabLst>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mov</a:t>
              </a:r>
              <a:r>
                <a:rPr lang="en-US" sz="2000" dirty="0">
                  <a:latin typeface="Courier New" pitchFamily="49" charset="0"/>
                  <a:cs typeface="Courier New" pitchFamily="49" charset="0"/>
                </a:rPr>
                <a:t> r1, #3 /* x = 3 */</a:t>
              </a:r>
            </a:p>
            <a:p>
              <a:pPr>
                <a:tabLst>
                  <a:tab pos="457200" algn="l"/>
                </a:tabLst>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bl</a:t>
              </a:r>
              <a:r>
                <a:rPr lang="en-US" sz="2000" dirty="0">
                  <a:latin typeface="Courier New" pitchFamily="49" charset="0"/>
                  <a:cs typeface="Courier New" pitchFamily="49" charset="0"/>
                </a:rPr>
                <a:t> foo /* invoke foo */</a:t>
              </a:r>
            </a:p>
            <a:p>
              <a:pPr>
                <a:tabLst>
                  <a:tab pos="457200" algn="l"/>
                </a:tabLst>
              </a:pPr>
              <a:r>
                <a:rPr lang="en-US" sz="2000" dirty="0">
                  <a:latin typeface="Courier New" pitchFamily="49" charset="0"/>
                  <a:cs typeface="Courier New" pitchFamily="49" charset="0"/>
                </a:rPr>
                <a:t>	/* y = x + foo() */</a:t>
              </a:r>
            </a:p>
            <a:p>
              <a:pPr>
                <a:tabLst>
                  <a:tab pos="457200" algn="l"/>
                </a:tabLst>
              </a:pPr>
              <a:r>
                <a:rPr lang="en-US" sz="2000" dirty="0">
                  <a:latin typeface="Courier New" pitchFamily="49" charset="0"/>
                  <a:cs typeface="Courier New" pitchFamily="49" charset="0"/>
                </a:rPr>
                <a:t>	add r2, r0, r1</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676400" y="349251"/>
            <a:ext cx="8991600" cy="936625"/>
          </a:xfrm>
        </p:spPr>
        <p:txBody>
          <a:bodyPr vert="horz" lIns="0" tIns="0" rIns="0" bIns="0" rtlCol="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Conditional</a:t>
            </a:r>
            <a:r>
              <a:rPr lang="fr-FR" dirty="0">
                <a:solidFill>
                  <a:schemeClr val="tx1"/>
                </a:solidFill>
              </a:rPr>
              <a:t> </a:t>
            </a:r>
            <a:r>
              <a:rPr lang="fr-FR" dirty="0" err="1">
                <a:solidFill>
                  <a:schemeClr val="tx1"/>
                </a:solidFill>
              </a:rPr>
              <a:t>Variants</a:t>
            </a:r>
            <a:r>
              <a:rPr lang="fr-FR" dirty="0">
                <a:solidFill>
                  <a:schemeClr val="tx1"/>
                </a:solidFill>
              </a:rPr>
              <a:t> of Normal Instructions</a:t>
            </a:r>
          </a:p>
        </p:txBody>
      </p:sp>
      <p:sp>
        <p:nvSpPr>
          <p:cNvPr id="3" name="Text Placeholder 2"/>
          <p:cNvSpPr txBox="1">
            <a:spLocks noGrp="1"/>
          </p:cNvSpPr>
          <p:nvPr>
            <p:ph type="body" idx="4294967295"/>
          </p:nvPr>
        </p:nvSpPr>
        <p:spPr>
          <a:xfrm>
            <a:off x="2717800" y="1798638"/>
            <a:ext cx="7416800" cy="4525963"/>
          </a:xfr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Normal Instruction + &lt;condition&gt;</a:t>
            </a:r>
          </a:p>
          <a:p>
            <a:pPr lvl="1">
              <a:buSzPct val="100000"/>
              <a:buFont typeface="Symbol" panose="05050102010706020507" pitchFamily="18" charset="2"/>
              <a:buChar char="*"/>
            </a:pPr>
            <a:r>
              <a:rPr lang="en-US" b="1" dirty="0">
                <a:solidFill>
                  <a:srgbClr val="2323DC"/>
                </a:solidFill>
                <a:latin typeface="Calibri" panose="020F0502020204030204" pitchFamily="34" charset="0"/>
              </a:rPr>
              <a:t>Examples </a:t>
            </a:r>
            <a:r>
              <a:rPr lang="en-US" dirty="0">
                <a:latin typeface="Calibri" panose="020F0502020204030204" pitchFamily="34" charset="0"/>
              </a:rPr>
              <a:t>: </a:t>
            </a:r>
            <a:r>
              <a:rPr lang="en-US" dirty="0" err="1">
                <a:latin typeface="Calibri" panose="020F0502020204030204" pitchFamily="34" charset="0"/>
              </a:rPr>
              <a:t>addeq</a:t>
            </a:r>
            <a:r>
              <a:rPr lang="en-US" dirty="0">
                <a:latin typeface="Calibri" panose="020F0502020204030204" pitchFamily="34" charset="0"/>
              </a:rPr>
              <a:t>, </a:t>
            </a:r>
            <a:r>
              <a:rPr lang="en-US" dirty="0" err="1">
                <a:latin typeface="Calibri" panose="020F0502020204030204" pitchFamily="34" charset="0"/>
              </a:rPr>
              <a:t>subne</a:t>
            </a:r>
            <a:r>
              <a:rPr lang="en-US" dirty="0">
                <a:latin typeface="Calibri" panose="020F0502020204030204" pitchFamily="34" charset="0"/>
              </a:rPr>
              <a:t>, </a:t>
            </a:r>
            <a:r>
              <a:rPr lang="en-US" dirty="0" err="1">
                <a:latin typeface="Calibri" panose="020F0502020204030204" pitchFamily="34" charset="0"/>
              </a:rPr>
              <a:t>addmi</a:t>
            </a:r>
            <a:r>
              <a:rPr lang="en-US" dirty="0">
                <a:latin typeface="Calibri" panose="020F0502020204030204" pitchFamily="34" charset="0"/>
              </a:rPr>
              <a:t>, </a:t>
            </a:r>
            <a:r>
              <a:rPr lang="en-US" dirty="0" err="1">
                <a:latin typeface="Calibri" panose="020F0502020204030204" pitchFamily="34" charset="0"/>
              </a:rPr>
              <a:t>subpl</a:t>
            </a:r>
            <a:endParaRPr lang="en-US" dirty="0">
              <a:latin typeface="Calibri" panose="020F0502020204030204" pitchFamily="34" charset="0"/>
            </a:endParaRPr>
          </a:p>
          <a:p>
            <a:pPr lvl="0">
              <a:buSzPct val="100000"/>
              <a:buFont typeface="Symbol" panose="05050102010706020507" pitchFamily="18" charset="2"/>
              <a:buChar char="*"/>
            </a:pPr>
            <a:r>
              <a:rPr lang="en-US" dirty="0">
                <a:latin typeface="Calibri" panose="020F0502020204030204" pitchFamily="34" charset="0"/>
              </a:rPr>
              <a:t>Also known as </a:t>
            </a:r>
            <a:r>
              <a:rPr lang="en-US" dirty="0">
                <a:solidFill>
                  <a:srgbClr val="2323DC"/>
                </a:solidFill>
                <a:latin typeface="Calibri" panose="020F0502020204030204" pitchFamily="34" charset="0"/>
              </a:rPr>
              <a:t>predicated instructions</a:t>
            </a:r>
          </a:p>
          <a:p>
            <a:pPr lvl="0">
              <a:buSzPct val="100000"/>
              <a:buFont typeface="Symbol" panose="05050102010706020507" pitchFamily="18" charset="2"/>
              <a:buChar char="*"/>
            </a:pPr>
            <a:r>
              <a:rPr lang="en-US" dirty="0">
                <a:latin typeface="Calibri" panose="020F0502020204030204" pitchFamily="34" charset="0"/>
              </a:rPr>
              <a:t>If the condition is </a:t>
            </a:r>
            <a:r>
              <a:rPr lang="en-US" dirty="0">
                <a:solidFill>
                  <a:srgbClr val="DC2300"/>
                </a:solidFill>
                <a:latin typeface="Calibri" panose="020F0502020204030204" pitchFamily="34" charset="0"/>
              </a:rPr>
              <a:t>true</a:t>
            </a:r>
          </a:p>
          <a:p>
            <a:pPr lvl="1">
              <a:buSzPct val="100000"/>
              <a:buFont typeface="Symbol" panose="05050102010706020507" pitchFamily="18" charset="2"/>
              <a:buChar char="*"/>
            </a:pPr>
            <a:r>
              <a:rPr lang="en-US" dirty="0">
                <a:latin typeface="Calibri" panose="020F0502020204030204" pitchFamily="34" charset="0"/>
              </a:rPr>
              <a:t>Execute instruction </a:t>
            </a:r>
            <a:r>
              <a:rPr lang="en-US" b="1" dirty="0">
                <a:solidFill>
                  <a:srgbClr val="280099"/>
                </a:solidFill>
                <a:latin typeface="Calibri" panose="020F0502020204030204" pitchFamily="34" charset="0"/>
              </a:rPr>
              <a:t>normally</a:t>
            </a:r>
          </a:p>
          <a:p>
            <a:pPr lvl="0">
              <a:buSzPct val="100000"/>
              <a:buFont typeface="Symbol" panose="05050102010706020507" pitchFamily="18" charset="2"/>
              <a:buChar char="*"/>
            </a:pPr>
            <a:r>
              <a:rPr lang="en-US" dirty="0">
                <a:solidFill>
                  <a:srgbClr val="008000"/>
                </a:solidFill>
                <a:latin typeface="Calibri" panose="020F0502020204030204" pitchFamily="34" charset="0"/>
              </a:rPr>
              <a:t>Otherwise</a:t>
            </a:r>
          </a:p>
          <a:p>
            <a:pPr lvl="1">
              <a:buSzPct val="100000"/>
              <a:buFont typeface="Symbol" panose="05050102010706020507" pitchFamily="18" charset="2"/>
              <a:buChar char="*"/>
            </a:pPr>
            <a:r>
              <a:rPr lang="en-US" dirty="0">
                <a:latin typeface="Calibri" panose="020F0502020204030204" pitchFamily="34" charset="0"/>
              </a:rPr>
              <a:t>Do not execute</a:t>
            </a:r>
            <a:r>
              <a:rPr lang="en-US" dirty="0">
                <a:solidFill>
                  <a:srgbClr val="FF00FF"/>
                </a:solidFill>
                <a:latin typeface="Calibri" panose="020F0502020204030204" pitchFamily="34" charset="0"/>
              </a:rPr>
              <a:t> </a:t>
            </a:r>
            <a:r>
              <a:rPr lang="en-US" dirty="0">
                <a:solidFill>
                  <a:srgbClr val="FF0000"/>
                </a:solidFill>
                <a:latin typeface="Calibri" panose="020F0502020204030204" pitchFamily="34" charset="0"/>
              </a:rPr>
              <a:t>at all</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6" name="Rectangle 5"/>
          <p:cNvSpPr/>
          <p:nvPr/>
        </p:nvSpPr>
        <p:spPr>
          <a:xfrm>
            <a:off x="2743200" y="1219199"/>
            <a:ext cx="7213602" cy="738664"/>
          </a:xfrm>
          <a:prstGeom prst="rect">
            <a:avLst/>
          </a:prstGeom>
        </p:spPr>
        <p:txBody>
          <a:bodyPr wrap="square">
            <a:spAutoFit/>
          </a:bodyPr>
          <a:lstStyle/>
          <a:p>
            <a:r>
              <a:rPr lang="en-US" sz="1400" i="1" dirty="0">
                <a:latin typeface="Times New Roman" pitchFamily="18" charset="0"/>
                <a:cs typeface="Times New Roman" pitchFamily="18" charset="0"/>
              </a:rPr>
              <a:t>Write a program in ARM assembly to count the number of 1s in a 32 bit number stored in r</a:t>
            </a:r>
            <a:r>
              <a:rPr lang="en-US" sz="1400" dirty="0">
                <a:latin typeface="Times New Roman" pitchFamily="18" charset="0"/>
                <a:cs typeface="Times New Roman" pitchFamily="18" charset="0"/>
              </a:rPr>
              <a:t>1</a:t>
            </a:r>
            <a:r>
              <a:rPr lang="en-US" sz="1400" i="1" dirty="0">
                <a:latin typeface="Times New Roman" pitchFamily="18" charset="0"/>
                <a:cs typeface="Times New Roman" pitchFamily="18" charset="0"/>
              </a:rPr>
              <a:t>. Save the result in r</a:t>
            </a:r>
            <a:r>
              <a:rPr lang="en-US" sz="1400" dirty="0">
                <a:latin typeface="Times New Roman" pitchFamily="18" charset="0"/>
                <a:cs typeface="Times New Roman" pitchFamily="18" charset="0"/>
              </a:rPr>
              <a:t>4</a:t>
            </a:r>
            <a:r>
              <a:rPr lang="en-US" sz="1400" i="1" dirty="0">
                <a:latin typeface="Times New Roman" pitchFamily="18" charset="0"/>
                <a:cs typeface="Times New Roman" pitchFamily="18" charset="0"/>
              </a:rPr>
              <a:t>.</a:t>
            </a:r>
          </a:p>
          <a:p>
            <a:r>
              <a:rPr lang="en-US" sz="1400" b="1" i="1" dirty="0">
                <a:latin typeface="Times New Roman" pitchFamily="18" charset="0"/>
                <a:cs typeface="Times New Roman" pitchFamily="18" charset="0"/>
              </a:rPr>
              <a:t>Answer:</a:t>
            </a:r>
            <a:endParaRPr lang="en-US" sz="1400" dirty="0">
              <a:latin typeface="Times New Roman" pitchFamily="18" charset="0"/>
              <a:cs typeface="Times New Roman" pitchFamily="18" charset="0"/>
            </a:endParaRPr>
          </a:p>
        </p:txBody>
      </p:sp>
      <p:sp>
        <p:nvSpPr>
          <p:cNvPr id="7" name="Rectangle 6"/>
          <p:cNvSpPr/>
          <p:nvPr/>
        </p:nvSpPr>
        <p:spPr>
          <a:xfrm>
            <a:off x="2870202" y="2114729"/>
            <a:ext cx="6654798" cy="412271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70202" y="2267129"/>
            <a:ext cx="7086600" cy="3970318"/>
          </a:xfrm>
          <a:prstGeom prst="rect">
            <a:avLst/>
          </a:prstGeom>
        </p:spPr>
        <p:txBody>
          <a:bodyPr wrap="square">
            <a:spAutoFit/>
          </a:bodyPr>
          <a:lstStyle/>
          <a:p>
            <a:pPr>
              <a:tabLst>
                <a:tab pos="457200" algn="l"/>
              </a:tabLst>
            </a:pPr>
            <a:r>
              <a:rPr lang="pt-BR" sz="1400" i="1" dirty="0">
                <a:latin typeface="Courier New" pitchFamily="49" charset="0"/>
                <a:cs typeface="Courier New" pitchFamily="49" charset="0"/>
              </a:rPr>
              <a:t>mov r2, #1 /* idx = 1 */</a:t>
            </a:r>
          </a:p>
          <a:p>
            <a:pPr>
              <a:tabLst>
                <a:tab pos="457200" algn="l"/>
              </a:tabLst>
            </a:pPr>
            <a:r>
              <a:rPr lang="en-US" sz="1400" i="1" dirty="0" err="1">
                <a:latin typeface="Courier New" pitchFamily="49" charset="0"/>
                <a:cs typeface="Courier New" pitchFamily="49" charset="0"/>
              </a:rPr>
              <a:t>mov</a:t>
            </a:r>
            <a:r>
              <a:rPr lang="en-US" sz="1400" i="1" dirty="0">
                <a:latin typeface="Courier New" pitchFamily="49" charset="0"/>
                <a:cs typeface="Courier New" pitchFamily="49" charset="0"/>
              </a:rPr>
              <a:t> r4, #0 /* count = 0 */</a:t>
            </a:r>
          </a:p>
          <a:p>
            <a:pPr>
              <a:tabLst>
                <a:tab pos="457200" algn="l"/>
              </a:tabLst>
            </a:pPr>
            <a:r>
              <a:rPr lang="en-US" sz="1400" i="1" dirty="0">
                <a:latin typeface="Courier New" pitchFamily="49" charset="0"/>
                <a:cs typeface="Courier New" pitchFamily="49" charset="0"/>
              </a:rPr>
              <a:t>/* start the iterations */</a:t>
            </a:r>
          </a:p>
          <a:p>
            <a:pPr>
              <a:tabLst>
                <a:tab pos="457200" algn="l"/>
              </a:tabLst>
            </a:pPr>
            <a:r>
              <a:rPr lang="en-US" sz="1400" i="1" dirty="0">
                <a:latin typeface="Courier New" pitchFamily="49" charset="0"/>
                <a:cs typeface="Courier New" pitchFamily="49" charset="0"/>
              </a:rPr>
              <a:t>.loop:</a:t>
            </a:r>
          </a:p>
          <a:p>
            <a:pPr>
              <a:tabLst>
                <a:tab pos="457200" algn="l"/>
              </a:tabLst>
            </a:pPr>
            <a:r>
              <a:rPr lang="en-US" sz="1400" i="1" dirty="0">
                <a:latin typeface="Courier New" pitchFamily="49" charset="0"/>
                <a:cs typeface="Courier New" pitchFamily="49" charset="0"/>
              </a:rPr>
              <a:t>	/* extract the LSB and compare */</a:t>
            </a:r>
          </a:p>
          <a:p>
            <a:pPr>
              <a:tabLst>
                <a:tab pos="457200" algn="l"/>
              </a:tabLst>
            </a:pPr>
            <a:r>
              <a:rPr lang="en-US" sz="1400" i="1" dirty="0">
                <a:latin typeface="Courier New" pitchFamily="49" charset="0"/>
                <a:cs typeface="Courier New" pitchFamily="49" charset="0"/>
              </a:rPr>
              <a:t>	and r3, r1, #1</a:t>
            </a:r>
          </a:p>
          <a:p>
            <a:pPr>
              <a:tabLst>
                <a:tab pos="457200" algn="l"/>
              </a:tabLst>
            </a:pP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cmp</a:t>
            </a:r>
            <a:r>
              <a:rPr lang="en-US" sz="1400" i="1" dirty="0">
                <a:latin typeface="Courier New" pitchFamily="49" charset="0"/>
                <a:cs typeface="Courier New" pitchFamily="49" charset="0"/>
              </a:rPr>
              <a:t> r3, #1</a:t>
            </a:r>
          </a:p>
          <a:p>
            <a:pPr>
              <a:tabLst>
                <a:tab pos="457200" algn="l"/>
              </a:tabLst>
            </a:pPr>
            <a:endParaRPr lang="en-US" sz="1400" i="1" dirty="0">
              <a:latin typeface="Courier New" pitchFamily="49" charset="0"/>
              <a:cs typeface="Courier New" pitchFamily="49" charset="0"/>
            </a:endParaRPr>
          </a:p>
          <a:p>
            <a:pPr>
              <a:tabLst>
                <a:tab pos="457200" algn="l"/>
              </a:tabLst>
            </a:pPr>
            <a:r>
              <a:rPr lang="en-US" sz="1400" i="1" dirty="0">
                <a:latin typeface="Courier New" pitchFamily="49" charset="0"/>
                <a:cs typeface="Courier New" pitchFamily="49" charset="0"/>
              </a:rPr>
              <a:t>	/* increment the counter */</a:t>
            </a:r>
          </a:p>
          <a:p>
            <a:pPr>
              <a:tabLst>
                <a:tab pos="457200" algn="l"/>
              </a:tabLst>
            </a:pPr>
            <a:r>
              <a:rPr lang="en-US" sz="1400" i="1" dirty="0">
                <a:latin typeface="Courier New" pitchFamily="49" charset="0"/>
                <a:cs typeface="Courier New" pitchFamily="49" charset="0"/>
              </a:rPr>
              <a:t>	</a:t>
            </a:r>
            <a:r>
              <a:rPr lang="en-US" sz="1600" b="1" i="1" dirty="0" err="1">
                <a:solidFill>
                  <a:srgbClr val="FF0000"/>
                </a:solidFill>
                <a:latin typeface="Courier New" pitchFamily="49" charset="0"/>
                <a:cs typeface="Courier New" pitchFamily="49" charset="0"/>
              </a:rPr>
              <a:t>addeq</a:t>
            </a:r>
            <a:r>
              <a:rPr lang="en-US" sz="1600" b="1" i="1" dirty="0">
                <a:solidFill>
                  <a:srgbClr val="FF0000"/>
                </a:solidFill>
                <a:latin typeface="Courier New" pitchFamily="49" charset="0"/>
                <a:cs typeface="Courier New" pitchFamily="49" charset="0"/>
              </a:rPr>
              <a:t> r4, r4, #1</a:t>
            </a:r>
          </a:p>
          <a:p>
            <a:pPr>
              <a:tabLst>
                <a:tab pos="457200" algn="l"/>
              </a:tabLst>
            </a:pPr>
            <a:endParaRPr lang="en-US" sz="1400" i="1" dirty="0">
              <a:latin typeface="Courier New" pitchFamily="49" charset="0"/>
              <a:cs typeface="Courier New" pitchFamily="49" charset="0"/>
            </a:endParaRPr>
          </a:p>
          <a:p>
            <a:pPr>
              <a:tabLst>
                <a:tab pos="457200" algn="l"/>
              </a:tabLst>
            </a:pPr>
            <a:r>
              <a:rPr lang="en-US" sz="1400" i="1" dirty="0">
                <a:latin typeface="Courier New" pitchFamily="49" charset="0"/>
                <a:cs typeface="Courier New" pitchFamily="49" charset="0"/>
              </a:rPr>
              <a:t>	/* prepare for the next iteration */</a:t>
            </a:r>
          </a:p>
          <a:p>
            <a:pPr>
              <a:tabLst>
                <a:tab pos="457200" algn="l"/>
              </a:tabLst>
            </a:pPr>
            <a:r>
              <a:rPr lang="pt-BR" sz="1400" i="1" dirty="0">
                <a:latin typeface="Courier New" pitchFamily="49" charset="0"/>
                <a:cs typeface="Courier New" pitchFamily="49" charset="0"/>
              </a:rPr>
              <a:t>	mov r1, r1, lsr #1</a:t>
            </a:r>
          </a:p>
          <a:p>
            <a:pPr>
              <a:tabLst>
                <a:tab pos="457200" algn="l"/>
              </a:tabLst>
            </a:pPr>
            <a:r>
              <a:rPr lang="en-US" sz="1400" i="1" dirty="0">
                <a:latin typeface="Courier New" pitchFamily="49" charset="0"/>
                <a:cs typeface="Courier New" pitchFamily="49" charset="0"/>
              </a:rPr>
              <a:t>	add r2, r2, #1</a:t>
            </a:r>
          </a:p>
          <a:p>
            <a:pPr>
              <a:tabLst>
                <a:tab pos="457200" algn="l"/>
              </a:tabLst>
            </a:pPr>
            <a:endParaRPr lang="en-US" sz="1400" i="1" dirty="0">
              <a:latin typeface="Courier New" pitchFamily="49" charset="0"/>
              <a:cs typeface="Courier New" pitchFamily="49" charset="0"/>
            </a:endParaRPr>
          </a:p>
          <a:p>
            <a:pPr>
              <a:tabLst>
                <a:tab pos="457200" algn="l"/>
              </a:tabLst>
            </a:pPr>
            <a:r>
              <a:rPr lang="en-US" sz="1400" i="1" dirty="0">
                <a:latin typeface="Courier New" pitchFamily="49" charset="0"/>
                <a:cs typeface="Courier New" pitchFamily="49" charset="0"/>
              </a:rPr>
              <a:t>	/* loop condition */</a:t>
            </a:r>
          </a:p>
          <a:p>
            <a:pPr>
              <a:tabLst>
                <a:tab pos="457200" algn="l"/>
              </a:tabLst>
            </a:pP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cmp</a:t>
            </a:r>
            <a:r>
              <a:rPr lang="en-US" sz="1400" i="1" dirty="0">
                <a:latin typeface="Courier New" pitchFamily="49" charset="0"/>
                <a:cs typeface="Courier New" pitchFamily="49" charset="0"/>
              </a:rPr>
              <a:t> r2, #32</a:t>
            </a:r>
          </a:p>
          <a:p>
            <a:pPr>
              <a:tabLst>
                <a:tab pos="457200" algn="l"/>
              </a:tabLst>
            </a:pP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ble</a:t>
            </a:r>
            <a:r>
              <a:rPr lang="en-US" sz="1400" i="1" dirty="0">
                <a:latin typeface="Courier New" pitchFamily="49" charset="0"/>
                <a:cs typeface="Courier New" pitchFamily="49" charset="0"/>
              </a:rPr>
              <a:t> .loop</a:t>
            </a:r>
            <a:endParaRPr lang="en-US" sz="1400" dirty="0">
              <a:latin typeface="Courier New" pitchFamily="49" charset="0"/>
              <a:cs typeface="Courier New"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89200" y="2286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ARM </a:t>
            </a:r>
            <a:r>
              <a:rPr lang="fr-FR" dirty="0" err="1">
                <a:solidFill>
                  <a:schemeClr val="tx1"/>
                </a:solidFill>
              </a:rPr>
              <a:t>Assembly</a:t>
            </a:r>
            <a:r>
              <a:rPr lang="fr-FR" dirty="0">
                <a:solidFill>
                  <a:schemeClr val="tx1"/>
                </a:solidFill>
              </a:rPr>
              <a:t> </a:t>
            </a:r>
            <a:r>
              <a:rPr lang="fr-FR" dirty="0" err="1">
                <a:solidFill>
                  <a:schemeClr val="tx1"/>
                </a:solidFill>
              </a:rPr>
              <a:t>Language</a:t>
            </a:r>
            <a:endParaRPr lang="fr-FR" dirty="0">
              <a:solidFill>
                <a:schemeClr val="tx1"/>
              </a:solidFill>
            </a:endParaRPr>
          </a:p>
        </p:txBody>
      </p:sp>
      <p:sp>
        <p:nvSpPr>
          <p:cNvPr id="3" name="Text Placeholder 2"/>
          <p:cNvSpPr txBox="1">
            <a:spLocks noGrp="1"/>
          </p:cNvSpPr>
          <p:nvPr>
            <p:ph type="body" idx="4294967295"/>
          </p:nvPr>
        </p:nvSpPr>
        <p:spPr>
          <a:xfrm>
            <a:off x="2566988" y="1646238"/>
            <a:ext cx="7415212" cy="4525963"/>
          </a:xfr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One of the most popular </a:t>
            </a:r>
            <a:r>
              <a:rPr lang="en-US" dirty="0">
                <a:solidFill>
                  <a:srgbClr val="2323DC"/>
                </a:solidFill>
                <a:latin typeface="Calibri" panose="020F0502020204030204" pitchFamily="34" charset="0"/>
              </a:rPr>
              <a:t>RISC instruction sets</a:t>
            </a:r>
            <a:r>
              <a:rPr lang="en-US" dirty="0">
                <a:latin typeface="Calibri" panose="020F0502020204030204" pitchFamily="34" charset="0"/>
              </a:rPr>
              <a:t> in use today</a:t>
            </a:r>
          </a:p>
          <a:p>
            <a:pPr lvl="0">
              <a:buSzPct val="100000"/>
              <a:buFont typeface="Symbol" panose="05050102010706020507" pitchFamily="18" charset="2"/>
              <a:buChar char="*"/>
            </a:pPr>
            <a:r>
              <a:rPr lang="en-US" dirty="0">
                <a:latin typeface="Calibri" panose="020F0502020204030204" pitchFamily="34" charset="0"/>
              </a:rPr>
              <a:t>Used by licensees of ARM Limited, UK</a:t>
            </a:r>
          </a:p>
          <a:p>
            <a:pPr lvl="1">
              <a:buSzPct val="100000"/>
              <a:buFont typeface="Symbol" panose="05050102010706020507" pitchFamily="18" charset="2"/>
              <a:buChar char="*"/>
            </a:pPr>
            <a:r>
              <a:rPr lang="en-US" dirty="0">
                <a:latin typeface="Calibri" panose="020F0502020204030204" pitchFamily="34" charset="0"/>
              </a:rPr>
              <a:t>ARM processors</a:t>
            </a:r>
          </a:p>
          <a:p>
            <a:pPr lvl="1">
              <a:buSzPct val="100000"/>
              <a:buFont typeface="Symbol" panose="05050102010706020507" pitchFamily="18" charset="2"/>
              <a:buChar char="*"/>
            </a:pPr>
            <a:r>
              <a:rPr lang="en-US" dirty="0">
                <a:latin typeface="Calibri" panose="020F0502020204030204" pitchFamily="34" charset="0"/>
              </a:rPr>
              <a:t>Some processors by Samsung, Qualcomm, and Apple</a:t>
            </a:r>
          </a:p>
          <a:p>
            <a:pPr lvl="0">
              <a:buSzPct val="100000"/>
              <a:buFont typeface="Symbol" panose="05050102010706020507" pitchFamily="18" charset="2"/>
              <a:buChar char="*"/>
            </a:pPr>
            <a:r>
              <a:rPr lang="en-US" dirty="0">
                <a:latin typeface="Calibri" panose="020F0502020204030204" pitchFamily="34" charset="0"/>
              </a:rPr>
              <a:t>Highly </a:t>
            </a:r>
            <a:r>
              <a:rPr lang="en-US" dirty="0">
                <a:solidFill>
                  <a:srgbClr val="DC2300"/>
                </a:solidFill>
                <a:latin typeface="Calibri" panose="020F0502020204030204" pitchFamily="34" charset="0"/>
              </a:rPr>
              <a:t>versatile</a:t>
            </a:r>
            <a:r>
              <a:rPr lang="en-US" dirty="0">
                <a:latin typeface="Calibri" panose="020F0502020204030204" pitchFamily="34" charset="0"/>
              </a:rPr>
              <a:t> instruction set</a:t>
            </a:r>
          </a:p>
          <a:p>
            <a:pPr lvl="1">
              <a:buSzPct val="100000"/>
              <a:buFont typeface="Symbol" panose="05050102010706020507" pitchFamily="18" charset="2"/>
              <a:buChar char="*"/>
            </a:pPr>
            <a:r>
              <a:rPr lang="en-US" b="1" dirty="0">
                <a:solidFill>
                  <a:srgbClr val="00AE00"/>
                </a:solidFill>
                <a:latin typeface="Calibri" panose="020F0502020204030204" pitchFamily="34" charset="0"/>
              </a:rPr>
              <a:t>Floating-point</a:t>
            </a:r>
            <a:r>
              <a:rPr lang="en-US" dirty="0">
                <a:latin typeface="Calibri" panose="020F0502020204030204" pitchFamily="34" charset="0"/>
              </a:rPr>
              <a:t> and </a:t>
            </a:r>
            <a:r>
              <a:rPr lang="en-US" dirty="0">
                <a:solidFill>
                  <a:srgbClr val="280099"/>
                </a:solidFill>
                <a:latin typeface="Calibri" panose="020F0502020204030204" pitchFamily="34" charset="0"/>
              </a:rPr>
              <a:t>vector</a:t>
            </a:r>
            <a:r>
              <a:rPr lang="en-US" dirty="0">
                <a:latin typeface="Calibri" panose="020F0502020204030204" pitchFamily="34" charset="0"/>
              </a:rPr>
              <a:t> (multiple operations per instruction) extensions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565400" y="358358"/>
            <a:ext cx="7416800" cy="677108"/>
          </a:xfrm>
        </p:spPr>
        <p:txBody>
          <a:bodyPr vert="horz" lIns="0" tIns="0" rIns="0" bIns="0" rtlCol="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2667000" y="1622426"/>
            <a:ext cx="7345362" cy="3940175"/>
          </a:xfrm>
        </p:spPr>
        <p:txBody>
          <a:bodyPr vert="horz" lIns="0" tIns="0" rIns="0" bIns="0" rtlCol="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63563" indent="-504825">
              <a:spcBef>
                <a:spcPts val="1400"/>
              </a:spcBef>
              <a:buSzPct val="100000"/>
              <a:buFont typeface="Symbol" panose="05050102010706020507" pitchFamily="18" charset="2"/>
              <a:buChar char="*"/>
            </a:pPr>
            <a:r>
              <a:rPr lang="en-US" dirty="0">
                <a:latin typeface="Calibri" panose="020F0502020204030204" pitchFamily="34" charset="0"/>
                <a:cs typeface="Calibri" pitchFamily="32"/>
              </a:rPr>
              <a:t>Basic Instructions</a:t>
            </a:r>
          </a:p>
          <a:p>
            <a:pPr marL="563563" indent="-504825">
              <a:spcBef>
                <a:spcPts val="1400"/>
              </a:spcBef>
              <a:buSzPct val="100000"/>
              <a:buFont typeface="Symbol" panose="05050102010706020507" pitchFamily="18" charset="2"/>
              <a:buChar char="*"/>
            </a:pPr>
            <a:r>
              <a:rPr lang="en-US" dirty="0">
                <a:latin typeface="Calibri" panose="020F0502020204030204" pitchFamily="34" charset="0"/>
                <a:cs typeface="Calibri" pitchFamily="32"/>
              </a:rPr>
              <a:t>Advanced Instructions</a:t>
            </a:r>
          </a:p>
          <a:p>
            <a:pPr marL="563563" indent="-504825">
              <a:spcBef>
                <a:spcPts val="1400"/>
              </a:spcBef>
              <a:buSzPct val="100000"/>
              <a:buFont typeface="Symbol" panose="05050102010706020507" pitchFamily="18" charset="2"/>
              <a:buChar char="*"/>
            </a:pPr>
            <a:r>
              <a:rPr lang="en-US" dirty="0">
                <a:latin typeface="Calibri" panose="020F0502020204030204" pitchFamily="34" charset="0"/>
                <a:cs typeface="Calibri" pitchFamily="32"/>
              </a:rPr>
              <a:t>Branch Instructions</a:t>
            </a:r>
          </a:p>
          <a:p>
            <a:pPr marL="563563" indent="-504825">
              <a:spcBef>
                <a:spcPts val="1400"/>
              </a:spcBef>
              <a:buSzPct val="100000"/>
              <a:buFont typeface="Symbol" panose="05050102010706020507" pitchFamily="18" charset="2"/>
              <a:buChar char="*"/>
            </a:pPr>
            <a:r>
              <a:rPr lang="en-US" dirty="0">
                <a:latin typeface="Calibri" panose="020F0502020204030204" pitchFamily="34" charset="0"/>
                <a:cs typeface="Calibri" pitchFamily="32"/>
              </a:rPr>
              <a:t>Memory Instructions</a:t>
            </a:r>
          </a:p>
          <a:p>
            <a:pPr marL="563563" indent="-504825">
              <a:spcBef>
                <a:spcPts val="1400"/>
              </a:spcBef>
              <a:buSzPct val="100000"/>
              <a:buFont typeface="Symbol" panose="05050102010706020507" pitchFamily="18" charset="2"/>
              <a:buChar char="*"/>
            </a:pPr>
            <a:r>
              <a:rPr lang="en-US" dirty="0">
                <a:latin typeface="Calibri" panose="020F0502020204030204" pitchFamily="34" charset="0"/>
                <a:cs typeface="Calibri" pitchFamily="32"/>
              </a:rPr>
              <a:t>Instruction Encoding</a:t>
            </a:r>
          </a:p>
        </p:txBody>
      </p:sp>
      <p:pic>
        <p:nvPicPr>
          <p:cNvPr id="4" name="Picture 3"/>
          <p:cNvPicPr>
            <a:picLocks noChangeAspect="1"/>
          </p:cNvPicPr>
          <p:nvPr/>
        </p:nvPicPr>
        <p:blipFill>
          <a:blip r:embed="rId3">
            <a:lum/>
            <a:alphaModFix/>
          </a:blip>
          <a:srcRect/>
          <a:stretch>
            <a:fillRect/>
          </a:stretch>
        </p:blipFill>
        <p:spPr>
          <a:xfrm rot="10800000">
            <a:off x="7200840" y="4039441"/>
            <a:ext cx="1181160" cy="83735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565400" y="2286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Basic </a:t>
            </a:r>
            <a:r>
              <a:rPr lang="fr-FR" dirty="0" err="1">
                <a:solidFill>
                  <a:schemeClr val="tx1"/>
                </a:solidFill>
              </a:rPr>
              <a:t>Load</a:t>
            </a:r>
            <a:r>
              <a:rPr lang="fr-FR" dirty="0">
                <a:solidFill>
                  <a:schemeClr val="tx1"/>
                </a:solidFill>
              </a:rPr>
              <a:t> Instruction</a:t>
            </a:r>
          </a:p>
        </p:txBody>
      </p:sp>
      <p:sp>
        <p:nvSpPr>
          <p:cNvPr id="3" name="Text Placeholder 2"/>
          <p:cNvSpPr txBox="1">
            <a:spLocks noGrp="1"/>
          </p:cNvSpPr>
          <p:nvPr>
            <p:ph type="body" idx="4294967295"/>
          </p:nvPr>
        </p:nvSpPr>
        <p:spPr>
          <a:xfrm>
            <a:off x="3251200" y="1600201"/>
            <a:ext cx="7416800" cy="703263"/>
          </a:xfr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r>
              <a:rPr lang="en-US">
                <a:latin typeface="" pitchFamily="18"/>
              </a:rPr>
              <a:t>ldr  r1, [r0]</a:t>
            </a:r>
          </a:p>
        </p:txBody>
      </p:sp>
      <p:grpSp>
        <p:nvGrpSpPr>
          <p:cNvPr id="8" name="Group 4"/>
          <p:cNvGrpSpPr>
            <a:grpSpLocks noChangeAspect="1"/>
          </p:cNvGrpSpPr>
          <p:nvPr/>
        </p:nvGrpSpPr>
        <p:grpSpPr bwMode="auto">
          <a:xfrm>
            <a:off x="4953001" y="1905001"/>
            <a:ext cx="3254375" cy="4225925"/>
            <a:chOff x="2160" y="1200"/>
            <a:chExt cx="2050" cy="2662"/>
          </a:xfrm>
        </p:grpSpPr>
        <p:sp>
          <p:nvSpPr>
            <p:cNvPr id="9" name="AutoShape 3"/>
            <p:cNvSpPr>
              <a:spLocks noChangeAspect="1" noChangeArrowheads="1" noTextEdit="1"/>
            </p:cNvSpPr>
            <p:nvPr/>
          </p:nvSpPr>
          <p:spPr bwMode="auto">
            <a:xfrm>
              <a:off x="2160" y="1200"/>
              <a:ext cx="2050" cy="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2544" y="1403"/>
              <a:ext cx="1033"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3100">
                  <a:solidFill>
                    <a:srgbClr val="000000"/>
                  </a:solidFill>
                  <a:latin typeface="Bitstream Vera Sans"/>
                </a:rPr>
                <a:t>ldr r1, [r0]</a:t>
              </a:r>
              <a:endParaRPr lang="en-US">
                <a:latin typeface="Arial" pitchFamily="34" charset="0"/>
              </a:endParaRPr>
            </a:p>
          </p:txBody>
        </p:sp>
        <p:sp>
          <p:nvSpPr>
            <p:cNvPr id="11" name="Rectangle 6"/>
            <p:cNvSpPr>
              <a:spLocks noChangeArrowheads="1"/>
            </p:cNvSpPr>
            <p:nvPr/>
          </p:nvSpPr>
          <p:spPr bwMode="auto">
            <a:xfrm>
              <a:off x="2544" y="2185"/>
              <a:ext cx="389" cy="147"/>
            </a:xfrm>
            <a:prstGeom prst="rect">
              <a:avLst/>
            </a:prstGeom>
            <a:solidFill>
              <a:srgbClr val="C1EAF0"/>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2543" y="2184"/>
              <a:ext cx="392" cy="839"/>
            </a:xfrm>
            <a:prstGeom prst="rect">
              <a:avLst/>
            </a:prstGeom>
            <a:noFill/>
            <a:ln w="4"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8"/>
            <p:cNvSpPr>
              <a:spLocks noChangeArrowheads="1"/>
            </p:cNvSpPr>
            <p:nvPr/>
          </p:nvSpPr>
          <p:spPr bwMode="auto">
            <a:xfrm>
              <a:off x="2658" y="2180"/>
              <a:ext cx="12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a:solidFill>
                    <a:srgbClr val="000000"/>
                  </a:solidFill>
                  <a:latin typeface="Bitstream Vera Sans"/>
                </a:rPr>
                <a:t>r0</a:t>
              </a:r>
              <a:endParaRPr lang="en-US">
                <a:latin typeface="Arial" pitchFamily="34" charset="0"/>
              </a:endParaRPr>
            </a:p>
          </p:txBody>
        </p:sp>
        <p:sp>
          <p:nvSpPr>
            <p:cNvPr id="14" name="Rectangle 9"/>
            <p:cNvSpPr>
              <a:spLocks noChangeArrowheads="1"/>
            </p:cNvSpPr>
            <p:nvPr/>
          </p:nvSpPr>
          <p:spPr bwMode="auto">
            <a:xfrm>
              <a:off x="3505" y="1920"/>
              <a:ext cx="394" cy="1582"/>
            </a:xfrm>
            <a:prstGeom prst="rect">
              <a:avLst/>
            </a:prstGeom>
            <a:noFill/>
            <a:ln w="7"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p:nvSpPr>
          <p:spPr bwMode="auto">
            <a:xfrm>
              <a:off x="2933" y="2254"/>
              <a:ext cx="559" cy="338"/>
            </a:xfrm>
            <a:custGeom>
              <a:avLst/>
              <a:gdLst>
                <a:gd name="T0" fmla="*/ 0 w 2459"/>
                <a:gd name="T1" fmla="*/ 0 h 1492"/>
                <a:gd name="T2" fmla="*/ 867 w 2459"/>
                <a:gd name="T3" fmla="*/ 0 h 1492"/>
                <a:gd name="T4" fmla="*/ 867 w 2459"/>
                <a:gd name="T5" fmla="*/ 1492 h 1492"/>
                <a:gd name="T6" fmla="*/ 2459 w 2459"/>
                <a:gd name="T7" fmla="*/ 1492 h 1492"/>
              </a:gdLst>
              <a:ahLst/>
              <a:cxnLst>
                <a:cxn ang="0">
                  <a:pos x="T0" y="T1"/>
                </a:cxn>
                <a:cxn ang="0">
                  <a:pos x="T2" y="T3"/>
                </a:cxn>
                <a:cxn ang="0">
                  <a:pos x="T4" y="T5"/>
                </a:cxn>
                <a:cxn ang="0">
                  <a:pos x="T6" y="T7"/>
                </a:cxn>
              </a:cxnLst>
              <a:rect l="0" t="0" r="r" b="b"/>
              <a:pathLst>
                <a:path w="2459" h="1492">
                  <a:moveTo>
                    <a:pt x="0" y="0"/>
                  </a:moveTo>
                  <a:lnTo>
                    <a:pt x="867" y="0"/>
                  </a:lnTo>
                  <a:lnTo>
                    <a:pt x="867" y="1492"/>
                  </a:lnTo>
                  <a:lnTo>
                    <a:pt x="2459" y="1492"/>
                  </a:lnTo>
                </a:path>
              </a:pathLst>
            </a:custGeom>
            <a:noFill/>
            <a:ln w="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p:cNvSpPr>
            <p:nvPr/>
          </p:nvSpPr>
          <p:spPr bwMode="auto">
            <a:xfrm>
              <a:off x="3402" y="2567"/>
              <a:ext cx="90" cy="51"/>
            </a:xfrm>
            <a:custGeom>
              <a:avLst/>
              <a:gdLst>
                <a:gd name="T0" fmla="*/ 26 w 90"/>
                <a:gd name="T1" fmla="*/ 25 h 51"/>
                <a:gd name="T2" fmla="*/ 0 w 90"/>
                <a:gd name="T3" fmla="*/ 51 h 51"/>
                <a:gd name="T4" fmla="*/ 90 w 90"/>
                <a:gd name="T5" fmla="*/ 25 h 51"/>
                <a:gd name="T6" fmla="*/ 0 w 90"/>
                <a:gd name="T7" fmla="*/ 0 h 51"/>
                <a:gd name="T8" fmla="*/ 26 w 90"/>
                <a:gd name="T9" fmla="*/ 25 h 51"/>
              </a:gdLst>
              <a:ahLst/>
              <a:cxnLst>
                <a:cxn ang="0">
                  <a:pos x="T0" y="T1"/>
                </a:cxn>
                <a:cxn ang="0">
                  <a:pos x="T2" y="T3"/>
                </a:cxn>
                <a:cxn ang="0">
                  <a:pos x="T4" y="T5"/>
                </a:cxn>
                <a:cxn ang="0">
                  <a:pos x="T6" y="T7"/>
                </a:cxn>
                <a:cxn ang="0">
                  <a:pos x="T8" y="T9"/>
                </a:cxn>
              </a:cxnLst>
              <a:rect l="0" t="0" r="r" b="b"/>
              <a:pathLst>
                <a:path w="90" h="51">
                  <a:moveTo>
                    <a:pt x="26" y="25"/>
                  </a:moveTo>
                  <a:lnTo>
                    <a:pt x="0" y="51"/>
                  </a:lnTo>
                  <a:lnTo>
                    <a:pt x="90" y="25"/>
                  </a:lnTo>
                  <a:lnTo>
                    <a:pt x="0" y="0"/>
                  </a:lnTo>
                  <a:lnTo>
                    <a:pt x="26"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2"/>
            <p:cNvSpPr>
              <a:spLocks noChangeArrowheads="1"/>
            </p:cNvSpPr>
            <p:nvPr/>
          </p:nvSpPr>
          <p:spPr bwMode="auto">
            <a:xfrm>
              <a:off x="3505" y="2541"/>
              <a:ext cx="395" cy="84"/>
            </a:xfrm>
            <a:prstGeom prst="rect">
              <a:avLst/>
            </a:prstGeom>
            <a:solidFill>
              <a:srgbClr val="C1EAF0"/>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3"/>
            <p:cNvSpPr>
              <a:spLocks/>
            </p:cNvSpPr>
            <p:nvPr/>
          </p:nvSpPr>
          <p:spPr bwMode="auto">
            <a:xfrm>
              <a:off x="2283" y="2400"/>
              <a:ext cx="1772" cy="1345"/>
            </a:xfrm>
            <a:custGeom>
              <a:avLst/>
              <a:gdLst>
                <a:gd name="T0" fmla="*/ 7439 w 7802"/>
                <a:gd name="T1" fmla="*/ 1330 h 5926"/>
                <a:gd name="T2" fmla="*/ 7802 w 7802"/>
                <a:gd name="T3" fmla="*/ 1330 h 5926"/>
                <a:gd name="T4" fmla="*/ 7802 w 7802"/>
                <a:gd name="T5" fmla="*/ 5926 h 5926"/>
                <a:gd name="T6" fmla="*/ 0 w 7802"/>
                <a:gd name="T7" fmla="*/ 5926 h 5926"/>
                <a:gd name="T8" fmla="*/ 0 w 7802"/>
                <a:gd name="T9" fmla="*/ 0 h 5926"/>
                <a:gd name="T10" fmla="*/ 1149 w 7802"/>
                <a:gd name="T11" fmla="*/ 0 h 5926"/>
              </a:gdLst>
              <a:ahLst/>
              <a:cxnLst>
                <a:cxn ang="0">
                  <a:pos x="T0" y="T1"/>
                </a:cxn>
                <a:cxn ang="0">
                  <a:pos x="T2" y="T3"/>
                </a:cxn>
                <a:cxn ang="0">
                  <a:pos x="T4" y="T5"/>
                </a:cxn>
                <a:cxn ang="0">
                  <a:pos x="T6" y="T7"/>
                </a:cxn>
                <a:cxn ang="0">
                  <a:pos x="T8" y="T9"/>
                </a:cxn>
                <a:cxn ang="0">
                  <a:pos x="T10" y="T11"/>
                </a:cxn>
              </a:cxnLst>
              <a:rect l="0" t="0" r="r" b="b"/>
              <a:pathLst>
                <a:path w="7802" h="5926">
                  <a:moveTo>
                    <a:pt x="7439" y="1330"/>
                  </a:moveTo>
                  <a:lnTo>
                    <a:pt x="7802" y="1330"/>
                  </a:lnTo>
                  <a:lnTo>
                    <a:pt x="7802" y="5926"/>
                  </a:lnTo>
                  <a:lnTo>
                    <a:pt x="0" y="5926"/>
                  </a:lnTo>
                  <a:lnTo>
                    <a:pt x="0" y="0"/>
                  </a:lnTo>
                  <a:lnTo>
                    <a:pt x="1149" y="0"/>
                  </a:lnTo>
                </a:path>
              </a:pathLst>
            </a:custGeom>
            <a:noFill/>
            <a:ln w="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4"/>
            <p:cNvSpPr>
              <a:spLocks/>
            </p:cNvSpPr>
            <p:nvPr/>
          </p:nvSpPr>
          <p:spPr bwMode="auto">
            <a:xfrm>
              <a:off x="2455" y="2375"/>
              <a:ext cx="89" cy="51"/>
            </a:xfrm>
            <a:custGeom>
              <a:avLst/>
              <a:gdLst>
                <a:gd name="T0" fmla="*/ 25 w 89"/>
                <a:gd name="T1" fmla="*/ 25 h 51"/>
                <a:gd name="T2" fmla="*/ 0 w 89"/>
                <a:gd name="T3" fmla="*/ 51 h 51"/>
                <a:gd name="T4" fmla="*/ 89 w 89"/>
                <a:gd name="T5" fmla="*/ 25 h 51"/>
                <a:gd name="T6" fmla="*/ 0 w 89"/>
                <a:gd name="T7" fmla="*/ 0 h 51"/>
                <a:gd name="T8" fmla="*/ 25 w 89"/>
                <a:gd name="T9" fmla="*/ 25 h 51"/>
              </a:gdLst>
              <a:ahLst/>
              <a:cxnLst>
                <a:cxn ang="0">
                  <a:pos x="T0" y="T1"/>
                </a:cxn>
                <a:cxn ang="0">
                  <a:pos x="T2" y="T3"/>
                </a:cxn>
                <a:cxn ang="0">
                  <a:pos x="T4" y="T5"/>
                </a:cxn>
                <a:cxn ang="0">
                  <a:pos x="T6" y="T7"/>
                </a:cxn>
                <a:cxn ang="0">
                  <a:pos x="T8" y="T9"/>
                </a:cxn>
              </a:cxnLst>
              <a:rect l="0" t="0" r="r" b="b"/>
              <a:pathLst>
                <a:path w="89" h="51">
                  <a:moveTo>
                    <a:pt x="25" y="25"/>
                  </a:moveTo>
                  <a:lnTo>
                    <a:pt x="0" y="51"/>
                  </a:lnTo>
                  <a:lnTo>
                    <a:pt x="89" y="25"/>
                  </a:lnTo>
                  <a:lnTo>
                    <a:pt x="0" y="0"/>
                  </a:lnTo>
                  <a:lnTo>
                    <a:pt x="25"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5"/>
            <p:cNvSpPr>
              <a:spLocks noChangeArrowheads="1"/>
            </p:cNvSpPr>
            <p:nvPr/>
          </p:nvSpPr>
          <p:spPr bwMode="auto">
            <a:xfrm>
              <a:off x="2542" y="2332"/>
              <a:ext cx="389" cy="146"/>
            </a:xfrm>
            <a:prstGeom prst="rect">
              <a:avLst/>
            </a:prstGeom>
            <a:solidFill>
              <a:srgbClr val="C1EAF0"/>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6"/>
            <p:cNvSpPr>
              <a:spLocks noChangeArrowheads="1"/>
            </p:cNvSpPr>
            <p:nvPr/>
          </p:nvSpPr>
          <p:spPr bwMode="auto">
            <a:xfrm>
              <a:off x="2656" y="2326"/>
              <a:ext cx="12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a:solidFill>
                    <a:srgbClr val="000000"/>
                  </a:solidFill>
                  <a:latin typeface="Bitstream Vera Sans"/>
                </a:rPr>
                <a:t>r1</a:t>
              </a:r>
              <a:endParaRPr lang="en-US">
                <a:latin typeface="Arial" pitchFamily="34" charset="0"/>
              </a:endParaRPr>
            </a:p>
          </p:txBody>
        </p:sp>
        <p:sp>
          <p:nvSpPr>
            <p:cNvPr id="22" name="Rectangle 17"/>
            <p:cNvSpPr>
              <a:spLocks noChangeArrowheads="1"/>
            </p:cNvSpPr>
            <p:nvPr/>
          </p:nvSpPr>
          <p:spPr bwMode="auto">
            <a:xfrm>
              <a:off x="2480" y="1888"/>
              <a:ext cx="39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000000"/>
                  </a:solidFill>
                  <a:latin typeface="Bitstream Vera Sans"/>
                </a:rPr>
                <a:t>register</a:t>
              </a:r>
              <a:endParaRPr lang="en-US">
                <a:latin typeface="Arial" pitchFamily="34" charset="0"/>
              </a:endParaRPr>
            </a:p>
          </p:txBody>
        </p:sp>
        <p:sp>
          <p:nvSpPr>
            <p:cNvPr id="23" name="Rectangle 18"/>
            <p:cNvSpPr>
              <a:spLocks noChangeArrowheads="1"/>
            </p:cNvSpPr>
            <p:nvPr/>
          </p:nvSpPr>
          <p:spPr bwMode="auto">
            <a:xfrm>
              <a:off x="2480" y="2038"/>
              <a:ext cx="28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000000"/>
                  </a:solidFill>
                  <a:latin typeface="Bitstream Vera Sans"/>
                </a:rPr>
                <a:t>    file</a:t>
              </a:r>
              <a:endParaRPr lang="en-US">
                <a:latin typeface="Arial" pitchFamily="34" charset="0"/>
              </a:endParaRPr>
            </a:p>
          </p:txBody>
        </p:sp>
        <p:sp>
          <p:nvSpPr>
            <p:cNvPr id="24" name="Rectangle 19"/>
            <p:cNvSpPr>
              <a:spLocks noChangeArrowheads="1"/>
            </p:cNvSpPr>
            <p:nvPr/>
          </p:nvSpPr>
          <p:spPr bwMode="auto">
            <a:xfrm>
              <a:off x="3449" y="1776"/>
              <a:ext cx="41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500">
                  <a:solidFill>
                    <a:srgbClr val="000000"/>
                  </a:solidFill>
                  <a:latin typeface="Bitstream Vera Sans"/>
                </a:rPr>
                <a:t>memory</a:t>
              </a:r>
              <a:endParaRPr lang="en-US">
                <a:latin typeface="Arial" pitchFamily="34" charset="0"/>
              </a:endParaRPr>
            </a:p>
          </p:txBody>
        </p:sp>
        <p:sp>
          <p:nvSpPr>
            <p:cNvPr id="25" name="Rectangle 20"/>
            <p:cNvSpPr>
              <a:spLocks noChangeArrowheads="1"/>
            </p:cNvSpPr>
            <p:nvPr/>
          </p:nvSpPr>
          <p:spPr bwMode="auto">
            <a:xfrm>
              <a:off x="3505" y="2623"/>
              <a:ext cx="395" cy="84"/>
            </a:xfrm>
            <a:prstGeom prst="rect">
              <a:avLst/>
            </a:prstGeom>
            <a:solidFill>
              <a:srgbClr val="C1EAF0"/>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1"/>
            <p:cNvSpPr>
              <a:spLocks noChangeArrowheads="1"/>
            </p:cNvSpPr>
            <p:nvPr/>
          </p:nvSpPr>
          <p:spPr bwMode="auto">
            <a:xfrm>
              <a:off x="3507" y="2710"/>
              <a:ext cx="391" cy="84"/>
            </a:xfrm>
            <a:prstGeom prst="rect">
              <a:avLst/>
            </a:prstGeom>
            <a:solidFill>
              <a:srgbClr val="C1EAF0"/>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2"/>
            <p:cNvSpPr>
              <a:spLocks noChangeArrowheads="1"/>
            </p:cNvSpPr>
            <p:nvPr/>
          </p:nvSpPr>
          <p:spPr bwMode="auto">
            <a:xfrm>
              <a:off x="3506" y="2793"/>
              <a:ext cx="391" cy="84"/>
            </a:xfrm>
            <a:prstGeom prst="rect">
              <a:avLst/>
            </a:prstGeom>
            <a:solidFill>
              <a:srgbClr val="C1EAF0"/>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3"/>
            <p:cNvSpPr>
              <a:spLocks/>
            </p:cNvSpPr>
            <p:nvPr/>
          </p:nvSpPr>
          <p:spPr bwMode="auto">
            <a:xfrm>
              <a:off x="3926" y="2542"/>
              <a:ext cx="37" cy="332"/>
            </a:xfrm>
            <a:custGeom>
              <a:avLst/>
              <a:gdLst>
                <a:gd name="T0" fmla="*/ 0 w 162"/>
                <a:gd name="T1" fmla="*/ 0 h 1462"/>
                <a:gd name="T2" fmla="*/ 162 w 162"/>
                <a:gd name="T3" fmla="*/ 162 h 1462"/>
                <a:gd name="T4" fmla="*/ 162 w 162"/>
                <a:gd name="T5" fmla="*/ 1311 h 1462"/>
                <a:gd name="T6" fmla="*/ 10 w 162"/>
                <a:gd name="T7" fmla="*/ 1462 h 1462"/>
              </a:gdLst>
              <a:ahLst/>
              <a:cxnLst>
                <a:cxn ang="0">
                  <a:pos x="T0" y="T1"/>
                </a:cxn>
                <a:cxn ang="0">
                  <a:pos x="T2" y="T3"/>
                </a:cxn>
                <a:cxn ang="0">
                  <a:pos x="T4" y="T5"/>
                </a:cxn>
                <a:cxn ang="0">
                  <a:pos x="T6" y="T7"/>
                </a:cxn>
              </a:cxnLst>
              <a:rect l="0" t="0" r="r" b="b"/>
              <a:pathLst>
                <a:path w="162" h="1462">
                  <a:moveTo>
                    <a:pt x="0" y="0"/>
                  </a:moveTo>
                  <a:lnTo>
                    <a:pt x="162" y="162"/>
                  </a:lnTo>
                  <a:lnTo>
                    <a:pt x="162" y="1311"/>
                  </a:lnTo>
                  <a:lnTo>
                    <a:pt x="10" y="1462"/>
                  </a:lnTo>
                </a:path>
              </a:pathLst>
            </a:custGeom>
            <a:noFill/>
            <a:ln w="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514600" y="2286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Basic Store Instruction</a:t>
            </a:r>
          </a:p>
        </p:txBody>
      </p:sp>
      <p:sp>
        <p:nvSpPr>
          <p:cNvPr id="3" name="Text Placeholder 2"/>
          <p:cNvSpPr txBox="1">
            <a:spLocks noGrp="1"/>
          </p:cNvSpPr>
          <p:nvPr>
            <p:ph type="body" idx="4294967295"/>
          </p:nvPr>
        </p:nvSpPr>
        <p:spPr>
          <a:xfrm>
            <a:off x="3251200" y="1600200"/>
            <a:ext cx="7416800" cy="560388"/>
          </a:xfr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r>
              <a:rPr lang="en-US">
                <a:latin typeface="" pitchFamily="18"/>
              </a:rPr>
              <a:t>str   r1, [r0]</a:t>
            </a:r>
          </a:p>
        </p:txBody>
      </p:sp>
      <p:grpSp>
        <p:nvGrpSpPr>
          <p:cNvPr id="8" name="Group 4"/>
          <p:cNvGrpSpPr>
            <a:grpSpLocks noChangeAspect="1"/>
          </p:cNvGrpSpPr>
          <p:nvPr/>
        </p:nvGrpSpPr>
        <p:grpSpPr bwMode="auto">
          <a:xfrm>
            <a:off x="5029201" y="2057401"/>
            <a:ext cx="3254375" cy="4225925"/>
            <a:chOff x="2208" y="1296"/>
            <a:chExt cx="2050" cy="2662"/>
          </a:xfrm>
        </p:grpSpPr>
        <p:sp>
          <p:nvSpPr>
            <p:cNvPr id="9" name="AutoShape 3"/>
            <p:cNvSpPr>
              <a:spLocks noChangeAspect="1" noChangeArrowheads="1" noTextEdit="1"/>
            </p:cNvSpPr>
            <p:nvPr/>
          </p:nvSpPr>
          <p:spPr bwMode="auto">
            <a:xfrm>
              <a:off x="2208" y="1296"/>
              <a:ext cx="2050" cy="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2592" y="1499"/>
              <a:ext cx="1023"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3100">
                  <a:solidFill>
                    <a:srgbClr val="000000"/>
                  </a:solidFill>
                  <a:latin typeface="Bitstream Vera Sans"/>
                </a:rPr>
                <a:t>str r1, [r0]</a:t>
              </a:r>
              <a:endParaRPr lang="en-US">
                <a:latin typeface="Arial" pitchFamily="34" charset="0"/>
              </a:endParaRPr>
            </a:p>
          </p:txBody>
        </p:sp>
        <p:sp>
          <p:nvSpPr>
            <p:cNvPr id="11" name="Rectangle 6"/>
            <p:cNvSpPr>
              <a:spLocks noChangeArrowheads="1"/>
            </p:cNvSpPr>
            <p:nvPr/>
          </p:nvSpPr>
          <p:spPr bwMode="auto">
            <a:xfrm>
              <a:off x="2592" y="2281"/>
              <a:ext cx="389" cy="147"/>
            </a:xfrm>
            <a:prstGeom prst="rect">
              <a:avLst/>
            </a:prstGeom>
            <a:solidFill>
              <a:srgbClr val="C1EAF0"/>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2591" y="2280"/>
              <a:ext cx="392" cy="839"/>
            </a:xfrm>
            <a:prstGeom prst="rect">
              <a:avLst/>
            </a:prstGeom>
            <a:noFill/>
            <a:ln w="4"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8"/>
            <p:cNvSpPr>
              <a:spLocks noChangeArrowheads="1"/>
            </p:cNvSpPr>
            <p:nvPr/>
          </p:nvSpPr>
          <p:spPr bwMode="auto">
            <a:xfrm>
              <a:off x="2706" y="2276"/>
              <a:ext cx="12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a:solidFill>
                    <a:srgbClr val="000000"/>
                  </a:solidFill>
                  <a:latin typeface="Bitstream Vera Sans"/>
                </a:rPr>
                <a:t>r0</a:t>
              </a:r>
              <a:endParaRPr lang="en-US">
                <a:latin typeface="Arial" pitchFamily="34" charset="0"/>
              </a:endParaRPr>
            </a:p>
          </p:txBody>
        </p:sp>
        <p:sp>
          <p:nvSpPr>
            <p:cNvPr id="14" name="Rectangle 9"/>
            <p:cNvSpPr>
              <a:spLocks noChangeArrowheads="1"/>
            </p:cNvSpPr>
            <p:nvPr/>
          </p:nvSpPr>
          <p:spPr bwMode="auto">
            <a:xfrm>
              <a:off x="3553" y="2016"/>
              <a:ext cx="394" cy="1582"/>
            </a:xfrm>
            <a:prstGeom prst="rect">
              <a:avLst/>
            </a:prstGeom>
            <a:noFill/>
            <a:ln w="7"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p:nvSpPr>
          <p:spPr bwMode="auto">
            <a:xfrm>
              <a:off x="2981" y="2350"/>
              <a:ext cx="559" cy="338"/>
            </a:xfrm>
            <a:custGeom>
              <a:avLst/>
              <a:gdLst>
                <a:gd name="T0" fmla="*/ 0 w 2459"/>
                <a:gd name="T1" fmla="*/ 0 h 1492"/>
                <a:gd name="T2" fmla="*/ 867 w 2459"/>
                <a:gd name="T3" fmla="*/ 0 h 1492"/>
                <a:gd name="T4" fmla="*/ 867 w 2459"/>
                <a:gd name="T5" fmla="*/ 1492 h 1492"/>
                <a:gd name="T6" fmla="*/ 2459 w 2459"/>
                <a:gd name="T7" fmla="*/ 1492 h 1492"/>
              </a:gdLst>
              <a:ahLst/>
              <a:cxnLst>
                <a:cxn ang="0">
                  <a:pos x="T0" y="T1"/>
                </a:cxn>
                <a:cxn ang="0">
                  <a:pos x="T2" y="T3"/>
                </a:cxn>
                <a:cxn ang="0">
                  <a:pos x="T4" y="T5"/>
                </a:cxn>
                <a:cxn ang="0">
                  <a:pos x="T6" y="T7"/>
                </a:cxn>
              </a:cxnLst>
              <a:rect l="0" t="0" r="r" b="b"/>
              <a:pathLst>
                <a:path w="2459" h="1492">
                  <a:moveTo>
                    <a:pt x="0" y="0"/>
                  </a:moveTo>
                  <a:lnTo>
                    <a:pt x="867" y="0"/>
                  </a:lnTo>
                  <a:lnTo>
                    <a:pt x="867" y="1492"/>
                  </a:lnTo>
                  <a:lnTo>
                    <a:pt x="2459" y="1492"/>
                  </a:lnTo>
                </a:path>
              </a:pathLst>
            </a:custGeom>
            <a:noFill/>
            <a:ln w="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p:cNvSpPr>
            <p:nvPr/>
          </p:nvSpPr>
          <p:spPr bwMode="auto">
            <a:xfrm>
              <a:off x="3450" y="2663"/>
              <a:ext cx="90" cy="51"/>
            </a:xfrm>
            <a:custGeom>
              <a:avLst/>
              <a:gdLst>
                <a:gd name="T0" fmla="*/ 26 w 90"/>
                <a:gd name="T1" fmla="*/ 25 h 51"/>
                <a:gd name="T2" fmla="*/ 0 w 90"/>
                <a:gd name="T3" fmla="*/ 51 h 51"/>
                <a:gd name="T4" fmla="*/ 90 w 90"/>
                <a:gd name="T5" fmla="*/ 25 h 51"/>
                <a:gd name="T6" fmla="*/ 0 w 90"/>
                <a:gd name="T7" fmla="*/ 0 h 51"/>
                <a:gd name="T8" fmla="*/ 26 w 90"/>
                <a:gd name="T9" fmla="*/ 25 h 51"/>
              </a:gdLst>
              <a:ahLst/>
              <a:cxnLst>
                <a:cxn ang="0">
                  <a:pos x="T0" y="T1"/>
                </a:cxn>
                <a:cxn ang="0">
                  <a:pos x="T2" y="T3"/>
                </a:cxn>
                <a:cxn ang="0">
                  <a:pos x="T4" y="T5"/>
                </a:cxn>
                <a:cxn ang="0">
                  <a:pos x="T6" y="T7"/>
                </a:cxn>
                <a:cxn ang="0">
                  <a:pos x="T8" y="T9"/>
                </a:cxn>
              </a:cxnLst>
              <a:rect l="0" t="0" r="r" b="b"/>
              <a:pathLst>
                <a:path w="90" h="51">
                  <a:moveTo>
                    <a:pt x="26" y="25"/>
                  </a:moveTo>
                  <a:lnTo>
                    <a:pt x="0" y="51"/>
                  </a:lnTo>
                  <a:lnTo>
                    <a:pt x="90" y="25"/>
                  </a:lnTo>
                  <a:lnTo>
                    <a:pt x="0" y="0"/>
                  </a:lnTo>
                  <a:lnTo>
                    <a:pt x="26"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2"/>
            <p:cNvSpPr>
              <a:spLocks noChangeArrowheads="1"/>
            </p:cNvSpPr>
            <p:nvPr/>
          </p:nvSpPr>
          <p:spPr bwMode="auto">
            <a:xfrm>
              <a:off x="3553" y="2637"/>
              <a:ext cx="395" cy="84"/>
            </a:xfrm>
            <a:prstGeom prst="rect">
              <a:avLst/>
            </a:prstGeom>
            <a:solidFill>
              <a:srgbClr val="C1EAF0"/>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3"/>
            <p:cNvSpPr>
              <a:spLocks/>
            </p:cNvSpPr>
            <p:nvPr/>
          </p:nvSpPr>
          <p:spPr bwMode="auto">
            <a:xfrm>
              <a:off x="2331" y="2496"/>
              <a:ext cx="1868" cy="1354"/>
            </a:xfrm>
            <a:custGeom>
              <a:avLst/>
              <a:gdLst>
                <a:gd name="T0" fmla="*/ 7439 w 8225"/>
                <a:gd name="T1" fmla="*/ 1330 h 5967"/>
                <a:gd name="T2" fmla="*/ 8225 w 8225"/>
                <a:gd name="T3" fmla="*/ 1330 h 5967"/>
                <a:gd name="T4" fmla="*/ 8205 w 8225"/>
                <a:gd name="T5" fmla="*/ 5967 h 5967"/>
                <a:gd name="T6" fmla="*/ 0 w 8225"/>
                <a:gd name="T7" fmla="*/ 5926 h 5967"/>
                <a:gd name="T8" fmla="*/ 0 w 8225"/>
                <a:gd name="T9" fmla="*/ 0 h 5967"/>
                <a:gd name="T10" fmla="*/ 1149 w 8225"/>
                <a:gd name="T11" fmla="*/ 0 h 5967"/>
              </a:gdLst>
              <a:ahLst/>
              <a:cxnLst>
                <a:cxn ang="0">
                  <a:pos x="T0" y="T1"/>
                </a:cxn>
                <a:cxn ang="0">
                  <a:pos x="T2" y="T3"/>
                </a:cxn>
                <a:cxn ang="0">
                  <a:pos x="T4" y="T5"/>
                </a:cxn>
                <a:cxn ang="0">
                  <a:pos x="T6" y="T7"/>
                </a:cxn>
                <a:cxn ang="0">
                  <a:pos x="T8" y="T9"/>
                </a:cxn>
                <a:cxn ang="0">
                  <a:pos x="T10" y="T11"/>
                </a:cxn>
              </a:cxnLst>
              <a:rect l="0" t="0" r="r" b="b"/>
              <a:pathLst>
                <a:path w="8225" h="5967">
                  <a:moveTo>
                    <a:pt x="7439" y="1330"/>
                  </a:moveTo>
                  <a:lnTo>
                    <a:pt x="8225" y="1330"/>
                  </a:lnTo>
                  <a:lnTo>
                    <a:pt x="8205" y="5967"/>
                  </a:lnTo>
                  <a:lnTo>
                    <a:pt x="0" y="5926"/>
                  </a:lnTo>
                  <a:lnTo>
                    <a:pt x="0" y="0"/>
                  </a:lnTo>
                  <a:lnTo>
                    <a:pt x="1149" y="0"/>
                  </a:lnTo>
                </a:path>
              </a:pathLst>
            </a:custGeom>
            <a:noFill/>
            <a:ln w="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4"/>
            <p:cNvSpPr>
              <a:spLocks/>
            </p:cNvSpPr>
            <p:nvPr/>
          </p:nvSpPr>
          <p:spPr bwMode="auto">
            <a:xfrm>
              <a:off x="4020" y="2772"/>
              <a:ext cx="90" cy="52"/>
            </a:xfrm>
            <a:custGeom>
              <a:avLst/>
              <a:gdLst>
                <a:gd name="T0" fmla="*/ 64 w 90"/>
                <a:gd name="T1" fmla="*/ 26 h 52"/>
                <a:gd name="T2" fmla="*/ 90 w 90"/>
                <a:gd name="T3" fmla="*/ 0 h 52"/>
                <a:gd name="T4" fmla="*/ 0 w 90"/>
                <a:gd name="T5" fmla="*/ 26 h 52"/>
                <a:gd name="T6" fmla="*/ 90 w 90"/>
                <a:gd name="T7" fmla="*/ 52 h 52"/>
                <a:gd name="T8" fmla="*/ 64 w 90"/>
                <a:gd name="T9" fmla="*/ 26 h 52"/>
              </a:gdLst>
              <a:ahLst/>
              <a:cxnLst>
                <a:cxn ang="0">
                  <a:pos x="T0" y="T1"/>
                </a:cxn>
                <a:cxn ang="0">
                  <a:pos x="T2" y="T3"/>
                </a:cxn>
                <a:cxn ang="0">
                  <a:pos x="T4" y="T5"/>
                </a:cxn>
                <a:cxn ang="0">
                  <a:pos x="T6" y="T7"/>
                </a:cxn>
                <a:cxn ang="0">
                  <a:pos x="T8" y="T9"/>
                </a:cxn>
              </a:cxnLst>
              <a:rect l="0" t="0" r="r" b="b"/>
              <a:pathLst>
                <a:path w="90" h="52">
                  <a:moveTo>
                    <a:pt x="64" y="26"/>
                  </a:moveTo>
                  <a:lnTo>
                    <a:pt x="90" y="0"/>
                  </a:lnTo>
                  <a:lnTo>
                    <a:pt x="0" y="26"/>
                  </a:lnTo>
                  <a:lnTo>
                    <a:pt x="90" y="52"/>
                  </a:lnTo>
                  <a:lnTo>
                    <a:pt x="64"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5"/>
            <p:cNvSpPr>
              <a:spLocks noChangeArrowheads="1"/>
            </p:cNvSpPr>
            <p:nvPr/>
          </p:nvSpPr>
          <p:spPr bwMode="auto">
            <a:xfrm>
              <a:off x="2590" y="2428"/>
              <a:ext cx="389" cy="146"/>
            </a:xfrm>
            <a:prstGeom prst="rect">
              <a:avLst/>
            </a:prstGeom>
            <a:solidFill>
              <a:srgbClr val="C1EAF0"/>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6"/>
            <p:cNvSpPr>
              <a:spLocks noChangeArrowheads="1"/>
            </p:cNvSpPr>
            <p:nvPr/>
          </p:nvSpPr>
          <p:spPr bwMode="auto">
            <a:xfrm>
              <a:off x="2704" y="2422"/>
              <a:ext cx="12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a:solidFill>
                    <a:srgbClr val="000000"/>
                  </a:solidFill>
                  <a:latin typeface="Bitstream Vera Sans"/>
                </a:rPr>
                <a:t>r1</a:t>
              </a:r>
              <a:endParaRPr lang="en-US">
                <a:latin typeface="Arial" pitchFamily="34" charset="0"/>
              </a:endParaRPr>
            </a:p>
          </p:txBody>
        </p:sp>
        <p:sp>
          <p:nvSpPr>
            <p:cNvPr id="22" name="Rectangle 17"/>
            <p:cNvSpPr>
              <a:spLocks noChangeArrowheads="1"/>
            </p:cNvSpPr>
            <p:nvPr/>
          </p:nvSpPr>
          <p:spPr bwMode="auto">
            <a:xfrm>
              <a:off x="2528" y="1984"/>
              <a:ext cx="39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000000"/>
                  </a:solidFill>
                  <a:latin typeface="Bitstream Vera Sans"/>
                </a:rPr>
                <a:t>register</a:t>
              </a:r>
              <a:endParaRPr lang="en-US">
                <a:latin typeface="Arial" pitchFamily="34" charset="0"/>
              </a:endParaRPr>
            </a:p>
          </p:txBody>
        </p:sp>
        <p:sp>
          <p:nvSpPr>
            <p:cNvPr id="23" name="Rectangle 18"/>
            <p:cNvSpPr>
              <a:spLocks noChangeArrowheads="1"/>
            </p:cNvSpPr>
            <p:nvPr/>
          </p:nvSpPr>
          <p:spPr bwMode="auto">
            <a:xfrm>
              <a:off x="2528" y="2134"/>
              <a:ext cx="28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000000"/>
                  </a:solidFill>
                  <a:latin typeface="Bitstream Vera Sans"/>
                </a:rPr>
                <a:t>    file</a:t>
              </a:r>
              <a:endParaRPr lang="en-US">
                <a:latin typeface="Arial" pitchFamily="34" charset="0"/>
              </a:endParaRPr>
            </a:p>
          </p:txBody>
        </p:sp>
        <p:sp>
          <p:nvSpPr>
            <p:cNvPr id="24" name="Rectangle 19"/>
            <p:cNvSpPr>
              <a:spLocks noChangeArrowheads="1"/>
            </p:cNvSpPr>
            <p:nvPr/>
          </p:nvSpPr>
          <p:spPr bwMode="auto">
            <a:xfrm>
              <a:off x="3497" y="1872"/>
              <a:ext cx="41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500">
                  <a:solidFill>
                    <a:srgbClr val="000000"/>
                  </a:solidFill>
                  <a:latin typeface="Bitstream Vera Sans"/>
                </a:rPr>
                <a:t>memory</a:t>
              </a:r>
              <a:endParaRPr lang="en-US">
                <a:latin typeface="Arial" pitchFamily="34" charset="0"/>
              </a:endParaRPr>
            </a:p>
          </p:txBody>
        </p:sp>
        <p:sp>
          <p:nvSpPr>
            <p:cNvPr id="25" name="Rectangle 20"/>
            <p:cNvSpPr>
              <a:spLocks noChangeArrowheads="1"/>
            </p:cNvSpPr>
            <p:nvPr/>
          </p:nvSpPr>
          <p:spPr bwMode="auto">
            <a:xfrm>
              <a:off x="3553" y="2719"/>
              <a:ext cx="395" cy="84"/>
            </a:xfrm>
            <a:prstGeom prst="rect">
              <a:avLst/>
            </a:prstGeom>
            <a:solidFill>
              <a:srgbClr val="C1EAF0"/>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1"/>
            <p:cNvSpPr>
              <a:spLocks noChangeArrowheads="1"/>
            </p:cNvSpPr>
            <p:nvPr/>
          </p:nvSpPr>
          <p:spPr bwMode="auto">
            <a:xfrm>
              <a:off x="3555" y="2806"/>
              <a:ext cx="391" cy="84"/>
            </a:xfrm>
            <a:prstGeom prst="rect">
              <a:avLst/>
            </a:prstGeom>
            <a:solidFill>
              <a:srgbClr val="C1EAF0"/>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2"/>
            <p:cNvSpPr>
              <a:spLocks noChangeArrowheads="1"/>
            </p:cNvSpPr>
            <p:nvPr/>
          </p:nvSpPr>
          <p:spPr bwMode="auto">
            <a:xfrm>
              <a:off x="3554" y="2889"/>
              <a:ext cx="391" cy="84"/>
            </a:xfrm>
            <a:prstGeom prst="rect">
              <a:avLst/>
            </a:prstGeom>
            <a:solidFill>
              <a:srgbClr val="C1EAF0"/>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3"/>
            <p:cNvSpPr>
              <a:spLocks/>
            </p:cNvSpPr>
            <p:nvPr/>
          </p:nvSpPr>
          <p:spPr bwMode="auto">
            <a:xfrm>
              <a:off x="3974" y="2638"/>
              <a:ext cx="37" cy="332"/>
            </a:xfrm>
            <a:custGeom>
              <a:avLst/>
              <a:gdLst>
                <a:gd name="T0" fmla="*/ 0 w 162"/>
                <a:gd name="T1" fmla="*/ 0 h 1462"/>
                <a:gd name="T2" fmla="*/ 162 w 162"/>
                <a:gd name="T3" fmla="*/ 162 h 1462"/>
                <a:gd name="T4" fmla="*/ 162 w 162"/>
                <a:gd name="T5" fmla="*/ 1311 h 1462"/>
                <a:gd name="T6" fmla="*/ 10 w 162"/>
                <a:gd name="T7" fmla="*/ 1462 h 1462"/>
              </a:gdLst>
              <a:ahLst/>
              <a:cxnLst>
                <a:cxn ang="0">
                  <a:pos x="T0" y="T1"/>
                </a:cxn>
                <a:cxn ang="0">
                  <a:pos x="T2" y="T3"/>
                </a:cxn>
                <a:cxn ang="0">
                  <a:pos x="T4" y="T5"/>
                </a:cxn>
                <a:cxn ang="0">
                  <a:pos x="T6" y="T7"/>
                </a:cxn>
              </a:cxnLst>
              <a:rect l="0" t="0" r="r" b="b"/>
              <a:pathLst>
                <a:path w="162" h="1462">
                  <a:moveTo>
                    <a:pt x="0" y="0"/>
                  </a:moveTo>
                  <a:lnTo>
                    <a:pt x="162" y="162"/>
                  </a:lnTo>
                  <a:lnTo>
                    <a:pt x="162" y="1311"/>
                  </a:lnTo>
                  <a:lnTo>
                    <a:pt x="10" y="1462"/>
                  </a:lnTo>
                </a:path>
              </a:pathLst>
            </a:custGeom>
            <a:noFill/>
            <a:ln w="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752600" y="228601"/>
            <a:ext cx="88392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Memory Instructions </a:t>
            </a:r>
            <a:r>
              <a:rPr lang="fr-FR" dirty="0" err="1">
                <a:solidFill>
                  <a:schemeClr val="tx1"/>
                </a:solidFill>
              </a:rPr>
              <a:t>with</a:t>
            </a:r>
            <a:r>
              <a:rPr lang="fr-FR" dirty="0">
                <a:solidFill>
                  <a:schemeClr val="tx1"/>
                </a:solidFill>
              </a:rPr>
              <a:t> an Offset</a:t>
            </a:r>
          </a:p>
        </p:txBody>
      </p:sp>
      <p:sp>
        <p:nvSpPr>
          <p:cNvPr id="3" name="Text Placeholder 2"/>
          <p:cNvSpPr txBox="1">
            <a:spLocks noGrp="1"/>
          </p:cNvSpPr>
          <p:nvPr>
            <p:ph type="body" idx="4294967295"/>
          </p:nvPr>
        </p:nvSpPr>
        <p:spPr>
          <a:xfrm>
            <a:off x="3048000" y="1646238"/>
            <a:ext cx="5638800" cy="2697163"/>
          </a:xfr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pt-BR" dirty="0">
                <a:latin typeface="" pitchFamily="18"/>
              </a:rPr>
              <a:t>ldr  r1, [r0, #4]</a:t>
            </a:r>
          </a:p>
          <a:p>
            <a:pPr lvl="1">
              <a:buSzPct val="100000"/>
              <a:buFont typeface="Symbol" panose="05050102010706020507" pitchFamily="18" charset="2"/>
              <a:buChar char="*"/>
            </a:pPr>
            <a:r>
              <a:rPr lang="pt-BR" dirty="0">
                <a:latin typeface="" pitchFamily="18"/>
              </a:rPr>
              <a:t>r1 ← mem[r0 + 4]</a:t>
            </a:r>
          </a:p>
          <a:p>
            <a:pPr lvl="0">
              <a:buSzPct val="100000"/>
              <a:buFont typeface="Symbol" panose="05050102010706020507" pitchFamily="18" charset="2"/>
              <a:buChar char="*"/>
            </a:pPr>
            <a:r>
              <a:rPr lang="pt-BR" dirty="0">
                <a:latin typeface="" pitchFamily="18"/>
              </a:rPr>
              <a:t>ldr r1, [r0, r2]</a:t>
            </a:r>
          </a:p>
          <a:p>
            <a:pPr lvl="1">
              <a:buSzPct val="100000"/>
              <a:buFont typeface="Symbol" panose="05050102010706020507" pitchFamily="18" charset="2"/>
              <a:buChar char="*"/>
            </a:pPr>
            <a:r>
              <a:rPr lang="pt-BR" dirty="0">
                <a:latin typeface="" pitchFamily="18"/>
              </a:rPr>
              <a:t>r1 ← mem[r0 + r2]</a:t>
            </a:r>
          </a:p>
          <a:p>
            <a:pPr lvl="1">
              <a:buSzPct val="100000"/>
              <a:buFont typeface="Symbol" panose="05050102010706020507" pitchFamily="18" charset="2"/>
              <a:buChar char="*"/>
            </a:pPr>
            <a:endParaRPr lang="pt-BR" dirty="0">
              <a:latin typeface="" pitchFamily="18"/>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grpSp>
        <p:nvGrpSpPr>
          <p:cNvPr id="3091" name="Group 3090"/>
          <p:cNvGrpSpPr/>
          <p:nvPr/>
        </p:nvGrpSpPr>
        <p:grpSpPr>
          <a:xfrm>
            <a:off x="2438400" y="2057400"/>
            <a:ext cx="7772400" cy="2095500"/>
            <a:chOff x="1219200" y="1981200"/>
            <a:chExt cx="7772400" cy="2178050"/>
          </a:xfrm>
        </p:grpSpPr>
        <p:sp>
          <p:nvSpPr>
            <p:cNvPr id="8" name="AutoShape 4"/>
            <p:cNvSpPr>
              <a:spLocks noChangeAspect="1" noChangeArrowheads="1" noTextEdit="1"/>
            </p:cNvSpPr>
            <p:nvPr/>
          </p:nvSpPr>
          <p:spPr bwMode="auto">
            <a:xfrm>
              <a:off x="1219200" y="1981200"/>
              <a:ext cx="7772400"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1244600" y="2006600"/>
              <a:ext cx="7710488" cy="257175"/>
            </a:xfrm>
            <a:custGeom>
              <a:avLst/>
              <a:gdLst>
                <a:gd name="T0" fmla="*/ 0 w 600"/>
                <a:gd name="T1" fmla="*/ 0 h 20"/>
                <a:gd name="T2" fmla="*/ 600 w 600"/>
                <a:gd name="T3" fmla="*/ 0 h 20"/>
                <a:gd name="T4" fmla="*/ 0 w 600"/>
                <a:gd name="T5" fmla="*/ 4 h 20"/>
                <a:gd name="T6" fmla="*/ 600 w 600"/>
                <a:gd name="T7" fmla="*/ 4 h 20"/>
                <a:gd name="T8" fmla="*/ 0 w 600"/>
                <a:gd name="T9" fmla="*/ 20 h 20"/>
                <a:gd name="T10" fmla="*/ 0 w 600"/>
                <a:gd name="T11" fmla="*/ 4 h 20"/>
                <a:gd name="T12" fmla="*/ 4 w 600"/>
                <a:gd name="T13" fmla="*/ 20 h 20"/>
                <a:gd name="T14" fmla="*/ 4 w 600"/>
                <a:gd name="T15" fmla="*/ 4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0" h="20">
                  <a:moveTo>
                    <a:pt x="0" y="0"/>
                  </a:moveTo>
                  <a:lnTo>
                    <a:pt x="600" y="0"/>
                  </a:lnTo>
                  <a:moveTo>
                    <a:pt x="0" y="4"/>
                  </a:moveTo>
                  <a:lnTo>
                    <a:pt x="600" y="4"/>
                  </a:lnTo>
                  <a:moveTo>
                    <a:pt x="0" y="20"/>
                  </a:moveTo>
                  <a:lnTo>
                    <a:pt x="0" y="4"/>
                  </a:lnTo>
                  <a:moveTo>
                    <a:pt x="4" y="20"/>
                  </a:moveTo>
                  <a:lnTo>
                    <a:pt x="4" y="4"/>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8"/>
            <p:cNvSpPr>
              <a:spLocks noChangeShapeType="1"/>
            </p:cNvSpPr>
            <p:nvPr/>
          </p:nvSpPr>
          <p:spPr bwMode="auto">
            <a:xfrm flipV="1">
              <a:off x="3698875" y="2058988"/>
              <a:ext cx="0" cy="20478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0"/>
            <p:cNvSpPr>
              <a:spLocks noChangeShapeType="1"/>
            </p:cNvSpPr>
            <p:nvPr/>
          </p:nvSpPr>
          <p:spPr bwMode="auto">
            <a:xfrm flipV="1">
              <a:off x="5575300" y="2058988"/>
              <a:ext cx="0" cy="20478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2"/>
            <p:cNvSpPr>
              <a:spLocks noChangeShapeType="1"/>
            </p:cNvSpPr>
            <p:nvPr/>
          </p:nvSpPr>
          <p:spPr bwMode="auto">
            <a:xfrm flipV="1">
              <a:off x="7323138" y="2058988"/>
              <a:ext cx="0" cy="20478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4"/>
            <p:cNvSpPr>
              <a:spLocks noEditPoints="1"/>
            </p:cNvSpPr>
            <p:nvPr/>
          </p:nvSpPr>
          <p:spPr bwMode="auto">
            <a:xfrm>
              <a:off x="1244600" y="2058988"/>
              <a:ext cx="7710488" cy="436563"/>
            </a:xfrm>
            <a:custGeom>
              <a:avLst/>
              <a:gdLst>
                <a:gd name="T0" fmla="*/ 596 w 600"/>
                <a:gd name="T1" fmla="*/ 16 h 34"/>
                <a:gd name="T2" fmla="*/ 596 w 600"/>
                <a:gd name="T3" fmla="*/ 0 h 34"/>
                <a:gd name="T4" fmla="*/ 600 w 600"/>
                <a:gd name="T5" fmla="*/ 16 h 34"/>
                <a:gd name="T6" fmla="*/ 600 w 600"/>
                <a:gd name="T7" fmla="*/ 0 h 34"/>
                <a:gd name="T8" fmla="*/ 0 w 600"/>
                <a:gd name="T9" fmla="*/ 17 h 34"/>
                <a:gd name="T10" fmla="*/ 600 w 600"/>
                <a:gd name="T11" fmla="*/ 17 h 34"/>
                <a:gd name="T12" fmla="*/ 0 w 600"/>
                <a:gd name="T13" fmla="*/ 34 h 34"/>
                <a:gd name="T14" fmla="*/ 0 w 600"/>
                <a:gd name="T15" fmla="*/ 17 h 34"/>
                <a:gd name="T16" fmla="*/ 4 w 600"/>
                <a:gd name="T17" fmla="*/ 34 h 34"/>
                <a:gd name="T18" fmla="*/ 4 w 600"/>
                <a:gd name="T19"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0" h="34">
                  <a:moveTo>
                    <a:pt x="596" y="16"/>
                  </a:moveTo>
                  <a:lnTo>
                    <a:pt x="596" y="0"/>
                  </a:lnTo>
                  <a:moveTo>
                    <a:pt x="600" y="16"/>
                  </a:moveTo>
                  <a:lnTo>
                    <a:pt x="600" y="0"/>
                  </a:lnTo>
                  <a:moveTo>
                    <a:pt x="0" y="17"/>
                  </a:moveTo>
                  <a:lnTo>
                    <a:pt x="600" y="17"/>
                  </a:lnTo>
                  <a:moveTo>
                    <a:pt x="0" y="34"/>
                  </a:moveTo>
                  <a:lnTo>
                    <a:pt x="0" y="17"/>
                  </a:lnTo>
                  <a:moveTo>
                    <a:pt x="4" y="34"/>
                  </a:moveTo>
                  <a:lnTo>
                    <a:pt x="4" y="17"/>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5"/>
            <p:cNvSpPr>
              <a:spLocks noChangeShapeType="1"/>
            </p:cNvSpPr>
            <p:nvPr/>
          </p:nvSpPr>
          <p:spPr bwMode="auto">
            <a:xfrm flipV="1">
              <a:off x="3698875" y="2276475"/>
              <a:ext cx="0" cy="2190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6"/>
            <p:cNvSpPr>
              <a:spLocks noChangeShapeType="1"/>
            </p:cNvSpPr>
            <p:nvPr/>
          </p:nvSpPr>
          <p:spPr bwMode="auto">
            <a:xfrm flipV="1">
              <a:off x="5575300" y="2276475"/>
              <a:ext cx="0" cy="2190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7"/>
            <p:cNvSpPr>
              <a:spLocks noChangeShapeType="1"/>
            </p:cNvSpPr>
            <p:nvPr/>
          </p:nvSpPr>
          <p:spPr bwMode="auto">
            <a:xfrm flipV="1">
              <a:off x="7323138" y="2276475"/>
              <a:ext cx="0" cy="2190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noEditPoints="1"/>
            </p:cNvSpPr>
            <p:nvPr/>
          </p:nvSpPr>
          <p:spPr bwMode="auto">
            <a:xfrm>
              <a:off x="1244600" y="2276475"/>
              <a:ext cx="7710488" cy="438150"/>
            </a:xfrm>
            <a:custGeom>
              <a:avLst/>
              <a:gdLst>
                <a:gd name="T0" fmla="*/ 596 w 600"/>
                <a:gd name="T1" fmla="*/ 17 h 34"/>
                <a:gd name="T2" fmla="*/ 596 w 600"/>
                <a:gd name="T3" fmla="*/ 0 h 34"/>
                <a:gd name="T4" fmla="*/ 600 w 600"/>
                <a:gd name="T5" fmla="*/ 17 h 34"/>
                <a:gd name="T6" fmla="*/ 600 w 600"/>
                <a:gd name="T7" fmla="*/ 0 h 34"/>
                <a:gd name="T8" fmla="*/ 0 w 600"/>
                <a:gd name="T9" fmla="*/ 17 h 34"/>
                <a:gd name="T10" fmla="*/ 600 w 600"/>
                <a:gd name="T11" fmla="*/ 17 h 34"/>
                <a:gd name="T12" fmla="*/ 0 w 600"/>
                <a:gd name="T13" fmla="*/ 34 h 34"/>
                <a:gd name="T14" fmla="*/ 0 w 600"/>
                <a:gd name="T15" fmla="*/ 17 h 34"/>
                <a:gd name="T16" fmla="*/ 4 w 600"/>
                <a:gd name="T17" fmla="*/ 34 h 34"/>
                <a:gd name="T18" fmla="*/ 4 w 600"/>
                <a:gd name="T19"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0" h="34">
                  <a:moveTo>
                    <a:pt x="596" y="17"/>
                  </a:moveTo>
                  <a:lnTo>
                    <a:pt x="596" y="0"/>
                  </a:lnTo>
                  <a:moveTo>
                    <a:pt x="600" y="17"/>
                  </a:moveTo>
                  <a:lnTo>
                    <a:pt x="600" y="0"/>
                  </a:lnTo>
                  <a:moveTo>
                    <a:pt x="0" y="17"/>
                  </a:moveTo>
                  <a:lnTo>
                    <a:pt x="600" y="17"/>
                  </a:lnTo>
                  <a:moveTo>
                    <a:pt x="0" y="34"/>
                  </a:moveTo>
                  <a:lnTo>
                    <a:pt x="0" y="17"/>
                  </a:lnTo>
                  <a:moveTo>
                    <a:pt x="4" y="34"/>
                  </a:moveTo>
                  <a:lnTo>
                    <a:pt x="4" y="17"/>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9"/>
            <p:cNvSpPr>
              <a:spLocks noChangeShapeType="1"/>
            </p:cNvSpPr>
            <p:nvPr/>
          </p:nvSpPr>
          <p:spPr bwMode="auto">
            <a:xfrm flipV="1">
              <a:off x="3698875" y="2495550"/>
              <a:ext cx="0" cy="2190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0"/>
            <p:cNvSpPr>
              <a:spLocks noChangeShapeType="1"/>
            </p:cNvSpPr>
            <p:nvPr/>
          </p:nvSpPr>
          <p:spPr bwMode="auto">
            <a:xfrm flipV="1">
              <a:off x="5575300" y="2495550"/>
              <a:ext cx="0" cy="2190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1"/>
            <p:cNvSpPr>
              <a:spLocks noChangeShapeType="1"/>
            </p:cNvSpPr>
            <p:nvPr/>
          </p:nvSpPr>
          <p:spPr bwMode="auto">
            <a:xfrm flipV="1">
              <a:off x="7323138" y="2495550"/>
              <a:ext cx="0" cy="2190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22"/>
            <p:cNvSpPr>
              <a:spLocks noEditPoints="1"/>
            </p:cNvSpPr>
            <p:nvPr/>
          </p:nvSpPr>
          <p:spPr bwMode="auto">
            <a:xfrm>
              <a:off x="1244600" y="2495550"/>
              <a:ext cx="7710488" cy="436563"/>
            </a:xfrm>
            <a:custGeom>
              <a:avLst/>
              <a:gdLst>
                <a:gd name="T0" fmla="*/ 596 w 600"/>
                <a:gd name="T1" fmla="*/ 17 h 34"/>
                <a:gd name="T2" fmla="*/ 596 w 600"/>
                <a:gd name="T3" fmla="*/ 0 h 34"/>
                <a:gd name="T4" fmla="*/ 600 w 600"/>
                <a:gd name="T5" fmla="*/ 17 h 34"/>
                <a:gd name="T6" fmla="*/ 600 w 600"/>
                <a:gd name="T7" fmla="*/ 0 h 34"/>
                <a:gd name="T8" fmla="*/ 0 w 600"/>
                <a:gd name="T9" fmla="*/ 17 h 34"/>
                <a:gd name="T10" fmla="*/ 600 w 600"/>
                <a:gd name="T11" fmla="*/ 17 h 34"/>
                <a:gd name="T12" fmla="*/ 0 w 600"/>
                <a:gd name="T13" fmla="*/ 34 h 34"/>
                <a:gd name="T14" fmla="*/ 0 w 600"/>
                <a:gd name="T15" fmla="*/ 17 h 34"/>
                <a:gd name="T16" fmla="*/ 4 w 600"/>
                <a:gd name="T17" fmla="*/ 34 h 34"/>
                <a:gd name="T18" fmla="*/ 4 w 600"/>
                <a:gd name="T19"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0" h="34">
                  <a:moveTo>
                    <a:pt x="596" y="17"/>
                  </a:moveTo>
                  <a:lnTo>
                    <a:pt x="596" y="0"/>
                  </a:lnTo>
                  <a:moveTo>
                    <a:pt x="600" y="17"/>
                  </a:moveTo>
                  <a:lnTo>
                    <a:pt x="600" y="0"/>
                  </a:lnTo>
                  <a:moveTo>
                    <a:pt x="0" y="17"/>
                  </a:moveTo>
                  <a:lnTo>
                    <a:pt x="600" y="17"/>
                  </a:lnTo>
                  <a:moveTo>
                    <a:pt x="0" y="34"/>
                  </a:moveTo>
                  <a:lnTo>
                    <a:pt x="0" y="17"/>
                  </a:lnTo>
                  <a:moveTo>
                    <a:pt x="4" y="34"/>
                  </a:moveTo>
                  <a:lnTo>
                    <a:pt x="4" y="17"/>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3"/>
            <p:cNvSpPr>
              <a:spLocks noChangeShapeType="1"/>
            </p:cNvSpPr>
            <p:nvPr/>
          </p:nvSpPr>
          <p:spPr bwMode="auto">
            <a:xfrm flipV="1">
              <a:off x="3698875" y="2714625"/>
              <a:ext cx="0" cy="21748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4"/>
            <p:cNvSpPr>
              <a:spLocks noChangeShapeType="1"/>
            </p:cNvSpPr>
            <p:nvPr/>
          </p:nvSpPr>
          <p:spPr bwMode="auto">
            <a:xfrm flipV="1">
              <a:off x="5575300" y="2714625"/>
              <a:ext cx="0" cy="21748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5"/>
            <p:cNvSpPr>
              <a:spLocks noChangeShapeType="1"/>
            </p:cNvSpPr>
            <p:nvPr/>
          </p:nvSpPr>
          <p:spPr bwMode="auto">
            <a:xfrm flipV="1">
              <a:off x="7323138" y="2714625"/>
              <a:ext cx="0" cy="21748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6"/>
            <p:cNvSpPr>
              <a:spLocks noEditPoints="1"/>
            </p:cNvSpPr>
            <p:nvPr/>
          </p:nvSpPr>
          <p:spPr bwMode="auto">
            <a:xfrm>
              <a:off x="1244600" y="2714625"/>
              <a:ext cx="7710488" cy="436563"/>
            </a:xfrm>
            <a:custGeom>
              <a:avLst/>
              <a:gdLst>
                <a:gd name="T0" fmla="*/ 596 w 600"/>
                <a:gd name="T1" fmla="*/ 17 h 34"/>
                <a:gd name="T2" fmla="*/ 596 w 600"/>
                <a:gd name="T3" fmla="*/ 0 h 34"/>
                <a:gd name="T4" fmla="*/ 600 w 600"/>
                <a:gd name="T5" fmla="*/ 17 h 34"/>
                <a:gd name="T6" fmla="*/ 600 w 600"/>
                <a:gd name="T7" fmla="*/ 0 h 34"/>
                <a:gd name="T8" fmla="*/ 0 w 600"/>
                <a:gd name="T9" fmla="*/ 17 h 34"/>
                <a:gd name="T10" fmla="*/ 600 w 600"/>
                <a:gd name="T11" fmla="*/ 17 h 34"/>
                <a:gd name="T12" fmla="*/ 0 w 600"/>
                <a:gd name="T13" fmla="*/ 34 h 34"/>
                <a:gd name="T14" fmla="*/ 0 w 600"/>
                <a:gd name="T15" fmla="*/ 17 h 34"/>
                <a:gd name="T16" fmla="*/ 4 w 600"/>
                <a:gd name="T17" fmla="*/ 34 h 34"/>
                <a:gd name="T18" fmla="*/ 4 w 600"/>
                <a:gd name="T19"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0" h="34">
                  <a:moveTo>
                    <a:pt x="596" y="17"/>
                  </a:moveTo>
                  <a:lnTo>
                    <a:pt x="596" y="0"/>
                  </a:lnTo>
                  <a:moveTo>
                    <a:pt x="600" y="17"/>
                  </a:moveTo>
                  <a:lnTo>
                    <a:pt x="600" y="0"/>
                  </a:lnTo>
                  <a:moveTo>
                    <a:pt x="0" y="17"/>
                  </a:moveTo>
                  <a:lnTo>
                    <a:pt x="600" y="17"/>
                  </a:lnTo>
                  <a:moveTo>
                    <a:pt x="0" y="34"/>
                  </a:moveTo>
                  <a:lnTo>
                    <a:pt x="0" y="17"/>
                  </a:lnTo>
                  <a:moveTo>
                    <a:pt x="4" y="34"/>
                  </a:moveTo>
                  <a:lnTo>
                    <a:pt x="4" y="17"/>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7"/>
            <p:cNvSpPr>
              <a:spLocks noChangeShapeType="1"/>
            </p:cNvSpPr>
            <p:nvPr/>
          </p:nvSpPr>
          <p:spPr bwMode="auto">
            <a:xfrm flipV="1">
              <a:off x="3698875" y="2932113"/>
              <a:ext cx="0" cy="2190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8"/>
            <p:cNvSpPr>
              <a:spLocks noChangeShapeType="1"/>
            </p:cNvSpPr>
            <p:nvPr/>
          </p:nvSpPr>
          <p:spPr bwMode="auto">
            <a:xfrm flipV="1">
              <a:off x="5575300" y="2932113"/>
              <a:ext cx="0" cy="2190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2" name="Line 29"/>
            <p:cNvSpPr>
              <a:spLocks noChangeShapeType="1"/>
            </p:cNvSpPr>
            <p:nvPr/>
          </p:nvSpPr>
          <p:spPr bwMode="auto">
            <a:xfrm flipV="1">
              <a:off x="7323138" y="2932113"/>
              <a:ext cx="0" cy="2190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3" name="Freeform 30"/>
            <p:cNvSpPr>
              <a:spLocks noEditPoints="1"/>
            </p:cNvSpPr>
            <p:nvPr/>
          </p:nvSpPr>
          <p:spPr bwMode="auto">
            <a:xfrm>
              <a:off x="1244600" y="2932113"/>
              <a:ext cx="7710488" cy="488950"/>
            </a:xfrm>
            <a:custGeom>
              <a:avLst/>
              <a:gdLst>
                <a:gd name="T0" fmla="*/ 596 w 600"/>
                <a:gd name="T1" fmla="*/ 17 h 38"/>
                <a:gd name="T2" fmla="*/ 596 w 600"/>
                <a:gd name="T3" fmla="*/ 0 h 38"/>
                <a:gd name="T4" fmla="*/ 600 w 600"/>
                <a:gd name="T5" fmla="*/ 17 h 38"/>
                <a:gd name="T6" fmla="*/ 600 w 600"/>
                <a:gd name="T7" fmla="*/ 0 h 38"/>
                <a:gd name="T8" fmla="*/ 0 w 600"/>
                <a:gd name="T9" fmla="*/ 17 h 38"/>
                <a:gd name="T10" fmla="*/ 600 w 600"/>
                <a:gd name="T11" fmla="*/ 17 h 38"/>
                <a:gd name="T12" fmla="*/ 0 w 600"/>
                <a:gd name="T13" fmla="*/ 21 h 38"/>
                <a:gd name="T14" fmla="*/ 600 w 600"/>
                <a:gd name="T15" fmla="*/ 21 h 38"/>
                <a:gd name="T16" fmla="*/ 0 w 600"/>
                <a:gd name="T17" fmla="*/ 38 h 38"/>
                <a:gd name="T18" fmla="*/ 0 w 600"/>
                <a:gd name="T19" fmla="*/ 21 h 38"/>
                <a:gd name="T20" fmla="*/ 4 w 600"/>
                <a:gd name="T21" fmla="*/ 38 h 38"/>
                <a:gd name="T22" fmla="*/ 4 w 600"/>
                <a:gd name="T23" fmla="*/ 2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0" h="38">
                  <a:moveTo>
                    <a:pt x="596" y="17"/>
                  </a:moveTo>
                  <a:lnTo>
                    <a:pt x="596" y="0"/>
                  </a:lnTo>
                  <a:moveTo>
                    <a:pt x="600" y="17"/>
                  </a:moveTo>
                  <a:lnTo>
                    <a:pt x="600" y="0"/>
                  </a:lnTo>
                  <a:moveTo>
                    <a:pt x="0" y="17"/>
                  </a:moveTo>
                  <a:lnTo>
                    <a:pt x="600" y="17"/>
                  </a:lnTo>
                  <a:moveTo>
                    <a:pt x="0" y="21"/>
                  </a:moveTo>
                  <a:lnTo>
                    <a:pt x="600" y="21"/>
                  </a:lnTo>
                  <a:moveTo>
                    <a:pt x="0" y="38"/>
                  </a:moveTo>
                  <a:lnTo>
                    <a:pt x="0" y="21"/>
                  </a:lnTo>
                  <a:moveTo>
                    <a:pt x="4" y="38"/>
                  </a:moveTo>
                  <a:lnTo>
                    <a:pt x="4" y="21"/>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5" name="Line 31"/>
            <p:cNvSpPr>
              <a:spLocks noChangeShapeType="1"/>
            </p:cNvSpPr>
            <p:nvPr/>
          </p:nvSpPr>
          <p:spPr bwMode="auto">
            <a:xfrm flipV="1">
              <a:off x="3698875" y="3201988"/>
              <a:ext cx="0" cy="2190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6" name="Line 32"/>
            <p:cNvSpPr>
              <a:spLocks noChangeShapeType="1"/>
            </p:cNvSpPr>
            <p:nvPr/>
          </p:nvSpPr>
          <p:spPr bwMode="auto">
            <a:xfrm flipV="1">
              <a:off x="5575300" y="3201988"/>
              <a:ext cx="0" cy="2190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7" name="Line 33"/>
            <p:cNvSpPr>
              <a:spLocks noChangeShapeType="1"/>
            </p:cNvSpPr>
            <p:nvPr/>
          </p:nvSpPr>
          <p:spPr bwMode="auto">
            <a:xfrm flipV="1">
              <a:off x="7323138" y="3201988"/>
              <a:ext cx="0" cy="2190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8" name="Freeform 34"/>
            <p:cNvSpPr>
              <a:spLocks noEditPoints="1"/>
            </p:cNvSpPr>
            <p:nvPr/>
          </p:nvSpPr>
          <p:spPr bwMode="auto">
            <a:xfrm>
              <a:off x="1244600" y="3201988"/>
              <a:ext cx="7710488" cy="438150"/>
            </a:xfrm>
            <a:custGeom>
              <a:avLst/>
              <a:gdLst>
                <a:gd name="T0" fmla="*/ 596 w 600"/>
                <a:gd name="T1" fmla="*/ 17 h 34"/>
                <a:gd name="T2" fmla="*/ 596 w 600"/>
                <a:gd name="T3" fmla="*/ 0 h 34"/>
                <a:gd name="T4" fmla="*/ 600 w 600"/>
                <a:gd name="T5" fmla="*/ 17 h 34"/>
                <a:gd name="T6" fmla="*/ 600 w 600"/>
                <a:gd name="T7" fmla="*/ 0 h 34"/>
                <a:gd name="T8" fmla="*/ 0 w 600"/>
                <a:gd name="T9" fmla="*/ 17 h 34"/>
                <a:gd name="T10" fmla="*/ 600 w 600"/>
                <a:gd name="T11" fmla="*/ 17 h 34"/>
                <a:gd name="T12" fmla="*/ 0 w 600"/>
                <a:gd name="T13" fmla="*/ 34 h 34"/>
                <a:gd name="T14" fmla="*/ 0 w 600"/>
                <a:gd name="T15" fmla="*/ 17 h 34"/>
                <a:gd name="T16" fmla="*/ 4 w 600"/>
                <a:gd name="T17" fmla="*/ 34 h 34"/>
                <a:gd name="T18" fmla="*/ 4 w 600"/>
                <a:gd name="T19"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0" h="34">
                  <a:moveTo>
                    <a:pt x="596" y="17"/>
                  </a:moveTo>
                  <a:lnTo>
                    <a:pt x="596" y="0"/>
                  </a:lnTo>
                  <a:moveTo>
                    <a:pt x="600" y="17"/>
                  </a:moveTo>
                  <a:lnTo>
                    <a:pt x="600" y="0"/>
                  </a:lnTo>
                  <a:moveTo>
                    <a:pt x="0" y="17"/>
                  </a:moveTo>
                  <a:lnTo>
                    <a:pt x="600" y="17"/>
                  </a:lnTo>
                  <a:moveTo>
                    <a:pt x="0" y="34"/>
                  </a:moveTo>
                  <a:lnTo>
                    <a:pt x="0" y="17"/>
                  </a:lnTo>
                  <a:moveTo>
                    <a:pt x="4" y="34"/>
                  </a:moveTo>
                  <a:lnTo>
                    <a:pt x="4" y="17"/>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9" name="Line 35"/>
            <p:cNvSpPr>
              <a:spLocks noChangeShapeType="1"/>
            </p:cNvSpPr>
            <p:nvPr/>
          </p:nvSpPr>
          <p:spPr bwMode="auto">
            <a:xfrm flipV="1">
              <a:off x="3698875" y="3421063"/>
              <a:ext cx="0" cy="2190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0" name="Line 36"/>
            <p:cNvSpPr>
              <a:spLocks noChangeShapeType="1"/>
            </p:cNvSpPr>
            <p:nvPr/>
          </p:nvSpPr>
          <p:spPr bwMode="auto">
            <a:xfrm flipV="1">
              <a:off x="5575300" y="3421063"/>
              <a:ext cx="0" cy="2190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1" name="Line 37"/>
            <p:cNvSpPr>
              <a:spLocks noChangeShapeType="1"/>
            </p:cNvSpPr>
            <p:nvPr/>
          </p:nvSpPr>
          <p:spPr bwMode="auto">
            <a:xfrm flipV="1">
              <a:off x="7323138" y="3421063"/>
              <a:ext cx="0" cy="2190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2" name="Freeform 38"/>
            <p:cNvSpPr>
              <a:spLocks noEditPoints="1"/>
            </p:cNvSpPr>
            <p:nvPr/>
          </p:nvSpPr>
          <p:spPr bwMode="auto">
            <a:xfrm>
              <a:off x="1244600" y="3421063"/>
              <a:ext cx="7710488" cy="436563"/>
            </a:xfrm>
            <a:custGeom>
              <a:avLst/>
              <a:gdLst>
                <a:gd name="T0" fmla="*/ 596 w 600"/>
                <a:gd name="T1" fmla="*/ 17 h 34"/>
                <a:gd name="T2" fmla="*/ 596 w 600"/>
                <a:gd name="T3" fmla="*/ 0 h 34"/>
                <a:gd name="T4" fmla="*/ 600 w 600"/>
                <a:gd name="T5" fmla="*/ 17 h 34"/>
                <a:gd name="T6" fmla="*/ 600 w 600"/>
                <a:gd name="T7" fmla="*/ 0 h 34"/>
                <a:gd name="T8" fmla="*/ 0 w 600"/>
                <a:gd name="T9" fmla="*/ 17 h 34"/>
                <a:gd name="T10" fmla="*/ 600 w 600"/>
                <a:gd name="T11" fmla="*/ 17 h 34"/>
                <a:gd name="T12" fmla="*/ 0 w 600"/>
                <a:gd name="T13" fmla="*/ 34 h 34"/>
                <a:gd name="T14" fmla="*/ 0 w 600"/>
                <a:gd name="T15" fmla="*/ 17 h 34"/>
                <a:gd name="T16" fmla="*/ 4 w 600"/>
                <a:gd name="T17" fmla="*/ 34 h 34"/>
                <a:gd name="T18" fmla="*/ 4 w 600"/>
                <a:gd name="T19"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0" h="34">
                  <a:moveTo>
                    <a:pt x="596" y="17"/>
                  </a:moveTo>
                  <a:lnTo>
                    <a:pt x="596" y="0"/>
                  </a:lnTo>
                  <a:moveTo>
                    <a:pt x="600" y="17"/>
                  </a:moveTo>
                  <a:lnTo>
                    <a:pt x="600" y="0"/>
                  </a:lnTo>
                  <a:moveTo>
                    <a:pt x="0" y="17"/>
                  </a:moveTo>
                  <a:lnTo>
                    <a:pt x="600" y="17"/>
                  </a:lnTo>
                  <a:moveTo>
                    <a:pt x="0" y="34"/>
                  </a:moveTo>
                  <a:lnTo>
                    <a:pt x="0" y="17"/>
                  </a:lnTo>
                  <a:moveTo>
                    <a:pt x="4" y="34"/>
                  </a:moveTo>
                  <a:lnTo>
                    <a:pt x="4" y="17"/>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3" name="Line 39"/>
            <p:cNvSpPr>
              <a:spLocks noChangeShapeType="1"/>
            </p:cNvSpPr>
            <p:nvPr/>
          </p:nvSpPr>
          <p:spPr bwMode="auto">
            <a:xfrm flipV="1">
              <a:off x="3698875" y="3640138"/>
              <a:ext cx="0" cy="21748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4" name="Line 40"/>
            <p:cNvSpPr>
              <a:spLocks noChangeShapeType="1"/>
            </p:cNvSpPr>
            <p:nvPr/>
          </p:nvSpPr>
          <p:spPr bwMode="auto">
            <a:xfrm flipV="1">
              <a:off x="5575300" y="3640138"/>
              <a:ext cx="0" cy="21748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5" name="Line 41"/>
            <p:cNvSpPr>
              <a:spLocks noChangeShapeType="1"/>
            </p:cNvSpPr>
            <p:nvPr/>
          </p:nvSpPr>
          <p:spPr bwMode="auto">
            <a:xfrm flipV="1">
              <a:off x="7323138" y="3640138"/>
              <a:ext cx="0" cy="21748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6" name="Freeform 42"/>
            <p:cNvSpPr>
              <a:spLocks noEditPoints="1"/>
            </p:cNvSpPr>
            <p:nvPr/>
          </p:nvSpPr>
          <p:spPr bwMode="auto">
            <a:xfrm>
              <a:off x="1244600" y="3640138"/>
              <a:ext cx="7710488" cy="436563"/>
            </a:xfrm>
            <a:custGeom>
              <a:avLst/>
              <a:gdLst>
                <a:gd name="T0" fmla="*/ 596 w 600"/>
                <a:gd name="T1" fmla="*/ 17 h 34"/>
                <a:gd name="T2" fmla="*/ 596 w 600"/>
                <a:gd name="T3" fmla="*/ 0 h 34"/>
                <a:gd name="T4" fmla="*/ 600 w 600"/>
                <a:gd name="T5" fmla="*/ 17 h 34"/>
                <a:gd name="T6" fmla="*/ 600 w 600"/>
                <a:gd name="T7" fmla="*/ 0 h 34"/>
                <a:gd name="T8" fmla="*/ 0 w 600"/>
                <a:gd name="T9" fmla="*/ 17 h 34"/>
                <a:gd name="T10" fmla="*/ 600 w 600"/>
                <a:gd name="T11" fmla="*/ 17 h 34"/>
                <a:gd name="T12" fmla="*/ 0 w 600"/>
                <a:gd name="T13" fmla="*/ 34 h 34"/>
                <a:gd name="T14" fmla="*/ 0 w 600"/>
                <a:gd name="T15" fmla="*/ 18 h 34"/>
                <a:gd name="T16" fmla="*/ 4 w 600"/>
                <a:gd name="T17" fmla="*/ 34 h 34"/>
                <a:gd name="T18" fmla="*/ 4 w 600"/>
                <a:gd name="T19" fmla="*/ 1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0" h="34">
                  <a:moveTo>
                    <a:pt x="596" y="17"/>
                  </a:moveTo>
                  <a:lnTo>
                    <a:pt x="596" y="0"/>
                  </a:lnTo>
                  <a:moveTo>
                    <a:pt x="600" y="17"/>
                  </a:moveTo>
                  <a:lnTo>
                    <a:pt x="600" y="0"/>
                  </a:lnTo>
                  <a:moveTo>
                    <a:pt x="0" y="17"/>
                  </a:moveTo>
                  <a:lnTo>
                    <a:pt x="600" y="17"/>
                  </a:lnTo>
                  <a:moveTo>
                    <a:pt x="0" y="34"/>
                  </a:moveTo>
                  <a:lnTo>
                    <a:pt x="0" y="18"/>
                  </a:lnTo>
                  <a:moveTo>
                    <a:pt x="4" y="34"/>
                  </a:moveTo>
                  <a:lnTo>
                    <a:pt x="4" y="18"/>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7" name="Line 43"/>
            <p:cNvSpPr>
              <a:spLocks noChangeShapeType="1"/>
            </p:cNvSpPr>
            <p:nvPr/>
          </p:nvSpPr>
          <p:spPr bwMode="auto">
            <a:xfrm flipV="1">
              <a:off x="3698875" y="3870325"/>
              <a:ext cx="0" cy="2063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8" name="Line 44"/>
            <p:cNvSpPr>
              <a:spLocks noChangeShapeType="1"/>
            </p:cNvSpPr>
            <p:nvPr/>
          </p:nvSpPr>
          <p:spPr bwMode="auto">
            <a:xfrm flipV="1">
              <a:off x="5575300" y="3870325"/>
              <a:ext cx="0" cy="2063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9" name="Line 45"/>
            <p:cNvSpPr>
              <a:spLocks noChangeShapeType="1"/>
            </p:cNvSpPr>
            <p:nvPr/>
          </p:nvSpPr>
          <p:spPr bwMode="auto">
            <a:xfrm flipV="1">
              <a:off x="7323138" y="3870325"/>
              <a:ext cx="0" cy="2063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0" name="Freeform 46"/>
            <p:cNvSpPr>
              <a:spLocks noEditPoints="1"/>
            </p:cNvSpPr>
            <p:nvPr/>
          </p:nvSpPr>
          <p:spPr bwMode="auto">
            <a:xfrm>
              <a:off x="1244600" y="3870325"/>
              <a:ext cx="7710488" cy="257175"/>
            </a:xfrm>
            <a:custGeom>
              <a:avLst/>
              <a:gdLst>
                <a:gd name="T0" fmla="*/ 596 w 600"/>
                <a:gd name="T1" fmla="*/ 16 h 20"/>
                <a:gd name="T2" fmla="*/ 596 w 600"/>
                <a:gd name="T3" fmla="*/ 0 h 20"/>
                <a:gd name="T4" fmla="*/ 600 w 600"/>
                <a:gd name="T5" fmla="*/ 16 h 20"/>
                <a:gd name="T6" fmla="*/ 600 w 600"/>
                <a:gd name="T7" fmla="*/ 0 h 20"/>
                <a:gd name="T8" fmla="*/ 0 w 600"/>
                <a:gd name="T9" fmla="*/ 16 h 20"/>
                <a:gd name="T10" fmla="*/ 600 w 600"/>
                <a:gd name="T11" fmla="*/ 16 h 20"/>
                <a:gd name="T12" fmla="*/ 0 w 600"/>
                <a:gd name="T13" fmla="*/ 20 h 20"/>
                <a:gd name="T14" fmla="*/ 600 w 600"/>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0" h="20">
                  <a:moveTo>
                    <a:pt x="596" y="16"/>
                  </a:moveTo>
                  <a:lnTo>
                    <a:pt x="596" y="0"/>
                  </a:lnTo>
                  <a:moveTo>
                    <a:pt x="600" y="16"/>
                  </a:moveTo>
                  <a:lnTo>
                    <a:pt x="600" y="0"/>
                  </a:lnTo>
                  <a:moveTo>
                    <a:pt x="0" y="16"/>
                  </a:moveTo>
                  <a:lnTo>
                    <a:pt x="600" y="16"/>
                  </a:lnTo>
                  <a:moveTo>
                    <a:pt x="0" y="20"/>
                  </a:moveTo>
                  <a:lnTo>
                    <a:pt x="600" y="20"/>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txBox="1">
            <a:spLocks noGrp="1"/>
          </p:cNvSpPr>
          <p:nvPr>
            <p:ph type="title" idx="4294967295"/>
          </p:nvPr>
        </p:nvSpPr>
        <p:spPr>
          <a:xfrm>
            <a:off x="2565400" y="228601"/>
            <a:ext cx="7416800" cy="936625"/>
          </a:xfrm>
        </p:spPr>
        <p:txBody>
          <a:bodyPr vert="horz" lIns="0" tIns="0" rIns="0" bIns="0" rtlCol="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Table of </a:t>
            </a:r>
            <a:r>
              <a:rPr lang="fr-FR" dirty="0" err="1">
                <a:solidFill>
                  <a:schemeClr val="tx1"/>
                </a:solidFill>
              </a:rPr>
              <a:t>Load</a:t>
            </a:r>
            <a:r>
              <a:rPr lang="fr-FR" dirty="0">
                <a:solidFill>
                  <a:schemeClr val="tx1"/>
                </a:solidFill>
              </a:rPr>
              <a:t>/Store Instructions</a:t>
            </a:r>
          </a:p>
        </p:txBody>
      </p:sp>
      <p:sp>
        <p:nvSpPr>
          <p:cNvPr id="3" name="Text Placeholder 2"/>
          <p:cNvSpPr txBox="1">
            <a:spLocks noGrp="1"/>
          </p:cNvSpPr>
          <p:nvPr>
            <p:ph type="body" idx="4294967295"/>
          </p:nvPr>
        </p:nvSpPr>
        <p:spPr>
          <a:xfrm>
            <a:off x="2286000" y="4724401"/>
            <a:ext cx="8077200" cy="685800"/>
          </a:xfr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Note the </a:t>
            </a:r>
            <a:r>
              <a:rPr lang="en-US" dirty="0">
                <a:solidFill>
                  <a:srgbClr val="2300DC"/>
                </a:solidFill>
                <a:latin typeface="Calibri" panose="020F0502020204030204" pitchFamily="34" charset="0"/>
              </a:rPr>
              <a:t>base-scaled-index</a:t>
            </a:r>
            <a:r>
              <a:rPr lang="en-US" dirty="0">
                <a:latin typeface="Calibri" panose="020F0502020204030204" pitchFamily="34" charset="0"/>
              </a:rPr>
              <a:t> </a:t>
            </a:r>
            <a:r>
              <a:rPr lang="en-US" dirty="0">
                <a:solidFill>
                  <a:srgbClr val="00AE00"/>
                </a:solidFill>
                <a:latin typeface="Calibri" panose="020F0502020204030204" pitchFamily="34" charset="0"/>
              </a:rPr>
              <a:t>addressing mode</a:t>
            </a:r>
          </a:p>
        </p:txBody>
      </p:sp>
      <p:sp>
        <p:nvSpPr>
          <p:cNvPr id="10" name="Rectangle 7"/>
          <p:cNvSpPr>
            <a:spLocks noChangeArrowheads="1"/>
          </p:cNvSpPr>
          <p:nvPr/>
        </p:nvSpPr>
        <p:spPr bwMode="auto">
          <a:xfrm>
            <a:off x="2630487" y="2135188"/>
            <a:ext cx="200619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350" dirty="0">
                <a:latin typeface="Times New Roman" pitchFamily="18" charset="0"/>
                <a:cs typeface="Times New Roman" pitchFamily="18" charset="0"/>
              </a:rPr>
              <a:t>Semantics</a:t>
            </a:r>
          </a:p>
          <a:p>
            <a:r>
              <a:rPr lang="en-US" sz="1350" dirty="0" err="1">
                <a:latin typeface="Times New Roman" pitchFamily="18" charset="0"/>
                <a:cs typeface="Times New Roman" pitchFamily="18" charset="0"/>
              </a:rPr>
              <a:t>ldr</a:t>
            </a:r>
            <a:r>
              <a:rPr lang="en-US" sz="1350" dirty="0">
                <a:latin typeface="Times New Roman" pitchFamily="18" charset="0"/>
                <a:cs typeface="Times New Roman" pitchFamily="18" charset="0"/>
              </a:rPr>
              <a:t> </a:t>
            </a:r>
            <a:r>
              <a:rPr lang="en-US" sz="1350" i="1" dirty="0" err="1">
                <a:latin typeface="Times New Roman" pitchFamily="18" charset="0"/>
                <a:cs typeface="Times New Roman" pitchFamily="18" charset="0"/>
              </a:rPr>
              <a:t>reg</a:t>
            </a:r>
            <a:r>
              <a:rPr lang="en-US" sz="1350" dirty="0">
                <a:latin typeface="Times New Roman" pitchFamily="18" charset="0"/>
                <a:cs typeface="Times New Roman" pitchFamily="18" charset="0"/>
              </a:rPr>
              <a:t>, [</a:t>
            </a:r>
            <a:r>
              <a:rPr lang="en-US" sz="1350" i="1" dirty="0" err="1">
                <a:latin typeface="Times New Roman" pitchFamily="18" charset="0"/>
                <a:cs typeface="Times New Roman" pitchFamily="18" charset="0"/>
              </a:rPr>
              <a:t>reg</a:t>
            </a:r>
            <a:r>
              <a:rPr lang="en-US" sz="1350" dirty="0">
                <a:latin typeface="Times New Roman" pitchFamily="18" charset="0"/>
                <a:cs typeface="Times New Roman" pitchFamily="18" charset="0"/>
              </a:rPr>
              <a:t>]</a:t>
            </a:r>
          </a:p>
          <a:p>
            <a:r>
              <a:rPr lang="en-US" sz="1350" dirty="0" err="1">
                <a:latin typeface="Times New Roman" pitchFamily="18" charset="0"/>
                <a:cs typeface="Times New Roman" pitchFamily="18" charset="0"/>
              </a:rPr>
              <a:t>ldr</a:t>
            </a:r>
            <a:r>
              <a:rPr lang="en-US" sz="1350" dirty="0">
                <a:latin typeface="Times New Roman" pitchFamily="18" charset="0"/>
                <a:cs typeface="Times New Roman" pitchFamily="18" charset="0"/>
              </a:rPr>
              <a:t> </a:t>
            </a:r>
            <a:r>
              <a:rPr lang="en-US" sz="1350" i="1" dirty="0" err="1">
                <a:latin typeface="Times New Roman" pitchFamily="18" charset="0"/>
                <a:cs typeface="Times New Roman" pitchFamily="18" charset="0"/>
              </a:rPr>
              <a:t>reg</a:t>
            </a:r>
            <a:r>
              <a:rPr lang="en-US" sz="1350" dirty="0">
                <a:latin typeface="Times New Roman" pitchFamily="18" charset="0"/>
                <a:cs typeface="Times New Roman" pitchFamily="18" charset="0"/>
              </a:rPr>
              <a:t>, [</a:t>
            </a:r>
            <a:r>
              <a:rPr lang="en-US" sz="1350" i="1" dirty="0" err="1">
                <a:latin typeface="Times New Roman" pitchFamily="18" charset="0"/>
                <a:cs typeface="Times New Roman" pitchFamily="18" charset="0"/>
              </a:rPr>
              <a:t>reg</a:t>
            </a:r>
            <a:r>
              <a:rPr lang="en-US" sz="1350" dirty="0">
                <a:latin typeface="Times New Roman" pitchFamily="18" charset="0"/>
                <a:cs typeface="Times New Roman" pitchFamily="18" charset="0"/>
              </a:rPr>
              <a:t>, </a:t>
            </a:r>
            <a:r>
              <a:rPr lang="en-US" sz="1350" i="1" dirty="0" err="1">
                <a:latin typeface="Times New Roman" pitchFamily="18" charset="0"/>
                <a:cs typeface="Times New Roman" pitchFamily="18" charset="0"/>
              </a:rPr>
              <a:t>imm</a:t>
            </a:r>
            <a:r>
              <a:rPr lang="en-US" sz="1350" dirty="0">
                <a:latin typeface="Times New Roman" pitchFamily="18" charset="0"/>
                <a:cs typeface="Times New Roman" pitchFamily="18" charset="0"/>
              </a:rPr>
              <a:t>]</a:t>
            </a:r>
          </a:p>
          <a:p>
            <a:r>
              <a:rPr lang="en-US" sz="1350" dirty="0" err="1">
                <a:latin typeface="Times New Roman" pitchFamily="18" charset="0"/>
                <a:cs typeface="Times New Roman" pitchFamily="18" charset="0"/>
              </a:rPr>
              <a:t>ldr</a:t>
            </a:r>
            <a:r>
              <a:rPr lang="en-US" sz="1350" dirty="0">
                <a:latin typeface="Times New Roman" pitchFamily="18" charset="0"/>
                <a:cs typeface="Times New Roman" pitchFamily="18" charset="0"/>
              </a:rPr>
              <a:t> </a:t>
            </a:r>
            <a:r>
              <a:rPr lang="en-US" sz="1350" i="1" dirty="0" err="1">
                <a:latin typeface="Times New Roman" pitchFamily="18" charset="0"/>
                <a:cs typeface="Times New Roman" pitchFamily="18" charset="0"/>
              </a:rPr>
              <a:t>reg</a:t>
            </a:r>
            <a:r>
              <a:rPr lang="en-US" sz="1350" dirty="0">
                <a:latin typeface="Times New Roman" pitchFamily="18" charset="0"/>
                <a:cs typeface="Times New Roman" pitchFamily="18" charset="0"/>
              </a:rPr>
              <a:t>, [</a:t>
            </a:r>
            <a:r>
              <a:rPr lang="en-US" sz="1350" i="1" dirty="0" err="1">
                <a:latin typeface="Times New Roman" pitchFamily="18" charset="0"/>
                <a:cs typeface="Times New Roman" pitchFamily="18" charset="0"/>
              </a:rPr>
              <a:t>reg</a:t>
            </a:r>
            <a:r>
              <a:rPr lang="en-US" sz="1350" dirty="0">
                <a:latin typeface="Times New Roman" pitchFamily="18" charset="0"/>
                <a:cs typeface="Times New Roman" pitchFamily="18" charset="0"/>
              </a:rPr>
              <a:t>, </a:t>
            </a:r>
            <a:r>
              <a:rPr lang="en-US" sz="1350" i="1" dirty="0" err="1">
                <a:latin typeface="Times New Roman" pitchFamily="18" charset="0"/>
                <a:cs typeface="Times New Roman" pitchFamily="18" charset="0"/>
              </a:rPr>
              <a:t>reg</a:t>
            </a:r>
            <a:r>
              <a:rPr lang="en-US" sz="1350" dirty="0">
                <a:latin typeface="Times New Roman" pitchFamily="18" charset="0"/>
                <a:cs typeface="Times New Roman" pitchFamily="18" charset="0"/>
              </a:rPr>
              <a:t>]</a:t>
            </a:r>
          </a:p>
          <a:p>
            <a:r>
              <a:rPr lang="nn-NO" sz="1350" dirty="0">
                <a:latin typeface="Times New Roman" pitchFamily="18" charset="0"/>
                <a:cs typeface="Times New Roman" pitchFamily="18" charset="0"/>
              </a:rPr>
              <a:t>ldr </a:t>
            </a:r>
            <a:r>
              <a:rPr lang="nn-NO" sz="1350" i="1" dirty="0">
                <a:latin typeface="Times New Roman" pitchFamily="18" charset="0"/>
                <a:cs typeface="Times New Roman" pitchFamily="18" charset="0"/>
              </a:rPr>
              <a:t>reg</a:t>
            </a:r>
            <a:r>
              <a:rPr lang="nn-NO" sz="1350" dirty="0">
                <a:latin typeface="Times New Roman" pitchFamily="18" charset="0"/>
                <a:cs typeface="Times New Roman" pitchFamily="18" charset="0"/>
              </a:rPr>
              <a:t>, [</a:t>
            </a:r>
            <a:r>
              <a:rPr lang="nn-NO" sz="1350" i="1" dirty="0">
                <a:latin typeface="Times New Roman" pitchFamily="18" charset="0"/>
                <a:cs typeface="Times New Roman" pitchFamily="18" charset="0"/>
              </a:rPr>
              <a:t>reg</a:t>
            </a:r>
            <a:r>
              <a:rPr lang="nn-NO" sz="1350" dirty="0">
                <a:latin typeface="Times New Roman" pitchFamily="18" charset="0"/>
                <a:cs typeface="Times New Roman" pitchFamily="18" charset="0"/>
              </a:rPr>
              <a:t>, </a:t>
            </a:r>
            <a:r>
              <a:rPr lang="nn-NO" sz="1350" i="1" dirty="0">
                <a:latin typeface="Times New Roman" pitchFamily="18" charset="0"/>
                <a:cs typeface="Times New Roman" pitchFamily="18" charset="0"/>
              </a:rPr>
              <a:t>reg</a:t>
            </a:r>
            <a:r>
              <a:rPr lang="nn-NO" sz="1350" dirty="0">
                <a:latin typeface="Times New Roman" pitchFamily="18" charset="0"/>
                <a:cs typeface="Times New Roman" pitchFamily="18" charset="0"/>
              </a:rPr>
              <a:t>, shift </a:t>
            </a:r>
            <a:r>
              <a:rPr lang="nn-NO" sz="1350" i="1" dirty="0">
                <a:latin typeface="Times New Roman" pitchFamily="18" charset="0"/>
                <a:cs typeface="Times New Roman" pitchFamily="18" charset="0"/>
              </a:rPr>
              <a:t>imm</a:t>
            </a:r>
            <a:r>
              <a:rPr lang="nn-NO" sz="1350" dirty="0">
                <a:latin typeface="Times New Roman" pitchFamily="18" charset="0"/>
                <a:cs typeface="Times New Roman" pitchFamily="18" charset="0"/>
              </a:rPr>
              <a:t>]</a:t>
            </a:r>
          </a:p>
        </p:txBody>
      </p:sp>
      <p:sp>
        <p:nvSpPr>
          <p:cNvPr id="12" name="Rectangle 9"/>
          <p:cNvSpPr>
            <a:spLocks noChangeArrowheads="1"/>
          </p:cNvSpPr>
          <p:nvPr/>
        </p:nvSpPr>
        <p:spPr bwMode="auto">
          <a:xfrm>
            <a:off x="5033964" y="2133600"/>
            <a:ext cx="1423467" cy="1038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350" dirty="0">
                <a:latin typeface="Times New Roman" pitchFamily="18" charset="0"/>
                <a:cs typeface="Times New Roman" pitchFamily="18" charset="0"/>
              </a:rPr>
              <a:t>Example</a:t>
            </a:r>
          </a:p>
          <a:p>
            <a:r>
              <a:rPr lang="en-US" sz="1350" dirty="0" err="1">
                <a:latin typeface="Times New Roman" pitchFamily="18" charset="0"/>
                <a:cs typeface="Times New Roman" pitchFamily="18" charset="0"/>
              </a:rPr>
              <a:t>ldr</a:t>
            </a:r>
            <a:r>
              <a:rPr lang="en-US" sz="1350" dirty="0">
                <a:latin typeface="Times New Roman" pitchFamily="18" charset="0"/>
                <a:cs typeface="Times New Roman" pitchFamily="18" charset="0"/>
              </a:rPr>
              <a:t> r1, [r0]</a:t>
            </a:r>
          </a:p>
          <a:p>
            <a:r>
              <a:rPr lang="en-US" sz="1350" dirty="0" err="1">
                <a:latin typeface="Times New Roman" pitchFamily="18" charset="0"/>
                <a:cs typeface="Times New Roman" pitchFamily="18" charset="0"/>
              </a:rPr>
              <a:t>ldr</a:t>
            </a:r>
            <a:r>
              <a:rPr lang="en-US" sz="1350" dirty="0">
                <a:latin typeface="Times New Roman" pitchFamily="18" charset="0"/>
                <a:cs typeface="Times New Roman" pitchFamily="18" charset="0"/>
              </a:rPr>
              <a:t> r1, [r0, #4]</a:t>
            </a:r>
          </a:p>
          <a:p>
            <a:r>
              <a:rPr lang="en-US" sz="1350" dirty="0" err="1">
                <a:latin typeface="Times New Roman" pitchFamily="18" charset="0"/>
                <a:cs typeface="Times New Roman" pitchFamily="18" charset="0"/>
              </a:rPr>
              <a:t>ldr</a:t>
            </a:r>
            <a:r>
              <a:rPr lang="en-US" sz="1350" dirty="0">
                <a:latin typeface="Times New Roman" pitchFamily="18" charset="0"/>
                <a:cs typeface="Times New Roman" pitchFamily="18" charset="0"/>
              </a:rPr>
              <a:t> r1, [r0, r2]</a:t>
            </a:r>
          </a:p>
          <a:p>
            <a:r>
              <a:rPr lang="pt-BR" sz="1350" dirty="0">
                <a:latin typeface="Times New Roman" pitchFamily="18" charset="0"/>
                <a:cs typeface="Times New Roman" pitchFamily="18" charset="0"/>
              </a:rPr>
              <a:t>ldr r1, [r0, r2, lsl #2]</a:t>
            </a:r>
          </a:p>
        </p:txBody>
      </p:sp>
      <p:sp>
        <p:nvSpPr>
          <p:cNvPr id="14" name="Rectangle 11"/>
          <p:cNvSpPr>
            <a:spLocks noChangeArrowheads="1"/>
          </p:cNvSpPr>
          <p:nvPr/>
        </p:nvSpPr>
        <p:spPr bwMode="auto">
          <a:xfrm>
            <a:off x="6910388" y="2133600"/>
            <a:ext cx="1389804" cy="1038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350" dirty="0">
                <a:latin typeface="Times New Roman" pitchFamily="18" charset="0"/>
                <a:cs typeface="Times New Roman" pitchFamily="18" charset="0"/>
              </a:rPr>
              <a:t>Explanation</a:t>
            </a:r>
          </a:p>
          <a:p>
            <a:r>
              <a:rPr lang="en-US" sz="1350" i="1" dirty="0">
                <a:latin typeface="Times New Roman" pitchFamily="18" charset="0"/>
                <a:cs typeface="Times New Roman" pitchFamily="18" charset="0"/>
              </a:rPr>
              <a:t>r</a:t>
            </a:r>
            <a:r>
              <a:rPr lang="en-US" sz="1350" dirty="0">
                <a:latin typeface="Times New Roman" pitchFamily="18" charset="0"/>
                <a:cs typeface="Times New Roman" pitchFamily="18" charset="0"/>
              </a:rPr>
              <a:t>1 </a:t>
            </a:r>
            <a:r>
              <a:rPr lang="en-US" sz="1350" i="1" dirty="0">
                <a:latin typeface="Times New Roman" pitchFamily="18" charset="0"/>
                <a:cs typeface="Times New Roman" pitchFamily="18" charset="0"/>
              </a:rPr>
              <a:t>← </a:t>
            </a:r>
            <a:r>
              <a:rPr lang="en-US" sz="1350" dirty="0">
                <a:latin typeface="Times New Roman" pitchFamily="18" charset="0"/>
                <a:cs typeface="Times New Roman" pitchFamily="18" charset="0"/>
              </a:rPr>
              <a:t>[</a:t>
            </a:r>
            <a:r>
              <a:rPr lang="en-US" sz="1350" i="1" dirty="0">
                <a:latin typeface="Times New Roman" pitchFamily="18" charset="0"/>
                <a:cs typeface="Times New Roman" pitchFamily="18" charset="0"/>
              </a:rPr>
              <a:t>r</a:t>
            </a:r>
            <a:r>
              <a:rPr lang="en-US" sz="1350" dirty="0">
                <a:latin typeface="Times New Roman" pitchFamily="18" charset="0"/>
                <a:cs typeface="Times New Roman" pitchFamily="18" charset="0"/>
              </a:rPr>
              <a:t>0]</a:t>
            </a:r>
          </a:p>
          <a:p>
            <a:r>
              <a:rPr lang="en-US" sz="1350" i="1" dirty="0">
                <a:latin typeface="Times New Roman" pitchFamily="18" charset="0"/>
                <a:cs typeface="Times New Roman" pitchFamily="18" charset="0"/>
              </a:rPr>
              <a:t>r</a:t>
            </a:r>
            <a:r>
              <a:rPr lang="en-US" sz="1350" dirty="0">
                <a:latin typeface="Times New Roman" pitchFamily="18" charset="0"/>
                <a:cs typeface="Times New Roman" pitchFamily="18" charset="0"/>
              </a:rPr>
              <a:t>1 </a:t>
            </a:r>
            <a:r>
              <a:rPr lang="en-US" sz="1350" i="1" dirty="0">
                <a:latin typeface="Times New Roman" pitchFamily="18" charset="0"/>
                <a:cs typeface="Times New Roman" pitchFamily="18" charset="0"/>
              </a:rPr>
              <a:t>← </a:t>
            </a:r>
            <a:r>
              <a:rPr lang="en-US" sz="1350" dirty="0">
                <a:latin typeface="Times New Roman" pitchFamily="18" charset="0"/>
                <a:cs typeface="Times New Roman" pitchFamily="18" charset="0"/>
              </a:rPr>
              <a:t>[</a:t>
            </a:r>
            <a:r>
              <a:rPr lang="en-US" sz="1350" i="1" dirty="0">
                <a:latin typeface="Times New Roman" pitchFamily="18" charset="0"/>
                <a:cs typeface="Times New Roman" pitchFamily="18" charset="0"/>
              </a:rPr>
              <a:t>r</a:t>
            </a:r>
            <a:r>
              <a:rPr lang="en-US" sz="1350" dirty="0">
                <a:latin typeface="Times New Roman" pitchFamily="18" charset="0"/>
                <a:cs typeface="Times New Roman" pitchFamily="18" charset="0"/>
              </a:rPr>
              <a:t>0 + 4]</a:t>
            </a:r>
          </a:p>
          <a:p>
            <a:r>
              <a:rPr lang="en-US" sz="1350" i="1" dirty="0">
                <a:latin typeface="Times New Roman" pitchFamily="18" charset="0"/>
                <a:cs typeface="Times New Roman" pitchFamily="18" charset="0"/>
              </a:rPr>
              <a:t>r</a:t>
            </a:r>
            <a:r>
              <a:rPr lang="en-US" sz="1350" dirty="0">
                <a:latin typeface="Times New Roman" pitchFamily="18" charset="0"/>
                <a:cs typeface="Times New Roman" pitchFamily="18" charset="0"/>
              </a:rPr>
              <a:t>1 </a:t>
            </a:r>
            <a:r>
              <a:rPr lang="en-US" sz="1350" i="1" dirty="0">
                <a:latin typeface="Times New Roman" pitchFamily="18" charset="0"/>
                <a:cs typeface="Times New Roman" pitchFamily="18" charset="0"/>
              </a:rPr>
              <a:t>← </a:t>
            </a:r>
            <a:r>
              <a:rPr lang="en-US" sz="1350" dirty="0">
                <a:latin typeface="Times New Roman" pitchFamily="18" charset="0"/>
                <a:cs typeface="Times New Roman" pitchFamily="18" charset="0"/>
              </a:rPr>
              <a:t>[</a:t>
            </a:r>
            <a:r>
              <a:rPr lang="en-US" sz="1350" i="1" dirty="0">
                <a:latin typeface="Times New Roman" pitchFamily="18" charset="0"/>
                <a:cs typeface="Times New Roman" pitchFamily="18" charset="0"/>
              </a:rPr>
              <a:t>r</a:t>
            </a:r>
            <a:r>
              <a:rPr lang="en-US" sz="1350" dirty="0">
                <a:latin typeface="Times New Roman" pitchFamily="18" charset="0"/>
                <a:cs typeface="Times New Roman" pitchFamily="18" charset="0"/>
              </a:rPr>
              <a:t>0 + </a:t>
            </a:r>
            <a:r>
              <a:rPr lang="en-US" sz="1350" i="1" dirty="0">
                <a:latin typeface="Times New Roman" pitchFamily="18" charset="0"/>
                <a:cs typeface="Times New Roman" pitchFamily="18" charset="0"/>
              </a:rPr>
              <a:t>r</a:t>
            </a:r>
            <a:r>
              <a:rPr lang="en-US" sz="1350" dirty="0">
                <a:latin typeface="Times New Roman" pitchFamily="18" charset="0"/>
                <a:cs typeface="Times New Roman" pitchFamily="18" charset="0"/>
              </a:rPr>
              <a:t>2]</a:t>
            </a:r>
          </a:p>
          <a:p>
            <a:r>
              <a:rPr lang="en-US" sz="1350" i="1" dirty="0">
                <a:latin typeface="Times New Roman" pitchFamily="18" charset="0"/>
                <a:cs typeface="Times New Roman" pitchFamily="18" charset="0"/>
              </a:rPr>
              <a:t>r</a:t>
            </a:r>
            <a:r>
              <a:rPr lang="en-US" sz="1350" dirty="0">
                <a:latin typeface="Times New Roman" pitchFamily="18" charset="0"/>
                <a:cs typeface="Times New Roman" pitchFamily="18" charset="0"/>
              </a:rPr>
              <a:t>1 </a:t>
            </a:r>
            <a:r>
              <a:rPr lang="en-US" sz="1350" i="1" dirty="0">
                <a:latin typeface="Times New Roman" pitchFamily="18" charset="0"/>
                <a:cs typeface="Times New Roman" pitchFamily="18" charset="0"/>
              </a:rPr>
              <a:t>← </a:t>
            </a:r>
            <a:r>
              <a:rPr lang="en-US" sz="1350" dirty="0">
                <a:latin typeface="Times New Roman" pitchFamily="18" charset="0"/>
                <a:cs typeface="Times New Roman" pitchFamily="18" charset="0"/>
              </a:rPr>
              <a:t>[</a:t>
            </a:r>
            <a:r>
              <a:rPr lang="en-US" sz="1350" i="1" dirty="0">
                <a:latin typeface="Times New Roman" pitchFamily="18" charset="0"/>
                <a:cs typeface="Times New Roman" pitchFamily="18" charset="0"/>
              </a:rPr>
              <a:t>r</a:t>
            </a:r>
            <a:r>
              <a:rPr lang="en-US" sz="1350" dirty="0">
                <a:latin typeface="Times New Roman" pitchFamily="18" charset="0"/>
                <a:cs typeface="Times New Roman" pitchFamily="18" charset="0"/>
              </a:rPr>
              <a:t>0 + </a:t>
            </a:r>
            <a:r>
              <a:rPr lang="en-US" sz="1350" i="1" dirty="0">
                <a:latin typeface="Times New Roman" pitchFamily="18" charset="0"/>
                <a:cs typeface="Times New Roman" pitchFamily="18" charset="0"/>
              </a:rPr>
              <a:t>r</a:t>
            </a:r>
            <a:r>
              <a:rPr lang="en-US" sz="1350" dirty="0">
                <a:latin typeface="Times New Roman" pitchFamily="18" charset="0"/>
                <a:cs typeface="Times New Roman" pitchFamily="18" charset="0"/>
              </a:rPr>
              <a:t>2 &lt;&lt;</a:t>
            </a:r>
            <a:r>
              <a:rPr lang="en-US" sz="1350" i="1" dirty="0">
                <a:latin typeface="Times New Roman" pitchFamily="18" charset="0"/>
                <a:cs typeface="Times New Roman" pitchFamily="18" charset="0"/>
              </a:rPr>
              <a:t> </a:t>
            </a:r>
            <a:r>
              <a:rPr lang="en-US" sz="1350" dirty="0">
                <a:latin typeface="Times New Roman" pitchFamily="18" charset="0"/>
                <a:cs typeface="Times New Roman" pitchFamily="18" charset="0"/>
              </a:rPr>
              <a:t>2]</a:t>
            </a:r>
          </a:p>
        </p:txBody>
      </p:sp>
      <p:sp>
        <p:nvSpPr>
          <p:cNvPr id="16" name="Rectangle 13"/>
          <p:cNvSpPr>
            <a:spLocks noChangeArrowheads="1"/>
          </p:cNvSpPr>
          <p:nvPr/>
        </p:nvSpPr>
        <p:spPr bwMode="auto">
          <a:xfrm>
            <a:off x="8658225" y="2133600"/>
            <a:ext cx="1240724" cy="1038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350" dirty="0">
                <a:latin typeface="Times New Roman" pitchFamily="18" charset="0"/>
                <a:cs typeface="Times New Roman" pitchFamily="18" charset="0"/>
              </a:rPr>
              <a:t>Addressing Mode</a:t>
            </a:r>
          </a:p>
          <a:p>
            <a:r>
              <a:rPr lang="en-US" sz="1350" dirty="0">
                <a:latin typeface="Times New Roman" pitchFamily="18" charset="0"/>
                <a:cs typeface="Times New Roman" pitchFamily="18" charset="0"/>
              </a:rPr>
              <a:t>register-indirect</a:t>
            </a:r>
          </a:p>
          <a:p>
            <a:r>
              <a:rPr lang="en-US" sz="1350" dirty="0">
                <a:latin typeface="Times New Roman" pitchFamily="18" charset="0"/>
                <a:cs typeface="Times New Roman" pitchFamily="18" charset="0"/>
              </a:rPr>
              <a:t>base-offset</a:t>
            </a:r>
          </a:p>
          <a:p>
            <a:r>
              <a:rPr lang="en-US" sz="1350" dirty="0">
                <a:latin typeface="Times New Roman" pitchFamily="18" charset="0"/>
                <a:cs typeface="Times New Roman" pitchFamily="18" charset="0"/>
              </a:rPr>
              <a:t>base-index</a:t>
            </a:r>
          </a:p>
          <a:p>
            <a:r>
              <a:rPr lang="en-US" sz="1350" dirty="0">
                <a:latin typeface="Times New Roman" pitchFamily="18" charset="0"/>
                <a:cs typeface="Times New Roman" pitchFamily="18" charset="0"/>
              </a:rPr>
              <a:t>base-scaled-index</a:t>
            </a:r>
          </a:p>
        </p:txBody>
      </p:sp>
      <p:sp>
        <p:nvSpPr>
          <p:cNvPr id="3092" name="Rectangle 3091"/>
          <p:cNvSpPr/>
          <p:nvPr/>
        </p:nvSpPr>
        <p:spPr>
          <a:xfrm>
            <a:off x="2528682" y="3185892"/>
            <a:ext cx="2209800" cy="954107"/>
          </a:xfrm>
          <a:prstGeom prst="rect">
            <a:avLst/>
          </a:prstGeom>
        </p:spPr>
        <p:txBody>
          <a:bodyPr wrap="square">
            <a:spAutoFit/>
          </a:bodyPr>
          <a:lstStyle/>
          <a:p>
            <a:r>
              <a:rPr lang="en-US" sz="1350" dirty="0" err="1">
                <a:latin typeface="Times New Roman" pitchFamily="18" charset="0"/>
                <a:cs typeface="Times New Roman" pitchFamily="18" charset="0"/>
              </a:rPr>
              <a:t>str</a:t>
            </a:r>
            <a:r>
              <a:rPr lang="en-US" sz="1350" dirty="0">
                <a:latin typeface="Times New Roman" pitchFamily="18" charset="0"/>
                <a:cs typeface="Times New Roman" pitchFamily="18" charset="0"/>
              </a:rPr>
              <a:t> </a:t>
            </a:r>
            <a:r>
              <a:rPr lang="en-US" sz="1350" i="1" dirty="0" err="1">
                <a:latin typeface="Times New Roman" pitchFamily="18" charset="0"/>
                <a:cs typeface="Times New Roman" pitchFamily="18" charset="0"/>
              </a:rPr>
              <a:t>reg</a:t>
            </a:r>
            <a:r>
              <a:rPr lang="en-US" sz="1350" dirty="0">
                <a:latin typeface="Times New Roman" pitchFamily="18" charset="0"/>
                <a:cs typeface="Times New Roman" pitchFamily="18" charset="0"/>
              </a:rPr>
              <a:t>, [</a:t>
            </a:r>
            <a:r>
              <a:rPr lang="en-US" sz="1350" i="1" dirty="0" err="1">
                <a:latin typeface="Times New Roman" pitchFamily="18" charset="0"/>
                <a:cs typeface="Times New Roman" pitchFamily="18" charset="0"/>
              </a:rPr>
              <a:t>reg</a:t>
            </a:r>
            <a:r>
              <a:rPr lang="en-US" sz="1350" dirty="0">
                <a:latin typeface="Times New Roman" pitchFamily="18" charset="0"/>
                <a:cs typeface="Times New Roman" pitchFamily="18" charset="0"/>
              </a:rPr>
              <a:t>]</a:t>
            </a:r>
          </a:p>
          <a:p>
            <a:r>
              <a:rPr lang="en-US" sz="1350" dirty="0" err="1">
                <a:latin typeface="Times New Roman" pitchFamily="18" charset="0"/>
                <a:cs typeface="Times New Roman" pitchFamily="18" charset="0"/>
              </a:rPr>
              <a:t>str</a:t>
            </a:r>
            <a:r>
              <a:rPr lang="en-US" sz="1350" dirty="0">
                <a:latin typeface="Times New Roman" pitchFamily="18" charset="0"/>
                <a:cs typeface="Times New Roman" pitchFamily="18" charset="0"/>
              </a:rPr>
              <a:t> </a:t>
            </a:r>
            <a:r>
              <a:rPr lang="en-US" sz="1350" i="1" dirty="0" err="1">
                <a:latin typeface="Times New Roman" pitchFamily="18" charset="0"/>
                <a:cs typeface="Times New Roman" pitchFamily="18" charset="0"/>
              </a:rPr>
              <a:t>reg</a:t>
            </a:r>
            <a:r>
              <a:rPr lang="en-US" sz="1350" dirty="0">
                <a:latin typeface="Times New Roman" pitchFamily="18" charset="0"/>
                <a:cs typeface="Times New Roman" pitchFamily="18" charset="0"/>
              </a:rPr>
              <a:t>, [</a:t>
            </a:r>
            <a:r>
              <a:rPr lang="en-US" sz="1350" i="1" dirty="0" err="1">
                <a:latin typeface="Times New Roman" pitchFamily="18" charset="0"/>
                <a:cs typeface="Times New Roman" pitchFamily="18" charset="0"/>
              </a:rPr>
              <a:t>reg</a:t>
            </a:r>
            <a:r>
              <a:rPr lang="en-US" sz="1350" dirty="0">
                <a:latin typeface="Times New Roman" pitchFamily="18" charset="0"/>
                <a:cs typeface="Times New Roman" pitchFamily="18" charset="0"/>
              </a:rPr>
              <a:t>, </a:t>
            </a:r>
            <a:r>
              <a:rPr lang="en-US" sz="1350" i="1" dirty="0" err="1">
                <a:latin typeface="Times New Roman" pitchFamily="18" charset="0"/>
                <a:cs typeface="Times New Roman" pitchFamily="18" charset="0"/>
              </a:rPr>
              <a:t>imm</a:t>
            </a:r>
            <a:r>
              <a:rPr lang="en-US" sz="1350" dirty="0">
                <a:latin typeface="Times New Roman" pitchFamily="18" charset="0"/>
                <a:cs typeface="Times New Roman" pitchFamily="18" charset="0"/>
              </a:rPr>
              <a:t>]</a:t>
            </a:r>
          </a:p>
          <a:p>
            <a:r>
              <a:rPr lang="en-US" sz="1350" dirty="0" err="1">
                <a:latin typeface="Times New Roman" pitchFamily="18" charset="0"/>
                <a:cs typeface="Times New Roman" pitchFamily="18" charset="0"/>
              </a:rPr>
              <a:t>str</a:t>
            </a:r>
            <a:r>
              <a:rPr lang="en-US" sz="1350" dirty="0">
                <a:latin typeface="Times New Roman" pitchFamily="18" charset="0"/>
                <a:cs typeface="Times New Roman" pitchFamily="18" charset="0"/>
              </a:rPr>
              <a:t> </a:t>
            </a:r>
            <a:r>
              <a:rPr lang="en-US" sz="1350" i="1" dirty="0" err="1">
                <a:latin typeface="Times New Roman" pitchFamily="18" charset="0"/>
                <a:cs typeface="Times New Roman" pitchFamily="18" charset="0"/>
              </a:rPr>
              <a:t>reg</a:t>
            </a:r>
            <a:r>
              <a:rPr lang="en-US" sz="1350" dirty="0">
                <a:latin typeface="Times New Roman" pitchFamily="18" charset="0"/>
                <a:cs typeface="Times New Roman" pitchFamily="18" charset="0"/>
              </a:rPr>
              <a:t>, [</a:t>
            </a:r>
            <a:r>
              <a:rPr lang="en-US" sz="1350" i="1" dirty="0" err="1">
                <a:latin typeface="Times New Roman" pitchFamily="18" charset="0"/>
                <a:cs typeface="Times New Roman" pitchFamily="18" charset="0"/>
              </a:rPr>
              <a:t>reg</a:t>
            </a:r>
            <a:r>
              <a:rPr lang="en-US" sz="1350" dirty="0">
                <a:latin typeface="Times New Roman" pitchFamily="18" charset="0"/>
                <a:cs typeface="Times New Roman" pitchFamily="18" charset="0"/>
              </a:rPr>
              <a:t>, </a:t>
            </a:r>
            <a:r>
              <a:rPr lang="en-US" sz="1350" i="1" dirty="0" err="1">
                <a:latin typeface="Times New Roman" pitchFamily="18" charset="0"/>
                <a:cs typeface="Times New Roman" pitchFamily="18" charset="0"/>
              </a:rPr>
              <a:t>reg</a:t>
            </a:r>
            <a:r>
              <a:rPr lang="en-US" sz="1350" dirty="0">
                <a:latin typeface="Times New Roman" pitchFamily="18" charset="0"/>
                <a:cs typeface="Times New Roman" pitchFamily="18" charset="0"/>
              </a:rPr>
              <a:t>]</a:t>
            </a:r>
          </a:p>
          <a:p>
            <a:r>
              <a:rPr lang="nn-NO" sz="1350" dirty="0">
                <a:latin typeface="Times New Roman" pitchFamily="18" charset="0"/>
                <a:cs typeface="Times New Roman" pitchFamily="18" charset="0"/>
              </a:rPr>
              <a:t>str </a:t>
            </a:r>
            <a:r>
              <a:rPr lang="nn-NO" sz="1350" i="1" dirty="0">
                <a:latin typeface="Times New Roman" pitchFamily="18" charset="0"/>
                <a:cs typeface="Times New Roman" pitchFamily="18" charset="0"/>
              </a:rPr>
              <a:t>reg</a:t>
            </a:r>
            <a:r>
              <a:rPr lang="nn-NO" sz="1350" dirty="0">
                <a:latin typeface="Times New Roman" pitchFamily="18" charset="0"/>
                <a:cs typeface="Times New Roman" pitchFamily="18" charset="0"/>
              </a:rPr>
              <a:t>, [</a:t>
            </a:r>
            <a:r>
              <a:rPr lang="nn-NO" sz="1350" i="1" dirty="0">
                <a:latin typeface="Times New Roman" pitchFamily="18" charset="0"/>
                <a:cs typeface="Times New Roman" pitchFamily="18" charset="0"/>
              </a:rPr>
              <a:t>reg</a:t>
            </a:r>
            <a:r>
              <a:rPr lang="nn-NO" sz="1350" dirty="0">
                <a:latin typeface="Times New Roman" pitchFamily="18" charset="0"/>
                <a:cs typeface="Times New Roman" pitchFamily="18" charset="0"/>
              </a:rPr>
              <a:t>, </a:t>
            </a:r>
            <a:r>
              <a:rPr lang="nn-NO" sz="1350" i="1" dirty="0">
                <a:latin typeface="Times New Roman" pitchFamily="18" charset="0"/>
                <a:cs typeface="Times New Roman" pitchFamily="18" charset="0"/>
              </a:rPr>
              <a:t>reg</a:t>
            </a:r>
            <a:r>
              <a:rPr lang="nn-NO" sz="1350" dirty="0">
                <a:latin typeface="Times New Roman" pitchFamily="18" charset="0"/>
                <a:cs typeface="Times New Roman" pitchFamily="18" charset="0"/>
              </a:rPr>
              <a:t>, shift </a:t>
            </a:r>
            <a:r>
              <a:rPr lang="nn-NO" sz="1350" i="1" dirty="0">
                <a:latin typeface="Times New Roman" pitchFamily="18" charset="0"/>
                <a:cs typeface="Times New Roman" pitchFamily="18" charset="0"/>
              </a:rPr>
              <a:t>imm</a:t>
            </a:r>
            <a:r>
              <a:rPr lang="nn-NO" sz="1350" dirty="0">
                <a:latin typeface="Times New Roman" pitchFamily="18" charset="0"/>
                <a:cs typeface="Times New Roman" pitchFamily="18" charset="0"/>
              </a:rPr>
              <a:t>]</a:t>
            </a:r>
          </a:p>
        </p:txBody>
      </p:sp>
      <p:sp>
        <p:nvSpPr>
          <p:cNvPr id="54" name="Rectangle 9"/>
          <p:cNvSpPr>
            <a:spLocks noChangeArrowheads="1"/>
          </p:cNvSpPr>
          <p:nvPr/>
        </p:nvSpPr>
        <p:spPr bwMode="auto">
          <a:xfrm>
            <a:off x="5003484" y="3230881"/>
            <a:ext cx="14042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350" dirty="0" err="1">
                <a:latin typeface="Times New Roman" pitchFamily="18" charset="0"/>
                <a:cs typeface="Times New Roman" pitchFamily="18" charset="0"/>
              </a:rPr>
              <a:t>str</a:t>
            </a:r>
            <a:r>
              <a:rPr lang="en-US" sz="1350" dirty="0">
                <a:latin typeface="Times New Roman" pitchFamily="18" charset="0"/>
                <a:cs typeface="Times New Roman" pitchFamily="18" charset="0"/>
              </a:rPr>
              <a:t> r1, [r0]</a:t>
            </a:r>
          </a:p>
          <a:p>
            <a:r>
              <a:rPr lang="en-US" sz="1350" dirty="0" err="1">
                <a:latin typeface="Times New Roman" pitchFamily="18" charset="0"/>
                <a:cs typeface="Times New Roman" pitchFamily="18" charset="0"/>
              </a:rPr>
              <a:t>str</a:t>
            </a:r>
            <a:r>
              <a:rPr lang="en-US" sz="1350" dirty="0">
                <a:latin typeface="Times New Roman" pitchFamily="18" charset="0"/>
                <a:cs typeface="Times New Roman" pitchFamily="18" charset="0"/>
              </a:rPr>
              <a:t> r1, [r0, #4]</a:t>
            </a:r>
          </a:p>
          <a:p>
            <a:r>
              <a:rPr lang="en-US" sz="1350" dirty="0" err="1">
                <a:latin typeface="Times New Roman" pitchFamily="18" charset="0"/>
                <a:cs typeface="Times New Roman" pitchFamily="18" charset="0"/>
              </a:rPr>
              <a:t>str</a:t>
            </a:r>
            <a:r>
              <a:rPr lang="en-US" sz="1350" dirty="0">
                <a:latin typeface="Times New Roman" pitchFamily="18" charset="0"/>
                <a:cs typeface="Times New Roman" pitchFamily="18" charset="0"/>
              </a:rPr>
              <a:t> r1, [r0, r2]</a:t>
            </a:r>
          </a:p>
          <a:p>
            <a:r>
              <a:rPr lang="pt-BR" sz="1350" dirty="0">
                <a:latin typeface="Times New Roman" pitchFamily="18" charset="0"/>
                <a:cs typeface="Times New Roman" pitchFamily="18" charset="0"/>
              </a:rPr>
              <a:t>str r1, [r0, r2, lsl #2]</a:t>
            </a:r>
          </a:p>
        </p:txBody>
      </p:sp>
      <p:sp>
        <p:nvSpPr>
          <p:cNvPr id="55" name="Rectangle 11"/>
          <p:cNvSpPr>
            <a:spLocks noChangeArrowheads="1"/>
          </p:cNvSpPr>
          <p:nvPr/>
        </p:nvSpPr>
        <p:spPr bwMode="auto">
          <a:xfrm>
            <a:off x="6933248" y="3238501"/>
            <a:ext cx="138980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350" dirty="0">
                <a:latin typeface="Times New Roman" pitchFamily="18" charset="0"/>
                <a:cs typeface="Times New Roman" pitchFamily="18" charset="0"/>
              </a:rPr>
              <a:t>[</a:t>
            </a:r>
            <a:r>
              <a:rPr lang="en-US" sz="1350" i="1" dirty="0">
                <a:latin typeface="Times New Roman" pitchFamily="18" charset="0"/>
                <a:cs typeface="Times New Roman" pitchFamily="18" charset="0"/>
              </a:rPr>
              <a:t>r</a:t>
            </a:r>
            <a:r>
              <a:rPr lang="en-US" sz="1350" dirty="0">
                <a:latin typeface="Times New Roman" pitchFamily="18" charset="0"/>
                <a:cs typeface="Times New Roman" pitchFamily="18" charset="0"/>
              </a:rPr>
              <a:t>0] </a:t>
            </a:r>
            <a:r>
              <a:rPr lang="en-US" sz="1350" i="1" dirty="0">
                <a:latin typeface="Times New Roman" pitchFamily="18" charset="0"/>
                <a:cs typeface="Times New Roman" pitchFamily="18" charset="0"/>
              </a:rPr>
              <a:t>← r</a:t>
            </a:r>
            <a:r>
              <a:rPr lang="en-US" sz="1350" dirty="0">
                <a:latin typeface="Times New Roman" pitchFamily="18" charset="0"/>
                <a:cs typeface="Times New Roman" pitchFamily="18" charset="0"/>
              </a:rPr>
              <a:t>1</a:t>
            </a:r>
          </a:p>
          <a:p>
            <a:r>
              <a:rPr lang="en-US" sz="1350" dirty="0">
                <a:latin typeface="Times New Roman" pitchFamily="18" charset="0"/>
                <a:cs typeface="Times New Roman" pitchFamily="18" charset="0"/>
              </a:rPr>
              <a:t>[</a:t>
            </a:r>
            <a:r>
              <a:rPr lang="en-US" sz="1350" i="1" dirty="0">
                <a:latin typeface="Times New Roman" pitchFamily="18" charset="0"/>
                <a:cs typeface="Times New Roman" pitchFamily="18" charset="0"/>
              </a:rPr>
              <a:t>r</a:t>
            </a:r>
            <a:r>
              <a:rPr lang="en-US" sz="1350" dirty="0">
                <a:latin typeface="Times New Roman" pitchFamily="18" charset="0"/>
                <a:cs typeface="Times New Roman" pitchFamily="18" charset="0"/>
              </a:rPr>
              <a:t>0 + 4] </a:t>
            </a:r>
            <a:r>
              <a:rPr lang="en-US" sz="1350" i="1" dirty="0">
                <a:latin typeface="Times New Roman" pitchFamily="18" charset="0"/>
                <a:cs typeface="Times New Roman" pitchFamily="18" charset="0"/>
              </a:rPr>
              <a:t>← r</a:t>
            </a:r>
            <a:r>
              <a:rPr lang="en-US" sz="1350" dirty="0">
                <a:latin typeface="Times New Roman" pitchFamily="18" charset="0"/>
                <a:cs typeface="Times New Roman" pitchFamily="18" charset="0"/>
              </a:rPr>
              <a:t>1</a:t>
            </a:r>
          </a:p>
          <a:p>
            <a:r>
              <a:rPr lang="en-US" sz="1350" dirty="0">
                <a:latin typeface="Times New Roman" pitchFamily="18" charset="0"/>
                <a:cs typeface="Times New Roman" pitchFamily="18" charset="0"/>
              </a:rPr>
              <a:t>[</a:t>
            </a:r>
            <a:r>
              <a:rPr lang="en-US" sz="1350" i="1" dirty="0">
                <a:latin typeface="Times New Roman" pitchFamily="18" charset="0"/>
                <a:cs typeface="Times New Roman" pitchFamily="18" charset="0"/>
              </a:rPr>
              <a:t>r</a:t>
            </a:r>
            <a:r>
              <a:rPr lang="en-US" sz="1350" dirty="0">
                <a:latin typeface="Times New Roman" pitchFamily="18" charset="0"/>
                <a:cs typeface="Times New Roman" pitchFamily="18" charset="0"/>
              </a:rPr>
              <a:t>0 + </a:t>
            </a:r>
            <a:r>
              <a:rPr lang="en-US" sz="1350" i="1" dirty="0">
                <a:latin typeface="Times New Roman" pitchFamily="18" charset="0"/>
                <a:cs typeface="Times New Roman" pitchFamily="18" charset="0"/>
              </a:rPr>
              <a:t>r</a:t>
            </a:r>
            <a:r>
              <a:rPr lang="en-US" sz="1350" dirty="0">
                <a:latin typeface="Times New Roman" pitchFamily="18" charset="0"/>
                <a:cs typeface="Times New Roman" pitchFamily="18" charset="0"/>
              </a:rPr>
              <a:t>2] </a:t>
            </a:r>
            <a:r>
              <a:rPr lang="en-US" sz="1350" i="1" dirty="0">
                <a:latin typeface="Times New Roman" pitchFamily="18" charset="0"/>
                <a:cs typeface="Times New Roman" pitchFamily="18" charset="0"/>
              </a:rPr>
              <a:t>← r</a:t>
            </a:r>
            <a:r>
              <a:rPr lang="en-US" sz="1350" dirty="0">
                <a:latin typeface="Times New Roman" pitchFamily="18" charset="0"/>
                <a:cs typeface="Times New Roman" pitchFamily="18" charset="0"/>
              </a:rPr>
              <a:t>1</a:t>
            </a:r>
          </a:p>
          <a:p>
            <a:r>
              <a:rPr lang="en-US" sz="1350" dirty="0">
                <a:latin typeface="Times New Roman" pitchFamily="18" charset="0"/>
                <a:cs typeface="Times New Roman" pitchFamily="18" charset="0"/>
              </a:rPr>
              <a:t>[</a:t>
            </a:r>
            <a:r>
              <a:rPr lang="en-US" sz="1350" i="1" dirty="0">
                <a:latin typeface="Times New Roman" pitchFamily="18" charset="0"/>
                <a:cs typeface="Times New Roman" pitchFamily="18" charset="0"/>
              </a:rPr>
              <a:t>r</a:t>
            </a:r>
            <a:r>
              <a:rPr lang="en-US" sz="1350" dirty="0">
                <a:latin typeface="Times New Roman" pitchFamily="18" charset="0"/>
                <a:cs typeface="Times New Roman" pitchFamily="18" charset="0"/>
              </a:rPr>
              <a:t>0 + </a:t>
            </a:r>
            <a:r>
              <a:rPr lang="en-US" sz="1350" i="1" dirty="0">
                <a:latin typeface="Times New Roman" pitchFamily="18" charset="0"/>
                <a:cs typeface="Times New Roman" pitchFamily="18" charset="0"/>
              </a:rPr>
              <a:t>r</a:t>
            </a:r>
            <a:r>
              <a:rPr lang="en-US" sz="1350" dirty="0">
                <a:latin typeface="Times New Roman" pitchFamily="18" charset="0"/>
                <a:cs typeface="Times New Roman" pitchFamily="18" charset="0"/>
              </a:rPr>
              <a:t>2 &lt;&lt;</a:t>
            </a:r>
            <a:r>
              <a:rPr lang="en-US" sz="1350" i="1" dirty="0">
                <a:latin typeface="Times New Roman" pitchFamily="18" charset="0"/>
                <a:cs typeface="Times New Roman" pitchFamily="18" charset="0"/>
              </a:rPr>
              <a:t> </a:t>
            </a:r>
            <a:r>
              <a:rPr lang="en-US" sz="1350" dirty="0">
                <a:latin typeface="Times New Roman" pitchFamily="18" charset="0"/>
                <a:cs typeface="Times New Roman" pitchFamily="18" charset="0"/>
              </a:rPr>
              <a:t>2] </a:t>
            </a:r>
            <a:r>
              <a:rPr lang="en-US" sz="1350" i="1" dirty="0">
                <a:latin typeface="Times New Roman" pitchFamily="18" charset="0"/>
                <a:cs typeface="Times New Roman" pitchFamily="18" charset="0"/>
              </a:rPr>
              <a:t>← r</a:t>
            </a:r>
            <a:r>
              <a:rPr lang="en-US" sz="1350" dirty="0">
                <a:latin typeface="Times New Roman" pitchFamily="18" charset="0"/>
                <a:cs typeface="Times New Roman" pitchFamily="18" charset="0"/>
              </a:rPr>
              <a:t>1</a:t>
            </a:r>
          </a:p>
        </p:txBody>
      </p:sp>
      <p:sp>
        <p:nvSpPr>
          <p:cNvPr id="56" name="Rectangle 13"/>
          <p:cNvSpPr>
            <a:spLocks noChangeArrowheads="1"/>
          </p:cNvSpPr>
          <p:nvPr/>
        </p:nvSpPr>
        <p:spPr bwMode="auto">
          <a:xfrm>
            <a:off x="8681085" y="3230880"/>
            <a:ext cx="124072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350" dirty="0">
                <a:latin typeface="Times New Roman" pitchFamily="18" charset="0"/>
                <a:cs typeface="Times New Roman" pitchFamily="18" charset="0"/>
              </a:rPr>
              <a:t>register-indirect</a:t>
            </a:r>
          </a:p>
          <a:p>
            <a:r>
              <a:rPr lang="en-US" sz="1350" dirty="0">
                <a:latin typeface="Times New Roman" pitchFamily="18" charset="0"/>
                <a:cs typeface="Times New Roman" pitchFamily="18" charset="0"/>
              </a:rPr>
              <a:t>base-offset</a:t>
            </a:r>
          </a:p>
          <a:p>
            <a:r>
              <a:rPr lang="en-US" sz="1350" dirty="0">
                <a:latin typeface="Times New Roman" pitchFamily="18" charset="0"/>
                <a:cs typeface="Times New Roman" pitchFamily="18" charset="0"/>
              </a:rPr>
              <a:t>base-index</a:t>
            </a:r>
          </a:p>
          <a:p>
            <a:r>
              <a:rPr lang="en-US" sz="1350" dirty="0">
                <a:latin typeface="Times New Roman" pitchFamily="18" charset="0"/>
                <a:cs typeface="Times New Roman" pitchFamily="18" charset="0"/>
              </a:rPr>
              <a:t>base-scaled-index</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514600" y="1524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r>
              <a:rPr lang="fr-FR" dirty="0">
                <a:solidFill>
                  <a:schemeClr val="tx1"/>
                </a:solidFill>
              </a:rPr>
              <a:t> </a:t>
            </a:r>
            <a:r>
              <a:rPr lang="fr-FR" dirty="0" err="1">
                <a:solidFill>
                  <a:schemeClr val="tx1"/>
                </a:solidFill>
              </a:rPr>
              <a:t>with</a:t>
            </a:r>
            <a:r>
              <a:rPr lang="fr-FR" dirty="0">
                <a:solidFill>
                  <a:schemeClr val="tx1"/>
                </a:solidFill>
              </a:rPr>
              <a:t> </a:t>
            </a:r>
            <a:r>
              <a:rPr lang="fr-FR" dirty="0" err="1">
                <a:solidFill>
                  <a:schemeClr val="tx1"/>
                </a:solidFill>
              </a:rPr>
              <a:t>Arrays</a:t>
            </a:r>
            <a:endParaRPr lang="fr-FR" dirty="0">
              <a:solidFill>
                <a:schemeClr val="tx1"/>
              </a:solidFill>
            </a:endParaRPr>
          </a:p>
        </p:txBody>
      </p:sp>
      <p:grpSp>
        <p:nvGrpSpPr>
          <p:cNvPr id="7" name="Group 6"/>
          <p:cNvGrpSpPr/>
          <p:nvPr/>
        </p:nvGrpSpPr>
        <p:grpSpPr>
          <a:xfrm>
            <a:off x="3137178" y="1447800"/>
            <a:ext cx="6235422" cy="1921210"/>
            <a:chOff x="2189164" y="425450"/>
            <a:chExt cx="4667250" cy="1228361"/>
          </a:xfrm>
        </p:grpSpPr>
        <p:sp>
          <p:nvSpPr>
            <p:cNvPr id="8" name="Rectangle 6"/>
            <p:cNvSpPr>
              <a:spLocks noChangeArrowheads="1"/>
            </p:cNvSpPr>
            <p:nvPr/>
          </p:nvSpPr>
          <p:spPr bwMode="auto">
            <a:xfrm>
              <a:off x="4468814" y="425450"/>
              <a:ext cx="103188" cy="177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i="1" dirty="0">
                  <a:solidFill>
                    <a:srgbClr val="1A1B1C"/>
                  </a:solidFill>
                  <a:latin typeface="Courier New" pitchFamily="49" charset="0"/>
                  <a:cs typeface="Courier New" pitchFamily="49" charset="0"/>
                </a:rPr>
                <a:t>C</a:t>
              </a:r>
              <a:endParaRPr lang="en-US" sz="3200" dirty="0">
                <a:latin typeface="Courier New" pitchFamily="49" charset="0"/>
                <a:cs typeface="Courier New" pitchFamily="49" charset="0"/>
              </a:endParaRPr>
            </a:p>
          </p:txBody>
        </p:sp>
        <p:sp>
          <p:nvSpPr>
            <p:cNvPr id="9" name="Freeform 7"/>
            <p:cNvSpPr>
              <a:spLocks/>
            </p:cNvSpPr>
            <p:nvPr/>
          </p:nvSpPr>
          <p:spPr bwMode="auto">
            <a:xfrm>
              <a:off x="2189164" y="533400"/>
              <a:ext cx="4667250" cy="1120411"/>
            </a:xfrm>
            <a:custGeom>
              <a:avLst/>
              <a:gdLst>
                <a:gd name="T0" fmla="*/ 256 w 490"/>
                <a:gd name="T1" fmla="*/ 0 h 137"/>
                <a:gd name="T2" fmla="*/ 490 w 490"/>
                <a:gd name="T3" fmla="*/ 0 h 137"/>
                <a:gd name="T4" fmla="*/ 490 w 490"/>
                <a:gd name="T5" fmla="*/ 137 h 137"/>
                <a:gd name="T6" fmla="*/ 0 w 490"/>
                <a:gd name="T7" fmla="*/ 137 h 137"/>
                <a:gd name="T8" fmla="*/ 0 w 490"/>
                <a:gd name="T9" fmla="*/ 0 h 137"/>
                <a:gd name="T10" fmla="*/ 234 w 490"/>
                <a:gd name="T11" fmla="*/ 0 h 137"/>
              </a:gdLst>
              <a:ahLst/>
              <a:cxnLst>
                <a:cxn ang="0">
                  <a:pos x="T0" y="T1"/>
                </a:cxn>
                <a:cxn ang="0">
                  <a:pos x="T2" y="T3"/>
                </a:cxn>
                <a:cxn ang="0">
                  <a:pos x="T4" y="T5"/>
                </a:cxn>
                <a:cxn ang="0">
                  <a:pos x="T6" y="T7"/>
                </a:cxn>
                <a:cxn ang="0">
                  <a:pos x="T8" y="T9"/>
                </a:cxn>
                <a:cxn ang="0">
                  <a:pos x="T10" y="T11"/>
                </a:cxn>
              </a:cxnLst>
              <a:rect l="0" t="0" r="r" b="b"/>
              <a:pathLst>
                <a:path w="490" h="137">
                  <a:moveTo>
                    <a:pt x="256" y="0"/>
                  </a:moveTo>
                  <a:lnTo>
                    <a:pt x="490" y="0"/>
                  </a:lnTo>
                  <a:lnTo>
                    <a:pt x="490" y="137"/>
                  </a:lnTo>
                  <a:lnTo>
                    <a:pt x="0" y="137"/>
                  </a:lnTo>
                  <a:lnTo>
                    <a:pt x="0" y="0"/>
                  </a:lnTo>
                  <a:lnTo>
                    <a:pt x="234" y="0"/>
                  </a:lnTo>
                </a:path>
              </a:pathLst>
            </a:custGeom>
            <a:noFill/>
            <a:ln w="6" cap="flat">
              <a:solidFill>
                <a:srgbClr val="2421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0" name="Rectangle 9"/>
          <p:cNvSpPr/>
          <p:nvPr/>
        </p:nvSpPr>
        <p:spPr>
          <a:xfrm>
            <a:off x="3171814" y="1660850"/>
            <a:ext cx="4572000" cy="1708160"/>
          </a:xfrm>
          <a:prstGeom prst="rect">
            <a:avLst/>
          </a:prstGeom>
        </p:spPr>
        <p:txBody>
          <a:bodyPr>
            <a:spAutoFit/>
          </a:bodyPr>
          <a:lstStyle/>
          <a:p>
            <a:pPr>
              <a:tabLst>
                <a:tab pos="457200" algn="l"/>
              </a:tabLst>
            </a:pPr>
            <a:r>
              <a:rPr lang="en-US" sz="1500" i="1" dirty="0">
                <a:latin typeface="Courier New" pitchFamily="49" charset="0"/>
                <a:cs typeface="Courier New" pitchFamily="49" charset="0"/>
              </a:rPr>
              <a:t>void </a:t>
            </a:r>
            <a:r>
              <a:rPr lang="en-US" sz="1500" i="1" dirty="0" err="1">
                <a:latin typeface="Courier New" pitchFamily="49" charset="0"/>
                <a:cs typeface="Courier New" pitchFamily="49" charset="0"/>
              </a:rPr>
              <a:t>addNumbers</a:t>
            </a:r>
            <a:r>
              <a:rPr lang="en-US" sz="1500" i="1" dirty="0">
                <a:latin typeface="Courier New" pitchFamily="49" charset="0"/>
                <a:cs typeface="Courier New" pitchFamily="49" charset="0"/>
              </a:rPr>
              <a:t>(</a:t>
            </a:r>
            <a:r>
              <a:rPr lang="en-US" sz="1500" i="1" dirty="0" err="1">
                <a:latin typeface="Courier New" pitchFamily="49" charset="0"/>
                <a:cs typeface="Courier New" pitchFamily="49" charset="0"/>
              </a:rPr>
              <a:t>int</a:t>
            </a:r>
            <a:r>
              <a:rPr lang="en-US" sz="1500" i="1" dirty="0">
                <a:latin typeface="Courier New" pitchFamily="49" charset="0"/>
                <a:cs typeface="Courier New" pitchFamily="49" charset="0"/>
              </a:rPr>
              <a:t> a[100]) {</a:t>
            </a:r>
          </a:p>
          <a:p>
            <a:pPr>
              <a:tabLst>
                <a:tab pos="457200" algn="l"/>
              </a:tabLst>
            </a:pPr>
            <a:r>
              <a:rPr lang="en-US" sz="1500" i="1" dirty="0">
                <a:latin typeface="Courier New" pitchFamily="49" charset="0"/>
                <a:cs typeface="Courier New" pitchFamily="49" charset="0"/>
              </a:rPr>
              <a:t>	</a:t>
            </a:r>
            <a:r>
              <a:rPr lang="en-US" sz="1500" i="1" dirty="0" err="1">
                <a:latin typeface="Courier New" pitchFamily="49" charset="0"/>
                <a:cs typeface="Courier New" pitchFamily="49" charset="0"/>
              </a:rPr>
              <a:t>int</a:t>
            </a:r>
            <a:r>
              <a:rPr lang="en-US" sz="1500" i="1" dirty="0">
                <a:latin typeface="Courier New" pitchFamily="49" charset="0"/>
                <a:cs typeface="Courier New" pitchFamily="49" charset="0"/>
              </a:rPr>
              <a:t> </a:t>
            </a:r>
            <a:r>
              <a:rPr lang="en-US" sz="1500" i="1" dirty="0" err="1">
                <a:latin typeface="Courier New" pitchFamily="49" charset="0"/>
                <a:cs typeface="Courier New" pitchFamily="49" charset="0"/>
              </a:rPr>
              <a:t>idx</a:t>
            </a:r>
            <a:r>
              <a:rPr lang="en-US" sz="1500" i="1" dirty="0">
                <a:latin typeface="Courier New" pitchFamily="49" charset="0"/>
                <a:cs typeface="Courier New" pitchFamily="49" charset="0"/>
              </a:rPr>
              <a:t>;</a:t>
            </a:r>
          </a:p>
          <a:p>
            <a:pPr>
              <a:tabLst>
                <a:tab pos="457200" algn="l"/>
              </a:tabLst>
            </a:pPr>
            <a:r>
              <a:rPr lang="en-US" sz="1500" i="1" dirty="0">
                <a:latin typeface="Courier New" pitchFamily="49" charset="0"/>
                <a:cs typeface="Courier New" pitchFamily="49" charset="0"/>
              </a:rPr>
              <a:t>	</a:t>
            </a:r>
            <a:r>
              <a:rPr lang="en-US" sz="1500" i="1" dirty="0" err="1">
                <a:latin typeface="Courier New" pitchFamily="49" charset="0"/>
                <a:cs typeface="Courier New" pitchFamily="49" charset="0"/>
              </a:rPr>
              <a:t>int</a:t>
            </a:r>
            <a:r>
              <a:rPr lang="en-US" sz="1500" i="1" dirty="0">
                <a:latin typeface="Courier New" pitchFamily="49" charset="0"/>
                <a:cs typeface="Courier New" pitchFamily="49" charset="0"/>
              </a:rPr>
              <a:t> sum = 0;</a:t>
            </a:r>
          </a:p>
          <a:p>
            <a:pPr>
              <a:tabLst>
                <a:tab pos="457200" algn="l"/>
              </a:tabLst>
            </a:pPr>
            <a:r>
              <a:rPr lang="en-US" sz="1500" i="1" dirty="0">
                <a:latin typeface="Courier New" pitchFamily="49" charset="0"/>
                <a:cs typeface="Courier New" pitchFamily="49" charset="0"/>
              </a:rPr>
              <a:t>	for (</a:t>
            </a:r>
            <a:r>
              <a:rPr lang="en-US" sz="1500" i="1" dirty="0" err="1">
                <a:latin typeface="Courier New" pitchFamily="49" charset="0"/>
                <a:cs typeface="Courier New" pitchFamily="49" charset="0"/>
              </a:rPr>
              <a:t>idx</a:t>
            </a:r>
            <a:r>
              <a:rPr lang="en-US" sz="1500" i="1" dirty="0">
                <a:latin typeface="Courier New" pitchFamily="49" charset="0"/>
                <a:cs typeface="Courier New" pitchFamily="49" charset="0"/>
              </a:rPr>
              <a:t> = 0; </a:t>
            </a:r>
            <a:r>
              <a:rPr lang="en-US" sz="1500" i="1" dirty="0" err="1">
                <a:latin typeface="Courier New" pitchFamily="49" charset="0"/>
                <a:cs typeface="Courier New" pitchFamily="49" charset="0"/>
              </a:rPr>
              <a:t>idx</a:t>
            </a:r>
            <a:r>
              <a:rPr lang="en-US" sz="1500" i="1" dirty="0">
                <a:latin typeface="Courier New" pitchFamily="49" charset="0"/>
                <a:cs typeface="Courier New" pitchFamily="49" charset="0"/>
              </a:rPr>
              <a:t> &lt; 100; </a:t>
            </a:r>
            <a:r>
              <a:rPr lang="en-US" sz="1500" i="1" dirty="0" err="1">
                <a:latin typeface="Courier New" pitchFamily="49" charset="0"/>
                <a:cs typeface="Courier New" pitchFamily="49" charset="0"/>
              </a:rPr>
              <a:t>idx</a:t>
            </a:r>
            <a:r>
              <a:rPr lang="en-US" sz="1500" i="1" dirty="0">
                <a:latin typeface="Courier New" pitchFamily="49" charset="0"/>
                <a:cs typeface="Courier New" pitchFamily="49" charset="0"/>
              </a:rPr>
              <a:t>++){</a:t>
            </a:r>
          </a:p>
          <a:p>
            <a:pPr>
              <a:tabLst>
                <a:tab pos="457200" algn="l"/>
              </a:tabLst>
            </a:pPr>
            <a:r>
              <a:rPr lang="en-US" sz="1500" i="1" dirty="0">
                <a:latin typeface="Courier New" pitchFamily="49" charset="0"/>
                <a:cs typeface="Courier New" pitchFamily="49" charset="0"/>
              </a:rPr>
              <a:t>		sum = sum + a[</a:t>
            </a:r>
            <a:r>
              <a:rPr lang="en-US" sz="1500" i="1" dirty="0" err="1">
                <a:latin typeface="Courier New" pitchFamily="49" charset="0"/>
                <a:cs typeface="Courier New" pitchFamily="49" charset="0"/>
              </a:rPr>
              <a:t>idx</a:t>
            </a:r>
            <a:r>
              <a:rPr lang="en-US" sz="1500" i="1" dirty="0">
                <a:latin typeface="Courier New" pitchFamily="49" charset="0"/>
                <a:cs typeface="Courier New" pitchFamily="49" charset="0"/>
              </a:rPr>
              <a:t>];</a:t>
            </a:r>
          </a:p>
          <a:p>
            <a:pPr>
              <a:tabLst>
                <a:tab pos="457200" algn="l"/>
              </a:tabLst>
            </a:pPr>
            <a:r>
              <a:rPr lang="en-US" sz="1500" i="1" dirty="0">
                <a:latin typeface="Courier New" pitchFamily="49" charset="0"/>
                <a:cs typeface="Courier New" pitchFamily="49" charset="0"/>
              </a:rPr>
              <a:t>	}</a:t>
            </a:r>
          </a:p>
          <a:p>
            <a:pPr>
              <a:tabLst>
                <a:tab pos="457200" algn="l"/>
              </a:tabLst>
            </a:pPr>
            <a:r>
              <a:rPr lang="en-US" sz="1500" i="1" dirty="0">
                <a:latin typeface="Courier New" pitchFamily="49" charset="0"/>
                <a:cs typeface="Courier New" pitchFamily="49" charset="0"/>
              </a:rPr>
              <a:t>}</a:t>
            </a:r>
            <a:endParaRPr lang="en-US" sz="1500" dirty="0">
              <a:latin typeface="Courier New" pitchFamily="49" charset="0"/>
              <a:cs typeface="Courier New" pitchFamily="49" charset="0"/>
            </a:endParaRPr>
          </a:p>
        </p:txBody>
      </p:sp>
      <p:sp>
        <p:nvSpPr>
          <p:cNvPr id="14" name="Rectangle 13"/>
          <p:cNvSpPr/>
          <p:nvPr/>
        </p:nvSpPr>
        <p:spPr>
          <a:xfrm>
            <a:off x="3158837" y="3364468"/>
            <a:ext cx="979755" cy="369332"/>
          </a:xfrm>
          <a:prstGeom prst="rect">
            <a:avLst/>
          </a:prstGeom>
        </p:spPr>
        <p:txBody>
          <a:bodyPr wrap="none">
            <a:spAutoFit/>
          </a:bodyPr>
          <a:lstStyle/>
          <a:p>
            <a:r>
              <a:rPr lang="en-US" b="1" i="1" dirty="0">
                <a:latin typeface="Times New Roman" pitchFamily="18" charset="0"/>
                <a:cs typeface="Times New Roman" pitchFamily="18" charset="0"/>
              </a:rPr>
              <a:t>Answer:</a:t>
            </a:r>
            <a:endParaRPr lang="en-US" dirty="0">
              <a:latin typeface="Times New Roman" pitchFamily="18" charset="0"/>
              <a:cs typeface="Times New Roman" pitchFamily="18" charset="0"/>
            </a:endParaRPr>
          </a:p>
        </p:txBody>
      </p:sp>
      <p:grpSp>
        <p:nvGrpSpPr>
          <p:cNvPr id="19" name="Group 18"/>
          <p:cNvGrpSpPr/>
          <p:nvPr/>
        </p:nvGrpSpPr>
        <p:grpSpPr>
          <a:xfrm>
            <a:off x="3124200" y="3657600"/>
            <a:ext cx="6235422" cy="2629256"/>
            <a:chOff x="1905000" y="3657600"/>
            <a:chExt cx="6235422" cy="2629256"/>
          </a:xfrm>
        </p:grpSpPr>
        <p:grpSp>
          <p:nvGrpSpPr>
            <p:cNvPr id="16" name="Group 15"/>
            <p:cNvGrpSpPr/>
            <p:nvPr/>
          </p:nvGrpSpPr>
          <p:grpSpPr>
            <a:xfrm>
              <a:off x="1905000" y="3722132"/>
              <a:ext cx="6235422" cy="2564724"/>
              <a:chOff x="1917978" y="4103132"/>
              <a:chExt cx="6235422" cy="2564724"/>
            </a:xfrm>
          </p:grpSpPr>
          <p:sp>
            <p:nvSpPr>
              <p:cNvPr id="13" name="Freeform 7"/>
              <p:cNvSpPr>
                <a:spLocks/>
              </p:cNvSpPr>
              <p:nvPr/>
            </p:nvSpPr>
            <p:spPr bwMode="auto">
              <a:xfrm>
                <a:off x="1917978" y="4158719"/>
                <a:ext cx="6235422" cy="2509137"/>
              </a:xfrm>
              <a:custGeom>
                <a:avLst/>
                <a:gdLst>
                  <a:gd name="T0" fmla="*/ 256 w 490"/>
                  <a:gd name="T1" fmla="*/ 0 h 137"/>
                  <a:gd name="T2" fmla="*/ 490 w 490"/>
                  <a:gd name="T3" fmla="*/ 0 h 137"/>
                  <a:gd name="T4" fmla="*/ 490 w 490"/>
                  <a:gd name="T5" fmla="*/ 137 h 137"/>
                  <a:gd name="T6" fmla="*/ 0 w 490"/>
                  <a:gd name="T7" fmla="*/ 137 h 137"/>
                  <a:gd name="T8" fmla="*/ 0 w 490"/>
                  <a:gd name="T9" fmla="*/ 0 h 137"/>
                  <a:gd name="T10" fmla="*/ 234 w 490"/>
                  <a:gd name="T11" fmla="*/ 0 h 137"/>
                </a:gdLst>
                <a:ahLst/>
                <a:cxnLst>
                  <a:cxn ang="0">
                    <a:pos x="T0" y="T1"/>
                  </a:cxn>
                  <a:cxn ang="0">
                    <a:pos x="T2" y="T3"/>
                  </a:cxn>
                  <a:cxn ang="0">
                    <a:pos x="T4" y="T5"/>
                  </a:cxn>
                  <a:cxn ang="0">
                    <a:pos x="T6" y="T7"/>
                  </a:cxn>
                  <a:cxn ang="0">
                    <a:pos x="T8" y="T9"/>
                  </a:cxn>
                  <a:cxn ang="0">
                    <a:pos x="T10" y="T11"/>
                  </a:cxn>
                </a:cxnLst>
                <a:rect l="0" t="0" r="r" b="b"/>
                <a:pathLst>
                  <a:path w="490" h="137">
                    <a:moveTo>
                      <a:pt x="256" y="0"/>
                    </a:moveTo>
                    <a:lnTo>
                      <a:pt x="490" y="0"/>
                    </a:lnTo>
                    <a:lnTo>
                      <a:pt x="490" y="137"/>
                    </a:lnTo>
                    <a:lnTo>
                      <a:pt x="0" y="137"/>
                    </a:lnTo>
                    <a:lnTo>
                      <a:pt x="0" y="0"/>
                    </a:lnTo>
                    <a:lnTo>
                      <a:pt x="234" y="0"/>
                    </a:lnTo>
                  </a:path>
                </a:pathLst>
              </a:custGeom>
              <a:noFill/>
              <a:ln w="6" cap="flat">
                <a:solidFill>
                  <a:srgbClr val="2421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4"/>
              <p:cNvSpPr/>
              <p:nvPr/>
            </p:nvSpPr>
            <p:spPr>
              <a:xfrm>
                <a:off x="4238614" y="4103132"/>
                <a:ext cx="1680712" cy="163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6"/>
            <p:cNvSpPr>
              <a:spLocks noChangeArrowheads="1"/>
            </p:cNvSpPr>
            <p:nvPr/>
          </p:nvSpPr>
          <p:spPr bwMode="auto">
            <a:xfrm>
              <a:off x="4265026" y="3657600"/>
              <a:ext cx="157735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i="1" dirty="0">
                  <a:latin typeface="Courier New" pitchFamily="49" charset="0"/>
                  <a:cs typeface="Courier New" pitchFamily="49" charset="0"/>
                </a:rPr>
                <a:t>ARM assembly</a:t>
              </a:r>
              <a:endParaRPr lang="en-US" sz="1700" dirty="0">
                <a:latin typeface="Courier New" pitchFamily="49" charset="0"/>
                <a:cs typeface="Courier New" pitchFamily="49" charset="0"/>
              </a:endParaRPr>
            </a:p>
          </p:txBody>
        </p:sp>
      </p:grpSp>
      <p:sp>
        <p:nvSpPr>
          <p:cNvPr id="18" name="Rectangle 17"/>
          <p:cNvSpPr/>
          <p:nvPr/>
        </p:nvSpPr>
        <p:spPr>
          <a:xfrm>
            <a:off x="3276600" y="3886201"/>
            <a:ext cx="5257800" cy="2400657"/>
          </a:xfrm>
          <a:prstGeom prst="rect">
            <a:avLst/>
          </a:prstGeom>
        </p:spPr>
        <p:txBody>
          <a:bodyPr wrap="square">
            <a:spAutoFit/>
          </a:bodyPr>
          <a:lstStyle/>
          <a:p>
            <a:r>
              <a:rPr lang="en-US" sz="1500" i="1" dirty="0">
                <a:latin typeface="Courier New" pitchFamily="49" charset="0"/>
                <a:cs typeface="Courier New" pitchFamily="49" charset="0"/>
              </a:rPr>
              <a:t>/* base address of array a in r0 */</a:t>
            </a:r>
          </a:p>
          <a:p>
            <a:r>
              <a:rPr lang="pt-BR" sz="1500" i="1" dirty="0">
                <a:latin typeface="Courier New" pitchFamily="49" charset="0"/>
                <a:cs typeface="Courier New" pitchFamily="49" charset="0"/>
              </a:rPr>
              <a:t>mov r1, #0 /* sum = 0 */</a:t>
            </a:r>
          </a:p>
          <a:p>
            <a:r>
              <a:rPr lang="pt-BR" sz="1500" i="1" dirty="0">
                <a:latin typeface="Courier New" pitchFamily="49" charset="0"/>
                <a:cs typeface="Courier New" pitchFamily="49" charset="0"/>
              </a:rPr>
              <a:t>mov r2, #0 /* idx = 0 */</a:t>
            </a:r>
          </a:p>
          <a:p>
            <a:endParaRPr lang="en-US" sz="1500" i="1" dirty="0">
              <a:latin typeface="Courier New" pitchFamily="49" charset="0"/>
              <a:cs typeface="Courier New" pitchFamily="49" charset="0"/>
            </a:endParaRPr>
          </a:p>
          <a:p>
            <a:r>
              <a:rPr lang="en-US" sz="1500" i="1" dirty="0">
                <a:latin typeface="Courier New" pitchFamily="49" charset="0"/>
                <a:cs typeface="Courier New" pitchFamily="49" charset="0"/>
              </a:rPr>
              <a:t>.loop:</a:t>
            </a:r>
          </a:p>
          <a:p>
            <a:pPr>
              <a:tabLst>
                <a:tab pos="457200" algn="l"/>
              </a:tabLst>
            </a:pPr>
            <a:r>
              <a:rPr lang="pt-BR" sz="1500" i="1" dirty="0">
                <a:latin typeface="Courier New" pitchFamily="49" charset="0"/>
                <a:cs typeface="Courier New" pitchFamily="49" charset="0"/>
              </a:rPr>
              <a:t>	ldr r3, [r0, r2, lsl #2]</a:t>
            </a:r>
          </a:p>
          <a:p>
            <a:pPr>
              <a:tabLst>
                <a:tab pos="457200" algn="l"/>
              </a:tabLst>
            </a:pPr>
            <a:r>
              <a:rPr lang="pt-BR" sz="1500" i="1" dirty="0">
                <a:latin typeface="Courier New" pitchFamily="49" charset="0"/>
                <a:cs typeface="Courier New" pitchFamily="49" charset="0"/>
              </a:rPr>
              <a:t>	add r2, r2, #1   /* idx ++ */</a:t>
            </a:r>
          </a:p>
          <a:p>
            <a:pPr>
              <a:tabLst>
                <a:tab pos="457200" algn="l"/>
              </a:tabLst>
            </a:pPr>
            <a:r>
              <a:rPr lang="pt-BR" sz="1500" i="1" dirty="0">
                <a:latin typeface="Courier New" pitchFamily="49" charset="0"/>
                <a:cs typeface="Courier New" pitchFamily="49" charset="0"/>
              </a:rPr>
              <a:t>	add r1, r1, r3   /* sum += a[idx] */</a:t>
            </a:r>
          </a:p>
          <a:p>
            <a:pPr>
              <a:tabLst>
                <a:tab pos="457200" algn="l"/>
              </a:tabLst>
            </a:pPr>
            <a:r>
              <a:rPr lang="en-US" sz="1500" i="1" dirty="0">
                <a:latin typeface="Courier New" pitchFamily="49" charset="0"/>
                <a:cs typeface="Courier New" pitchFamily="49" charset="0"/>
              </a:rPr>
              <a:t>	</a:t>
            </a:r>
            <a:r>
              <a:rPr lang="en-US" sz="1500" i="1" dirty="0" err="1">
                <a:latin typeface="Courier New" pitchFamily="49" charset="0"/>
                <a:cs typeface="Courier New" pitchFamily="49" charset="0"/>
              </a:rPr>
              <a:t>cmp</a:t>
            </a:r>
            <a:r>
              <a:rPr lang="en-US" sz="1500" i="1" dirty="0">
                <a:latin typeface="Courier New" pitchFamily="49" charset="0"/>
                <a:cs typeface="Courier New" pitchFamily="49" charset="0"/>
              </a:rPr>
              <a:t> r2, #100     /* loop condition */</a:t>
            </a:r>
          </a:p>
          <a:p>
            <a:pPr>
              <a:tabLst>
                <a:tab pos="457200" algn="l"/>
              </a:tabLst>
            </a:pPr>
            <a:r>
              <a:rPr lang="en-US" sz="1500" i="1" dirty="0">
                <a:latin typeface="Courier New" pitchFamily="49" charset="0"/>
                <a:cs typeface="Courier New" pitchFamily="49" charset="0"/>
              </a:rPr>
              <a:t>	</a:t>
            </a:r>
            <a:r>
              <a:rPr lang="en-US" sz="1500" i="1" dirty="0" err="1">
                <a:latin typeface="Courier New" pitchFamily="49" charset="0"/>
                <a:cs typeface="Courier New" pitchFamily="49" charset="0"/>
              </a:rPr>
              <a:t>bne</a:t>
            </a:r>
            <a:r>
              <a:rPr lang="en-US" sz="1500" i="1" dirty="0">
                <a:latin typeface="Courier New" pitchFamily="49" charset="0"/>
                <a:cs typeface="Courier New" pitchFamily="49" charset="0"/>
              </a:rPr>
              <a:t> .loop</a:t>
            </a:r>
            <a:endParaRPr lang="en-US" sz="1500" dirty="0">
              <a:latin typeface="Courier New" pitchFamily="49" charset="0"/>
              <a:cs typeface="Courier New"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89200" y="1524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Advanced Memory Instructions</a:t>
            </a:r>
          </a:p>
        </p:txBody>
      </p:sp>
      <p:sp>
        <p:nvSpPr>
          <p:cNvPr id="3" name="Text Placeholder 2"/>
          <p:cNvSpPr txBox="1">
            <a:spLocks noGrp="1"/>
          </p:cNvSpPr>
          <p:nvPr>
            <p:ph type="body" idx="4294967295"/>
          </p:nvPr>
        </p:nvSpPr>
        <p:spPr>
          <a:xfrm>
            <a:off x="2590800" y="1600201"/>
            <a:ext cx="7416800" cy="4525963"/>
          </a:xfr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Consider an </a:t>
            </a:r>
            <a:r>
              <a:rPr lang="en-US" dirty="0">
                <a:solidFill>
                  <a:srgbClr val="FF3333"/>
                </a:solidFill>
                <a:latin typeface="Calibri" panose="020F0502020204030204" pitchFamily="34" charset="0"/>
              </a:rPr>
              <a:t>array access</a:t>
            </a:r>
            <a:r>
              <a:rPr lang="en-US" dirty="0">
                <a:latin typeface="Calibri" panose="020F0502020204030204" pitchFamily="34" charset="0"/>
              </a:rPr>
              <a:t> again</a:t>
            </a:r>
          </a:p>
          <a:p>
            <a:pPr lvl="1">
              <a:buSzPct val="100000"/>
              <a:buFont typeface="Symbol" panose="05050102010706020507" pitchFamily="18" charset="2"/>
              <a:buChar char="*"/>
            </a:pPr>
            <a:r>
              <a:rPr lang="en-US" dirty="0" err="1">
                <a:latin typeface="Calibri" panose="020F0502020204030204" pitchFamily="34" charset="0"/>
              </a:rPr>
              <a:t>ldr</a:t>
            </a:r>
            <a:r>
              <a:rPr lang="en-US" dirty="0">
                <a:latin typeface="Calibri" panose="020F0502020204030204" pitchFamily="34" charset="0"/>
              </a:rPr>
              <a:t> r3, [r0, r2, </a:t>
            </a:r>
            <a:r>
              <a:rPr lang="en-US" dirty="0" err="1">
                <a:latin typeface="Calibri" panose="020F0502020204030204" pitchFamily="34" charset="0"/>
              </a:rPr>
              <a:t>lsl</a:t>
            </a:r>
            <a:r>
              <a:rPr lang="en-US" dirty="0">
                <a:latin typeface="Calibri" panose="020F0502020204030204" pitchFamily="34" charset="0"/>
              </a:rPr>
              <a:t> #2]   /* access array */</a:t>
            </a:r>
          </a:p>
          <a:p>
            <a:pPr lvl="1">
              <a:buSzPct val="100000"/>
              <a:buFont typeface="Symbol" panose="05050102010706020507" pitchFamily="18" charset="2"/>
              <a:buChar char="*"/>
            </a:pPr>
            <a:r>
              <a:rPr lang="en-US" dirty="0">
                <a:latin typeface="Calibri" panose="020F0502020204030204" pitchFamily="34" charset="0"/>
              </a:rPr>
              <a:t>add r2, r2, #1              /* increment index */</a:t>
            </a:r>
          </a:p>
          <a:p>
            <a:pPr lvl="0">
              <a:buSzPct val="100000"/>
              <a:buFont typeface="Symbol" panose="05050102010706020507" pitchFamily="18" charset="2"/>
              <a:buChar char="*"/>
            </a:pPr>
            <a:r>
              <a:rPr lang="en-US" dirty="0">
                <a:latin typeface="Calibri" panose="020F0502020204030204" pitchFamily="34" charset="0"/>
              </a:rPr>
              <a:t>Can we fuse </a:t>
            </a:r>
            <a:r>
              <a:rPr lang="en-US" dirty="0">
                <a:solidFill>
                  <a:srgbClr val="DC2300"/>
                </a:solidFill>
                <a:latin typeface="Calibri" panose="020F0502020204030204" pitchFamily="34" charset="0"/>
              </a:rPr>
              <a:t>both</a:t>
            </a:r>
            <a:r>
              <a:rPr lang="en-US" dirty="0">
                <a:latin typeface="Calibri" panose="020F0502020204030204" pitchFamily="34" charset="0"/>
              </a:rPr>
              <a:t> into one instruction</a:t>
            </a:r>
          </a:p>
          <a:p>
            <a:pPr lvl="1">
              <a:buSzPct val="120000"/>
              <a:buFont typeface="Symbol" panose="05050102010706020507" pitchFamily="18" charset="2"/>
              <a:buChar char="*"/>
            </a:pPr>
            <a:r>
              <a:rPr lang="en-US" dirty="0" err="1">
                <a:latin typeface="Calibri" panose="020F0502020204030204" pitchFamily="34" charset="0"/>
              </a:rPr>
              <a:t>ldr</a:t>
            </a:r>
            <a:r>
              <a:rPr lang="en-US" dirty="0">
                <a:latin typeface="Calibri" panose="020F0502020204030204" pitchFamily="34" charset="0"/>
              </a:rPr>
              <a:t> r3, [r0], r2, </a:t>
            </a:r>
            <a:r>
              <a:rPr lang="en-US" dirty="0" err="1">
                <a:latin typeface="Calibri" panose="020F0502020204030204" pitchFamily="34" charset="0"/>
              </a:rPr>
              <a:t>lsl</a:t>
            </a:r>
            <a:r>
              <a:rPr lang="en-US" dirty="0">
                <a:latin typeface="Calibri" panose="020F0502020204030204" pitchFamily="34" charset="0"/>
              </a:rPr>
              <a:t> #2</a:t>
            </a:r>
          </a:p>
          <a:p>
            <a:pPr lvl="1">
              <a:buSzPct val="120000"/>
              <a:buFont typeface="Symbol" panose="05050102010706020507" pitchFamily="18" charset="2"/>
              <a:buChar char="*"/>
            </a:pPr>
            <a:r>
              <a:rPr lang="en-US" dirty="0">
                <a:latin typeface="Calibri" panose="020F0502020204030204" pitchFamily="34" charset="0"/>
              </a:rPr>
              <a:t>Equivalent to :</a:t>
            </a:r>
          </a:p>
          <a:p>
            <a:pPr lvl="2">
              <a:buSzPct val="120000"/>
              <a:buFont typeface="Symbol" panose="05050102010706020507" pitchFamily="18" charset="2"/>
              <a:buChar char="*"/>
            </a:pPr>
            <a:r>
              <a:rPr lang="en-US" dirty="0">
                <a:latin typeface="Calibri" panose="020F0502020204030204" pitchFamily="34" charset="0"/>
              </a:rPr>
              <a:t>r3  = [r0]</a:t>
            </a:r>
          </a:p>
          <a:p>
            <a:pPr lvl="2">
              <a:buSzPct val="120000"/>
              <a:buFont typeface="Symbol" panose="05050102010706020507" pitchFamily="18" charset="2"/>
              <a:buChar char="*"/>
            </a:pPr>
            <a:r>
              <a:rPr lang="en-US" dirty="0">
                <a:latin typeface="Calibri" panose="020F0502020204030204" pitchFamily="34" charset="0"/>
              </a:rPr>
              <a:t>r0 = r0 + r2 &lt;&lt; 2</a:t>
            </a:r>
          </a:p>
        </p:txBody>
      </p:sp>
      <p:sp>
        <p:nvSpPr>
          <p:cNvPr id="4" name="Freeform 3"/>
          <p:cNvSpPr/>
          <p:nvPr/>
        </p:nvSpPr>
        <p:spPr>
          <a:xfrm>
            <a:off x="6479600" y="4536000"/>
            <a:ext cx="3024000" cy="136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algn="ctr" hangingPunct="0"/>
            <a:r>
              <a:rPr lang="en-IN">
                <a:latin typeface="Arial" pitchFamily="18"/>
                <a:ea typeface="Microsoft YaHei" pitchFamily="2"/>
                <a:cs typeface="Mangal" pitchFamily="2"/>
              </a:rPr>
              <a:t>Post-indexed addressing</a:t>
            </a:r>
          </a:p>
          <a:p>
            <a:pPr algn="ctr" hangingPunct="0"/>
            <a:r>
              <a:rPr lang="en-IN">
                <a:latin typeface="Arial" pitchFamily="18"/>
                <a:ea typeface="Microsoft YaHei" pitchFamily="2"/>
                <a:cs typeface="Mangal" pitchFamily="2"/>
              </a:rPr>
              <a:t>mode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362200" y="609601"/>
            <a:ext cx="7416800" cy="936625"/>
          </a:xfrm>
          <a:prstGeom prst="rect">
            <a:avLst/>
          </a:prstGeom>
        </p:spPr>
        <p:txBody>
          <a:bodyPr vert="horz" lIns="0" tIns="0" rIns="0" bIns="0" rtlCol="0" anchor="ctr">
            <a:normAutofit fontScale="97500"/>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buFont typeface="StarSymbol"/>
              <a:buNone/>
            </a:pPr>
            <a:r>
              <a:rPr lang="fr-FR" dirty="0" err="1">
                <a:solidFill>
                  <a:schemeClr val="tx1"/>
                </a:solidFill>
              </a:rPr>
              <a:t>Pre-Indexed</a:t>
            </a:r>
            <a:r>
              <a:rPr lang="fr-FR" dirty="0">
                <a:solidFill>
                  <a:schemeClr val="tx1"/>
                </a:solidFill>
              </a:rPr>
              <a:t> </a:t>
            </a:r>
            <a:r>
              <a:rPr lang="fr-FR" dirty="0" err="1">
                <a:solidFill>
                  <a:schemeClr val="tx1"/>
                </a:solidFill>
              </a:rPr>
              <a:t>Addressing</a:t>
            </a:r>
            <a:r>
              <a:rPr lang="fr-FR" dirty="0">
                <a:solidFill>
                  <a:schemeClr val="tx1"/>
                </a:solidFill>
              </a:rPr>
              <a:t> Mode</a:t>
            </a:r>
          </a:p>
        </p:txBody>
      </p:sp>
      <p:sp>
        <p:nvSpPr>
          <p:cNvPr id="3" name="Text Placeholder 2"/>
          <p:cNvSpPr txBox="1">
            <a:spLocks/>
          </p:cNvSpPr>
          <p:nvPr/>
        </p:nvSpPr>
        <p:spPr>
          <a:xfrm>
            <a:off x="2590800" y="1600201"/>
            <a:ext cx="7416800" cy="4525963"/>
          </a:xfrm>
          <a:prstGeom prst="rect">
            <a:avLst/>
          </a:prstGeo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buSzPct val="100000"/>
              <a:buFont typeface="Symbol" panose="05050102010706020507" pitchFamily="18" charset="2"/>
              <a:buChar char="*"/>
            </a:pPr>
            <a:r>
              <a:rPr lang="en-US" dirty="0">
                <a:latin typeface="Calibri" panose="020F0502020204030204" pitchFamily="34" charset="0"/>
              </a:rPr>
              <a:t>Consider</a:t>
            </a:r>
          </a:p>
          <a:p>
            <a:pPr lvl="1">
              <a:buSzPct val="100000"/>
              <a:buFont typeface="Symbol" panose="05050102010706020507" pitchFamily="18" charset="2"/>
              <a:buChar char="*"/>
            </a:pPr>
            <a:r>
              <a:rPr lang="en-US" dirty="0" err="1">
                <a:latin typeface="Calibri" panose="020F0502020204030204" pitchFamily="34" charset="0"/>
              </a:rPr>
              <a:t>ldr</a:t>
            </a:r>
            <a:r>
              <a:rPr lang="en-US" dirty="0">
                <a:latin typeface="Calibri" panose="020F0502020204030204" pitchFamily="34" charset="0"/>
              </a:rPr>
              <a:t> r0, [r1, #4]!</a:t>
            </a:r>
          </a:p>
          <a:p>
            <a:pPr>
              <a:buSzPct val="100000"/>
              <a:buFont typeface="Symbol" panose="05050102010706020507" pitchFamily="18" charset="2"/>
              <a:buChar char="*"/>
            </a:pPr>
            <a:r>
              <a:rPr lang="en-US" dirty="0">
                <a:latin typeface="Calibri" panose="020F0502020204030204" pitchFamily="34" charset="0"/>
              </a:rPr>
              <a:t>This is equivalent to:</a:t>
            </a:r>
          </a:p>
          <a:p>
            <a:pPr lvl="1">
              <a:buSzPct val="100000"/>
              <a:buFont typeface="Symbol" panose="05050102010706020507" pitchFamily="18" charset="2"/>
              <a:buChar char="*"/>
            </a:pPr>
            <a:r>
              <a:rPr lang="en-US" dirty="0">
                <a:latin typeface="Calibri" panose="020F0502020204030204" pitchFamily="34" charset="0"/>
              </a:rPr>
              <a:t>r0 </a:t>
            </a:r>
            <a:r>
              <a:rPr lang="en-US" dirty="0">
                <a:latin typeface="Calibri" panose="020F0502020204030204" pitchFamily="34" charset="0"/>
                <a:sym typeface="Wingdings" panose="05000000000000000000" pitchFamily="2" charset="2"/>
              </a:rPr>
              <a:t> </a:t>
            </a:r>
            <a:r>
              <a:rPr lang="en-US" dirty="0" err="1">
                <a:latin typeface="Calibri" panose="020F0502020204030204" pitchFamily="34" charset="0"/>
                <a:sym typeface="Wingdings" panose="05000000000000000000" pitchFamily="2" charset="2"/>
              </a:rPr>
              <a:t>mem</a:t>
            </a:r>
            <a:r>
              <a:rPr lang="en-US" dirty="0">
                <a:latin typeface="Calibri" panose="020F0502020204030204" pitchFamily="34" charset="0"/>
                <a:sym typeface="Wingdings" panose="05000000000000000000" pitchFamily="2" charset="2"/>
              </a:rPr>
              <a:t> [r1 + 4]</a:t>
            </a:r>
          </a:p>
          <a:p>
            <a:pPr lvl="1">
              <a:buSzPct val="100000"/>
              <a:buFont typeface="Symbol" panose="05050102010706020507" pitchFamily="18" charset="2"/>
              <a:buChar char="*"/>
            </a:pPr>
            <a:r>
              <a:rPr lang="en-US" dirty="0">
                <a:latin typeface="Calibri" panose="020F0502020204030204" pitchFamily="34" charset="0"/>
                <a:sym typeface="Wingdings" panose="05000000000000000000" pitchFamily="2" charset="2"/>
              </a:rPr>
              <a:t>r1  r1 + 4</a:t>
            </a:r>
            <a:endParaRPr lang="en-US" dirty="0">
              <a:latin typeface="Calibri" panose="020F0502020204030204" pitchFamily="34" charset="0"/>
            </a:endParaRPr>
          </a:p>
        </p:txBody>
      </p:sp>
      <p:sp>
        <p:nvSpPr>
          <p:cNvPr id="4" name="Rounded Rectangle 3"/>
          <p:cNvSpPr/>
          <p:nvPr/>
        </p:nvSpPr>
        <p:spPr>
          <a:xfrm>
            <a:off x="3733800" y="4876800"/>
            <a:ext cx="55626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Similar to </a:t>
            </a:r>
            <a:r>
              <a:rPr lang="en-US" sz="2400" dirty="0" err="1"/>
              <a:t>i</a:t>
            </a:r>
            <a:r>
              <a:rPr lang="en-US" sz="2400" dirty="0"/>
              <a:t>++ and ++</a:t>
            </a:r>
            <a:r>
              <a:rPr lang="en-US" sz="2400" dirty="0" err="1"/>
              <a:t>i</a:t>
            </a:r>
            <a:r>
              <a:rPr lang="en-US" sz="2400" dirty="0"/>
              <a:t> in Java/C/C++</a:t>
            </a:r>
          </a:p>
        </p:txBody>
      </p:sp>
    </p:spTree>
    <p:extLst>
      <p:ext uri="{BB962C8B-B14F-4D97-AF65-F5344CB8AC3E}">
        <p14:creationId xmlns:p14="http://schemas.microsoft.com/office/powerpoint/2010/main" val="139214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137178" y="1447800"/>
            <a:ext cx="6235422" cy="1921210"/>
            <a:chOff x="2189164" y="425450"/>
            <a:chExt cx="4667250" cy="1228361"/>
          </a:xfrm>
        </p:grpSpPr>
        <p:sp>
          <p:nvSpPr>
            <p:cNvPr id="3" name="Rectangle 6"/>
            <p:cNvSpPr>
              <a:spLocks noChangeArrowheads="1"/>
            </p:cNvSpPr>
            <p:nvPr/>
          </p:nvSpPr>
          <p:spPr bwMode="auto">
            <a:xfrm>
              <a:off x="4468814" y="425450"/>
              <a:ext cx="103188" cy="177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i="1" dirty="0">
                  <a:solidFill>
                    <a:srgbClr val="1A1B1C"/>
                  </a:solidFill>
                  <a:latin typeface="Courier New" pitchFamily="49" charset="0"/>
                  <a:cs typeface="Courier New" pitchFamily="49" charset="0"/>
                </a:rPr>
                <a:t>C</a:t>
              </a:r>
              <a:endParaRPr lang="en-US" sz="3200" dirty="0">
                <a:latin typeface="Courier New" pitchFamily="49" charset="0"/>
                <a:cs typeface="Courier New" pitchFamily="49" charset="0"/>
              </a:endParaRPr>
            </a:p>
          </p:txBody>
        </p:sp>
        <p:sp>
          <p:nvSpPr>
            <p:cNvPr id="4" name="Freeform 7"/>
            <p:cNvSpPr>
              <a:spLocks/>
            </p:cNvSpPr>
            <p:nvPr/>
          </p:nvSpPr>
          <p:spPr bwMode="auto">
            <a:xfrm>
              <a:off x="2189164" y="533400"/>
              <a:ext cx="4667250" cy="1120411"/>
            </a:xfrm>
            <a:custGeom>
              <a:avLst/>
              <a:gdLst>
                <a:gd name="T0" fmla="*/ 256 w 490"/>
                <a:gd name="T1" fmla="*/ 0 h 137"/>
                <a:gd name="T2" fmla="*/ 490 w 490"/>
                <a:gd name="T3" fmla="*/ 0 h 137"/>
                <a:gd name="T4" fmla="*/ 490 w 490"/>
                <a:gd name="T5" fmla="*/ 137 h 137"/>
                <a:gd name="T6" fmla="*/ 0 w 490"/>
                <a:gd name="T7" fmla="*/ 137 h 137"/>
                <a:gd name="T8" fmla="*/ 0 w 490"/>
                <a:gd name="T9" fmla="*/ 0 h 137"/>
                <a:gd name="T10" fmla="*/ 234 w 490"/>
                <a:gd name="T11" fmla="*/ 0 h 137"/>
              </a:gdLst>
              <a:ahLst/>
              <a:cxnLst>
                <a:cxn ang="0">
                  <a:pos x="T0" y="T1"/>
                </a:cxn>
                <a:cxn ang="0">
                  <a:pos x="T2" y="T3"/>
                </a:cxn>
                <a:cxn ang="0">
                  <a:pos x="T4" y="T5"/>
                </a:cxn>
                <a:cxn ang="0">
                  <a:pos x="T6" y="T7"/>
                </a:cxn>
                <a:cxn ang="0">
                  <a:pos x="T8" y="T9"/>
                </a:cxn>
                <a:cxn ang="0">
                  <a:pos x="T10" y="T11"/>
                </a:cxn>
              </a:cxnLst>
              <a:rect l="0" t="0" r="r" b="b"/>
              <a:pathLst>
                <a:path w="490" h="137">
                  <a:moveTo>
                    <a:pt x="256" y="0"/>
                  </a:moveTo>
                  <a:lnTo>
                    <a:pt x="490" y="0"/>
                  </a:lnTo>
                  <a:lnTo>
                    <a:pt x="490" y="137"/>
                  </a:lnTo>
                  <a:lnTo>
                    <a:pt x="0" y="137"/>
                  </a:lnTo>
                  <a:lnTo>
                    <a:pt x="0" y="0"/>
                  </a:lnTo>
                  <a:lnTo>
                    <a:pt x="234" y="0"/>
                  </a:lnTo>
                </a:path>
              </a:pathLst>
            </a:custGeom>
            <a:noFill/>
            <a:ln w="6" cap="flat">
              <a:solidFill>
                <a:srgbClr val="2421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 name="Rectangle 4"/>
          <p:cNvSpPr/>
          <p:nvPr/>
        </p:nvSpPr>
        <p:spPr>
          <a:xfrm>
            <a:off x="3171814" y="1660850"/>
            <a:ext cx="4572000" cy="1708160"/>
          </a:xfrm>
          <a:prstGeom prst="rect">
            <a:avLst/>
          </a:prstGeom>
        </p:spPr>
        <p:txBody>
          <a:bodyPr>
            <a:spAutoFit/>
          </a:bodyPr>
          <a:lstStyle/>
          <a:p>
            <a:pPr>
              <a:tabLst>
                <a:tab pos="457200" algn="l"/>
              </a:tabLst>
            </a:pPr>
            <a:r>
              <a:rPr lang="en-US" sz="1500" i="1" dirty="0">
                <a:latin typeface="Courier New" pitchFamily="49" charset="0"/>
                <a:cs typeface="Courier New" pitchFamily="49" charset="0"/>
              </a:rPr>
              <a:t>void </a:t>
            </a:r>
            <a:r>
              <a:rPr lang="en-US" sz="1500" i="1" dirty="0" err="1">
                <a:latin typeface="Courier New" pitchFamily="49" charset="0"/>
                <a:cs typeface="Courier New" pitchFamily="49" charset="0"/>
              </a:rPr>
              <a:t>addNumbers</a:t>
            </a:r>
            <a:r>
              <a:rPr lang="en-US" sz="1500" i="1" dirty="0">
                <a:latin typeface="Courier New" pitchFamily="49" charset="0"/>
                <a:cs typeface="Courier New" pitchFamily="49" charset="0"/>
              </a:rPr>
              <a:t>(</a:t>
            </a:r>
            <a:r>
              <a:rPr lang="en-US" sz="1500" i="1" dirty="0" err="1">
                <a:latin typeface="Courier New" pitchFamily="49" charset="0"/>
                <a:cs typeface="Courier New" pitchFamily="49" charset="0"/>
              </a:rPr>
              <a:t>int</a:t>
            </a:r>
            <a:r>
              <a:rPr lang="en-US" sz="1500" i="1" dirty="0">
                <a:latin typeface="Courier New" pitchFamily="49" charset="0"/>
                <a:cs typeface="Courier New" pitchFamily="49" charset="0"/>
              </a:rPr>
              <a:t> a[100]) {</a:t>
            </a:r>
          </a:p>
          <a:p>
            <a:pPr>
              <a:tabLst>
                <a:tab pos="457200" algn="l"/>
              </a:tabLst>
            </a:pPr>
            <a:r>
              <a:rPr lang="en-US" sz="1500" i="1" dirty="0">
                <a:latin typeface="Courier New" pitchFamily="49" charset="0"/>
                <a:cs typeface="Courier New" pitchFamily="49" charset="0"/>
              </a:rPr>
              <a:t>	</a:t>
            </a:r>
            <a:r>
              <a:rPr lang="en-US" sz="1500" i="1" dirty="0" err="1">
                <a:latin typeface="Courier New" pitchFamily="49" charset="0"/>
                <a:cs typeface="Courier New" pitchFamily="49" charset="0"/>
              </a:rPr>
              <a:t>int</a:t>
            </a:r>
            <a:r>
              <a:rPr lang="en-US" sz="1500" i="1" dirty="0">
                <a:latin typeface="Courier New" pitchFamily="49" charset="0"/>
                <a:cs typeface="Courier New" pitchFamily="49" charset="0"/>
              </a:rPr>
              <a:t> </a:t>
            </a:r>
            <a:r>
              <a:rPr lang="en-US" sz="1500" i="1" dirty="0" err="1">
                <a:latin typeface="Courier New" pitchFamily="49" charset="0"/>
                <a:cs typeface="Courier New" pitchFamily="49" charset="0"/>
              </a:rPr>
              <a:t>idx</a:t>
            </a:r>
            <a:r>
              <a:rPr lang="en-US" sz="1500" i="1" dirty="0">
                <a:latin typeface="Courier New" pitchFamily="49" charset="0"/>
                <a:cs typeface="Courier New" pitchFamily="49" charset="0"/>
              </a:rPr>
              <a:t>;</a:t>
            </a:r>
          </a:p>
          <a:p>
            <a:pPr>
              <a:tabLst>
                <a:tab pos="457200" algn="l"/>
              </a:tabLst>
            </a:pPr>
            <a:r>
              <a:rPr lang="en-US" sz="1500" i="1" dirty="0">
                <a:latin typeface="Courier New" pitchFamily="49" charset="0"/>
                <a:cs typeface="Courier New" pitchFamily="49" charset="0"/>
              </a:rPr>
              <a:t>	</a:t>
            </a:r>
            <a:r>
              <a:rPr lang="en-US" sz="1500" i="1" dirty="0" err="1">
                <a:latin typeface="Courier New" pitchFamily="49" charset="0"/>
                <a:cs typeface="Courier New" pitchFamily="49" charset="0"/>
              </a:rPr>
              <a:t>int</a:t>
            </a:r>
            <a:r>
              <a:rPr lang="en-US" sz="1500" i="1" dirty="0">
                <a:latin typeface="Courier New" pitchFamily="49" charset="0"/>
                <a:cs typeface="Courier New" pitchFamily="49" charset="0"/>
              </a:rPr>
              <a:t> sum = 0;</a:t>
            </a:r>
          </a:p>
          <a:p>
            <a:pPr>
              <a:tabLst>
                <a:tab pos="457200" algn="l"/>
              </a:tabLst>
            </a:pPr>
            <a:r>
              <a:rPr lang="en-US" sz="1500" i="1" dirty="0">
                <a:latin typeface="Courier New" pitchFamily="49" charset="0"/>
                <a:cs typeface="Courier New" pitchFamily="49" charset="0"/>
              </a:rPr>
              <a:t>	for (</a:t>
            </a:r>
            <a:r>
              <a:rPr lang="en-US" sz="1500" i="1" dirty="0" err="1">
                <a:latin typeface="Courier New" pitchFamily="49" charset="0"/>
                <a:cs typeface="Courier New" pitchFamily="49" charset="0"/>
              </a:rPr>
              <a:t>idx</a:t>
            </a:r>
            <a:r>
              <a:rPr lang="en-US" sz="1500" i="1" dirty="0">
                <a:latin typeface="Courier New" pitchFamily="49" charset="0"/>
                <a:cs typeface="Courier New" pitchFamily="49" charset="0"/>
              </a:rPr>
              <a:t> = 0; </a:t>
            </a:r>
            <a:r>
              <a:rPr lang="en-US" sz="1500" i="1" dirty="0" err="1">
                <a:latin typeface="Courier New" pitchFamily="49" charset="0"/>
                <a:cs typeface="Courier New" pitchFamily="49" charset="0"/>
              </a:rPr>
              <a:t>idx</a:t>
            </a:r>
            <a:r>
              <a:rPr lang="en-US" sz="1500" i="1" dirty="0">
                <a:latin typeface="Courier New" pitchFamily="49" charset="0"/>
                <a:cs typeface="Courier New" pitchFamily="49" charset="0"/>
              </a:rPr>
              <a:t> &lt; 100; </a:t>
            </a:r>
            <a:r>
              <a:rPr lang="en-US" sz="1500" i="1" dirty="0" err="1">
                <a:latin typeface="Courier New" pitchFamily="49" charset="0"/>
                <a:cs typeface="Courier New" pitchFamily="49" charset="0"/>
              </a:rPr>
              <a:t>idx</a:t>
            </a:r>
            <a:r>
              <a:rPr lang="en-US" sz="1500" i="1" dirty="0">
                <a:latin typeface="Courier New" pitchFamily="49" charset="0"/>
                <a:cs typeface="Courier New" pitchFamily="49" charset="0"/>
              </a:rPr>
              <a:t>++){</a:t>
            </a:r>
          </a:p>
          <a:p>
            <a:pPr>
              <a:tabLst>
                <a:tab pos="457200" algn="l"/>
              </a:tabLst>
            </a:pPr>
            <a:r>
              <a:rPr lang="en-US" sz="1500" i="1" dirty="0">
                <a:latin typeface="Courier New" pitchFamily="49" charset="0"/>
                <a:cs typeface="Courier New" pitchFamily="49" charset="0"/>
              </a:rPr>
              <a:t>		sum = sum + a[</a:t>
            </a:r>
            <a:r>
              <a:rPr lang="en-US" sz="1500" i="1" dirty="0" err="1">
                <a:latin typeface="Courier New" pitchFamily="49" charset="0"/>
                <a:cs typeface="Courier New" pitchFamily="49" charset="0"/>
              </a:rPr>
              <a:t>idx</a:t>
            </a:r>
            <a:r>
              <a:rPr lang="en-US" sz="1500" i="1" dirty="0">
                <a:latin typeface="Courier New" pitchFamily="49" charset="0"/>
                <a:cs typeface="Courier New" pitchFamily="49" charset="0"/>
              </a:rPr>
              <a:t>];</a:t>
            </a:r>
          </a:p>
          <a:p>
            <a:pPr>
              <a:tabLst>
                <a:tab pos="457200" algn="l"/>
              </a:tabLst>
            </a:pPr>
            <a:r>
              <a:rPr lang="en-US" sz="1500" i="1" dirty="0">
                <a:latin typeface="Courier New" pitchFamily="49" charset="0"/>
                <a:cs typeface="Courier New" pitchFamily="49" charset="0"/>
              </a:rPr>
              <a:t>	}</a:t>
            </a:r>
          </a:p>
          <a:p>
            <a:pPr>
              <a:tabLst>
                <a:tab pos="457200" algn="l"/>
              </a:tabLst>
            </a:pPr>
            <a:r>
              <a:rPr lang="en-US" sz="1500" i="1" dirty="0">
                <a:latin typeface="Courier New" pitchFamily="49" charset="0"/>
                <a:cs typeface="Courier New" pitchFamily="49" charset="0"/>
              </a:rPr>
              <a:t>}</a:t>
            </a:r>
            <a:endParaRPr lang="en-US" sz="1500" dirty="0">
              <a:latin typeface="Courier New" pitchFamily="49" charset="0"/>
              <a:cs typeface="Courier New" pitchFamily="49" charset="0"/>
            </a:endParaRPr>
          </a:p>
        </p:txBody>
      </p:sp>
      <p:sp>
        <p:nvSpPr>
          <p:cNvPr id="6" name="Rectangle 5"/>
          <p:cNvSpPr/>
          <p:nvPr/>
        </p:nvSpPr>
        <p:spPr>
          <a:xfrm>
            <a:off x="3158837" y="3364468"/>
            <a:ext cx="979755" cy="369332"/>
          </a:xfrm>
          <a:prstGeom prst="rect">
            <a:avLst/>
          </a:prstGeom>
        </p:spPr>
        <p:txBody>
          <a:bodyPr wrap="none">
            <a:spAutoFit/>
          </a:bodyPr>
          <a:lstStyle/>
          <a:p>
            <a:r>
              <a:rPr lang="en-US" b="1" i="1" dirty="0">
                <a:latin typeface="Times New Roman" pitchFamily="18" charset="0"/>
                <a:cs typeface="Times New Roman" pitchFamily="18" charset="0"/>
              </a:rPr>
              <a:t>Answer:</a:t>
            </a:r>
            <a:endParaRPr lang="en-US" dirty="0">
              <a:latin typeface="Times New Roman" pitchFamily="18" charset="0"/>
              <a:cs typeface="Times New Roman" pitchFamily="18" charset="0"/>
            </a:endParaRPr>
          </a:p>
        </p:txBody>
      </p:sp>
      <p:grpSp>
        <p:nvGrpSpPr>
          <p:cNvPr id="7" name="Group 6"/>
          <p:cNvGrpSpPr/>
          <p:nvPr/>
        </p:nvGrpSpPr>
        <p:grpSpPr>
          <a:xfrm>
            <a:off x="3124200" y="3657600"/>
            <a:ext cx="6858000" cy="2629256"/>
            <a:chOff x="1905000" y="3657600"/>
            <a:chExt cx="6235422" cy="2629256"/>
          </a:xfrm>
        </p:grpSpPr>
        <p:grpSp>
          <p:nvGrpSpPr>
            <p:cNvPr id="8" name="Group 7"/>
            <p:cNvGrpSpPr/>
            <p:nvPr/>
          </p:nvGrpSpPr>
          <p:grpSpPr>
            <a:xfrm>
              <a:off x="1905000" y="3722132"/>
              <a:ext cx="6235422" cy="2564724"/>
              <a:chOff x="1917978" y="4103132"/>
              <a:chExt cx="6235422" cy="2564724"/>
            </a:xfrm>
          </p:grpSpPr>
          <p:sp>
            <p:nvSpPr>
              <p:cNvPr id="10" name="Freeform 7"/>
              <p:cNvSpPr>
                <a:spLocks/>
              </p:cNvSpPr>
              <p:nvPr/>
            </p:nvSpPr>
            <p:spPr bwMode="auto">
              <a:xfrm>
                <a:off x="1917978" y="4158719"/>
                <a:ext cx="6235422" cy="2509137"/>
              </a:xfrm>
              <a:custGeom>
                <a:avLst/>
                <a:gdLst>
                  <a:gd name="T0" fmla="*/ 256 w 490"/>
                  <a:gd name="T1" fmla="*/ 0 h 137"/>
                  <a:gd name="T2" fmla="*/ 490 w 490"/>
                  <a:gd name="T3" fmla="*/ 0 h 137"/>
                  <a:gd name="T4" fmla="*/ 490 w 490"/>
                  <a:gd name="T5" fmla="*/ 137 h 137"/>
                  <a:gd name="T6" fmla="*/ 0 w 490"/>
                  <a:gd name="T7" fmla="*/ 137 h 137"/>
                  <a:gd name="T8" fmla="*/ 0 w 490"/>
                  <a:gd name="T9" fmla="*/ 0 h 137"/>
                  <a:gd name="T10" fmla="*/ 234 w 490"/>
                  <a:gd name="T11" fmla="*/ 0 h 137"/>
                </a:gdLst>
                <a:ahLst/>
                <a:cxnLst>
                  <a:cxn ang="0">
                    <a:pos x="T0" y="T1"/>
                  </a:cxn>
                  <a:cxn ang="0">
                    <a:pos x="T2" y="T3"/>
                  </a:cxn>
                  <a:cxn ang="0">
                    <a:pos x="T4" y="T5"/>
                  </a:cxn>
                  <a:cxn ang="0">
                    <a:pos x="T6" y="T7"/>
                  </a:cxn>
                  <a:cxn ang="0">
                    <a:pos x="T8" y="T9"/>
                  </a:cxn>
                  <a:cxn ang="0">
                    <a:pos x="T10" y="T11"/>
                  </a:cxn>
                </a:cxnLst>
                <a:rect l="0" t="0" r="r" b="b"/>
                <a:pathLst>
                  <a:path w="490" h="137">
                    <a:moveTo>
                      <a:pt x="256" y="0"/>
                    </a:moveTo>
                    <a:lnTo>
                      <a:pt x="490" y="0"/>
                    </a:lnTo>
                    <a:lnTo>
                      <a:pt x="490" y="137"/>
                    </a:lnTo>
                    <a:lnTo>
                      <a:pt x="0" y="137"/>
                    </a:lnTo>
                    <a:lnTo>
                      <a:pt x="0" y="0"/>
                    </a:lnTo>
                    <a:lnTo>
                      <a:pt x="234" y="0"/>
                    </a:lnTo>
                  </a:path>
                </a:pathLst>
              </a:custGeom>
              <a:noFill/>
              <a:ln w="6" cap="flat">
                <a:solidFill>
                  <a:srgbClr val="2421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4238614" y="4103132"/>
                <a:ext cx="1680712" cy="163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6"/>
            <p:cNvSpPr>
              <a:spLocks noChangeArrowheads="1"/>
            </p:cNvSpPr>
            <p:nvPr/>
          </p:nvSpPr>
          <p:spPr bwMode="auto">
            <a:xfrm>
              <a:off x="4265026" y="3657600"/>
              <a:ext cx="143416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i="1" dirty="0">
                  <a:latin typeface="Courier New" pitchFamily="49" charset="0"/>
                  <a:cs typeface="Courier New" pitchFamily="49" charset="0"/>
                </a:rPr>
                <a:t>ARM assembly</a:t>
              </a:r>
              <a:endParaRPr lang="en-US" sz="1700" dirty="0">
                <a:latin typeface="Courier New" pitchFamily="49" charset="0"/>
                <a:cs typeface="Courier New" pitchFamily="49" charset="0"/>
              </a:endParaRPr>
            </a:p>
          </p:txBody>
        </p:sp>
      </p:grpSp>
      <p:sp>
        <p:nvSpPr>
          <p:cNvPr id="12" name="Rectangle 11"/>
          <p:cNvSpPr/>
          <p:nvPr/>
        </p:nvSpPr>
        <p:spPr>
          <a:xfrm>
            <a:off x="3276600" y="3886201"/>
            <a:ext cx="6705600" cy="2169825"/>
          </a:xfrm>
          <a:prstGeom prst="rect">
            <a:avLst/>
          </a:prstGeom>
        </p:spPr>
        <p:txBody>
          <a:bodyPr wrap="square">
            <a:spAutoFit/>
          </a:bodyPr>
          <a:lstStyle/>
          <a:p>
            <a:r>
              <a:rPr lang="en-US" sz="1500" i="1" dirty="0">
                <a:latin typeface="Courier New" pitchFamily="49" charset="0"/>
                <a:cs typeface="Courier New" pitchFamily="49" charset="0"/>
              </a:rPr>
              <a:t>/* base address of array a in r0 */</a:t>
            </a:r>
          </a:p>
          <a:p>
            <a:r>
              <a:rPr lang="pt-BR" sz="1500" i="1" dirty="0">
                <a:latin typeface="Courier New" pitchFamily="49" charset="0"/>
                <a:cs typeface="Courier New" pitchFamily="49" charset="0"/>
              </a:rPr>
              <a:t>mov r1, #0           /* sum = 0 */</a:t>
            </a:r>
          </a:p>
          <a:p>
            <a:r>
              <a:rPr lang="pt-BR" sz="1500" i="1" dirty="0">
                <a:latin typeface="Courier New" pitchFamily="49" charset="0"/>
                <a:cs typeface="Courier New" pitchFamily="49" charset="0"/>
              </a:rPr>
              <a:t>add r4, r0, #400     /* set r4 to address of a[100] */</a:t>
            </a:r>
          </a:p>
          <a:p>
            <a:endParaRPr lang="en-US" sz="1500" i="1" dirty="0">
              <a:latin typeface="Courier New" pitchFamily="49" charset="0"/>
              <a:cs typeface="Courier New" pitchFamily="49" charset="0"/>
            </a:endParaRPr>
          </a:p>
          <a:p>
            <a:r>
              <a:rPr lang="en-US" sz="1500" i="1" dirty="0">
                <a:latin typeface="Courier New" pitchFamily="49" charset="0"/>
                <a:cs typeface="Courier New" pitchFamily="49" charset="0"/>
              </a:rPr>
              <a:t>.loop:</a:t>
            </a:r>
          </a:p>
          <a:p>
            <a:pPr>
              <a:tabLst>
                <a:tab pos="457200" algn="l"/>
              </a:tabLst>
            </a:pPr>
            <a:r>
              <a:rPr lang="pt-BR" sz="1500" i="1" dirty="0">
                <a:latin typeface="Courier New" pitchFamily="49" charset="0"/>
                <a:cs typeface="Courier New" pitchFamily="49" charset="0"/>
              </a:rPr>
              <a:t>	ldr r3, [r0], #4</a:t>
            </a:r>
          </a:p>
          <a:p>
            <a:pPr>
              <a:tabLst>
                <a:tab pos="457200" algn="l"/>
              </a:tabLst>
            </a:pPr>
            <a:r>
              <a:rPr lang="pt-BR" sz="1500" i="1" dirty="0">
                <a:latin typeface="Courier New" pitchFamily="49" charset="0"/>
                <a:cs typeface="Courier New" pitchFamily="49" charset="0"/>
              </a:rPr>
              <a:t>	add r1, r1, r3   /* sum += a[idx] */</a:t>
            </a:r>
          </a:p>
          <a:p>
            <a:pPr>
              <a:tabLst>
                <a:tab pos="457200" algn="l"/>
              </a:tabLst>
            </a:pPr>
            <a:r>
              <a:rPr lang="en-US" sz="1500" i="1" dirty="0">
                <a:latin typeface="Courier New" pitchFamily="49" charset="0"/>
                <a:cs typeface="Courier New" pitchFamily="49" charset="0"/>
              </a:rPr>
              <a:t>	</a:t>
            </a:r>
            <a:r>
              <a:rPr lang="en-US" sz="1500" i="1" dirty="0" err="1">
                <a:latin typeface="Courier New" pitchFamily="49" charset="0"/>
                <a:cs typeface="Courier New" pitchFamily="49" charset="0"/>
              </a:rPr>
              <a:t>cmp</a:t>
            </a:r>
            <a:r>
              <a:rPr lang="en-US" sz="1500" i="1" dirty="0">
                <a:latin typeface="Courier New" pitchFamily="49" charset="0"/>
                <a:cs typeface="Courier New" pitchFamily="49" charset="0"/>
              </a:rPr>
              <a:t> r0, r4       /* loop condition */</a:t>
            </a:r>
          </a:p>
          <a:p>
            <a:pPr>
              <a:tabLst>
                <a:tab pos="457200" algn="l"/>
              </a:tabLst>
            </a:pPr>
            <a:r>
              <a:rPr lang="en-US" sz="1500" i="1" dirty="0">
                <a:latin typeface="Courier New" pitchFamily="49" charset="0"/>
                <a:cs typeface="Courier New" pitchFamily="49" charset="0"/>
              </a:rPr>
              <a:t>	</a:t>
            </a:r>
            <a:r>
              <a:rPr lang="en-US" sz="1500" i="1" dirty="0" err="1">
                <a:latin typeface="Courier New" pitchFamily="49" charset="0"/>
                <a:cs typeface="Courier New" pitchFamily="49" charset="0"/>
              </a:rPr>
              <a:t>bne</a:t>
            </a:r>
            <a:r>
              <a:rPr lang="en-US" sz="1500" i="1" dirty="0">
                <a:latin typeface="Courier New" pitchFamily="49" charset="0"/>
                <a:cs typeface="Courier New" pitchFamily="49" charset="0"/>
              </a:rPr>
              <a:t> .loop</a:t>
            </a:r>
            <a:endParaRPr lang="en-US" sz="1500" dirty="0">
              <a:latin typeface="Courier New" pitchFamily="49" charset="0"/>
              <a:cs typeface="Courier New" pitchFamily="49" charset="0"/>
            </a:endParaRPr>
          </a:p>
        </p:txBody>
      </p:sp>
      <p:sp>
        <p:nvSpPr>
          <p:cNvPr id="13" name="Rectangle 12"/>
          <p:cNvSpPr/>
          <p:nvPr/>
        </p:nvSpPr>
        <p:spPr>
          <a:xfrm>
            <a:off x="3648713" y="712121"/>
            <a:ext cx="4618572" cy="707886"/>
          </a:xfrm>
          <a:prstGeom prst="rect">
            <a:avLst/>
          </a:prstGeom>
        </p:spPr>
        <p:txBody>
          <a:bodyPr wrap="none">
            <a:spAutoFit/>
          </a:bodyPr>
          <a:lstStyle/>
          <a:p>
            <a:r>
              <a:rPr lang="fr-FR" sz="4000" dirty="0" err="1"/>
              <a:t>Example</a:t>
            </a:r>
            <a:r>
              <a:rPr lang="fr-FR" sz="4000" dirty="0"/>
              <a:t> </a:t>
            </a:r>
            <a:r>
              <a:rPr lang="fr-FR" sz="4000" dirty="0" err="1"/>
              <a:t>with</a:t>
            </a:r>
            <a:r>
              <a:rPr lang="fr-FR" sz="4000" dirty="0"/>
              <a:t> </a:t>
            </a:r>
            <a:r>
              <a:rPr lang="fr-FR" sz="4000" dirty="0" err="1"/>
              <a:t>Arrays</a:t>
            </a:r>
            <a:endParaRPr lang="en-US" sz="4000" dirty="0"/>
          </a:p>
        </p:txBody>
      </p:sp>
    </p:spTree>
    <p:extLst>
      <p:ext uri="{BB962C8B-B14F-4D97-AF65-F5344CB8AC3E}">
        <p14:creationId xmlns:p14="http://schemas.microsoft.com/office/powerpoint/2010/main" val="1962291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514600" y="152401"/>
            <a:ext cx="7416800" cy="936625"/>
          </a:xfrm>
        </p:spPr>
        <p:txBody>
          <a:bodyPr vert="horz" lIns="0" tIns="0" rIns="0" bIns="0" rtlCol="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Memory Instructions in </a:t>
            </a:r>
            <a:r>
              <a:rPr lang="fr-FR" dirty="0" err="1">
                <a:solidFill>
                  <a:schemeClr val="tx1"/>
                </a:solidFill>
              </a:rPr>
              <a:t>Functions</a:t>
            </a:r>
            <a:endParaRPr lang="fr-FR" dirty="0">
              <a:solidFill>
                <a:schemeClr val="tx1"/>
              </a:solidFill>
            </a:endParaRPr>
          </a:p>
        </p:txBody>
      </p:sp>
      <p:sp>
        <p:nvSpPr>
          <p:cNvPr id="3" name="Text Placeholder 2"/>
          <p:cNvSpPr txBox="1">
            <a:spLocks noGrp="1"/>
          </p:cNvSpPr>
          <p:nvPr>
            <p:ph type="body" idx="4294967295"/>
          </p:nvPr>
        </p:nvSpPr>
        <p:spPr>
          <a:xfrm>
            <a:off x="2457450" y="4057650"/>
            <a:ext cx="7416800" cy="1200150"/>
          </a:xfr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err="1">
                <a:latin typeface="Calibri" panose="020F0502020204030204" pitchFamily="34" charset="0"/>
              </a:rPr>
              <a:t>stmfd</a:t>
            </a:r>
            <a:r>
              <a:rPr lang="en-US" dirty="0">
                <a:latin typeface="Calibri" panose="020F0502020204030204" pitchFamily="34" charset="0"/>
              </a:rPr>
              <a:t> → </a:t>
            </a:r>
            <a:r>
              <a:rPr lang="en-US" dirty="0">
                <a:solidFill>
                  <a:srgbClr val="2300DC"/>
                </a:solidFill>
                <a:latin typeface="Calibri" panose="020F0502020204030204" pitchFamily="34" charset="0"/>
              </a:rPr>
              <a:t>spill</a:t>
            </a:r>
            <a:r>
              <a:rPr lang="en-US" dirty="0">
                <a:latin typeface="Calibri" panose="020F0502020204030204" pitchFamily="34" charset="0"/>
              </a:rPr>
              <a:t> a set of registers</a:t>
            </a:r>
          </a:p>
          <a:p>
            <a:pPr lvl="0">
              <a:buSzPct val="100000"/>
              <a:buFont typeface="Symbol" panose="05050102010706020507" pitchFamily="18" charset="2"/>
              <a:buChar char="*"/>
            </a:pPr>
            <a:r>
              <a:rPr lang="en-US" dirty="0" err="1">
                <a:latin typeface="Calibri" panose="020F0502020204030204" pitchFamily="34" charset="0"/>
              </a:rPr>
              <a:t>ldmfd</a:t>
            </a:r>
            <a:r>
              <a:rPr lang="en-US" dirty="0">
                <a:latin typeface="Calibri" panose="020F0502020204030204" pitchFamily="34" charset="0"/>
              </a:rPr>
              <a:t> → </a:t>
            </a:r>
            <a:r>
              <a:rPr lang="en-US" dirty="0">
                <a:solidFill>
                  <a:srgbClr val="33CC66"/>
                </a:solidFill>
                <a:latin typeface="Calibri" panose="020F0502020204030204" pitchFamily="34" charset="0"/>
              </a:rPr>
              <a:t>restore</a:t>
            </a:r>
            <a:r>
              <a:rPr lang="en-US" dirty="0">
                <a:latin typeface="Calibri" panose="020F0502020204030204" pitchFamily="34" charset="0"/>
              </a:rPr>
              <a:t> a set of registers</a:t>
            </a:r>
          </a:p>
        </p:txBody>
      </p:sp>
      <p:sp>
        <p:nvSpPr>
          <p:cNvPr id="8" name="AutoShape 6"/>
          <p:cNvSpPr>
            <a:spLocks noChangeAspect="1" noChangeArrowheads="1" noTextEdit="1"/>
          </p:cNvSpPr>
          <p:nvPr/>
        </p:nvSpPr>
        <p:spPr bwMode="auto">
          <a:xfrm>
            <a:off x="2286000" y="1828801"/>
            <a:ext cx="758825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a:spLocks noChangeArrowheads="1"/>
          </p:cNvSpPr>
          <p:nvPr/>
        </p:nvSpPr>
        <p:spPr bwMode="auto">
          <a:xfrm>
            <a:off x="2517775" y="1905001"/>
            <a:ext cx="10002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dirty="0">
                <a:solidFill>
                  <a:srgbClr val="1A1B1C"/>
                </a:solidFill>
                <a:latin typeface="Times New Roman" pitchFamily="18" charset="0"/>
              </a:rPr>
              <a:t>Instruction</a:t>
            </a:r>
            <a:endParaRPr lang="en-US" dirty="0">
              <a:latin typeface="Arial" pitchFamily="34" charset="0"/>
            </a:endParaRPr>
          </a:p>
        </p:txBody>
      </p:sp>
      <p:sp>
        <p:nvSpPr>
          <p:cNvPr id="15" name="Rectangle 14"/>
          <p:cNvSpPr>
            <a:spLocks noChangeArrowheads="1"/>
          </p:cNvSpPr>
          <p:nvPr/>
        </p:nvSpPr>
        <p:spPr bwMode="auto">
          <a:xfrm>
            <a:off x="5683250" y="1905001"/>
            <a:ext cx="9489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dirty="0">
                <a:solidFill>
                  <a:srgbClr val="1A1B1C"/>
                </a:solidFill>
                <a:latin typeface="Times New Roman" pitchFamily="18" charset="0"/>
              </a:rPr>
              <a:t>Semantics</a:t>
            </a:r>
            <a:endParaRPr lang="en-US" dirty="0">
              <a:latin typeface="Arial" pitchFamily="34" charset="0"/>
            </a:endParaRPr>
          </a:p>
        </p:txBody>
      </p:sp>
      <p:sp>
        <p:nvSpPr>
          <p:cNvPr id="18" name="Freeform 17"/>
          <p:cNvSpPr>
            <a:spLocks noEditPoints="1"/>
          </p:cNvSpPr>
          <p:nvPr/>
        </p:nvSpPr>
        <p:spPr bwMode="auto">
          <a:xfrm>
            <a:off x="2316163" y="2200275"/>
            <a:ext cx="7519988" cy="1404938"/>
          </a:xfrm>
          <a:custGeom>
            <a:avLst/>
            <a:gdLst>
              <a:gd name="T0" fmla="*/ 483 w 487"/>
              <a:gd name="T1" fmla="*/ 55 h 91"/>
              <a:gd name="T2" fmla="*/ 483 w 487"/>
              <a:gd name="T3" fmla="*/ 0 h 91"/>
              <a:gd name="T4" fmla="*/ 487 w 487"/>
              <a:gd name="T5" fmla="*/ 55 h 91"/>
              <a:gd name="T6" fmla="*/ 487 w 487"/>
              <a:gd name="T7" fmla="*/ 0 h 91"/>
              <a:gd name="T8" fmla="*/ 0 w 487"/>
              <a:gd name="T9" fmla="*/ 55 h 91"/>
              <a:gd name="T10" fmla="*/ 487 w 487"/>
              <a:gd name="T11" fmla="*/ 55 h 91"/>
              <a:gd name="T12" fmla="*/ 0 w 487"/>
              <a:gd name="T13" fmla="*/ 91 h 91"/>
              <a:gd name="T14" fmla="*/ 0 w 487"/>
              <a:gd name="T15" fmla="*/ 55 h 91"/>
              <a:gd name="T16" fmla="*/ 4 w 487"/>
              <a:gd name="T17" fmla="*/ 91 h 91"/>
              <a:gd name="T18" fmla="*/ 4 w 487"/>
              <a:gd name="T19" fmla="*/ 5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7" h="91">
                <a:moveTo>
                  <a:pt x="483" y="55"/>
                </a:moveTo>
                <a:lnTo>
                  <a:pt x="483" y="0"/>
                </a:lnTo>
                <a:moveTo>
                  <a:pt x="487" y="55"/>
                </a:moveTo>
                <a:lnTo>
                  <a:pt x="487" y="0"/>
                </a:lnTo>
                <a:moveTo>
                  <a:pt x="0" y="55"/>
                </a:moveTo>
                <a:lnTo>
                  <a:pt x="487" y="55"/>
                </a:lnTo>
                <a:moveTo>
                  <a:pt x="0" y="91"/>
                </a:moveTo>
                <a:lnTo>
                  <a:pt x="0" y="55"/>
                </a:lnTo>
                <a:moveTo>
                  <a:pt x="4" y="91"/>
                </a:moveTo>
                <a:lnTo>
                  <a:pt x="4" y="55"/>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8"/>
          <p:cNvSpPr>
            <a:spLocks noChangeShapeType="1"/>
          </p:cNvSpPr>
          <p:nvPr/>
        </p:nvSpPr>
        <p:spPr bwMode="auto">
          <a:xfrm flipV="1">
            <a:off x="5543550" y="3049589"/>
            <a:ext cx="0" cy="555625"/>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2" name="Group 21"/>
          <p:cNvGrpSpPr/>
          <p:nvPr/>
        </p:nvGrpSpPr>
        <p:grpSpPr>
          <a:xfrm>
            <a:off x="2316163" y="1858964"/>
            <a:ext cx="7519988" cy="1808163"/>
            <a:chOff x="1317626" y="1630363"/>
            <a:chExt cx="7519988" cy="1808163"/>
          </a:xfrm>
        </p:grpSpPr>
        <p:grpSp>
          <p:nvGrpSpPr>
            <p:cNvPr id="21" name="Group 20"/>
            <p:cNvGrpSpPr/>
            <p:nvPr/>
          </p:nvGrpSpPr>
          <p:grpSpPr>
            <a:xfrm>
              <a:off x="1317626" y="1630363"/>
              <a:ext cx="7519988" cy="1190625"/>
              <a:chOff x="1317626" y="1630363"/>
              <a:chExt cx="7519988" cy="1190625"/>
            </a:xfrm>
          </p:grpSpPr>
          <p:sp>
            <p:nvSpPr>
              <p:cNvPr id="9" name="Line 8"/>
              <p:cNvSpPr>
                <a:spLocks noChangeShapeType="1"/>
              </p:cNvSpPr>
              <p:nvPr/>
            </p:nvSpPr>
            <p:spPr bwMode="auto">
              <a:xfrm flipV="1">
                <a:off x="1379538" y="1692275"/>
                <a:ext cx="0" cy="27940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9"/>
              <p:cNvSpPr>
                <a:spLocks noChangeShapeType="1"/>
              </p:cNvSpPr>
              <p:nvPr/>
            </p:nvSpPr>
            <p:spPr bwMode="auto">
              <a:xfrm flipV="1">
                <a:off x="1317626" y="1692275"/>
                <a:ext cx="0" cy="27940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10"/>
              <p:cNvSpPr>
                <a:spLocks noChangeShapeType="1"/>
              </p:cNvSpPr>
              <p:nvPr/>
            </p:nvSpPr>
            <p:spPr bwMode="auto">
              <a:xfrm>
                <a:off x="1317626" y="1692275"/>
                <a:ext cx="7519988" cy="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1"/>
              <p:cNvSpPr>
                <a:spLocks noChangeShapeType="1"/>
              </p:cNvSpPr>
              <p:nvPr/>
            </p:nvSpPr>
            <p:spPr bwMode="auto">
              <a:xfrm>
                <a:off x="1317626" y="1630363"/>
                <a:ext cx="7519988" cy="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3"/>
              <p:cNvSpPr>
                <a:spLocks noChangeShapeType="1"/>
              </p:cNvSpPr>
              <p:nvPr/>
            </p:nvSpPr>
            <p:spPr bwMode="auto">
              <a:xfrm flipV="1">
                <a:off x="4545013" y="1692275"/>
                <a:ext cx="0" cy="27940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noEditPoints="1"/>
              </p:cNvSpPr>
              <p:nvPr/>
            </p:nvSpPr>
            <p:spPr bwMode="auto">
              <a:xfrm>
                <a:off x="1317626" y="1692275"/>
                <a:ext cx="7519988" cy="1128713"/>
              </a:xfrm>
              <a:custGeom>
                <a:avLst/>
                <a:gdLst>
                  <a:gd name="T0" fmla="*/ 483 w 487"/>
                  <a:gd name="T1" fmla="*/ 18 h 73"/>
                  <a:gd name="T2" fmla="*/ 483 w 487"/>
                  <a:gd name="T3" fmla="*/ 0 h 73"/>
                  <a:gd name="T4" fmla="*/ 487 w 487"/>
                  <a:gd name="T5" fmla="*/ 18 h 73"/>
                  <a:gd name="T6" fmla="*/ 487 w 487"/>
                  <a:gd name="T7" fmla="*/ 0 h 73"/>
                  <a:gd name="T8" fmla="*/ 0 w 487"/>
                  <a:gd name="T9" fmla="*/ 18 h 73"/>
                  <a:gd name="T10" fmla="*/ 487 w 487"/>
                  <a:gd name="T11" fmla="*/ 18 h 73"/>
                  <a:gd name="T12" fmla="*/ 0 w 487"/>
                  <a:gd name="T13" fmla="*/ 73 h 73"/>
                  <a:gd name="T14" fmla="*/ 0 w 487"/>
                  <a:gd name="T15" fmla="*/ 18 h 73"/>
                  <a:gd name="T16" fmla="*/ 4 w 487"/>
                  <a:gd name="T17" fmla="*/ 73 h 73"/>
                  <a:gd name="T18" fmla="*/ 4 w 487"/>
                  <a:gd name="T19" fmla="*/ 1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7" h="73">
                    <a:moveTo>
                      <a:pt x="483" y="18"/>
                    </a:moveTo>
                    <a:lnTo>
                      <a:pt x="483" y="0"/>
                    </a:lnTo>
                    <a:moveTo>
                      <a:pt x="487" y="18"/>
                    </a:moveTo>
                    <a:lnTo>
                      <a:pt x="487" y="0"/>
                    </a:lnTo>
                    <a:moveTo>
                      <a:pt x="0" y="18"/>
                    </a:moveTo>
                    <a:lnTo>
                      <a:pt x="487" y="18"/>
                    </a:lnTo>
                    <a:moveTo>
                      <a:pt x="0" y="73"/>
                    </a:moveTo>
                    <a:lnTo>
                      <a:pt x="0" y="18"/>
                    </a:lnTo>
                    <a:moveTo>
                      <a:pt x="4" y="73"/>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6"/>
              <p:cNvSpPr>
                <a:spLocks noChangeShapeType="1"/>
              </p:cNvSpPr>
              <p:nvPr/>
            </p:nvSpPr>
            <p:spPr bwMode="auto">
              <a:xfrm flipV="1">
                <a:off x="4545013" y="1971675"/>
                <a:ext cx="0" cy="84931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0" name="Freeform 19"/>
            <p:cNvSpPr>
              <a:spLocks noEditPoints="1"/>
            </p:cNvSpPr>
            <p:nvPr/>
          </p:nvSpPr>
          <p:spPr bwMode="auto">
            <a:xfrm>
              <a:off x="1317626" y="2820988"/>
              <a:ext cx="7519988" cy="617538"/>
            </a:xfrm>
            <a:custGeom>
              <a:avLst/>
              <a:gdLst>
                <a:gd name="T0" fmla="*/ 483 w 487"/>
                <a:gd name="T1" fmla="*/ 36 h 40"/>
                <a:gd name="T2" fmla="*/ 483 w 487"/>
                <a:gd name="T3" fmla="*/ 0 h 40"/>
                <a:gd name="T4" fmla="*/ 487 w 487"/>
                <a:gd name="T5" fmla="*/ 36 h 40"/>
                <a:gd name="T6" fmla="*/ 487 w 487"/>
                <a:gd name="T7" fmla="*/ 0 h 40"/>
                <a:gd name="T8" fmla="*/ 0 w 487"/>
                <a:gd name="T9" fmla="*/ 36 h 40"/>
                <a:gd name="T10" fmla="*/ 487 w 487"/>
                <a:gd name="T11" fmla="*/ 36 h 40"/>
                <a:gd name="T12" fmla="*/ 0 w 487"/>
                <a:gd name="T13" fmla="*/ 40 h 40"/>
                <a:gd name="T14" fmla="*/ 487 w 487"/>
                <a:gd name="T15" fmla="*/ 4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7" h="40">
                  <a:moveTo>
                    <a:pt x="483" y="36"/>
                  </a:moveTo>
                  <a:lnTo>
                    <a:pt x="483" y="0"/>
                  </a:lnTo>
                  <a:moveTo>
                    <a:pt x="487" y="36"/>
                  </a:moveTo>
                  <a:lnTo>
                    <a:pt x="487" y="0"/>
                  </a:lnTo>
                  <a:moveTo>
                    <a:pt x="0" y="36"/>
                  </a:moveTo>
                  <a:lnTo>
                    <a:pt x="487" y="36"/>
                  </a:lnTo>
                  <a:moveTo>
                    <a:pt x="0" y="40"/>
                  </a:moveTo>
                  <a:lnTo>
                    <a:pt x="487" y="40"/>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6" name="Rectangle 25"/>
          <p:cNvSpPr>
            <a:spLocks noChangeArrowheads="1"/>
          </p:cNvSpPr>
          <p:nvPr/>
        </p:nvSpPr>
        <p:spPr bwMode="auto">
          <a:xfrm>
            <a:off x="2517776" y="2209800"/>
            <a:ext cx="2584041" cy="269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750" dirty="0" err="1">
                <a:solidFill>
                  <a:srgbClr val="1A1B1C"/>
                </a:solidFill>
                <a:latin typeface="Times New Roman" pitchFamily="18" charset="0"/>
              </a:rPr>
              <a:t>ldmfd</a:t>
            </a:r>
            <a:r>
              <a:rPr lang="en-US" sz="1750" dirty="0">
                <a:solidFill>
                  <a:srgbClr val="1A1B1C"/>
                </a:solidFill>
                <a:latin typeface="Times New Roman" pitchFamily="18" charset="0"/>
              </a:rPr>
              <a:t> </a:t>
            </a:r>
            <a:r>
              <a:rPr lang="en-US" sz="1750" dirty="0" err="1">
                <a:solidFill>
                  <a:srgbClr val="1A1B1C"/>
                </a:solidFill>
                <a:latin typeface="Times New Roman" pitchFamily="18" charset="0"/>
              </a:rPr>
              <a:t>sp</a:t>
            </a:r>
            <a:r>
              <a:rPr lang="en-US" sz="1750" dirty="0">
                <a:solidFill>
                  <a:srgbClr val="1A1B1C"/>
                </a:solidFill>
                <a:latin typeface="Times New Roman" pitchFamily="18" charset="0"/>
              </a:rPr>
              <a:t>!, {list of registers }</a:t>
            </a:r>
            <a:endParaRPr lang="en-US" sz="1750" dirty="0">
              <a:latin typeface="Arial" pitchFamily="34" charset="0"/>
            </a:endParaRPr>
          </a:p>
        </p:txBody>
      </p:sp>
      <p:sp>
        <p:nvSpPr>
          <p:cNvPr id="27" name="Rectangle 26"/>
          <p:cNvSpPr>
            <a:spLocks noChangeArrowheads="1"/>
          </p:cNvSpPr>
          <p:nvPr/>
        </p:nvSpPr>
        <p:spPr bwMode="auto">
          <a:xfrm>
            <a:off x="2543176" y="3073400"/>
            <a:ext cx="2558393" cy="269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750" dirty="0" err="1">
                <a:solidFill>
                  <a:srgbClr val="1A1B1C"/>
                </a:solidFill>
                <a:latin typeface="Times New Roman" pitchFamily="18" charset="0"/>
              </a:rPr>
              <a:t>stmfd</a:t>
            </a:r>
            <a:r>
              <a:rPr lang="en-US" sz="1750" dirty="0">
                <a:solidFill>
                  <a:srgbClr val="1A1B1C"/>
                </a:solidFill>
                <a:latin typeface="Times New Roman" pitchFamily="18" charset="0"/>
              </a:rPr>
              <a:t> </a:t>
            </a:r>
            <a:r>
              <a:rPr lang="en-US" sz="1750" dirty="0" err="1">
                <a:solidFill>
                  <a:srgbClr val="1A1B1C"/>
                </a:solidFill>
                <a:latin typeface="Times New Roman" pitchFamily="18" charset="0"/>
              </a:rPr>
              <a:t>sp</a:t>
            </a:r>
            <a:r>
              <a:rPr lang="en-US" sz="1750" dirty="0">
                <a:solidFill>
                  <a:srgbClr val="1A1B1C"/>
                </a:solidFill>
                <a:latin typeface="Times New Roman" pitchFamily="18" charset="0"/>
              </a:rPr>
              <a:t>!, {list of registers }</a:t>
            </a:r>
            <a:endParaRPr lang="en-US" sz="1750" dirty="0">
              <a:latin typeface="Arial" pitchFamily="34" charset="0"/>
            </a:endParaRPr>
          </a:p>
        </p:txBody>
      </p:sp>
      <p:sp>
        <p:nvSpPr>
          <p:cNvPr id="28" name="Rectangle 27"/>
          <p:cNvSpPr>
            <a:spLocks noChangeArrowheads="1"/>
          </p:cNvSpPr>
          <p:nvPr/>
        </p:nvSpPr>
        <p:spPr bwMode="auto">
          <a:xfrm>
            <a:off x="5695951" y="2215358"/>
            <a:ext cx="3866443"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50" dirty="0">
                <a:latin typeface="Times New Roman" pitchFamily="18" charset="0"/>
                <a:cs typeface="Times New Roman" pitchFamily="18" charset="0"/>
              </a:rPr>
              <a:t>Pop the stack and assign values to registers</a:t>
            </a:r>
          </a:p>
          <a:p>
            <a:r>
              <a:rPr lang="en-US" sz="1750" dirty="0">
                <a:latin typeface="Times New Roman" pitchFamily="18" charset="0"/>
                <a:cs typeface="Times New Roman" pitchFamily="18" charset="0"/>
              </a:rPr>
              <a:t>in ascending order. Update </a:t>
            </a:r>
            <a:r>
              <a:rPr lang="en-US" sz="1750" i="1" dirty="0">
                <a:latin typeface="Times New Roman" pitchFamily="18" charset="0"/>
                <a:cs typeface="Times New Roman" pitchFamily="18" charset="0"/>
              </a:rPr>
              <a:t>sp</a:t>
            </a:r>
            <a:r>
              <a:rPr lang="en-US" sz="1750" dirty="0">
                <a:latin typeface="Times New Roman" pitchFamily="18" charset="0"/>
                <a:cs typeface="Times New Roman" pitchFamily="18" charset="0"/>
              </a:rPr>
              <a:t>. </a:t>
            </a:r>
          </a:p>
        </p:txBody>
      </p:sp>
      <p:sp>
        <p:nvSpPr>
          <p:cNvPr id="29" name="Rectangle 28"/>
          <p:cNvSpPr>
            <a:spLocks noChangeArrowheads="1"/>
          </p:cNvSpPr>
          <p:nvPr/>
        </p:nvSpPr>
        <p:spPr bwMode="auto">
          <a:xfrm>
            <a:off x="5721351" y="3078958"/>
            <a:ext cx="4004301" cy="80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50" dirty="0">
                <a:latin typeface="Times New Roman" pitchFamily="18" charset="0"/>
                <a:cs typeface="Times New Roman" pitchFamily="18" charset="0"/>
              </a:rPr>
              <a:t>Push the registers on the stack in descending</a:t>
            </a:r>
          </a:p>
          <a:p>
            <a:r>
              <a:rPr lang="en-US" sz="1750" dirty="0">
                <a:latin typeface="Times New Roman" pitchFamily="18" charset="0"/>
                <a:cs typeface="Times New Roman" pitchFamily="18" charset="0"/>
              </a:rPr>
              <a:t>order. Update </a:t>
            </a:r>
            <a:r>
              <a:rPr lang="en-US" sz="1750" i="1" dirty="0">
                <a:latin typeface="Times New Roman" pitchFamily="18" charset="0"/>
                <a:cs typeface="Times New Roman" pitchFamily="18" charset="0"/>
              </a:rPr>
              <a:t>sp</a:t>
            </a:r>
            <a:r>
              <a:rPr lang="en-US" sz="1750" dirty="0">
                <a:latin typeface="Times New Roman" pitchFamily="18" charset="0"/>
                <a:cs typeface="Times New Roman" pitchFamily="18" charset="0"/>
              </a:rPr>
              <a:t>. </a:t>
            </a:r>
          </a:p>
          <a:p>
            <a:endParaRPr lang="en-US" sz="175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89200" y="305355"/>
            <a:ext cx="7416800" cy="738664"/>
          </a:xfrm>
        </p:spPr>
        <p:txBody>
          <a:bodyPr vert="horz" lIns="0" tIns="0" rIns="0" bIns="0" rtlCol="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sz="4800" dirty="0" err="1">
                <a:solidFill>
                  <a:schemeClr val="tx1"/>
                </a:solidFill>
              </a:rPr>
              <a:t>Outline</a:t>
            </a:r>
            <a:endParaRPr lang="fr-FR" sz="4800" dirty="0">
              <a:solidFill>
                <a:schemeClr val="tx1"/>
              </a:solidFill>
            </a:endParaRPr>
          </a:p>
        </p:txBody>
      </p:sp>
      <p:sp>
        <p:nvSpPr>
          <p:cNvPr id="3" name="Text Placeholder 2"/>
          <p:cNvSpPr txBox="1">
            <a:spLocks noGrp="1"/>
          </p:cNvSpPr>
          <p:nvPr>
            <p:ph type="body" idx="4294967295"/>
          </p:nvPr>
        </p:nvSpPr>
        <p:spPr>
          <a:xfrm>
            <a:off x="2590800" y="1749426"/>
            <a:ext cx="7345362" cy="3965575"/>
          </a:xfrm>
        </p:spPr>
        <p:txBody>
          <a:bodyPr vert="horz" lIns="0" tIns="0" rIns="0" bIns="0" rtlCol="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63563" indent="-447675">
              <a:spcBef>
                <a:spcPts val="1200"/>
              </a:spcBef>
              <a:buSzPct val="100000"/>
              <a:buFont typeface="Symbol" panose="05050102010706020507" pitchFamily="18" charset="2"/>
              <a:buChar char="*"/>
            </a:pPr>
            <a:r>
              <a:rPr lang="en-US" dirty="0">
                <a:latin typeface="Calibri" panose="020F0502020204030204" pitchFamily="34" charset="0"/>
                <a:cs typeface="Calibri" pitchFamily="32"/>
              </a:rPr>
              <a:t>Basic Instructions</a:t>
            </a:r>
          </a:p>
          <a:p>
            <a:pPr marL="563563" indent="-447675">
              <a:spcBef>
                <a:spcPts val="1200"/>
              </a:spcBef>
              <a:buSzPct val="100000"/>
              <a:buFont typeface="Symbol" panose="05050102010706020507" pitchFamily="18" charset="2"/>
              <a:buChar char="*"/>
            </a:pPr>
            <a:r>
              <a:rPr lang="en-US" dirty="0">
                <a:latin typeface="Calibri" panose="020F0502020204030204" pitchFamily="34" charset="0"/>
                <a:cs typeface="Calibri" pitchFamily="32"/>
              </a:rPr>
              <a:t>Advanced Instructions</a:t>
            </a:r>
          </a:p>
          <a:p>
            <a:pPr marL="563563" indent="-447675">
              <a:spcBef>
                <a:spcPts val="1200"/>
              </a:spcBef>
              <a:buSzPct val="100000"/>
              <a:buFont typeface="Symbol" panose="05050102010706020507" pitchFamily="18" charset="2"/>
              <a:buChar char="*"/>
            </a:pPr>
            <a:r>
              <a:rPr lang="en-US" dirty="0">
                <a:latin typeface="Calibri" panose="020F0502020204030204" pitchFamily="34" charset="0"/>
                <a:cs typeface="Calibri" pitchFamily="32"/>
              </a:rPr>
              <a:t>Branch Instructions</a:t>
            </a:r>
          </a:p>
          <a:p>
            <a:pPr marL="563563" indent="-447675">
              <a:spcBef>
                <a:spcPts val="1200"/>
              </a:spcBef>
              <a:buSzPct val="100000"/>
              <a:buFont typeface="Symbol" panose="05050102010706020507" pitchFamily="18" charset="2"/>
              <a:buChar char="*"/>
            </a:pPr>
            <a:r>
              <a:rPr lang="en-US" dirty="0">
                <a:latin typeface="Calibri" panose="020F0502020204030204" pitchFamily="34" charset="0"/>
                <a:cs typeface="Calibri" pitchFamily="32"/>
              </a:rPr>
              <a:t>Memory Instructions</a:t>
            </a:r>
          </a:p>
          <a:p>
            <a:pPr marL="563563" indent="-447675">
              <a:spcBef>
                <a:spcPts val="1200"/>
              </a:spcBef>
              <a:buSzPct val="100000"/>
              <a:buFont typeface="Symbol" panose="05050102010706020507" pitchFamily="18" charset="2"/>
              <a:buChar char="*"/>
            </a:pPr>
            <a:r>
              <a:rPr lang="en-US" dirty="0">
                <a:latin typeface="Calibri" panose="020F0502020204030204" pitchFamily="34" charset="0"/>
                <a:cs typeface="Calibri" pitchFamily="32"/>
              </a:rPr>
              <a:t>Instruction Encoding</a:t>
            </a:r>
          </a:p>
        </p:txBody>
      </p:sp>
      <p:pic>
        <p:nvPicPr>
          <p:cNvPr id="4" name="Picture 3"/>
          <p:cNvPicPr>
            <a:picLocks noChangeAspect="1"/>
          </p:cNvPicPr>
          <p:nvPr/>
        </p:nvPicPr>
        <p:blipFill>
          <a:blip r:embed="rId3">
            <a:lum/>
            <a:alphaModFix/>
          </a:blip>
          <a:srcRect/>
          <a:stretch>
            <a:fillRect/>
          </a:stretch>
        </p:blipFill>
        <p:spPr>
          <a:xfrm rot="10800000">
            <a:off x="7048440" y="1601042"/>
            <a:ext cx="1181160" cy="83735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565400" y="1524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endParaRPr lang="fr-FR" dirty="0">
              <a:solidFill>
                <a:schemeClr val="tx1"/>
              </a:solidFill>
            </a:endParaRPr>
          </a:p>
        </p:txBody>
      </p:sp>
      <p:sp>
        <p:nvSpPr>
          <p:cNvPr id="7" name="Rectangle 6"/>
          <p:cNvSpPr/>
          <p:nvPr/>
        </p:nvSpPr>
        <p:spPr>
          <a:xfrm>
            <a:off x="2667600" y="1542872"/>
            <a:ext cx="7162800" cy="1200329"/>
          </a:xfrm>
          <a:prstGeom prst="rect">
            <a:avLst/>
          </a:prstGeom>
        </p:spPr>
        <p:txBody>
          <a:bodyPr wrap="square">
            <a:spAutoFit/>
          </a:bodyPr>
          <a:lstStyle/>
          <a:p>
            <a:r>
              <a:rPr lang="en-US" i="1" dirty="0">
                <a:latin typeface="Times New Roman" pitchFamily="18" charset="0"/>
                <a:cs typeface="Times New Roman" pitchFamily="18" charset="0"/>
              </a:rPr>
              <a:t>Write a function in C and implement it in ARM assembly to compute </a:t>
            </a:r>
            <a:r>
              <a:rPr lang="en-US" i="1" dirty="0" err="1">
                <a:latin typeface="Times New Roman" pitchFamily="18" charset="0"/>
                <a:cs typeface="Times New Roman" pitchFamily="18" charset="0"/>
              </a:rPr>
              <a:t>x</a:t>
            </a:r>
            <a:r>
              <a:rPr lang="en-US" i="1" baseline="30000" dirty="0" err="1">
                <a:latin typeface="Times New Roman" pitchFamily="18" charset="0"/>
                <a:cs typeface="Times New Roman" pitchFamily="18" charset="0"/>
              </a:rPr>
              <a:t>n</a:t>
            </a:r>
            <a:r>
              <a:rPr lang="en-US" i="1" dirty="0">
                <a:latin typeface="Times New Roman" pitchFamily="18" charset="0"/>
                <a:cs typeface="Times New Roman" pitchFamily="18" charset="0"/>
              </a:rPr>
              <a:t>,</a:t>
            </a:r>
          </a:p>
          <a:p>
            <a:r>
              <a:rPr lang="en-US" i="1" dirty="0">
                <a:latin typeface="Times New Roman" pitchFamily="18" charset="0"/>
                <a:cs typeface="Times New Roman" pitchFamily="18" charset="0"/>
              </a:rPr>
              <a:t>where x and n are natural numbers. Assume that x is passed through r</a:t>
            </a:r>
            <a:r>
              <a:rPr lang="en-US" dirty="0">
                <a:latin typeface="Times New Roman" pitchFamily="18" charset="0"/>
                <a:cs typeface="Times New Roman" pitchFamily="18" charset="0"/>
              </a:rPr>
              <a:t>0</a:t>
            </a:r>
            <a:r>
              <a:rPr lang="en-US" i="1" dirty="0">
                <a:latin typeface="Times New Roman" pitchFamily="18" charset="0"/>
                <a:cs typeface="Times New Roman" pitchFamily="18" charset="0"/>
              </a:rPr>
              <a:t>, n</a:t>
            </a:r>
          </a:p>
          <a:p>
            <a:r>
              <a:rPr lang="en-US" i="1" dirty="0">
                <a:latin typeface="Times New Roman" pitchFamily="18" charset="0"/>
                <a:cs typeface="Times New Roman" pitchFamily="18" charset="0"/>
              </a:rPr>
              <a:t>through r</a:t>
            </a:r>
            <a:r>
              <a:rPr lang="en-US" dirty="0">
                <a:latin typeface="Times New Roman" pitchFamily="18" charset="0"/>
                <a:cs typeface="Times New Roman" pitchFamily="18" charset="0"/>
              </a:rPr>
              <a:t>1</a:t>
            </a:r>
            <a:r>
              <a:rPr lang="en-US" i="1" dirty="0">
                <a:latin typeface="Times New Roman" pitchFamily="18" charset="0"/>
                <a:cs typeface="Times New Roman" pitchFamily="18" charset="0"/>
              </a:rPr>
              <a:t>, and the return value is passed back to the original program via</a:t>
            </a:r>
          </a:p>
          <a:p>
            <a:r>
              <a:rPr lang="en-US" i="1" dirty="0">
                <a:latin typeface="Times New Roman" pitchFamily="18" charset="0"/>
                <a:cs typeface="Times New Roman" pitchFamily="18" charset="0"/>
              </a:rPr>
              <a:t>r</a:t>
            </a:r>
            <a:r>
              <a:rPr lang="en-US" dirty="0">
                <a:latin typeface="Times New Roman" pitchFamily="18" charset="0"/>
                <a:cs typeface="Times New Roman" pitchFamily="18" charset="0"/>
              </a:rPr>
              <a:t>0</a:t>
            </a:r>
            <a:r>
              <a:rPr lang="en-US" i="1" dirty="0">
                <a:latin typeface="Times New Roman" pitchFamily="18" charset="0"/>
                <a:cs typeface="Times New Roman" pitchFamily="18" charset="0"/>
              </a:rPr>
              <a:t>. </a:t>
            </a:r>
            <a:r>
              <a:rPr lang="en-US" b="1" i="1" dirty="0">
                <a:latin typeface="Times New Roman" pitchFamily="18" charset="0"/>
                <a:cs typeface="Times New Roman" pitchFamily="18" charset="0"/>
              </a:rPr>
              <a:t>Answer:</a:t>
            </a:r>
            <a:endParaRPr lang="en-US" dirty="0">
              <a:latin typeface="Times New Roman" pitchFamily="18" charset="0"/>
              <a:cs typeface="Times New Roman" pitchFamily="18" charset="0"/>
            </a:endParaRPr>
          </a:p>
        </p:txBody>
      </p:sp>
      <p:sp>
        <p:nvSpPr>
          <p:cNvPr id="11" name="Freeform 7"/>
          <p:cNvSpPr>
            <a:spLocks/>
          </p:cNvSpPr>
          <p:nvPr/>
        </p:nvSpPr>
        <p:spPr bwMode="auto">
          <a:xfrm>
            <a:off x="2514600" y="2979885"/>
            <a:ext cx="7696200" cy="2851681"/>
          </a:xfrm>
          <a:custGeom>
            <a:avLst/>
            <a:gdLst>
              <a:gd name="T0" fmla="*/ 256 w 490"/>
              <a:gd name="T1" fmla="*/ 0 h 137"/>
              <a:gd name="T2" fmla="*/ 490 w 490"/>
              <a:gd name="T3" fmla="*/ 0 h 137"/>
              <a:gd name="T4" fmla="*/ 490 w 490"/>
              <a:gd name="T5" fmla="*/ 137 h 137"/>
              <a:gd name="T6" fmla="*/ 0 w 490"/>
              <a:gd name="T7" fmla="*/ 137 h 137"/>
              <a:gd name="T8" fmla="*/ 0 w 490"/>
              <a:gd name="T9" fmla="*/ 0 h 137"/>
              <a:gd name="T10" fmla="*/ 234 w 490"/>
              <a:gd name="T11" fmla="*/ 0 h 137"/>
            </a:gdLst>
            <a:ahLst/>
            <a:cxnLst>
              <a:cxn ang="0">
                <a:pos x="T0" y="T1"/>
              </a:cxn>
              <a:cxn ang="0">
                <a:pos x="T2" y="T3"/>
              </a:cxn>
              <a:cxn ang="0">
                <a:pos x="T4" y="T5"/>
              </a:cxn>
              <a:cxn ang="0">
                <a:pos x="T6" y="T7"/>
              </a:cxn>
              <a:cxn ang="0">
                <a:pos x="T8" y="T9"/>
              </a:cxn>
              <a:cxn ang="0">
                <a:pos x="T10" y="T11"/>
              </a:cxn>
            </a:cxnLst>
            <a:rect l="0" t="0" r="r" b="b"/>
            <a:pathLst>
              <a:path w="490" h="137">
                <a:moveTo>
                  <a:pt x="256" y="0"/>
                </a:moveTo>
                <a:lnTo>
                  <a:pt x="490" y="0"/>
                </a:lnTo>
                <a:lnTo>
                  <a:pt x="490" y="137"/>
                </a:lnTo>
                <a:lnTo>
                  <a:pt x="0" y="137"/>
                </a:lnTo>
                <a:lnTo>
                  <a:pt x="0" y="0"/>
                </a:lnTo>
                <a:lnTo>
                  <a:pt x="234" y="0"/>
                </a:lnTo>
              </a:path>
            </a:pathLst>
          </a:custGeom>
          <a:noFill/>
          <a:ln w="6" cap="flat">
            <a:solidFill>
              <a:srgbClr val="2421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3" name="Group 12"/>
          <p:cNvGrpSpPr/>
          <p:nvPr/>
        </p:nvGrpSpPr>
        <p:grpSpPr>
          <a:xfrm>
            <a:off x="5253488" y="2859765"/>
            <a:ext cx="1680712" cy="261610"/>
            <a:chOff x="3719730" y="2971800"/>
            <a:chExt cx="1680712" cy="261610"/>
          </a:xfrm>
        </p:grpSpPr>
        <p:sp>
          <p:nvSpPr>
            <p:cNvPr id="12" name="Rectangle 11"/>
            <p:cNvSpPr/>
            <p:nvPr/>
          </p:nvSpPr>
          <p:spPr>
            <a:xfrm>
              <a:off x="3719730" y="3036332"/>
              <a:ext cx="1680712" cy="163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p:cNvSpPr>
              <a:spLocks noChangeArrowheads="1"/>
            </p:cNvSpPr>
            <p:nvPr/>
          </p:nvSpPr>
          <p:spPr bwMode="auto">
            <a:xfrm>
              <a:off x="3759120" y="2971800"/>
              <a:ext cx="157735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i="1" dirty="0">
                  <a:latin typeface="Courier New" pitchFamily="49" charset="0"/>
                  <a:cs typeface="Courier New" pitchFamily="49" charset="0"/>
                </a:rPr>
                <a:t>ARM assembly</a:t>
              </a:r>
              <a:endParaRPr lang="en-US" sz="1700" dirty="0">
                <a:latin typeface="Courier New" pitchFamily="49" charset="0"/>
                <a:cs typeface="Courier New" pitchFamily="49" charset="0"/>
              </a:endParaRPr>
            </a:p>
          </p:txBody>
        </p:sp>
      </p:grpSp>
      <p:sp>
        <p:nvSpPr>
          <p:cNvPr id="14" name="Rectangle 13"/>
          <p:cNvSpPr/>
          <p:nvPr/>
        </p:nvSpPr>
        <p:spPr>
          <a:xfrm>
            <a:off x="2514600" y="3039237"/>
            <a:ext cx="8077200" cy="2716128"/>
          </a:xfrm>
          <a:prstGeom prst="rect">
            <a:avLst/>
          </a:prstGeom>
        </p:spPr>
        <p:txBody>
          <a:bodyPr wrap="square">
            <a:spAutoFit/>
          </a:bodyPr>
          <a:lstStyle/>
          <a:p>
            <a:r>
              <a:rPr lang="en-US" sz="1550" i="1" dirty="0">
                <a:latin typeface="Courier New" pitchFamily="49" charset="0"/>
                <a:cs typeface="Courier New" pitchFamily="49" charset="0"/>
              </a:rPr>
              <a:t>power:</a:t>
            </a:r>
          </a:p>
          <a:p>
            <a:r>
              <a:rPr lang="pt-BR" sz="1550" i="1" dirty="0">
                <a:latin typeface="Courier New" pitchFamily="49" charset="0"/>
                <a:cs typeface="Courier New" pitchFamily="49" charset="0"/>
              </a:rPr>
              <a:t>	cmp r1, #0	     /* compare n with 0 */</a:t>
            </a:r>
          </a:p>
          <a:p>
            <a:r>
              <a:rPr lang="pt-BR" sz="1550" i="1" dirty="0">
                <a:latin typeface="Courier New" pitchFamily="49" charset="0"/>
                <a:cs typeface="Courier New" pitchFamily="49" charset="0"/>
              </a:rPr>
              <a:t>	moveq r0, #1	     /* return 1 */</a:t>
            </a:r>
          </a:p>
          <a:p>
            <a:r>
              <a:rPr lang="en-US" sz="1550" i="1" dirty="0">
                <a:latin typeface="Courier New" pitchFamily="49" charset="0"/>
                <a:cs typeface="Courier New" pitchFamily="49" charset="0"/>
              </a:rPr>
              <a:t>	</a:t>
            </a:r>
            <a:r>
              <a:rPr lang="en-US" sz="1550" i="1" dirty="0" err="1">
                <a:latin typeface="Courier New" pitchFamily="49" charset="0"/>
                <a:cs typeface="Courier New" pitchFamily="49" charset="0"/>
              </a:rPr>
              <a:t>bxeq</a:t>
            </a:r>
            <a:r>
              <a:rPr lang="en-US" sz="1550" i="1" dirty="0">
                <a:latin typeface="Courier New" pitchFamily="49" charset="0"/>
                <a:cs typeface="Courier New" pitchFamily="49" charset="0"/>
              </a:rPr>
              <a:t>  </a:t>
            </a:r>
            <a:r>
              <a:rPr lang="en-US" sz="1550" i="1" dirty="0" err="1">
                <a:latin typeface="Courier New" pitchFamily="49" charset="0"/>
                <a:cs typeface="Courier New" pitchFamily="49" charset="0"/>
              </a:rPr>
              <a:t>lr</a:t>
            </a:r>
            <a:r>
              <a:rPr lang="en-US" sz="1550" i="1" dirty="0">
                <a:latin typeface="Courier New" pitchFamily="49" charset="0"/>
                <a:cs typeface="Courier New" pitchFamily="49" charset="0"/>
              </a:rPr>
              <a:t>	     /* return */</a:t>
            </a:r>
          </a:p>
          <a:p>
            <a:endParaRPr lang="en-US" sz="1550" i="1" dirty="0">
              <a:latin typeface="Courier New" pitchFamily="49" charset="0"/>
              <a:cs typeface="Courier New" pitchFamily="49" charset="0"/>
            </a:endParaRPr>
          </a:p>
          <a:p>
            <a:r>
              <a:rPr lang="en-US" sz="1550" i="1" dirty="0">
                <a:latin typeface="Courier New" pitchFamily="49" charset="0"/>
                <a:cs typeface="Courier New" pitchFamily="49" charset="0"/>
              </a:rPr>
              <a:t>	</a:t>
            </a:r>
            <a:r>
              <a:rPr lang="en-US" sz="1550" i="1" dirty="0" err="1">
                <a:latin typeface="Courier New" pitchFamily="49" charset="0"/>
                <a:cs typeface="Courier New" pitchFamily="49" charset="0"/>
              </a:rPr>
              <a:t>stmfd</a:t>
            </a:r>
            <a:r>
              <a:rPr lang="en-US" sz="1550" i="1" dirty="0">
                <a:latin typeface="Courier New" pitchFamily="49" charset="0"/>
                <a:cs typeface="Courier New" pitchFamily="49" charset="0"/>
              </a:rPr>
              <a:t> </a:t>
            </a:r>
            <a:r>
              <a:rPr lang="en-US" sz="1550" i="1" dirty="0" err="1">
                <a:latin typeface="Courier New" pitchFamily="49" charset="0"/>
                <a:cs typeface="Courier New" pitchFamily="49" charset="0"/>
              </a:rPr>
              <a:t>sp</a:t>
            </a:r>
            <a:r>
              <a:rPr lang="en-US" sz="1550" i="1" dirty="0">
                <a:latin typeface="Courier New" pitchFamily="49" charset="0"/>
                <a:cs typeface="Courier New" pitchFamily="49" charset="0"/>
              </a:rPr>
              <a:t>!, {r4, </a:t>
            </a:r>
            <a:r>
              <a:rPr lang="en-US" sz="1550" i="1" dirty="0" err="1">
                <a:latin typeface="Courier New" pitchFamily="49" charset="0"/>
                <a:cs typeface="Courier New" pitchFamily="49" charset="0"/>
              </a:rPr>
              <a:t>lr</a:t>
            </a:r>
            <a:r>
              <a:rPr lang="en-US" sz="1550" i="1" dirty="0">
                <a:latin typeface="Courier New" pitchFamily="49" charset="0"/>
                <a:cs typeface="Courier New" pitchFamily="49" charset="0"/>
              </a:rPr>
              <a:t>}  /* save r4 and </a:t>
            </a:r>
            <a:r>
              <a:rPr lang="en-US" sz="1550" i="1" dirty="0" err="1">
                <a:latin typeface="Courier New" pitchFamily="49" charset="0"/>
                <a:cs typeface="Courier New" pitchFamily="49" charset="0"/>
              </a:rPr>
              <a:t>lr</a:t>
            </a:r>
            <a:r>
              <a:rPr lang="en-US" sz="1550" i="1" dirty="0">
                <a:latin typeface="Courier New" pitchFamily="49" charset="0"/>
                <a:cs typeface="Courier New" pitchFamily="49" charset="0"/>
              </a:rPr>
              <a:t> */</a:t>
            </a:r>
          </a:p>
          <a:p>
            <a:r>
              <a:rPr lang="pt-BR" sz="1550" i="1" dirty="0">
                <a:latin typeface="Courier New" pitchFamily="49" charset="0"/>
                <a:cs typeface="Courier New" pitchFamily="49" charset="0"/>
              </a:rPr>
              <a:t>	mov r4, r0 	      /* save x in r4 */</a:t>
            </a:r>
          </a:p>
          <a:p>
            <a:r>
              <a:rPr lang="pt-BR" sz="1550" i="1" dirty="0">
                <a:latin typeface="Courier New" pitchFamily="49" charset="0"/>
                <a:cs typeface="Courier New" pitchFamily="49" charset="0"/>
              </a:rPr>
              <a:t>	sub r1, r1, #1 	      /* n = n - 1 */</a:t>
            </a:r>
          </a:p>
          <a:p>
            <a:r>
              <a:rPr lang="en-US" sz="1550" i="1" dirty="0">
                <a:latin typeface="Courier New" pitchFamily="49" charset="0"/>
                <a:cs typeface="Courier New" pitchFamily="49" charset="0"/>
              </a:rPr>
              <a:t>	</a:t>
            </a:r>
            <a:r>
              <a:rPr lang="en-US" sz="1550" i="1" dirty="0" err="1">
                <a:latin typeface="Courier New" pitchFamily="49" charset="0"/>
                <a:cs typeface="Courier New" pitchFamily="49" charset="0"/>
              </a:rPr>
              <a:t>bl</a:t>
            </a:r>
            <a:r>
              <a:rPr lang="en-US" sz="1550" i="1" dirty="0">
                <a:latin typeface="Courier New" pitchFamily="49" charset="0"/>
                <a:cs typeface="Courier New" pitchFamily="49" charset="0"/>
              </a:rPr>
              <a:t> power 	      /* recursively call power */</a:t>
            </a:r>
          </a:p>
          <a:p>
            <a:r>
              <a:rPr lang="pt-BR" sz="1550" i="1" dirty="0">
                <a:latin typeface="Courier New" pitchFamily="49" charset="0"/>
                <a:cs typeface="Courier New" pitchFamily="49" charset="0"/>
              </a:rPr>
              <a:t>	mul r0, r4, r0 	      /* power(x,n) = x * power(x,n-1) */</a:t>
            </a:r>
          </a:p>
          <a:p>
            <a:r>
              <a:rPr lang="en-US" sz="1550" i="1" dirty="0">
                <a:latin typeface="Courier New" pitchFamily="49" charset="0"/>
                <a:cs typeface="Courier New" pitchFamily="49" charset="0"/>
              </a:rPr>
              <a:t>	</a:t>
            </a:r>
            <a:r>
              <a:rPr lang="en-US" sz="1550" i="1" dirty="0" err="1">
                <a:latin typeface="Courier New" pitchFamily="49" charset="0"/>
                <a:cs typeface="Courier New" pitchFamily="49" charset="0"/>
              </a:rPr>
              <a:t>ldmfd</a:t>
            </a:r>
            <a:r>
              <a:rPr lang="en-US" sz="1550" i="1" dirty="0">
                <a:latin typeface="Courier New" pitchFamily="49" charset="0"/>
                <a:cs typeface="Courier New" pitchFamily="49" charset="0"/>
              </a:rPr>
              <a:t> </a:t>
            </a:r>
            <a:r>
              <a:rPr lang="en-US" sz="1550" i="1" dirty="0" err="1">
                <a:latin typeface="Courier New" pitchFamily="49" charset="0"/>
                <a:cs typeface="Courier New" pitchFamily="49" charset="0"/>
              </a:rPr>
              <a:t>sp</a:t>
            </a:r>
            <a:r>
              <a:rPr lang="en-US" sz="1550" i="1" dirty="0">
                <a:latin typeface="Courier New" pitchFamily="49" charset="0"/>
                <a:cs typeface="Courier New" pitchFamily="49" charset="0"/>
              </a:rPr>
              <a:t>!, {r4, pc}   /* restore r4 and return */</a:t>
            </a:r>
            <a:endParaRPr lang="en-US" sz="1550" dirty="0">
              <a:latin typeface="Courier New" pitchFamily="49" charset="0"/>
              <a:cs typeface="Courier New" pitchFamily="49"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38400" y="282158"/>
            <a:ext cx="7416800" cy="677108"/>
          </a:xfrm>
        </p:spPr>
        <p:txBody>
          <a:bodyPr vert="horz" lIns="0" tIns="0" rIns="0" bIns="0" rtlCol="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2971800" y="1622426"/>
            <a:ext cx="7345362" cy="4016375"/>
          </a:xfrm>
        </p:spPr>
        <p:txBody>
          <a:bodyPr vert="horz" lIns="0" tIns="0" rIns="0" bIns="0" rtlCol="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679450" indent="-504825">
              <a:spcBef>
                <a:spcPts val="1400"/>
              </a:spcBef>
              <a:buSzPct val="100000"/>
              <a:buFont typeface="Symbol" panose="05050102010706020507" pitchFamily="18" charset="2"/>
              <a:buChar char="*"/>
            </a:pPr>
            <a:r>
              <a:rPr lang="en-US" dirty="0">
                <a:latin typeface="Calibri" pitchFamily="34"/>
                <a:cs typeface="Calibri" pitchFamily="32"/>
              </a:rPr>
              <a:t>Basic Instructions</a:t>
            </a:r>
          </a:p>
          <a:p>
            <a:pPr marL="679450" indent="-504825">
              <a:spcBef>
                <a:spcPts val="1400"/>
              </a:spcBef>
              <a:buSzPct val="100000"/>
              <a:buFont typeface="Symbol" panose="05050102010706020507" pitchFamily="18" charset="2"/>
              <a:buChar char="*"/>
            </a:pPr>
            <a:r>
              <a:rPr lang="en-US" dirty="0">
                <a:latin typeface="Calibri" pitchFamily="34"/>
                <a:cs typeface="Calibri" pitchFamily="32"/>
              </a:rPr>
              <a:t>Advanced Instructions</a:t>
            </a:r>
          </a:p>
          <a:p>
            <a:pPr marL="679450" indent="-504825">
              <a:spcBef>
                <a:spcPts val="1400"/>
              </a:spcBef>
              <a:buSzPct val="100000"/>
              <a:buFont typeface="Symbol" panose="05050102010706020507" pitchFamily="18" charset="2"/>
              <a:buChar char="*"/>
            </a:pPr>
            <a:r>
              <a:rPr lang="en-US" dirty="0">
                <a:latin typeface="Calibri" pitchFamily="34"/>
                <a:cs typeface="Calibri" pitchFamily="32"/>
              </a:rPr>
              <a:t>Branch Instructions</a:t>
            </a:r>
          </a:p>
          <a:p>
            <a:pPr marL="679450" indent="-504825">
              <a:spcBef>
                <a:spcPts val="1400"/>
              </a:spcBef>
              <a:buSzPct val="100000"/>
              <a:buFont typeface="Symbol" panose="05050102010706020507" pitchFamily="18" charset="2"/>
              <a:buChar char="*"/>
            </a:pPr>
            <a:r>
              <a:rPr lang="en-US" dirty="0">
                <a:latin typeface="Calibri" pitchFamily="34"/>
                <a:cs typeface="Calibri" pitchFamily="32"/>
              </a:rPr>
              <a:t>Memory Instructions</a:t>
            </a:r>
          </a:p>
          <a:p>
            <a:pPr marL="679450" indent="-504825">
              <a:spcBef>
                <a:spcPts val="1400"/>
              </a:spcBef>
              <a:buSzPct val="100000"/>
              <a:buFont typeface="Symbol" panose="05050102010706020507" pitchFamily="18" charset="2"/>
              <a:buChar char="*"/>
            </a:pPr>
            <a:r>
              <a:rPr lang="en-US" dirty="0">
                <a:latin typeface="Calibri" pitchFamily="34"/>
                <a:cs typeface="Calibri" pitchFamily="32"/>
              </a:rPr>
              <a:t>Instruction Encoding</a:t>
            </a:r>
          </a:p>
        </p:txBody>
      </p:sp>
      <p:pic>
        <p:nvPicPr>
          <p:cNvPr id="4" name="Picture 3"/>
          <p:cNvPicPr>
            <a:picLocks noChangeAspect="1"/>
          </p:cNvPicPr>
          <p:nvPr/>
        </p:nvPicPr>
        <p:blipFill>
          <a:blip r:embed="rId3">
            <a:lum/>
            <a:alphaModFix/>
          </a:blip>
          <a:srcRect/>
          <a:stretch>
            <a:fillRect/>
          </a:stretch>
        </p:blipFill>
        <p:spPr>
          <a:xfrm rot="10800000">
            <a:off x="7658040" y="4876801"/>
            <a:ext cx="1181160" cy="83735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514600" y="2286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Generic Format</a:t>
            </a:r>
          </a:p>
        </p:txBody>
      </p:sp>
      <p:sp>
        <p:nvSpPr>
          <p:cNvPr id="3" name="Text Placeholder 2"/>
          <p:cNvSpPr txBox="1">
            <a:spLocks noGrp="1"/>
          </p:cNvSpPr>
          <p:nvPr>
            <p:ph type="body" idx="4294967295"/>
          </p:nvPr>
        </p:nvSpPr>
        <p:spPr>
          <a:xfrm>
            <a:off x="2590800" y="1758951"/>
            <a:ext cx="7416800" cy="631825"/>
          </a:xfr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Generic Format</a:t>
            </a:r>
          </a:p>
        </p:txBody>
      </p:sp>
      <p:sp>
        <p:nvSpPr>
          <p:cNvPr id="5" name="Text Placeholder 4"/>
          <p:cNvSpPr txBox="1">
            <a:spLocks noGrp="1"/>
          </p:cNvSpPr>
          <p:nvPr>
            <p:ph type="body" idx="4294967295"/>
          </p:nvPr>
        </p:nvSpPr>
        <p:spPr>
          <a:xfrm>
            <a:off x="2592388" y="4160838"/>
            <a:ext cx="7415212" cy="1173162"/>
          </a:xfr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fr-FR" dirty="0" err="1">
                <a:solidFill>
                  <a:srgbClr val="DC2300"/>
                </a:solidFill>
                <a:latin typeface="Calibri" panose="020F0502020204030204" pitchFamily="34" charset="0"/>
              </a:rPr>
              <a:t>cond</a:t>
            </a:r>
            <a:r>
              <a:rPr lang="fr-FR" dirty="0">
                <a:latin typeface="Calibri" panose="020F0502020204030204" pitchFamily="34" charset="0"/>
              </a:rPr>
              <a:t> → instruction condition (</a:t>
            </a:r>
            <a:r>
              <a:rPr lang="fr-FR" dirty="0" err="1">
                <a:latin typeface="Calibri" panose="020F0502020204030204" pitchFamily="34" charset="0"/>
              </a:rPr>
              <a:t>eq</a:t>
            </a:r>
            <a:r>
              <a:rPr lang="fr-FR" dirty="0">
                <a:latin typeface="Calibri" panose="020F0502020204030204" pitchFamily="34" charset="0"/>
              </a:rPr>
              <a:t>, ne, … )</a:t>
            </a:r>
          </a:p>
          <a:p>
            <a:pPr lvl="0">
              <a:buSzPct val="100000"/>
              <a:buFont typeface="Symbol" panose="05050102010706020507" pitchFamily="18" charset="2"/>
              <a:buChar char="*"/>
            </a:pPr>
            <a:r>
              <a:rPr lang="fr-FR" dirty="0">
                <a:solidFill>
                  <a:srgbClr val="2300DC"/>
                </a:solidFill>
                <a:latin typeface="Calibri" panose="020F0502020204030204" pitchFamily="34" charset="0"/>
              </a:rPr>
              <a:t>type</a:t>
            </a:r>
            <a:r>
              <a:rPr lang="fr-FR" dirty="0">
                <a:latin typeface="Calibri" panose="020F0502020204030204" pitchFamily="34" charset="0"/>
              </a:rPr>
              <a:t> → instruction type</a:t>
            </a:r>
          </a:p>
        </p:txBody>
      </p:sp>
      <p:grpSp>
        <p:nvGrpSpPr>
          <p:cNvPr id="27" name="Group 26"/>
          <p:cNvGrpSpPr/>
          <p:nvPr/>
        </p:nvGrpSpPr>
        <p:grpSpPr>
          <a:xfrm>
            <a:off x="3429000" y="2514600"/>
            <a:ext cx="5486400" cy="1340624"/>
            <a:chOff x="2514600" y="2032000"/>
            <a:chExt cx="5486400" cy="1340624"/>
          </a:xfrm>
        </p:grpSpPr>
        <p:sp>
          <p:nvSpPr>
            <p:cNvPr id="10" name="AutoShape 3"/>
            <p:cNvSpPr>
              <a:spLocks noChangeAspect="1" noChangeArrowheads="1" noTextEdit="1"/>
            </p:cNvSpPr>
            <p:nvPr/>
          </p:nvSpPr>
          <p:spPr bwMode="auto">
            <a:xfrm>
              <a:off x="2514600" y="2032000"/>
              <a:ext cx="5486400" cy="131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6"/>
            <p:cNvSpPr>
              <a:spLocks noChangeArrowheads="1"/>
            </p:cNvSpPr>
            <p:nvPr/>
          </p:nvSpPr>
          <p:spPr bwMode="auto">
            <a:xfrm>
              <a:off x="2641600" y="2632075"/>
              <a:ext cx="1239838" cy="357188"/>
            </a:xfrm>
            <a:prstGeom prst="rect">
              <a:avLst/>
            </a:prstGeom>
            <a:solidFill>
              <a:srgbClr val="FFE6D5"/>
            </a:solidFill>
            <a:ln w="1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9"/>
            <p:cNvSpPr>
              <a:spLocks noChangeArrowheads="1"/>
            </p:cNvSpPr>
            <p:nvPr/>
          </p:nvSpPr>
          <p:spPr bwMode="auto">
            <a:xfrm>
              <a:off x="3887788" y="2632075"/>
              <a:ext cx="800100" cy="357188"/>
            </a:xfrm>
            <a:prstGeom prst="rect">
              <a:avLst/>
            </a:prstGeom>
            <a:solidFill>
              <a:srgbClr val="FFE6D5"/>
            </a:solidFill>
            <a:ln w="1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0"/>
            <p:cNvSpPr>
              <a:spLocks noChangeArrowheads="1"/>
            </p:cNvSpPr>
            <p:nvPr/>
          </p:nvSpPr>
          <p:spPr bwMode="auto">
            <a:xfrm>
              <a:off x="4686300" y="2632075"/>
              <a:ext cx="3228975" cy="357188"/>
            </a:xfrm>
            <a:prstGeom prst="rect">
              <a:avLst/>
            </a:prstGeom>
            <a:solidFill>
              <a:srgbClr val="FFE6D5"/>
            </a:solidFill>
            <a:ln w="1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1"/>
            <p:cNvSpPr>
              <a:spLocks noChangeArrowheads="1"/>
            </p:cNvSpPr>
            <p:nvPr/>
          </p:nvSpPr>
          <p:spPr bwMode="auto">
            <a:xfrm>
              <a:off x="2852738" y="2590800"/>
              <a:ext cx="638508"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500" dirty="0" err="1">
                  <a:solidFill>
                    <a:srgbClr val="000000"/>
                  </a:solidFill>
                  <a:latin typeface="Bitstream Vera Sans"/>
                </a:rPr>
                <a:t>cond</a:t>
              </a:r>
              <a:endParaRPr lang="en-US" dirty="0">
                <a:latin typeface="Arial" pitchFamily="34" charset="0"/>
              </a:endParaRPr>
            </a:p>
          </p:txBody>
        </p:sp>
        <p:sp>
          <p:nvSpPr>
            <p:cNvPr id="18" name="Rectangle 12"/>
            <p:cNvSpPr>
              <a:spLocks noChangeArrowheads="1"/>
            </p:cNvSpPr>
            <p:nvPr/>
          </p:nvSpPr>
          <p:spPr bwMode="auto">
            <a:xfrm>
              <a:off x="2554288" y="3095625"/>
              <a:ext cx="2340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a:solidFill>
                    <a:srgbClr val="000000"/>
                  </a:solidFill>
                  <a:latin typeface="Bitstream Vera Sans"/>
                </a:rPr>
                <a:t>32</a:t>
              </a:r>
              <a:endParaRPr lang="en-US">
                <a:latin typeface="Arial" pitchFamily="34" charset="0"/>
              </a:endParaRPr>
            </a:p>
          </p:txBody>
        </p:sp>
        <p:sp>
          <p:nvSpPr>
            <p:cNvPr id="19" name="Rectangle 13"/>
            <p:cNvSpPr>
              <a:spLocks noChangeArrowheads="1"/>
            </p:cNvSpPr>
            <p:nvPr/>
          </p:nvSpPr>
          <p:spPr bwMode="auto">
            <a:xfrm>
              <a:off x="3605213" y="3095625"/>
              <a:ext cx="2340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a:solidFill>
                    <a:srgbClr val="000000"/>
                  </a:solidFill>
                  <a:latin typeface="Bitstream Vera Sans"/>
                </a:rPr>
                <a:t>29</a:t>
              </a:r>
              <a:endParaRPr lang="en-US">
                <a:latin typeface="Arial" pitchFamily="34" charset="0"/>
              </a:endParaRPr>
            </a:p>
          </p:txBody>
        </p:sp>
        <p:sp>
          <p:nvSpPr>
            <p:cNvPr id="20" name="Rectangle 14"/>
            <p:cNvSpPr>
              <a:spLocks noChangeArrowheads="1"/>
            </p:cNvSpPr>
            <p:nvPr/>
          </p:nvSpPr>
          <p:spPr bwMode="auto">
            <a:xfrm>
              <a:off x="3921125" y="2590800"/>
              <a:ext cx="581891"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500" dirty="0">
                  <a:solidFill>
                    <a:srgbClr val="000000"/>
                  </a:solidFill>
                  <a:latin typeface="Bitstream Vera Sans"/>
                </a:rPr>
                <a:t>type</a:t>
              </a:r>
              <a:endParaRPr lang="en-US" dirty="0">
                <a:latin typeface="Arial" pitchFamily="34" charset="0"/>
              </a:endParaRPr>
            </a:p>
          </p:txBody>
        </p:sp>
        <p:sp>
          <p:nvSpPr>
            <p:cNvPr id="21" name="Rectangle 15"/>
            <p:cNvSpPr>
              <a:spLocks noChangeArrowheads="1"/>
            </p:cNvSpPr>
            <p:nvPr/>
          </p:nvSpPr>
          <p:spPr bwMode="auto">
            <a:xfrm>
              <a:off x="4446588" y="3095625"/>
              <a:ext cx="2340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a:solidFill>
                    <a:srgbClr val="000000"/>
                  </a:solidFill>
                  <a:latin typeface="Bitstream Vera Sans"/>
                </a:rPr>
                <a:t>27</a:t>
              </a:r>
              <a:endParaRPr lang="en-US">
                <a:latin typeface="Arial" pitchFamily="34" charset="0"/>
              </a:endParaRPr>
            </a:p>
          </p:txBody>
        </p:sp>
        <p:sp>
          <p:nvSpPr>
            <p:cNvPr id="22" name="Rectangle 16"/>
            <p:cNvSpPr>
              <a:spLocks noChangeArrowheads="1"/>
            </p:cNvSpPr>
            <p:nvPr/>
          </p:nvSpPr>
          <p:spPr bwMode="auto">
            <a:xfrm>
              <a:off x="3960813" y="3095625"/>
              <a:ext cx="2340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a:solidFill>
                    <a:srgbClr val="000000"/>
                  </a:solidFill>
                  <a:latin typeface="Bitstream Vera Sans"/>
                </a:rPr>
                <a:t>28</a:t>
              </a:r>
              <a:endParaRPr lang="en-US">
                <a:latin typeface="Arial" pitchFamily="34" charset="0"/>
              </a:endParaRPr>
            </a:p>
          </p:txBody>
        </p:sp>
        <p:sp>
          <p:nvSpPr>
            <p:cNvPr id="23" name="Freeform 17"/>
            <p:cNvSpPr>
              <a:spLocks/>
            </p:cNvSpPr>
            <p:nvPr/>
          </p:nvSpPr>
          <p:spPr bwMode="auto">
            <a:xfrm>
              <a:off x="2643188" y="2381250"/>
              <a:ext cx="1201738" cy="182563"/>
            </a:xfrm>
            <a:custGeom>
              <a:avLst/>
              <a:gdLst>
                <a:gd name="T0" fmla="*/ 0 w 1322"/>
                <a:gd name="T1" fmla="*/ 184 h 199"/>
                <a:gd name="T2" fmla="*/ 50 w 1322"/>
                <a:gd name="T3" fmla="*/ 98 h 199"/>
                <a:gd name="T4" fmla="*/ 615 w 1322"/>
                <a:gd name="T5" fmla="*/ 98 h 199"/>
                <a:gd name="T6" fmla="*/ 713 w 1322"/>
                <a:gd name="T7" fmla="*/ 0 h 199"/>
                <a:gd name="T8" fmla="*/ 776 w 1322"/>
                <a:gd name="T9" fmla="*/ 110 h 199"/>
                <a:gd name="T10" fmla="*/ 1270 w 1322"/>
                <a:gd name="T11" fmla="*/ 110 h 199"/>
                <a:gd name="T12" fmla="*/ 1322 w 1322"/>
                <a:gd name="T13" fmla="*/ 199 h 199"/>
              </a:gdLst>
              <a:ahLst/>
              <a:cxnLst>
                <a:cxn ang="0">
                  <a:pos x="T0" y="T1"/>
                </a:cxn>
                <a:cxn ang="0">
                  <a:pos x="T2" y="T3"/>
                </a:cxn>
                <a:cxn ang="0">
                  <a:pos x="T4" y="T5"/>
                </a:cxn>
                <a:cxn ang="0">
                  <a:pos x="T6" y="T7"/>
                </a:cxn>
                <a:cxn ang="0">
                  <a:pos x="T8" y="T9"/>
                </a:cxn>
                <a:cxn ang="0">
                  <a:pos x="T10" y="T11"/>
                </a:cxn>
                <a:cxn ang="0">
                  <a:pos x="T12" y="T13"/>
                </a:cxn>
              </a:cxnLst>
              <a:rect l="0" t="0" r="r" b="b"/>
              <a:pathLst>
                <a:path w="1322" h="199">
                  <a:moveTo>
                    <a:pt x="0" y="184"/>
                  </a:moveTo>
                  <a:lnTo>
                    <a:pt x="50" y="98"/>
                  </a:lnTo>
                  <a:lnTo>
                    <a:pt x="615" y="98"/>
                  </a:lnTo>
                  <a:lnTo>
                    <a:pt x="713" y="0"/>
                  </a:lnTo>
                  <a:lnTo>
                    <a:pt x="776" y="110"/>
                  </a:lnTo>
                  <a:lnTo>
                    <a:pt x="1270" y="110"/>
                  </a:lnTo>
                  <a:lnTo>
                    <a:pt x="1322" y="199"/>
                  </a:lnTo>
                </a:path>
              </a:pathLst>
            </a:custGeom>
            <a:noFill/>
            <a:ln w="1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8"/>
            <p:cNvSpPr>
              <a:spLocks/>
            </p:cNvSpPr>
            <p:nvPr/>
          </p:nvSpPr>
          <p:spPr bwMode="auto">
            <a:xfrm>
              <a:off x="3919538" y="2381250"/>
              <a:ext cx="738188" cy="188913"/>
            </a:xfrm>
            <a:custGeom>
              <a:avLst/>
              <a:gdLst>
                <a:gd name="T0" fmla="*/ 0 w 813"/>
                <a:gd name="T1" fmla="*/ 190 h 205"/>
                <a:gd name="T2" fmla="*/ 30 w 813"/>
                <a:gd name="T3" fmla="*/ 101 h 205"/>
                <a:gd name="T4" fmla="*/ 378 w 813"/>
                <a:gd name="T5" fmla="*/ 101 h 205"/>
                <a:gd name="T6" fmla="*/ 438 w 813"/>
                <a:gd name="T7" fmla="*/ 0 h 205"/>
                <a:gd name="T8" fmla="*/ 477 w 813"/>
                <a:gd name="T9" fmla="*/ 113 h 205"/>
                <a:gd name="T10" fmla="*/ 781 w 813"/>
                <a:gd name="T11" fmla="*/ 113 h 205"/>
                <a:gd name="T12" fmla="*/ 813 w 813"/>
                <a:gd name="T13" fmla="*/ 205 h 205"/>
              </a:gdLst>
              <a:ahLst/>
              <a:cxnLst>
                <a:cxn ang="0">
                  <a:pos x="T0" y="T1"/>
                </a:cxn>
                <a:cxn ang="0">
                  <a:pos x="T2" y="T3"/>
                </a:cxn>
                <a:cxn ang="0">
                  <a:pos x="T4" y="T5"/>
                </a:cxn>
                <a:cxn ang="0">
                  <a:pos x="T6" y="T7"/>
                </a:cxn>
                <a:cxn ang="0">
                  <a:pos x="T8" y="T9"/>
                </a:cxn>
                <a:cxn ang="0">
                  <a:pos x="T10" y="T11"/>
                </a:cxn>
                <a:cxn ang="0">
                  <a:pos x="T12" y="T13"/>
                </a:cxn>
              </a:cxnLst>
              <a:rect l="0" t="0" r="r" b="b"/>
              <a:pathLst>
                <a:path w="813" h="205">
                  <a:moveTo>
                    <a:pt x="0" y="190"/>
                  </a:moveTo>
                  <a:lnTo>
                    <a:pt x="30" y="101"/>
                  </a:lnTo>
                  <a:lnTo>
                    <a:pt x="378" y="101"/>
                  </a:lnTo>
                  <a:lnTo>
                    <a:pt x="438" y="0"/>
                  </a:lnTo>
                  <a:lnTo>
                    <a:pt x="477" y="113"/>
                  </a:lnTo>
                  <a:lnTo>
                    <a:pt x="781" y="113"/>
                  </a:lnTo>
                  <a:lnTo>
                    <a:pt x="813" y="205"/>
                  </a:lnTo>
                </a:path>
              </a:pathLst>
            </a:custGeom>
            <a:noFill/>
            <a:ln w="1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19"/>
            <p:cNvSpPr>
              <a:spLocks noChangeArrowheads="1"/>
            </p:cNvSpPr>
            <p:nvPr/>
          </p:nvSpPr>
          <p:spPr bwMode="auto">
            <a:xfrm>
              <a:off x="3189288" y="2051050"/>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200">
                  <a:solidFill>
                    <a:srgbClr val="000000"/>
                  </a:solidFill>
                  <a:latin typeface="Bitstream Vera Sans"/>
                </a:rPr>
                <a:t>4</a:t>
              </a:r>
              <a:endParaRPr lang="en-US">
                <a:latin typeface="Arial" pitchFamily="34" charset="0"/>
              </a:endParaRPr>
            </a:p>
          </p:txBody>
        </p:sp>
        <p:sp>
          <p:nvSpPr>
            <p:cNvPr id="26" name="Rectangle 20"/>
            <p:cNvSpPr>
              <a:spLocks noChangeArrowheads="1"/>
            </p:cNvSpPr>
            <p:nvPr/>
          </p:nvSpPr>
          <p:spPr bwMode="auto">
            <a:xfrm>
              <a:off x="4203700" y="2055812"/>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200">
                  <a:solidFill>
                    <a:srgbClr val="000000"/>
                  </a:solidFill>
                  <a:latin typeface="Bitstream Vera Sans"/>
                </a:rPr>
                <a:t>2</a:t>
              </a:r>
              <a:endParaRPr lang="en-US">
                <a:latin typeface="Arial" pitchFamily="34" charset="0"/>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page4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565400" y="2286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Data </a:t>
            </a:r>
            <a:r>
              <a:rPr lang="fr-FR" dirty="0" err="1">
                <a:solidFill>
                  <a:schemeClr val="tx1"/>
                </a:solidFill>
              </a:rPr>
              <a:t>Processing</a:t>
            </a:r>
            <a:r>
              <a:rPr lang="fr-FR" dirty="0">
                <a:solidFill>
                  <a:schemeClr val="tx1"/>
                </a:solidFill>
              </a:rPr>
              <a:t> Instructions</a:t>
            </a:r>
          </a:p>
        </p:txBody>
      </p:sp>
      <p:sp>
        <p:nvSpPr>
          <p:cNvPr id="3" name="Text Placeholder 2"/>
          <p:cNvSpPr txBox="1">
            <a:spLocks noGrp="1"/>
          </p:cNvSpPr>
          <p:nvPr>
            <p:ph type="body" idx="4294967295"/>
          </p:nvPr>
        </p:nvSpPr>
        <p:spPr>
          <a:xfrm>
            <a:off x="2998788" y="3743326"/>
            <a:ext cx="7669212" cy="2587625"/>
          </a:xfr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400" dirty="0">
                <a:latin typeface="Calibri" panose="020F0502020204030204" pitchFamily="34" charset="0"/>
              </a:rPr>
              <a:t>Data processing instruction type : 00</a:t>
            </a:r>
          </a:p>
          <a:p>
            <a:pPr lvl="0">
              <a:buSzPct val="100000"/>
              <a:buFont typeface="Symbol" panose="05050102010706020507" pitchFamily="18" charset="2"/>
              <a:buChar char="*"/>
            </a:pPr>
            <a:r>
              <a:rPr lang="en-US" sz="2400" dirty="0">
                <a:latin typeface="Calibri" panose="020F0502020204030204" pitchFamily="34" charset="0"/>
              </a:rPr>
              <a:t>I → </a:t>
            </a:r>
            <a:r>
              <a:rPr lang="en-US" sz="2400" dirty="0">
                <a:solidFill>
                  <a:srgbClr val="DC2300"/>
                </a:solidFill>
                <a:latin typeface="Calibri" panose="020F0502020204030204" pitchFamily="34" charset="0"/>
              </a:rPr>
              <a:t>Immediate</a:t>
            </a:r>
            <a:r>
              <a:rPr lang="en-US" sz="2400" dirty="0">
                <a:latin typeface="Calibri" panose="020F0502020204030204" pitchFamily="34" charset="0"/>
              </a:rPr>
              <a:t> bit</a:t>
            </a:r>
          </a:p>
          <a:p>
            <a:pPr lvl="0">
              <a:buSzPct val="100000"/>
              <a:buFont typeface="Symbol" panose="05050102010706020507" pitchFamily="18" charset="2"/>
              <a:buChar char="*"/>
            </a:pPr>
            <a:r>
              <a:rPr lang="en-US" sz="2400" dirty="0" err="1">
                <a:latin typeface="Calibri" panose="020F0502020204030204" pitchFamily="34" charset="0"/>
              </a:rPr>
              <a:t>opcode</a:t>
            </a:r>
            <a:r>
              <a:rPr lang="en-US" sz="2400" dirty="0">
                <a:latin typeface="Calibri" panose="020F0502020204030204" pitchFamily="34" charset="0"/>
              </a:rPr>
              <a:t> → Instruction code</a:t>
            </a:r>
          </a:p>
          <a:p>
            <a:pPr lvl="0">
              <a:buSzPct val="100000"/>
              <a:buFont typeface="Symbol" panose="05050102010706020507" pitchFamily="18" charset="2"/>
              <a:buChar char="*"/>
            </a:pPr>
            <a:r>
              <a:rPr lang="en-US" sz="2400" dirty="0">
                <a:latin typeface="Calibri" panose="020F0502020204030204" pitchFamily="34" charset="0"/>
              </a:rPr>
              <a:t>S → 'S' suffix bit (for setting the </a:t>
            </a:r>
            <a:r>
              <a:rPr lang="en-US" sz="2400" dirty="0">
                <a:solidFill>
                  <a:srgbClr val="2300DC"/>
                </a:solidFill>
                <a:latin typeface="Calibri" panose="020F0502020204030204" pitchFamily="34" charset="0"/>
              </a:rPr>
              <a:t>CPSR flags</a:t>
            </a:r>
            <a:r>
              <a:rPr lang="en-US" sz="2400" dirty="0">
                <a:latin typeface="Calibri" panose="020F0502020204030204" pitchFamily="34" charset="0"/>
              </a:rPr>
              <a:t>)</a:t>
            </a:r>
          </a:p>
          <a:p>
            <a:pPr lvl="0">
              <a:buSzPct val="100000"/>
              <a:buFont typeface="Symbol" panose="05050102010706020507" pitchFamily="18" charset="2"/>
              <a:buChar char="*"/>
            </a:pPr>
            <a:r>
              <a:rPr lang="en-US" sz="2400" dirty="0" err="1">
                <a:latin typeface="Calibri" panose="020F0502020204030204" pitchFamily="34" charset="0"/>
              </a:rPr>
              <a:t>rs</a:t>
            </a:r>
            <a:r>
              <a:rPr lang="en-US" sz="2400" dirty="0">
                <a:latin typeface="Calibri" panose="020F0502020204030204" pitchFamily="34" charset="0"/>
              </a:rPr>
              <a:t>, </a:t>
            </a:r>
            <a:r>
              <a:rPr lang="en-US" sz="2400" dirty="0" err="1">
                <a:latin typeface="Calibri" panose="020F0502020204030204" pitchFamily="34" charset="0"/>
              </a:rPr>
              <a:t>rd</a:t>
            </a:r>
            <a:r>
              <a:rPr lang="en-US" sz="2400" dirty="0">
                <a:latin typeface="Calibri" panose="020F0502020204030204" pitchFamily="34" charset="0"/>
              </a:rPr>
              <a:t> → source register, destination register</a:t>
            </a:r>
          </a:p>
        </p:txBody>
      </p:sp>
      <p:grpSp>
        <p:nvGrpSpPr>
          <p:cNvPr id="56" name="Group 55"/>
          <p:cNvGrpSpPr/>
          <p:nvPr/>
        </p:nvGrpSpPr>
        <p:grpSpPr>
          <a:xfrm>
            <a:off x="2514601" y="1981200"/>
            <a:ext cx="7434263" cy="1429882"/>
            <a:chOff x="1447800" y="1981200"/>
            <a:chExt cx="7434263" cy="1429882"/>
          </a:xfrm>
        </p:grpSpPr>
        <p:sp>
          <p:nvSpPr>
            <p:cNvPr id="9" name="AutoShape 3"/>
            <p:cNvSpPr>
              <a:spLocks noChangeAspect="1" noChangeArrowheads="1" noTextEdit="1"/>
            </p:cNvSpPr>
            <p:nvPr/>
          </p:nvSpPr>
          <p:spPr bwMode="auto">
            <a:xfrm>
              <a:off x="1447800" y="1981200"/>
              <a:ext cx="7434263"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1533525" y="2490788"/>
              <a:ext cx="990600" cy="282575"/>
            </a:xfrm>
            <a:prstGeom prst="rect">
              <a:avLst/>
            </a:prstGeom>
            <a:solidFill>
              <a:srgbClr val="FFE6D5"/>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2528888" y="2490788"/>
              <a:ext cx="638175" cy="282575"/>
            </a:xfrm>
            <a:prstGeom prst="rect">
              <a:avLst/>
            </a:prstGeom>
            <a:solidFill>
              <a:srgbClr val="FFE6D5"/>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6777038" y="2490788"/>
              <a:ext cx="2066925" cy="663575"/>
            </a:xfrm>
            <a:prstGeom prst="rect">
              <a:avLst/>
            </a:prstGeom>
            <a:solidFill>
              <a:srgbClr val="FFE6D5"/>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3165475" y="2490788"/>
              <a:ext cx="3606800" cy="276225"/>
            </a:xfrm>
            <a:prstGeom prst="rect">
              <a:avLst/>
            </a:prstGeom>
            <a:solidFill>
              <a:srgbClr val="FFE6D5"/>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2"/>
            <p:cNvSpPr>
              <a:spLocks noChangeArrowheads="1"/>
            </p:cNvSpPr>
            <p:nvPr/>
          </p:nvSpPr>
          <p:spPr bwMode="auto">
            <a:xfrm>
              <a:off x="1701800" y="2438400"/>
              <a:ext cx="51084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000" dirty="0" err="1">
                  <a:solidFill>
                    <a:srgbClr val="000000"/>
                  </a:solidFill>
                  <a:latin typeface="Bitstream Vera Sans"/>
                </a:rPr>
                <a:t>cond</a:t>
              </a:r>
              <a:endParaRPr lang="en-US" dirty="0">
                <a:latin typeface="Arial" pitchFamily="34" charset="0"/>
              </a:endParaRPr>
            </a:p>
          </p:txBody>
        </p:sp>
        <p:sp>
          <p:nvSpPr>
            <p:cNvPr id="18" name="Rectangle 13"/>
            <p:cNvSpPr>
              <a:spLocks noChangeArrowheads="1"/>
            </p:cNvSpPr>
            <p:nvPr/>
          </p:nvSpPr>
          <p:spPr bwMode="auto">
            <a:xfrm>
              <a:off x="1463675" y="2840038"/>
              <a:ext cx="1827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a:solidFill>
                    <a:srgbClr val="000000"/>
                  </a:solidFill>
                  <a:latin typeface="Bitstream Vera Sans"/>
                </a:rPr>
                <a:t>32</a:t>
              </a:r>
              <a:endParaRPr lang="en-US">
                <a:latin typeface="Arial" pitchFamily="34" charset="0"/>
              </a:endParaRPr>
            </a:p>
          </p:txBody>
        </p:sp>
        <p:sp>
          <p:nvSpPr>
            <p:cNvPr id="19" name="Rectangle 14"/>
            <p:cNvSpPr>
              <a:spLocks noChangeArrowheads="1"/>
            </p:cNvSpPr>
            <p:nvPr/>
          </p:nvSpPr>
          <p:spPr bwMode="auto">
            <a:xfrm>
              <a:off x="2303463" y="2840038"/>
              <a:ext cx="1827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a:solidFill>
                    <a:srgbClr val="000000"/>
                  </a:solidFill>
                  <a:latin typeface="Bitstream Vera Sans"/>
                </a:rPr>
                <a:t>29</a:t>
              </a:r>
              <a:endParaRPr lang="en-US">
                <a:latin typeface="Arial" pitchFamily="34" charset="0"/>
              </a:endParaRPr>
            </a:p>
          </p:txBody>
        </p:sp>
        <p:sp>
          <p:nvSpPr>
            <p:cNvPr id="20" name="Rectangle 15"/>
            <p:cNvSpPr>
              <a:spLocks noChangeArrowheads="1"/>
            </p:cNvSpPr>
            <p:nvPr/>
          </p:nvSpPr>
          <p:spPr bwMode="auto">
            <a:xfrm>
              <a:off x="2555875" y="2508250"/>
              <a:ext cx="37510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000">
                  <a:solidFill>
                    <a:srgbClr val="000000"/>
                  </a:solidFill>
                  <a:latin typeface="Bitstream Vera Sans"/>
                </a:rPr>
                <a:t> 0 0</a:t>
              </a:r>
              <a:endParaRPr lang="en-US">
                <a:latin typeface="Arial" pitchFamily="34" charset="0"/>
              </a:endParaRPr>
            </a:p>
          </p:txBody>
        </p:sp>
        <p:sp>
          <p:nvSpPr>
            <p:cNvPr id="21" name="Rectangle 16"/>
            <p:cNvSpPr>
              <a:spLocks noChangeArrowheads="1"/>
            </p:cNvSpPr>
            <p:nvPr/>
          </p:nvSpPr>
          <p:spPr bwMode="auto">
            <a:xfrm>
              <a:off x="2944813" y="2840038"/>
              <a:ext cx="1827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a:solidFill>
                    <a:srgbClr val="000000"/>
                  </a:solidFill>
                  <a:latin typeface="Bitstream Vera Sans"/>
                </a:rPr>
                <a:t>27</a:t>
              </a:r>
              <a:endParaRPr lang="en-US">
                <a:latin typeface="Arial" pitchFamily="34" charset="0"/>
              </a:endParaRPr>
            </a:p>
          </p:txBody>
        </p:sp>
        <p:sp>
          <p:nvSpPr>
            <p:cNvPr id="22" name="Rectangle 17"/>
            <p:cNvSpPr>
              <a:spLocks noChangeArrowheads="1"/>
            </p:cNvSpPr>
            <p:nvPr/>
          </p:nvSpPr>
          <p:spPr bwMode="auto">
            <a:xfrm>
              <a:off x="2586038" y="2840038"/>
              <a:ext cx="1827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a:solidFill>
                    <a:srgbClr val="000000"/>
                  </a:solidFill>
                  <a:latin typeface="Bitstream Vera Sans"/>
                </a:rPr>
                <a:t>28</a:t>
              </a:r>
              <a:endParaRPr lang="en-US">
                <a:latin typeface="Arial" pitchFamily="34" charset="0"/>
              </a:endParaRPr>
            </a:p>
          </p:txBody>
        </p:sp>
        <p:sp>
          <p:nvSpPr>
            <p:cNvPr id="23" name="Freeform 18"/>
            <p:cNvSpPr>
              <a:spLocks/>
            </p:cNvSpPr>
            <p:nvPr/>
          </p:nvSpPr>
          <p:spPr bwMode="auto">
            <a:xfrm>
              <a:off x="1535113" y="2290763"/>
              <a:ext cx="958850" cy="146050"/>
            </a:xfrm>
            <a:custGeom>
              <a:avLst/>
              <a:gdLst>
                <a:gd name="T0" fmla="*/ 0 w 1322"/>
                <a:gd name="T1" fmla="*/ 185 h 200"/>
                <a:gd name="T2" fmla="*/ 50 w 1322"/>
                <a:gd name="T3" fmla="*/ 98 h 200"/>
                <a:gd name="T4" fmla="*/ 615 w 1322"/>
                <a:gd name="T5" fmla="*/ 98 h 200"/>
                <a:gd name="T6" fmla="*/ 712 w 1322"/>
                <a:gd name="T7" fmla="*/ 0 h 200"/>
                <a:gd name="T8" fmla="*/ 776 w 1322"/>
                <a:gd name="T9" fmla="*/ 110 h 200"/>
                <a:gd name="T10" fmla="*/ 1270 w 1322"/>
                <a:gd name="T11" fmla="*/ 110 h 200"/>
                <a:gd name="T12" fmla="*/ 1322 w 1322"/>
                <a:gd name="T13" fmla="*/ 200 h 200"/>
              </a:gdLst>
              <a:ahLst/>
              <a:cxnLst>
                <a:cxn ang="0">
                  <a:pos x="T0" y="T1"/>
                </a:cxn>
                <a:cxn ang="0">
                  <a:pos x="T2" y="T3"/>
                </a:cxn>
                <a:cxn ang="0">
                  <a:pos x="T4" y="T5"/>
                </a:cxn>
                <a:cxn ang="0">
                  <a:pos x="T6" y="T7"/>
                </a:cxn>
                <a:cxn ang="0">
                  <a:pos x="T8" y="T9"/>
                </a:cxn>
                <a:cxn ang="0">
                  <a:pos x="T10" y="T11"/>
                </a:cxn>
                <a:cxn ang="0">
                  <a:pos x="T12" y="T13"/>
                </a:cxn>
              </a:cxnLst>
              <a:rect l="0" t="0" r="r" b="b"/>
              <a:pathLst>
                <a:path w="1322" h="200">
                  <a:moveTo>
                    <a:pt x="0" y="185"/>
                  </a:moveTo>
                  <a:lnTo>
                    <a:pt x="50" y="98"/>
                  </a:lnTo>
                  <a:lnTo>
                    <a:pt x="615" y="98"/>
                  </a:lnTo>
                  <a:lnTo>
                    <a:pt x="712" y="0"/>
                  </a:lnTo>
                  <a:lnTo>
                    <a:pt x="776" y="110"/>
                  </a:lnTo>
                  <a:lnTo>
                    <a:pt x="1270" y="110"/>
                  </a:lnTo>
                  <a:lnTo>
                    <a:pt x="1322" y="200"/>
                  </a:lnTo>
                </a:path>
              </a:pathLst>
            </a:custGeom>
            <a:noFill/>
            <a:ln w="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9"/>
            <p:cNvSpPr>
              <a:spLocks/>
            </p:cNvSpPr>
            <p:nvPr/>
          </p:nvSpPr>
          <p:spPr bwMode="auto">
            <a:xfrm>
              <a:off x="2552700" y="2290763"/>
              <a:ext cx="590550" cy="150813"/>
            </a:xfrm>
            <a:custGeom>
              <a:avLst/>
              <a:gdLst>
                <a:gd name="T0" fmla="*/ 0 w 814"/>
                <a:gd name="T1" fmla="*/ 190 h 206"/>
                <a:gd name="T2" fmla="*/ 31 w 814"/>
                <a:gd name="T3" fmla="*/ 101 h 206"/>
                <a:gd name="T4" fmla="*/ 379 w 814"/>
                <a:gd name="T5" fmla="*/ 101 h 206"/>
                <a:gd name="T6" fmla="*/ 439 w 814"/>
                <a:gd name="T7" fmla="*/ 0 h 206"/>
                <a:gd name="T8" fmla="*/ 478 w 814"/>
                <a:gd name="T9" fmla="*/ 113 h 206"/>
                <a:gd name="T10" fmla="*/ 782 w 814"/>
                <a:gd name="T11" fmla="*/ 113 h 206"/>
                <a:gd name="T12" fmla="*/ 814 w 814"/>
                <a:gd name="T13" fmla="*/ 206 h 206"/>
              </a:gdLst>
              <a:ahLst/>
              <a:cxnLst>
                <a:cxn ang="0">
                  <a:pos x="T0" y="T1"/>
                </a:cxn>
                <a:cxn ang="0">
                  <a:pos x="T2" y="T3"/>
                </a:cxn>
                <a:cxn ang="0">
                  <a:pos x="T4" y="T5"/>
                </a:cxn>
                <a:cxn ang="0">
                  <a:pos x="T6" y="T7"/>
                </a:cxn>
                <a:cxn ang="0">
                  <a:pos x="T8" y="T9"/>
                </a:cxn>
                <a:cxn ang="0">
                  <a:pos x="T10" y="T11"/>
                </a:cxn>
                <a:cxn ang="0">
                  <a:pos x="T12" y="T13"/>
                </a:cxn>
              </a:cxnLst>
              <a:rect l="0" t="0" r="r" b="b"/>
              <a:pathLst>
                <a:path w="814" h="206">
                  <a:moveTo>
                    <a:pt x="0" y="190"/>
                  </a:moveTo>
                  <a:lnTo>
                    <a:pt x="31" y="101"/>
                  </a:lnTo>
                  <a:lnTo>
                    <a:pt x="379" y="101"/>
                  </a:lnTo>
                  <a:lnTo>
                    <a:pt x="439" y="0"/>
                  </a:lnTo>
                  <a:lnTo>
                    <a:pt x="478" y="113"/>
                  </a:lnTo>
                  <a:lnTo>
                    <a:pt x="782" y="113"/>
                  </a:lnTo>
                  <a:lnTo>
                    <a:pt x="814" y="206"/>
                  </a:lnTo>
                </a:path>
              </a:pathLst>
            </a:custGeom>
            <a:noFill/>
            <a:ln w="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20"/>
            <p:cNvSpPr>
              <a:spLocks noChangeArrowheads="1"/>
            </p:cNvSpPr>
            <p:nvPr/>
          </p:nvSpPr>
          <p:spPr bwMode="auto">
            <a:xfrm>
              <a:off x="1971675" y="2028825"/>
              <a:ext cx="11060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000000"/>
                  </a:solidFill>
                  <a:latin typeface="Bitstream Vera Sans"/>
                </a:rPr>
                <a:t>4</a:t>
              </a:r>
              <a:endParaRPr lang="en-US">
                <a:latin typeface="Arial" pitchFamily="34" charset="0"/>
              </a:endParaRPr>
            </a:p>
          </p:txBody>
        </p:sp>
        <p:sp>
          <p:nvSpPr>
            <p:cNvPr id="26" name="Rectangle 21"/>
            <p:cNvSpPr>
              <a:spLocks noChangeArrowheads="1"/>
            </p:cNvSpPr>
            <p:nvPr/>
          </p:nvSpPr>
          <p:spPr bwMode="auto">
            <a:xfrm>
              <a:off x="2779713" y="2032000"/>
              <a:ext cx="11060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000000"/>
                  </a:solidFill>
                  <a:latin typeface="Bitstream Vera Sans"/>
                </a:rPr>
                <a:t>2</a:t>
              </a:r>
              <a:endParaRPr lang="en-US">
                <a:latin typeface="Arial" pitchFamily="34" charset="0"/>
              </a:endParaRPr>
            </a:p>
          </p:txBody>
        </p:sp>
        <p:sp>
          <p:nvSpPr>
            <p:cNvPr id="27" name="Line 22"/>
            <p:cNvSpPr>
              <a:spLocks noChangeShapeType="1"/>
            </p:cNvSpPr>
            <p:nvPr/>
          </p:nvSpPr>
          <p:spPr bwMode="auto">
            <a:xfrm>
              <a:off x="3459163" y="2490788"/>
              <a:ext cx="0" cy="27305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Rectangle 23"/>
            <p:cNvSpPr>
              <a:spLocks noChangeArrowheads="1"/>
            </p:cNvSpPr>
            <p:nvPr/>
          </p:nvSpPr>
          <p:spPr bwMode="auto">
            <a:xfrm>
              <a:off x="3273425" y="2519363"/>
              <a:ext cx="641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000">
                  <a:solidFill>
                    <a:srgbClr val="000000"/>
                  </a:solidFill>
                  <a:latin typeface="Bitstream Vera Sans"/>
                </a:rPr>
                <a:t>I</a:t>
              </a:r>
              <a:endParaRPr lang="en-US">
                <a:latin typeface="Arial" pitchFamily="34" charset="0"/>
              </a:endParaRPr>
            </a:p>
          </p:txBody>
        </p:sp>
        <p:sp>
          <p:nvSpPr>
            <p:cNvPr id="29" name="Rectangle 24"/>
            <p:cNvSpPr>
              <a:spLocks noChangeArrowheads="1"/>
            </p:cNvSpPr>
            <p:nvPr/>
          </p:nvSpPr>
          <p:spPr bwMode="auto">
            <a:xfrm>
              <a:off x="3200400" y="2840038"/>
              <a:ext cx="1827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a:solidFill>
                    <a:srgbClr val="000000"/>
                  </a:solidFill>
                  <a:latin typeface="Bitstream Vera Sans"/>
                </a:rPr>
                <a:t>26</a:t>
              </a:r>
              <a:endParaRPr lang="en-US">
                <a:latin typeface="Arial" pitchFamily="34" charset="0"/>
              </a:endParaRPr>
            </a:p>
          </p:txBody>
        </p:sp>
        <p:sp>
          <p:nvSpPr>
            <p:cNvPr id="30" name="Freeform 25"/>
            <p:cNvSpPr>
              <a:spLocks/>
            </p:cNvSpPr>
            <p:nvPr/>
          </p:nvSpPr>
          <p:spPr bwMode="auto">
            <a:xfrm>
              <a:off x="3505200" y="2308225"/>
              <a:ext cx="960438" cy="146050"/>
            </a:xfrm>
            <a:custGeom>
              <a:avLst/>
              <a:gdLst>
                <a:gd name="T0" fmla="*/ 0 w 1322"/>
                <a:gd name="T1" fmla="*/ 184 h 199"/>
                <a:gd name="T2" fmla="*/ 50 w 1322"/>
                <a:gd name="T3" fmla="*/ 97 h 199"/>
                <a:gd name="T4" fmla="*/ 615 w 1322"/>
                <a:gd name="T5" fmla="*/ 97 h 199"/>
                <a:gd name="T6" fmla="*/ 713 w 1322"/>
                <a:gd name="T7" fmla="*/ 0 h 199"/>
                <a:gd name="T8" fmla="*/ 776 w 1322"/>
                <a:gd name="T9" fmla="*/ 109 h 199"/>
                <a:gd name="T10" fmla="*/ 1270 w 1322"/>
                <a:gd name="T11" fmla="*/ 109 h 199"/>
                <a:gd name="T12" fmla="*/ 1322 w 1322"/>
                <a:gd name="T13" fmla="*/ 199 h 199"/>
              </a:gdLst>
              <a:ahLst/>
              <a:cxnLst>
                <a:cxn ang="0">
                  <a:pos x="T0" y="T1"/>
                </a:cxn>
                <a:cxn ang="0">
                  <a:pos x="T2" y="T3"/>
                </a:cxn>
                <a:cxn ang="0">
                  <a:pos x="T4" y="T5"/>
                </a:cxn>
                <a:cxn ang="0">
                  <a:pos x="T6" y="T7"/>
                </a:cxn>
                <a:cxn ang="0">
                  <a:pos x="T8" y="T9"/>
                </a:cxn>
                <a:cxn ang="0">
                  <a:pos x="T10" y="T11"/>
                </a:cxn>
                <a:cxn ang="0">
                  <a:pos x="T12" y="T13"/>
                </a:cxn>
              </a:cxnLst>
              <a:rect l="0" t="0" r="r" b="b"/>
              <a:pathLst>
                <a:path w="1322" h="199">
                  <a:moveTo>
                    <a:pt x="0" y="184"/>
                  </a:moveTo>
                  <a:lnTo>
                    <a:pt x="50" y="97"/>
                  </a:lnTo>
                  <a:lnTo>
                    <a:pt x="615" y="97"/>
                  </a:lnTo>
                  <a:lnTo>
                    <a:pt x="713" y="0"/>
                  </a:lnTo>
                  <a:lnTo>
                    <a:pt x="776" y="109"/>
                  </a:lnTo>
                  <a:lnTo>
                    <a:pt x="1270" y="109"/>
                  </a:lnTo>
                  <a:lnTo>
                    <a:pt x="1322" y="199"/>
                  </a:lnTo>
                </a:path>
              </a:pathLst>
            </a:custGeom>
            <a:noFill/>
            <a:ln w="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Rectangle 26"/>
            <p:cNvSpPr>
              <a:spLocks noChangeArrowheads="1"/>
            </p:cNvSpPr>
            <p:nvPr/>
          </p:nvSpPr>
          <p:spPr bwMode="auto">
            <a:xfrm>
              <a:off x="3941763" y="2047875"/>
              <a:ext cx="11060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000000"/>
                  </a:solidFill>
                  <a:latin typeface="Bitstream Vera Sans"/>
                </a:rPr>
                <a:t>4</a:t>
              </a:r>
              <a:endParaRPr lang="en-US">
                <a:latin typeface="Arial" pitchFamily="34" charset="0"/>
              </a:endParaRPr>
            </a:p>
          </p:txBody>
        </p:sp>
        <p:sp>
          <p:nvSpPr>
            <p:cNvPr id="32" name="Line 27"/>
            <p:cNvSpPr>
              <a:spLocks noChangeShapeType="1"/>
            </p:cNvSpPr>
            <p:nvPr/>
          </p:nvSpPr>
          <p:spPr bwMode="auto">
            <a:xfrm>
              <a:off x="4511675" y="2495550"/>
              <a:ext cx="0" cy="271463"/>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Rectangle 28"/>
            <p:cNvSpPr>
              <a:spLocks noChangeArrowheads="1"/>
            </p:cNvSpPr>
            <p:nvPr/>
          </p:nvSpPr>
          <p:spPr bwMode="auto">
            <a:xfrm>
              <a:off x="6951663" y="2517775"/>
              <a:ext cx="153644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a:solidFill>
                    <a:srgbClr val="000000"/>
                  </a:solidFill>
                  <a:latin typeface="Bitstream Vera Sans"/>
                </a:rPr>
                <a:t>shifter operand/</a:t>
              </a:r>
              <a:endParaRPr lang="en-US">
                <a:latin typeface="Arial" pitchFamily="34" charset="0"/>
              </a:endParaRPr>
            </a:p>
          </p:txBody>
        </p:sp>
        <p:sp>
          <p:nvSpPr>
            <p:cNvPr id="34" name="Rectangle 29"/>
            <p:cNvSpPr>
              <a:spLocks noChangeArrowheads="1"/>
            </p:cNvSpPr>
            <p:nvPr/>
          </p:nvSpPr>
          <p:spPr bwMode="auto">
            <a:xfrm>
              <a:off x="6951663" y="2822575"/>
              <a:ext cx="101008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a:solidFill>
                    <a:srgbClr val="000000"/>
                  </a:solidFill>
                  <a:latin typeface="Bitstream Vera Sans"/>
                </a:rPr>
                <a:t>immediate</a:t>
              </a:r>
              <a:endParaRPr lang="en-US">
                <a:latin typeface="Arial" pitchFamily="34" charset="0"/>
              </a:endParaRPr>
            </a:p>
          </p:txBody>
        </p:sp>
        <p:sp>
          <p:nvSpPr>
            <p:cNvPr id="35" name="Rectangle 30"/>
            <p:cNvSpPr>
              <a:spLocks noChangeArrowheads="1"/>
            </p:cNvSpPr>
            <p:nvPr/>
          </p:nvSpPr>
          <p:spPr bwMode="auto">
            <a:xfrm>
              <a:off x="3509963" y="2840038"/>
              <a:ext cx="1827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a:solidFill>
                    <a:srgbClr val="000000"/>
                  </a:solidFill>
                  <a:latin typeface="Bitstream Vera Sans"/>
                </a:rPr>
                <a:t>25</a:t>
              </a:r>
              <a:endParaRPr lang="en-US">
                <a:latin typeface="Arial" pitchFamily="34" charset="0"/>
              </a:endParaRPr>
            </a:p>
          </p:txBody>
        </p:sp>
        <p:sp>
          <p:nvSpPr>
            <p:cNvPr id="36" name="Rectangle 31"/>
            <p:cNvSpPr>
              <a:spLocks noChangeArrowheads="1"/>
            </p:cNvSpPr>
            <p:nvPr/>
          </p:nvSpPr>
          <p:spPr bwMode="auto">
            <a:xfrm>
              <a:off x="4283075" y="2840038"/>
              <a:ext cx="1827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a:solidFill>
                    <a:srgbClr val="000000"/>
                  </a:solidFill>
                  <a:latin typeface="Bitstream Vera Sans"/>
                </a:rPr>
                <a:t>22</a:t>
              </a:r>
              <a:endParaRPr lang="en-US">
                <a:latin typeface="Arial" pitchFamily="34" charset="0"/>
              </a:endParaRPr>
            </a:p>
          </p:txBody>
        </p:sp>
        <p:sp>
          <p:nvSpPr>
            <p:cNvPr id="37" name="Line 32"/>
            <p:cNvSpPr>
              <a:spLocks noChangeShapeType="1"/>
            </p:cNvSpPr>
            <p:nvPr/>
          </p:nvSpPr>
          <p:spPr bwMode="auto">
            <a:xfrm>
              <a:off x="4768850" y="2487613"/>
              <a:ext cx="0" cy="27305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33"/>
            <p:cNvSpPr>
              <a:spLocks noChangeArrowheads="1"/>
            </p:cNvSpPr>
            <p:nvPr/>
          </p:nvSpPr>
          <p:spPr bwMode="auto">
            <a:xfrm>
              <a:off x="4568825" y="2482850"/>
              <a:ext cx="1186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000" dirty="0">
                  <a:solidFill>
                    <a:srgbClr val="000000"/>
                  </a:solidFill>
                  <a:latin typeface="Bitstream Vera Sans"/>
                </a:rPr>
                <a:t>S</a:t>
              </a:r>
              <a:endParaRPr lang="en-US" dirty="0">
                <a:latin typeface="Arial" pitchFamily="34" charset="0"/>
              </a:endParaRPr>
            </a:p>
          </p:txBody>
        </p:sp>
        <p:sp>
          <p:nvSpPr>
            <p:cNvPr id="39" name="Rectangle 34"/>
            <p:cNvSpPr>
              <a:spLocks noChangeArrowheads="1"/>
            </p:cNvSpPr>
            <p:nvPr/>
          </p:nvSpPr>
          <p:spPr bwMode="auto">
            <a:xfrm>
              <a:off x="4549775" y="2840038"/>
              <a:ext cx="1827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a:solidFill>
                    <a:srgbClr val="000000"/>
                  </a:solidFill>
                  <a:latin typeface="Bitstream Vera Sans"/>
                </a:rPr>
                <a:t>21</a:t>
              </a:r>
              <a:endParaRPr lang="en-US">
                <a:latin typeface="Arial" pitchFamily="34" charset="0"/>
              </a:endParaRPr>
            </a:p>
          </p:txBody>
        </p:sp>
        <p:sp>
          <p:nvSpPr>
            <p:cNvPr id="40" name="Freeform 35"/>
            <p:cNvSpPr>
              <a:spLocks/>
            </p:cNvSpPr>
            <p:nvPr/>
          </p:nvSpPr>
          <p:spPr bwMode="auto">
            <a:xfrm>
              <a:off x="4786313" y="2308225"/>
              <a:ext cx="958850" cy="146050"/>
            </a:xfrm>
            <a:custGeom>
              <a:avLst/>
              <a:gdLst>
                <a:gd name="T0" fmla="*/ 0 w 1322"/>
                <a:gd name="T1" fmla="*/ 184 h 199"/>
                <a:gd name="T2" fmla="*/ 50 w 1322"/>
                <a:gd name="T3" fmla="*/ 97 h 199"/>
                <a:gd name="T4" fmla="*/ 615 w 1322"/>
                <a:gd name="T5" fmla="*/ 97 h 199"/>
                <a:gd name="T6" fmla="*/ 713 w 1322"/>
                <a:gd name="T7" fmla="*/ 0 h 199"/>
                <a:gd name="T8" fmla="*/ 776 w 1322"/>
                <a:gd name="T9" fmla="*/ 109 h 199"/>
                <a:gd name="T10" fmla="*/ 1270 w 1322"/>
                <a:gd name="T11" fmla="*/ 109 h 199"/>
                <a:gd name="T12" fmla="*/ 1322 w 1322"/>
                <a:gd name="T13" fmla="*/ 199 h 199"/>
              </a:gdLst>
              <a:ahLst/>
              <a:cxnLst>
                <a:cxn ang="0">
                  <a:pos x="T0" y="T1"/>
                </a:cxn>
                <a:cxn ang="0">
                  <a:pos x="T2" y="T3"/>
                </a:cxn>
                <a:cxn ang="0">
                  <a:pos x="T4" y="T5"/>
                </a:cxn>
                <a:cxn ang="0">
                  <a:pos x="T6" y="T7"/>
                </a:cxn>
                <a:cxn ang="0">
                  <a:pos x="T8" y="T9"/>
                </a:cxn>
                <a:cxn ang="0">
                  <a:pos x="T10" y="T11"/>
                </a:cxn>
                <a:cxn ang="0">
                  <a:pos x="T12" y="T13"/>
                </a:cxn>
              </a:cxnLst>
              <a:rect l="0" t="0" r="r" b="b"/>
              <a:pathLst>
                <a:path w="1322" h="199">
                  <a:moveTo>
                    <a:pt x="0" y="184"/>
                  </a:moveTo>
                  <a:lnTo>
                    <a:pt x="50" y="97"/>
                  </a:lnTo>
                  <a:lnTo>
                    <a:pt x="615" y="97"/>
                  </a:lnTo>
                  <a:lnTo>
                    <a:pt x="713" y="0"/>
                  </a:lnTo>
                  <a:lnTo>
                    <a:pt x="776" y="109"/>
                  </a:lnTo>
                  <a:lnTo>
                    <a:pt x="1270" y="109"/>
                  </a:lnTo>
                  <a:lnTo>
                    <a:pt x="1322" y="199"/>
                  </a:lnTo>
                </a:path>
              </a:pathLst>
            </a:custGeom>
            <a:noFill/>
            <a:ln w="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Rectangle 36"/>
            <p:cNvSpPr>
              <a:spLocks noChangeArrowheads="1"/>
            </p:cNvSpPr>
            <p:nvPr/>
          </p:nvSpPr>
          <p:spPr bwMode="auto">
            <a:xfrm>
              <a:off x="5222875" y="2047875"/>
              <a:ext cx="11060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000000"/>
                  </a:solidFill>
                  <a:latin typeface="Bitstream Vera Sans"/>
                </a:rPr>
                <a:t>4</a:t>
              </a:r>
              <a:endParaRPr lang="en-US">
                <a:latin typeface="Arial" pitchFamily="34" charset="0"/>
              </a:endParaRPr>
            </a:p>
          </p:txBody>
        </p:sp>
        <p:sp>
          <p:nvSpPr>
            <p:cNvPr id="42" name="Rectangle 37"/>
            <p:cNvSpPr>
              <a:spLocks noChangeArrowheads="1"/>
            </p:cNvSpPr>
            <p:nvPr/>
          </p:nvSpPr>
          <p:spPr bwMode="auto">
            <a:xfrm>
              <a:off x="5106988" y="2438400"/>
              <a:ext cx="1863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000" dirty="0" err="1">
                  <a:solidFill>
                    <a:srgbClr val="000000"/>
                  </a:solidFill>
                  <a:latin typeface="Bitstream Vera Sans"/>
                </a:rPr>
                <a:t>rs</a:t>
              </a:r>
              <a:endParaRPr lang="en-US" dirty="0">
                <a:latin typeface="Arial" pitchFamily="34" charset="0"/>
              </a:endParaRPr>
            </a:p>
          </p:txBody>
        </p:sp>
        <p:sp>
          <p:nvSpPr>
            <p:cNvPr id="43" name="Rectangle 38"/>
            <p:cNvSpPr>
              <a:spLocks noChangeArrowheads="1"/>
            </p:cNvSpPr>
            <p:nvPr/>
          </p:nvSpPr>
          <p:spPr bwMode="auto">
            <a:xfrm>
              <a:off x="4795838" y="2840038"/>
              <a:ext cx="1827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a:solidFill>
                    <a:srgbClr val="000000"/>
                  </a:solidFill>
                  <a:latin typeface="Bitstream Vera Sans"/>
                </a:rPr>
                <a:t>20</a:t>
              </a:r>
              <a:endParaRPr lang="en-US">
                <a:latin typeface="Arial" pitchFamily="34" charset="0"/>
              </a:endParaRPr>
            </a:p>
          </p:txBody>
        </p:sp>
        <p:sp>
          <p:nvSpPr>
            <p:cNvPr id="44" name="Rectangle 39"/>
            <p:cNvSpPr>
              <a:spLocks noChangeArrowheads="1"/>
            </p:cNvSpPr>
            <p:nvPr/>
          </p:nvSpPr>
          <p:spPr bwMode="auto">
            <a:xfrm>
              <a:off x="5568950" y="2840038"/>
              <a:ext cx="1827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a:solidFill>
                    <a:srgbClr val="000000"/>
                  </a:solidFill>
                  <a:latin typeface="Bitstream Vera Sans"/>
                </a:rPr>
                <a:t>17</a:t>
              </a:r>
              <a:endParaRPr lang="en-US">
                <a:latin typeface="Arial" pitchFamily="34" charset="0"/>
              </a:endParaRPr>
            </a:p>
          </p:txBody>
        </p:sp>
        <p:sp>
          <p:nvSpPr>
            <p:cNvPr id="45" name="Rectangle 40"/>
            <p:cNvSpPr>
              <a:spLocks noChangeArrowheads="1"/>
            </p:cNvSpPr>
            <p:nvPr/>
          </p:nvSpPr>
          <p:spPr bwMode="auto">
            <a:xfrm>
              <a:off x="6162675" y="2438400"/>
              <a:ext cx="2208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000" dirty="0" err="1">
                  <a:solidFill>
                    <a:srgbClr val="000000"/>
                  </a:solidFill>
                  <a:latin typeface="Bitstream Vera Sans"/>
                </a:rPr>
                <a:t>rd</a:t>
              </a:r>
              <a:endParaRPr lang="en-US" dirty="0">
                <a:latin typeface="Arial" pitchFamily="34" charset="0"/>
              </a:endParaRPr>
            </a:p>
          </p:txBody>
        </p:sp>
        <p:sp>
          <p:nvSpPr>
            <p:cNvPr id="46" name="Freeform 41"/>
            <p:cNvSpPr>
              <a:spLocks/>
            </p:cNvSpPr>
            <p:nvPr/>
          </p:nvSpPr>
          <p:spPr bwMode="auto">
            <a:xfrm>
              <a:off x="5794375" y="2306638"/>
              <a:ext cx="960438" cy="146050"/>
            </a:xfrm>
            <a:custGeom>
              <a:avLst/>
              <a:gdLst>
                <a:gd name="T0" fmla="*/ 0 w 1322"/>
                <a:gd name="T1" fmla="*/ 185 h 200"/>
                <a:gd name="T2" fmla="*/ 50 w 1322"/>
                <a:gd name="T3" fmla="*/ 98 h 200"/>
                <a:gd name="T4" fmla="*/ 615 w 1322"/>
                <a:gd name="T5" fmla="*/ 98 h 200"/>
                <a:gd name="T6" fmla="*/ 712 w 1322"/>
                <a:gd name="T7" fmla="*/ 0 h 200"/>
                <a:gd name="T8" fmla="*/ 776 w 1322"/>
                <a:gd name="T9" fmla="*/ 110 h 200"/>
                <a:gd name="T10" fmla="*/ 1270 w 1322"/>
                <a:gd name="T11" fmla="*/ 110 h 200"/>
                <a:gd name="T12" fmla="*/ 1322 w 1322"/>
                <a:gd name="T13" fmla="*/ 200 h 200"/>
              </a:gdLst>
              <a:ahLst/>
              <a:cxnLst>
                <a:cxn ang="0">
                  <a:pos x="T0" y="T1"/>
                </a:cxn>
                <a:cxn ang="0">
                  <a:pos x="T2" y="T3"/>
                </a:cxn>
                <a:cxn ang="0">
                  <a:pos x="T4" y="T5"/>
                </a:cxn>
                <a:cxn ang="0">
                  <a:pos x="T6" y="T7"/>
                </a:cxn>
                <a:cxn ang="0">
                  <a:pos x="T8" y="T9"/>
                </a:cxn>
                <a:cxn ang="0">
                  <a:pos x="T10" y="T11"/>
                </a:cxn>
                <a:cxn ang="0">
                  <a:pos x="T12" y="T13"/>
                </a:cxn>
              </a:cxnLst>
              <a:rect l="0" t="0" r="r" b="b"/>
              <a:pathLst>
                <a:path w="1322" h="200">
                  <a:moveTo>
                    <a:pt x="0" y="185"/>
                  </a:moveTo>
                  <a:lnTo>
                    <a:pt x="50" y="98"/>
                  </a:lnTo>
                  <a:lnTo>
                    <a:pt x="615" y="98"/>
                  </a:lnTo>
                  <a:lnTo>
                    <a:pt x="712" y="0"/>
                  </a:lnTo>
                  <a:lnTo>
                    <a:pt x="776" y="110"/>
                  </a:lnTo>
                  <a:lnTo>
                    <a:pt x="1270" y="110"/>
                  </a:lnTo>
                  <a:lnTo>
                    <a:pt x="1322" y="200"/>
                  </a:lnTo>
                </a:path>
              </a:pathLst>
            </a:custGeom>
            <a:noFill/>
            <a:ln w="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Rectangle 42"/>
            <p:cNvSpPr>
              <a:spLocks noChangeArrowheads="1"/>
            </p:cNvSpPr>
            <p:nvPr/>
          </p:nvSpPr>
          <p:spPr bwMode="auto">
            <a:xfrm>
              <a:off x="6230938" y="2044700"/>
              <a:ext cx="11060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000000"/>
                  </a:solidFill>
                  <a:latin typeface="Bitstream Vera Sans"/>
                </a:rPr>
                <a:t>4</a:t>
              </a:r>
              <a:endParaRPr lang="en-US">
                <a:latin typeface="Arial" pitchFamily="34" charset="0"/>
              </a:endParaRPr>
            </a:p>
          </p:txBody>
        </p:sp>
        <p:sp>
          <p:nvSpPr>
            <p:cNvPr id="48" name="Rectangle 43"/>
            <p:cNvSpPr>
              <a:spLocks noChangeArrowheads="1"/>
            </p:cNvSpPr>
            <p:nvPr/>
          </p:nvSpPr>
          <p:spPr bwMode="auto">
            <a:xfrm>
              <a:off x="5815013" y="2836863"/>
              <a:ext cx="1827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a:solidFill>
                    <a:srgbClr val="000000"/>
                  </a:solidFill>
                  <a:latin typeface="Bitstream Vera Sans"/>
                </a:rPr>
                <a:t>16</a:t>
              </a:r>
              <a:endParaRPr lang="en-US">
                <a:latin typeface="Arial" pitchFamily="34" charset="0"/>
              </a:endParaRPr>
            </a:p>
          </p:txBody>
        </p:sp>
        <p:sp>
          <p:nvSpPr>
            <p:cNvPr id="49" name="Rectangle 44"/>
            <p:cNvSpPr>
              <a:spLocks noChangeArrowheads="1"/>
            </p:cNvSpPr>
            <p:nvPr/>
          </p:nvSpPr>
          <p:spPr bwMode="auto">
            <a:xfrm>
              <a:off x="6546850" y="2840038"/>
              <a:ext cx="1827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a:solidFill>
                    <a:srgbClr val="000000"/>
                  </a:solidFill>
                  <a:latin typeface="Bitstream Vera Sans"/>
                </a:rPr>
                <a:t>13</a:t>
              </a:r>
              <a:endParaRPr lang="en-US">
                <a:latin typeface="Arial" pitchFamily="34" charset="0"/>
              </a:endParaRPr>
            </a:p>
          </p:txBody>
        </p:sp>
        <p:sp>
          <p:nvSpPr>
            <p:cNvPr id="50" name="Line 45"/>
            <p:cNvSpPr>
              <a:spLocks noChangeShapeType="1"/>
            </p:cNvSpPr>
            <p:nvPr/>
          </p:nvSpPr>
          <p:spPr bwMode="auto">
            <a:xfrm>
              <a:off x="5762625" y="2489200"/>
              <a:ext cx="0" cy="27305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46"/>
            <p:cNvSpPr>
              <a:spLocks/>
            </p:cNvSpPr>
            <p:nvPr/>
          </p:nvSpPr>
          <p:spPr bwMode="auto">
            <a:xfrm>
              <a:off x="6818313" y="2317750"/>
              <a:ext cx="2011363" cy="146050"/>
            </a:xfrm>
            <a:custGeom>
              <a:avLst/>
              <a:gdLst>
                <a:gd name="T0" fmla="*/ 0 w 2769"/>
                <a:gd name="T1" fmla="*/ 184 h 199"/>
                <a:gd name="T2" fmla="*/ 50 w 2769"/>
                <a:gd name="T3" fmla="*/ 97 h 199"/>
                <a:gd name="T4" fmla="*/ 1327 w 2769"/>
                <a:gd name="T5" fmla="*/ 104 h 199"/>
                <a:gd name="T6" fmla="*/ 1418 w 2769"/>
                <a:gd name="T7" fmla="*/ 0 h 199"/>
                <a:gd name="T8" fmla="*/ 1481 w 2769"/>
                <a:gd name="T9" fmla="*/ 116 h 199"/>
                <a:gd name="T10" fmla="*/ 2695 w 2769"/>
                <a:gd name="T11" fmla="*/ 109 h 199"/>
                <a:gd name="T12" fmla="*/ 2769 w 2769"/>
                <a:gd name="T13" fmla="*/ 199 h 199"/>
              </a:gdLst>
              <a:ahLst/>
              <a:cxnLst>
                <a:cxn ang="0">
                  <a:pos x="T0" y="T1"/>
                </a:cxn>
                <a:cxn ang="0">
                  <a:pos x="T2" y="T3"/>
                </a:cxn>
                <a:cxn ang="0">
                  <a:pos x="T4" y="T5"/>
                </a:cxn>
                <a:cxn ang="0">
                  <a:pos x="T6" y="T7"/>
                </a:cxn>
                <a:cxn ang="0">
                  <a:pos x="T8" y="T9"/>
                </a:cxn>
                <a:cxn ang="0">
                  <a:pos x="T10" y="T11"/>
                </a:cxn>
                <a:cxn ang="0">
                  <a:pos x="T12" y="T13"/>
                </a:cxn>
              </a:cxnLst>
              <a:rect l="0" t="0" r="r" b="b"/>
              <a:pathLst>
                <a:path w="2769" h="199">
                  <a:moveTo>
                    <a:pt x="0" y="184"/>
                  </a:moveTo>
                  <a:lnTo>
                    <a:pt x="50" y="97"/>
                  </a:lnTo>
                  <a:lnTo>
                    <a:pt x="1327" y="104"/>
                  </a:lnTo>
                  <a:lnTo>
                    <a:pt x="1418" y="0"/>
                  </a:lnTo>
                  <a:lnTo>
                    <a:pt x="1481" y="116"/>
                  </a:lnTo>
                  <a:lnTo>
                    <a:pt x="2695" y="109"/>
                  </a:lnTo>
                  <a:lnTo>
                    <a:pt x="2769" y="199"/>
                  </a:lnTo>
                </a:path>
              </a:pathLst>
            </a:custGeom>
            <a:noFill/>
            <a:ln w="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Rectangle 47"/>
            <p:cNvSpPr>
              <a:spLocks noChangeArrowheads="1"/>
            </p:cNvSpPr>
            <p:nvPr/>
          </p:nvSpPr>
          <p:spPr bwMode="auto">
            <a:xfrm>
              <a:off x="7694613" y="2081213"/>
              <a:ext cx="22121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700">
                  <a:solidFill>
                    <a:srgbClr val="000000"/>
                  </a:solidFill>
                  <a:latin typeface="Bitstream Vera Sans"/>
                </a:rPr>
                <a:t>12</a:t>
              </a:r>
              <a:endParaRPr lang="en-US">
                <a:latin typeface="Arial" pitchFamily="34" charset="0"/>
              </a:endParaRPr>
            </a:p>
          </p:txBody>
        </p:sp>
        <p:sp>
          <p:nvSpPr>
            <p:cNvPr id="53" name="Rectangle 48"/>
            <p:cNvSpPr>
              <a:spLocks noChangeArrowheads="1"/>
            </p:cNvSpPr>
            <p:nvPr/>
          </p:nvSpPr>
          <p:spPr bwMode="auto">
            <a:xfrm>
              <a:off x="6840538" y="3179763"/>
              <a:ext cx="1827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a:solidFill>
                    <a:srgbClr val="000000"/>
                  </a:solidFill>
                  <a:latin typeface="Bitstream Vera Sans"/>
                </a:rPr>
                <a:t>12</a:t>
              </a:r>
              <a:endParaRPr lang="en-US">
                <a:latin typeface="Arial" pitchFamily="34" charset="0"/>
              </a:endParaRPr>
            </a:p>
          </p:txBody>
        </p:sp>
        <p:sp>
          <p:nvSpPr>
            <p:cNvPr id="54" name="Rectangle 49"/>
            <p:cNvSpPr>
              <a:spLocks noChangeArrowheads="1"/>
            </p:cNvSpPr>
            <p:nvPr/>
          </p:nvSpPr>
          <p:spPr bwMode="auto">
            <a:xfrm>
              <a:off x="8655050" y="3195638"/>
              <a:ext cx="913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a:solidFill>
                    <a:srgbClr val="000000"/>
                  </a:solidFill>
                  <a:latin typeface="Bitstream Vera Sans"/>
                </a:rPr>
                <a:t>1</a:t>
              </a:r>
              <a:endParaRPr lang="en-US">
                <a:latin typeface="Arial" pitchFamily="34" charset="0"/>
              </a:endParaRPr>
            </a:p>
          </p:txBody>
        </p:sp>
        <p:sp>
          <p:nvSpPr>
            <p:cNvPr id="55" name="Rectangle 50"/>
            <p:cNvSpPr>
              <a:spLocks noChangeArrowheads="1"/>
            </p:cNvSpPr>
            <p:nvPr/>
          </p:nvSpPr>
          <p:spPr bwMode="auto">
            <a:xfrm>
              <a:off x="3517900" y="2438400"/>
              <a:ext cx="7737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000" dirty="0" err="1">
                  <a:solidFill>
                    <a:srgbClr val="000000"/>
                  </a:solidFill>
                  <a:latin typeface="Bitstream Vera Sans"/>
                </a:rPr>
                <a:t>opcode</a:t>
              </a:r>
              <a:endParaRPr lang="en-US" dirty="0">
                <a:latin typeface="Arial" pitchFamily="34" charset="0"/>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514600" y="2286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Encoding</a:t>
            </a:r>
            <a:r>
              <a:rPr lang="fr-FR" dirty="0">
                <a:solidFill>
                  <a:schemeClr val="tx1"/>
                </a:solidFill>
              </a:rPr>
              <a:t> </a:t>
            </a:r>
            <a:r>
              <a:rPr lang="fr-FR" dirty="0" err="1">
                <a:solidFill>
                  <a:schemeClr val="tx1"/>
                </a:solidFill>
              </a:rPr>
              <a:t>Immediate</a:t>
            </a:r>
            <a:r>
              <a:rPr lang="fr-FR" dirty="0">
                <a:solidFill>
                  <a:schemeClr val="tx1"/>
                </a:solidFill>
              </a:rPr>
              <a:t> Values</a:t>
            </a:r>
          </a:p>
        </p:txBody>
      </p:sp>
      <p:sp>
        <p:nvSpPr>
          <p:cNvPr id="3" name="Text Placeholder 2"/>
          <p:cNvSpPr txBox="1">
            <a:spLocks noGrp="1"/>
          </p:cNvSpPr>
          <p:nvPr>
            <p:ph type="body" idx="4294967295"/>
          </p:nvPr>
        </p:nvSpPr>
        <p:spPr>
          <a:xfrm>
            <a:off x="2743200" y="1524001"/>
            <a:ext cx="7416800" cy="4932363"/>
          </a:xfr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ARM has 12 bits for </a:t>
            </a:r>
            <a:r>
              <a:rPr lang="en-US" dirty="0" err="1">
                <a:solidFill>
                  <a:srgbClr val="2300DC"/>
                </a:solidFill>
                <a:latin typeface="Calibri" panose="020F0502020204030204" pitchFamily="34" charset="0"/>
              </a:rPr>
              <a:t>immediates</a:t>
            </a:r>
            <a:endParaRPr lang="en-US" dirty="0">
              <a:solidFill>
                <a:srgbClr val="2300DC"/>
              </a:solidFill>
              <a:latin typeface="Calibri" panose="020F0502020204030204" pitchFamily="34" charset="0"/>
            </a:endParaRPr>
          </a:p>
          <a:p>
            <a:pPr lvl="1">
              <a:buSzPct val="100000"/>
              <a:buFont typeface="Symbol" panose="05050102010706020507" pitchFamily="18" charset="2"/>
              <a:buChar char="*"/>
            </a:pPr>
            <a:r>
              <a:rPr lang="en-US" dirty="0">
                <a:latin typeface="Calibri" panose="020F0502020204030204" pitchFamily="34" charset="0"/>
              </a:rPr>
              <a:t>12 bits</a:t>
            </a:r>
            <a:br>
              <a:rPr lang="en-US" dirty="0">
                <a:latin typeface="Calibri" panose="020F0502020204030204" pitchFamily="34" charset="0"/>
              </a:rPr>
            </a:br>
            <a:br>
              <a:rPr lang="en-US" dirty="0">
                <a:latin typeface="Calibri" panose="020F0502020204030204" pitchFamily="34" charset="0"/>
              </a:rPr>
            </a:br>
            <a:br>
              <a:rPr lang="en-US" dirty="0">
                <a:latin typeface="Calibri" panose="020F0502020204030204" pitchFamily="34" charset="0"/>
              </a:rPr>
            </a:br>
            <a:endParaRPr lang="en-US" dirty="0">
              <a:latin typeface="Calibri" panose="020F0502020204030204" pitchFamily="34" charset="0"/>
            </a:endParaRPr>
          </a:p>
          <a:p>
            <a:pPr lvl="0">
              <a:buSzPct val="100000"/>
              <a:buFont typeface="Symbol" panose="05050102010706020507" pitchFamily="18" charset="2"/>
              <a:buChar char="*"/>
            </a:pPr>
            <a:r>
              <a:rPr lang="en-US" dirty="0">
                <a:latin typeface="Calibri" panose="020F0502020204030204" pitchFamily="34" charset="0"/>
              </a:rPr>
              <a:t>What do we do with 12 bits ?</a:t>
            </a:r>
          </a:p>
          <a:p>
            <a:pPr lvl="1">
              <a:buSzPct val="100000"/>
              <a:buFont typeface="Symbol" panose="05050102010706020507" pitchFamily="18" charset="2"/>
              <a:buChar char="*"/>
            </a:pPr>
            <a:r>
              <a:rPr lang="en-US" dirty="0">
                <a:latin typeface="Calibri" panose="020F0502020204030204" pitchFamily="34" charset="0"/>
              </a:rPr>
              <a:t>It is not 1 </a:t>
            </a:r>
            <a:r>
              <a:rPr lang="en-US" dirty="0">
                <a:solidFill>
                  <a:srgbClr val="FF3333"/>
                </a:solidFill>
                <a:latin typeface="Calibri" panose="020F0502020204030204" pitchFamily="34" charset="0"/>
              </a:rPr>
              <a:t>byte</a:t>
            </a:r>
            <a:r>
              <a:rPr lang="en-US" dirty="0">
                <a:latin typeface="Calibri" panose="020F0502020204030204" pitchFamily="34" charset="0"/>
              </a:rPr>
              <a:t>, nor is it 2 </a:t>
            </a:r>
            <a:r>
              <a:rPr lang="en-US" dirty="0">
                <a:solidFill>
                  <a:srgbClr val="FF3333"/>
                </a:solidFill>
                <a:latin typeface="Calibri" panose="020F0502020204030204" pitchFamily="34" charset="0"/>
              </a:rPr>
              <a:t>bytes</a:t>
            </a:r>
          </a:p>
          <a:p>
            <a:pPr lvl="0">
              <a:buSzPct val="100000"/>
              <a:buFont typeface="Symbol" panose="05050102010706020507" pitchFamily="18" charset="2"/>
              <a:buChar char="*"/>
            </a:pPr>
            <a:r>
              <a:rPr lang="en-US" dirty="0">
                <a:latin typeface="Calibri" panose="020F0502020204030204" pitchFamily="34" charset="0"/>
              </a:rPr>
              <a:t>Let us divide 12 bits into </a:t>
            </a:r>
            <a:r>
              <a:rPr lang="en-US" dirty="0">
                <a:solidFill>
                  <a:srgbClr val="008000"/>
                </a:solidFill>
                <a:latin typeface="Calibri" panose="020F0502020204030204" pitchFamily="34" charset="0"/>
              </a:rPr>
              <a:t>two parts</a:t>
            </a:r>
          </a:p>
          <a:p>
            <a:pPr lvl="1">
              <a:buSzPct val="100000"/>
              <a:buFont typeface="Symbol" panose="05050102010706020507" pitchFamily="18" charset="2"/>
              <a:buChar char="*"/>
            </a:pPr>
            <a:r>
              <a:rPr lang="en-US" dirty="0">
                <a:latin typeface="Calibri" panose="020F0502020204030204" pitchFamily="34" charset="0"/>
              </a:rPr>
              <a:t>8 bit </a:t>
            </a:r>
            <a:r>
              <a:rPr lang="en-US" dirty="0">
                <a:solidFill>
                  <a:srgbClr val="2300DC"/>
                </a:solidFill>
                <a:latin typeface="Calibri" panose="020F0502020204030204" pitchFamily="34" charset="0"/>
              </a:rPr>
              <a:t>payload</a:t>
            </a:r>
            <a:r>
              <a:rPr lang="en-US" dirty="0">
                <a:latin typeface="Calibri" panose="020F0502020204030204" pitchFamily="34" charset="0"/>
              </a:rPr>
              <a:t> + 4 bit </a:t>
            </a:r>
            <a:r>
              <a:rPr lang="en-US" dirty="0">
                <a:solidFill>
                  <a:srgbClr val="DC2300"/>
                </a:solidFill>
                <a:latin typeface="Calibri" panose="020F0502020204030204" pitchFamily="34" charset="0"/>
              </a:rPr>
              <a:t>rot</a:t>
            </a:r>
            <a:br>
              <a:rPr lang="en-US" dirty="0">
                <a:latin typeface="Calibri" panose="020F0502020204030204" pitchFamily="34" charset="0"/>
              </a:rPr>
            </a:br>
            <a:endParaRPr lang="en-US" dirty="0">
              <a:latin typeface="Calibri" panose="020F0502020204030204" pitchFamily="34" charset="0"/>
            </a:endParaRPr>
          </a:p>
        </p:txBody>
      </p:sp>
      <p:pic>
        <p:nvPicPr>
          <p:cNvPr id="4" name="Picture 3"/>
          <p:cNvPicPr>
            <a:picLocks noChangeAspect="1"/>
          </p:cNvPicPr>
          <p:nvPr/>
        </p:nvPicPr>
        <p:blipFill>
          <a:blip r:embed="rId3">
            <a:lum/>
            <a:alphaModFix/>
          </a:blip>
          <a:srcRect/>
          <a:stretch>
            <a:fillRect/>
          </a:stretch>
        </p:blipFill>
        <p:spPr>
          <a:xfrm>
            <a:off x="4876800" y="2133600"/>
            <a:ext cx="1825920" cy="142884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page4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89200" y="1524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Encoding</a:t>
            </a:r>
            <a:r>
              <a:rPr lang="fr-FR" dirty="0">
                <a:solidFill>
                  <a:schemeClr val="tx1"/>
                </a:solidFill>
              </a:rPr>
              <a:t> </a:t>
            </a:r>
            <a:r>
              <a:rPr lang="fr-FR" dirty="0" err="1">
                <a:solidFill>
                  <a:schemeClr val="tx1"/>
                </a:solidFill>
              </a:rPr>
              <a:t>Immediates</a:t>
            </a:r>
            <a:r>
              <a:rPr lang="fr-FR" dirty="0">
                <a:solidFill>
                  <a:schemeClr val="tx1"/>
                </a:solidFill>
              </a:rPr>
              <a:t> - II</a:t>
            </a:r>
          </a:p>
        </p:txBody>
      </p:sp>
      <p:sp>
        <p:nvSpPr>
          <p:cNvPr id="3" name="Text Placeholder 2"/>
          <p:cNvSpPr txBox="1">
            <a:spLocks noGrp="1"/>
          </p:cNvSpPr>
          <p:nvPr>
            <p:ph type="body" idx="4294967295"/>
          </p:nvPr>
        </p:nvSpPr>
        <p:spPr>
          <a:xfrm>
            <a:off x="2667000" y="1524000"/>
            <a:ext cx="7416800" cy="4699000"/>
          </a:xfr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The real value of the immediate is equal to :   </a:t>
            </a:r>
            <a:r>
              <a:rPr lang="en-US" dirty="0">
                <a:solidFill>
                  <a:srgbClr val="280099"/>
                </a:solidFill>
                <a:latin typeface="Calibri" panose="020F0502020204030204" pitchFamily="34" charset="0"/>
              </a:rPr>
              <a:t>payload</a:t>
            </a:r>
            <a:r>
              <a:rPr lang="en-US" dirty="0">
                <a:latin typeface="Calibri" panose="020F0502020204030204" pitchFamily="34" charset="0"/>
              </a:rPr>
              <a:t> </a:t>
            </a:r>
            <a:r>
              <a:rPr lang="en-US" dirty="0" err="1">
                <a:latin typeface="Calibri" panose="020F0502020204030204" pitchFamily="34" charset="0"/>
              </a:rPr>
              <a:t>ror</a:t>
            </a:r>
            <a:r>
              <a:rPr lang="en-US" dirty="0">
                <a:latin typeface="Calibri" panose="020F0502020204030204" pitchFamily="34" charset="0"/>
              </a:rPr>
              <a:t> (2 * </a:t>
            </a:r>
            <a:r>
              <a:rPr lang="en-US" dirty="0">
                <a:solidFill>
                  <a:srgbClr val="DC2300"/>
                </a:solidFill>
                <a:latin typeface="Calibri" panose="020F0502020204030204" pitchFamily="34" charset="0"/>
              </a:rPr>
              <a:t>rot</a:t>
            </a:r>
            <a:r>
              <a:rPr lang="en-US" dirty="0">
                <a:latin typeface="Calibri" panose="020F0502020204030204" pitchFamily="34" charset="0"/>
              </a:rPr>
              <a:t>)</a:t>
            </a:r>
            <a:br>
              <a:rPr lang="en-US" dirty="0">
                <a:latin typeface="Calibri" panose="020F0502020204030204" pitchFamily="34" charset="0"/>
              </a:rPr>
            </a:br>
            <a:br>
              <a:rPr lang="en-US" dirty="0">
                <a:latin typeface="Calibri" panose="020F0502020204030204" pitchFamily="34" charset="0"/>
              </a:rPr>
            </a:br>
            <a:endParaRPr lang="en-US" dirty="0">
              <a:latin typeface="Calibri" panose="020F0502020204030204" pitchFamily="34" charset="0"/>
            </a:endParaRPr>
          </a:p>
          <a:p>
            <a:pPr lvl="0">
              <a:buSzPct val="100000"/>
              <a:buFont typeface="Symbol" panose="05050102010706020507" pitchFamily="18" charset="2"/>
              <a:buChar char="*"/>
            </a:pPr>
            <a:r>
              <a:rPr lang="en-US" sz="2800" dirty="0">
                <a:latin typeface="Calibri" panose="020F0502020204030204" pitchFamily="34" charset="0"/>
              </a:rPr>
              <a:t>The </a:t>
            </a:r>
            <a:r>
              <a:rPr lang="en-US" sz="2800" dirty="0">
                <a:solidFill>
                  <a:srgbClr val="2300DC"/>
                </a:solidFill>
                <a:latin typeface="Calibri" panose="020F0502020204030204" pitchFamily="34" charset="0"/>
              </a:rPr>
              <a:t>programmer</a:t>
            </a:r>
            <a:r>
              <a:rPr lang="en-US" sz="2800" dirty="0">
                <a:latin typeface="Calibri" panose="020F0502020204030204" pitchFamily="34" charset="0"/>
              </a:rPr>
              <a:t>/ </a:t>
            </a:r>
            <a:r>
              <a:rPr lang="en-US" sz="2800" dirty="0">
                <a:solidFill>
                  <a:srgbClr val="FF0000"/>
                </a:solidFill>
                <a:latin typeface="Calibri" panose="020F0502020204030204" pitchFamily="34" charset="0"/>
              </a:rPr>
              <a:t>compiler</a:t>
            </a:r>
            <a:r>
              <a:rPr lang="en-US" sz="2800" dirty="0">
                <a:latin typeface="Calibri" panose="020F0502020204030204" pitchFamily="34" charset="0"/>
              </a:rPr>
              <a:t> writes an </a:t>
            </a:r>
            <a:r>
              <a:rPr lang="en-US" sz="2800" dirty="0">
                <a:solidFill>
                  <a:srgbClr val="008000"/>
                </a:solidFill>
                <a:latin typeface="Calibri" panose="020F0502020204030204" pitchFamily="34" charset="0"/>
              </a:rPr>
              <a:t>assembly</a:t>
            </a:r>
            <a:r>
              <a:rPr lang="en-US" sz="2800" dirty="0">
                <a:latin typeface="Calibri" panose="020F0502020204030204" pitchFamily="34" charset="0"/>
              </a:rPr>
              <a:t> </a:t>
            </a:r>
            <a:r>
              <a:rPr lang="en-US" sz="2800" dirty="0">
                <a:solidFill>
                  <a:srgbClr val="008000"/>
                </a:solidFill>
                <a:latin typeface="Calibri" panose="020F0502020204030204" pitchFamily="34" charset="0"/>
              </a:rPr>
              <a:t>instruction</a:t>
            </a:r>
            <a:r>
              <a:rPr lang="en-US" sz="2800" dirty="0">
                <a:latin typeface="Calibri" panose="020F0502020204030204" pitchFamily="34" charset="0"/>
              </a:rPr>
              <a:t> with an </a:t>
            </a:r>
            <a:r>
              <a:rPr lang="en-US" sz="2800" dirty="0">
                <a:solidFill>
                  <a:srgbClr val="B80047"/>
                </a:solidFill>
                <a:latin typeface="Calibri" panose="020F0502020204030204" pitchFamily="34" charset="0"/>
              </a:rPr>
              <a:t>immediate</a:t>
            </a:r>
            <a:r>
              <a:rPr lang="en-US" sz="2800" dirty="0">
                <a:latin typeface="Calibri" panose="020F0502020204030204" pitchFamily="34" charset="0"/>
              </a:rPr>
              <a:t>: e.g. 4</a:t>
            </a:r>
          </a:p>
          <a:p>
            <a:pPr lvl="0">
              <a:buSzPct val="100000"/>
              <a:buFont typeface="Symbol" panose="05050102010706020507" pitchFamily="18" charset="2"/>
              <a:buChar char="*"/>
            </a:pPr>
            <a:r>
              <a:rPr lang="en-US" sz="2800" dirty="0">
                <a:latin typeface="Calibri" panose="020F0502020204030204" pitchFamily="34" charset="0"/>
              </a:rPr>
              <a:t>The </a:t>
            </a:r>
            <a:r>
              <a:rPr lang="en-US" sz="2800" dirty="0">
                <a:solidFill>
                  <a:srgbClr val="B80047"/>
                </a:solidFill>
                <a:latin typeface="Calibri" panose="020F0502020204030204" pitchFamily="34" charset="0"/>
              </a:rPr>
              <a:t>assembler</a:t>
            </a:r>
            <a:r>
              <a:rPr lang="en-US" sz="2800" dirty="0">
                <a:latin typeface="Calibri" panose="020F0502020204030204" pitchFamily="34" charset="0"/>
              </a:rPr>
              <a:t> converts it in to a 12 bit </a:t>
            </a:r>
            <a:r>
              <a:rPr lang="en-US" sz="2800" dirty="0">
                <a:solidFill>
                  <a:srgbClr val="008000"/>
                </a:solidFill>
                <a:latin typeface="Calibri" panose="020F0502020204030204" pitchFamily="34" charset="0"/>
              </a:rPr>
              <a:t>format</a:t>
            </a:r>
            <a:r>
              <a:rPr lang="en-US" sz="2800" dirty="0">
                <a:latin typeface="Calibri" panose="020F0502020204030204" pitchFamily="34" charset="0"/>
              </a:rPr>
              <a:t> (if it is possible to do so)</a:t>
            </a:r>
          </a:p>
          <a:p>
            <a:pPr lvl="0">
              <a:buSzPct val="100000"/>
              <a:buFont typeface="Symbol" panose="05050102010706020507" pitchFamily="18" charset="2"/>
              <a:buChar char="*"/>
            </a:pPr>
            <a:r>
              <a:rPr lang="en-US" sz="2800" dirty="0">
                <a:latin typeface="Calibri" panose="020F0502020204030204" pitchFamily="34" charset="0"/>
              </a:rPr>
              <a:t>The </a:t>
            </a:r>
            <a:r>
              <a:rPr lang="en-US" sz="2800" dirty="0">
                <a:solidFill>
                  <a:srgbClr val="2300DC"/>
                </a:solidFill>
                <a:latin typeface="Calibri" panose="020F0502020204030204" pitchFamily="34" charset="0"/>
              </a:rPr>
              <a:t>processor</a:t>
            </a:r>
            <a:r>
              <a:rPr lang="en-US" sz="2800" dirty="0">
                <a:latin typeface="Calibri" panose="020F0502020204030204" pitchFamily="34" charset="0"/>
              </a:rPr>
              <a:t> expands 12 bits → 32 bits</a:t>
            </a:r>
          </a:p>
        </p:txBody>
      </p:sp>
      <p:grpSp>
        <p:nvGrpSpPr>
          <p:cNvPr id="37" name="Group 36"/>
          <p:cNvGrpSpPr/>
          <p:nvPr/>
        </p:nvGrpSpPr>
        <p:grpSpPr>
          <a:xfrm>
            <a:off x="4292601" y="2682875"/>
            <a:ext cx="3744913" cy="1098550"/>
            <a:chOff x="3352800" y="2759075"/>
            <a:chExt cx="3744913" cy="1098550"/>
          </a:xfrm>
        </p:grpSpPr>
        <p:sp>
          <p:nvSpPr>
            <p:cNvPr id="9" name="AutoShape 3"/>
            <p:cNvSpPr>
              <a:spLocks noChangeAspect="1" noChangeArrowheads="1" noTextEdit="1"/>
            </p:cNvSpPr>
            <p:nvPr/>
          </p:nvSpPr>
          <p:spPr bwMode="auto">
            <a:xfrm>
              <a:off x="3352800" y="3048000"/>
              <a:ext cx="166528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4" name="Group 18"/>
            <p:cNvGrpSpPr>
              <a:grpSpLocks noChangeAspect="1"/>
            </p:cNvGrpSpPr>
            <p:nvPr/>
          </p:nvGrpSpPr>
          <p:grpSpPr bwMode="auto">
            <a:xfrm>
              <a:off x="3581400" y="2759075"/>
              <a:ext cx="3516313" cy="1098550"/>
              <a:chOff x="2256" y="1738"/>
              <a:chExt cx="2215" cy="692"/>
            </a:xfrm>
          </p:grpSpPr>
          <p:sp>
            <p:nvSpPr>
              <p:cNvPr id="25" name="AutoShape 17"/>
              <p:cNvSpPr>
                <a:spLocks noChangeAspect="1" noChangeArrowheads="1" noTextEdit="1"/>
              </p:cNvSpPr>
              <p:nvPr/>
            </p:nvSpPr>
            <p:spPr bwMode="auto">
              <a:xfrm>
                <a:off x="2256" y="1738"/>
                <a:ext cx="2215"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0"/>
              <p:cNvSpPr>
                <a:spLocks noChangeArrowheads="1"/>
              </p:cNvSpPr>
              <p:nvPr/>
            </p:nvSpPr>
            <p:spPr bwMode="auto">
              <a:xfrm>
                <a:off x="2323" y="2054"/>
                <a:ext cx="653" cy="188"/>
              </a:xfrm>
              <a:prstGeom prst="rect">
                <a:avLst/>
              </a:prstGeom>
              <a:solidFill>
                <a:srgbClr val="FFE6D5"/>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3"/>
              <p:cNvSpPr>
                <a:spLocks noChangeArrowheads="1"/>
              </p:cNvSpPr>
              <p:nvPr/>
            </p:nvSpPr>
            <p:spPr bwMode="auto">
              <a:xfrm>
                <a:off x="2979" y="2054"/>
                <a:ext cx="1446" cy="188"/>
              </a:xfrm>
              <a:prstGeom prst="rect">
                <a:avLst/>
              </a:prstGeom>
              <a:solidFill>
                <a:srgbClr val="FFE6D5"/>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24"/>
              <p:cNvSpPr>
                <a:spLocks noChangeArrowheads="1"/>
              </p:cNvSpPr>
              <p:nvPr/>
            </p:nvSpPr>
            <p:spPr bwMode="auto">
              <a:xfrm>
                <a:off x="2503" y="2035"/>
                <a:ext cx="203"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100" dirty="0">
                    <a:solidFill>
                      <a:srgbClr val="000000"/>
                    </a:solidFill>
                    <a:latin typeface="Bitstream Vera Sans"/>
                  </a:rPr>
                  <a:t>rot</a:t>
                </a:r>
                <a:endParaRPr lang="en-US" dirty="0">
                  <a:latin typeface="Arial" pitchFamily="34" charset="0"/>
                </a:endParaRPr>
              </a:p>
            </p:txBody>
          </p:sp>
          <p:sp>
            <p:nvSpPr>
              <p:cNvPr id="32" name="Rectangle 25"/>
              <p:cNvSpPr>
                <a:spLocks noChangeArrowheads="1"/>
              </p:cNvSpPr>
              <p:nvPr/>
            </p:nvSpPr>
            <p:spPr bwMode="auto">
              <a:xfrm>
                <a:off x="3400" y="2035"/>
                <a:ext cx="54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100" dirty="0">
                    <a:solidFill>
                      <a:srgbClr val="000000"/>
                    </a:solidFill>
                    <a:latin typeface="Bitstream Vera Sans"/>
                  </a:rPr>
                  <a:t>payload</a:t>
                </a:r>
                <a:endParaRPr lang="en-US" dirty="0">
                  <a:latin typeface="Arial" pitchFamily="34" charset="0"/>
                </a:endParaRPr>
              </a:p>
            </p:txBody>
          </p:sp>
          <p:sp>
            <p:nvSpPr>
              <p:cNvPr id="33" name="Freeform 26"/>
              <p:cNvSpPr>
                <a:spLocks/>
              </p:cNvSpPr>
              <p:nvPr/>
            </p:nvSpPr>
            <p:spPr bwMode="auto">
              <a:xfrm>
                <a:off x="2324" y="1922"/>
                <a:ext cx="633" cy="97"/>
              </a:xfrm>
              <a:custGeom>
                <a:avLst/>
                <a:gdLst>
                  <a:gd name="T0" fmla="*/ 0 w 1322"/>
                  <a:gd name="T1" fmla="*/ 184 h 199"/>
                  <a:gd name="T2" fmla="*/ 50 w 1322"/>
                  <a:gd name="T3" fmla="*/ 98 h 199"/>
                  <a:gd name="T4" fmla="*/ 615 w 1322"/>
                  <a:gd name="T5" fmla="*/ 98 h 199"/>
                  <a:gd name="T6" fmla="*/ 713 w 1322"/>
                  <a:gd name="T7" fmla="*/ 0 h 199"/>
                  <a:gd name="T8" fmla="*/ 776 w 1322"/>
                  <a:gd name="T9" fmla="*/ 110 h 199"/>
                  <a:gd name="T10" fmla="*/ 1270 w 1322"/>
                  <a:gd name="T11" fmla="*/ 110 h 199"/>
                  <a:gd name="T12" fmla="*/ 1322 w 1322"/>
                  <a:gd name="T13" fmla="*/ 199 h 199"/>
                </a:gdLst>
                <a:ahLst/>
                <a:cxnLst>
                  <a:cxn ang="0">
                    <a:pos x="T0" y="T1"/>
                  </a:cxn>
                  <a:cxn ang="0">
                    <a:pos x="T2" y="T3"/>
                  </a:cxn>
                  <a:cxn ang="0">
                    <a:pos x="T4" y="T5"/>
                  </a:cxn>
                  <a:cxn ang="0">
                    <a:pos x="T6" y="T7"/>
                  </a:cxn>
                  <a:cxn ang="0">
                    <a:pos x="T8" y="T9"/>
                  </a:cxn>
                  <a:cxn ang="0">
                    <a:pos x="T10" y="T11"/>
                  </a:cxn>
                  <a:cxn ang="0">
                    <a:pos x="T12" y="T13"/>
                  </a:cxn>
                </a:cxnLst>
                <a:rect l="0" t="0" r="r" b="b"/>
                <a:pathLst>
                  <a:path w="1322" h="199">
                    <a:moveTo>
                      <a:pt x="0" y="184"/>
                    </a:moveTo>
                    <a:lnTo>
                      <a:pt x="50" y="98"/>
                    </a:lnTo>
                    <a:lnTo>
                      <a:pt x="615" y="98"/>
                    </a:lnTo>
                    <a:lnTo>
                      <a:pt x="713" y="0"/>
                    </a:lnTo>
                    <a:lnTo>
                      <a:pt x="776" y="110"/>
                    </a:lnTo>
                    <a:lnTo>
                      <a:pt x="1270" y="110"/>
                    </a:lnTo>
                    <a:lnTo>
                      <a:pt x="1322" y="199"/>
                    </a:lnTo>
                  </a:path>
                </a:pathLst>
              </a:custGeom>
              <a:noFill/>
              <a:ln w="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7"/>
              <p:cNvSpPr>
                <a:spLocks/>
              </p:cNvSpPr>
              <p:nvPr/>
            </p:nvSpPr>
            <p:spPr bwMode="auto">
              <a:xfrm>
                <a:off x="3001" y="1913"/>
                <a:ext cx="1398" cy="104"/>
              </a:xfrm>
              <a:custGeom>
                <a:avLst/>
                <a:gdLst>
                  <a:gd name="T0" fmla="*/ 0 w 2918"/>
                  <a:gd name="T1" fmla="*/ 199 h 213"/>
                  <a:gd name="T2" fmla="*/ 110 w 2918"/>
                  <a:gd name="T3" fmla="*/ 120 h 213"/>
                  <a:gd name="T4" fmla="*/ 1357 w 2918"/>
                  <a:gd name="T5" fmla="*/ 120 h 213"/>
                  <a:gd name="T6" fmla="*/ 1492 w 2918"/>
                  <a:gd name="T7" fmla="*/ 0 h 213"/>
                  <a:gd name="T8" fmla="*/ 1612 w 2918"/>
                  <a:gd name="T9" fmla="*/ 131 h 213"/>
                  <a:gd name="T10" fmla="*/ 2803 w 2918"/>
                  <a:gd name="T11" fmla="*/ 131 h 213"/>
                  <a:gd name="T12" fmla="*/ 2918 w 2918"/>
                  <a:gd name="T13" fmla="*/ 213 h 213"/>
                </a:gdLst>
                <a:ahLst/>
                <a:cxnLst>
                  <a:cxn ang="0">
                    <a:pos x="T0" y="T1"/>
                  </a:cxn>
                  <a:cxn ang="0">
                    <a:pos x="T2" y="T3"/>
                  </a:cxn>
                  <a:cxn ang="0">
                    <a:pos x="T4" y="T5"/>
                  </a:cxn>
                  <a:cxn ang="0">
                    <a:pos x="T6" y="T7"/>
                  </a:cxn>
                  <a:cxn ang="0">
                    <a:pos x="T8" y="T9"/>
                  </a:cxn>
                  <a:cxn ang="0">
                    <a:pos x="T10" y="T11"/>
                  </a:cxn>
                  <a:cxn ang="0">
                    <a:pos x="T12" y="T13"/>
                  </a:cxn>
                </a:cxnLst>
                <a:rect l="0" t="0" r="r" b="b"/>
                <a:pathLst>
                  <a:path w="2918" h="213">
                    <a:moveTo>
                      <a:pt x="0" y="199"/>
                    </a:moveTo>
                    <a:lnTo>
                      <a:pt x="110" y="120"/>
                    </a:lnTo>
                    <a:lnTo>
                      <a:pt x="1357" y="120"/>
                    </a:lnTo>
                    <a:lnTo>
                      <a:pt x="1492" y="0"/>
                    </a:lnTo>
                    <a:lnTo>
                      <a:pt x="1612" y="131"/>
                    </a:lnTo>
                    <a:lnTo>
                      <a:pt x="2803" y="131"/>
                    </a:lnTo>
                    <a:lnTo>
                      <a:pt x="2918" y="213"/>
                    </a:lnTo>
                  </a:path>
                </a:pathLst>
              </a:custGeom>
              <a:noFill/>
              <a:ln w="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28"/>
              <p:cNvSpPr>
                <a:spLocks noChangeArrowheads="1"/>
              </p:cNvSpPr>
              <p:nvPr/>
            </p:nvSpPr>
            <p:spPr bwMode="auto">
              <a:xfrm>
                <a:off x="2612" y="1749"/>
                <a:ext cx="7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a:solidFill>
                      <a:srgbClr val="000000"/>
                    </a:solidFill>
                    <a:latin typeface="Bitstream Vera Sans"/>
                  </a:rPr>
                  <a:t>4</a:t>
                </a:r>
                <a:endParaRPr lang="en-US">
                  <a:latin typeface="Arial" pitchFamily="34" charset="0"/>
                </a:endParaRPr>
              </a:p>
            </p:txBody>
          </p:sp>
          <p:sp>
            <p:nvSpPr>
              <p:cNvPr id="36" name="Rectangle 29"/>
              <p:cNvSpPr>
                <a:spLocks noChangeArrowheads="1"/>
              </p:cNvSpPr>
              <p:nvPr/>
            </p:nvSpPr>
            <p:spPr bwMode="auto">
              <a:xfrm>
                <a:off x="3653" y="1760"/>
                <a:ext cx="7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a:solidFill>
                      <a:srgbClr val="000000"/>
                    </a:solidFill>
                    <a:latin typeface="Bitstream Vera Sans"/>
                  </a:rPr>
                  <a:t>8</a:t>
                </a:r>
                <a:endParaRPr lang="en-US">
                  <a:latin typeface="Arial" pitchFamily="34" charset="0"/>
                </a:endParaRPr>
              </a:p>
            </p:txBody>
          </p:sp>
        </p:gr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page4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89200" y="2286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Encoding</a:t>
            </a:r>
            <a:r>
              <a:rPr lang="fr-FR" dirty="0">
                <a:solidFill>
                  <a:schemeClr val="tx1"/>
                </a:solidFill>
              </a:rPr>
              <a:t> </a:t>
            </a:r>
            <a:r>
              <a:rPr lang="fr-FR" dirty="0" err="1">
                <a:solidFill>
                  <a:schemeClr val="tx1"/>
                </a:solidFill>
              </a:rPr>
              <a:t>Immediates</a:t>
            </a:r>
            <a:r>
              <a:rPr lang="fr-FR" dirty="0">
                <a:solidFill>
                  <a:schemeClr val="tx1"/>
                </a:solidFill>
              </a:rPr>
              <a:t> - III</a:t>
            </a:r>
          </a:p>
        </p:txBody>
      </p:sp>
      <p:sp>
        <p:nvSpPr>
          <p:cNvPr id="3" name="Text Placeholder 2"/>
          <p:cNvSpPr txBox="1">
            <a:spLocks noGrp="1"/>
          </p:cNvSpPr>
          <p:nvPr>
            <p:ph type="body" idx="4294967295"/>
          </p:nvPr>
        </p:nvSpPr>
        <p:spPr>
          <a:xfrm>
            <a:off x="2362200" y="1676400"/>
            <a:ext cx="7797800" cy="4038600"/>
          </a:xfr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cs typeface="Calibri" pitchFamily="32"/>
              </a:rPr>
              <a:t>Explanation of encoding the immediate in lay man's terms</a:t>
            </a:r>
          </a:p>
          <a:p>
            <a:pPr lvl="1">
              <a:buSzPct val="100000"/>
              <a:buFont typeface="Symbol" panose="05050102010706020507" pitchFamily="18" charset="2"/>
              <a:buChar char="*"/>
            </a:pPr>
            <a:r>
              <a:rPr lang="en-US" dirty="0">
                <a:latin typeface="Calibri" panose="020F0502020204030204" pitchFamily="34" charset="0"/>
              </a:rPr>
              <a:t>The payload is an 8 bit quantity</a:t>
            </a:r>
          </a:p>
          <a:p>
            <a:pPr lvl="1">
              <a:buSzPct val="100000"/>
              <a:buFont typeface="Symbol" panose="05050102010706020507" pitchFamily="18" charset="2"/>
              <a:buChar char="*"/>
            </a:pPr>
            <a:r>
              <a:rPr lang="en-US" dirty="0">
                <a:latin typeface="Calibri" panose="020F0502020204030204" pitchFamily="34" charset="0"/>
              </a:rPr>
              <a:t>A number is a 32 bit quantity.</a:t>
            </a:r>
          </a:p>
          <a:p>
            <a:pPr lvl="1">
              <a:buSzPct val="100000"/>
              <a:buFont typeface="Symbol" panose="05050102010706020507" pitchFamily="18" charset="2"/>
              <a:buChar char="*"/>
            </a:pPr>
            <a:r>
              <a:rPr lang="en-US" dirty="0">
                <a:latin typeface="Calibri" panose="020F0502020204030204" pitchFamily="34" charset="0"/>
              </a:rPr>
              <a:t>We can set 8 contiguous bits in the 32 bit number while specifying an immediate</a:t>
            </a:r>
          </a:p>
          <a:p>
            <a:pPr lvl="1">
              <a:buSzPct val="100000"/>
              <a:buFont typeface="Symbol" panose="05050102010706020507" pitchFamily="18" charset="2"/>
              <a:buChar char="*"/>
            </a:pPr>
            <a:r>
              <a:rPr lang="en-US" dirty="0">
                <a:latin typeface="Calibri" panose="020F0502020204030204" pitchFamily="34" charset="0"/>
              </a:rPr>
              <a:t>The starting point of this sequence of bits needs to be an even number such as 0, 2, 4,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413000" y="228601"/>
            <a:ext cx="7416800" cy="936625"/>
          </a:xfrm>
          <a:prstGeom prst="rect">
            <a:avLst/>
          </a:prstGeom>
        </p:spPr>
        <p:txBody>
          <a:bodyPr vert="horz" lIns="0" tIns="0" rIns="0" bIns="0" rtlCol="0" anchor="ctr">
            <a:norm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buFont typeface="StarSymbol"/>
              <a:buNone/>
            </a:pPr>
            <a:r>
              <a:rPr lang="fr-FR" dirty="0" err="1">
                <a:solidFill>
                  <a:schemeClr val="tx1"/>
                </a:solidFill>
              </a:rPr>
              <a:t>Examples</a:t>
            </a:r>
            <a:endParaRPr lang="fr-FR" dirty="0">
              <a:solidFill>
                <a:schemeClr val="tx1"/>
              </a:solidFill>
            </a:endParaRPr>
          </a:p>
        </p:txBody>
      </p:sp>
      <p:sp>
        <p:nvSpPr>
          <p:cNvPr id="3" name="Rectangle 2"/>
          <p:cNvSpPr/>
          <p:nvPr/>
        </p:nvSpPr>
        <p:spPr>
          <a:xfrm>
            <a:off x="2590800" y="1371601"/>
            <a:ext cx="7467600" cy="4247317"/>
          </a:xfrm>
          <a:prstGeom prst="rect">
            <a:avLst/>
          </a:prstGeom>
        </p:spPr>
        <p:txBody>
          <a:bodyPr wrap="square">
            <a:spAutoFit/>
          </a:bodyPr>
          <a:lstStyle/>
          <a:p>
            <a:r>
              <a:rPr lang="en-US" i="1" dirty="0">
                <a:latin typeface="Times New Roman" pitchFamily="18" charset="0"/>
                <a:cs typeface="Times New Roman" pitchFamily="18" charset="0"/>
              </a:rPr>
              <a:t>Encode the decimal number 42. </a:t>
            </a:r>
          </a:p>
          <a:p>
            <a:endParaRPr lang="en-US" i="1" dirty="0">
              <a:latin typeface="Times New Roman" pitchFamily="18" charset="0"/>
              <a:cs typeface="Times New Roman" pitchFamily="18" charset="0"/>
            </a:endParaRPr>
          </a:p>
          <a:p>
            <a:r>
              <a:rPr lang="en-US" b="1" i="1" dirty="0">
                <a:latin typeface="Times New Roman" pitchFamily="18" charset="0"/>
                <a:cs typeface="Times New Roman" pitchFamily="18" charset="0"/>
              </a:rPr>
              <a:t>Answer:</a:t>
            </a:r>
          </a:p>
          <a:p>
            <a:r>
              <a:rPr lang="en-US" i="1" dirty="0">
                <a:latin typeface="Courier New" pitchFamily="49" charset="0"/>
                <a:cs typeface="Courier New" pitchFamily="49" charset="0"/>
              </a:rPr>
              <a:t>42 in the hex format is 0x2A, or alternatively 0x 00 00 00 2A. There is no right rotation involved. Hence, the immediate field is 0x02A.</a:t>
            </a:r>
          </a:p>
          <a:p>
            <a:endParaRPr lang="en-US" i="1" dirty="0">
              <a:latin typeface="Courier New" pitchFamily="49" charset="0"/>
              <a:cs typeface="Courier New" pitchFamily="49" charset="0"/>
            </a:endParaRPr>
          </a:p>
          <a:p>
            <a:endParaRPr lang="en-US" i="1" dirty="0">
              <a:latin typeface="Courier New" pitchFamily="49" charset="0"/>
              <a:cs typeface="Courier New" pitchFamily="49" charset="0"/>
            </a:endParaRPr>
          </a:p>
          <a:p>
            <a:r>
              <a:rPr lang="en-US" i="1" dirty="0">
                <a:latin typeface="Times New Roman" pitchFamily="18" charset="0"/>
                <a:cs typeface="Times New Roman" pitchFamily="18" charset="0"/>
              </a:rPr>
              <a:t>Encode the number 0x2A 00 00 00.</a:t>
            </a:r>
          </a:p>
          <a:p>
            <a:r>
              <a:rPr lang="en-US" b="1" i="1" dirty="0">
                <a:latin typeface="Times New Roman" pitchFamily="18" charset="0"/>
                <a:cs typeface="Times New Roman" pitchFamily="18" charset="0"/>
              </a:rPr>
              <a:t>Answer:</a:t>
            </a:r>
          </a:p>
          <a:p>
            <a:r>
              <a:rPr lang="en-US" i="1" dirty="0">
                <a:latin typeface="Courier New" pitchFamily="49" charset="0"/>
                <a:cs typeface="Courier New" pitchFamily="49" charset="0"/>
              </a:rPr>
              <a:t>The number is obtained by right rotating 0x2A by 8 places. Note that we need to right rotate by 4 places for moving a hex digit one position to the right. We need to now divide 8 by 2 to get 4. Thus, the encoding of the immediate: 0x42A </a:t>
            </a:r>
          </a:p>
        </p:txBody>
      </p:sp>
    </p:spTree>
    <p:extLst>
      <p:ext uri="{BB962C8B-B14F-4D97-AF65-F5344CB8AC3E}">
        <p14:creationId xmlns:p14="http://schemas.microsoft.com/office/powerpoint/2010/main" val="13745863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page4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89200" y="282576"/>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Encoding</a:t>
            </a:r>
            <a:r>
              <a:rPr lang="fr-FR" dirty="0">
                <a:solidFill>
                  <a:schemeClr val="tx1"/>
                </a:solidFill>
              </a:rPr>
              <a:t> the </a:t>
            </a:r>
            <a:r>
              <a:rPr lang="fr-FR" dirty="0" err="1">
                <a:solidFill>
                  <a:schemeClr val="tx1"/>
                </a:solidFill>
              </a:rPr>
              <a:t>Shifter</a:t>
            </a:r>
            <a:r>
              <a:rPr lang="fr-FR" dirty="0">
                <a:solidFill>
                  <a:schemeClr val="tx1"/>
                </a:solidFill>
              </a:rPr>
              <a:t> </a:t>
            </a:r>
            <a:r>
              <a:rPr lang="fr-FR" dirty="0" err="1">
                <a:solidFill>
                  <a:schemeClr val="tx1"/>
                </a:solidFill>
              </a:rPr>
              <a:t>Operand</a:t>
            </a:r>
            <a:endParaRPr lang="fr-FR" dirty="0">
              <a:solidFill>
                <a:schemeClr val="tx1"/>
              </a:solidFill>
            </a:endParaRPr>
          </a:p>
        </p:txBody>
      </p:sp>
      <p:grpSp>
        <p:nvGrpSpPr>
          <p:cNvPr id="73" name="Group 72"/>
          <p:cNvGrpSpPr/>
          <p:nvPr/>
        </p:nvGrpSpPr>
        <p:grpSpPr>
          <a:xfrm>
            <a:off x="2590800" y="2209801"/>
            <a:ext cx="7315200" cy="2898775"/>
            <a:chOff x="1600200" y="2514600"/>
            <a:chExt cx="7315200" cy="2898775"/>
          </a:xfrm>
        </p:grpSpPr>
        <p:sp>
          <p:nvSpPr>
            <p:cNvPr id="8" name="AutoShape 3"/>
            <p:cNvSpPr>
              <a:spLocks noChangeAspect="1" noChangeArrowheads="1" noTextEdit="1"/>
            </p:cNvSpPr>
            <p:nvPr/>
          </p:nvSpPr>
          <p:spPr bwMode="auto">
            <a:xfrm>
              <a:off x="1600200" y="2514600"/>
              <a:ext cx="7315200" cy="289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6"/>
            <p:cNvSpPr>
              <a:spLocks noChangeArrowheads="1"/>
            </p:cNvSpPr>
            <p:nvPr/>
          </p:nvSpPr>
          <p:spPr bwMode="auto">
            <a:xfrm>
              <a:off x="6757988" y="2771775"/>
              <a:ext cx="2066925" cy="482600"/>
            </a:xfrm>
            <a:prstGeom prst="rect">
              <a:avLst/>
            </a:prstGeom>
            <a:solidFill>
              <a:srgbClr val="D5F6FF"/>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7"/>
            <p:cNvSpPr>
              <a:spLocks noChangeArrowheads="1"/>
            </p:cNvSpPr>
            <p:nvPr/>
          </p:nvSpPr>
          <p:spPr bwMode="auto">
            <a:xfrm>
              <a:off x="6764338" y="3382963"/>
              <a:ext cx="2038350" cy="1389063"/>
            </a:xfrm>
            <a:prstGeom prst="rect">
              <a:avLst/>
            </a:prstGeom>
            <a:solidFill>
              <a:srgbClr val="FFE6D5"/>
            </a:solidFill>
            <a:ln w="1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8"/>
            <p:cNvSpPr>
              <a:spLocks noChangeArrowheads="1"/>
            </p:cNvSpPr>
            <p:nvPr/>
          </p:nvSpPr>
          <p:spPr bwMode="auto">
            <a:xfrm>
              <a:off x="1703388" y="2989263"/>
              <a:ext cx="4133850" cy="295275"/>
            </a:xfrm>
            <a:prstGeom prst="rect">
              <a:avLst/>
            </a:prstGeom>
            <a:solidFill>
              <a:srgbClr val="FFE6D5"/>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9"/>
            <p:cNvSpPr>
              <a:spLocks noChangeArrowheads="1"/>
            </p:cNvSpPr>
            <p:nvPr/>
          </p:nvSpPr>
          <p:spPr bwMode="auto">
            <a:xfrm>
              <a:off x="5045075" y="3030538"/>
              <a:ext cx="1763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000">
                  <a:solidFill>
                    <a:srgbClr val="000000"/>
                  </a:solidFill>
                  <a:latin typeface="Bitstream Vera Sans"/>
                </a:rPr>
                <a:t>rt</a:t>
              </a:r>
              <a:endParaRPr lang="en-US">
                <a:latin typeface="Arial" pitchFamily="34" charset="0"/>
              </a:endParaRPr>
            </a:p>
          </p:txBody>
        </p:sp>
        <p:sp>
          <p:nvSpPr>
            <p:cNvPr id="14" name="Freeform 10"/>
            <p:cNvSpPr>
              <a:spLocks/>
            </p:cNvSpPr>
            <p:nvPr/>
          </p:nvSpPr>
          <p:spPr bwMode="auto">
            <a:xfrm>
              <a:off x="4506913" y="2794000"/>
              <a:ext cx="1306513" cy="163513"/>
            </a:xfrm>
            <a:custGeom>
              <a:avLst/>
              <a:gdLst>
                <a:gd name="T0" fmla="*/ 0 w 1646"/>
                <a:gd name="T1" fmla="*/ 190 h 206"/>
                <a:gd name="T2" fmla="*/ 30 w 1646"/>
                <a:gd name="T3" fmla="*/ 101 h 206"/>
                <a:gd name="T4" fmla="*/ 790 w 1646"/>
                <a:gd name="T5" fmla="*/ 108 h 206"/>
                <a:gd name="T6" fmla="*/ 844 w 1646"/>
                <a:gd name="T7" fmla="*/ 0 h 206"/>
                <a:gd name="T8" fmla="*/ 881 w 1646"/>
                <a:gd name="T9" fmla="*/ 120 h 206"/>
                <a:gd name="T10" fmla="*/ 1603 w 1646"/>
                <a:gd name="T11" fmla="*/ 113 h 206"/>
                <a:gd name="T12" fmla="*/ 1646 w 1646"/>
                <a:gd name="T13" fmla="*/ 206 h 206"/>
              </a:gdLst>
              <a:ahLst/>
              <a:cxnLst>
                <a:cxn ang="0">
                  <a:pos x="T0" y="T1"/>
                </a:cxn>
                <a:cxn ang="0">
                  <a:pos x="T2" y="T3"/>
                </a:cxn>
                <a:cxn ang="0">
                  <a:pos x="T4" y="T5"/>
                </a:cxn>
                <a:cxn ang="0">
                  <a:pos x="T6" y="T7"/>
                </a:cxn>
                <a:cxn ang="0">
                  <a:pos x="T8" y="T9"/>
                </a:cxn>
                <a:cxn ang="0">
                  <a:pos x="T10" y="T11"/>
                </a:cxn>
                <a:cxn ang="0">
                  <a:pos x="T12" y="T13"/>
                </a:cxn>
              </a:cxnLst>
              <a:rect l="0" t="0" r="r" b="b"/>
              <a:pathLst>
                <a:path w="1646" h="206">
                  <a:moveTo>
                    <a:pt x="0" y="190"/>
                  </a:moveTo>
                  <a:lnTo>
                    <a:pt x="30" y="101"/>
                  </a:lnTo>
                  <a:lnTo>
                    <a:pt x="790" y="108"/>
                  </a:lnTo>
                  <a:lnTo>
                    <a:pt x="844" y="0"/>
                  </a:lnTo>
                  <a:lnTo>
                    <a:pt x="881" y="120"/>
                  </a:lnTo>
                  <a:lnTo>
                    <a:pt x="1603" y="113"/>
                  </a:lnTo>
                  <a:lnTo>
                    <a:pt x="1646" y="206"/>
                  </a:lnTo>
                </a:path>
              </a:pathLst>
            </a:custGeom>
            <a:noFill/>
            <a:ln w="11"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1"/>
            <p:cNvSpPr>
              <a:spLocks noChangeArrowheads="1"/>
            </p:cNvSpPr>
            <p:nvPr/>
          </p:nvSpPr>
          <p:spPr bwMode="auto">
            <a:xfrm>
              <a:off x="5092700" y="2514600"/>
              <a:ext cx="123432"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dirty="0">
                  <a:solidFill>
                    <a:srgbClr val="000000"/>
                  </a:solidFill>
                  <a:latin typeface="Bitstream Vera Sans"/>
                </a:rPr>
                <a:t>4</a:t>
              </a:r>
              <a:endParaRPr lang="en-US" dirty="0">
                <a:latin typeface="Arial" pitchFamily="34" charset="0"/>
              </a:endParaRPr>
            </a:p>
          </p:txBody>
        </p:sp>
        <p:sp>
          <p:nvSpPr>
            <p:cNvPr id="16" name="Rectangle 12"/>
            <p:cNvSpPr>
              <a:spLocks noChangeArrowheads="1"/>
            </p:cNvSpPr>
            <p:nvPr/>
          </p:nvSpPr>
          <p:spPr bwMode="auto">
            <a:xfrm>
              <a:off x="4556125" y="3327400"/>
              <a:ext cx="1041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000000"/>
                  </a:solidFill>
                  <a:latin typeface="Bitstream Vera Sans"/>
                </a:rPr>
                <a:t>4</a:t>
              </a:r>
              <a:endParaRPr lang="en-US">
                <a:latin typeface="Arial" pitchFamily="34" charset="0"/>
              </a:endParaRPr>
            </a:p>
          </p:txBody>
        </p:sp>
        <p:sp>
          <p:nvSpPr>
            <p:cNvPr id="17" name="Rectangle 13"/>
            <p:cNvSpPr>
              <a:spLocks noChangeArrowheads="1"/>
            </p:cNvSpPr>
            <p:nvPr/>
          </p:nvSpPr>
          <p:spPr bwMode="auto">
            <a:xfrm>
              <a:off x="5749925" y="3327400"/>
              <a:ext cx="1041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000000"/>
                  </a:solidFill>
                  <a:latin typeface="Bitstream Vera Sans"/>
                </a:rPr>
                <a:t>1</a:t>
              </a:r>
              <a:endParaRPr lang="en-US">
                <a:latin typeface="Arial" pitchFamily="34" charset="0"/>
              </a:endParaRPr>
            </a:p>
          </p:txBody>
        </p:sp>
        <p:sp>
          <p:nvSpPr>
            <p:cNvPr id="18" name="Line 14"/>
            <p:cNvSpPr>
              <a:spLocks noChangeShapeType="1"/>
            </p:cNvSpPr>
            <p:nvPr/>
          </p:nvSpPr>
          <p:spPr bwMode="auto">
            <a:xfrm>
              <a:off x="4468813" y="2995613"/>
              <a:ext cx="0" cy="29210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5"/>
            <p:cNvSpPr>
              <a:spLocks noChangeShapeType="1"/>
            </p:cNvSpPr>
            <p:nvPr/>
          </p:nvSpPr>
          <p:spPr bwMode="auto">
            <a:xfrm>
              <a:off x="4117975" y="2995613"/>
              <a:ext cx="0" cy="29210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6"/>
            <p:cNvSpPr>
              <a:spLocks noChangeArrowheads="1"/>
            </p:cNvSpPr>
            <p:nvPr/>
          </p:nvSpPr>
          <p:spPr bwMode="auto">
            <a:xfrm>
              <a:off x="4208463" y="3048000"/>
              <a:ext cx="8496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300">
                  <a:solidFill>
                    <a:srgbClr val="000000"/>
                  </a:solidFill>
                  <a:latin typeface="Bitstream Vera Sans"/>
                </a:rPr>
                <a:t>0</a:t>
              </a:r>
              <a:endParaRPr lang="en-US">
                <a:latin typeface="Arial" pitchFamily="34" charset="0"/>
              </a:endParaRPr>
            </a:p>
          </p:txBody>
        </p:sp>
        <p:sp>
          <p:nvSpPr>
            <p:cNvPr id="21" name="Rectangle 17"/>
            <p:cNvSpPr>
              <a:spLocks noChangeArrowheads="1"/>
            </p:cNvSpPr>
            <p:nvPr/>
          </p:nvSpPr>
          <p:spPr bwMode="auto">
            <a:xfrm>
              <a:off x="4210050" y="3324225"/>
              <a:ext cx="1041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000000"/>
                  </a:solidFill>
                  <a:latin typeface="Bitstream Vera Sans"/>
                </a:rPr>
                <a:t>5</a:t>
              </a:r>
              <a:endParaRPr lang="en-US">
                <a:latin typeface="Arial" pitchFamily="34" charset="0"/>
              </a:endParaRPr>
            </a:p>
          </p:txBody>
        </p:sp>
        <p:sp>
          <p:nvSpPr>
            <p:cNvPr id="22" name="Line 18"/>
            <p:cNvSpPr>
              <a:spLocks noChangeShapeType="1"/>
            </p:cNvSpPr>
            <p:nvPr/>
          </p:nvSpPr>
          <p:spPr bwMode="auto">
            <a:xfrm>
              <a:off x="3382963" y="2989263"/>
              <a:ext cx="0" cy="293688"/>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p:nvSpPr>
          <p:spPr bwMode="auto">
            <a:xfrm>
              <a:off x="3343275" y="2805113"/>
              <a:ext cx="785813" cy="177800"/>
            </a:xfrm>
            <a:custGeom>
              <a:avLst/>
              <a:gdLst>
                <a:gd name="T0" fmla="*/ 0 w 991"/>
                <a:gd name="T1" fmla="*/ 209 h 225"/>
                <a:gd name="T2" fmla="*/ 66 w 991"/>
                <a:gd name="T3" fmla="*/ 103 h 225"/>
                <a:gd name="T4" fmla="*/ 445 w 991"/>
                <a:gd name="T5" fmla="*/ 104 h 225"/>
                <a:gd name="T6" fmla="*/ 518 w 991"/>
                <a:gd name="T7" fmla="*/ 0 h 225"/>
                <a:gd name="T8" fmla="*/ 603 w 991"/>
                <a:gd name="T9" fmla="*/ 109 h 225"/>
                <a:gd name="T10" fmla="*/ 939 w 991"/>
                <a:gd name="T11" fmla="*/ 116 h 225"/>
                <a:gd name="T12" fmla="*/ 991 w 991"/>
                <a:gd name="T13" fmla="*/ 225 h 225"/>
              </a:gdLst>
              <a:ahLst/>
              <a:cxnLst>
                <a:cxn ang="0">
                  <a:pos x="T0" y="T1"/>
                </a:cxn>
                <a:cxn ang="0">
                  <a:pos x="T2" y="T3"/>
                </a:cxn>
                <a:cxn ang="0">
                  <a:pos x="T4" y="T5"/>
                </a:cxn>
                <a:cxn ang="0">
                  <a:pos x="T6" y="T7"/>
                </a:cxn>
                <a:cxn ang="0">
                  <a:pos x="T8" y="T9"/>
                </a:cxn>
                <a:cxn ang="0">
                  <a:pos x="T10" y="T11"/>
                </a:cxn>
                <a:cxn ang="0">
                  <a:pos x="T12" y="T13"/>
                </a:cxn>
              </a:cxnLst>
              <a:rect l="0" t="0" r="r" b="b"/>
              <a:pathLst>
                <a:path w="991" h="225">
                  <a:moveTo>
                    <a:pt x="0" y="209"/>
                  </a:moveTo>
                  <a:lnTo>
                    <a:pt x="66" y="103"/>
                  </a:lnTo>
                  <a:lnTo>
                    <a:pt x="445" y="104"/>
                  </a:lnTo>
                  <a:lnTo>
                    <a:pt x="518" y="0"/>
                  </a:lnTo>
                  <a:lnTo>
                    <a:pt x="603" y="109"/>
                  </a:lnTo>
                  <a:lnTo>
                    <a:pt x="939" y="116"/>
                  </a:lnTo>
                  <a:lnTo>
                    <a:pt x="991" y="225"/>
                  </a:lnTo>
                </a:path>
              </a:pathLst>
            </a:custGeom>
            <a:noFill/>
            <a:ln w="1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0"/>
            <p:cNvSpPr>
              <a:spLocks noChangeArrowheads="1"/>
            </p:cNvSpPr>
            <p:nvPr/>
          </p:nvSpPr>
          <p:spPr bwMode="auto">
            <a:xfrm>
              <a:off x="3481388" y="3327400"/>
              <a:ext cx="1041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000000"/>
                  </a:solidFill>
                  <a:latin typeface="Bitstream Vera Sans"/>
                </a:rPr>
                <a:t>7</a:t>
              </a:r>
              <a:endParaRPr lang="en-US">
                <a:latin typeface="Arial" pitchFamily="34" charset="0"/>
              </a:endParaRPr>
            </a:p>
          </p:txBody>
        </p:sp>
        <p:sp>
          <p:nvSpPr>
            <p:cNvPr id="25" name="Rectangle 21"/>
            <p:cNvSpPr>
              <a:spLocks noChangeArrowheads="1"/>
            </p:cNvSpPr>
            <p:nvPr/>
          </p:nvSpPr>
          <p:spPr bwMode="auto">
            <a:xfrm>
              <a:off x="3821113" y="3324225"/>
              <a:ext cx="1041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000000"/>
                  </a:solidFill>
                  <a:latin typeface="Bitstream Vera Sans"/>
                </a:rPr>
                <a:t>6</a:t>
              </a:r>
              <a:endParaRPr lang="en-US">
                <a:latin typeface="Arial" pitchFamily="34" charset="0"/>
              </a:endParaRPr>
            </a:p>
          </p:txBody>
        </p:sp>
        <p:sp>
          <p:nvSpPr>
            <p:cNvPr id="26" name="Rectangle 22"/>
            <p:cNvSpPr>
              <a:spLocks noChangeArrowheads="1"/>
            </p:cNvSpPr>
            <p:nvPr/>
          </p:nvSpPr>
          <p:spPr bwMode="auto">
            <a:xfrm>
              <a:off x="3403600" y="3052763"/>
              <a:ext cx="641201"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300">
                  <a:solidFill>
                    <a:srgbClr val="000000"/>
                  </a:solidFill>
                  <a:latin typeface="Bitstream Vera Sans"/>
                </a:rPr>
                <a:t>shift type</a:t>
              </a:r>
              <a:endParaRPr lang="en-US">
                <a:latin typeface="Arial" pitchFamily="34" charset="0"/>
              </a:endParaRPr>
            </a:p>
          </p:txBody>
        </p:sp>
        <p:sp>
          <p:nvSpPr>
            <p:cNvPr id="27" name="Rectangle 23"/>
            <p:cNvSpPr>
              <a:spLocks noChangeArrowheads="1"/>
            </p:cNvSpPr>
            <p:nvPr/>
          </p:nvSpPr>
          <p:spPr bwMode="auto">
            <a:xfrm>
              <a:off x="1727200" y="3324225"/>
              <a:ext cx="2083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000000"/>
                  </a:solidFill>
                  <a:latin typeface="Bitstream Vera Sans"/>
                </a:rPr>
                <a:t>12</a:t>
              </a:r>
              <a:endParaRPr lang="en-US">
                <a:latin typeface="Arial" pitchFamily="34" charset="0"/>
              </a:endParaRPr>
            </a:p>
          </p:txBody>
        </p:sp>
        <p:sp>
          <p:nvSpPr>
            <p:cNvPr id="28" name="Rectangle 24"/>
            <p:cNvSpPr>
              <a:spLocks noChangeArrowheads="1"/>
            </p:cNvSpPr>
            <p:nvPr/>
          </p:nvSpPr>
          <p:spPr bwMode="auto">
            <a:xfrm>
              <a:off x="3221038" y="3324225"/>
              <a:ext cx="1041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000000"/>
                  </a:solidFill>
                  <a:latin typeface="Bitstream Vera Sans"/>
                </a:rPr>
                <a:t>8</a:t>
              </a:r>
              <a:endParaRPr lang="en-US">
                <a:latin typeface="Arial" pitchFamily="34" charset="0"/>
              </a:endParaRPr>
            </a:p>
          </p:txBody>
        </p:sp>
        <p:sp>
          <p:nvSpPr>
            <p:cNvPr id="29" name="Rectangle 25"/>
            <p:cNvSpPr>
              <a:spLocks noChangeArrowheads="1"/>
            </p:cNvSpPr>
            <p:nvPr/>
          </p:nvSpPr>
          <p:spPr bwMode="auto">
            <a:xfrm>
              <a:off x="2054225" y="3052763"/>
              <a:ext cx="6892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a:solidFill>
                    <a:srgbClr val="000000"/>
                  </a:solidFill>
                  <a:latin typeface="Bitstream Vera Sans"/>
                </a:rPr>
                <a:t>shift imm</a:t>
              </a:r>
              <a:endParaRPr lang="en-US">
                <a:latin typeface="Arial" pitchFamily="34" charset="0"/>
              </a:endParaRPr>
            </a:p>
          </p:txBody>
        </p:sp>
        <p:sp>
          <p:nvSpPr>
            <p:cNvPr id="30" name="Rectangle 26"/>
            <p:cNvSpPr>
              <a:spLocks noChangeArrowheads="1"/>
            </p:cNvSpPr>
            <p:nvPr/>
          </p:nvSpPr>
          <p:spPr bwMode="auto">
            <a:xfrm>
              <a:off x="3703638" y="2514600"/>
              <a:ext cx="120650"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fontAlgn="base">
                <a:spcBef>
                  <a:spcPct val="0"/>
                </a:spcBef>
                <a:spcAft>
                  <a:spcPct val="0"/>
                </a:spcAft>
              </a:pPr>
              <a:r>
                <a:rPr lang="en-US" sz="1900" dirty="0">
                  <a:solidFill>
                    <a:srgbClr val="000000"/>
                  </a:solidFill>
                  <a:latin typeface="Bitstream Vera Sans"/>
                </a:rPr>
                <a:t>2</a:t>
              </a:r>
              <a:endParaRPr lang="en-US" dirty="0">
                <a:latin typeface="Arial" pitchFamily="34" charset="0"/>
              </a:endParaRPr>
            </a:p>
          </p:txBody>
        </p:sp>
        <p:sp>
          <p:nvSpPr>
            <p:cNvPr id="31" name="Freeform 27"/>
            <p:cNvSpPr>
              <a:spLocks/>
            </p:cNvSpPr>
            <p:nvPr/>
          </p:nvSpPr>
          <p:spPr bwMode="auto">
            <a:xfrm>
              <a:off x="1693863" y="2792413"/>
              <a:ext cx="1643063" cy="169863"/>
            </a:xfrm>
            <a:custGeom>
              <a:avLst/>
              <a:gdLst>
                <a:gd name="T0" fmla="*/ 0 w 2070"/>
                <a:gd name="T1" fmla="*/ 199 h 214"/>
                <a:gd name="T2" fmla="*/ 139 w 2070"/>
                <a:gd name="T3" fmla="*/ 98 h 214"/>
                <a:gd name="T4" fmla="*/ 929 w 2070"/>
                <a:gd name="T5" fmla="*/ 99 h 214"/>
                <a:gd name="T6" fmla="*/ 1081 w 2070"/>
                <a:gd name="T7" fmla="*/ 0 h 214"/>
                <a:gd name="T8" fmla="*/ 1259 w 2070"/>
                <a:gd name="T9" fmla="*/ 104 h 214"/>
                <a:gd name="T10" fmla="*/ 1960 w 2070"/>
                <a:gd name="T11" fmla="*/ 110 h 214"/>
                <a:gd name="T12" fmla="*/ 2070 w 2070"/>
                <a:gd name="T13" fmla="*/ 214 h 214"/>
              </a:gdLst>
              <a:ahLst/>
              <a:cxnLst>
                <a:cxn ang="0">
                  <a:pos x="T0" y="T1"/>
                </a:cxn>
                <a:cxn ang="0">
                  <a:pos x="T2" y="T3"/>
                </a:cxn>
                <a:cxn ang="0">
                  <a:pos x="T4" y="T5"/>
                </a:cxn>
                <a:cxn ang="0">
                  <a:pos x="T6" y="T7"/>
                </a:cxn>
                <a:cxn ang="0">
                  <a:pos x="T8" y="T9"/>
                </a:cxn>
                <a:cxn ang="0">
                  <a:pos x="T10" y="T11"/>
                </a:cxn>
                <a:cxn ang="0">
                  <a:pos x="T12" y="T13"/>
                </a:cxn>
              </a:cxnLst>
              <a:rect l="0" t="0" r="r" b="b"/>
              <a:pathLst>
                <a:path w="2070" h="214">
                  <a:moveTo>
                    <a:pt x="0" y="199"/>
                  </a:moveTo>
                  <a:lnTo>
                    <a:pt x="139" y="98"/>
                  </a:lnTo>
                  <a:lnTo>
                    <a:pt x="929" y="99"/>
                  </a:lnTo>
                  <a:lnTo>
                    <a:pt x="1081" y="0"/>
                  </a:lnTo>
                  <a:lnTo>
                    <a:pt x="1259" y="104"/>
                  </a:lnTo>
                  <a:lnTo>
                    <a:pt x="1960" y="110"/>
                  </a:lnTo>
                  <a:lnTo>
                    <a:pt x="2070" y="214"/>
                  </a:lnTo>
                </a:path>
              </a:pathLst>
            </a:custGeom>
            <a:noFill/>
            <a:ln w="1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Rectangle 28"/>
            <p:cNvSpPr>
              <a:spLocks noChangeArrowheads="1"/>
            </p:cNvSpPr>
            <p:nvPr/>
          </p:nvSpPr>
          <p:spPr bwMode="auto">
            <a:xfrm>
              <a:off x="2489200" y="2514600"/>
              <a:ext cx="123432"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dirty="0">
                  <a:solidFill>
                    <a:srgbClr val="000000"/>
                  </a:solidFill>
                  <a:latin typeface="Bitstream Vera Sans"/>
                </a:rPr>
                <a:t>5</a:t>
              </a:r>
              <a:endParaRPr lang="en-US" dirty="0">
                <a:latin typeface="Arial" pitchFamily="34" charset="0"/>
              </a:endParaRPr>
            </a:p>
          </p:txBody>
        </p:sp>
        <p:sp>
          <p:nvSpPr>
            <p:cNvPr id="33" name="Rectangle 29"/>
            <p:cNvSpPr>
              <a:spLocks noChangeArrowheads="1"/>
            </p:cNvSpPr>
            <p:nvPr/>
          </p:nvSpPr>
          <p:spPr bwMode="auto">
            <a:xfrm>
              <a:off x="1706563" y="4379913"/>
              <a:ext cx="4179888" cy="311150"/>
            </a:xfrm>
            <a:prstGeom prst="rect">
              <a:avLst/>
            </a:prstGeom>
            <a:solidFill>
              <a:srgbClr val="FFE6D5"/>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Rectangle 30"/>
            <p:cNvSpPr>
              <a:spLocks noChangeArrowheads="1"/>
            </p:cNvSpPr>
            <p:nvPr/>
          </p:nvSpPr>
          <p:spPr bwMode="auto">
            <a:xfrm>
              <a:off x="5064125" y="4421188"/>
              <a:ext cx="1763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000">
                  <a:solidFill>
                    <a:srgbClr val="000000"/>
                  </a:solidFill>
                  <a:latin typeface="Bitstream Vera Sans"/>
                </a:rPr>
                <a:t>rt</a:t>
              </a:r>
              <a:endParaRPr lang="en-US">
                <a:latin typeface="Arial" pitchFamily="34" charset="0"/>
              </a:endParaRPr>
            </a:p>
          </p:txBody>
        </p:sp>
        <p:sp>
          <p:nvSpPr>
            <p:cNvPr id="35" name="Freeform 31"/>
            <p:cNvSpPr>
              <a:spLocks/>
            </p:cNvSpPr>
            <p:nvPr/>
          </p:nvSpPr>
          <p:spPr bwMode="auto">
            <a:xfrm>
              <a:off x="4510088" y="4184650"/>
              <a:ext cx="1354138" cy="163513"/>
            </a:xfrm>
            <a:custGeom>
              <a:avLst/>
              <a:gdLst>
                <a:gd name="T0" fmla="*/ 0 w 1706"/>
                <a:gd name="T1" fmla="*/ 190 h 206"/>
                <a:gd name="T2" fmla="*/ 31 w 1706"/>
                <a:gd name="T3" fmla="*/ 101 h 206"/>
                <a:gd name="T4" fmla="*/ 818 w 1706"/>
                <a:gd name="T5" fmla="*/ 108 h 206"/>
                <a:gd name="T6" fmla="*/ 874 w 1706"/>
                <a:gd name="T7" fmla="*/ 0 h 206"/>
                <a:gd name="T8" fmla="*/ 913 w 1706"/>
                <a:gd name="T9" fmla="*/ 121 h 206"/>
                <a:gd name="T10" fmla="*/ 1661 w 1706"/>
                <a:gd name="T11" fmla="*/ 113 h 206"/>
                <a:gd name="T12" fmla="*/ 1706 w 1706"/>
                <a:gd name="T13" fmla="*/ 206 h 206"/>
              </a:gdLst>
              <a:ahLst/>
              <a:cxnLst>
                <a:cxn ang="0">
                  <a:pos x="T0" y="T1"/>
                </a:cxn>
                <a:cxn ang="0">
                  <a:pos x="T2" y="T3"/>
                </a:cxn>
                <a:cxn ang="0">
                  <a:pos x="T4" y="T5"/>
                </a:cxn>
                <a:cxn ang="0">
                  <a:pos x="T6" y="T7"/>
                </a:cxn>
                <a:cxn ang="0">
                  <a:pos x="T8" y="T9"/>
                </a:cxn>
                <a:cxn ang="0">
                  <a:pos x="T10" y="T11"/>
                </a:cxn>
                <a:cxn ang="0">
                  <a:pos x="T12" y="T13"/>
                </a:cxn>
              </a:cxnLst>
              <a:rect l="0" t="0" r="r" b="b"/>
              <a:pathLst>
                <a:path w="1706" h="206">
                  <a:moveTo>
                    <a:pt x="0" y="190"/>
                  </a:moveTo>
                  <a:lnTo>
                    <a:pt x="31" y="101"/>
                  </a:lnTo>
                  <a:lnTo>
                    <a:pt x="818" y="108"/>
                  </a:lnTo>
                  <a:lnTo>
                    <a:pt x="874" y="0"/>
                  </a:lnTo>
                  <a:lnTo>
                    <a:pt x="913" y="121"/>
                  </a:lnTo>
                  <a:lnTo>
                    <a:pt x="1661" y="113"/>
                  </a:lnTo>
                  <a:lnTo>
                    <a:pt x="1706" y="206"/>
                  </a:lnTo>
                </a:path>
              </a:pathLst>
            </a:custGeom>
            <a:noFill/>
            <a:ln w="11"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Rectangle 32"/>
            <p:cNvSpPr>
              <a:spLocks noChangeArrowheads="1"/>
            </p:cNvSpPr>
            <p:nvPr/>
          </p:nvSpPr>
          <p:spPr bwMode="auto">
            <a:xfrm>
              <a:off x="5110163" y="3886200"/>
              <a:ext cx="123432"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dirty="0">
                  <a:solidFill>
                    <a:srgbClr val="000000"/>
                  </a:solidFill>
                  <a:latin typeface="Bitstream Vera Sans"/>
                </a:rPr>
                <a:t>4</a:t>
              </a:r>
              <a:endParaRPr lang="en-US" dirty="0">
                <a:latin typeface="Arial" pitchFamily="34" charset="0"/>
              </a:endParaRPr>
            </a:p>
          </p:txBody>
        </p:sp>
        <p:sp>
          <p:nvSpPr>
            <p:cNvPr id="37" name="Rectangle 33"/>
            <p:cNvSpPr>
              <a:spLocks noChangeArrowheads="1"/>
            </p:cNvSpPr>
            <p:nvPr/>
          </p:nvSpPr>
          <p:spPr bwMode="auto">
            <a:xfrm>
              <a:off x="4559300" y="4711700"/>
              <a:ext cx="1041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000000"/>
                  </a:solidFill>
                  <a:latin typeface="Bitstream Vera Sans"/>
                </a:rPr>
                <a:t>4</a:t>
              </a:r>
              <a:endParaRPr lang="en-US">
                <a:latin typeface="Arial" pitchFamily="34" charset="0"/>
              </a:endParaRPr>
            </a:p>
          </p:txBody>
        </p:sp>
        <p:sp>
          <p:nvSpPr>
            <p:cNvPr id="38" name="Rectangle 34"/>
            <p:cNvSpPr>
              <a:spLocks noChangeArrowheads="1"/>
            </p:cNvSpPr>
            <p:nvPr/>
          </p:nvSpPr>
          <p:spPr bwMode="auto">
            <a:xfrm>
              <a:off x="5783263" y="4719638"/>
              <a:ext cx="1041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000000"/>
                  </a:solidFill>
                  <a:latin typeface="Bitstream Vera Sans"/>
                </a:rPr>
                <a:t>1</a:t>
              </a:r>
              <a:endParaRPr lang="en-US">
                <a:latin typeface="Arial" pitchFamily="34" charset="0"/>
              </a:endParaRPr>
            </a:p>
          </p:txBody>
        </p:sp>
        <p:sp>
          <p:nvSpPr>
            <p:cNvPr id="39" name="Line 35"/>
            <p:cNvSpPr>
              <a:spLocks noChangeShapeType="1"/>
            </p:cNvSpPr>
            <p:nvPr/>
          </p:nvSpPr>
          <p:spPr bwMode="auto">
            <a:xfrm>
              <a:off x="4471988" y="4386263"/>
              <a:ext cx="0" cy="29210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36"/>
            <p:cNvSpPr>
              <a:spLocks noChangeShapeType="1"/>
            </p:cNvSpPr>
            <p:nvPr/>
          </p:nvSpPr>
          <p:spPr bwMode="auto">
            <a:xfrm>
              <a:off x="4121150" y="4386263"/>
              <a:ext cx="0" cy="29210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Rectangle 37"/>
            <p:cNvSpPr>
              <a:spLocks noChangeArrowheads="1"/>
            </p:cNvSpPr>
            <p:nvPr/>
          </p:nvSpPr>
          <p:spPr bwMode="auto">
            <a:xfrm>
              <a:off x="4211638" y="4438650"/>
              <a:ext cx="8496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300">
                  <a:solidFill>
                    <a:srgbClr val="000000"/>
                  </a:solidFill>
                  <a:latin typeface="Bitstream Vera Sans"/>
                </a:rPr>
                <a:t>1</a:t>
              </a:r>
              <a:endParaRPr lang="en-US">
                <a:latin typeface="Arial" pitchFamily="34" charset="0"/>
              </a:endParaRPr>
            </a:p>
          </p:txBody>
        </p:sp>
        <p:sp>
          <p:nvSpPr>
            <p:cNvPr id="42" name="Rectangle 38"/>
            <p:cNvSpPr>
              <a:spLocks noChangeArrowheads="1"/>
            </p:cNvSpPr>
            <p:nvPr/>
          </p:nvSpPr>
          <p:spPr bwMode="auto">
            <a:xfrm>
              <a:off x="4213225" y="4708525"/>
              <a:ext cx="1041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000000"/>
                  </a:solidFill>
                  <a:latin typeface="Bitstream Vera Sans"/>
                </a:rPr>
                <a:t>5</a:t>
              </a:r>
              <a:endParaRPr lang="en-US">
                <a:latin typeface="Arial" pitchFamily="34" charset="0"/>
              </a:endParaRPr>
            </a:p>
          </p:txBody>
        </p:sp>
        <p:sp>
          <p:nvSpPr>
            <p:cNvPr id="43" name="Line 39"/>
            <p:cNvSpPr>
              <a:spLocks noChangeShapeType="1"/>
            </p:cNvSpPr>
            <p:nvPr/>
          </p:nvSpPr>
          <p:spPr bwMode="auto">
            <a:xfrm>
              <a:off x="3386138" y="4379913"/>
              <a:ext cx="0" cy="293688"/>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40"/>
            <p:cNvSpPr>
              <a:spLocks/>
            </p:cNvSpPr>
            <p:nvPr/>
          </p:nvSpPr>
          <p:spPr bwMode="auto">
            <a:xfrm>
              <a:off x="3346450" y="4195763"/>
              <a:ext cx="785813" cy="177800"/>
            </a:xfrm>
            <a:custGeom>
              <a:avLst/>
              <a:gdLst>
                <a:gd name="T0" fmla="*/ 0 w 991"/>
                <a:gd name="T1" fmla="*/ 209 h 225"/>
                <a:gd name="T2" fmla="*/ 66 w 991"/>
                <a:gd name="T3" fmla="*/ 103 h 225"/>
                <a:gd name="T4" fmla="*/ 445 w 991"/>
                <a:gd name="T5" fmla="*/ 104 h 225"/>
                <a:gd name="T6" fmla="*/ 517 w 991"/>
                <a:gd name="T7" fmla="*/ 0 h 225"/>
                <a:gd name="T8" fmla="*/ 602 w 991"/>
                <a:gd name="T9" fmla="*/ 109 h 225"/>
                <a:gd name="T10" fmla="*/ 938 w 991"/>
                <a:gd name="T11" fmla="*/ 116 h 225"/>
                <a:gd name="T12" fmla="*/ 991 w 991"/>
                <a:gd name="T13" fmla="*/ 225 h 225"/>
              </a:gdLst>
              <a:ahLst/>
              <a:cxnLst>
                <a:cxn ang="0">
                  <a:pos x="T0" y="T1"/>
                </a:cxn>
                <a:cxn ang="0">
                  <a:pos x="T2" y="T3"/>
                </a:cxn>
                <a:cxn ang="0">
                  <a:pos x="T4" y="T5"/>
                </a:cxn>
                <a:cxn ang="0">
                  <a:pos x="T6" y="T7"/>
                </a:cxn>
                <a:cxn ang="0">
                  <a:pos x="T8" y="T9"/>
                </a:cxn>
                <a:cxn ang="0">
                  <a:pos x="T10" y="T11"/>
                </a:cxn>
                <a:cxn ang="0">
                  <a:pos x="T12" y="T13"/>
                </a:cxn>
              </a:cxnLst>
              <a:rect l="0" t="0" r="r" b="b"/>
              <a:pathLst>
                <a:path w="991" h="225">
                  <a:moveTo>
                    <a:pt x="0" y="209"/>
                  </a:moveTo>
                  <a:lnTo>
                    <a:pt x="66" y="103"/>
                  </a:lnTo>
                  <a:lnTo>
                    <a:pt x="445" y="104"/>
                  </a:lnTo>
                  <a:lnTo>
                    <a:pt x="517" y="0"/>
                  </a:lnTo>
                  <a:lnTo>
                    <a:pt x="602" y="109"/>
                  </a:lnTo>
                  <a:lnTo>
                    <a:pt x="938" y="116"/>
                  </a:lnTo>
                  <a:lnTo>
                    <a:pt x="991" y="225"/>
                  </a:lnTo>
                </a:path>
              </a:pathLst>
            </a:custGeom>
            <a:noFill/>
            <a:ln w="1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Rectangle 41"/>
            <p:cNvSpPr>
              <a:spLocks noChangeArrowheads="1"/>
            </p:cNvSpPr>
            <p:nvPr/>
          </p:nvSpPr>
          <p:spPr bwMode="auto">
            <a:xfrm>
              <a:off x="3484563" y="4711700"/>
              <a:ext cx="1041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000000"/>
                  </a:solidFill>
                  <a:latin typeface="Bitstream Vera Sans"/>
                </a:rPr>
                <a:t>7</a:t>
              </a:r>
              <a:endParaRPr lang="en-US">
                <a:latin typeface="Arial" pitchFamily="34" charset="0"/>
              </a:endParaRPr>
            </a:p>
          </p:txBody>
        </p:sp>
        <p:sp>
          <p:nvSpPr>
            <p:cNvPr id="46" name="Rectangle 42"/>
            <p:cNvSpPr>
              <a:spLocks noChangeArrowheads="1"/>
            </p:cNvSpPr>
            <p:nvPr/>
          </p:nvSpPr>
          <p:spPr bwMode="auto">
            <a:xfrm>
              <a:off x="3824288" y="4708525"/>
              <a:ext cx="1041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000000"/>
                  </a:solidFill>
                  <a:latin typeface="Bitstream Vera Sans"/>
                </a:rPr>
                <a:t>6</a:t>
              </a:r>
              <a:endParaRPr lang="en-US">
                <a:latin typeface="Arial" pitchFamily="34" charset="0"/>
              </a:endParaRPr>
            </a:p>
          </p:txBody>
        </p:sp>
        <p:sp>
          <p:nvSpPr>
            <p:cNvPr id="47" name="Rectangle 43"/>
            <p:cNvSpPr>
              <a:spLocks noChangeArrowheads="1"/>
            </p:cNvSpPr>
            <p:nvPr/>
          </p:nvSpPr>
          <p:spPr bwMode="auto">
            <a:xfrm>
              <a:off x="3406775" y="4441825"/>
              <a:ext cx="641201"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300">
                  <a:solidFill>
                    <a:srgbClr val="000000"/>
                  </a:solidFill>
                  <a:latin typeface="Bitstream Vera Sans"/>
                </a:rPr>
                <a:t>shift type</a:t>
              </a:r>
              <a:endParaRPr lang="en-US">
                <a:latin typeface="Arial" pitchFamily="34" charset="0"/>
              </a:endParaRPr>
            </a:p>
          </p:txBody>
        </p:sp>
        <p:sp>
          <p:nvSpPr>
            <p:cNvPr id="48" name="Rectangle 44"/>
            <p:cNvSpPr>
              <a:spLocks noChangeArrowheads="1"/>
            </p:cNvSpPr>
            <p:nvPr/>
          </p:nvSpPr>
          <p:spPr bwMode="auto">
            <a:xfrm>
              <a:off x="1730375" y="4708525"/>
              <a:ext cx="2083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000000"/>
                  </a:solidFill>
                  <a:latin typeface="Bitstream Vera Sans"/>
                </a:rPr>
                <a:t>12</a:t>
              </a:r>
              <a:endParaRPr lang="en-US">
                <a:latin typeface="Arial" pitchFamily="34" charset="0"/>
              </a:endParaRPr>
            </a:p>
          </p:txBody>
        </p:sp>
        <p:sp>
          <p:nvSpPr>
            <p:cNvPr id="49" name="Rectangle 45"/>
            <p:cNvSpPr>
              <a:spLocks noChangeArrowheads="1"/>
            </p:cNvSpPr>
            <p:nvPr/>
          </p:nvSpPr>
          <p:spPr bwMode="auto">
            <a:xfrm>
              <a:off x="3182938" y="4708525"/>
              <a:ext cx="1041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000000"/>
                  </a:solidFill>
                  <a:latin typeface="Bitstream Vera Sans"/>
                </a:rPr>
                <a:t>8</a:t>
              </a:r>
              <a:endParaRPr lang="en-US">
                <a:latin typeface="Arial" pitchFamily="34" charset="0"/>
              </a:endParaRPr>
            </a:p>
          </p:txBody>
        </p:sp>
        <p:sp>
          <p:nvSpPr>
            <p:cNvPr id="50" name="Rectangle 46"/>
            <p:cNvSpPr>
              <a:spLocks noChangeArrowheads="1"/>
            </p:cNvSpPr>
            <p:nvPr/>
          </p:nvSpPr>
          <p:spPr bwMode="auto">
            <a:xfrm>
              <a:off x="2057400" y="4443413"/>
              <a:ext cx="59715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a:solidFill>
                    <a:srgbClr val="000000"/>
                  </a:solidFill>
                  <a:latin typeface="Bitstream Vera Sans"/>
                </a:rPr>
                <a:t>shift reg</a:t>
              </a:r>
              <a:endParaRPr lang="en-US">
                <a:latin typeface="Arial" pitchFamily="34" charset="0"/>
              </a:endParaRPr>
            </a:p>
          </p:txBody>
        </p:sp>
        <p:sp>
          <p:nvSpPr>
            <p:cNvPr id="51" name="Rectangle 47"/>
            <p:cNvSpPr>
              <a:spLocks noChangeArrowheads="1"/>
            </p:cNvSpPr>
            <p:nvPr/>
          </p:nvSpPr>
          <p:spPr bwMode="auto">
            <a:xfrm>
              <a:off x="3678238" y="3886200"/>
              <a:ext cx="123432"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dirty="0">
                  <a:solidFill>
                    <a:srgbClr val="000000"/>
                  </a:solidFill>
                  <a:latin typeface="Bitstream Vera Sans"/>
                </a:rPr>
                <a:t>2</a:t>
              </a:r>
              <a:endParaRPr lang="en-US" dirty="0">
                <a:latin typeface="Arial" pitchFamily="34" charset="0"/>
              </a:endParaRPr>
            </a:p>
          </p:txBody>
        </p:sp>
        <p:sp>
          <p:nvSpPr>
            <p:cNvPr id="52" name="Freeform 48"/>
            <p:cNvSpPr>
              <a:spLocks/>
            </p:cNvSpPr>
            <p:nvPr/>
          </p:nvSpPr>
          <p:spPr bwMode="auto">
            <a:xfrm>
              <a:off x="1695450" y="4181475"/>
              <a:ext cx="1384300" cy="171450"/>
            </a:xfrm>
            <a:custGeom>
              <a:avLst/>
              <a:gdLst>
                <a:gd name="T0" fmla="*/ 0 w 1744"/>
                <a:gd name="T1" fmla="*/ 201 h 216"/>
                <a:gd name="T2" fmla="*/ 116 w 1744"/>
                <a:gd name="T3" fmla="*/ 99 h 216"/>
                <a:gd name="T4" fmla="*/ 783 w 1744"/>
                <a:gd name="T5" fmla="*/ 100 h 216"/>
                <a:gd name="T6" fmla="*/ 910 w 1744"/>
                <a:gd name="T7" fmla="*/ 0 h 216"/>
                <a:gd name="T8" fmla="*/ 1060 w 1744"/>
                <a:gd name="T9" fmla="*/ 105 h 216"/>
                <a:gd name="T10" fmla="*/ 1652 w 1744"/>
                <a:gd name="T11" fmla="*/ 111 h 216"/>
                <a:gd name="T12" fmla="*/ 1744 w 1744"/>
                <a:gd name="T13" fmla="*/ 216 h 216"/>
              </a:gdLst>
              <a:ahLst/>
              <a:cxnLst>
                <a:cxn ang="0">
                  <a:pos x="T0" y="T1"/>
                </a:cxn>
                <a:cxn ang="0">
                  <a:pos x="T2" y="T3"/>
                </a:cxn>
                <a:cxn ang="0">
                  <a:pos x="T4" y="T5"/>
                </a:cxn>
                <a:cxn ang="0">
                  <a:pos x="T6" y="T7"/>
                </a:cxn>
                <a:cxn ang="0">
                  <a:pos x="T8" y="T9"/>
                </a:cxn>
                <a:cxn ang="0">
                  <a:pos x="T10" y="T11"/>
                </a:cxn>
                <a:cxn ang="0">
                  <a:pos x="T12" y="T13"/>
                </a:cxn>
              </a:cxnLst>
              <a:rect l="0" t="0" r="r" b="b"/>
              <a:pathLst>
                <a:path w="1744" h="216">
                  <a:moveTo>
                    <a:pt x="0" y="201"/>
                  </a:moveTo>
                  <a:lnTo>
                    <a:pt x="116" y="99"/>
                  </a:lnTo>
                  <a:lnTo>
                    <a:pt x="783" y="100"/>
                  </a:lnTo>
                  <a:lnTo>
                    <a:pt x="910" y="0"/>
                  </a:lnTo>
                  <a:lnTo>
                    <a:pt x="1060" y="105"/>
                  </a:lnTo>
                  <a:lnTo>
                    <a:pt x="1652" y="111"/>
                  </a:lnTo>
                  <a:lnTo>
                    <a:pt x="1744" y="216"/>
                  </a:lnTo>
                </a:path>
              </a:pathLst>
            </a:custGeom>
            <a:noFill/>
            <a:ln w="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Rectangle 49"/>
            <p:cNvSpPr>
              <a:spLocks noChangeArrowheads="1"/>
            </p:cNvSpPr>
            <p:nvPr/>
          </p:nvSpPr>
          <p:spPr bwMode="auto">
            <a:xfrm>
              <a:off x="2344738" y="3886200"/>
              <a:ext cx="123432"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dirty="0">
                  <a:solidFill>
                    <a:srgbClr val="000000"/>
                  </a:solidFill>
                  <a:latin typeface="Bitstream Vera Sans"/>
                </a:rPr>
                <a:t>4</a:t>
              </a:r>
              <a:endParaRPr lang="en-US" dirty="0">
                <a:latin typeface="Arial" pitchFamily="34" charset="0"/>
              </a:endParaRPr>
            </a:p>
          </p:txBody>
        </p:sp>
        <p:sp>
          <p:nvSpPr>
            <p:cNvPr id="54" name="Line 50"/>
            <p:cNvSpPr>
              <a:spLocks noChangeShapeType="1"/>
            </p:cNvSpPr>
            <p:nvPr/>
          </p:nvSpPr>
          <p:spPr bwMode="auto">
            <a:xfrm>
              <a:off x="3078163" y="4376738"/>
              <a:ext cx="0" cy="29210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Rectangle 51"/>
            <p:cNvSpPr>
              <a:spLocks noChangeArrowheads="1"/>
            </p:cNvSpPr>
            <p:nvPr/>
          </p:nvSpPr>
          <p:spPr bwMode="auto">
            <a:xfrm>
              <a:off x="2933700" y="4711700"/>
              <a:ext cx="1041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600">
                  <a:solidFill>
                    <a:srgbClr val="000000"/>
                  </a:solidFill>
                  <a:latin typeface="Bitstream Vera Sans"/>
                </a:rPr>
                <a:t>9</a:t>
              </a:r>
              <a:endParaRPr lang="en-US">
                <a:latin typeface="Arial" pitchFamily="34" charset="0"/>
              </a:endParaRPr>
            </a:p>
          </p:txBody>
        </p:sp>
        <p:sp>
          <p:nvSpPr>
            <p:cNvPr id="56" name="Rectangle 52"/>
            <p:cNvSpPr>
              <a:spLocks noChangeArrowheads="1"/>
            </p:cNvSpPr>
            <p:nvPr/>
          </p:nvSpPr>
          <p:spPr bwMode="auto">
            <a:xfrm>
              <a:off x="6907213" y="2811463"/>
              <a:ext cx="134492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700">
                  <a:solidFill>
                    <a:srgbClr val="000000"/>
                  </a:solidFill>
                  <a:latin typeface="Bitstream Vera Sans"/>
                </a:rPr>
                <a:t>Shift type</a:t>
              </a:r>
              <a:endParaRPr lang="en-US">
                <a:latin typeface="Arial" pitchFamily="34" charset="0"/>
              </a:endParaRPr>
            </a:p>
          </p:txBody>
        </p:sp>
        <p:sp>
          <p:nvSpPr>
            <p:cNvPr id="57" name="Line 53"/>
            <p:cNvSpPr>
              <a:spLocks noChangeShapeType="1"/>
            </p:cNvSpPr>
            <p:nvPr/>
          </p:nvSpPr>
          <p:spPr bwMode="auto">
            <a:xfrm>
              <a:off x="7743825" y="3371850"/>
              <a:ext cx="0" cy="139700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54"/>
            <p:cNvSpPr>
              <a:spLocks noChangeShapeType="1"/>
            </p:cNvSpPr>
            <p:nvPr/>
          </p:nvSpPr>
          <p:spPr bwMode="auto">
            <a:xfrm>
              <a:off x="6781800" y="3708400"/>
              <a:ext cx="2012950"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55"/>
            <p:cNvSpPr>
              <a:spLocks noChangeShapeType="1"/>
            </p:cNvSpPr>
            <p:nvPr/>
          </p:nvSpPr>
          <p:spPr bwMode="auto">
            <a:xfrm flipV="1">
              <a:off x="6759575" y="4059238"/>
              <a:ext cx="2035175" cy="11113"/>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56"/>
            <p:cNvSpPr>
              <a:spLocks noChangeShapeType="1"/>
            </p:cNvSpPr>
            <p:nvPr/>
          </p:nvSpPr>
          <p:spPr bwMode="auto">
            <a:xfrm>
              <a:off x="6781800" y="4430713"/>
              <a:ext cx="2035175"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Rectangle 57"/>
            <p:cNvSpPr>
              <a:spLocks noChangeArrowheads="1"/>
            </p:cNvSpPr>
            <p:nvPr/>
          </p:nvSpPr>
          <p:spPr bwMode="auto">
            <a:xfrm>
              <a:off x="6948488" y="3389313"/>
              <a:ext cx="23884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200">
                  <a:solidFill>
                    <a:srgbClr val="000000"/>
                  </a:solidFill>
                  <a:latin typeface="Bitstream Vera Sans"/>
                </a:rPr>
                <a:t>lsl</a:t>
              </a:r>
              <a:endParaRPr lang="en-US">
                <a:latin typeface="Arial" pitchFamily="34" charset="0"/>
              </a:endParaRPr>
            </a:p>
          </p:txBody>
        </p:sp>
        <p:sp>
          <p:nvSpPr>
            <p:cNvPr id="62" name="Rectangle 58"/>
            <p:cNvSpPr>
              <a:spLocks noChangeArrowheads="1"/>
            </p:cNvSpPr>
            <p:nvPr/>
          </p:nvSpPr>
          <p:spPr bwMode="auto">
            <a:xfrm>
              <a:off x="6935788" y="3746500"/>
              <a:ext cx="272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200">
                  <a:solidFill>
                    <a:srgbClr val="000000"/>
                  </a:solidFill>
                  <a:latin typeface="Bitstream Vera Sans"/>
                </a:rPr>
                <a:t>lsr</a:t>
              </a:r>
              <a:endParaRPr lang="en-US">
                <a:latin typeface="Arial" pitchFamily="34" charset="0"/>
              </a:endParaRPr>
            </a:p>
          </p:txBody>
        </p:sp>
        <p:sp>
          <p:nvSpPr>
            <p:cNvPr id="63" name="Rectangle 59"/>
            <p:cNvSpPr>
              <a:spLocks noChangeArrowheads="1"/>
            </p:cNvSpPr>
            <p:nvPr/>
          </p:nvSpPr>
          <p:spPr bwMode="auto">
            <a:xfrm>
              <a:off x="6943725" y="4081463"/>
              <a:ext cx="3430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200">
                  <a:solidFill>
                    <a:srgbClr val="000000"/>
                  </a:solidFill>
                  <a:latin typeface="Bitstream Vera Sans"/>
                </a:rPr>
                <a:t>asr</a:t>
              </a:r>
              <a:endParaRPr lang="en-US">
                <a:latin typeface="Arial" pitchFamily="34" charset="0"/>
              </a:endParaRPr>
            </a:p>
          </p:txBody>
        </p:sp>
        <p:sp>
          <p:nvSpPr>
            <p:cNvPr id="64" name="Rectangle 60"/>
            <p:cNvSpPr>
              <a:spLocks noChangeArrowheads="1"/>
            </p:cNvSpPr>
            <p:nvPr/>
          </p:nvSpPr>
          <p:spPr bwMode="auto">
            <a:xfrm>
              <a:off x="6951663" y="4456113"/>
              <a:ext cx="3400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200">
                  <a:solidFill>
                    <a:srgbClr val="000000"/>
                  </a:solidFill>
                  <a:latin typeface="Bitstream Vera Sans"/>
                </a:rPr>
                <a:t>ror</a:t>
              </a:r>
              <a:endParaRPr lang="en-US">
                <a:latin typeface="Arial" pitchFamily="34" charset="0"/>
              </a:endParaRPr>
            </a:p>
          </p:txBody>
        </p:sp>
        <p:sp>
          <p:nvSpPr>
            <p:cNvPr id="65" name="Rectangle 61"/>
            <p:cNvSpPr>
              <a:spLocks noChangeArrowheads="1"/>
            </p:cNvSpPr>
            <p:nvPr/>
          </p:nvSpPr>
          <p:spPr bwMode="auto">
            <a:xfrm>
              <a:off x="8020050" y="3403600"/>
              <a:ext cx="2853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200">
                  <a:solidFill>
                    <a:srgbClr val="000000"/>
                  </a:solidFill>
                  <a:latin typeface="Bitstream Vera Sans"/>
                </a:rPr>
                <a:t>00</a:t>
              </a:r>
              <a:endParaRPr lang="en-US">
                <a:latin typeface="Arial" pitchFamily="34" charset="0"/>
              </a:endParaRPr>
            </a:p>
          </p:txBody>
        </p:sp>
        <p:sp>
          <p:nvSpPr>
            <p:cNvPr id="66" name="Rectangle 62"/>
            <p:cNvSpPr>
              <a:spLocks noChangeArrowheads="1"/>
            </p:cNvSpPr>
            <p:nvPr/>
          </p:nvSpPr>
          <p:spPr bwMode="auto">
            <a:xfrm>
              <a:off x="8015288" y="3760788"/>
              <a:ext cx="2853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200">
                  <a:solidFill>
                    <a:srgbClr val="000000"/>
                  </a:solidFill>
                  <a:latin typeface="Bitstream Vera Sans"/>
                </a:rPr>
                <a:t>01</a:t>
              </a:r>
              <a:endParaRPr lang="en-US">
                <a:latin typeface="Arial" pitchFamily="34" charset="0"/>
              </a:endParaRPr>
            </a:p>
          </p:txBody>
        </p:sp>
        <p:sp>
          <p:nvSpPr>
            <p:cNvPr id="67" name="Rectangle 63"/>
            <p:cNvSpPr>
              <a:spLocks noChangeArrowheads="1"/>
            </p:cNvSpPr>
            <p:nvPr/>
          </p:nvSpPr>
          <p:spPr bwMode="auto">
            <a:xfrm>
              <a:off x="8023225" y="4119563"/>
              <a:ext cx="2853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200">
                  <a:solidFill>
                    <a:srgbClr val="000000"/>
                  </a:solidFill>
                  <a:latin typeface="Bitstream Vera Sans"/>
                </a:rPr>
                <a:t>10</a:t>
              </a:r>
              <a:endParaRPr lang="en-US">
                <a:latin typeface="Arial" pitchFamily="34" charset="0"/>
              </a:endParaRPr>
            </a:p>
          </p:txBody>
        </p:sp>
        <p:sp>
          <p:nvSpPr>
            <p:cNvPr id="68" name="Rectangle 64"/>
            <p:cNvSpPr>
              <a:spLocks noChangeArrowheads="1"/>
            </p:cNvSpPr>
            <p:nvPr/>
          </p:nvSpPr>
          <p:spPr bwMode="auto">
            <a:xfrm>
              <a:off x="8023225" y="4462463"/>
              <a:ext cx="2853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200">
                  <a:solidFill>
                    <a:srgbClr val="000000"/>
                  </a:solidFill>
                  <a:latin typeface="Bitstream Vera Sans"/>
                </a:rPr>
                <a:t>11</a:t>
              </a:r>
              <a:endParaRPr lang="en-US">
                <a:latin typeface="Arial" pitchFamily="34" charset="0"/>
              </a:endParaRPr>
            </a:p>
          </p:txBody>
        </p:sp>
        <p:sp>
          <p:nvSpPr>
            <p:cNvPr id="69" name="Line 65"/>
            <p:cNvSpPr>
              <a:spLocks noChangeShapeType="1"/>
            </p:cNvSpPr>
            <p:nvPr/>
          </p:nvSpPr>
          <p:spPr bwMode="auto">
            <a:xfrm>
              <a:off x="6110288" y="2770188"/>
              <a:ext cx="15875" cy="2089150"/>
            </a:xfrm>
            <a:prstGeom prst="line">
              <a:avLst/>
            </a:prstGeom>
            <a:noFill/>
            <a:ln w="2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Rectangle 66"/>
            <p:cNvSpPr>
              <a:spLocks noChangeArrowheads="1"/>
            </p:cNvSpPr>
            <p:nvPr/>
          </p:nvSpPr>
          <p:spPr bwMode="auto">
            <a:xfrm>
              <a:off x="4040188" y="3617913"/>
              <a:ext cx="29174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100">
                  <a:solidFill>
                    <a:srgbClr val="000000"/>
                  </a:solidFill>
                  <a:latin typeface="Bitstream Vera Sans"/>
                </a:rPr>
                <a:t>(a)</a:t>
              </a:r>
              <a:endParaRPr lang="en-US">
                <a:latin typeface="Arial" pitchFamily="34" charset="0"/>
              </a:endParaRPr>
            </a:p>
          </p:txBody>
        </p:sp>
        <p:sp>
          <p:nvSpPr>
            <p:cNvPr id="71" name="Rectangle 67"/>
            <p:cNvSpPr>
              <a:spLocks noChangeArrowheads="1"/>
            </p:cNvSpPr>
            <p:nvPr/>
          </p:nvSpPr>
          <p:spPr bwMode="auto">
            <a:xfrm>
              <a:off x="4046538" y="5014913"/>
              <a:ext cx="30457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100">
                  <a:solidFill>
                    <a:srgbClr val="000000"/>
                  </a:solidFill>
                  <a:latin typeface="Bitstream Vera Sans"/>
                </a:rPr>
                <a:t>(b)</a:t>
              </a:r>
              <a:endParaRPr lang="en-US">
                <a:latin typeface="Arial" pitchFamily="34" charset="0"/>
              </a:endParaRPr>
            </a:p>
          </p:txBody>
        </p:sp>
        <p:sp>
          <p:nvSpPr>
            <p:cNvPr id="72" name="Rectangle 68"/>
            <p:cNvSpPr>
              <a:spLocks noChangeArrowheads="1"/>
            </p:cNvSpPr>
            <p:nvPr/>
          </p:nvSpPr>
          <p:spPr bwMode="auto">
            <a:xfrm>
              <a:off x="7546975" y="4959350"/>
              <a:ext cx="27732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100">
                  <a:solidFill>
                    <a:srgbClr val="000000"/>
                  </a:solidFill>
                  <a:latin typeface="Bitstream Vera Sans"/>
                </a:rPr>
                <a:t>(c)</a:t>
              </a:r>
              <a:endParaRPr lang="en-US">
                <a:latin typeface="Arial" pitchFamily="34" charset="0"/>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page4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89200" y="2286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Load</a:t>
            </a:r>
            <a:r>
              <a:rPr lang="fr-FR" dirty="0">
                <a:solidFill>
                  <a:schemeClr val="tx1"/>
                </a:solidFill>
              </a:rPr>
              <a:t>/Store Instructions</a:t>
            </a:r>
          </a:p>
        </p:txBody>
      </p:sp>
      <p:sp>
        <p:nvSpPr>
          <p:cNvPr id="3" name="Text Placeholder 2"/>
          <p:cNvSpPr txBox="1">
            <a:spLocks noGrp="1"/>
          </p:cNvSpPr>
          <p:nvPr>
            <p:ph type="body" idx="4294967295"/>
          </p:nvPr>
        </p:nvSpPr>
        <p:spPr>
          <a:xfrm>
            <a:off x="2514600" y="3200401"/>
            <a:ext cx="7416800" cy="2582863"/>
          </a:xfr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Memory </a:t>
            </a:r>
            <a:r>
              <a:rPr lang="en-US" sz="2800" dirty="0">
                <a:solidFill>
                  <a:srgbClr val="2300DC"/>
                </a:solidFill>
                <a:latin typeface="Calibri" panose="020F0502020204030204" pitchFamily="34" charset="0"/>
              </a:rPr>
              <a:t>instruction</a:t>
            </a:r>
            <a:r>
              <a:rPr lang="en-US" sz="2800" dirty="0">
                <a:latin typeface="Calibri" panose="020F0502020204030204" pitchFamily="34" charset="0"/>
              </a:rPr>
              <a:t> type : 01</a:t>
            </a:r>
          </a:p>
          <a:p>
            <a:pPr lvl="0">
              <a:buSzPct val="100000"/>
              <a:buFont typeface="Symbol" panose="05050102010706020507" pitchFamily="18" charset="2"/>
              <a:buChar char="*"/>
            </a:pPr>
            <a:r>
              <a:rPr lang="en-US" sz="2800" dirty="0" err="1">
                <a:latin typeface="Calibri" panose="020F0502020204030204" pitchFamily="34" charset="0"/>
              </a:rPr>
              <a:t>rs</a:t>
            </a:r>
            <a:r>
              <a:rPr lang="en-US" sz="2800" dirty="0">
                <a:latin typeface="Calibri" panose="020F0502020204030204" pitchFamily="34" charset="0"/>
              </a:rPr>
              <a:t>, </a:t>
            </a:r>
            <a:r>
              <a:rPr lang="en-US" sz="2800" dirty="0" err="1">
                <a:latin typeface="Calibri" panose="020F0502020204030204" pitchFamily="34" charset="0"/>
              </a:rPr>
              <a:t>rd</a:t>
            </a:r>
            <a:r>
              <a:rPr lang="en-US" sz="2800" dirty="0">
                <a:latin typeface="Calibri" panose="020F0502020204030204" pitchFamily="34" charset="0"/>
              </a:rPr>
              <a:t>, shifter operand</a:t>
            </a:r>
          </a:p>
          <a:p>
            <a:pPr lvl="1">
              <a:buSzPct val="100000"/>
              <a:buFont typeface="Symbol" panose="05050102010706020507" pitchFamily="18" charset="2"/>
              <a:buChar char="*"/>
            </a:pPr>
            <a:r>
              <a:rPr lang="en-US" sz="2200" dirty="0">
                <a:solidFill>
                  <a:srgbClr val="DC2300"/>
                </a:solidFill>
                <a:latin typeface="Calibri" panose="020F0502020204030204" pitchFamily="34" charset="0"/>
              </a:rPr>
              <a:t>Connotation</a:t>
            </a:r>
            <a:r>
              <a:rPr lang="en-US" sz="2200" dirty="0">
                <a:latin typeface="Calibri" panose="020F0502020204030204" pitchFamily="34" charset="0"/>
              </a:rPr>
              <a:t> remains the </a:t>
            </a:r>
            <a:r>
              <a:rPr lang="en-US" sz="2200" dirty="0">
                <a:solidFill>
                  <a:srgbClr val="2300DC"/>
                </a:solidFill>
                <a:latin typeface="Calibri" panose="020F0502020204030204" pitchFamily="34" charset="0"/>
              </a:rPr>
              <a:t>same</a:t>
            </a:r>
          </a:p>
          <a:p>
            <a:pPr lvl="0">
              <a:buSzPct val="100000"/>
              <a:buFont typeface="Symbol" panose="05050102010706020507" pitchFamily="18" charset="2"/>
              <a:buChar char="*"/>
            </a:pPr>
            <a:r>
              <a:rPr lang="en-US" sz="2800" dirty="0" err="1">
                <a:solidFill>
                  <a:srgbClr val="DC2300"/>
                </a:solidFill>
                <a:latin typeface="Calibri" panose="020F0502020204030204" pitchFamily="34" charset="0"/>
              </a:rPr>
              <a:t>Immediates</a:t>
            </a:r>
            <a:r>
              <a:rPr lang="en-US" sz="2800" dirty="0">
                <a:latin typeface="Calibri" panose="020F0502020204030204" pitchFamily="34" charset="0"/>
              </a:rPr>
              <a:t> are not in (rot + payload format) : They are standard 12 bit unsigned numbers</a:t>
            </a:r>
          </a:p>
        </p:txBody>
      </p:sp>
      <p:grpSp>
        <p:nvGrpSpPr>
          <p:cNvPr id="58" name="Group 57"/>
          <p:cNvGrpSpPr/>
          <p:nvPr/>
        </p:nvGrpSpPr>
        <p:grpSpPr>
          <a:xfrm>
            <a:off x="2286000" y="1524001"/>
            <a:ext cx="7772400" cy="1497657"/>
            <a:chOff x="1219200" y="1524000"/>
            <a:chExt cx="7772400" cy="1497657"/>
          </a:xfrm>
        </p:grpSpPr>
        <p:sp>
          <p:nvSpPr>
            <p:cNvPr id="9" name="AutoShape 3"/>
            <p:cNvSpPr>
              <a:spLocks noChangeAspect="1" noChangeArrowheads="1" noTextEdit="1"/>
            </p:cNvSpPr>
            <p:nvPr/>
          </p:nvSpPr>
          <p:spPr bwMode="auto">
            <a:xfrm>
              <a:off x="1219200" y="1524000"/>
              <a:ext cx="7772400"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1308100" y="2055813"/>
              <a:ext cx="1035050" cy="295275"/>
            </a:xfrm>
            <a:prstGeom prst="rect">
              <a:avLst/>
            </a:prstGeom>
            <a:solidFill>
              <a:srgbClr val="FFE6D5"/>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2349500" y="2055813"/>
              <a:ext cx="666750" cy="295275"/>
            </a:xfrm>
            <a:prstGeom prst="rect">
              <a:avLst/>
            </a:prstGeom>
            <a:solidFill>
              <a:srgbClr val="FFE6D5"/>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6791325" y="2057400"/>
              <a:ext cx="2160588" cy="693738"/>
            </a:xfrm>
            <a:prstGeom prst="rect">
              <a:avLst/>
            </a:prstGeom>
            <a:solidFill>
              <a:srgbClr val="FFE6D5"/>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3014663" y="2055813"/>
              <a:ext cx="3771900" cy="290513"/>
            </a:xfrm>
            <a:prstGeom prst="rect">
              <a:avLst/>
            </a:prstGeom>
            <a:solidFill>
              <a:srgbClr val="FFE6D5"/>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2"/>
            <p:cNvSpPr>
              <a:spLocks noChangeArrowheads="1"/>
            </p:cNvSpPr>
            <p:nvPr/>
          </p:nvSpPr>
          <p:spPr bwMode="auto">
            <a:xfrm>
              <a:off x="1484313" y="2057400"/>
              <a:ext cx="53636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100" dirty="0" err="1">
                  <a:solidFill>
                    <a:srgbClr val="000000"/>
                  </a:solidFill>
                  <a:latin typeface="Bitstream Vera Sans"/>
                </a:rPr>
                <a:t>cond</a:t>
              </a:r>
              <a:endParaRPr lang="en-US" dirty="0">
                <a:latin typeface="Arial" pitchFamily="34" charset="0"/>
              </a:endParaRPr>
            </a:p>
          </p:txBody>
        </p:sp>
        <p:sp>
          <p:nvSpPr>
            <p:cNvPr id="18" name="Rectangle 13"/>
            <p:cNvSpPr>
              <a:spLocks noChangeArrowheads="1"/>
            </p:cNvSpPr>
            <p:nvPr/>
          </p:nvSpPr>
          <p:spPr bwMode="auto">
            <a:xfrm>
              <a:off x="1236663" y="2419350"/>
              <a:ext cx="19556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500">
                  <a:solidFill>
                    <a:srgbClr val="000000"/>
                  </a:solidFill>
                  <a:latin typeface="Bitstream Vera Sans"/>
                </a:rPr>
                <a:t>32</a:t>
              </a:r>
              <a:endParaRPr lang="en-US">
                <a:latin typeface="Arial" pitchFamily="34" charset="0"/>
              </a:endParaRPr>
            </a:p>
          </p:txBody>
        </p:sp>
        <p:sp>
          <p:nvSpPr>
            <p:cNvPr id="19" name="Rectangle 14"/>
            <p:cNvSpPr>
              <a:spLocks noChangeArrowheads="1"/>
            </p:cNvSpPr>
            <p:nvPr/>
          </p:nvSpPr>
          <p:spPr bwMode="auto">
            <a:xfrm>
              <a:off x="2114550" y="2419350"/>
              <a:ext cx="19556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500">
                  <a:solidFill>
                    <a:srgbClr val="000000"/>
                  </a:solidFill>
                  <a:latin typeface="Bitstream Vera Sans"/>
                </a:rPr>
                <a:t>29</a:t>
              </a:r>
              <a:endParaRPr lang="en-US">
                <a:latin typeface="Arial" pitchFamily="34" charset="0"/>
              </a:endParaRPr>
            </a:p>
          </p:txBody>
        </p:sp>
        <p:sp>
          <p:nvSpPr>
            <p:cNvPr id="20" name="Rectangle 15"/>
            <p:cNvSpPr>
              <a:spLocks noChangeArrowheads="1"/>
            </p:cNvSpPr>
            <p:nvPr/>
          </p:nvSpPr>
          <p:spPr bwMode="auto">
            <a:xfrm>
              <a:off x="2376488" y="2057400"/>
              <a:ext cx="39433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100" dirty="0">
                  <a:solidFill>
                    <a:srgbClr val="000000"/>
                  </a:solidFill>
                  <a:latin typeface="Bitstream Vera Sans"/>
                </a:rPr>
                <a:t>0  1</a:t>
              </a:r>
              <a:endParaRPr lang="en-US" dirty="0">
                <a:latin typeface="Arial" pitchFamily="34" charset="0"/>
              </a:endParaRPr>
            </a:p>
          </p:txBody>
        </p:sp>
        <p:sp>
          <p:nvSpPr>
            <p:cNvPr id="21" name="Rectangle 16"/>
            <p:cNvSpPr>
              <a:spLocks noChangeArrowheads="1"/>
            </p:cNvSpPr>
            <p:nvPr/>
          </p:nvSpPr>
          <p:spPr bwMode="auto">
            <a:xfrm>
              <a:off x="2784475" y="2419350"/>
              <a:ext cx="19556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500">
                  <a:solidFill>
                    <a:srgbClr val="000000"/>
                  </a:solidFill>
                  <a:latin typeface="Bitstream Vera Sans"/>
                </a:rPr>
                <a:t>27</a:t>
              </a:r>
              <a:endParaRPr lang="en-US">
                <a:latin typeface="Arial" pitchFamily="34" charset="0"/>
              </a:endParaRPr>
            </a:p>
          </p:txBody>
        </p:sp>
        <p:sp>
          <p:nvSpPr>
            <p:cNvPr id="22" name="Rectangle 17"/>
            <p:cNvSpPr>
              <a:spLocks noChangeArrowheads="1"/>
            </p:cNvSpPr>
            <p:nvPr/>
          </p:nvSpPr>
          <p:spPr bwMode="auto">
            <a:xfrm>
              <a:off x="2409825" y="2419350"/>
              <a:ext cx="19556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500">
                  <a:solidFill>
                    <a:srgbClr val="000000"/>
                  </a:solidFill>
                  <a:latin typeface="Bitstream Vera Sans"/>
                </a:rPr>
                <a:t>28</a:t>
              </a:r>
              <a:endParaRPr lang="en-US">
                <a:latin typeface="Arial" pitchFamily="34" charset="0"/>
              </a:endParaRPr>
            </a:p>
          </p:txBody>
        </p:sp>
        <p:sp>
          <p:nvSpPr>
            <p:cNvPr id="23" name="Freeform 18"/>
            <p:cNvSpPr>
              <a:spLocks/>
            </p:cNvSpPr>
            <p:nvPr/>
          </p:nvSpPr>
          <p:spPr bwMode="auto">
            <a:xfrm>
              <a:off x="1309688" y="1847850"/>
              <a:ext cx="1003300" cy="152400"/>
            </a:xfrm>
            <a:custGeom>
              <a:avLst/>
              <a:gdLst>
                <a:gd name="T0" fmla="*/ 0 w 1322"/>
                <a:gd name="T1" fmla="*/ 185 h 200"/>
                <a:gd name="T2" fmla="*/ 50 w 1322"/>
                <a:gd name="T3" fmla="*/ 98 h 200"/>
                <a:gd name="T4" fmla="*/ 615 w 1322"/>
                <a:gd name="T5" fmla="*/ 98 h 200"/>
                <a:gd name="T6" fmla="*/ 712 w 1322"/>
                <a:gd name="T7" fmla="*/ 0 h 200"/>
                <a:gd name="T8" fmla="*/ 776 w 1322"/>
                <a:gd name="T9" fmla="*/ 110 h 200"/>
                <a:gd name="T10" fmla="*/ 1270 w 1322"/>
                <a:gd name="T11" fmla="*/ 110 h 200"/>
                <a:gd name="T12" fmla="*/ 1322 w 1322"/>
                <a:gd name="T13" fmla="*/ 200 h 200"/>
              </a:gdLst>
              <a:ahLst/>
              <a:cxnLst>
                <a:cxn ang="0">
                  <a:pos x="T0" y="T1"/>
                </a:cxn>
                <a:cxn ang="0">
                  <a:pos x="T2" y="T3"/>
                </a:cxn>
                <a:cxn ang="0">
                  <a:pos x="T4" y="T5"/>
                </a:cxn>
                <a:cxn ang="0">
                  <a:pos x="T6" y="T7"/>
                </a:cxn>
                <a:cxn ang="0">
                  <a:pos x="T8" y="T9"/>
                </a:cxn>
                <a:cxn ang="0">
                  <a:pos x="T10" y="T11"/>
                </a:cxn>
                <a:cxn ang="0">
                  <a:pos x="T12" y="T13"/>
                </a:cxn>
              </a:cxnLst>
              <a:rect l="0" t="0" r="r" b="b"/>
              <a:pathLst>
                <a:path w="1322" h="200">
                  <a:moveTo>
                    <a:pt x="0" y="185"/>
                  </a:moveTo>
                  <a:lnTo>
                    <a:pt x="50" y="98"/>
                  </a:lnTo>
                  <a:lnTo>
                    <a:pt x="615" y="98"/>
                  </a:lnTo>
                  <a:lnTo>
                    <a:pt x="712" y="0"/>
                  </a:lnTo>
                  <a:lnTo>
                    <a:pt x="776" y="110"/>
                  </a:lnTo>
                  <a:lnTo>
                    <a:pt x="1270" y="110"/>
                  </a:lnTo>
                  <a:lnTo>
                    <a:pt x="1322" y="200"/>
                  </a:lnTo>
                </a:path>
              </a:pathLst>
            </a:custGeom>
            <a:noFill/>
            <a:ln w="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9"/>
            <p:cNvSpPr>
              <a:spLocks/>
            </p:cNvSpPr>
            <p:nvPr/>
          </p:nvSpPr>
          <p:spPr bwMode="auto">
            <a:xfrm>
              <a:off x="2374900" y="1847850"/>
              <a:ext cx="617538" cy="158750"/>
            </a:xfrm>
            <a:custGeom>
              <a:avLst/>
              <a:gdLst>
                <a:gd name="T0" fmla="*/ 0 w 814"/>
                <a:gd name="T1" fmla="*/ 190 h 206"/>
                <a:gd name="T2" fmla="*/ 31 w 814"/>
                <a:gd name="T3" fmla="*/ 101 h 206"/>
                <a:gd name="T4" fmla="*/ 379 w 814"/>
                <a:gd name="T5" fmla="*/ 101 h 206"/>
                <a:gd name="T6" fmla="*/ 439 w 814"/>
                <a:gd name="T7" fmla="*/ 0 h 206"/>
                <a:gd name="T8" fmla="*/ 478 w 814"/>
                <a:gd name="T9" fmla="*/ 113 h 206"/>
                <a:gd name="T10" fmla="*/ 782 w 814"/>
                <a:gd name="T11" fmla="*/ 113 h 206"/>
                <a:gd name="T12" fmla="*/ 814 w 814"/>
                <a:gd name="T13" fmla="*/ 206 h 206"/>
              </a:gdLst>
              <a:ahLst/>
              <a:cxnLst>
                <a:cxn ang="0">
                  <a:pos x="T0" y="T1"/>
                </a:cxn>
                <a:cxn ang="0">
                  <a:pos x="T2" y="T3"/>
                </a:cxn>
                <a:cxn ang="0">
                  <a:pos x="T4" y="T5"/>
                </a:cxn>
                <a:cxn ang="0">
                  <a:pos x="T6" y="T7"/>
                </a:cxn>
                <a:cxn ang="0">
                  <a:pos x="T8" y="T9"/>
                </a:cxn>
                <a:cxn ang="0">
                  <a:pos x="T10" y="T11"/>
                </a:cxn>
                <a:cxn ang="0">
                  <a:pos x="T12" y="T13"/>
                </a:cxn>
              </a:cxnLst>
              <a:rect l="0" t="0" r="r" b="b"/>
              <a:pathLst>
                <a:path w="814" h="206">
                  <a:moveTo>
                    <a:pt x="0" y="190"/>
                  </a:moveTo>
                  <a:lnTo>
                    <a:pt x="31" y="101"/>
                  </a:lnTo>
                  <a:lnTo>
                    <a:pt x="379" y="101"/>
                  </a:lnTo>
                  <a:lnTo>
                    <a:pt x="439" y="0"/>
                  </a:lnTo>
                  <a:lnTo>
                    <a:pt x="478" y="113"/>
                  </a:lnTo>
                  <a:lnTo>
                    <a:pt x="782" y="113"/>
                  </a:lnTo>
                  <a:lnTo>
                    <a:pt x="814" y="206"/>
                  </a:lnTo>
                </a:path>
              </a:pathLst>
            </a:custGeom>
            <a:noFill/>
            <a:ln w="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20"/>
            <p:cNvSpPr>
              <a:spLocks noChangeArrowheads="1"/>
            </p:cNvSpPr>
            <p:nvPr/>
          </p:nvSpPr>
          <p:spPr bwMode="auto">
            <a:xfrm>
              <a:off x="1766888" y="1574800"/>
              <a:ext cx="117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a:solidFill>
                    <a:srgbClr val="000000"/>
                  </a:solidFill>
                  <a:latin typeface="Bitstream Vera Sans"/>
                </a:rPr>
                <a:t>4</a:t>
              </a:r>
              <a:endParaRPr lang="en-US">
                <a:latin typeface="Arial" pitchFamily="34" charset="0"/>
              </a:endParaRPr>
            </a:p>
          </p:txBody>
        </p:sp>
        <p:sp>
          <p:nvSpPr>
            <p:cNvPr id="26" name="Rectangle 21"/>
            <p:cNvSpPr>
              <a:spLocks noChangeArrowheads="1"/>
            </p:cNvSpPr>
            <p:nvPr/>
          </p:nvSpPr>
          <p:spPr bwMode="auto">
            <a:xfrm>
              <a:off x="2613025" y="1577975"/>
              <a:ext cx="117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a:solidFill>
                    <a:srgbClr val="000000"/>
                  </a:solidFill>
                  <a:latin typeface="Bitstream Vera Sans"/>
                </a:rPr>
                <a:t>2</a:t>
              </a:r>
              <a:endParaRPr lang="en-US">
                <a:latin typeface="Arial" pitchFamily="34" charset="0"/>
              </a:endParaRPr>
            </a:p>
          </p:txBody>
        </p:sp>
        <p:sp>
          <p:nvSpPr>
            <p:cNvPr id="27" name="Line 22"/>
            <p:cNvSpPr>
              <a:spLocks noChangeShapeType="1"/>
            </p:cNvSpPr>
            <p:nvPr/>
          </p:nvSpPr>
          <p:spPr bwMode="auto">
            <a:xfrm>
              <a:off x="3287713" y="2057400"/>
              <a:ext cx="0" cy="284163"/>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Rectangle 23"/>
            <p:cNvSpPr>
              <a:spLocks noChangeArrowheads="1"/>
            </p:cNvSpPr>
            <p:nvPr/>
          </p:nvSpPr>
          <p:spPr bwMode="auto">
            <a:xfrm>
              <a:off x="3128963" y="2057400"/>
              <a:ext cx="6732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100" dirty="0">
                  <a:solidFill>
                    <a:srgbClr val="000000"/>
                  </a:solidFill>
                  <a:latin typeface="Bitstream Vera Sans"/>
                </a:rPr>
                <a:t>I</a:t>
              </a:r>
              <a:endParaRPr lang="en-US" dirty="0">
                <a:latin typeface="Arial" pitchFamily="34" charset="0"/>
              </a:endParaRPr>
            </a:p>
          </p:txBody>
        </p:sp>
        <p:sp>
          <p:nvSpPr>
            <p:cNvPr id="29" name="Freeform 24"/>
            <p:cNvSpPr>
              <a:spLocks/>
            </p:cNvSpPr>
            <p:nvPr/>
          </p:nvSpPr>
          <p:spPr bwMode="auto">
            <a:xfrm>
              <a:off x="3054350" y="1868488"/>
              <a:ext cx="1609725" cy="147638"/>
            </a:xfrm>
            <a:custGeom>
              <a:avLst/>
              <a:gdLst>
                <a:gd name="T0" fmla="*/ 0 w 2121"/>
                <a:gd name="T1" fmla="*/ 178 h 193"/>
                <a:gd name="T2" fmla="*/ 81 w 2121"/>
                <a:gd name="T3" fmla="*/ 94 h 193"/>
                <a:gd name="T4" fmla="*/ 987 w 2121"/>
                <a:gd name="T5" fmla="*/ 94 h 193"/>
                <a:gd name="T6" fmla="*/ 1143 w 2121"/>
                <a:gd name="T7" fmla="*/ 0 h 193"/>
                <a:gd name="T8" fmla="*/ 1245 w 2121"/>
                <a:gd name="T9" fmla="*/ 106 h 193"/>
                <a:gd name="T10" fmla="*/ 2037 w 2121"/>
                <a:gd name="T11" fmla="*/ 106 h 193"/>
                <a:gd name="T12" fmla="*/ 2121 w 2121"/>
                <a:gd name="T13" fmla="*/ 193 h 193"/>
              </a:gdLst>
              <a:ahLst/>
              <a:cxnLst>
                <a:cxn ang="0">
                  <a:pos x="T0" y="T1"/>
                </a:cxn>
                <a:cxn ang="0">
                  <a:pos x="T2" y="T3"/>
                </a:cxn>
                <a:cxn ang="0">
                  <a:pos x="T4" y="T5"/>
                </a:cxn>
                <a:cxn ang="0">
                  <a:pos x="T6" y="T7"/>
                </a:cxn>
                <a:cxn ang="0">
                  <a:pos x="T8" y="T9"/>
                </a:cxn>
                <a:cxn ang="0">
                  <a:pos x="T10" y="T11"/>
                </a:cxn>
                <a:cxn ang="0">
                  <a:pos x="T12" y="T13"/>
                </a:cxn>
              </a:cxnLst>
              <a:rect l="0" t="0" r="r" b="b"/>
              <a:pathLst>
                <a:path w="2121" h="193">
                  <a:moveTo>
                    <a:pt x="0" y="178"/>
                  </a:moveTo>
                  <a:lnTo>
                    <a:pt x="81" y="94"/>
                  </a:lnTo>
                  <a:lnTo>
                    <a:pt x="987" y="94"/>
                  </a:lnTo>
                  <a:lnTo>
                    <a:pt x="1143" y="0"/>
                  </a:lnTo>
                  <a:lnTo>
                    <a:pt x="1245" y="106"/>
                  </a:lnTo>
                  <a:lnTo>
                    <a:pt x="2037" y="106"/>
                  </a:lnTo>
                  <a:lnTo>
                    <a:pt x="2121" y="193"/>
                  </a:lnTo>
                </a:path>
              </a:pathLst>
            </a:custGeom>
            <a:noFill/>
            <a:ln w="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5"/>
            <p:cNvSpPr>
              <a:spLocks noChangeArrowheads="1"/>
            </p:cNvSpPr>
            <p:nvPr/>
          </p:nvSpPr>
          <p:spPr bwMode="auto">
            <a:xfrm>
              <a:off x="3827463" y="1593850"/>
              <a:ext cx="117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a:solidFill>
                    <a:srgbClr val="000000"/>
                  </a:solidFill>
                  <a:latin typeface="Bitstream Vera Sans"/>
                </a:rPr>
                <a:t>6</a:t>
              </a:r>
              <a:endParaRPr lang="en-US">
                <a:latin typeface="Arial" pitchFamily="34" charset="0"/>
              </a:endParaRPr>
            </a:p>
          </p:txBody>
        </p:sp>
        <p:sp>
          <p:nvSpPr>
            <p:cNvPr id="31" name="Line 26"/>
            <p:cNvSpPr>
              <a:spLocks noChangeShapeType="1"/>
            </p:cNvSpPr>
            <p:nvPr/>
          </p:nvSpPr>
          <p:spPr bwMode="auto">
            <a:xfrm>
              <a:off x="4422775" y="2062163"/>
              <a:ext cx="0" cy="284163"/>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Rectangle 27"/>
            <p:cNvSpPr>
              <a:spLocks noChangeArrowheads="1"/>
            </p:cNvSpPr>
            <p:nvPr/>
          </p:nvSpPr>
          <p:spPr bwMode="auto">
            <a:xfrm>
              <a:off x="6972300" y="2084388"/>
              <a:ext cx="161941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000000"/>
                  </a:solidFill>
                  <a:latin typeface="Bitstream Vera Sans"/>
                </a:rPr>
                <a:t>shifter operand/</a:t>
              </a:r>
              <a:endParaRPr lang="en-US">
                <a:latin typeface="Arial" pitchFamily="34" charset="0"/>
              </a:endParaRPr>
            </a:p>
          </p:txBody>
        </p:sp>
        <p:sp>
          <p:nvSpPr>
            <p:cNvPr id="33" name="Rectangle 28"/>
            <p:cNvSpPr>
              <a:spLocks noChangeArrowheads="1"/>
            </p:cNvSpPr>
            <p:nvPr/>
          </p:nvSpPr>
          <p:spPr bwMode="auto">
            <a:xfrm>
              <a:off x="6972300" y="2403475"/>
              <a:ext cx="106593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000000"/>
                  </a:solidFill>
                  <a:latin typeface="Bitstream Vera Sans"/>
                </a:rPr>
                <a:t>immediate</a:t>
              </a:r>
              <a:endParaRPr lang="en-US">
                <a:latin typeface="Arial" pitchFamily="34" charset="0"/>
              </a:endParaRPr>
            </a:p>
          </p:txBody>
        </p:sp>
        <p:sp>
          <p:nvSpPr>
            <p:cNvPr id="34" name="Line 29"/>
            <p:cNvSpPr>
              <a:spLocks noChangeShapeType="1"/>
            </p:cNvSpPr>
            <p:nvPr/>
          </p:nvSpPr>
          <p:spPr bwMode="auto">
            <a:xfrm>
              <a:off x="4691063" y="2054225"/>
              <a:ext cx="0" cy="284163"/>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30"/>
            <p:cNvSpPr>
              <a:spLocks/>
            </p:cNvSpPr>
            <p:nvPr/>
          </p:nvSpPr>
          <p:spPr bwMode="auto">
            <a:xfrm>
              <a:off x="4708525" y="1866900"/>
              <a:ext cx="1003300" cy="152400"/>
            </a:xfrm>
            <a:custGeom>
              <a:avLst/>
              <a:gdLst>
                <a:gd name="T0" fmla="*/ 0 w 1322"/>
                <a:gd name="T1" fmla="*/ 184 h 199"/>
                <a:gd name="T2" fmla="*/ 50 w 1322"/>
                <a:gd name="T3" fmla="*/ 97 h 199"/>
                <a:gd name="T4" fmla="*/ 615 w 1322"/>
                <a:gd name="T5" fmla="*/ 97 h 199"/>
                <a:gd name="T6" fmla="*/ 713 w 1322"/>
                <a:gd name="T7" fmla="*/ 0 h 199"/>
                <a:gd name="T8" fmla="*/ 776 w 1322"/>
                <a:gd name="T9" fmla="*/ 109 h 199"/>
                <a:gd name="T10" fmla="*/ 1270 w 1322"/>
                <a:gd name="T11" fmla="*/ 109 h 199"/>
                <a:gd name="T12" fmla="*/ 1322 w 1322"/>
                <a:gd name="T13" fmla="*/ 199 h 199"/>
              </a:gdLst>
              <a:ahLst/>
              <a:cxnLst>
                <a:cxn ang="0">
                  <a:pos x="T0" y="T1"/>
                </a:cxn>
                <a:cxn ang="0">
                  <a:pos x="T2" y="T3"/>
                </a:cxn>
                <a:cxn ang="0">
                  <a:pos x="T4" y="T5"/>
                </a:cxn>
                <a:cxn ang="0">
                  <a:pos x="T6" y="T7"/>
                </a:cxn>
                <a:cxn ang="0">
                  <a:pos x="T8" y="T9"/>
                </a:cxn>
                <a:cxn ang="0">
                  <a:pos x="T10" y="T11"/>
                </a:cxn>
                <a:cxn ang="0">
                  <a:pos x="T12" y="T13"/>
                </a:cxn>
              </a:cxnLst>
              <a:rect l="0" t="0" r="r" b="b"/>
              <a:pathLst>
                <a:path w="1322" h="199">
                  <a:moveTo>
                    <a:pt x="0" y="184"/>
                  </a:moveTo>
                  <a:lnTo>
                    <a:pt x="50" y="97"/>
                  </a:lnTo>
                  <a:lnTo>
                    <a:pt x="615" y="97"/>
                  </a:lnTo>
                  <a:lnTo>
                    <a:pt x="713" y="0"/>
                  </a:lnTo>
                  <a:lnTo>
                    <a:pt x="776" y="109"/>
                  </a:lnTo>
                  <a:lnTo>
                    <a:pt x="1270" y="109"/>
                  </a:lnTo>
                  <a:lnTo>
                    <a:pt x="1322" y="199"/>
                  </a:lnTo>
                </a:path>
              </a:pathLst>
            </a:custGeom>
            <a:noFill/>
            <a:ln w="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Rectangle 31"/>
            <p:cNvSpPr>
              <a:spLocks noChangeArrowheads="1"/>
            </p:cNvSpPr>
            <p:nvPr/>
          </p:nvSpPr>
          <p:spPr bwMode="auto">
            <a:xfrm>
              <a:off x="5165725" y="1593850"/>
              <a:ext cx="117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a:solidFill>
                    <a:srgbClr val="000000"/>
                  </a:solidFill>
                  <a:latin typeface="Bitstream Vera Sans"/>
                </a:rPr>
                <a:t>4</a:t>
              </a:r>
              <a:endParaRPr lang="en-US">
                <a:latin typeface="Arial" pitchFamily="34" charset="0"/>
              </a:endParaRPr>
            </a:p>
          </p:txBody>
        </p:sp>
        <p:sp>
          <p:nvSpPr>
            <p:cNvPr id="37" name="Rectangle 32"/>
            <p:cNvSpPr>
              <a:spLocks noChangeArrowheads="1"/>
            </p:cNvSpPr>
            <p:nvPr/>
          </p:nvSpPr>
          <p:spPr bwMode="auto">
            <a:xfrm>
              <a:off x="5045075" y="2057400"/>
              <a:ext cx="19575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100" dirty="0" err="1">
                  <a:solidFill>
                    <a:srgbClr val="000000"/>
                  </a:solidFill>
                  <a:latin typeface="Bitstream Vera Sans"/>
                </a:rPr>
                <a:t>rs</a:t>
              </a:r>
              <a:endParaRPr lang="en-US" dirty="0">
                <a:latin typeface="Arial" pitchFamily="34" charset="0"/>
              </a:endParaRPr>
            </a:p>
          </p:txBody>
        </p:sp>
        <p:sp>
          <p:nvSpPr>
            <p:cNvPr id="38" name="Rectangle 33"/>
            <p:cNvSpPr>
              <a:spLocks noChangeArrowheads="1"/>
            </p:cNvSpPr>
            <p:nvPr/>
          </p:nvSpPr>
          <p:spPr bwMode="auto">
            <a:xfrm>
              <a:off x="4719638" y="2419350"/>
              <a:ext cx="19556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500">
                  <a:solidFill>
                    <a:srgbClr val="000000"/>
                  </a:solidFill>
                  <a:latin typeface="Bitstream Vera Sans"/>
                </a:rPr>
                <a:t>20</a:t>
              </a:r>
              <a:endParaRPr lang="en-US">
                <a:latin typeface="Arial" pitchFamily="34" charset="0"/>
              </a:endParaRPr>
            </a:p>
          </p:txBody>
        </p:sp>
        <p:sp>
          <p:nvSpPr>
            <p:cNvPr id="39" name="Rectangle 34"/>
            <p:cNvSpPr>
              <a:spLocks noChangeArrowheads="1"/>
            </p:cNvSpPr>
            <p:nvPr/>
          </p:nvSpPr>
          <p:spPr bwMode="auto">
            <a:xfrm>
              <a:off x="5527675" y="2419350"/>
              <a:ext cx="19556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500">
                  <a:solidFill>
                    <a:srgbClr val="000000"/>
                  </a:solidFill>
                  <a:latin typeface="Bitstream Vera Sans"/>
                </a:rPr>
                <a:t>17</a:t>
              </a:r>
              <a:endParaRPr lang="en-US">
                <a:latin typeface="Arial" pitchFamily="34" charset="0"/>
              </a:endParaRPr>
            </a:p>
          </p:txBody>
        </p:sp>
        <p:sp>
          <p:nvSpPr>
            <p:cNvPr id="40" name="Rectangle 35"/>
            <p:cNvSpPr>
              <a:spLocks noChangeArrowheads="1"/>
            </p:cNvSpPr>
            <p:nvPr/>
          </p:nvSpPr>
          <p:spPr bwMode="auto">
            <a:xfrm>
              <a:off x="6148388" y="2057400"/>
              <a:ext cx="23198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100" dirty="0" err="1">
                  <a:solidFill>
                    <a:srgbClr val="000000"/>
                  </a:solidFill>
                  <a:latin typeface="Bitstream Vera Sans"/>
                </a:rPr>
                <a:t>rd</a:t>
              </a:r>
              <a:endParaRPr lang="en-US" dirty="0">
                <a:latin typeface="Arial" pitchFamily="34" charset="0"/>
              </a:endParaRPr>
            </a:p>
          </p:txBody>
        </p:sp>
        <p:sp>
          <p:nvSpPr>
            <p:cNvPr id="41" name="Freeform 36"/>
            <p:cNvSpPr>
              <a:spLocks/>
            </p:cNvSpPr>
            <p:nvPr/>
          </p:nvSpPr>
          <p:spPr bwMode="auto">
            <a:xfrm>
              <a:off x="5764213" y="1865313"/>
              <a:ext cx="1003300" cy="152400"/>
            </a:xfrm>
            <a:custGeom>
              <a:avLst/>
              <a:gdLst>
                <a:gd name="T0" fmla="*/ 0 w 1322"/>
                <a:gd name="T1" fmla="*/ 185 h 200"/>
                <a:gd name="T2" fmla="*/ 50 w 1322"/>
                <a:gd name="T3" fmla="*/ 98 h 200"/>
                <a:gd name="T4" fmla="*/ 615 w 1322"/>
                <a:gd name="T5" fmla="*/ 98 h 200"/>
                <a:gd name="T6" fmla="*/ 712 w 1322"/>
                <a:gd name="T7" fmla="*/ 0 h 200"/>
                <a:gd name="T8" fmla="*/ 776 w 1322"/>
                <a:gd name="T9" fmla="*/ 110 h 200"/>
                <a:gd name="T10" fmla="*/ 1270 w 1322"/>
                <a:gd name="T11" fmla="*/ 110 h 200"/>
                <a:gd name="T12" fmla="*/ 1322 w 1322"/>
                <a:gd name="T13" fmla="*/ 200 h 200"/>
              </a:gdLst>
              <a:ahLst/>
              <a:cxnLst>
                <a:cxn ang="0">
                  <a:pos x="T0" y="T1"/>
                </a:cxn>
                <a:cxn ang="0">
                  <a:pos x="T2" y="T3"/>
                </a:cxn>
                <a:cxn ang="0">
                  <a:pos x="T4" y="T5"/>
                </a:cxn>
                <a:cxn ang="0">
                  <a:pos x="T6" y="T7"/>
                </a:cxn>
                <a:cxn ang="0">
                  <a:pos x="T8" y="T9"/>
                </a:cxn>
                <a:cxn ang="0">
                  <a:pos x="T10" y="T11"/>
                </a:cxn>
                <a:cxn ang="0">
                  <a:pos x="T12" y="T13"/>
                </a:cxn>
              </a:cxnLst>
              <a:rect l="0" t="0" r="r" b="b"/>
              <a:pathLst>
                <a:path w="1322" h="200">
                  <a:moveTo>
                    <a:pt x="0" y="185"/>
                  </a:moveTo>
                  <a:lnTo>
                    <a:pt x="50" y="98"/>
                  </a:lnTo>
                  <a:lnTo>
                    <a:pt x="615" y="98"/>
                  </a:lnTo>
                  <a:lnTo>
                    <a:pt x="712" y="0"/>
                  </a:lnTo>
                  <a:lnTo>
                    <a:pt x="776" y="110"/>
                  </a:lnTo>
                  <a:lnTo>
                    <a:pt x="1270" y="110"/>
                  </a:lnTo>
                  <a:lnTo>
                    <a:pt x="1322" y="200"/>
                  </a:lnTo>
                </a:path>
              </a:pathLst>
            </a:custGeom>
            <a:noFill/>
            <a:ln w="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Rectangle 37"/>
            <p:cNvSpPr>
              <a:spLocks noChangeArrowheads="1"/>
            </p:cNvSpPr>
            <p:nvPr/>
          </p:nvSpPr>
          <p:spPr bwMode="auto">
            <a:xfrm>
              <a:off x="6219825" y="1592263"/>
              <a:ext cx="117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a:solidFill>
                    <a:srgbClr val="000000"/>
                  </a:solidFill>
                  <a:latin typeface="Bitstream Vera Sans"/>
                </a:rPr>
                <a:t>4</a:t>
              </a:r>
              <a:endParaRPr lang="en-US">
                <a:latin typeface="Arial" pitchFamily="34" charset="0"/>
              </a:endParaRPr>
            </a:p>
          </p:txBody>
        </p:sp>
        <p:sp>
          <p:nvSpPr>
            <p:cNvPr id="43" name="Rectangle 38"/>
            <p:cNvSpPr>
              <a:spLocks noChangeArrowheads="1"/>
            </p:cNvSpPr>
            <p:nvPr/>
          </p:nvSpPr>
          <p:spPr bwMode="auto">
            <a:xfrm>
              <a:off x="5784850" y="2416175"/>
              <a:ext cx="19556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500">
                  <a:solidFill>
                    <a:srgbClr val="000000"/>
                  </a:solidFill>
                  <a:latin typeface="Bitstream Vera Sans"/>
                </a:rPr>
                <a:t>16</a:t>
              </a:r>
              <a:endParaRPr lang="en-US">
                <a:latin typeface="Arial" pitchFamily="34" charset="0"/>
              </a:endParaRPr>
            </a:p>
          </p:txBody>
        </p:sp>
        <p:sp>
          <p:nvSpPr>
            <p:cNvPr id="44" name="Rectangle 39"/>
            <p:cNvSpPr>
              <a:spLocks noChangeArrowheads="1"/>
            </p:cNvSpPr>
            <p:nvPr/>
          </p:nvSpPr>
          <p:spPr bwMode="auto">
            <a:xfrm>
              <a:off x="6550025" y="2419350"/>
              <a:ext cx="19556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500">
                  <a:solidFill>
                    <a:srgbClr val="000000"/>
                  </a:solidFill>
                  <a:latin typeface="Bitstream Vera Sans"/>
                </a:rPr>
                <a:t>13</a:t>
              </a:r>
              <a:endParaRPr lang="en-US">
                <a:latin typeface="Arial" pitchFamily="34" charset="0"/>
              </a:endParaRPr>
            </a:p>
          </p:txBody>
        </p:sp>
        <p:sp>
          <p:nvSpPr>
            <p:cNvPr id="45" name="Line 40"/>
            <p:cNvSpPr>
              <a:spLocks noChangeShapeType="1"/>
            </p:cNvSpPr>
            <p:nvPr/>
          </p:nvSpPr>
          <p:spPr bwMode="auto">
            <a:xfrm>
              <a:off x="5729288" y="2055813"/>
              <a:ext cx="0" cy="284163"/>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41"/>
            <p:cNvSpPr>
              <a:spLocks/>
            </p:cNvSpPr>
            <p:nvPr/>
          </p:nvSpPr>
          <p:spPr bwMode="auto">
            <a:xfrm>
              <a:off x="6834188" y="1876425"/>
              <a:ext cx="2101850" cy="150813"/>
            </a:xfrm>
            <a:custGeom>
              <a:avLst/>
              <a:gdLst>
                <a:gd name="T0" fmla="*/ 0 w 2769"/>
                <a:gd name="T1" fmla="*/ 184 h 199"/>
                <a:gd name="T2" fmla="*/ 50 w 2769"/>
                <a:gd name="T3" fmla="*/ 97 h 199"/>
                <a:gd name="T4" fmla="*/ 1327 w 2769"/>
                <a:gd name="T5" fmla="*/ 104 h 199"/>
                <a:gd name="T6" fmla="*/ 1418 w 2769"/>
                <a:gd name="T7" fmla="*/ 0 h 199"/>
                <a:gd name="T8" fmla="*/ 1481 w 2769"/>
                <a:gd name="T9" fmla="*/ 116 h 199"/>
                <a:gd name="T10" fmla="*/ 2695 w 2769"/>
                <a:gd name="T11" fmla="*/ 109 h 199"/>
                <a:gd name="T12" fmla="*/ 2769 w 2769"/>
                <a:gd name="T13" fmla="*/ 199 h 199"/>
              </a:gdLst>
              <a:ahLst/>
              <a:cxnLst>
                <a:cxn ang="0">
                  <a:pos x="T0" y="T1"/>
                </a:cxn>
                <a:cxn ang="0">
                  <a:pos x="T2" y="T3"/>
                </a:cxn>
                <a:cxn ang="0">
                  <a:pos x="T4" y="T5"/>
                </a:cxn>
                <a:cxn ang="0">
                  <a:pos x="T6" y="T7"/>
                </a:cxn>
                <a:cxn ang="0">
                  <a:pos x="T8" y="T9"/>
                </a:cxn>
                <a:cxn ang="0">
                  <a:pos x="T10" y="T11"/>
                </a:cxn>
                <a:cxn ang="0">
                  <a:pos x="T12" y="T13"/>
                </a:cxn>
              </a:cxnLst>
              <a:rect l="0" t="0" r="r" b="b"/>
              <a:pathLst>
                <a:path w="2769" h="199">
                  <a:moveTo>
                    <a:pt x="0" y="184"/>
                  </a:moveTo>
                  <a:lnTo>
                    <a:pt x="50" y="97"/>
                  </a:lnTo>
                  <a:lnTo>
                    <a:pt x="1327" y="104"/>
                  </a:lnTo>
                  <a:lnTo>
                    <a:pt x="1418" y="0"/>
                  </a:lnTo>
                  <a:lnTo>
                    <a:pt x="1481" y="116"/>
                  </a:lnTo>
                  <a:lnTo>
                    <a:pt x="2695" y="109"/>
                  </a:lnTo>
                  <a:lnTo>
                    <a:pt x="2769" y="199"/>
                  </a:lnTo>
                </a:path>
              </a:pathLst>
            </a:custGeom>
            <a:noFill/>
            <a:ln w="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Rectangle 42"/>
            <p:cNvSpPr>
              <a:spLocks noChangeArrowheads="1"/>
            </p:cNvSpPr>
            <p:nvPr/>
          </p:nvSpPr>
          <p:spPr bwMode="auto">
            <a:xfrm>
              <a:off x="7750175" y="1630363"/>
              <a:ext cx="2340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a:solidFill>
                    <a:srgbClr val="000000"/>
                  </a:solidFill>
                  <a:latin typeface="Bitstream Vera Sans"/>
                </a:rPr>
                <a:t>12</a:t>
              </a:r>
              <a:endParaRPr lang="en-US">
                <a:latin typeface="Arial" pitchFamily="34" charset="0"/>
              </a:endParaRPr>
            </a:p>
          </p:txBody>
        </p:sp>
        <p:sp>
          <p:nvSpPr>
            <p:cNvPr id="48" name="Rectangle 43"/>
            <p:cNvSpPr>
              <a:spLocks noChangeArrowheads="1"/>
            </p:cNvSpPr>
            <p:nvPr/>
          </p:nvSpPr>
          <p:spPr bwMode="auto">
            <a:xfrm>
              <a:off x="6858000" y="2774950"/>
              <a:ext cx="19556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500">
                  <a:solidFill>
                    <a:srgbClr val="000000"/>
                  </a:solidFill>
                  <a:latin typeface="Bitstream Vera Sans"/>
                </a:rPr>
                <a:t>12</a:t>
              </a:r>
              <a:endParaRPr lang="en-US">
                <a:latin typeface="Arial" pitchFamily="34" charset="0"/>
              </a:endParaRPr>
            </a:p>
          </p:txBody>
        </p:sp>
        <p:sp>
          <p:nvSpPr>
            <p:cNvPr id="49" name="Rectangle 44"/>
            <p:cNvSpPr>
              <a:spLocks noChangeArrowheads="1"/>
            </p:cNvSpPr>
            <p:nvPr/>
          </p:nvSpPr>
          <p:spPr bwMode="auto">
            <a:xfrm>
              <a:off x="8755063" y="2790825"/>
              <a:ext cx="9778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500">
                  <a:solidFill>
                    <a:srgbClr val="000000"/>
                  </a:solidFill>
                  <a:latin typeface="Bitstream Vera Sans"/>
                </a:rPr>
                <a:t>1</a:t>
              </a:r>
              <a:endParaRPr lang="en-US">
                <a:latin typeface="Arial" pitchFamily="34" charset="0"/>
              </a:endParaRPr>
            </a:p>
          </p:txBody>
        </p:sp>
        <p:sp>
          <p:nvSpPr>
            <p:cNvPr id="50" name="Line 45"/>
            <p:cNvSpPr>
              <a:spLocks noChangeShapeType="1"/>
            </p:cNvSpPr>
            <p:nvPr/>
          </p:nvSpPr>
          <p:spPr bwMode="auto">
            <a:xfrm>
              <a:off x="3571875" y="2066925"/>
              <a:ext cx="0" cy="284163"/>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46"/>
            <p:cNvSpPr>
              <a:spLocks noChangeShapeType="1"/>
            </p:cNvSpPr>
            <p:nvPr/>
          </p:nvSpPr>
          <p:spPr bwMode="auto">
            <a:xfrm>
              <a:off x="3852863" y="2055813"/>
              <a:ext cx="0" cy="284163"/>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47"/>
            <p:cNvSpPr>
              <a:spLocks noChangeShapeType="1"/>
            </p:cNvSpPr>
            <p:nvPr/>
          </p:nvSpPr>
          <p:spPr bwMode="auto">
            <a:xfrm>
              <a:off x="4135438" y="2066925"/>
              <a:ext cx="0" cy="284163"/>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Rectangle 48"/>
            <p:cNvSpPr>
              <a:spLocks noChangeArrowheads="1"/>
            </p:cNvSpPr>
            <p:nvPr/>
          </p:nvSpPr>
          <p:spPr bwMode="auto">
            <a:xfrm>
              <a:off x="3352800" y="2057400"/>
              <a:ext cx="139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100" dirty="0">
                  <a:solidFill>
                    <a:srgbClr val="000000"/>
                  </a:solidFill>
                  <a:latin typeface="Bitstream Vera Sans"/>
                </a:rPr>
                <a:t>P</a:t>
              </a:r>
              <a:endParaRPr lang="en-US" dirty="0">
                <a:latin typeface="Arial" pitchFamily="34" charset="0"/>
              </a:endParaRPr>
            </a:p>
          </p:txBody>
        </p:sp>
        <p:sp>
          <p:nvSpPr>
            <p:cNvPr id="54" name="Rectangle 49"/>
            <p:cNvSpPr>
              <a:spLocks noChangeArrowheads="1"/>
            </p:cNvSpPr>
            <p:nvPr/>
          </p:nvSpPr>
          <p:spPr bwMode="auto">
            <a:xfrm>
              <a:off x="3625850" y="2057400"/>
              <a:ext cx="17312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100" dirty="0">
                  <a:solidFill>
                    <a:srgbClr val="000000"/>
                  </a:solidFill>
                  <a:latin typeface="Bitstream Vera Sans"/>
                </a:rPr>
                <a:t>U</a:t>
              </a:r>
              <a:endParaRPr lang="en-US" dirty="0">
                <a:latin typeface="Arial" pitchFamily="34" charset="0"/>
              </a:endParaRPr>
            </a:p>
          </p:txBody>
        </p:sp>
        <p:sp>
          <p:nvSpPr>
            <p:cNvPr id="55" name="Rectangle 50"/>
            <p:cNvSpPr>
              <a:spLocks noChangeArrowheads="1"/>
            </p:cNvSpPr>
            <p:nvPr/>
          </p:nvSpPr>
          <p:spPr bwMode="auto">
            <a:xfrm>
              <a:off x="3890963" y="2057400"/>
              <a:ext cx="14587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100" dirty="0">
                  <a:solidFill>
                    <a:srgbClr val="000000"/>
                  </a:solidFill>
                  <a:latin typeface="Bitstream Vera Sans"/>
                </a:rPr>
                <a:t>B</a:t>
              </a:r>
              <a:endParaRPr lang="en-US" dirty="0">
                <a:latin typeface="Arial" pitchFamily="34" charset="0"/>
              </a:endParaRPr>
            </a:p>
          </p:txBody>
        </p:sp>
        <p:sp>
          <p:nvSpPr>
            <p:cNvPr id="56" name="Rectangle 51"/>
            <p:cNvSpPr>
              <a:spLocks noChangeArrowheads="1"/>
            </p:cNvSpPr>
            <p:nvPr/>
          </p:nvSpPr>
          <p:spPr bwMode="auto">
            <a:xfrm>
              <a:off x="4140200" y="2057400"/>
              <a:ext cx="23884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100" dirty="0">
                  <a:solidFill>
                    <a:srgbClr val="000000"/>
                  </a:solidFill>
                  <a:latin typeface="Bitstream Vera Sans"/>
                </a:rPr>
                <a:t>W</a:t>
              </a:r>
              <a:endParaRPr lang="en-US" dirty="0">
                <a:latin typeface="Arial" pitchFamily="34" charset="0"/>
              </a:endParaRPr>
            </a:p>
          </p:txBody>
        </p:sp>
        <p:sp>
          <p:nvSpPr>
            <p:cNvPr id="57" name="Rectangle 52"/>
            <p:cNvSpPr>
              <a:spLocks noChangeArrowheads="1"/>
            </p:cNvSpPr>
            <p:nvPr/>
          </p:nvSpPr>
          <p:spPr bwMode="auto">
            <a:xfrm>
              <a:off x="4475163" y="2057400"/>
              <a:ext cx="11381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100" dirty="0">
                  <a:solidFill>
                    <a:srgbClr val="000000"/>
                  </a:solidFill>
                  <a:latin typeface="Bitstream Vera Sans"/>
                </a:rPr>
                <a:t>L</a:t>
              </a:r>
              <a:endParaRPr lang="en-US" dirty="0">
                <a:latin typeface="Arial" pitchFamily="34"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514600" y="2286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ARM Machine Model</a:t>
            </a:r>
          </a:p>
        </p:txBody>
      </p:sp>
      <p:sp>
        <p:nvSpPr>
          <p:cNvPr id="3" name="Text Placeholder 2"/>
          <p:cNvSpPr txBox="1">
            <a:spLocks noGrp="1"/>
          </p:cNvSpPr>
          <p:nvPr>
            <p:ph type="body" idx="4294967295"/>
          </p:nvPr>
        </p:nvSpPr>
        <p:spPr>
          <a:xfrm>
            <a:off x="2794000" y="1600201"/>
            <a:ext cx="7416800" cy="4525963"/>
          </a:xfr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16 registers – r0 … r15</a:t>
            </a:r>
          </a:p>
          <a:p>
            <a:pPr lvl="1">
              <a:buSzPct val="100000"/>
              <a:buFont typeface="Symbol" panose="05050102010706020507" pitchFamily="18" charset="2"/>
              <a:buChar char="*"/>
            </a:pPr>
            <a:r>
              <a:rPr lang="en-US" dirty="0">
                <a:latin typeface="Calibri" panose="020F0502020204030204" pitchFamily="34" charset="0"/>
              </a:rPr>
              <a:t>The PC is explicitly visible</a:t>
            </a:r>
          </a:p>
          <a:p>
            <a:pPr lvl="0">
              <a:buSzPct val="100000"/>
              <a:buFont typeface="Symbol" panose="05050102010706020507" pitchFamily="18" charset="2"/>
              <a:buChar char="*"/>
            </a:pPr>
            <a:r>
              <a:rPr lang="en-US" dirty="0">
                <a:solidFill>
                  <a:srgbClr val="2323DC"/>
                </a:solidFill>
                <a:latin typeface="Calibri" panose="020F0502020204030204" pitchFamily="34" charset="0"/>
              </a:rPr>
              <a:t>Memory</a:t>
            </a:r>
            <a:r>
              <a:rPr lang="en-US" dirty="0">
                <a:latin typeface="Calibri" panose="020F0502020204030204" pitchFamily="34" charset="0"/>
              </a:rPr>
              <a:t> (Von Neumann Architecture)</a:t>
            </a:r>
          </a:p>
        </p:txBody>
      </p:sp>
      <p:grpSp>
        <p:nvGrpSpPr>
          <p:cNvPr id="7" name="Group 5"/>
          <p:cNvGrpSpPr>
            <a:grpSpLocks noChangeAspect="1"/>
          </p:cNvGrpSpPr>
          <p:nvPr/>
        </p:nvGrpSpPr>
        <p:grpSpPr bwMode="auto">
          <a:xfrm>
            <a:off x="2667000" y="3721100"/>
            <a:ext cx="6567488" cy="2025650"/>
            <a:chOff x="1296" y="2344"/>
            <a:chExt cx="4137" cy="1276"/>
          </a:xfrm>
        </p:grpSpPr>
        <p:sp>
          <p:nvSpPr>
            <p:cNvPr id="8" name="AutoShape 4"/>
            <p:cNvSpPr>
              <a:spLocks noChangeAspect="1" noChangeArrowheads="1" noTextEdit="1"/>
            </p:cNvSpPr>
            <p:nvPr/>
          </p:nvSpPr>
          <p:spPr bwMode="auto">
            <a:xfrm>
              <a:off x="1296" y="2344"/>
              <a:ext cx="4137" cy="1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1317" y="2365"/>
              <a:ext cx="4087" cy="227"/>
            </a:xfrm>
            <a:custGeom>
              <a:avLst/>
              <a:gdLst>
                <a:gd name="T0" fmla="*/ 0 w 395"/>
                <a:gd name="T1" fmla="*/ 0 h 22"/>
                <a:gd name="T2" fmla="*/ 395 w 395"/>
                <a:gd name="T3" fmla="*/ 0 h 22"/>
                <a:gd name="T4" fmla="*/ 0 w 395"/>
                <a:gd name="T5" fmla="*/ 4 h 22"/>
                <a:gd name="T6" fmla="*/ 395 w 395"/>
                <a:gd name="T7" fmla="*/ 4 h 22"/>
                <a:gd name="T8" fmla="*/ 0 w 395"/>
                <a:gd name="T9" fmla="*/ 22 h 22"/>
                <a:gd name="T10" fmla="*/ 0 w 395"/>
                <a:gd name="T11" fmla="*/ 4 h 22"/>
                <a:gd name="T12" fmla="*/ 4 w 395"/>
                <a:gd name="T13" fmla="*/ 22 h 22"/>
                <a:gd name="T14" fmla="*/ 4 w 395"/>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5" h="22">
                  <a:moveTo>
                    <a:pt x="0" y="0"/>
                  </a:moveTo>
                  <a:lnTo>
                    <a:pt x="395" y="0"/>
                  </a:lnTo>
                  <a:moveTo>
                    <a:pt x="0" y="4"/>
                  </a:moveTo>
                  <a:lnTo>
                    <a:pt x="395" y="4"/>
                  </a:lnTo>
                  <a:moveTo>
                    <a:pt x="0" y="22"/>
                  </a:moveTo>
                  <a:lnTo>
                    <a:pt x="0" y="4"/>
                  </a:lnTo>
                  <a:moveTo>
                    <a:pt x="4" y="22"/>
                  </a:moveTo>
                  <a:lnTo>
                    <a:pt x="4" y="4"/>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1451" y="2395"/>
              <a:ext cx="51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1A1B1C"/>
                  </a:solidFill>
                  <a:latin typeface="Times New Roman" pitchFamily="18" charset="0"/>
                </a:rPr>
                <a:t>Register</a:t>
              </a:r>
              <a:endParaRPr lang="en-US">
                <a:latin typeface="Arial" pitchFamily="34" charset="0"/>
              </a:endParaRPr>
            </a:p>
          </p:txBody>
        </p:sp>
        <p:sp>
          <p:nvSpPr>
            <p:cNvPr id="11" name="Line 8"/>
            <p:cNvSpPr>
              <a:spLocks noChangeShapeType="1"/>
            </p:cNvSpPr>
            <p:nvPr/>
          </p:nvSpPr>
          <p:spPr bwMode="auto">
            <a:xfrm flipV="1">
              <a:off x="2103" y="2406"/>
              <a:ext cx="0" cy="186"/>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2196" y="2395"/>
              <a:ext cx="42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1A1B1C"/>
                  </a:solidFill>
                  <a:latin typeface="Times New Roman" pitchFamily="18" charset="0"/>
                </a:rPr>
                <a:t>Abbrv.</a:t>
              </a:r>
              <a:endParaRPr lang="en-US">
                <a:latin typeface="Arial" pitchFamily="34" charset="0"/>
              </a:endParaRPr>
            </a:p>
          </p:txBody>
        </p:sp>
        <p:sp>
          <p:nvSpPr>
            <p:cNvPr id="13" name="Line 10"/>
            <p:cNvSpPr>
              <a:spLocks noChangeShapeType="1"/>
            </p:cNvSpPr>
            <p:nvPr/>
          </p:nvSpPr>
          <p:spPr bwMode="auto">
            <a:xfrm flipV="1">
              <a:off x="2765" y="2406"/>
              <a:ext cx="0" cy="186"/>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3873" y="2395"/>
              <a:ext cx="36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1A1B1C"/>
                  </a:solidFill>
                  <a:latin typeface="Times New Roman" pitchFamily="18" charset="0"/>
                </a:rPr>
                <a:t>Name</a:t>
              </a:r>
              <a:endParaRPr lang="en-US">
                <a:latin typeface="Arial" pitchFamily="34" charset="0"/>
              </a:endParaRPr>
            </a:p>
          </p:txBody>
        </p:sp>
        <p:sp>
          <p:nvSpPr>
            <p:cNvPr id="15" name="Freeform 12"/>
            <p:cNvSpPr>
              <a:spLocks noEditPoints="1"/>
            </p:cNvSpPr>
            <p:nvPr/>
          </p:nvSpPr>
          <p:spPr bwMode="auto">
            <a:xfrm>
              <a:off x="1317" y="2406"/>
              <a:ext cx="4087" cy="383"/>
            </a:xfrm>
            <a:custGeom>
              <a:avLst/>
              <a:gdLst>
                <a:gd name="T0" fmla="*/ 391 w 395"/>
                <a:gd name="T1" fmla="*/ 18 h 37"/>
                <a:gd name="T2" fmla="*/ 391 w 395"/>
                <a:gd name="T3" fmla="*/ 0 h 37"/>
                <a:gd name="T4" fmla="*/ 395 w 395"/>
                <a:gd name="T5" fmla="*/ 18 h 37"/>
                <a:gd name="T6" fmla="*/ 395 w 395"/>
                <a:gd name="T7" fmla="*/ 0 h 37"/>
                <a:gd name="T8" fmla="*/ 0 w 395"/>
                <a:gd name="T9" fmla="*/ 18 h 37"/>
                <a:gd name="T10" fmla="*/ 395 w 395"/>
                <a:gd name="T11" fmla="*/ 18 h 37"/>
                <a:gd name="T12" fmla="*/ 0 w 395"/>
                <a:gd name="T13" fmla="*/ 37 h 37"/>
                <a:gd name="T14" fmla="*/ 0 w 395"/>
                <a:gd name="T15" fmla="*/ 18 h 37"/>
                <a:gd name="T16" fmla="*/ 4 w 395"/>
                <a:gd name="T17" fmla="*/ 37 h 37"/>
                <a:gd name="T18" fmla="*/ 4 w 395"/>
                <a:gd name="T1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5" h="37">
                  <a:moveTo>
                    <a:pt x="391" y="18"/>
                  </a:moveTo>
                  <a:lnTo>
                    <a:pt x="391" y="0"/>
                  </a:lnTo>
                  <a:moveTo>
                    <a:pt x="395" y="18"/>
                  </a:moveTo>
                  <a:lnTo>
                    <a:pt x="395" y="0"/>
                  </a:lnTo>
                  <a:moveTo>
                    <a:pt x="0" y="18"/>
                  </a:moveTo>
                  <a:lnTo>
                    <a:pt x="395" y="18"/>
                  </a:lnTo>
                  <a:moveTo>
                    <a:pt x="0" y="37"/>
                  </a:moveTo>
                  <a:lnTo>
                    <a:pt x="0" y="18"/>
                  </a:lnTo>
                  <a:moveTo>
                    <a:pt x="4" y="37"/>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auto">
            <a:xfrm>
              <a:off x="1617" y="2592"/>
              <a:ext cx="2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i="1" dirty="0">
                  <a:solidFill>
                    <a:srgbClr val="1A1B1C"/>
                  </a:solidFill>
                  <a:latin typeface="Times New Roman" pitchFamily="18" charset="0"/>
                </a:rPr>
                <a:t>r</a:t>
              </a:r>
              <a:r>
                <a:rPr lang="en-US" sz="1900" dirty="0">
                  <a:solidFill>
                    <a:srgbClr val="1A1B1C"/>
                  </a:solidFill>
                  <a:latin typeface="Times New Roman" pitchFamily="18" charset="0"/>
                </a:rPr>
                <a:t>11</a:t>
              </a:r>
              <a:endParaRPr lang="en-US" dirty="0">
                <a:latin typeface="Arial" pitchFamily="34" charset="0"/>
              </a:endParaRPr>
            </a:p>
          </p:txBody>
        </p:sp>
        <p:sp>
          <p:nvSpPr>
            <p:cNvPr id="17" name="Line 14"/>
            <p:cNvSpPr>
              <a:spLocks noChangeShapeType="1"/>
            </p:cNvSpPr>
            <p:nvPr/>
          </p:nvSpPr>
          <p:spPr bwMode="auto">
            <a:xfrm flipV="1">
              <a:off x="2103" y="2592"/>
              <a:ext cx="0" cy="197"/>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5"/>
            <p:cNvSpPr>
              <a:spLocks noChangeArrowheads="1"/>
            </p:cNvSpPr>
            <p:nvPr/>
          </p:nvSpPr>
          <p:spPr bwMode="auto">
            <a:xfrm>
              <a:off x="2362" y="2592"/>
              <a:ext cx="12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1A1B1C"/>
                  </a:solidFill>
                  <a:latin typeface="Times New Roman" pitchFamily="18" charset="0"/>
                </a:rPr>
                <a:t>fp</a:t>
              </a:r>
              <a:endParaRPr lang="en-US">
                <a:latin typeface="Arial" pitchFamily="34" charset="0"/>
              </a:endParaRPr>
            </a:p>
          </p:txBody>
        </p:sp>
        <p:sp>
          <p:nvSpPr>
            <p:cNvPr id="19" name="Line 16"/>
            <p:cNvSpPr>
              <a:spLocks noChangeShapeType="1"/>
            </p:cNvSpPr>
            <p:nvPr/>
          </p:nvSpPr>
          <p:spPr bwMode="auto">
            <a:xfrm flipV="1">
              <a:off x="2765" y="2592"/>
              <a:ext cx="0" cy="197"/>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7"/>
            <p:cNvSpPr>
              <a:spLocks noChangeArrowheads="1"/>
            </p:cNvSpPr>
            <p:nvPr/>
          </p:nvSpPr>
          <p:spPr bwMode="auto">
            <a:xfrm>
              <a:off x="3604" y="2592"/>
              <a:ext cx="83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dirty="0">
                  <a:solidFill>
                    <a:srgbClr val="1A1B1C"/>
                  </a:solidFill>
                  <a:latin typeface="Times New Roman" pitchFamily="18" charset="0"/>
                </a:rPr>
                <a:t>frame pointer</a:t>
              </a:r>
              <a:endParaRPr lang="en-US" dirty="0">
                <a:latin typeface="Arial" pitchFamily="34" charset="0"/>
              </a:endParaRPr>
            </a:p>
          </p:txBody>
        </p:sp>
        <p:sp>
          <p:nvSpPr>
            <p:cNvPr id="21" name="Freeform 18"/>
            <p:cNvSpPr>
              <a:spLocks noEditPoints="1"/>
            </p:cNvSpPr>
            <p:nvPr/>
          </p:nvSpPr>
          <p:spPr bwMode="auto">
            <a:xfrm>
              <a:off x="1317" y="2592"/>
              <a:ext cx="4087" cy="383"/>
            </a:xfrm>
            <a:custGeom>
              <a:avLst/>
              <a:gdLst>
                <a:gd name="T0" fmla="*/ 391 w 395"/>
                <a:gd name="T1" fmla="*/ 19 h 37"/>
                <a:gd name="T2" fmla="*/ 391 w 395"/>
                <a:gd name="T3" fmla="*/ 0 h 37"/>
                <a:gd name="T4" fmla="*/ 395 w 395"/>
                <a:gd name="T5" fmla="*/ 19 h 37"/>
                <a:gd name="T6" fmla="*/ 395 w 395"/>
                <a:gd name="T7" fmla="*/ 0 h 37"/>
                <a:gd name="T8" fmla="*/ 0 w 395"/>
                <a:gd name="T9" fmla="*/ 19 h 37"/>
                <a:gd name="T10" fmla="*/ 395 w 395"/>
                <a:gd name="T11" fmla="*/ 19 h 37"/>
                <a:gd name="T12" fmla="*/ 0 w 395"/>
                <a:gd name="T13" fmla="*/ 37 h 37"/>
                <a:gd name="T14" fmla="*/ 0 w 395"/>
                <a:gd name="T15" fmla="*/ 19 h 37"/>
                <a:gd name="T16" fmla="*/ 4 w 395"/>
                <a:gd name="T17" fmla="*/ 37 h 37"/>
                <a:gd name="T18" fmla="*/ 4 w 395"/>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5" h="37">
                  <a:moveTo>
                    <a:pt x="391" y="19"/>
                  </a:moveTo>
                  <a:lnTo>
                    <a:pt x="391" y="0"/>
                  </a:lnTo>
                  <a:moveTo>
                    <a:pt x="395" y="19"/>
                  </a:moveTo>
                  <a:lnTo>
                    <a:pt x="395" y="0"/>
                  </a:lnTo>
                  <a:moveTo>
                    <a:pt x="0" y="19"/>
                  </a:moveTo>
                  <a:lnTo>
                    <a:pt x="395" y="19"/>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19"/>
            <p:cNvSpPr>
              <a:spLocks noChangeArrowheads="1"/>
            </p:cNvSpPr>
            <p:nvPr/>
          </p:nvSpPr>
          <p:spPr bwMode="auto">
            <a:xfrm>
              <a:off x="1617" y="2789"/>
              <a:ext cx="21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i="1" dirty="0">
                  <a:solidFill>
                    <a:srgbClr val="1A1B1C"/>
                  </a:solidFill>
                  <a:latin typeface="Times New Roman" pitchFamily="18" charset="0"/>
                </a:rPr>
                <a:t>r</a:t>
              </a:r>
              <a:r>
                <a:rPr lang="en-US" sz="1900" dirty="0">
                  <a:solidFill>
                    <a:srgbClr val="1A1B1C"/>
                  </a:solidFill>
                  <a:latin typeface="Times New Roman" pitchFamily="18" charset="0"/>
                </a:rPr>
                <a:t>12</a:t>
              </a:r>
              <a:endParaRPr lang="en-US" dirty="0">
                <a:latin typeface="Arial" pitchFamily="34" charset="0"/>
              </a:endParaRPr>
            </a:p>
          </p:txBody>
        </p:sp>
        <p:sp>
          <p:nvSpPr>
            <p:cNvPr id="23" name="Line 20"/>
            <p:cNvSpPr>
              <a:spLocks noChangeShapeType="1"/>
            </p:cNvSpPr>
            <p:nvPr/>
          </p:nvSpPr>
          <p:spPr bwMode="auto">
            <a:xfrm flipV="1">
              <a:off x="2103" y="2789"/>
              <a:ext cx="0" cy="186"/>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1"/>
            <p:cNvSpPr>
              <a:spLocks noChangeArrowheads="1"/>
            </p:cNvSpPr>
            <p:nvPr/>
          </p:nvSpPr>
          <p:spPr bwMode="auto">
            <a:xfrm>
              <a:off x="2372" y="2789"/>
              <a:ext cx="11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1A1B1C"/>
                  </a:solidFill>
                  <a:latin typeface="Times New Roman" pitchFamily="18" charset="0"/>
                </a:rPr>
                <a:t>ip</a:t>
              </a:r>
              <a:endParaRPr lang="en-US">
                <a:latin typeface="Arial" pitchFamily="34" charset="0"/>
              </a:endParaRPr>
            </a:p>
          </p:txBody>
        </p:sp>
        <p:sp>
          <p:nvSpPr>
            <p:cNvPr id="25" name="Line 22"/>
            <p:cNvSpPr>
              <a:spLocks noChangeShapeType="1"/>
            </p:cNvSpPr>
            <p:nvPr/>
          </p:nvSpPr>
          <p:spPr bwMode="auto">
            <a:xfrm flipV="1">
              <a:off x="2765" y="2789"/>
              <a:ext cx="0" cy="186"/>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23"/>
            <p:cNvSpPr>
              <a:spLocks noChangeArrowheads="1"/>
            </p:cNvSpPr>
            <p:nvPr/>
          </p:nvSpPr>
          <p:spPr bwMode="auto">
            <a:xfrm>
              <a:off x="2859" y="2789"/>
              <a:ext cx="21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dirty="0">
                  <a:solidFill>
                    <a:srgbClr val="1A1B1C"/>
                  </a:solidFill>
                  <a:latin typeface="Times New Roman" pitchFamily="18" charset="0"/>
                </a:rPr>
                <a:t>intra-procedure-call scratch register</a:t>
              </a:r>
              <a:endParaRPr lang="en-US" dirty="0">
                <a:latin typeface="Arial" pitchFamily="34" charset="0"/>
              </a:endParaRPr>
            </a:p>
          </p:txBody>
        </p:sp>
        <p:sp>
          <p:nvSpPr>
            <p:cNvPr id="27" name="Freeform 24"/>
            <p:cNvSpPr>
              <a:spLocks noEditPoints="1"/>
            </p:cNvSpPr>
            <p:nvPr/>
          </p:nvSpPr>
          <p:spPr bwMode="auto">
            <a:xfrm>
              <a:off x="1317" y="2789"/>
              <a:ext cx="4087" cy="383"/>
            </a:xfrm>
            <a:custGeom>
              <a:avLst/>
              <a:gdLst>
                <a:gd name="T0" fmla="*/ 391 w 395"/>
                <a:gd name="T1" fmla="*/ 18 h 37"/>
                <a:gd name="T2" fmla="*/ 391 w 395"/>
                <a:gd name="T3" fmla="*/ 0 h 37"/>
                <a:gd name="T4" fmla="*/ 395 w 395"/>
                <a:gd name="T5" fmla="*/ 18 h 37"/>
                <a:gd name="T6" fmla="*/ 395 w 395"/>
                <a:gd name="T7" fmla="*/ 0 h 37"/>
                <a:gd name="T8" fmla="*/ 0 w 395"/>
                <a:gd name="T9" fmla="*/ 19 h 37"/>
                <a:gd name="T10" fmla="*/ 395 w 395"/>
                <a:gd name="T11" fmla="*/ 19 h 37"/>
                <a:gd name="T12" fmla="*/ 0 w 395"/>
                <a:gd name="T13" fmla="*/ 37 h 37"/>
                <a:gd name="T14" fmla="*/ 0 w 395"/>
                <a:gd name="T15" fmla="*/ 19 h 37"/>
                <a:gd name="T16" fmla="*/ 4 w 395"/>
                <a:gd name="T17" fmla="*/ 37 h 37"/>
                <a:gd name="T18" fmla="*/ 4 w 395"/>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5" h="37">
                  <a:moveTo>
                    <a:pt x="391" y="18"/>
                  </a:moveTo>
                  <a:lnTo>
                    <a:pt x="391" y="0"/>
                  </a:lnTo>
                  <a:moveTo>
                    <a:pt x="395" y="18"/>
                  </a:moveTo>
                  <a:lnTo>
                    <a:pt x="395" y="0"/>
                  </a:lnTo>
                  <a:moveTo>
                    <a:pt x="0" y="19"/>
                  </a:moveTo>
                  <a:lnTo>
                    <a:pt x="395" y="19"/>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Rectangle 25"/>
            <p:cNvSpPr>
              <a:spLocks noChangeArrowheads="1"/>
            </p:cNvSpPr>
            <p:nvPr/>
          </p:nvSpPr>
          <p:spPr bwMode="auto">
            <a:xfrm>
              <a:off x="1617" y="2975"/>
              <a:ext cx="21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i="1" dirty="0">
                  <a:solidFill>
                    <a:srgbClr val="1A1B1C"/>
                  </a:solidFill>
                  <a:latin typeface="Times New Roman" pitchFamily="18" charset="0"/>
                </a:rPr>
                <a:t>r</a:t>
              </a:r>
              <a:r>
                <a:rPr lang="en-US" sz="1900" dirty="0">
                  <a:solidFill>
                    <a:srgbClr val="1A1B1C"/>
                  </a:solidFill>
                  <a:latin typeface="Times New Roman" pitchFamily="18" charset="0"/>
                </a:rPr>
                <a:t>13</a:t>
              </a:r>
              <a:endParaRPr lang="en-US" dirty="0">
                <a:latin typeface="Arial" pitchFamily="34" charset="0"/>
              </a:endParaRPr>
            </a:p>
          </p:txBody>
        </p:sp>
        <p:sp>
          <p:nvSpPr>
            <p:cNvPr id="29" name="Line 26"/>
            <p:cNvSpPr>
              <a:spLocks noChangeShapeType="1"/>
            </p:cNvSpPr>
            <p:nvPr/>
          </p:nvSpPr>
          <p:spPr bwMode="auto">
            <a:xfrm flipV="1">
              <a:off x="2103" y="2986"/>
              <a:ext cx="0" cy="186"/>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7"/>
            <p:cNvSpPr>
              <a:spLocks noChangeArrowheads="1"/>
            </p:cNvSpPr>
            <p:nvPr/>
          </p:nvSpPr>
          <p:spPr bwMode="auto">
            <a:xfrm>
              <a:off x="2362" y="2975"/>
              <a:ext cx="13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1A1B1C"/>
                  </a:solidFill>
                  <a:latin typeface="Times New Roman" pitchFamily="18" charset="0"/>
                </a:rPr>
                <a:t>sp</a:t>
              </a:r>
              <a:endParaRPr lang="en-US">
                <a:latin typeface="Arial" pitchFamily="34" charset="0"/>
              </a:endParaRPr>
            </a:p>
          </p:txBody>
        </p:sp>
        <p:sp>
          <p:nvSpPr>
            <p:cNvPr id="31" name="Line 28"/>
            <p:cNvSpPr>
              <a:spLocks noChangeShapeType="1"/>
            </p:cNvSpPr>
            <p:nvPr/>
          </p:nvSpPr>
          <p:spPr bwMode="auto">
            <a:xfrm flipV="1">
              <a:off x="2765" y="2986"/>
              <a:ext cx="0" cy="186"/>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4" name="Rectangle 29"/>
            <p:cNvSpPr>
              <a:spLocks noChangeArrowheads="1"/>
            </p:cNvSpPr>
            <p:nvPr/>
          </p:nvSpPr>
          <p:spPr bwMode="auto">
            <a:xfrm>
              <a:off x="3624" y="2975"/>
              <a:ext cx="7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dirty="0">
                  <a:solidFill>
                    <a:srgbClr val="1A1B1C"/>
                  </a:solidFill>
                  <a:latin typeface="Times New Roman" pitchFamily="18" charset="0"/>
                </a:rPr>
                <a:t>stack pointer</a:t>
              </a:r>
              <a:endParaRPr lang="en-US" dirty="0">
                <a:latin typeface="Arial" pitchFamily="34" charset="0"/>
              </a:endParaRPr>
            </a:p>
          </p:txBody>
        </p:sp>
        <p:sp>
          <p:nvSpPr>
            <p:cNvPr id="1025" name="Freeform 30"/>
            <p:cNvSpPr>
              <a:spLocks noEditPoints="1"/>
            </p:cNvSpPr>
            <p:nvPr/>
          </p:nvSpPr>
          <p:spPr bwMode="auto">
            <a:xfrm>
              <a:off x="1317" y="2986"/>
              <a:ext cx="4087" cy="383"/>
            </a:xfrm>
            <a:custGeom>
              <a:avLst/>
              <a:gdLst>
                <a:gd name="T0" fmla="*/ 391 w 395"/>
                <a:gd name="T1" fmla="*/ 18 h 37"/>
                <a:gd name="T2" fmla="*/ 391 w 395"/>
                <a:gd name="T3" fmla="*/ 0 h 37"/>
                <a:gd name="T4" fmla="*/ 395 w 395"/>
                <a:gd name="T5" fmla="*/ 18 h 37"/>
                <a:gd name="T6" fmla="*/ 395 w 395"/>
                <a:gd name="T7" fmla="*/ 0 h 37"/>
                <a:gd name="T8" fmla="*/ 0 w 395"/>
                <a:gd name="T9" fmla="*/ 18 h 37"/>
                <a:gd name="T10" fmla="*/ 395 w 395"/>
                <a:gd name="T11" fmla="*/ 18 h 37"/>
                <a:gd name="T12" fmla="*/ 0 w 395"/>
                <a:gd name="T13" fmla="*/ 37 h 37"/>
                <a:gd name="T14" fmla="*/ 0 w 395"/>
                <a:gd name="T15" fmla="*/ 18 h 37"/>
                <a:gd name="T16" fmla="*/ 4 w 395"/>
                <a:gd name="T17" fmla="*/ 37 h 37"/>
                <a:gd name="T18" fmla="*/ 4 w 395"/>
                <a:gd name="T1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5" h="37">
                  <a:moveTo>
                    <a:pt x="391" y="18"/>
                  </a:moveTo>
                  <a:lnTo>
                    <a:pt x="391" y="0"/>
                  </a:lnTo>
                  <a:moveTo>
                    <a:pt x="395" y="18"/>
                  </a:moveTo>
                  <a:lnTo>
                    <a:pt x="395" y="0"/>
                  </a:lnTo>
                  <a:moveTo>
                    <a:pt x="0" y="18"/>
                  </a:moveTo>
                  <a:lnTo>
                    <a:pt x="395" y="18"/>
                  </a:lnTo>
                  <a:moveTo>
                    <a:pt x="0" y="37"/>
                  </a:moveTo>
                  <a:lnTo>
                    <a:pt x="0" y="18"/>
                  </a:lnTo>
                  <a:moveTo>
                    <a:pt x="4" y="37"/>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7" name="Rectangle 31"/>
            <p:cNvSpPr>
              <a:spLocks noChangeArrowheads="1"/>
            </p:cNvSpPr>
            <p:nvPr/>
          </p:nvSpPr>
          <p:spPr bwMode="auto">
            <a:xfrm>
              <a:off x="1617" y="3172"/>
              <a:ext cx="21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i="1" dirty="0">
                  <a:solidFill>
                    <a:srgbClr val="1A1B1C"/>
                  </a:solidFill>
                  <a:latin typeface="Times New Roman" pitchFamily="18" charset="0"/>
                </a:rPr>
                <a:t>r</a:t>
              </a:r>
              <a:r>
                <a:rPr lang="en-US" sz="1900" dirty="0">
                  <a:solidFill>
                    <a:srgbClr val="1A1B1C"/>
                  </a:solidFill>
                  <a:latin typeface="Times New Roman" pitchFamily="18" charset="0"/>
                </a:rPr>
                <a:t>14</a:t>
              </a:r>
              <a:endParaRPr lang="en-US" dirty="0">
                <a:latin typeface="Arial" pitchFamily="34" charset="0"/>
              </a:endParaRPr>
            </a:p>
          </p:txBody>
        </p:sp>
        <p:sp>
          <p:nvSpPr>
            <p:cNvPr id="1028" name="Line 32"/>
            <p:cNvSpPr>
              <a:spLocks noChangeShapeType="1"/>
            </p:cNvSpPr>
            <p:nvPr/>
          </p:nvSpPr>
          <p:spPr bwMode="auto">
            <a:xfrm flipV="1">
              <a:off x="2103" y="3172"/>
              <a:ext cx="0" cy="197"/>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9" name="Rectangle 33"/>
            <p:cNvSpPr>
              <a:spLocks noChangeArrowheads="1"/>
            </p:cNvSpPr>
            <p:nvPr/>
          </p:nvSpPr>
          <p:spPr bwMode="auto">
            <a:xfrm>
              <a:off x="2383" y="3172"/>
              <a:ext cx="9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1A1B1C"/>
                  </a:solidFill>
                  <a:latin typeface="Times New Roman" pitchFamily="18" charset="0"/>
                </a:rPr>
                <a:t>lr</a:t>
              </a:r>
              <a:endParaRPr lang="en-US">
                <a:latin typeface="Arial" pitchFamily="34" charset="0"/>
              </a:endParaRPr>
            </a:p>
          </p:txBody>
        </p:sp>
        <p:sp>
          <p:nvSpPr>
            <p:cNvPr id="1030" name="Line 34"/>
            <p:cNvSpPr>
              <a:spLocks noChangeShapeType="1"/>
            </p:cNvSpPr>
            <p:nvPr/>
          </p:nvSpPr>
          <p:spPr bwMode="auto">
            <a:xfrm flipV="1">
              <a:off x="2765" y="3172"/>
              <a:ext cx="0" cy="197"/>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1" name="Rectangle 35"/>
            <p:cNvSpPr>
              <a:spLocks noChangeArrowheads="1"/>
            </p:cNvSpPr>
            <p:nvPr/>
          </p:nvSpPr>
          <p:spPr bwMode="auto">
            <a:xfrm>
              <a:off x="3666" y="3172"/>
              <a:ext cx="73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dirty="0">
                  <a:solidFill>
                    <a:srgbClr val="1A1B1C"/>
                  </a:solidFill>
                  <a:latin typeface="Times New Roman" pitchFamily="18" charset="0"/>
                </a:rPr>
                <a:t>link register</a:t>
              </a:r>
              <a:endParaRPr lang="en-US" dirty="0">
                <a:latin typeface="Arial" pitchFamily="34" charset="0"/>
              </a:endParaRPr>
            </a:p>
          </p:txBody>
        </p:sp>
        <p:sp>
          <p:nvSpPr>
            <p:cNvPr id="1032" name="Freeform 36"/>
            <p:cNvSpPr>
              <a:spLocks noEditPoints="1"/>
            </p:cNvSpPr>
            <p:nvPr/>
          </p:nvSpPr>
          <p:spPr bwMode="auto">
            <a:xfrm>
              <a:off x="1317" y="3172"/>
              <a:ext cx="4087" cy="383"/>
            </a:xfrm>
            <a:custGeom>
              <a:avLst/>
              <a:gdLst>
                <a:gd name="T0" fmla="*/ 391 w 395"/>
                <a:gd name="T1" fmla="*/ 19 h 37"/>
                <a:gd name="T2" fmla="*/ 391 w 395"/>
                <a:gd name="T3" fmla="*/ 0 h 37"/>
                <a:gd name="T4" fmla="*/ 395 w 395"/>
                <a:gd name="T5" fmla="*/ 19 h 37"/>
                <a:gd name="T6" fmla="*/ 395 w 395"/>
                <a:gd name="T7" fmla="*/ 0 h 37"/>
                <a:gd name="T8" fmla="*/ 0 w 395"/>
                <a:gd name="T9" fmla="*/ 19 h 37"/>
                <a:gd name="T10" fmla="*/ 395 w 395"/>
                <a:gd name="T11" fmla="*/ 19 h 37"/>
                <a:gd name="T12" fmla="*/ 0 w 395"/>
                <a:gd name="T13" fmla="*/ 37 h 37"/>
                <a:gd name="T14" fmla="*/ 0 w 395"/>
                <a:gd name="T15" fmla="*/ 19 h 37"/>
                <a:gd name="T16" fmla="*/ 4 w 395"/>
                <a:gd name="T17" fmla="*/ 37 h 37"/>
                <a:gd name="T18" fmla="*/ 4 w 395"/>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5" h="37">
                  <a:moveTo>
                    <a:pt x="391" y="19"/>
                  </a:moveTo>
                  <a:lnTo>
                    <a:pt x="391" y="0"/>
                  </a:lnTo>
                  <a:moveTo>
                    <a:pt x="395" y="19"/>
                  </a:moveTo>
                  <a:lnTo>
                    <a:pt x="395" y="0"/>
                  </a:lnTo>
                  <a:moveTo>
                    <a:pt x="0" y="19"/>
                  </a:moveTo>
                  <a:lnTo>
                    <a:pt x="395" y="19"/>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3" name="Rectangle 37"/>
            <p:cNvSpPr>
              <a:spLocks noChangeArrowheads="1"/>
            </p:cNvSpPr>
            <p:nvPr/>
          </p:nvSpPr>
          <p:spPr bwMode="auto">
            <a:xfrm>
              <a:off x="1617" y="3368"/>
              <a:ext cx="21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i="1" dirty="0">
                  <a:solidFill>
                    <a:srgbClr val="1A1B1C"/>
                  </a:solidFill>
                  <a:latin typeface="Times New Roman" pitchFamily="18" charset="0"/>
                </a:rPr>
                <a:t>r</a:t>
              </a:r>
              <a:r>
                <a:rPr lang="en-US" sz="1900" dirty="0">
                  <a:solidFill>
                    <a:srgbClr val="1A1B1C"/>
                  </a:solidFill>
                  <a:latin typeface="Times New Roman" pitchFamily="18" charset="0"/>
                </a:rPr>
                <a:t>15</a:t>
              </a:r>
              <a:endParaRPr lang="en-US" dirty="0">
                <a:latin typeface="Arial" pitchFamily="34" charset="0"/>
              </a:endParaRPr>
            </a:p>
          </p:txBody>
        </p:sp>
        <p:sp>
          <p:nvSpPr>
            <p:cNvPr id="1034" name="Line 38"/>
            <p:cNvSpPr>
              <a:spLocks noChangeShapeType="1"/>
            </p:cNvSpPr>
            <p:nvPr/>
          </p:nvSpPr>
          <p:spPr bwMode="auto">
            <a:xfrm flipV="1">
              <a:off x="2103" y="3369"/>
              <a:ext cx="0" cy="186"/>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5" name="Rectangle 39"/>
            <p:cNvSpPr>
              <a:spLocks noChangeArrowheads="1"/>
            </p:cNvSpPr>
            <p:nvPr/>
          </p:nvSpPr>
          <p:spPr bwMode="auto">
            <a:xfrm>
              <a:off x="2352" y="3368"/>
              <a:ext cx="14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1A1B1C"/>
                  </a:solidFill>
                  <a:latin typeface="Times New Roman" pitchFamily="18" charset="0"/>
                </a:rPr>
                <a:t>pc</a:t>
              </a:r>
              <a:endParaRPr lang="en-US">
                <a:latin typeface="Arial" pitchFamily="34" charset="0"/>
              </a:endParaRPr>
            </a:p>
          </p:txBody>
        </p:sp>
        <p:sp>
          <p:nvSpPr>
            <p:cNvPr id="1036" name="Line 40"/>
            <p:cNvSpPr>
              <a:spLocks noChangeShapeType="1"/>
            </p:cNvSpPr>
            <p:nvPr/>
          </p:nvSpPr>
          <p:spPr bwMode="auto">
            <a:xfrm flipV="1">
              <a:off x="2765" y="3369"/>
              <a:ext cx="0" cy="186"/>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7" name="Rectangle 41"/>
            <p:cNvSpPr>
              <a:spLocks noChangeArrowheads="1"/>
            </p:cNvSpPr>
            <p:nvPr/>
          </p:nvSpPr>
          <p:spPr bwMode="auto">
            <a:xfrm>
              <a:off x="3500" y="3368"/>
              <a:ext cx="101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dirty="0">
                  <a:solidFill>
                    <a:srgbClr val="1A1B1C"/>
                  </a:solidFill>
                  <a:latin typeface="Times New Roman" pitchFamily="18" charset="0"/>
                </a:rPr>
                <a:t>program counter</a:t>
              </a:r>
              <a:endParaRPr lang="en-US" dirty="0">
                <a:latin typeface="Arial" pitchFamily="34" charset="0"/>
              </a:endParaRPr>
            </a:p>
          </p:txBody>
        </p:sp>
        <p:sp>
          <p:nvSpPr>
            <p:cNvPr id="1038" name="Freeform 42"/>
            <p:cNvSpPr>
              <a:spLocks noEditPoints="1"/>
            </p:cNvSpPr>
            <p:nvPr/>
          </p:nvSpPr>
          <p:spPr bwMode="auto">
            <a:xfrm>
              <a:off x="1317" y="3369"/>
              <a:ext cx="4087" cy="228"/>
            </a:xfrm>
            <a:custGeom>
              <a:avLst/>
              <a:gdLst>
                <a:gd name="T0" fmla="*/ 391 w 395"/>
                <a:gd name="T1" fmla="*/ 18 h 22"/>
                <a:gd name="T2" fmla="*/ 391 w 395"/>
                <a:gd name="T3" fmla="*/ 0 h 22"/>
                <a:gd name="T4" fmla="*/ 395 w 395"/>
                <a:gd name="T5" fmla="*/ 18 h 22"/>
                <a:gd name="T6" fmla="*/ 395 w 395"/>
                <a:gd name="T7" fmla="*/ 0 h 22"/>
                <a:gd name="T8" fmla="*/ 0 w 395"/>
                <a:gd name="T9" fmla="*/ 18 h 22"/>
                <a:gd name="T10" fmla="*/ 395 w 395"/>
                <a:gd name="T11" fmla="*/ 18 h 22"/>
                <a:gd name="T12" fmla="*/ 0 w 395"/>
                <a:gd name="T13" fmla="*/ 22 h 22"/>
                <a:gd name="T14" fmla="*/ 395 w 395"/>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5" h="22">
                  <a:moveTo>
                    <a:pt x="391" y="18"/>
                  </a:moveTo>
                  <a:lnTo>
                    <a:pt x="391" y="0"/>
                  </a:lnTo>
                  <a:moveTo>
                    <a:pt x="395" y="18"/>
                  </a:moveTo>
                  <a:lnTo>
                    <a:pt x="395" y="0"/>
                  </a:lnTo>
                  <a:moveTo>
                    <a:pt x="0" y="18"/>
                  </a:moveTo>
                  <a:lnTo>
                    <a:pt x="395" y="18"/>
                  </a:lnTo>
                  <a:moveTo>
                    <a:pt x="0" y="22"/>
                  </a:moveTo>
                  <a:lnTo>
                    <a:pt x="395" y="22"/>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page4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514600" y="206376"/>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I, P, U, B, W, and L bits	</a:t>
            </a:r>
          </a:p>
        </p:txBody>
      </p:sp>
      <p:grpSp>
        <p:nvGrpSpPr>
          <p:cNvPr id="6" name="Group 5"/>
          <p:cNvGrpSpPr>
            <a:grpSpLocks noChangeAspect="1"/>
          </p:cNvGrpSpPr>
          <p:nvPr/>
        </p:nvGrpSpPr>
        <p:grpSpPr bwMode="auto">
          <a:xfrm>
            <a:off x="2971800" y="1600201"/>
            <a:ext cx="7315200" cy="4594225"/>
            <a:chOff x="912" y="1008"/>
            <a:chExt cx="4608" cy="2894"/>
          </a:xfrm>
        </p:grpSpPr>
        <p:sp>
          <p:nvSpPr>
            <p:cNvPr id="7" name="AutoShape 4"/>
            <p:cNvSpPr>
              <a:spLocks noChangeAspect="1" noChangeArrowheads="1" noTextEdit="1"/>
            </p:cNvSpPr>
            <p:nvPr/>
          </p:nvSpPr>
          <p:spPr bwMode="auto">
            <a:xfrm>
              <a:off x="912" y="1008"/>
              <a:ext cx="4608" cy="2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noEditPoints="1"/>
            </p:cNvSpPr>
            <p:nvPr/>
          </p:nvSpPr>
          <p:spPr bwMode="auto">
            <a:xfrm>
              <a:off x="935" y="1031"/>
              <a:ext cx="4552" cy="254"/>
            </a:xfrm>
            <a:custGeom>
              <a:avLst/>
              <a:gdLst>
                <a:gd name="T0" fmla="*/ 0 w 394"/>
                <a:gd name="T1" fmla="*/ 0 h 22"/>
                <a:gd name="T2" fmla="*/ 394 w 394"/>
                <a:gd name="T3" fmla="*/ 0 h 22"/>
                <a:gd name="T4" fmla="*/ 0 w 394"/>
                <a:gd name="T5" fmla="*/ 4 h 22"/>
                <a:gd name="T6" fmla="*/ 394 w 394"/>
                <a:gd name="T7" fmla="*/ 4 h 22"/>
                <a:gd name="T8" fmla="*/ 0 w 394"/>
                <a:gd name="T9" fmla="*/ 22 h 22"/>
                <a:gd name="T10" fmla="*/ 0 w 394"/>
                <a:gd name="T11" fmla="*/ 4 h 22"/>
                <a:gd name="T12" fmla="*/ 4 w 394"/>
                <a:gd name="T13" fmla="*/ 22 h 22"/>
                <a:gd name="T14" fmla="*/ 4 w 394"/>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4" h="22">
                  <a:moveTo>
                    <a:pt x="0" y="0"/>
                  </a:moveTo>
                  <a:lnTo>
                    <a:pt x="394" y="0"/>
                  </a:lnTo>
                  <a:moveTo>
                    <a:pt x="0" y="4"/>
                  </a:moveTo>
                  <a:lnTo>
                    <a:pt x="394" y="4"/>
                  </a:lnTo>
                  <a:moveTo>
                    <a:pt x="0" y="22"/>
                  </a:moveTo>
                  <a:lnTo>
                    <a:pt x="0" y="4"/>
                  </a:lnTo>
                  <a:moveTo>
                    <a:pt x="4" y="22"/>
                  </a:moveTo>
                  <a:lnTo>
                    <a:pt x="4" y="4"/>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7"/>
            <p:cNvSpPr>
              <a:spLocks noChangeArrowheads="1"/>
            </p:cNvSpPr>
            <p:nvPr/>
          </p:nvSpPr>
          <p:spPr bwMode="auto">
            <a:xfrm>
              <a:off x="1085" y="1066"/>
              <a:ext cx="21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200">
                  <a:solidFill>
                    <a:srgbClr val="1A1B1C"/>
                  </a:solidFill>
                  <a:latin typeface="Times New Roman" pitchFamily="18" charset="0"/>
                </a:rPr>
                <a:t>Bit</a:t>
              </a:r>
              <a:endParaRPr lang="en-US">
                <a:latin typeface="Arial" pitchFamily="34" charset="0"/>
              </a:endParaRPr>
            </a:p>
          </p:txBody>
        </p:sp>
        <p:sp>
          <p:nvSpPr>
            <p:cNvPr id="10" name="Line 8"/>
            <p:cNvSpPr>
              <a:spLocks noChangeShapeType="1"/>
            </p:cNvSpPr>
            <p:nvPr/>
          </p:nvSpPr>
          <p:spPr bwMode="auto">
            <a:xfrm flipV="1">
              <a:off x="1432" y="1077"/>
              <a:ext cx="0" cy="208"/>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9"/>
            <p:cNvSpPr>
              <a:spLocks noChangeArrowheads="1"/>
            </p:cNvSpPr>
            <p:nvPr/>
          </p:nvSpPr>
          <p:spPr bwMode="auto">
            <a:xfrm>
              <a:off x="1536" y="1066"/>
              <a:ext cx="40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200">
                  <a:solidFill>
                    <a:srgbClr val="1A1B1C"/>
                  </a:solidFill>
                  <a:latin typeface="Times New Roman" pitchFamily="18" charset="0"/>
                </a:rPr>
                <a:t>Value</a:t>
              </a:r>
              <a:endParaRPr lang="en-US">
                <a:latin typeface="Arial" pitchFamily="34" charset="0"/>
              </a:endParaRPr>
            </a:p>
          </p:txBody>
        </p:sp>
        <p:sp>
          <p:nvSpPr>
            <p:cNvPr id="12" name="Line 10"/>
            <p:cNvSpPr>
              <a:spLocks noChangeShapeType="1"/>
            </p:cNvSpPr>
            <p:nvPr/>
          </p:nvSpPr>
          <p:spPr bwMode="auto">
            <a:xfrm flipV="1">
              <a:off x="2067" y="1077"/>
              <a:ext cx="0" cy="208"/>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1"/>
            <p:cNvSpPr>
              <a:spLocks noChangeArrowheads="1"/>
            </p:cNvSpPr>
            <p:nvPr/>
          </p:nvSpPr>
          <p:spPr bwMode="auto">
            <a:xfrm>
              <a:off x="2171" y="1066"/>
              <a:ext cx="73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200">
                  <a:solidFill>
                    <a:srgbClr val="1A1B1C"/>
                  </a:solidFill>
                  <a:latin typeface="Times New Roman" pitchFamily="18" charset="0"/>
                </a:rPr>
                <a:t>Semantics</a:t>
              </a:r>
              <a:endParaRPr lang="en-US">
                <a:latin typeface="Arial" pitchFamily="34" charset="0"/>
              </a:endParaRPr>
            </a:p>
          </p:txBody>
        </p:sp>
        <p:sp>
          <p:nvSpPr>
            <p:cNvPr id="14" name="Freeform 12"/>
            <p:cNvSpPr>
              <a:spLocks noEditPoints="1"/>
            </p:cNvSpPr>
            <p:nvPr/>
          </p:nvSpPr>
          <p:spPr bwMode="auto">
            <a:xfrm>
              <a:off x="935" y="1077"/>
              <a:ext cx="4552" cy="428"/>
            </a:xfrm>
            <a:custGeom>
              <a:avLst/>
              <a:gdLst>
                <a:gd name="T0" fmla="*/ 390 w 394"/>
                <a:gd name="T1" fmla="*/ 18 h 37"/>
                <a:gd name="T2" fmla="*/ 390 w 394"/>
                <a:gd name="T3" fmla="*/ 0 h 37"/>
                <a:gd name="T4" fmla="*/ 394 w 394"/>
                <a:gd name="T5" fmla="*/ 18 h 37"/>
                <a:gd name="T6" fmla="*/ 394 w 394"/>
                <a:gd name="T7" fmla="*/ 0 h 37"/>
                <a:gd name="T8" fmla="*/ 0 w 394"/>
                <a:gd name="T9" fmla="*/ 18 h 37"/>
                <a:gd name="T10" fmla="*/ 394 w 394"/>
                <a:gd name="T11" fmla="*/ 18 h 37"/>
                <a:gd name="T12" fmla="*/ 0 w 394"/>
                <a:gd name="T13" fmla="*/ 37 h 37"/>
                <a:gd name="T14" fmla="*/ 0 w 394"/>
                <a:gd name="T15" fmla="*/ 18 h 37"/>
                <a:gd name="T16" fmla="*/ 4 w 394"/>
                <a:gd name="T17" fmla="*/ 37 h 37"/>
                <a:gd name="T18" fmla="*/ 4 w 394"/>
                <a:gd name="T1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4" h="37">
                  <a:moveTo>
                    <a:pt x="390" y="18"/>
                  </a:moveTo>
                  <a:lnTo>
                    <a:pt x="390" y="0"/>
                  </a:lnTo>
                  <a:moveTo>
                    <a:pt x="394" y="18"/>
                  </a:moveTo>
                  <a:lnTo>
                    <a:pt x="394" y="0"/>
                  </a:lnTo>
                  <a:moveTo>
                    <a:pt x="0" y="18"/>
                  </a:moveTo>
                  <a:lnTo>
                    <a:pt x="394" y="18"/>
                  </a:lnTo>
                  <a:moveTo>
                    <a:pt x="0" y="37"/>
                  </a:moveTo>
                  <a:lnTo>
                    <a:pt x="0" y="18"/>
                  </a:lnTo>
                  <a:moveTo>
                    <a:pt x="4" y="37"/>
                  </a:moveTo>
                  <a:lnTo>
                    <a:pt x="4" y="18"/>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3"/>
            <p:cNvSpPr>
              <a:spLocks noChangeArrowheads="1"/>
            </p:cNvSpPr>
            <p:nvPr/>
          </p:nvSpPr>
          <p:spPr bwMode="auto">
            <a:xfrm>
              <a:off x="1085" y="1389"/>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200">
                  <a:solidFill>
                    <a:srgbClr val="1A1B1C"/>
                  </a:solidFill>
                  <a:latin typeface="Times New Roman" pitchFamily="18" charset="0"/>
                </a:rPr>
                <a:t>I</a:t>
              </a:r>
              <a:endParaRPr lang="en-US">
                <a:latin typeface="Arial" pitchFamily="34" charset="0"/>
              </a:endParaRPr>
            </a:p>
          </p:txBody>
        </p:sp>
        <p:sp>
          <p:nvSpPr>
            <p:cNvPr id="16" name="Line 14"/>
            <p:cNvSpPr>
              <a:spLocks noChangeShapeType="1"/>
            </p:cNvSpPr>
            <p:nvPr/>
          </p:nvSpPr>
          <p:spPr bwMode="auto">
            <a:xfrm flipV="1">
              <a:off x="1432" y="1285"/>
              <a:ext cx="0" cy="220"/>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5"/>
            <p:cNvSpPr>
              <a:spLocks noChangeArrowheads="1"/>
            </p:cNvSpPr>
            <p:nvPr/>
          </p:nvSpPr>
          <p:spPr bwMode="auto">
            <a:xfrm>
              <a:off x="1536" y="1285"/>
              <a:ext cx="8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200">
                  <a:solidFill>
                    <a:srgbClr val="1A1B1C"/>
                  </a:solidFill>
                  <a:latin typeface="Times New Roman" pitchFamily="18" charset="0"/>
                </a:rPr>
                <a:t>0</a:t>
              </a:r>
              <a:endParaRPr lang="en-US">
                <a:latin typeface="Arial" pitchFamily="34" charset="0"/>
              </a:endParaRPr>
            </a:p>
          </p:txBody>
        </p:sp>
        <p:sp>
          <p:nvSpPr>
            <p:cNvPr id="18" name="Line 16"/>
            <p:cNvSpPr>
              <a:spLocks noChangeShapeType="1"/>
            </p:cNvSpPr>
            <p:nvPr/>
          </p:nvSpPr>
          <p:spPr bwMode="auto">
            <a:xfrm flipV="1">
              <a:off x="2067" y="1285"/>
              <a:ext cx="0" cy="220"/>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7"/>
            <p:cNvSpPr>
              <a:spLocks noChangeArrowheads="1"/>
            </p:cNvSpPr>
            <p:nvPr/>
          </p:nvSpPr>
          <p:spPr bwMode="auto">
            <a:xfrm>
              <a:off x="2171" y="1285"/>
              <a:ext cx="290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2200" dirty="0">
                  <a:solidFill>
                    <a:srgbClr val="1A1B1C"/>
                  </a:solidFill>
                  <a:latin typeface="Times New Roman" pitchFamily="18" charset="0"/>
                </a:rPr>
                <a:t>last 12 bits represent an immediate value</a:t>
              </a:r>
              <a:endParaRPr lang="en-US" dirty="0">
                <a:latin typeface="Arial" pitchFamily="34" charset="0"/>
              </a:endParaRPr>
            </a:p>
          </p:txBody>
        </p:sp>
        <p:sp>
          <p:nvSpPr>
            <p:cNvPr id="20" name="Freeform 18"/>
            <p:cNvSpPr>
              <a:spLocks noEditPoints="1"/>
            </p:cNvSpPr>
            <p:nvPr/>
          </p:nvSpPr>
          <p:spPr bwMode="auto">
            <a:xfrm>
              <a:off x="935" y="1285"/>
              <a:ext cx="4552" cy="428"/>
            </a:xfrm>
            <a:custGeom>
              <a:avLst/>
              <a:gdLst>
                <a:gd name="T0" fmla="*/ 390 w 394"/>
                <a:gd name="T1" fmla="*/ 19 h 37"/>
                <a:gd name="T2" fmla="*/ 390 w 394"/>
                <a:gd name="T3" fmla="*/ 0 h 37"/>
                <a:gd name="T4" fmla="*/ 394 w 394"/>
                <a:gd name="T5" fmla="*/ 19 h 37"/>
                <a:gd name="T6" fmla="*/ 394 w 394"/>
                <a:gd name="T7" fmla="*/ 0 h 37"/>
                <a:gd name="T8" fmla="*/ 0 w 394"/>
                <a:gd name="T9" fmla="*/ 37 h 37"/>
                <a:gd name="T10" fmla="*/ 0 w 394"/>
                <a:gd name="T11" fmla="*/ 19 h 37"/>
                <a:gd name="T12" fmla="*/ 4 w 394"/>
                <a:gd name="T13" fmla="*/ 37 h 37"/>
                <a:gd name="T14" fmla="*/ 4 w 394"/>
                <a:gd name="T15" fmla="*/ 19 h 37"/>
                <a:gd name="T16" fmla="*/ 43 w 394"/>
                <a:gd name="T17" fmla="*/ 37 h 37"/>
                <a:gd name="T18" fmla="*/ 43 w 394"/>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4" h="37">
                  <a:moveTo>
                    <a:pt x="390" y="19"/>
                  </a:moveTo>
                  <a:lnTo>
                    <a:pt x="390" y="0"/>
                  </a:lnTo>
                  <a:moveTo>
                    <a:pt x="394" y="19"/>
                  </a:moveTo>
                  <a:lnTo>
                    <a:pt x="394" y="0"/>
                  </a:lnTo>
                  <a:moveTo>
                    <a:pt x="0" y="37"/>
                  </a:moveTo>
                  <a:lnTo>
                    <a:pt x="0" y="19"/>
                  </a:lnTo>
                  <a:moveTo>
                    <a:pt x="4" y="37"/>
                  </a:moveTo>
                  <a:lnTo>
                    <a:pt x="4" y="19"/>
                  </a:lnTo>
                  <a:moveTo>
                    <a:pt x="43" y="37"/>
                  </a:moveTo>
                  <a:lnTo>
                    <a:pt x="43" y="19"/>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9"/>
            <p:cNvSpPr>
              <a:spLocks noChangeArrowheads="1"/>
            </p:cNvSpPr>
            <p:nvPr/>
          </p:nvSpPr>
          <p:spPr bwMode="auto">
            <a:xfrm>
              <a:off x="1536" y="1493"/>
              <a:ext cx="8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200">
                  <a:solidFill>
                    <a:srgbClr val="1A1B1C"/>
                  </a:solidFill>
                  <a:latin typeface="Times New Roman" pitchFamily="18" charset="0"/>
                </a:rPr>
                <a:t>1</a:t>
              </a:r>
              <a:endParaRPr lang="en-US">
                <a:latin typeface="Arial" pitchFamily="34" charset="0"/>
              </a:endParaRPr>
            </a:p>
          </p:txBody>
        </p:sp>
        <p:sp>
          <p:nvSpPr>
            <p:cNvPr id="22" name="Line 20"/>
            <p:cNvSpPr>
              <a:spLocks noChangeShapeType="1"/>
            </p:cNvSpPr>
            <p:nvPr/>
          </p:nvSpPr>
          <p:spPr bwMode="auto">
            <a:xfrm flipV="1">
              <a:off x="2067" y="1505"/>
              <a:ext cx="0" cy="208"/>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1"/>
            <p:cNvSpPr>
              <a:spLocks noChangeArrowheads="1"/>
            </p:cNvSpPr>
            <p:nvPr/>
          </p:nvSpPr>
          <p:spPr bwMode="auto">
            <a:xfrm>
              <a:off x="2171" y="1493"/>
              <a:ext cx="270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2200" dirty="0">
                  <a:solidFill>
                    <a:srgbClr val="1A1B1C"/>
                  </a:solidFill>
                  <a:latin typeface="Times New Roman" pitchFamily="18" charset="0"/>
                </a:rPr>
                <a:t>last 12 bits represent a shifter operand</a:t>
              </a:r>
              <a:endParaRPr lang="en-US" dirty="0">
                <a:latin typeface="Arial" pitchFamily="34" charset="0"/>
              </a:endParaRPr>
            </a:p>
          </p:txBody>
        </p:sp>
        <p:sp>
          <p:nvSpPr>
            <p:cNvPr id="24" name="Freeform 22"/>
            <p:cNvSpPr>
              <a:spLocks noEditPoints="1"/>
            </p:cNvSpPr>
            <p:nvPr/>
          </p:nvSpPr>
          <p:spPr bwMode="auto">
            <a:xfrm>
              <a:off x="935" y="1505"/>
              <a:ext cx="4552" cy="415"/>
            </a:xfrm>
            <a:custGeom>
              <a:avLst/>
              <a:gdLst>
                <a:gd name="T0" fmla="*/ 390 w 394"/>
                <a:gd name="T1" fmla="*/ 18 h 36"/>
                <a:gd name="T2" fmla="*/ 390 w 394"/>
                <a:gd name="T3" fmla="*/ 0 h 36"/>
                <a:gd name="T4" fmla="*/ 394 w 394"/>
                <a:gd name="T5" fmla="*/ 18 h 36"/>
                <a:gd name="T6" fmla="*/ 394 w 394"/>
                <a:gd name="T7" fmla="*/ 0 h 36"/>
                <a:gd name="T8" fmla="*/ 0 w 394"/>
                <a:gd name="T9" fmla="*/ 18 h 36"/>
                <a:gd name="T10" fmla="*/ 394 w 394"/>
                <a:gd name="T11" fmla="*/ 18 h 36"/>
                <a:gd name="T12" fmla="*/ 0 w 394"/>
                <a:gd name="T13" fmla="*/ 36 h 36"/>
                <a:gd name="T14" fmla="*/ 0 w 394"/>
                <a:gd name="T15" fmla="*/ 18 h 36"/>
                <a:gd name="T16" fmla="*/ 4 w 394"/>
                <a:gd name="T17" fmla="*/ 36 h 36"/>
                <a:gd name="T18" fmla="*/ 4 w 394"/>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4" h="36">
                  <a:moveTo>
                    <a:pt x="390" y="18"/>
                  </a:moveTo>
                  <a:lnTo>
                    <a:pt x="390" y="0"/>
                  </a:lnTo>
                  <a:moveTo>
                    <a:pt x="394" y="18"/>
                  </a:moveTo>
                  <a:lnTo>
                    <a:pt x="394" y="0"/>
                  </a:lnTo>
                  <a:moveTo>
                    <a:pt x="0" y="18"/>
                  </a:moveTo>
                  <a:lnTo>
                    <a:pt x="394" y="18"/>
                  </a:lnTo>
                  <a:moveTo>
                    <a:pt x="0" y="36"/>
                  </a:moveTo>
                  <a:lnTo>
                    <a:pt x="0" y="18"/>
                  </a:lnTo>
                  <a:moveTo>
                    <a:pt x="4" y="36"/>
                  </a:moveTo>
                  <a:lnTo>
                    <a:pt x="4" y="18"/>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23"/>
            <p:cNvSpPr>
              <a:spLocks noChangeArrowheads="1"/>
            </p:cNvSpPr>
            <p:nvPr/>
          </p:nvSpPr>
          <p:spPr bwMode="auto">
            <a:xfrm>
              <a:off x="1085" y="1817"/>
              <a:ext cx="9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200">
                  <a:solidFill>
                    <a:srgbClr val="1A1B1C"/>
                  </a:solidFill>
                  <a:latin typeface="Times New Roman" pitchFamily="18" charset="0"/>
                </a:rPr>
                <a:t>P</a:t>
              </a:r>
              <a:endParaRPr lang="en-US">
                <a:latin typeface="Arial" pitchFamily="34" charset="0"/>
              </a:endParaRPr>
            </a:p>
          </p:txBody>
        </p:sp>
        <p:sp>
          <p:nvSpPr>
            <p:cNvPr id="26" name="Line 24"/>
            <p:cNvSpPr>
              <a:spLocks noChangeShapeType="1"/>
            </p:cNvSpPr>
            <p:nvPr/>
          </p:nvSpPr>
          <p:spPr bwMode="auto">
            <a:xfrm flipV="1">
              <a:off x="1432" y="1713"/>
              <a:ext cx="0" cy="207"/>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Rectangle 25"/>
            <p:cNvSpPr>
              <a:spLocks noChangeArrowheads="1"/>
            </p:cNvSpPr>
            <p:nvPr/>
          </p:nvSpPr>
          <p:spPr bwMode="auto">
            <a:xfrm>
              <a:off x="1536" y="1713"/>
              <a:ext cx="8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200">
                  <a:solidFill>
                    <a:srgbClr val="1A1B1C"/>
                  </a:solidFill>
                  <a:latin typeface="Times New Roman" pitchFamily="18" charset="0"/>
                </a:rPr>
                <a:t>0</a:t>
              </a:r>
              <a:endParaRPr lang="en-US">
                <a:latin typeface="Arial" pitchFamily="34" charset="0"/>
              </a:endParaRPr>
            </a:p>
          </p:txBody>
        </p:sp>
        <p:sp>
          <p:nvSpPr>
            <p:cNvPr id="28" name="Line 26"/>
            <p:cNvSpPr>
              <a:spLocks noChangeShapeType="1"/>
            </p:cNvSpPr>
            <p:nvPr/>
          </p:nvSpPr>
          <p:spPr bwMode="auto">
            <a:xfrm flipV="1">
              <a:off x="2067" y="1713"/>
              <a:ext cx="0" cy="207"/>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27"/>
            <p:cNvSpPr>
              <a:spLocks noChangeArrowheads="1"/>
            </p:cNvSpPr>
            <p:nvPr/>
          </p:nvSpPr>
          <p:spPr bwMode="auto">
            <a:xfrm>
              <a:off x="2171" y="1713"/>
              <a:ext cx="172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2200" dirty="0">
                  <a:solidFill>
                    <a:srgbClr val="1A1B1C"/>
                  </a:solidFill>
                  <a:latin typeface="Times New Roman" pitchFamily="18" charset="0"/>
                </a:rPr>
                <a:t>post-indexed addressing</a:t>
              </a:r>
              <a:endParaRPr lang="en-US" dirty="0">
                <a:latin typeface="Arial" pitchFamily="34" charset="0"/>
              </a:endParaRPr>
            </a:p>
          </p:txBody>
        </p:sp>
        <p:sp>
          <p:nvSpPr>
            <p:cNvPr id="30" name="Freeform 28"/>
            <p:cNvSpPr>
              <a:spLocks noEditPoints="1"/>
            </p:cNvSpPr>
            <p:nvPr/>
          </p:nvSpPr>
          <p:spPr bwMode="auto">
            <a:xfrm>
              <a:off x="935" y="1713"/>
              <a:ext cx="4552" cy="415"/>
            </a:xfrm>
            <a:custGeom>
              <a:avLst/>
              <a:gdLst>
                <a:gd name="T0" fmla="*/ 390 w 394"/>
                <a:gd name="T1" fmla="*/ 18 h 36"/>
                <a:gd name="T2" fmla="*/ 390 w 394"/>
                <a:gd name="T3" fmla="*/ 0 h 36"/>
                <a:gd name="T4" fmla="*/ 394 w 394"/>
                <a:gd name="T5" fmla="*/ 18 h 36"/>
                <a:gd name="T6" fmla="*/ 394 w 394"/>
                <a:gd name="T7" fmla="*/ 0 h 36"/>
                <a:gd name="T8" fmla="*/ 0 w 394"/>
                <a:gd name="T9" fmla="*/ 36 h 36"/>
                <a:gd name="T10" fmla="*/ 0 w 394"/>
                <a:gd name="T11" fmla="*/ 18 h 36"/>
                <a:gd name="T12" fmla="*/ 4 w 394"/>
                <a:gd name="T13" fmla="*/ 36 h 36"/>
                <a:gd name="T14" fmla="*/ 4 w 394"/>
                <a:gd name="T15" fmla="*/ 18 h 36"/>
                <a:gd name="T16" fmla="*/ 43 w 394"/>
                <a:gd name="T17" fmla="*/ 36 h 36"/>
                <a:gd name="T18" fmla="*/ 43 w 394"/>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4" h="36">
                  <a:moveTo>
                    <a:pt x="390" y="18"/>
                  </a:moveTo>
                  <a:lnTo>
                    <a:pt x="390" y="0"/>
                  </a:lnTo>
                  <a:moveTo>
                    <a:pt x="394" y="18"/>
                  </a:moveTo>
                  <a:lnTo>
                    <a:pt x="394" y="0"/>
                  </a:lnTo>
                  <a:moveTo>
                    <a:pt x="0" y="36"/>
                  </a:moveTo>
                  <a:lnTo>
                    <a:pt x="0" y="18"/>
                  </a:lnTo>
                  <a:moveTo>
                    <a:pt x="4" y="36"/>
                  </a:moveTo>
                  <a:lnTo>
                    <a:pt x="4" y="18"/>
                  </a:lnTo>
                  <a:moveTo>
                    <a:pt x="43" y="36"/>
                  </a:moveTo>
                  <a:lnTo>
                    <a:pt x="43" y="18"/>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Rectangle 29"/>
            <p:cNvSpPr>
              <a:spLocks noChangeArrowheads="1"/>
            </p:cNvSpPr>
            <p:nvPr/>
          </p:nvSpPr>
          <p:spPr bwMode="auto">
            <a:xfrm>
              <a:off x="1536" y="1921"/>
              <a:ext cx="8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200">
                  <a:solidFill>
                    <a:srgbClr val="1A1B1C"/>
                  </a:solidFill>
                  <a:latin typeface="Times New Roman" pitchFamily="18" charset="0"/>
                </a:rPr>
                <a:t>1</a:t>
              </a:r>
              <a:endParaRPr lang="en-US">
                <a:latin typeface="Arial" pitchFamily="34" charset="0"/>
              </a:endParaRPr>
            </a:p>
          </p:txBody>
        </p:sp>
        <p:sp>
          <p:nvSpPr>
            <p:cNvPr id="10240" name="Line 30"/>
            <p:cNvSpPr>
              <a:spLocks noChangeShapeType="1"/>
            </p:cNvSpPr>
            <p:nvPr/>
          </p:nvSpPr>
          <p:spPr bwMode="auto">
            <a:xfrm flipV="1">
              <a:off x="2067" y="1920"/>
              <a:ext cx="0" cy="208"/>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41" name="Rectangle 31"/>
            <p:cNvSpPr>
              <a:spLocks noChangeArrowheads="1"/>
            </p:cNvSpPr>
            <p:nvPr/>
          </p:nvSpPr>
          <p:spPr bwMode="auto">
            <a:xfrm>
              <a:off x="2171" y="1921"/>
              <a:ext cx="165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200" dirty="0">
                  <a:solidFill>
                    <a:srgbClr val="1A1B1C"/>
                  </a:solidFill>
                  <a:latin typeface="Times New Roman" pitchFamily="18" charset="0"/>
                </a:rPr>
                <a:t>pre-indexed addressing</a:t>
              </a:r>
              <a:endParaRPr lang="en-US" dirty="0">
                <a:latin typeface="Arial" pitchFamily="34" charset="0"/>
              </a:endParaRPr>
            </a:p>
          </p:txBody>
        </p:sp>
        <p:sp>
          <p:nvSpPr>
            <p:cNvPr id="10243" name="Freeform 32"/>
            <p:cNvSpPr>
              <a:spLocks noEditPoints="1"/>
            </p:cNvSpPr>
            <p:nvPr/>
          </p:nvSpPr>
          <p:spPr bwMode="auto">
            <a:xfrm>
              <a:off x="935" y="1920"/>
              <a:ext cx="4552" cy="428"/>
            </a:xfrm>
            <a:custGeom>
              <a:avLst/>
              <a:gdLst>
                <a:gd name="T0" fmla="*/ 390 w 394"/>
                <a:gd name="T1" fmla="*/ 18 h 37"/>
                <a:gd name="T2" fmla="*/ 390 w 394"/>
                <a:gd name="T3" fmla="*/ 0 h 37"/>
                <a:gd name="T4" fmla="*/ 394 w 394"/>
                <a:gd name="T5" fmla="*/ 18 h 37"/>
                <a:gd name="T6" fmla="*/ 394 w 394"/>
                <a:gd name="T7" fmla="*/ 0 h 37"/>
                <a:gd name="T8" fmla="*/ 0 w 394"/>
                <a:gd name="T9" fmla="*/ 19 h 37"/>
                <a:gd name="T10" fmla="*/ 394 w 394"/>
                <a:gd name="T11" fmla="*/ 19 h 37"/>
                <a:gd name="T12" fmla="*/ 0 w 394"/>
                <a:gd name="T13" fmla="*/ 37 h 37"/>
                <a:gd name="T14" fmla="*/ 0 w 394"/>
                <a:gd name="T15" fmla="*/ 19 h 37"/>
                <a:gd name="T16" fmla="*/ 4 w 394"/>
                <a:gd name="T17" fmla="*/ 37 h 37"/>
                <a:gd name="T18" fmla="*/ 4 w 394"/>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4" h="37">
                  <a:moveTo>
                    <a:pt x="390" y="18"/>
                  </a:moveTo>
                  <a:lnTo>
                    <a:pt x="390" y="0"/>
                  </a:lnTo>
                  <a:moveTo>
                    <a:pt x="394" y="18"/>
                  </a:moveTo>
                  <a:lnTo>
                    <a:pt x="394" y="0"/>
                  </a:lnTo>
                  <a:moveTo>
                    <a:pt x="0" y="19"/>
                  </a:moveTo>
                  <a:lnTo>
                    <a:pt x="394" y="19"/>
                  </a:lnTo>
                  <a:moveTo>
                    <a:pt x="0" y="37"/>
                  </a:moveTo>
                  <a:lnTo>
                    <a:pt x="0" y="19"/>
                  </a:lnTo>
                  <a:moveTo>
                    <a:pt x="4" y="37"/>
                  </a:moveTo>
                  <a:lnTo>
                    <a:pt x="4" y="19"/>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44" name="Rectangle 33"/>
            <p:cNvSpPr>
              <a:spLocks noChangeArrowheads="1"/>
            </p:cNvSpPr>
            <p:nvPr/>
          </p:nvSpPr>
          <p:spPr bwMode="auto">
            <a:xfrm>
              <a:off x="1085" y="2244"/>
              <a:ext cx="12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200">
                  <a:solidFill>
                    <a:srgbClr val="1A1B1C"/>
                  </a:solidFill>
                  <a:latin typeface="Times New Roman" pitchFamily="18" charset="0"/>
                </a:rPr>
                <a:t>U</a:t>
              </a:r>
              <a:endParaRPr lang="en-US">
                <a:latin typeface="Arial" pitchFamily="34" charset="0"/>
              </a:endParaRPr>
            </a:p>
          </p:txBody>
        </p:sp>
        <p:sp>
          <p:nvSpPr>
            <p:cNvPr id="10245" name="Line 34"/>
            <p:cNvSpPr>
              <a:spLocks noChangeShapeType="1"/>
            </p:cNvSpPr>
            <p:nvPr/>
          </p:nvSpPr>
          <p:spPr bwMode="auto">
            <a:xfrm flipV="1">
              <a:off x="1432" y="2140"/>
              <a:ext cx="0" cy="208"/>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46" name="Rectangle 35"/>
            <p:cNvSpPr>
              <a:spLocks noChangeArrowheads="1"/>
            </p:cNvSpPr>
            <p:nvPr/>
          </p:nvSpPr>
          <p:spPr bwMode="auto">
            <a:xfrm>
              <a:off x="1536" y="2140"/>
              <a:ext cx="8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200">
                  <a:solidFill>
                    <a:srgbClr val="1A1B1C"/>
                  </a:solidFill>
                  <a:latin typeface="Times New Roman" pitchFamily="18" charset="0"/>
                </a:rPr>
                <a:t>0</a:t>
              </a:r>
              <a:endParaRPr lang="en-US">
                <a:latin typeface="Arial" pitchFamily="34" charset="0"/>
              </a:endParaRPr>
            </a:p>
          </p:txBody>
        </p:sp>
        <p:sp>
          <p:nvSpPr>
            <p:cNvPr id="10247" name="Line 36"/>
            <p:cNvSpPr>
              <a:spLocks noChangeShapeType="1"/>
            </p:cNvSpPr>
            <p:nvPr/>
          </p:nvSpPr>
          <p:spPr bwMode="auto">
            <a:xfrm flipV="1">
              <a:off x="2067" y="2140"/>
              <a:ext cx="0" cy="208"/>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48" name="Rectangle 37"/>
            <p:cNvSpPr>
              <a:spLocks noChangeArrowheads="1"/>
            </p:cNvSpPr>
            <p:nvPr/>
          </p:nvSpPr>
          <p:spPr bwMode="auto">
            <a:xfrm>
              <a:off x="2171" y="2140"/>
              <a:ext cx="175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2200" dirty="0">
                  <a:solidFill>
                    <a:srgbClr val="1A1B1C"/>
                  </a:solidFill>
                  <a:latin typeface="Times New Roman" pitchFamily="18" charset="0"/>
                </a:rPr>
                <a:t>subtract offset from base</a:t>
              </a:r>
              <a:endParaRPr lang="en-US" dirty="0">
                <a:latin typeface="Arial" pitchFamily="34" charset="0"/>
              </a:endParaRPr>
            </a:p>
          </p:txBody>
        </p:sp>
        <p:sp>
          <p:nvSpPr>
            <p:cNvPr id="10250" name="Freeform 39"/>
            <p:cNvSpPr>
              <a:spLocks noEditPoints="1"/>
            </p:cNvSpPr>
            <p:nvPr/>
          </p:nvSpPr>
          <p:spPr bwMode="auto">
            <a:xfrm>
              <a:off x="935" y="2140"/>
              <a:ext cx="4552" cy="416"/>
            </a:xfrm>
            <a:custGeom>
              <a:avLst/>
              <a:gdLst>
                <a:gd name="T0" fmla="*/ 390 w 394"/>
                <a:gd name="T1" fmla="*/ 18 h 36"/>
                <a:gd name="T2" fmla="*/ 390 w 394"/>
                <a:gd name="T3" fmla="*/ 0 h 36"/>
                <a:gd name="T4" fmla="*/ 394 w 394"/>
                <a:gd name="T5" fmla="*/ 18 h 36"/>
                <a:gd name="T6" fmla="*/ 394 w 394"/>
                <a:gd name="T7" fmla="*/ 0 h 36"/>
                <a:gd name="T8" fmla="*/ 0 w 394"/>
                <a:gd name="T9" fmla="*/ 36 h 36"/>
                <a:gd name="T10" fmla="*/ 0 w 394"/>
                <a:gd name="T11" fmla="*/ 18 h 36"/>
                <a:gd name="T12" fmla="*/ 4 w 394"/>
                <a:gd name="T13" fmla="*/ 36 h 36"/>
                <a:gd name="T14" fmla="*/ 4 w 394"/>
                <a:gd name="T15" fmla="*/ 18 h 36"/>
                <a:gd name="T16" fmla="*/ 43 w 394"/>
                <a:gd name="T17" fmla="*/ 36 h 36"/>
                <a:gd name="T18" fmla="*/ 43 w 394"/>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4" h="36">
                  <a:moveTo>
                    <a:pt x="390" y="18"/>
                  </a:moveTo>
                  <a:lnTo>
                    <a:pt x="390" y="0"/>
                  </a:lnTo>
                  <a:moveTo>
                    <a:pt x="394" y="18"/>
                  </a:moveTo>
                  <a:lnTo>
                    <a:pt x="394" y="0"/>
                  </a:lnTo>
                  <a:moveTo>
                    <a:pt x="0" y="36"/>
                  </a:moveTo>
                  <a:lnTo>
                    <a:pt x="0" y="18"/>
                  </a:lnTo>
                  <a:moveTo>
                    <a:pt x="4" y="36"/>
                  </a:moveTo>
                  <a:lnTo>
                    <a:pt x="4" y="18"/>
                  </a:lnTo>
                  <a:moveTo>
                    <a:pt x="43" y="36"/>
                  </a:moveTo>
                  <a:lnTo>
                    <a:pt x="43" y="18"/>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51" name="Rectangle 40"/>
            <p:cNvSpPr>
              <a:spLocks noChangeArrowheads="1"/>
            </p:cNvSpPr>
            <p:nvPr/>
          </p:nvSpPr>
          <p:spPr bwMode="auto">
            <a:xfrm>
              <a:off x="1536" y="2348"/>
              <a:ext cx="8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200">
                  <a:solidFill>
                    <a:srgbClr val="1A1B1C"/>
                  </a:solidFill>
                  <a:latin typeface="Times New Roman" pitchFamily="18" charset="0"/>
                </a:rPr>
                <a:t>1</a:t>
              </a:r>
              <a:endParaRPr lang="en-US">
                <a:latin typeface="Arial" pitchFamily="34" charset="0"/>
              </a:endParaRPr>
            </a:p>
          </p:txBody>
        </p:sp>
        <p:sp>
          <p:nvSpPr>
            <p:cNvPr id="10252" name="Line 41"/>
            <p:cNvSpPr>
              <a:spLocks noChangeShapeType="1"/>
            </p:cNvSpPr>
            <p:nvPr/>
          </p:nvSpPr>
          <p:spPr bwMode="auto">
            <a:xfrm flipV="1">
              <a:off x="2067" y="2348"/>
              <a:ext cx="0" cy="208"/>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53" name="Rectangle 42"/>
            <p:cNvSpPr>
              <a:spLocks noChangeArrowheads="1"/>
            </p:cNvSpPr>
            <p:nvPr/>
          </p:nvSpPr>
          <p:spPr bwMode="auto">
            <a:xfrm>
              <a:off x="2171" y="2348"/>
              <a:ext cx="124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2200" dirty="0">
                  <a:solidFill>
                    <a:srgbClr val="1A1B1C"/>
                  </a:solidFill>
                  <a:latin typeface="Times New Roman" pitchFamily="18" charset="0"/>
                </a:rPr>
                <a:t>add offset to base</a:t>
              </a:r>
              <a:endParaRPr lang="en-US" dirty="0">
                <a:latin typeface="Arial" pitchFamily="34" charset="0"/>
              </a:endParaRPr>
            </a:p>
          </p:txBody>
        </p:sp>
        <p:sp>
          <p:nvSpPr>
            <p:cNvPr id="10255" name="Freeform 44"/>
            <p:cNvSpPr>
              <a:spLocks noEditPoints="1"/>
            </p:cNvSpPr>
            <p:nvPr/>
          </p:nvSpPr>
          <p:spPr bwMode="auto">
            <a:xfrm>
              <a:off x="935" y="2348"/>
              <a:ext cx="4552" cy="427"/>
            </a:xfrm>
            <a:custGeom>
              <a:avLst/>
              <a:gdLst>
                <a:gd name="T0" fmla="*/ 390 w 394"/>
                <a:gd name="T1" fmla="*/ 18 h 37"/>
                <a:gd name="T2" fmla="*/ 390 w 394"/>
                <a:gd name="T3" fmla="*/ 0 h 37"/>
                <a:gd name="T4" fmla="*/ 394 w 394"/>
                <a:gd name="T5" fmla="*/ 18 h 37"/>
                <a:gd name="T6" fmla="*/ 394 w 394"/>
                <a:gd name="T7" fmla="*/ 0 h 37"/>
                <a:gd name="T8" fmla="*/ 0 w 394"/>
                <a:gd name="T9" fmla="*/ 18 h 37"/>
                <a:gd name="T10" fmla="*/ 394 w 394"/>
                <a:gd name="T11" fmla="*/ 18 h 37"/>
                <a:gd name="T12" fmla="*/ 0 w 394"/>
                <a:gd name="T13" fmla="*/ 37 h 37"/>
                <a:gd name="T14" fmla="*/ 0 w 394"/>
                <a:gd name="T15" fmla="*/ 19 h 37"/>
                <a:gd name="T16" fmla="*/ 4 w 394"/>
                <a:gd name="T17" fmla="*/ 37 h 37"/>
                <a:gd name="T18" fmla="*/ 4 w 394"/>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4" h="37">
                  <a:moveTo>
                    <a:pt x="390" y="18"/>
                  </a:moveTo>
                  <a:lnTo>
                    <a:pt x="390" y="0"/>
                  </a:lnTo>
                  <a:moveTo>
                    <a:pt x="394" y="18"/>
                  </a:moveTo>
                  <a:lnTo>
                    <a:pt x="394" y="0"/>
                  </a:lnTo>
                  <a:moveTo>
                    <a:pt x="0" y="18"/>
                  </a:moveTo>
                  <a:lnTo>
                    <a:pt x="394" y="18"/>
                  </a:lnTo>
                  <a:moveTo>
                    <a:pt x="0" y="37"/>
                  </a:moveTo>
                  <a:lnTo>
                    <a:pt x="0" y="19"/>
                  </a:lnTo>
                  <a:moveTo>
                    <a:pt x="4" y="37"/>
                  </a:moveTo>
                  <a:lnTo>
                    <a:pt x="4" y="19"/>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56" name="Rectangle 45"/>
            <p:cNvSpPr>
              <a:spLocks noChangeArrowheads="1"/>
            </p:cNvSpPr>
            <p:nvPr/>
          </p:nvSpPr>
          <p:spPr bwMode="auto">
            <a:xfrm>
              <a:off x="1085" y="2660"/>
              <a:ext cx="11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200">
                  <a:solidFill>
                    <a:srgbClr val="1A1B1C"/>
                  </a:solidFill>
                  <a:latin typeface="Times New Roman" pitchFamily="18" charset="0"/>
                </a:rPr>
                <a:t>B</a:t>
              </a:r>
              <a:endParaRPr lang="en-US">
                <a:latin typeface="Arial" pitchFamily="34" charset="0"/>
              </a:endParaRPr>
            </a:p>
          </p:txBody>
        </p:sp>
        <p:sp>
          <p:nvSpPr>
            <p:cNvPr id="10257" name="Line 46"/>
            <p:cNvSpPr>
              <a:spLocks noChangeShapeType="1"/>
            </p:cNvSpPr>
            <p:nvPr/>
          </p:nvSpPr>
          <p:spPr bwMode="auto">
            <a:xfrm flipV="1">
              <a:off x="1432" y="2567"/>
              <a:ext cx="0" cy="208"/>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58" name="Rectangle 47"/>
            <p:cNvSpPr>
              <a:spLocks noChangeArrowheads="1"/>
            </p:cNvSpPr>
            <p:nvPr/>
          </p:nvSpPr>
          <p:spPr bwMode="auto">
            <a:xfrm>
              <a:off x="1536" y="2556"/>
              <a:ext cx="8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200">
                  <a:solidFill>
                    <a:srgbClr val="1A1B1C"/>
                  </a:solidFill>
                  <a:latin typeface="Times New Roman" pitchFamily="18" charset="0"/>
                </a:rPr>
                <a:t>0</a:t>
              </a:r>
              <a:endParaRPr lang="en-US">
                <a:latin typeface="Arial" pitchFamily="34" charset="0"/>
              </a:endParaRPr>
            </a:p>
          </p:txBody>
        </p:sp>
        <p:sp>
          <p:nvSpPr>
            <p:cNvPr id="10259" name="Line 48"/>
            <p:cNvSpPr>
              <a:spLocks noChangeShapeType="1"/>
            </p:cNvSpPr>
            <p:nvPr/>
          </p:nvSpPr>
          <p:spPr bwMode="auto">
            <a:xfrm flipV="1">
              <a:off x="2067" y="2567"/>
              <a:ext cx="0" cy="208"/>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60" name="Rectangle 49"/>
            <p:cNvSpPr>
              <a:spLocks noChangeArrowheads="1"/>
            </p:cNvSpPr>
            <p:nvPr/>
          </p:nvSpPr>
          <p:spPr bwMode="auto">
            <a:xfrm>
              <a:off x="2171" y="2556"/>
              <a:ext cx="95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200" dirty="0">
                  <a:solidFill>
                    <a:srgbClr val="1A1B1C"/>
                  </a:solidFill>
                  <a:latin typeface="Times New Roman" pitchFamily="18" charset="0"/>
                </a:rPr>
                <a:t>transfer word</a:t>
              </a:r>
              <a:endParaRPr lang="en-US" dirty="0">
                <a:latin typeface="Arial" pitchFamily="34" charset="0"/>
              </a:endParaRPr>
            </a:p>
          </p:txBody>
        </p:sp>
        <p:sp>
          <p:nvSpPr>
            <p:cNvPr id="10261" name="Freeform 50"/>
            <p:cNvSpPr>
              <a:spLocks noEditPoints="1"/>
            </p:cNvSpPr>
            <p:nvPr/>
          </p:nvSpPr>
          <p:spPr bwMode="auto">
            <a:xfrm>
              <a:off x="935" y="2567"/>
              <a:ext cx="4552" cy="416"/>
            </a:xfrm>
            <a:custGeom>
              <a:avLst/>
              <a:gdLst>
                <a:gd name="T0" fmla="*/ 390 w 394"/>
                <a:gd name="T1" fmla="*/ 18 h 36"/>
                <a:gd name="T2" fmla="*/ 390 w 394"/>
                <a:gd name="T3" fmla="*/ 0 h 36"/>
                <a:gd name="T4" fmla="*/ 394 w 394"/>
                <a:gd name="T5" fmla="*/ 18 h 36"/>
                <a:gd name="T6" fmla="*/ 394 w 394"/>
                <a:gd name="T7" fmla="*/ 0 h 36"/>
                <a:gd name="T8" fmla="*/ 0 w 394"/>
                <a:gd name="T9" fmla="*/ 36 h 36"/>
                <a:gd name="T10" fmla="*/ 0 w 394"/>
                <a:gd name="T11" fmla="*/ 18 h 36"/>
                <a:gd name="T12" fmla="*/ 4 w 394"/>
                <a:gd name="T13" fmla="*/ 36 h 36"/>
                <a:gd name="T14" fmla="*/ 4 w 394"/>
                <a:gd name="T15" fmla="*/ 18 h 36"/>
                <a:gd name="T16" fmla="*/ 43 w 394"/>
                <a:gd name="T17" fmla="*/ 36 h 36"/>
                <a:gd name="T18" fmla="*/ 43 w 394"/>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4" h="36">
                  <a:moveTo>
                    <a:pt x="390" y="18"/>
                  </a:moveTo>
                  <a:lnTo>
                    <a:pt x="390" y="0"/>
                  </a:lnTo>
                  <a:moveTo>
                    <a:pt x="394" y="18"/>
                  </a:moveTo>
                  <a:lnTo>
                    <a:pt x="394" y="0"/>
                  </a:lnTo>
                  <a:moveTo>
                    <a:pt x="0" y="36"/>
                  </a:moveTo>
                  <a:lnTo>
                    <a:pt x="0" y="18"/>
                  </a:lnTo>
                  <a:moveTo>
                    <a:pt x="4" y="36"/>
                  </a:moveTo>
                  <a:lnTo>
                    <a:pt x="4" y="18"/>
                  </a:lnTo>
                  <a:moveTo>
                    <a:pt x="43" y="36"/>
                  </a:moveTo>
                  <a:lnTo>
                    <a:pt x="43" y="18"/>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62" name="Rectangle 51"/>
            <p:cNvSpPr>
              <a:spLocks noChangeArrowheads="1"/>
            </p:cNvSpPr>
            <p:nvPr/>
          </p:nvSpPr>
          <p:spPr bwMode="auto">
            <a:xfrm>
              <a:off x="1536" y="2764"/>
              <a:ext cx="8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200">
                  <a:solidFill>
                    <a:srgbClr val="1A1B1C"/>
                  </a:solidFill>
                  <a:latin typeface="Times New Roman" pitchFamily="18" charset="0"/>
                </a:rPr>
                <a:t>1</a:t>
              </a:r>
              <a:endParaRPr lang="en-US">
                <a:latin typeface="Arial" pitchFamily="34" charset="0"/>
              </a:endParaRPr>
            </a:p>
          </p:txBody>
        </p:sp>
        <p:sp>
          <p:nvSpPr>
            <p:cNvPr id="10263" name="Line 52"/>
            <p:cNvSpPr>
              <a:spLocks noChangeShapeType="1"/>
            </p:cNvSpPr>
            <p:nvPr/>
          </p:nvSpPr>
          <p:spPr bwMode="auto">
            <a:xfrm flipV="1">
              <a:off x="2067" y="2775"/>
              <a:ext cx="0" cy="208"/>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64" name="Rectangle 53"/>
            <p:cNvSpPr>
              <a:spLocks noChangeArrowheads="1"/>
            </p:cNvSpPr>
            <p:nvPr/>
          </p:nvSpPr>
          <p:spPr bwMode="auto">
            <a:xfrm>
              <a:off x="2171" y="2764"/>
              <a:ext cx="89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200" dirty="0">
                  <a:solidFill>
                    <a:srgbClr val="1A1B1C"/>
                  </a:solidFill>
                  <a:latin typeface="Times New Roman" pitchFamily="18" charset="0"/>
                </a:rPr>
                <a:t>transfer byte</a:t>
              </a:r>
              <a:endParaRPr lang="en-US" dirty="0">
                <a:latin typeface="Arial" pitchFamily="34" charset="0"/>
              </a:endParaRPr>
            </a:p>
          </p:txBody>
        </p:sp>
        <p:sp>
          <p:nvSpPr>
            <p:cNvPr id="10265" name="Freeform 54"/>
            <p:cNvSpPr>
              <a:spLocks noEditPoints="1"/>
            </p:cNvSpPr>
            <p:nvPr/>
          </p:nvSpPr>
          <p:spPr bwMode="auto">
            <a:xfrm>
              <a:off x="935" y="2775"/>
              <a:ext cx="4552" cy="416"/>
            </a:xfrm>
            <a:custGeom>
              <a:avLst/>
              <a:gdLst>
                <a:gd name="T0" fmla="*/ 390 w 394"/>
                <a:gd name="T1" fmla="*/ 18 h 36"/>
                <a:gd name="T2" fmla="*/ 390 w 394"/>
                <a:gd name="T3" fmla="*/ 0 h 36"/>
                <a:gd name="T4" fmla="*/ 394 w 394"/>
                <a:gd name="T5" fmla="*/ 18 h 36"/>
                <a:gd name="T6" fmla="*/ 394 w 394"/>
                <a:gd name="T7" fmla="*/ 0 h 36"/>
                <a:gd name="T8" fmla="*/ 0 w 394"/>
                <a:gd name="T9" fmla="*/ 18 h 36"/>
                <a:gd name="T10" fmla="*/ 394 w 394"/>
                <a:gd name="T11" fmla="*/ 18 h 36"/>
                <a:gd name="T12" fmla="*/ 0 w 394"/>
                <a:gd name="T13" fmla="*/ 36 h 36"/>
                <a:gd name="T14" fmla="*/ 0 w 394"/>
                <a:gd name="T15" fmla="*/ 18 h 36"/>
                <a:gd name="T16" fmla="*/ 4 w 394"/>
                <a:gd name="T17" fmla="*/ 36 h 36"/>
                <a:gd name="T18" fmla="*/ 4 w 394"/>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4" h="36">
                  <a:moveTo>
                    <a:pt x="390" y="18"/>
                  </a:moveTo>
                  <a:lnTo>
                    <a:pt x="390" y="0"/>
                  </a:lnTo>
                  <a:moveTo>
                    <a:pt x="394" y="18"/>
                  </a:moveTo>
                  <a:lnTo>
                    <a:pt x="394" y="0"/>
                  </a:lnTo>
                  <a:moveTo>
                    <a:pt x="0" y="18"/>
                  </a:moveTo>
                  <a:lnTo>
                    <a:pt x="394" y="18"/>
                  </a:lnTo>
                  <a:moveTo>
                    <a:pt x="0" y="36"/>
                  </a:moveTo>
                  <a:lnTo>
                    <a:pt x="0" y="18"/>
                  </a:lnTo>
                  <a:moveTo>
                    <a:pt x="4" y="36"/>
                  </a:moveTo>
                  <a:lnTo>
                    <a:pt x="4" y="18"/>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66" name="Rectangle 55"/>
            <p:cNvSpPr>
              <a:spLocks noChangeArrowheads="1"/>
            </p:cNvSpPr>
            <p:nvPr/>
          </p:nvSpPr>
          <p:spPr bwMode="auto">
            <a:xfrm>
              <a:off x="1085" y="3087"/>
              <a:ext cx="16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200">
                  <a:solidFill>
                    <a:srgbClr val="1A1B1C"/>
                  </a:solidFill>
                  <a:latin typeface="Times New Roman" pitchFamily="18" charset="0"/>
                </a:rPr>
                <a:t>W</a:t>
              </a:r>
              <a:endParaRPr lang="en-US">
                <a:latin typeface="Arial" pitchFamily="34" charset="0"/>
              </a:endParaRPr>
            </a:p>
          </p:txBody>
        </p:sp>
        <p:sp>
          <p:nvSpPr>
            <p:cNvPr id="10267" name="Line 56"/>
            <p:cNvSpPr>
              <a:spLocks noChangeShapeType="1"/>
            </p:cNvSpPr>
            <p:nvPr/>
          </p:nvSpPr>
          <p:spPr bwMode="auto">
            <a:xfrm flipV="1">
              <a:off x="1432" y="2983"/>
              <a:ext cx="0" cy="208"/>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68" name="Rectangle 57"/>
            <p:cNvSpPr>
              <a:spLocks noChangeArrowheads="1"/>
            </p:cNvSpPr>
            <p:nvPr/>
          </p:nvSpPr>
          <p:spPr bwMode="auto">
            <a:xfrm>
              <a:off x="1536" y="2983"/>
              <a:ext cx="8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200">
                  <a:solidFill>
                    <a:srgbClr val="1A1B1C"/>
                  </a:solidFill>
                  <a:latin typeface="Times New Roman" pitchFamily="18" charset="0"/>
                </a:rPr>
                <a:t>0</a:t>
              </a:r>
              <a:endParaRPr lang="en-US">
                <a:latin typeface="Arial" pitchFamily="34" charset="0"/>
              </a:endParaRPr>
            </a:p>
          </p:txBody>
        </p:sp>
        <p:sp>
          <p:nvSpPr>
            <p:cNvPr id="10269" name="Line 58"/>
            <p:cNvSpPr>
              <a:spLocks noChangeShapeType="1"/>
            </p:cNvSpPr>
            <p:nvPr/>
          </p:nvSpPr>
          <p:spPr bwMode="auto">
            <a:xfrm flipV="1">
              <a:off x="2067" y="2983"/>
              <a:ext cx="0" cy="208"/>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70" name="Rectangle 59"/>
            <p:cNvSpPr>
              <a:spLocks noChangeArrowheads="1"/>
            </p:cNvSpPr>
            <p:nvPr/>
          </p:nvSpPr>
          <p:spPr bwMode="auto">
            <a:xfrm>
              <a:off x="2171" y="2983"/>
              <a:ext cx="294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2200" dirty="0">
                  <a:solidFill>
                    <a:srgbClr val="1A1B1C"/>
                  </a:solidFill>
                  <a:latin typeface="Times New Roman" pitchFamily="18" charset="0"/>
                </a:rPr>
                <a:t>do not use pre or post indexed addressing</a:t>
              </a:r>
              <a:endParaRPr lang="en-US" dirty="0">
                <a:latin typeface="Arial" pitchFamily="34" charset="0"/>
              </a:endParaRPr>
            </a:p>
          </p:txBody>
        </p:sp>
        <p:sp>
          <p:nvSpPr>
            <p:cNvPr id="10271" name="Freeform 60"/>
            <p:cNvSpPr>
              <a:spLocks noEditPoints="1"/>
            </p:cNvSpPr>
            <p:nvPr/>
          </p:nvSpPr>
          <p:spPr bwMode="auto">
            <a:xfrm>
              <a:off x="935" y="2983"/>
              <a:ext cx="4552" cy="416"/>
            </a:xfrm>
            <a:custGeom>
              <a:avLst/>
              <a:gdLst>
                <a:gd name="T0" fmla="*/ 390 w 394"/>
                <a:gd name="T1" fmla="*/ 18 h 36"/>
                <a:gd name="T2" fmla="*/ 390 w 394"/>
                <a:gd name="T3" fmla="*/ 0 h 36"/>
                <a:gd name="T4" fmla="*/ 394 w 394"/>
                <a:gd name="T5" fmla="*/ 18 h 36"/>
                <a:gd name="T6" fmla="*/ 394 w 394"/>
                <a:gd name="T7" fmla="*/ 0 h 36"/>
                <a:gd name="T8" fmla="*/ 0 w 394"/>
                <a:gd name="T9" fmla="*/ 36 h 36"/>
                <a:gd name="T10" fmla="*/ 0 w 394"/>
                <a:gd name="T11" fmla="*/ 18 h 36"/>
                <a:gd name="T12" fmla="*/ 4 w 394"/>
                <a:gd name="T13" fmla="*/ 36 h 36"/>
                <a:gd name="T14" fmla="*/ 4 w 394"/>
                <a:gd name="T15" fmla="*/ 18 h 36"/>
                <a:gd name="T16" fmla="*/ 43 w 394"/>
                <a:gd name="T17" fmla="*/ 36 h 36"/>
                <a:gd name="T18" fmla="*/ 43 w 394"/>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4" h="36">
                  <a:moveTo>
                    <a:pt x="390" y="18"/>
                  </a:moveTo>
                  <a:lnTo>
                    <a:pt x="390" y="0"/>
                  </a:lnTo>
                  <a:moveTo>
                    <a:pt x="394" y="18"/>
                  </a:moveTo>
                  <a:lnTo>
                    <a:pt x="394" y="0"/>
                  </a:lnTo>
                  <a:moveTo>
                    <a:pt x="0" y="36"/>
                  </a:moveTo>
                  <a:lnTo>
                    <a:pt x="0" y="18"/>
                  </a:lnTo>
                  <a:moveTo>
                    <a:pt x="4" y="36"/>
                  </a:moveTo>
                  <a:lnTo>
                    <a:pt x="4" y="18"/>
                  </a:lnTo>
                  <a:moveTo>
                    <a:pt x="43" y="36"/>
                  </a:moveTo>
                  <a:lnTo>
                    <a:pt x="43" y="18"/>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72" name="Rectangle 61"/>
            <p:cNvSpPr>
              <a:spLocks noChangeArrowheads="1"/>
            </p:cNvSpPr>
            <p:nvPr/>
          </p:nvSpPr>
          <p:spPr bwMode="auto">
            <a:xfrm>
              <a:off x="1536" y="3191"/>
              <a:ext cx="8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200">
                  <a:solidFill>
                    <a:srgbClr val="1A1B1C"/>
                  </a:solidFill>
                  <a:latin typeface="Times New Roman" pitchFamily="18" charset="0"/>
                </a:rPr>
                <a:t>1</a:t>
              </a:r>
              <a:endParaRPr lang="en-US">
                <a:latin typeface="Arial" pitchFamily="34" charset="0"/>
              </a:endParaRPr>
            </a:p>
          </p:txBody>
        </p:sp>
        <p:sp>
          <p:nvSpPr>
            <p:cNvPr id="10273" name="Line 62"/>
            <p:cNvSpPr>
              <a:spLocks noChangeShapeType="1"/>
            </p:cNvSpPr>
            <p:nvPr/>
          </p:nvSpPr>
          <p:spPr bwMode="auto">
            <a:xfrm flipV="1">
              <a:off x="2067" y="3191"/>
              <a:ext cx="0" cy="208"/>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74" name="Rectangle 63"/>
            <p:cNvSpPr>
              <a:spLocks noChangeArrowheads="1"/>
            </p:cNvSpPr>
            <p:nvPr/>
          </p:nvSpPr>
          <p:spPr bwMode="auto">
            <a:xfrm>
              <a:off x="2171" y="3191"/>
              <a:ext cx="245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2200" dirty="0">
                  <a:solidFill>
                    <a:srgbClr val="1A1B1C"/>
                  </a:solidFill>
                  <a:latin typeface="Times New Roman" pitchFamily="18" charset="0"/>
                </a:rPr>
                <a:t>use pre or post indexed addressing</a:t>
              </a:r>
              <a:endParaRPr lang="en-US" dirty="0">
                <a:latin typeface="Arial" pitchFamily="34" charset="0"/>
              </a:endParaRPr>
            </a:p>
          </p:txBody>
        </p:sp>
        <p:sp>
          <p:nvSpPr>
            <p:cNvPr id="10275" name="Freeform 64"/>
            <p:cNvSpPr>
              <a:spLocks noEditPoints="1"/>
            </p:cNvSpPr>
            <p:nvPr/>
          </p:nvSpPr>
          <p:spPr bwMode="auto">
            <a:xfrm>
              <a:off x="935" y="3191"/>
              <a:ext cx="4552" cy="427"/>
            </a:xfrm>
            <a:custGeom>
              <a:avLst/>
              <a:gdLst>
                <a:gd name="T0" fmla="*/ 390 w 394"/>
                <a:gd name="T1" fmla="*/ 18 h 37"/>
                <a:gd name="T2" fmla="*/ 390 w 394"/>
                <a:gd name="T3" fmla="*/ 0 h 37"/>
                <a:gd name="T4" fmla="*/ 394 w 394"/>
                <a:gd name="T5" fmla="*/ 18 h 37"/>
                <a:gd name="T6" fmla="*/ 394 w 394"/>
                <a:gd name="T7" fmla="*/ 0 h 37"/>
                <a:gd name="T8" fmla="*/ 0 w 394"/>
                <a:gd name="T9" fmla="*/ 19 h 37"/>
                <a:gd name="T10" fmla="*/ 394 w 394"/>
                <a:gd name="T11" fmla="*/ 19 h 37"/>
                <a:gd name="T12" fmla="*/ 0 w 394"/>
                <a:gd name="T13" fmla="*/ 37 h 37"/>
                <a:gd name="T14" fmla="*/ 0 w 394"/>
                <a:gd name="T15" fmla="*/ 19 h 37"/>
                <a:gd name="T16" fmla="*/ 4 w 394"/>
                <a:gd name="T17" fmla="*/ 37 h 37"/>
                <a:gd name="T18" fmla="*/ 4 w 394"/>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4" h="37">
                  <a:moveTo>
                    <a:pt x="390" y="18"/>
                  </a:moveTo>
                  <a:lnTo>
                    <a:pt x="390" y="0"/>
                  </a:lnTo>
                  <a:moveTo>
                    <a:pt x="394" y="18"/>
                  </a:moveTo>
                  <a:lnTo>
                    <a:pt x="394" y="0"/>
                  </a:lnTo>
                  <a:moveTo>
                    <a:pt x="0" y="19"/>
                  </a:moveTo>
                  <a:lnTo>
                    <a:pt x="394" y="19"/>
                  </a:lnTo>
                  <a:moveTo>
                    <a:pt x="0" y="37"/>
                  </a:moveTo>
                  <a:lnTo>
                    <a:pt x="0" y="19"/>
                  </a:lnTo>
                  <a:moveTo>
                    <a:pt x="4" y="37"/>
                  </a:moveTo>
                  <a:lnTo>
                    <a:pt x="4" y="19"/>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76" name="Rectangle 65"/>
            <p:cNvSpPr>
              <a:spLocks noChangeArrowheads="1"/>
            </p:cNvSpPr>
            <p:nvPr/>
          </p:nvSpPr>
          <p:spPr bwMode="auto">
            <a:xfrm>
              <a:off x="1085" y="3514"/>
              <a:ext cx="10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200">
                  <a:solidFill>
                    <a:srgbClr val="1A1B1C"/>
                  </a:solidFill>
                  <a:latin typeface="Times New Roman" pitchFamily="18" charset="0"/>
                </a:rPr>
                <a:t>L</a:t>
              </a:r>
              <a:endParaRPr lang="en-US">
                <a:latin typeface="Arial" pitchFamily="34" charset="0"/>
              </a:endParaRPr>
            </a:p>
          </p:txBody>
        </p:sp>
        <p:sp>
          <p:nvSpPr>
            <p:cNvPr id="10277" name="Line 66"/>
            <p:cNvSpPr>
              <a:spLocks noChangeShapeType="1"/>
            </p:cNvSpPr>
            <p:nvPr/>
          </p:nvSpPr>
          <p:spPr bwMode="auto">
            <a:xfrm flipV="1">
              <a:off x="1432" y="3410"/>
              <a:ext cx="0" cy="208"/>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78" name="Rectangle 67"/>
            <p:cNvSpPr>
              <a:spLocks noChangeArrowheads="1"/>
            </p:cNvSpPr>
            <p:nvPr/>
          </p:nvSpPr>
          <p:spPr bwMode="auto">
            <a:xfrm>
              <a:off x="1536" y="3411"/>
              <a:ext cx="8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200">
                  <a:solidFill>
                    <a:srgbClr val="1A1B1C"/>
                  </a:solidFill>
                  <a:latin typeface="Times New Roman" pitchFamily="18" charset="0"/>
                </a:rPr>
                <a:t>0</a:t>
              </a:r>
              <a:endParaRPr lang="en-US">
                <a:latin typeface="Arial" pitchFamily="34" charset="0"/>
              </a:endParaRPr>
            </a:p>
          </p:txBody>
        </p:sp>
        <p:sp>
          <p:nvSpPr>
            <p:cNvPr id="10279" name="Line 68"/>
            <p:cNvSpPr>
              <a:spLocks noChangeShapeType="1"/>
            </p:cNvSpPr>
            <p:nvPr/>
          </p:nvSpPr>
          <p:spPr bwMode="auto">
            <a:xfrm flipV="1">
              <a:off x="2067" y="3410"/>
              <a:ext cx="0" cy="208"/>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0" name="Rectangle 69"/>
            <p:cNvSpPr>
              <a:spLocks noChangeArrowheads="1"/>
            </p:cNvSpPr>
            <p:nvPr/>
          </p:nvSpPr>
          <p:spPr bwMode="auto">
            <a:xfrm>
              <a:off x="2171" y="3411"/>
              <a:ext cx="116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200" dirty="0">
                  <a:solidFill>
                    <a:srgbClr val="1A1B1C"/>
                  </a:solidFill>
                  <a:latin typeface="Times New Roman" pitchFamily="18" charset="0"/>
                </a:rPr>
                <a:t>store to memory</a:t>
              </a:r>
              <a:endParaRPr lang="en-US" dirty="0">
                <a:latin typeface="Arial" pitchFamily="34" charset="0"/>
              </a:endParaRPr>
            </a:p>
          </p:txBody>
        </p:sp>
        <p:sp>
          <p:nvSpPr>
            <p:cNvPr id="10281" name="Freeform 70"/>
            <p:cNvSpPr>
              <a:spLocks noEditPoints="1"/>
            </p:cNvSpPr>
            <p:nvPr/>
          </p:nvSpPr>
          <p:spPr bwMode="auto">
            <a:xfrm>
              <a:off x="935" y="3410"/>
              <a:ext cx="4552" cy="416"/>
            </a:xfrm>
            <a:custGeom>
              <a:avLst/>
              <a:gdLst>
                <a:gd name="T0" fmla="*/ 390 w 394"/>
                <a:gd name="T1" fmla="*/ 18 h 36"/>
                <a:gd name="T2" fmla="*/ 390 w 394"/>
                <a:gd name="T3" fmla="*/ 0 h 36"/>
                <a:gd name="T4" fmla="*/ 394 w 394"/>
                <a:gd name="T5" fmla="*/ 18 h 36"/>
                <a:gd name="T6" fmla="*/ 394 w 394"/>
                <a:gd name="T7" fmla="*/ 0 h 36"/>
                <a:gd name="T8" fmla="*/ 0 w 394"/>
                <a:gd name="T9" fmla="*/ 36 h 36"/>
                <a:gd name="T10" fmla="*/ 0 w 394"/>
                <a:gd name="T11" fmla="*/ 18 h 36"/>
                <a:gd name="T12" fmla="*/ 4 w 394"/>
                <a:gd name="T13" fmla="*/ 36 h 36"/>
                <a:gd name="T14" fmla="*/ 4 w 394"/>
                <a:gd name="T15" fmla="*/ 18 h 36"/>
                <a:gd name="T16" fmla="*/ 43 w 394"/>
                <a:gd name="T17" fmla="*/ 36 h 36"/>
                <a:gd name="T18" fmla="*/ 43 w 394"/>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4" h="36">
                  <a:moveTo>
                    <a:pt x="390" y="18"/>
                  </a:moveTo>
                  <a:lnTo>
                    <a:pt x="390" y="0"/>
                  </a:lnTo>
                  <a:moveTo>
                    <a:pt x="394" y="18"/>
                  </a:moveTo>
                  <a:lnTo>
                    <a:pt x="394" y="0"/>
                  </a:lnTo>
                  <a:moveTo>
                    <a:pt x="0" y="36"/>
                  </a:moveTo>
                  <a:lnTo>
                    <a:pt x="0" y="18"/>
                  </a:lnTo>
                  <a:moveTo>
                    <a:pt x="4" y="36"/>
                  </a:moveTo>
                  <a:lnTo>
                    <a:pt x="4" y="18"/>
                  </a:lnTo>
                  <a:moveTo>
                    <a:pt x="43" y="36"/>
                  </a:moveTo>
                  <a:lnTo>
                    <a:pt x="43" y="18"/>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2" name="Rectangle 71"/>
            <p:cNvSpPr>
              <a:spLocks noChangeArrowheads="1"/>
            </p:cNvSpPr>
            <p:nvPr/>
          </p:nvSpPr>
          <p:spPr bwMode="auto">
            <a:xfrm>
              <a:off x="1536" y="3618"/>
              <a:ext cx="8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200">
                  <a:solidFill>
                    <a:srgbClr val="1A1B1C"/>
                  </a:solidFill>
                  <a:latin typeface="Times New Roman" pitchFamily="18" charset="0"/>
                </a:rPr>
                <a:t>1</a:t>
              </a:r>
              <a:endParaRPr lang="en-US">
                <a:latin typeface="Arial" pitchFamily="34" charset="0"/>
              </a:endParaRPr>
            </a:p>
          </p:txBody>
        </p:sp>
        <p:sp>
          <p:nvSpPr>
            <p:cNvPr id="10283" name="Line 72"/>
            <p:cNvSpPr>
              <a:spLocks noChangeShapeType="1"/>
            </p:cNvSpPr>
            <p:nvPr/>
          </p:nvSpPr>
          <p:spPr bwMode="auto">
            <a:xfrm flipV="1">
              <a:off x="2067" y="3618"/>
              <a:ext cx="0" cy="208"/>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4" name="Rectangle 73"/>
            <p:cNvSpPr>
              <a:spLocks noChangeArrowheads="1"/>
            </p:cNvSpPr>
            <p:nvPr/>
          </p:nvSpPr>
          <p:spPr bwMode="auto">
            <a:xfrm>
              <a:off x="2171" y="3618"/>
              <a:ext cx="133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200" dirty="0">
                  <a:solidFill>
                    <a:srgbClr val="1A1B1C"/>
                  </a:solidFill>
                  <a:latin typeface="Times New Roman" pitchFamily="18" charset="0"/>
                </a:rPr>
                <a:t>load from memory</a:t>
              </a:r>
              <a:endParaRPr lang="en-US" dirty="0">
                <a:latin typeface="Arial" pitchFamily="34" charset="0"/>
              </a:endParaRPr>
            </a:p>
          </p:txBody>
        </p:sp>
        <p:sp>
          <p:nvSpPr>
            <p:cNvPr id="10285" name="Freeform 74"/>
            <p:cNvSpPr>
              <a:spLocks noEditPoints="1"/>
            </p:cNvSpPr>
            <p:nvPr/>
          </p:nvSpPr>
          <p:spPr bwMode="auto">
            <a:xfrm>
              <a:off x="935" y="3618"/>
              <a:ext cx="4552" cy="254"/>
            </a:xfrm>
            <a:custGeom>
              <a:avLst/>
              <a:gdLst>
                <a:gd name="T0" fmla="*/ 390 w 394"/>
                <a:gd name="T1" fmla="*/ 18 h 22"/>
                <a:gd name="T2" fmla="*/ 390 w 394"/>
                <a:gd name="T3" fmla="*/ 0 h 22"/>
                <a:gd name="T4" fmla="*/ 394 w 394"/>
                <a:gd name="T5" fmla="*/ 18 h 22"/>
                <a:gd name="T6" fmla="*/ 394 w 394"/>
                <a:gd name="T7" fmla="*/ 0 h 22"/>
                <a:gd name="T8" fmla="*/ 0 w 394"/>
                <a:gd name="T9" fmla="*/ 18 h 22"/>
                <a:gd name="T10" fmla="*/ 394 w 394"/>
                <a:gd name="T11" fmla="*/ 18 h 22"/>
                <a:gd name="T12" fmla="*/ 0 w 394"/>
                <a:gd name="T13" fmla="*/ 22 h 22"/>
                <a:gd name="T14" fmla="*/ 394 w 394"/>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4" h="22">
                  <a:moveTo>
                    <a:pt x="390" y="18"/>
                  </a:moveTo>
                  <a:lnTo>
                    <a:pt x="390" y="0"/>
                  </a:lnTo>
                  <a:moveTo>
                    <a:pt x="394" y="18"/>
                  </a:moveTo>
                  <a:lnTo>
                    <a:pt x="394" y="0"/>
                  </a:lnTo>
                  <a:moveTo>
                    <a:pt x="0" y="18"/>
                  </a:moveTo>
                  <a:lnTo>
                    <a:pt x="394" y="18"/>
                  </a:lnTo>
                  <a:moveTo>
                    <a:pt x="0" y="22"/>
                  </a:moveTo>
                  <a:lnTo>
                    <a:pt x="394" y="22"/>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page4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590800" y="2286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Branch</a:t>
            </a:r>
            <a:r>
              <a:rPr lang="fr-FR" dirty="0">
                <a:solidFill>
                  <a:schemeClr val="tx1"/>
                </a:solidFill>
              </a:rPr>
              <a:t> Instructions</a:t>
            </a:r>
          </a:p>
        </p:txBody>
      </p:sp>
      <p:sp>
        <p:nvSpPr>
          <p:cNvPr id="3" name="Text Placeholder 2"/>
          <p:cNvSpPr txBox="1">
            <a:spLocks noGrp="1"/>
          </p:cNvSpPr>
          <p:nvPr>
            <p:ph type="body" idx="4294967295"/>
          </p:nvPr>
        </p:nvSpPr>
        <p:spPr>
          <a:xfrm>
            <a:off x="2286000" y="3408362"/>
            <a:ext cx="7415212" cy="2382838"/>
          </a:xfr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b="1" dirty="0">
                <a:solidFill>
                  <a:srgbClr val="008000"/>
                </a:solidFill>
                <a:latin typeface="Calibri" panose="020F0502020204030204" pitchFamily="34" charset="0"/>
              </a:rPr>
              <a:t>L</a:t>
            </a:r>
            <a:r>
              <a:rPr lang="en-US" dirty="0">
                <a:latin typeface="Calibri" panose="020F0502020204030204" pitchFamily="34" charset="0"/>
              </a:rPr>
              <a:t> bit →  Link bit</a:t>
            </a:r>
          </a:p>
          <a:p>
            <a:pPr lvl="0">
              <a:buSzPct val="100000"/>
              <a:buFont typeface="Symbol" panose="05050102010706020507" pitchFamily="18" charset="2"/>
              <a:buChar char="*"/>
            </a:pPr>
            <a:r>
              <a:rPr lang="en-US" b="1" dirty="0">
                <a:solidFill>
                  <a:srgbClr val="280099"/>
                </a:solidFill>
                <a:latin typeface="Calibri" panose="020F0502020204030204" pitchFamily="34" charset="0"/>
              </a:rPr>
              <a:t>offset</a:t>
            </a:r>
            <a:r>
              <a:rPr lang="en-US" dirty="0">
                <a:latin typeface="Calibri" panose="020F0502020204030204" pitchFamily="34" charset="0"/>
              </a:rPr>
              <a:t> → branch offset (in number of words, similar to </a:t>
            </a:r>
            <a:r>
              <a:rPr lang="en-US" dirty="0" err="1">
                <a:latin typeface="Calibri" panose="020F0502020204030204" pitchFamily="34" charset="0"/>
              </a:rPr>
              <a:t>SimpleRisc</a:t>
            </a:r>
            <a:r>
              <a:rPr lang="en-US" dirty="0">
                <a:latin typeface="Calibri" panose="020F0502020204030204" pitchFamily="34" charset="0"/>
              </a:rPr>
              <a:t>)</a:t>
            </a:r>
          </a:p>
        </p:txBody>
      </p:sp>
      <p:grpSp>
        <p:nvGrpSpPr>
          <p:cNvPr id="34" name="Group 33"/>
          <p:cNvGrpSpPr/>
          <p:nvPr/>
        </p:nvGrpSpPr>
        <p:grpSpPr>
          <a:xfrm>
            <a:off x="2601913" y="1676400"/>
            <a:ext cx="7315200" cy="1487488"/>
            <a:chOff x="1382713" y="1676400"/>
            <a:chExt cx="7315200" cy="1487488"/>
          </a:xfrm>
        </p:grpSpPr>
        <p:sp>
          <p:nvSpPr>
            <p:cNvPr id="9" name="AutoShape 3"/>
            <p:cNvSpPr>
              <a:spLocks noChangeAspect="1" noChangeArrowheads="1" noTextEdit="1"/>
            </p:cNvSpPr>
            <p:nvPr/>
          </p:nvSpPr>
          <p:spPr bwMode="auto">
            <a:xfrm>
              <a:off x="1382713" y="1676400"/>
              <a:ext cx="7315200" cy="148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1498601" y="2317750"/>
              <a:ext cx="1343025" cy="379413"/>
            </a:xfrm>
            <a:prstGeom prst="rect">
              <a:avLst/>
            </a:prstGeom>
            <a:solidFill>
              <a:srgbClr val="FFE6D5"/>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2847976" y="2317750"/>
              <a:ext cx="866775" cy="379413"/>
            </a:xfrm>
            <a:prstGeom prst="rect">
              <a:avLst/>
            </a:prstGeom>
            <a:solidFill>
              <a:srgbClr val="FFE6D5"/>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3711576" y="2317750"/>
              <a:ext cx="4892675" cy="373063"/>
            </a:xfrm>
            <a:prstGeom prst="rect">
              <a:avLst/>
            </a:prstGeom>
            <a:solidFill>
              <a:srgbClr val="FFE6D5"/>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5775326" y="2286000"/>
              <a:ext cx="80611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700" dirty="0">
                  <a:solidFill>
                    <a:srgbClr val="000000"/>
                  </a:solidFill>
                  <a:latin typeface="Bitstream Vera Sans"/>
                </a:rPr>
                <a:t>offset</a:t>
              </a:r>
              <a:endParaRPr lang="en-US" dirty="0">
                <a:latin typeface="Arial" pitchFamily="34" charset="0"/>
              </a:endParaRPr>
            </a:p>
          </p:txBody>
        </p:sp>
        <p:sp>
          <p:nvSpPr>
            <p:cNvPr id="17" name="Rectangle 12"/>
            <p:cNvSpPr>
              <a:spLocks noChangeArrowheads="1"/>
            </p:cNvSpPr>
            <p:nvPr/>
          </p:nvSpPr>
          <p:spPr bwMode="auto">
            <a:xfrm>
              <a:off x="1404938" y="2784475"/>
              <a:ext cx="246862"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000000"/>
                  </a:solidFill>
                  <a:latin typeface="Bitstream Vera Sans"/>
                </a:rPr>
                <a:t>32</a:t>
              </a:r>
              <a:endParaRPr lang="en-US">
                <a:latin typeface="Arial" pitchFamily="34" charset="0"/>
              </a:endParaRPr>
            </a:p>
          </p:txBody>
        </p:sp>
        <p:sp>
          <p:nvSpPr>
            <p:cNvPr id="18" name="Rectangle 13"/>
            <p:cNvSpPr>
              <a:spLocks noChangeArrowheads="1"/>
            </p:cNvSpPr>
            <p:nvPr/>
          </p:nvSpPr>
          <p:spPr bwMode="auto">
            <a:xfrm>
              <a:off x="2543176" y="2784475"/>
              <a:ext cx="246862"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000000"/>
                  </a:solidFill>
                  <a:latin typeface="Bitstream Vera Sans"/>
                </a:rPr>
                <a:t>29</a:t>
              </a:r>
              <a:endParaRPr lang="en-US">
                <a:latin typeface="Arial" pitchFamily="34" charset="0"/>
              </a:endParaRPr>
            </a:p>
          </p:txBody>
        </p:sp>
        <p:sp>
          <p:nvSpPr>
            <p:cNvPr id="19" name="Rectangle 14"/>
            <p:cNvSpPr>
              <a:spLocks noChangeArrowheads="1"/>
            </p:cNvSpPr>
            <p:nvPr/>
          </p:nvSpPr>
          <p:spPr bwMode="auto">
            <a:xfrm>
              <a:off x="3413126" y="2784475"/>
              <a:ext cx="246862"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000000"/>
                  </a:solidFill>
                  <a:latin typeface="Bitstream Vera Sans"/>
                </a:rPr>
                <a:t>26</a:t>
              </a:r>
              <a:endParaRPr lang="en-US">
                <a:latin typeface="Arial" pitchFamily="34" charset="0"/>
              </a:endParaRPr>
            </a:p>
          </p:txBody>
        </p:sp>
        <p:sp>
          <p:nvSpPr>
            <p:cNvPr id="20" name="Rectangle 15"/>
            <p:cNvSpPr>
              <a:spLocks noChangeArrowheads="1"/>
            </p:cNvSpPr>
            <p:nvPr/>
          </p:nvSpPr>
          <p:spPr bwMode="auto">
            <a:xfrm>
              <a:off x="2927351" y="2784475"/>
              <a:ext cx="246862"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000000"/>
                  </a:solidFill>
                  <a:latin typeface="Bitstream Vera Sans"/>
                </a:rPr>
                <a:t>28</a:t>
              </a:r>
              <a:endParaRPr lang="en-US">
                <a:latin typeface="Arial" pitchFamily="34" charset="0"/>
              </a:endParaRPr>
            </a:p>
          </p:txBody>
        </p:sp>
        <p:sp>
          <p:nvSpPr>
            <p:cNvPr id="21" name="Freeform 16"/>
            <p:cNvSpPr>
              <a:spLocks/>
            </p:cNvSpPr>
            <p:nvPr/>
          </p:nvSpPr>
          <p:spPr bwMode="auto">
            <a:xfrm>
              <a:off x="1500188" y="2051050"/>
              <a:ext cx="1301750" cy="195263"/>
            </a:xfrm>
            <a:custGeom>
              <a:avLst/>
              <a:gdLst>
                <a:gd name="T0" fmla="*/ 0 w 1322"/>
                <a:gd name="T1" fmla="*/ 184 h 199"/>
                <a:gd name="T2" fmla="*/ 50 w 1322"/>
                <a:gd name="T3" fmla="*/ 97 h 199"/>
                <a:gd name="T4" fmla="*/ 615 w 1322"/>
                <a:gd name="T5" fmla="*/ 97 h 199"/>
                <a:gd name="T6" fmla="*/ 712 w 1322"/>
                <a:gd name="T7" fmla="*/ 0 h 199"/>
                <a:gd name="T8" fmla="*/ 776 w 1322"/>
                <a:gd name="T9" fmla="*/ 109 h 199"/>
                <a:gd name="T10" fmla="*/ 1270 w 1322"/>
                <a:gd name="T11" fmla="*/ 109 h 199"/>
                <a:gd name="T12" fmla="*/ 1322 w 1322"/>
                <a:gd name="T13" fmla="*/ 199 h 199"/>
              </a:gdLst>
              <a:ahLst/>
              <a:cxnLst>
                <a:cxn ang="0">
                  <a:pos x="T0" y="T1"/>
                </a:cxn>
                <a:cxn ang="0">
                  <a:pos x="T2" y="T3"/>
                </a:cxn>
                <a:cxn ang="0">
                  <a:pos x="T4" y="T5"/>
                </a:cxn>
                <a:cxn ang="0">
                  <a:pos x="T6" y="T7"/>
                </a:cxn>
                <a:cxn ang="0">
                  <a:pos x="T8" y="T9"/>
                </a:cxn>
                <a:cxn ang="0">
                  <a:pos x="T10" y="T11"/>
                </a:cxn>
                <a:cxn ang="0">
                  <a:pos x="T12" y="T13"/>
                </a:cxn>
              </a:cxnLst>
              <a:rect l="0" t="0" r="r" b="b"/>
              <a:pathLst>
                <a:path w="1322" h="199">
                  <a:moveTo>
                    <a:pt x="0" y="184"/>
                  </a:moveTo>
                  <a:lnTo>
                    <a:pt x="50" y="97"/>
                  </a:lnTo>
                  <a:lnTo>
                    <a:pt x="615" y="97"/>
                  </a:lnTo>
                  <a:lnTo>
                    <a:pt x="712" y="0"/>
                  </a:lnTo>
                  <a:lnTo>
                    <a:pt x="776" y="109"/>
                  </a:lnTo>
                  <a:lnTo>
                    <a:pt x="1270" y="109"/>
                  </a:lnTo>
                  <a:lnTo>
                    <a:pt x="1322" y="199"/>
                  </a:lnTo>
                </a:path>
              </a:pathLst>
            </a:custGeom>
            <a:noFill/>
            <a:ln w="1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7"/>
            <p:cNvSpPr>
              <a:spLocks/>
            </p:cNvSpPr>
            <p:nvPr/>
          </p:nvSpPr>
          <p:spPr bwMode="auto">
            <a:xfrm>
              <a:off x="2881313" y="2051050"/>
              <a:ext cx="800100" cy="201613"/>
            </a:xfrm>
            <a:custGeom>
              <a:avLst/>
              <a:gdLst>
                <a:gd name="T0" fmla="*/ 0 w 814"/>
                <a:gd name="T1" fmla="*/ 190 h 205"/>
                <a:gd name="T2" fmla="*/ 31 w 814"/>
                <a:gd name="T3" fmla="*/ 100 h 205"/>
                <a:gd name="T4" fmla="*/ 379 w 814"/>
                <a:gd name="T5" fmla="*/ 100 h 205"/>
                <a:gd name="T6" fmla="*/ 439 w 814"/>
                <a:gd name="T7" fmla="*/ 0 h 205"/>
                <a:gd name="T8" fmla="*/ 478 w 814"/>
                <a:gd name="T9" fmla="*/ 113 h 205"/>
                <a:gd name="T10" fmla="*/ 782 w 814"/>
                <a:gd name="T11" fmla="*/ 113 h 205"/>
                <a:gd name="T12" fmla="*/ 814 w 814"/>
                <a:gd name="T13" fmla="*/ 205 h 205"/>
              </a:gdLst>
              <a:ahLst/>
              <a:cxnLst>
                <a:cxn ang="0">
                  <a:pos x="T0" y="T1"/>
                </a:cxn>
                <a:cxn ang="0">
                  <a:pos x="T2" y="T3"/>
                </a:cxn>
                <a:cxn ang="0">
                  <a:pos x="T4" y="T5"/>
                </a:cxn>
                <a:cxn ang="0">
                  <a:pos x="T6" y="T7"/>
                </a:cxn>
                <a:cxn ang="0">
                  <a:pos x="T8" y="T9"/>
                </a:cxn>
                <a:cxn ang="0">
                  <a:pos x="T10" y="T11"/>
                </a:cxn>
                <a:cxn ang="0">
                  <a:pos x="T12" y="T13"/>
                </a:cxn>
              </a:cxnLst>
              <a:rect l="0" t="0" r="r" b="b"/>
              <a:pathLst>
                <a:path w="814" h="205">
                  <a:moveTo>
                    <a:pt x="0" y="190"/>
                  </a:moveTo>
                  <a:lnTo>
                    <a:pt x="31" y="100"/>
                  </a:lnTo>
                  <a:lnTo>
                    <a:pt x="379" y="100"/>
                  </a:lnTo>
                  <a:lnTo>
                    <a:pt x="439" y="0"/>
                  </a:lnTo>
                  <a:lnTo>
                    <a:pt x="478" y="113"/>
                  </a:lnTo>
                  <a:lnTo>
                    <a:pt x="782" y="113"/>
                  </a:lnTo>
                  <a:lnTo>
                    <a:pt x="814" y="205"/>
                  </a:lnTo>
                </a:path>
              </a:pathLst>
            </a:custGeom>
            <a:noFill/>
            <a:ln w="1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18"/>
            <p:cNvSpPr>
              <a:spLocks noChangeArrowheads="1"/>
            </p:cNvSpPr>
            <p:nvPr/>
          </p:nvSpPr>
          <p:spPr bwMode="auto">
            <a:xfrm>
              <a:off x="2092326" y="1698625"/>
              <a:ext cx="149080"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300">
                  <a:solidFill>
                    <a:srgbClr val="000000"/>
                  </a:solidFill>
                  <a:latin typeface="Bitstream Vera Sans"/>
                </a:rPr>
                <a:t>4</a:t>
              </a:r>
              <a:endParaRPr lang="en-US">
                <a:latin typeface="Arial" pitchFamily="34" charset="0"/>
              </a:endParaRPr>
            </a:p>
          </p:txBody>
        </p:sp>
        <p:sp>
          <p:nvSpPr>
            <p:cNvPr id="24" name="Rectangle 19"/>
            <p:cNvSpPr>
              <a:spLocks noChangeArrowheads="1"/>
            </p:cNvSpPr>
            <p:nvPr/>
          </p:nvSpPr>
          <p:spPr bwMode="auto">
            <a:xfrm>
              <a:off x="3189288" y="1701800"/>
              <a:ext cx="149080"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300">
                  <a:solidFill>
                    <a:srgbClr val="000000"/>
                  </a:solidFill>
                  <a:latin typeface="Bitstream Vera Sans"/>
                </a:rPr>
                <a:t>3</a:t>
              </a:r>
              <a:endParaRPr lang="en-US">
                <a:latin typeface="Arial" pitchFamily="34" charset="0"/>
              </a:endParaRPr>
            </a:p>
          </p:txBody>
        </p:sp>
        <p:sp>
          <p:nvSpPr>
            <p:cNvPr id="25" name="Line 20"/>
            <p:cNvSpPr>
              <a:spLocks noChangeShapeType="1"/>
            </p:cNvSpPr>
            <p:nvPr/>
          </p:nvSpPr>
          <p:spPr bwMode="auto">
            <a:xfrm>
              <a:off x="4110038" y="2320925"/>
              <a:ext cx="0" cy="365125"/>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21"/>
            <p:cNvSpPr>
              <a:spLocks noChangeArrowheads="1"/>
            </p:cNvSpPr>
            <p:nvPr/>
          </p:nvSpPr>
          <p:spPr bwMode="auto">
            <a:xfrm>
              <a:off x="3832226" y="2286000"/>
              <a:ext cx="14587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700" dirty="0">
                  <a:solidFill>
                    <a:srgbClr val="000000"/>
                  </a:solidFill>
                  <a:latin typeface="Bitstream Vera Sans"/>
                </a:rPr>
                <a:t>L</a:t>
              </a:r>
              <a:endParaRPr lang="en-US" dirty="0">
                <a:latin typeface="Arial" pitchFamily="34" charset="0"/>
              </a:endParaRPr>
            </a:p>
          </p:txBody>
        </p:sp>
        <p:sp>
          <p:nvSpPr>
            <p:cNvPr id="27" name="Rectangle 22"/>
            <p:cNvSpPr>
              <a:spLocks noChangeArrowheads="1"/>
            </p:cNvSpPr>
            <p:nvPr/>
          </p:nvSpPr>
          <p:spPr bwMode="auto">
            <a:xfrm>
              <a:off x="3759201" y="2784475"/>
              <a:ext cx="246862"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000000"/>
                  </a:solidFill>
                  <a:latin typeface="Bitstream Vera Sans"/>
                </a:rPr>
                <a:t>25</a:t>
              </a:r>
              <a:endParaRPr lang="en-US">
                <a:latin typeface="Arial" pitchFamily="34" charset="0"/>
              </a:endParaRPr>
            </a:p>
          </p:txBody>
        </p:sp>
        <p:sp>
          <p:nvSpPr>
            <p:cNvPr id="28" name="Freeform 23"/>
            <p:cNvSpPr>
              <a:spLocks/>
            </p:cNvSpPr>
            <p:nvPr/>
          </p:nvSpPr>
          <p:spPr bwMode="auto">
            <a:xfrm>
              <a:off x="4184651" y="2084388"/>
              <a:ext cx="4379913" cy="174625"/>
            </a:xfrm>
            <a:custGeom>
              <a:avLst/>
              <a:gdLst>
                <a:gd name="T0" fmla="*/ 0 w 4451"/>
                <a:gd name="T1" fmla="*/ 166 h 179"/>
                <a:gd name="T2" fmla="*/ 168 w 4451"/>
                <a:gd name="T3" fmla="*/ 88 h 179"/>
                <a:gd name="T4" fmla="*/ 2070 w 4451"/>
                <a:gd name="T5" fmla="*/ 88 h 179"/>
                <a:gd name="T6" fmla="*/ 2221 w 4451"/>
                <a:gd name="T7" fmla="*/ 0 h 179"/>
                <a:gd name="T8" fmla="*/ 2349 w 4451"/>
                <a:gd name="T9" fmla="*/ 99 h 179"/>
                <a:gd name="T10" fmla="*/ 4276 w 4451"/>
                <a:gd name="T11" fmla="*/ 99 h 179"/>
                <a:gd name="T12" fmla="*/ 4451 w 4451"/>
                <a:gd name="T13" fmla="*/ 179 h 179"/>
              </a:gdLst>
              <a:ahLst/>
              <a:cxnLst>
                <a:cxn ang="0">
                  <a:pos x="T0" y="T1"/>
                </a:cxn>
                <a:cxn ang="0">
                  <a:pos x="T2" y="T3"/>
                </a:cxn>
                <a:cxn ang="0">
                  <a:pos x="T4" y="T5"/>
                </a:cxn>
                <a:cxn ang="0">
                  <a:pos x="T6" y="T7"/>
                </a:cxn>
                <a:cxn ang="0">
                  <a:pos x="T8" y="T9"/>
                </a:cxn>
                <a:cxn ang="0">
                  <a:pos x="T10" y="T11"/>
                </a:cxn>
                <a:cxn ang="0">
                  <a:pos x="T12" y="T13"/>
                </a:cxn>
              </a:cxnLst>
              <a:rect l="0" t="0" r="r" b="b"/>
              <a:pathLst>
                <a:path w="4451" h="179">
                  <a:moveTo>
                    <a:pt x="0" y="166"/>
                  </a:moveTo>
                  <a:lnTo>
                    <a:pt x="168" y="88"/>
                  </a:lnTo>
                  <a:lnTo>
                    <a:pt x="2070" y="88"/>
                  </a:lnTo>
                  <a:lnTo>
                    <a:pt x="2221" y="0"/>
                  </a:lnTo>
                  <a:lnTo>
                    <a:pt x="2349" y="99"/>
                  </a:lnTo>
                  <a:lnTo>
                    <a:pt x="4276" y="99"/>
                  </a:lnTo>
                  <a:lnTo>
                    <a:pt x="4451" y="179"/>
                  </a:lnTo>
                </a:path>
              </a:pathLst>
            </a:custGeom>
            <a:noFill/>
            <a:ln w="1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24"/>
            <p:cNvSpPr>
              <a:spLocks noChangeArrowheads="1"/>
            </p:cNvSpPr>
            <p:nvPr/>
          </p:nvSpPr>
          <p:spPr bwMode="auto">
            <a:xfrm>
              <a:off x="4179888" y="2784475"/>
              <a:ext cx="246862"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000000"/>
                  </a:solidFill>
                  <a:latin typeface="Bitstream Vera Sans"/>
                </a:rPr>
                <a:t>24</a:t>
              </a:r>
              <a:endParaRPr lang="en-US">
                <a:latin typeface="Arial" pitchFamily="34" charset="0"/>
              </a:endParaRPr>
            </a:p>
          </p:txBody>
        </p:sp>
        <p:sp>
          <p:nvSpPr>
            <p:cNvPr id="30" name="Rectangle 25"/>
            <p:cNvSpPr>
              <a:spLocks noChangeArrowheads="1"/>
            </p:cNvSpPr>
            <p:nvPr/>
          </p:nvSpPr>
          <p:spPr bwMode="auto">
            <a:xfrm>
              <a:off x="2986088" y="2286000"/>
              <a:ext cx="4664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400" dirty="0">
                  <a:solidFill>
                    <a:srgbClr val="000000"/>
                  </a:solidFill>
                  <a:latin typeface="Bitstream Vera Sans"/>
                </a:rPr>
                <a:t>101</a:t>
              </a:r>
              <a:endParaRPr lang="en-US" dirty="0">
                <a:latin typeface="Arial" pitchFamily="34" charset="0"/>
              </a:endParaRPr>
            </a:p>
          </p:txBody>
        </p:sp>
        <p:sp>
          <p:nvSpPr>
            <p:cNvPr id="31" name="Rectangle 26"/>
            <p:cNvSpPr>
              <a:spLocks noChangeArrowheads="1"/>
            </p:cNvSpPr>
            <p:nvPr/>
          </p:nvSpPr>
          <p:spPr bwMode="auto">
            <a:xfrm>
              <a:off x="8431213" y="2738438"/>
              <a:ext cx="123432"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000000"/>
                  </a:solidFill>
                  <a:latin typeface="Bitstream Vera Sans"/>
                </a:rPr>
                <a:t>1</a:t>
              </a:r>
              <a:endParaRPr lang="en-US">
                <a:latin typeface="Arial" pitchFamily="34" charset="0"/>
              </a:endParaRPr>
            </a:p>
          </p:txBody>
        </p:sp>
        <p:sp>
          <p:nvSpPr>
            <p:cNvPr id="32" name="Rectangle 27"/>
            <p:cNvSpPr>
              <a:spLocks noChangeArrowheads="1"/>
            </p:cNvSpPr>
            <p:nvPr/>
          </p:nvSpPr>
          <p:spPr bwMode="auto">
            <a:xfrm>
              <a:off x="6148388" y="1731963"/>
              <a:ext cx="298159"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300">
                  <a:solidFill>
                    <a:srgbClr val="000000"/>
                  </a:solidFill>
                  <a:latin typeface="Bitstream Vera Sans"/>
                </a:rPr>
                <a:t>24</a:t>
              </a:r>
              <a:endParaRPr lang="en-US">
                <a:latin typeface="Arial" pitchFamily="34" charset="0"/>
              </a:endParaRPr>
            </a:p>
          </p:txBody>
        </p:sp>
        <p:sp>
          <p:nvSpPr>
            <p:cNvPr id="33" name="Rectangle 28"/>
            <p:cNvSpPr>
              <a:spLocks noChangeArrowheads="1"/>
            </p:cNvSpPr>
            <p:nvPr/>
          </p:nvSpPr>
          <p:spPr bwMode="auto">
            <a:xfrm>
              <a:off x="1960563" y="2295525"/>
              <a:ext cx="68800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700">
                  <a:solidFill>
                    <a:srgbClr val="000000"/>
                  </a:solidFill>
                  <a:latin typeface="Bitstream Vera Sans"/>
                </a:rPr>
                <a:t>cond</a:t>
              </a:r>
              <a:endParaRPr lang="en-US">
                <a:latin typeface="Arial" pitchFamily="34" charset="0"/>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page5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514600" y="2286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Branch</a:t>
            </a:r>
            <a:r>
              <a:rPr lang="fr-FR" dirty="0">
                <a:solidFill>
                  <a:schemeClr val="tx1"/>
                </a:solidFill>
              </a:rPr>
              <a:t> Instructions - II</a:t>
            </a:r>
          </a:p>
        </p:txBody>
      </p:sp>
      <p:sp>
        <p:nvSpPr>
          <p:cNvPr id="3" name="Text Placeholder 2"/>
          <p:cNvSpPr txBox="1">
            <a:spLocks noGrp="1"/>
          </p:cNvSpPr>
          <p:nvPr>
            <p:ph type="body" idx="4294967295"/>
          </p:nvPr>
        </p:nvSpPr>
        <p:spPr>
          <a:xfrm>
            <a:off x="2514600" y="1600200"/>
            <a:ext cx="7416800" cy="4267200"/>
          </a:xfr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What does the </a:t>
            </a:r>
            <a:r>
              <a:rPr lang="en-US" dirty="0">
                <a:solidFill>
                  <a:srgbClr val="00B050"/>
                </a:solidFill>
                <a:latin typeface="Calibri" panose="020F0502020204030204" pitchFamily="34" charset="0"/>
              </a:rPr>
              <a:t>processor</a:t>
            </a:r>
            <a:r>
              <a:rPr lang="en-US" dirty="0">
                <a:latin typeface="Calibri" panose="020F0502020204030204" pitchFamily="34" charset="0"/>
              </a:rPr>
              <a:t> do</a:t>
            </a:r>
          </a:p>
          <a:p>
            <a:pPr lvl="1">
              <a:buSzPct val="100000"/>
              <a:buFont typeface="Symbol" panose="05050102010706020507" pitchFamily="18" charset="2"/>
              <a:buChar char="*"/>
            </a:pPr>
            <a:r>
              <a:rPr lang="en-US" dirty="0">
                <a:solidFill>
                  <a:srgbClr val="FF0000"/>
                </a:solidFill>
                <a:latin typeface="Calibri" panose="020F0502020204030204" pitchFamily="34" charset="0"/>
              </a:rPr>
              <a:t>Expands</a:t>
            </a:r>
            <a:r>
              <a:rPr lang="en-US" dirty="0">
                <a:latin typeface="Calibri" panose="020F0502020204030204" pitchFamily="34" charset="0"/>
              </a:rPr>
              <a:t> the offset to 32 bits (with proper sign extensions)</a:t>
            </a:r>
          </a:p>
          <a:p>
            <a:pPr lvl="1">
              <a:buSzPct val="100000"/>
              <a:buFont typeface="Symbol" panose="05050102010706020507" pitchFamily="18" charset="2"/>
              <a:buChar char="*"/>
            </a:pPr>
            <a:r>
              <a:rPr lang="en-US" dirty="0">
                <a:solidFill>
                  <a:srgbClr val="0070C0"/>
                </a:solidFill>
                <a:latin typeface="Calibri" panose="020F0502020204030204" pitchFamily="34" charset="0"/>
              </a:rPr>
              <a:t>Shifts</a:t>
            </a:r>
            <a:r>
              <a:rPr lang="en-US" dirty="0">
                <a:latin typeface="Calibri" panose="020F0502020204030204" pitchFamily="34" charset="0"/>
              </a:rPr>
              <a:t> it to the left by 2 bits (because offset is in terms of memory words)</a:t>
            </a:r>
          </a:p>
          <a:p>
            <a:pPr lvl="1">
              <a:buSzPct val="100000"/>
              <a:buFont typeface="Symbol" panose="05050102010706020507" pitchFamily="18" charset="2"/>
              <a:buChar char="*"/>
            </a:pPr>
            <a:r>
              <a:rPr lang="en-US" dirty="0">
                <a:solidFill>
                  <a:srgbClr val="C00000"/>
                </a:solidFill>
                <a:latin typeface="Calibri" panose="020F0502020204030204" pitchFamily="34" charset="0"/>
              </a:rPr>
              <a:t>Adds</a:t>
            </a:r>
            <a:r>
              <a:rPr lang="en-US" dirty="0">
                <a:latin typeface="Calibri" panose="020F0502020204030204" pitchFamily="34" charset="0"/>
              </a:rPr>
              <a:t> it to PC + 8 to generate the branch target</a:t>
            </a:r>
          </a:p>
          <a:p>
            <a:pPr lvl="0">
              <a:buSzPct val="100000"/>
              <a:buFont typeface="Symbol" panose="05050102010706020507" pitchFamily="18" charset="2"/>
              <a:buChar char="*"/>
            </a:pPr>
            <a:r>
              <a:rPr lang="en-US" dirty="0">
                <a:latin typeface="Calibri" panose="020F0502020204030204" pitchFamily="34" charset="0"/>
              </a:rPr>
              <a:t>Why, PC + 8 ?</a:t>
            </a:r>
          </a:p>
          <a:p>
            <a:pPr lvl="1">
              <a:buSzPct val="100000"/>
              <a:buFont typeface="Symbol" panose="05050102010706020507" pitchFamily="18" charset="2"/>
              <a:buChar char="*"/>
            </a:pPr>
            <a:r>
              <a:rPr lang="en-US" dirty="0">
                <a:latin typeface="Calibri" panose="020F0502020204030204" pitchFamily="34" charset="0"/>
              </a:rPr>
              <a:t>Read chapter 9</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page51">
    <p:spTree>
      <p:nvGrpSpPr>
        <p:cNvPr id="1" name=""/>
        <p:cNvGrpSpPr/>
        <p:nvPr/>
      </p:nvGrpSpPr>
      <p:grpSpPr>
        <a:xfrm>
          <a:off x="0" y="0"/>
          <a:ext cx="0" cy="0"/>
          <a:chOff x="0" y="0"/>
          <a:chExt cx="0" cy="0"/>
        </a:xfrm>
      </p:grpSpPr>
      <p:sp>
        <p:nvSpPr>
          <p:cNvPr id="5" name="Subtitle 1"/>
          <p:cNvSpPr txBox="1">
            <a:spLocks/>
          </p:cNvSpPr>
          <p:nvPr/>
        </p:nvSpPr>
        <p:spPr bwMode="auto">
          <a:xfrm>
            <a:off x="3048000" y="1828801"/>
            <a:ext cx="6096000" cy="353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ctr" rtl="0"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1pPr>
            <a:lvl2pPr marL="864000" marR="0" lvl="1" indent="-324000" algn="ctr" rtl="0" hangingPunct="1">
              <a:spcBef>
                <a:spcPts val="0"/>
              </a:spcBef>
              <a:spcAft>
                <a:spcPts val="113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2pPr>
            <a:lvl3pPr marL="1295999" marR="0" lvl="2" indent="-288000" algn="ctr" rtl="0" hangingPunct="1">
              <a:spcBef>
                <a:spcPts val="0"/>
              </a:spcBef>
              <a:spcAft>
                <a:spcPts val="85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3pPr>
            <a:lvl4pPr marL="1728000" marR="0" lvl="3" indent="-216000" algn="ctr" rtl="0" hangingPunct="1">
              <a:spcBef>
                <a:spcPts val="0"/>
              </a:spcBef>
              <a:spcAft>
                <a:spcPts val="567"/>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4pPr>
            <a:lvl5pPr marL="2160000" marR="0" lvl="4" indent="-216000" algn="ctr" rtl="0" hangingPunct="1">
              <a:spcBef>
                <a:spcPts val="0"/>
              </a:spcBef>
              <a:spcAft>
                <a:spcPts val="283"/>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5pPr>
            <a:lvl6pPr marL="2514600" marR="0" lvl="5"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6pPr>
            <a:lvl7pPr marL="2971800" marR="0" lvl="6"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7pPr>
            <a:lvl8pPr marL="3429000" marR="0" lvl="7"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8pPr>
            <a:lvl9pPr marL="3886200" marR="0" lvl="8"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9pPr>
          </a:lstStyle>
          <a:p>
            <a:pPr marL="0" indent="0" hangingPunct="0">
              <a:spcBef>
                <a:spcPct val="0"/>
              </a:spcBef>
              <a:spcAft>
                <a:spcPts val="1413"/>
              </a:spcAft>
              <a:buNone/>
            </a:pPr>
            <a:r>
              <a:rPr lang="en-IN" sz="9600" dirty="0">
                <a:latin typeface="Times New Roman" panose="02020603050405020304" pitchFamily="18" charset="0"/>
                <a:ea typeface="Microsoft YaHei"/>
                <a:cs typeface="Times New Roman" panose="02020603050405020304" pitchFamily="18" charset="0"/>
              </a:rPr>
              <a:t>THE END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514600" y="2286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Data Transfer Instructions</a:t>
            </a:r>
          </a:p>
        </p:txBody>
      </p:sp>
      <p:sp>
        <p:nvSpPr>
          <p:cNvPr id="3" name="Text Placeholder 2"/>
          <p:cNvSpPr txBox="1">
            <a:spLocks noGrp="1"/>
          </p:cNvSpPr>
          <p:nvPr>
            <p:ph type="body" idx="4294967295"/>
          </p:nvPr>
        </p:nvSpPr>
        <p:spPr>
          <a:xfrm>
            <a:off x="2870200" y="4443413"/>
            <a:ext cx="7416800" cy="1301750"/>
          </a:xfr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err="1">
                <a:latin typeface="Calibri" panose="020F0502020204030204" pitchFamily="34" charset="0"/>
              </a:rPr>
              <a:t>mov</a:t>
            </a:r>
            <a:r>
              <a:rPr lang="en-US" dirty="0">
                <a:latin typeface="Calibri" panose="020F0502020204030204" pitchFamily="34" charset="0"/>
              </a:rPr>
              <a:t> and </a:t>
            </a:r>
            <a:r>
              <a:rPr lang="en-US" dirty="0" err="1">
                <a:latin typeface="Calibri" panose="020F0502020204030204" pitchFamily="34" charset="0"/>
              </a:rPr>
              <a:t>mvn</a:t>
            </a:r>
            <a:r>
              <a:rPr lang="en-US" dirty="0">
                <a:latin typeface="Calibri" panose="020F0502020204030204" pitchFamily="34" charset="0"/>
              </a:rPr>
              <a:t> (move not)</a:t>
            </a:r>
          </a:p>
        </p:txBody>
      </p:sp>
      <p:grpSp>
        <p:nvGrpSpPr>
          <p:cNvPr id="7" name="Group 6"/>
          <p:cNvGrpSpPr>
            <a:grpSpLocks noChangeAspect="1"/>
          </p:cNvGrpSpPr>
          <p:nvPr/>
        </p:nvGrpSpPr>
        <p:grpSpPr bwMode="auto">
          <a:xfrm>
            <a:off x="3089275" y="2057400"/>
            <a:ext cx="6148388" cy="1790700"/>
            <a:chOff x="1258" y="1536"/>
            <a:chExt cx="3873" cy="1128"/>
          </a:xfrm>
        </p:grpSpPr>
        <p:sp>
          <p:nvSpPr>
            <p:cNvPr id="8" name="AutoShape 5"/>
            <p:cNvSpPr>
              <a:spLocks noChangeAspect="1" noChangeArrowheads="1" noTextEdit="1"/>
            </p:cNvSpPr>
            <p:nvPr/>
          </p:nvSpPr>
          <p:spPr bwMode="auto">
            <a:xfrm>
              <a:off x="1258" y="1536"/>
              <a:ext cx="3873" cy="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noEditPoints="1"/>
            </p:cNvSpPr>
            <p:nvPr/>
          </p:nvSpPr>
          <p:spPr bwMode="auto">
            <a:xfrm>
              <a:off x="1280" y="1558"/>
              <a:ext cx="3821" cy="240"/>
            </a:xfrm>
            <a:custGeom>
              <a:avLst/>
              <a:gdLst>
                <a:gd name="T0" fmla="*/ 0 w 350"/>
                <a:gd name="T1" fmla="*/ 0 h 22"/>
                <a:gd name="T2" fmla="*/ 350 w 350"/>
                <a:gd name="T3" fmla="*/ 0 h 22"/>
                <a:gd name="T4" fmla="*/ 0 w 350"/>
                <a:gd name="T5" fmla="*/ 4 h 22"/>
                <a:gd name="T6" fmla="*/ 350 w 350"/>
                <a:gd name="T7" fmla="*/ 4 h 22"/>
                <a:gd name="T8" fmla="*/ 0 w 350"/>
                <a:gd name="T9" fmla="*/ 22 h 22"/>
                <a:gd name="T10" fmla="*/ 0 w 350"/>
                <a:gd name="T11" fmla="*/ 4 h 22"/>
                <a:gd name="T12" fmla="*/ 4 w 350"/>
                <a:gd name="T13" fmla="*/ 22 h 22"/>
                <a:gd name="T14" fmla="*/ 4 w 350"/>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0" h="22">
                  <a:moveTo>
                    <a:pt x="0" y="0"/>
                  </a:moveTo>
                  <a:lnTo>
                    <a:pt x="350" y="0"/>
                  </a:lnTo>
                  <a:moveTo>
                    <a:pt x="0" y="4"/>
                  </a:moveTo>
                  <a:lnTo>
                    <a:pt x="350" y="4"/>
                  </a:lnTo>
                  <a:moveTo>
                    <a:pt x="0" y="22"/>
                  </a:moveTo>
                  <a:lnTo>
                    <a:pt x="0" y="4"/>
                  </a:lnTo>
                  <a:moveTo>
                    <a:pt x="4" y="22"/>
                  </a:moveTo>
                  <a:lnTo>
                    <a:pt x="4" y="4"/>
                  </a:lnTo>
                </a:path>
              </a:pathLst>
            </a:custGeom>
            <a:noFill/>
            <a:ln w="11"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8"/>
            <p:cNvSpPr>
              <a:spLocks noChangeArrowheads="1"/>
            </p:cNvSpPr>
            <p:nvPr/>
          </p:nvSpPr>
          <p:spPr bwMode="auto">
            <a:xfrm>
              <a:off x="1422" y="1590"/>
              <a:ext cx="699"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100">
                  <a:solidFill>
                    <a:srgbClr val="1A1B1C"/>
                  </a:solidFill>
                  <a:latin typeface="Times New Roman" pitchFamily="18" charset="0"/>
                </a:rPr>
                <a:t>Semantics</a:t>
              </a:r>
              <a:endParaRPr lang="en-US">
                <a:latin typeface="Arial" pitchFamily="34" charset="0"/>
              </a:endParaRPr>
            </a:p>
          </p:txBody>
        </p:sp>
        <p:sp>
          <p:nvSpPr>
            <p:cNvPr id="11" name="Line 9"/>
            <p:cNvSpPr>
              <a:spLocks noChangeShapeType="1"/>
            </p:cNvSpPr>
            <p:nvPr/>
          </p:nvSpPr>
          <p:spPr bwMode="auto">
            <a:xfrm flipV="1">
              <a:off x="2961" y="1601"/>
              <a:ext cx="0" cy="197"/>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10"/>
            <p:cNvSpPr>
              <a:spLocks noChangeArrowheads="1"/>
            </p:cNvSpPr>
            <p:nvPr/>
          </p:nvSpPr>
          <p:spPr bwMode="auto">
            <a:xfrm>
              <a:off x="3059" y="1590"/>
              <a:ext cx="60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100">
                  <a:solidFill>
                    <a:srgbClr val="1A1B1C"/>
                  </a:solidFill>
                  <a:latin typeface="Times New Roman" pitchFamily="18" charset="0"/>
                </a:rPr>
                <a:t>Example</a:t>
              </a:r>
              <a:endParaRPr lang="en-US">
                <a:latin typeface="Arial" pitchFamily="34" charset="0"/>
              </a:endParaRPr>
            </a:p>
          </p:txBody>
        </p:sp>
        <p:sp>
          <p:nvSpPr>
            <p:cNvPr id="13" name="Line 11"/>
            <p:cNvSpPr>
              <a:spLocks noChangeShapeType="1"/>
            </p:cNvSpPr>
            <p:nvPr/>
          </p:nvSpPr>
          <p:spPr bwMode="auto">
            <a:xfrm flipV="1">
              <a:off x="3987" y="1601"/>
              <a:ext cx="0" cy="197"/>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2"/>
            <p:cNvSpPr>
              <a:spLocks noChangeArrowheads="1"/>
            </p:cNvSpPr>
            <p:nvPr/>
          </p:nvSpPr>
          <p:spPr bwMode="auto">
            <a:xfrm>
              <a:off x="4096" y="1590"/>
              <a:ext cx="82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100">
                  <a:solidFill>
                    <a:srgbClr val="1A1B1C"/>
                  </a:solidFill>
                  <a:latin typeface="Times New Roman" pitchFamily="18" charset="0"/>
                </a:rPr>
                <a:t>Explanation</a:t>
              </a:r>
              <a:endParaRPr lang="en-US">
                <a:latin typeface="Arial" pitchFamily="34" charset="0"/>
              </a:endParaRPr>
            </a:p>
          </p:txBody>
        </p:sp>
        <p:sp>
          <p:nvSpPr>
            <p:cNvPr id="15" name="Freeform 13"/>
            <p:cNvSpPr>
              <a:spLocks noEditPoints="1"/>
            </p:cNvSpPr>
            <p:nvPr/>
          </p:nvSpPr>
          <p:spPr bwMode="auto">
            <a:xfrm>
              <a:off x="1280" y="1601"/>
              <a:ext cx="3821" cy="393"/>
            </a:xfrm>
            <a:custGeom>
              <a:avLst/>
              <a:gdLst>
                <a:gd name="T0" fmla="*/ 346 w 350"/>
                <a:gd name="T1" fmla="*/ 18 h 36"/>
                <a:gd name="T2" fmla="*/ 346 w 350"/>
                <a:gd name="T3" fmla="*/ 0 h 36"/>
                <a:gd name="T4" fmla="*/ 350 w 350"/>
                <a:gd name="T5" fmla="*/ 18 h 36"/>
                <a:gd name="T6" fmla="*/ 350 w 350"/>
                <a:gd name="T7" fmla="*/ 0 h 36"/>
                <a:gd name="T8" fmla="*/ 0 w 350"/>
                <a:gd name="T9" fmla="*/ 18 h 36"/>
                <a:gd name="T10" fmla="*/ 350 w 350"/>
                <a:gd name="T11" fmla="*/ 18 h 36"/>
                <a:gd name="T12" fmla="*/ 0 w 350"/>
                <a:gd name="T13" fmla="*/ 36 h 36"/>
                <a:gd name="T14" fmla="*/ 0 w 350"/>
                <a:gd name="T15" fmla="*/ 18 h 36"/>
                <a:gd name="T16" fmla="*/ 4 w 350"/>
                <a:gd name="T17" fmla="*/ 36 h 36"/>
                <a:gd name="T18" fmla="*/ 4 w 350"/>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0" h="36">
                  <a:moveTo>
                    <a:pt x="346" y="18"/>
                  </a:moveTo>
                  <a:lnTo>
                    <a:pt x="346" y="0"/>
                  </a:lnTo>
                  <a:moveTo>
                    <a:pt x="350" y="18"/>
                  </a:moveTo>
                  <a:lnTo>
                    <a:pt x="350" y="0"/>
                  </a:lnTo>
                  <a:moveTo>
                    <a:pt x="0" y="18"/>
                  </a:moveTo>
                  <a:lnTo>
                    <a:pt x="350" y="18"/>
                  </a:lnTo>
                  <a:moveTo>
                    <a:pt x="0" y="36"/>
                  </a:moveTo>
                  <a:lnTo>
                    <a:pt x="0" y="18"/>
                  </a:lnTo>
                  <a:moveTo>
                    <a:pt x="4" y="36"/>
                  </a:moveTo>
                  <a:lnTo>
                    <a:pt x="4" y="18"/>
                  </a:lnTo>
                </a:path>
              </a:pathLst>
            </a:custGeom>
            <a:noFill/>
            <a:ln w="11"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4"/>
            <p:cNvSpPr>
              <a:spLocks noChangeArrowheads="1"/>
            </p:cNvSpPr>
            <p:nvPr/>
          </p:nvSpPr>
          <p:spPr bwMode="auto">
            <a:xfrm>
              <a:off x="1422" y="1896"/>
              <a:ext cx="133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2100" dirty="0" err="1">
                  <a:solidFill>
                    <a:srgbClr val="1A1B1C"/>
                  </a:solidFill>
                  <a:latin typeface="Times New Roman" pitchFamily="18" charset="0"/>
                </a:rPr>
                <a:t>mov</a:t>
              </a:r>
              <a:r>
                <a:rPr lang="en-US" sz="2100" dirty="0">
                  <a:solidFill>
                    <a:srgbClr val="1A1B1C"/>
                  </a:solidFill>
                  <a:latin typeface="Times New Roman" pitchFamily="18" charset="0"/>
                </a:rPr>
                <a:t> </a:t>
              </a:r>
              <a:r>
                <a:rPr lang="en-US" sz="2100" i="1" dirty="0" err="1">
                  <a:solidFill>
                    <a:srgbClr val="1A1B1C"/>
                  </a:solidFill>
                  <a:latin typeface="Times New Roman" pitchFamily="18" charset="0"/>
                </a:rPr>
                <a:t>reg</a:t>
              </a:r>
              <a:r>
                <a:rPr lang="en-US" sz="2100" dirty="0">
                  <a:solidFill>
                    <a:srgbClr val="1A1B1C"/>
                  </a:solidFill>
                  <a:latin typeface="Times New Roman" pitchFamily="18" charset="0"/>
                </a:rPr>
                <a:t>, (</a:t>
              </a:r>
              <a:r>
                <a:rPr lang="en-US" sz="2100" i="1" dirty="0" err="1">
                  <a:solidFill>
                    <a:srgbClr val="1A1B1C"/>
                  </a:solidFill>
                  <a:latin typeface="Times New Roman" pitchFamily="18" charset="0"/>
                </a:rPr>
                <a:t>reg</a:t>
              </a:r>
              <a:r>
                <a:rPr lang="en-US" sz="2100" i="1" dirty="0">
                  <a:solidFill>
                    <a:srgbClr val="1A1B1C"/>
                  </a:solidFill>
                  <a:latin typeface="Times New Roman" pitchFamily="18" charset="0"/>
                </a:rPr>
                <a:t>/</a:t>
              </a:r>
              <a:r>
                <a:rPr lang="en-US" sz="2100" i="1" dirty="0" err="1">
                  <a:solidFill>
                    <a:srgbClr val="1A1B1C"/>
                  </a:solidFill>
                  <a:latin typeface="Times New Roman" pitchFamily="18" charset="0"/>
                </a:rPr>
                <a:t>imm</a:t>
              </a:r>
              <a:r>
                <a:rPr lang="en-US" sz="2100" dirty="0">
                  <a:solidFill>
                    <a:srgbClr val="1A1B1C"/>
                  </a:solidFill>
                  <a:latin typeface="Times New Roman" pitchFamily="18" charset="0"/>
                </a:rPr>
                <a:t>)</a:t>
              </a:r>
              <a:endParaRPr lang="en-US" dirty="0">
                <a:latin typeface="Arial" pitchFamily="34" charset="0"/>
              </a:endParaRPr>
            </a:p>
          </p:txBody>
        </p:sp>
        <p:sp>
          <p:nvSpPr>
            <p:cNvPr id="23" name="Line 21"/>
            <p:cNvSpPr>
              <a:spLocks noChangeShapeType="1"/>
            </p:cNvSpPr>
            <p:nvPr/>
          </p:nvSpPr>
          <p:spPr bwMode="auto">
            <a:xfrm flipV="1">
              <a:off x="2961" y="1798"/>
              <a:ext cx="0" cy="196"/>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2"/>
            <p:cNvSpPr>
              <a:spLocks noChangeArrowheads="1"/>
            </p:cNvSpPr>
            <p:nvPr/>
          </p:nvSpPr>
          <p:spPr bwMode="auto">
            <a:xfrm>
              <a:off x="3059" y="1798"/>
              <a:ext cx="71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100" dirty="0" err="1">
                  <a:solidFill>
                    <a:srgbClr val="1A1B1C"/>
                  </a:solidFill>
                  <a:latin typeface="Times New Roman" pitchFamily="18" charset="0"/>
                </a:rPr>
                <a:t>mov</a:t>
              </a:r>
              <a:r>
                <a:rPr lang="en-US" sz="2100" dirty="0">
                  <a:solidFill>
                    <a:srgbClr val="1A1B1C"/>
                  </a:solidFill>
                  <a:latin typeface="Times New Roman" pitchFamily="18" charset="0"/>
                </a:rPr>
                <a:t> r1, r2</a:t>
              </a:r>
              <a:endParaRPr lang="en-US" dirty="0">
                <a:latin typeface="Arial" pitchFamily="34" charset="0"/>
              </a:endParaRPr>
            </a:p>
          </p:txBody>
        </p:sp>
        <p:sp>
          <p:nvSpPr>
            <p:cNvPr id="25" name="Line 23"/>
            <p:cNvSpPr>
              <a:spLocks noChangeShapeType="1"/>
            </p:cNvSpPr>
            <p:nvPr/>
          </p:nvSpPr>
          <p:spPr bwMode="auto">
            <a:xfrm flipV="1">
              <a:off x="3987" y="1798"/>
              <a:ext cx="0" cy="196"/>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24"/>
            <p:cNvSpPr>
              <a:spLocks noChangeArrowheads="1"/>
            </p:cNvSpPr>
            <p:nvPr/>
          </p:nvSpPr>
          <p:spPr bwMode="auto">
            <a:xfrm>
              <a:off x="4096" y="1798"/>
              <a:ext cx="53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2100" dirty="0">
                  <a:solidFill>
                    <a:srgbClr val="1A1B1C"/>
                  </a:solidFill>
                  <a:latin typeface="Times New Roman" pitchFamily="18" charset="0"/>
                </a:rPr>
                <a:t>r1 ← r2</a:t>
              </a:r>
              <a:endParaRPr lang="en-US" dirty="0">
                <a:latin typeface="Arial" pitchFamily="34" charset="0"/>
              </a:endParaRPr>
            </a:p>
          </p:txBody>
        </p:sp>
        <p:sp>
          <p:nvSpPr>
            <p:cNvPr id="29" name="Freeform 27"/>
            <p:cNvSpPr>
              <a:spLocks noEditPoints="1"/>
            </p:cNvSpPr>
            <p:nvPr/>
          </p:nvSpPr>
          <p:spPr bwMode="auto">
            <a:xfrm>
              <a:off x="1280" y="1798"/>
              <a:ext cx="3821" cy="404"/>
            </a:xfrm>
            <a:custGeom>
              <a:avLst/>
              <a:gdLst>
                <a:gd name="T0" fmla="*/ 346 w 350"/>
                <a:gd name="T1" fmla="*/ 18 h 37"/>
                <a:gd name="T2" fmla="*/ 346 w 350"/>
                <a:gd name="T3" fmla="*/ 0 h 37"/>
                <a:gd name="T4" fmla="*/ 350 w 350"/>
                <a:gd name="T5" fmla="*/ 18 h 37"/>
                <a:gd name="T6" fmla="*/ 350 w 350"/>
                <a:gd name="T7" fmla="*/ 0 h 37"/>
                <a:gd name="T8" fmla="*/ 154 w 350"/>
                <a:gd name="T9" fmla="*/ 19 h 37"/>
                <a:gd name="T10" fmla="*/ 350 w 350"/>
                <a:gd name="T11" fmla="*/ 19 h 37"/>
                <a:gd name="T12" fmla="*/ 0 w 350"/>
                <a:gd name="T13" fmla="*/ 37 h 37"/>
                <a:gd name="T14" fmla="*/ 0 w 350"/>
                <a:gd name="T15" fmla="*/ 18 h 37"/>
                <a:gd name="T16" fmla="*/ 4 w 350"/>
                <a:gd name="T17" fmla="*/ 37 h 37"/>
                <a:gd name="T18" fmla="*/ 4 w 350"/>
                <a:gd name="T19" fmla="*/ 18 h 37"/>
                <a:gd name="T20" fmla="*/ 154 w 350"/>
                <a:gd name="T21" fmla="*/ 37 h 37"/>
                <a:gd name="T22" fmla="*/ 154 w 350"/>
                <a:gd name="T23"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0" h="37">
                  <a:moveTo>
                    <a:pt x="346" y="18"/>
                  </a:moveTo>
                  <a:lnTo>
                    <a:pt x="346" y="0"/>
                  </a:lnTo>
                  <a:moveTo>
                    <a:pt x="350" y="18"/>
                  </a:moveTo>
                  <a:lnTo>
                    <a:pt x="350" y="0"/>
                  </a:lnTo>
                  <a:moveTo>
                    <a:pt x="154" y="19"/>
                  </a:moveTo>
                  <a:lnTo>
                    <a:pt x="350" y="19"/>
                  </a:lnTo>
                  <a:moveTo>
                    <a:pt x="0" y="37"/>
                  </a:moveTo>
                  <a:lnTo>
                    <a:pt x="0" y="18"/>
                  </a:lnTo>
                  <a:moveTo>
                    <a:pt x="4" y="37"/>
                  </a:moveTo>
                  <a:lnTo>
                    <a:pt x="4" y="18"/>
                  </a:lnTo>
                  <a:moveTo>
                    <a:pt x="154" y="37"/>
                  </a:moveTo>
                  <a:lnTo>
                    <a:pt x="154" y="18"/>
                  </a:lnTo>
                </a:path>
              </a:pathLst>
            </a:custGeom>
            <a:noFill/>
            <a:ln w="11"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8"/>
            <p:cNvSpPr>
              <a:spLocks noChangeArrowheads="1"/>
            </p:cNvSpPr>
            <p:nvPr/>
          </p:nvSpPr>
          <p:spPr bwMode="auto">
            <a:xfrm>
              <a:off x="3059" y="1994"/>
              <a:ext cx="740"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100" dirty="0" err="1">
                  <a:solidFill>
                    <a:srgbClr val="1A1B1C"/>
                  </a:solidFill>
                  <a:latin typeface="Times New Roman" pitchFamily="18" charset="0"/>
                </a:rPr>
                <a:t>mov</a:t>
              </a:r>
              <a:r>
                <a:rPr lang="en-US" sz="2100" dirty="0">
                  <a:solidFill>
                    <a:srgbClr val="1A1B1C"/>
                  </a:solidFill>
                  <a:latin typeface="Times New Roman" pitchFamily="18" charset="0"/>
                </a:rPr>
                <a:t> r1, #3</a:t>
              </a:r>
              <a:endParaRPr lang="en-US" dirty="0">
                <a:latin typeface="Arial" pitchFamily="34" charset="0"/>
              </a:endParaRPr>
            </a:p>
          </p:txBody>
        </p:sp>
        <p:sp>
          <p:nvSpPr>
            <p:cNvPr id="31" name="Line 29"/>
            <p:cNvSpPr>
              <a:spLocks noChangeShapeType="1"/>
            </p:cNvSpPr>
            <p:nvPr/>
          </p:nvSpPr>
          <p:spPr bwMode="auto">
            <a:xfrm flipV="1">
              <a:off x="3987" y="1994"/>
              <a:ext cx="0" cy="208"/>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8" name="Rectangle 30"/>
            <p:cNvSpPr>
              <a:spLocks noChangeArrowheads="1"/>
            </p:cNvSpPr>
            <p:nvPr/>
          </p:nvSpPr>
          <p:spPr bwMode="auto">
            <a:xfrm>
              <a:off x="4096" y="1994"/>
              <a:ext cx="48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2100" dirty="0">
                  <a:solidFill>
                    <a:srgbClr val="1A1B1C"/>
                  </a:solidFill>
                  <a:latin typeface="Times New Roman" pitchFamily="18" charset="0"/>
                </a:rPr>
                <a:t>r1 ← 3</a:t>
              </a:r>
              <a:endParaRPr lang="en-US" dirty="0">
                <a:latin typeface="Arial" pitchFamily="34" charset="0"/>
              </a:endParaRPr>
            </a:p>
          </p:txBody>
        </p:sp>
        <p:sp>
          <p:nvSpPr>
            <p:cNvPr id="2053" name="Freeform 33"/>
            <p:cNvSpPr>
              <a:spLocks noEditPoints="1"/>
            </p:cNvSpPr>
            <p:nvPr/>
          </p:nvSpPr>
          <p:spPr bwMode="auto">
            <a:xfrm>
              <a:off x="1280" y="1994"/>
              <a:ext cx="3821" cy="404"/>
            </a:xfrm>
            <a:custGeom>
              <a:avLst/>
              <a:gdLst>
                <a:gd name="T0" fmla="*/ 346 w 350"/>
                <a:gd name="T1" fmla="*/ 19 h 37"/>
                <a:gd name="T2" fmla="*/ 346 w 350"/>
                <a:gd name="T3" fmla="*/ 0 h 37"/>
                <a:gd name="T4" fmla="*/ 350 w 350"/>
                <a:gd name="T5" fmla="*/ 19 h 37"/>
                <a:gd name="T6" fmla="*/ 350 w 350"/>
                <a:gd name="T7" fmla="*/ 0 h 37"/>
                <a:gd name="T8" fmla="*/ 0 w 350"/>
                <a:gd name="T9" fmla="*/ 19 h 37"/>
                <a:gd name="T10" fmla="*/ 350 w 350"/>
                <a:gd name="T11" fmla="*/ 19 h 37"/>
                <a:gd name="T12" fmla="*/ 0 w 350"/>
                <a:gd name="T13" fmla="*/ 37 h 37"/>
                <a:gd name="T14" fmla="*/ 0 w 350"/>
                <a:gd name="T15" fmla="*/ 19 h 37"/>
                <a:gd name="T16" fmla="*/ 4 w 350"/>
                <a:gd name="T17" fmla="*/ 37 h 37"/>
                <a:gd name="T18" fmla="*/ 4 w 35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0" h="37">
                  <a:moveTo>
                    <a:pt x="346" y="19"/>
                  </a:moveTo>
                  <a:lnTo>
                    <a:pt x="346" y="0"/>
                  </a:lnTo>
                  <a:moveTo>
                    <a:pt x="350" y="19"/>
                  </a:moveTo>
                  <a:lnTo>
                    <a:pt x="350" y="0"/>
                  </a:lnTo>
                  <a:moveTo>
                    <a:pt x="0" y="19"/>
                  </a:moveTo>
                  <a:lnTo>
                    <a:pt x="350" y="19"/>
                  </a:lnTo>
                  <a:moveTo>
                    <a:pt x="0" y="37"/>
                  </a:moveTo>
                  <a:lnTo>
                    <a:pt x="0" y="19"/>
                  </a:lnTo>
                  <a:moveTo>
                    <a:pt x="4" y="37"/>
                  </a:moveTo>
                  <a:lnTo>
                    <a:pt x="4" y="19"/>
                  </a:lnTo>
                </a:path>
              </a:pathLst>
            </a:custGeom>
            <a:noFill/>
            <a:ln w="11"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1" name="Line 41"/>
            <p:cNvSpPr>
              <a:spLocks noChangeShapeType="1"/>
            </p:cNvSpPr>
            <p:nvPr/>
          </p:nvSpPr>
          <p:spPr bwMode="auto">
            <a:xfrm flipV="1">
              <a:off x="2961" y="2202"/>
              <a:ext cx="0" cy="196"/>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2" name="Rectangle 42"/>
            <p:cNvSpPr>
              <a:spLocks noChangeArrowheads="1"/>
            </p:cNvSpPr>
            <p:nvPr/>
          </p:nvSpPr>
          <p:spPr bwMode="auto">
            <a:xfrm>
              <a:off x="3059" y="2202"/>
              <a:ext cx="71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100" dirty="0" err="1">
                  <a:solidFill>
                    <a:srgbClr val="1A1B1C"/>
                  </a:solidFill>
                  <a:latin typeface="Times New Roman" pitchFamily="18" charset="0"/>
                </a:rPr>
                <a:t>mvn</a:t>
              </a:r>
              <a:r>
                <a:rPr lang="en-US" sz="2100" dirty="0">
                  <a:solidFill>
                    <a:srgbClr val="1A1B1C"/>
                  </a:solidFill>
                  <a:latin typeface="Times New Roman" pitchFamily="18" charset="0"/>
                </a:rPr>
                <a:t> r1, r2</a:t>
              </a:r>
              <a:endParaRPr lang="en-US" dirty="0">
                <a:latin typeface="Arial" pitchFamily="34" charset="0"/>
              </a:endParaRPr>
            </a:p>
          </p:txBody>
        </p:sp>
        <p:sp>
          <p:nvSpPr>
            <p:cNvPr id="2063" name="Line 43"/>
            <p:cNvSpPr>
              <a:spLocks noChangeShapeType="1"/>
            </p:cNvSpPr>
            <p:nvPr/>
          </p:nvSpPr>
          <p:spPr bwMode="auto">
            <a:xfrm flipV="1">
              <a:off x="3987" y="2202"/>
              <a:ext cx="0" cy="196"/>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4" name="Rectangle 44"/>
            <p:cNvSpPr>
              <a:spLocks noChangeArrowheads="1"/>
            </p:cNvSpPr>
            <p:nvPr/>
          </p:nvSpPr>
          <p:spPr bwMode="auto">
            <a:xfrm>
              <a:off x="4096" y="2202"/>
              <a:ext cx="70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2100" dirty="0">
                  <a:solidFill>
                    <a:srgbClr val="1A1B1C"/>
                  </a:solidFill>
                  <a:latin typeface="Times New Roman" pitchFamily="18" charset="0"/>
                </a:rPr>
                <a:t>r1 ← ∼ r2</a:t>
              </a:r>
              <a:endParaRPr lang="en-US" dirty="0">
                <a:latin typeface="Arial" pitchFamily="34" charset="0"/>
              </a:endParaRPr>
            </a:p>
          </p:txBody>
        </p:sp>
        <p:sp>
          <p:nvSpPr>
            <p:cNvPr id="2067" name="Freeform 47"/>
            <p:cNvSpPr>
              <a:spLocks noEditPoints="1"/>
            </p:cNvSpPr>
            <p:nvPr/>
          </p:nvSpPr>
          <p:spPr bwMode="auto">
            <a:xfrm>
              <a:off x="1280" y="2202"/>
              <a:ext cx="3821" cy="393"/>
            </a:xfrm>
            <a:custGeom>
              <a:avLst/>
              <a:gdLst>
                <a:gd name="T0" fmla="*/ 346 w 350"/>
                <a:gd name="T1" fmla="*/ 18 h 36"/>
                <a:gd name="T2" fmla="*/ 346 w 350"/>
                <a:gd name="T3" fmla="*/ 0 h 36"/>
                <a:gd name="T4" fmla="*/ 350 w 350"/>
                <a:gd name="T5" fmla="*/ 18 h 36"/>
                <a:gd name="T6" fmla="*/ 350 w 350"/>
                <a:gd name="T7" fmla="*/ 0 h 36"/>
                <a:gd name="T8" fmla="*/ 154 w 350"/>
                <a:gd name="T9" fmla="*/ 18 h 36"/>
                <a:gd name="T10" fmla="*/ 350 w 350"/>
                <a:gd name="T11" fmla="*/ 18 h 36"/>
                <a:gd name="T12" fmla="*/ 0 w 350"/>
                <a:gd name="T13" fmla="*/ 36 h 36"/>
                <a:gd name="T14" fmla="*/ 0 w 350"/>
                <a:gd name="T15" fmla="*/ 18 h 36"/>
                <a:gd name="T16" fmla="*/ 4 w 350"/>
                <a:gd name="T17" fmla="*/ 36 h 36"/>
                <a:gd name="T18" fmla="*/ 4 w 350"/>
                <a:gd name="T19" fmla="*/ 18 h 36"/>
                <a:gd name="T20" fmla="*/ 154 w 350"/>
                <a:gd name="T21" fmla="*/ 36 h 36"/>
                <a:gd name="T22" fmla="*/ 154 w 350"/>
                <a:gd name="T23"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0" h="36">
                  <a:moveTo>
                    <a:pt x="346" y="18"/>
                  </a:moveTo>
                  <a:lnTo>
                    <a:pt x="346" y="0"/>
                  </a:lnTo>
                  <a:moveTo>
                    <a:pt x="350" y="18"/>
                  </a:moveTo>
                  <a:lnTo>
                    <a:pt x="350" y="0"/>
                  </a:lnTo>
                  <a:moveTo>
                    <a:pt x="154" y="18"/>
                  </a:moveTo>
                  <a:lnTo>
                    <a:pt x="350" y="18"/>
                  </a:lnTo>
                  <a:moveTo>
                    <a:pt x="0" y="36"/>
                  </a:moveTo>
                  <a:lnTo>
                    <a:pt x="0" y="18"/>
                  </a:lnTo>
                  <a:moveTo>
                    <a:pt x="4" y="36"/>
                  </a:moveTo>
                  <a:lnTo>
                    <a:pt x="4" y="18"/>
                  </a:lnTo>
                  <a:moveTo>
                    <a:pt x="154" y="36"/>
                  </a:moveTo>
                  <a:lnTo>
                    <a:pt x="154" y="18"/>
                  </a:lnTo>
                </a:path>
              </a:pathLst>
            </a:custGeom>
            <a:noFill/>
            <a:ln w="11"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8" name="Rectangle 48"/>
            <p:cNvSpPr>
              <a:spLocks noChangeArrowheads="1"/>
            </p:cNvSpPr>
            <p:nvPr/>
          </p:nvSpPr>
          <p:spPr bwMode="auto">
            <a:xfrm>
              <a:off x="3059" y="2398"/>
              <a:ext cx="740"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100" dirty="0" err="1">
                  <a:solidFill>
                    <a:srgbClr val="1A1B1C"/>
                  </a:solidFill>
                  <a:latin typeface="Times New Roman" pitchFamily="18" charset="0"/>
                </a:rPr>
                <a:t>mvn</a:t>
              </a:r>
              <a:r>
                <a:rPr lang="en-US" sz="2100" dirty="0">
                  <a:solidFill>
                    <a:srgbClr val="1A1B1C"/>
                  </a:solidFill>
                  <a:latin typeface="Times New Roman" pitchFamily="18" charset="0"/>
                </a:rPr>
                <a:t> r1, #3</a:t>
              </a:r>
              <a:endParaRPr lang="en-US" dirty="0">
                <a:latin typeface="Arial" pitchFamily="34" charset="0"/>
              </a:endParaRPr>
            </a:p>
          </p:txBody>
        </p:sp>
        <p:sp>
          <p:nvSpPr>
            <p:cNvPr id="2069" name="Line 49"/>
            <p:cNvSpPr>
              <a:spLocks noChangeShapeType="1"/>
            </p:cNvSpPr>
            <p:nvPr/>
          </p:nvSpPr>
          <p:spPr bwMode="auto">
            <a:xfrm flipV="1">
              <a:off x="3987" y="2398"/>
              <a:ext cx="0" cy="197"/>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0" name="Rectangle 50"/>
            <p:cNvSpPr>
              <a:spLocks noChangeArrowheads="1"/>
            </p:cNvSpPr>
            <p:nvPr/>
          </p:nvSpPr>
          <p:spPr bwMode="auto">
            <a:xfrm>
              <a:off x="4096" y="2398"/>
              <a:ext cx="64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2100" dirty="0">
                  <a:solidFill>
                    <a:srgbClr val="1A1B1C"/>
                  </a:solidFill>
                  <a:latin typeface="Times New Roman" pitchFamily="18" charset="0"/>
                </a:rPr>
                <a:t>r1 ← ∼ 3</a:t>
              </a:r>
              <a:endParaRPr lang="en-US" dirty="0">
                <a:latin typeface="Arial" pitchFamily="34" charset="0"/>
              </a:endParaRPr>
            </a:p>
          </p:txBody>
        </p:sp>
        <p:sp>
          <p:nvSpPr>
            <p:cNvPr id="2073" name="Freeform 53"/>
            <p:cNvSpPr>
              <a:spLocks noEditPoints="1"/>
            </p:cNvSpPr>
            <p:nvPr/>
          </p:nvSpPr>
          <p:spPr bwMode="auto">
            <a:xfrm>
              <a:off x="1280" y="2398"/>
              <a:ext cx="3821" cy="240"/>
            </a:xfrm>
            <a:custGeom>
              <a:avLst/>
              <a:gdLst>
                <a:gd name="T0" fmla="*/ 346 w 350"/>
                <a:gd name="T1" fmla="*/ 18 h 22"/>
                <a:gd name="T2" fmla="*/ 346 w 350"/>
                <a:gd name="T3" fmla="*/ 0 h 22"/>
                <a:gd name="T4" fmla="*/ 350 w 350"/>
                <a:gd name="T5" fmla="*/ 18 h 22"/>
                <a:gd name="T6" fmla="*/ 350 w 350"/>
                <a:gd name="T7" fmla="*/ 0 h 22"/>
                <a:gd name="T8" fmla="*/ 0 w 350"/>
                <a:gd name="T9" fmla="*/ 18 h 22"/>
                <a:gd name="T10" fmla="*/ 350 w 350"/>
                <a:gd name="T11" fmla="*/ 18 h 22"/>
                <a:gd name="T12" fmla="*/ 0 w 350"/>
                <a:gd name="T13" fmla="*/ 22 h 22"/>
                <a:gd name="T14" fmla="*/ 350 w 350"/>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0" h="22">
                  <a:moveTo>
                    <a:pt x="346" y="18"/>
                  </a:moveTo>
                  <a:lnTo>
                    <a:pt x="346" y="0"/>
                  </a:lnTo>
                  <a:moveTo>
                    <a:pt x="350" y="18"/>
                  </a:moveTo>
                  <a:lnTo>
                    <a:pt x="350" y="0"/>
                  </a:lnTo>
                  <a:moveTo>
                    <a:pt x="0" y="18"/>
                  </a:moveTo>
                  <a:lnTo>
                    <a:pt x="350" y="18"/>
                  </a:lnTo>
                  <a:moveTo>
                    <a:pt x="0" y="22"/>
                  </a:moveTo>
                  <a:lnTo>
                    <a:pt x="350" y="22"/>
                  </a:lnTo>
                </a:path>
              </a:pathLst>
            </a:custGeom>
            <a:noFill/>
            <a:ln w="11"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Rectangle 14"/>
            <p:cNvSpPr>
              <a:spLocks noChangeArrowheads="1"/>
            </p:cNvSpPr>
            <p:nvPr/>
          </p:nvSpPr>
          <p:spPr bwMode="auto">
            <a:xfrm>
              <a:off x="1430" y="2311"/>
              <a:ext cx="132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2100" dirty="0" err="1">
                  <a:solidFill>
                    <a:srgbClr val="1A1B1C"/>
                  </a:solidFill>
                  <a:latin typeface="Times New Roman" pitchFamily="18" charset="0"/>
                </a:rPr>
                <a:t>mvn</a:t>
              </a:r>
              <a:r>
                <a:rPr lang="en-US" sz="2100" dirty="0">
                  <a:solidFill>
                    <a:srgbClr val="1A1B1C"/>
                  </a:solidFill>
                  <a:latin typeface="Times New Roman" pitchFamily="18" charset="0"/>
                </a:rPr>
                <a:t> </a:t>
              </a:r>
              <a:r>
                <a:rPr lang="en-US" sz="2100" i="1" dirty="0" err="1">
                  <a:solidFill>
                    <a:srgbClr val="1A1B1C"/>
                  </a:solidFill>
                  <a:latin typeface="Times New Roman" pitchFamily="18" charset="0"/>
                </a:rPr>
                <a:t>reg</a:t>
              </a:r>
              <a:r>
                <a:rPr lang="en-US" sz="2100" dirty="0">
                  <a:solidFill>
                    <a:srgbClr val="1A1B1C"/>
                  </a:solidFill>
                  <a:latin typeface="Times New Roman" pitchFamily="18" charset="0"/>
                </a:rPr>
                <a:t>, (</a:t>
              </a:r>
              <a:r>
                <a:rPr lang="en-US" sz="2100" i="1" dirty="0" err="1">
                  <a:solidFill>
                    <a:srgbClr val="1A1B1C"/>
                  </a:solidFill>
                  <a:latin typeface="Times New Roman" pitchFamily="18" charset="0"/>
                </a:rPr>
                <a:t>reg</a:t>
              </a:r>
              <a:r>
                <a:rPr lang="en-US" sz="2100" i="1" dirty="0">
                  <a:solidFill>
                    <a:srgbClr val="1A1B1C"/>
                  </a:solidFill>
                  <a:latin typeface="Times New Roman" pitchFamily="18" charset="0"/>
                </a:rPr>
                <a:t>/</a:t>
              </a:r>
              <a:r>
                <a:rPr lang="en-US" sz="2100" i="1" dirty="0" err="1">
                  <a:solidFill>
                    <a:srgbClr val="1A1B1C"/>
                  </a:solidFill>
                  <a:latin typeface="Times New Roman" pitchFamily="18" charset="0"/>
                </a:rPr>
                <a:t>imm</a:t>
              </a:r>
              <a:r>
                <a:rPr lang="en-US" sz="2100" dirty="0">
                  <a:solidFill>
                    <a:srgbClr val="1A1B1C"/>
                  </a:solidFill>
                  <a:latin typeface="Times New Roman" pitchFamily="18" charset="0"/>
                </a:rPr>
                <a:t>)</a:t>
              </a:r>
              <a:endParaRPr lang="en-US" dirty="0">
                <a:latin typeface="Arial" pitchFamily="34"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565400" y="2286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Arithmetic Instructions</a:t>
            </a:r>
          </a:p>
        </p:txBody>
      </p:sp>
      <p:sp>
        <p:nvSpPr>
          <p:cNvPr id="3" name="Text Placeholder 2"/>
          <p:cNvSpPr txBox="1">
            <a:spLocks noGrp="1"/>
          </p:cNvSpPr>
          <p:nvPr>
            <p:ph type="body" idx="4294967295"/>
          </p:nvPr>
        </p:nvSpPr>
        <p:spPr>
          <a:xfrm>
            <a:off x="2590800" y="3963988"/>
            <a:ext cx="7416800" cy="1446212"/>
          </a:xfrm>
        </p:spPr>
        <p:txBody>
          <a:bodyPr vert="horz" lIns="0" tIns="0" rIns="0" bIns="0" rtlCol="0">
            <a:normAutofit/>
          </a:bodyPr>
          <a:lstStyle/>
          <a:p>
            <a:pPr marL="432000" indent="-324000">
              <a:spcBef>
                <a:spcPts val="0"/>
              </a:spcBef>
              <a:spcAft>
                <a:spcPts val="1414"/>
              </a:spcAft>
              <a:buChar char="*"/>
            </a:pPr>
            <a:r>
              <a:rPr lang="en-US" sz="3200" dirty="0">
                <a:solidFill>
                  <a:srgbClr val="000000"/>
                </a:solidFill>
                <a:latin typeface="Calibri" panose="020F0502020204030204" pitchFamily="34" charset="0"/>
                <a:ea typeface="Microsoft YaHei" pitchFamily="2"/>
                <a:cs typeface="Mangal" pitchFamily="2"/>
              </a:rPr>
              <a:t>add, sub, </a:t>
            </a:r>
            <a:r>
              <a:rPr lang="en-US" sz="3200" dirty="0" err="1">
                <a:solidFill>
                  <a:srgbClr val="000000"/>
                </a:solidFill>
                <a:latin typeface="Calibri" panose="020F0502020204030204" pitchFamily="34" charset="0"/>
                <a:ea typeface="Microsoft YaHei" pitchFamily="2"/>
                <a:cs typeface="Mangal" pitchFamily="2"/>
              </a:rPr>
              <a:t>rsb</a:t>
            </a:r>
            <a:r>
              <a:rPr lang="en-US" sz="3200" dirty="0">
                <a:solidFill>
                  <a:srgbClr val="000000"/>
                </a:solidFill>
                <a:latin typeface="Calibri" panose="020F0502020204030204" pitchFamily="34" charset="0"/>
                <a:ea typeface="Microsoft YaHei" pitchFamily="2"/>
                <a:cs typeface="Mangal" pitchFamily="2"/>
              </a:rPr>
              <a:t> (reverse subtract)</a:t>
            </a:r>
          </a:p>
        </p:txBody>
      </p:sp>
      <p:grpSp>
        <p:nvGrpSpPr>
          <p:cNvPr id="7" name="Group 5"/>
          <p:cNvGrpSpPr>
            <a:grpSpLocks noChangeAspect="1"/>
          </p:cNvGrpSpPr>
          <p:nvPr/>
        </p:nvGrpSpPr>
        <p:grpSpPr bwMode="auto">
          <a:xfrm>
            <a:off x="3200400" y="2057401"/>
            <a:ext cx="6470650" cy="1393825"/>
            <a:chOff x="1056" y="1296"/>
            <a:chExt cx="4076" cy="878"/>
          </a:xfrm>
        </p:grpSpPr>
        <p:sp>
          <p:nvSpPr>
            <p:cNvPr id="8" name="AutoShape 4"/>
            <p:cNvSpPr>
              <a:spLocks noChangeAspect="1" noChangeArrowheads="1" noTextEdit="1"/>
            </p:cNvSpPr>
            <p:nvPr/>
          </p:nvSpPr>
          <p:spPr bwMode="auto">
            <a:xfrm>
              <a:off x="1056" y="1296"/>
              <a:ext cx="4076" cy="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1076" y="1316"/>
              <a:ext cx="4030" cy="225"/>
            </a:xfrm>
            <a:custGeom>
              <a:avLst/>
              <a:gdLst>
                <a:gd name="T0" fmla="*/ 0 w 394"/>
                <a:gd name="T1" fmla="*/ 0 h 22"/>
                <a:gd name="T2" fmla="*/ 394 w 394"/>
                <a:gd name="T3" fmla="*/ 0 h 22"/>
                <a:gd name="T4" fmla="*/ 0 w 394"/>
                <a:gd name="T5" fmla="*/ 3 h 22"/>
                <a:gd name="T6" fmla="*/ 394 w 394"/>
                <a:gd name="T7" fmla="*/ 3 h 22"/>
                <a:gd name="T8" fmla="*/ 0 w 394"/>
                <a:gd name="T9" fmla="*/ 22 h 22"/>
                <a:gd name="T10" fmla="*/ 0 w 394"/>
                <a:gd name="T11" fmla="*/ 4 h 22"/>
                <a:gd name="T12" fmla="*/ 4 w 394"/>
                <a:gd name="T13" fmla="*/ 22 h 22"/>
                <a:gd name="T14" fmla="*/ 4 w 394"/>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4" h="22">
                  <a:moveTo>
                    <a:pt x="0" y="0"/>
                  </a:moveTo>
                  <a:lnTo>
                    <a:pt x="394" y="0"/>
                  </a:lnTo>
                  <a:moveTo>
                    <a:pt x="0" y="3"/>
                  </a:moveTo>
                  <a:lnTo>
                    <a:pt x="394" y="3"/>
                  </a:lnTo>
                  <a:moveTo>
                    <a:pt x="0" y="22"/>
                  </a:moveTo>
                  <a:lnTo>
                    <a:pt x="0" y="4"/>
                  </a:lnTo>
                  <a:moveTo>
                    <a:pt x="4" y="22"/>
                  </a:moveTo>
                  <a:lnTo>
                    <a:pt x="4" y="4"/>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1209" y="1347"/>
              <a:ext cx="62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dirty="0">
                  <a:solidFill>
                    <a:srgbClr val="1A1B1C"/>
                  </a:solidFill>
                  <a:latin typeface="Times New Roman" pitchFamily="18" charset="0"/>
                </a:rPr>
                <a:t>Semantics</a:t>
              </a:r>
              <a:endParaRPr lang="en-US" dirty="0">
                <a:latin typeface="Arial" pitchFamily="34" charset="0"/>
              </a:endParaRPr>
            </a:p>
          </p:txBody>
        </p:sp>
        <p:sp>
          <p:nvSpPr>
            <p:cNvPr id="11" name="Line 8"/>
            <p:cNvSpPr>
              <a:spLocks noChangeShapeType="1"/>
            </p:cNvSpPr>
            <p:nvPr/>
          </p:nvSpPr>
          <p:spPr bwMode="auto">
            <a:xfrm flipV="1">
              <a:off x="2907" y="1357"/>
              <a:ext cx="0" cy="184"/>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2999" y="1347"/>
              <a:ext cx="54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1A1B1C"/>
                  </a:solidFill>
                  <a:latin typeface="Times New Roman" pitchFamily="18" charset="0"/>
                </a:rPr>
                <a:t>Example</a:t>
              </a:r>
              <a:endParaRPr lang="en-US">
                <a:latin typeface="Arial" pitchFamily="34" charset="0"/>
              </a:endParaRPr>
            </a:p>
          </p:txBody>
        </p:sp>
        <p:sp>
          <p:nvSpPr>
            <p:cNvPr id="13" name="Line 10"/>
            <p:cNvSpPr>
              <a:spLocks noChangeShapeType="1"/>
            </p:cNvSpPr>
            <p:nvPr/>
          </p:nvSpPr>
          <p:spPr bwMode="auto">
            <a:xfrm flipV="1">
              <a:off x="3991" y="1357"/>
              <a:ext cx="0" cy="184"/>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4093" y="1347"/>
              <a:ext cx="74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900">
                  <a:solidFill>
                    <a:srgbClr val="1A1B1C"/>
                  </a:solidFill>
                  <a:latin typeface="Times New Roman" pitchFamily="18" charset="0"/>
                </a:rPr>
                <a:t>Explanation</a:t>
              </a:r>
              <a:endParaRPr lang="en-US">
                <a:latin typeface="Arial" pitchFamily="34" charset="0"/>
              </a:endParaRPr>
            </a:p>
          </p:txBody>
        </p:sp>
        <p:sp>
          <p:nvSpPr>
            <p:cNvPr id="15" name="Freeform 12"/>
            <p:cNvSpPr>
              <a:spLocks noEditPoints="1"/>
            </p:cNvSpPr>
            <p:nvPr/>
          </p:nvSpPr>
          <p:spPr bwMode="auto">
            <a:xfrm>
              <a:off x="1076" y="1357"/>
              <a:ext cx="4030" cy="368"/>
            </a:xfrm>
            <a:custGeom>
              <a:avLst/>
              <a:gdLst>
                <a:gd name="T0" fmla="*/ 390 w 394"/>
                <a:gd name="T1" fmla="*/ 18 h 36"/>
                <a:gd name="T2" fmla="*/ 390 w 394"/>
                <a:gd name="T3" fmla="*/ 0 h 36"/>
                <a:gd name="T4" fmla="*/ 394 w 394"/>
                <a:gd name="T5" fmla="*/ 18 h 36"/>
                <a:gd name="T6" fmla="*/ 394 w 394"/>
                <a:gd name="T7" fmla="*/ 0 h 36"/>
                <a:gd name="T8" fmla="*/ 0 w 394"/>
                <a:gd name="T9" fmla="*/ 18 h 36"/>
                <a:gd name="T10" fmla="*/ 394 w 394"/>
                <a:gd name="T11" fmla="*/ 18 h 36"/>
                <a:gd name="T12" fmla="*/ 0 w 394"/>
                <a:gd name="T13" fmla="*/ 36 h 36"/>
                <a:gd name="T14" fmla="*/ 0 w 394"/>
                <a:gd name="T15" fmla="*/ 18 h 36"/>
                <a:gd name="T16" fmla="*/ 4 w 394"/>
                <a:gd name="T17" fmla="*/ 36 h 36"/>
                <a:gd name="T18" fmla="*/ 4 w 394"/>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4" h="36">
                  <a:moveTo>
                    <a:pt x="390" y="18"/>
                  </a:moveTo>
                  <a:lnTo>
                    <a:pt x="390" y="0"/>
                  </a:lnTo>
                  <a:moveTo>
                    <a:pt x="394" y="18"/>
                  </a:moveTo>
                  <a:lnTo>
                    <a:pt x="394" y="0"/>
                  </a:lnTo>
                  <a:moveTo>
                    <a:pt x="0" y="18"/>
                  </a:moveTo>
                  <a:lnTo>
                    <a:pt x="394" y="18"/>
                  </a:lnTo>
                  <a:moveTo>
                    <a:pt x="0" y="36"/>
                  </a:moveTo>
                  <a:lnTo>
                    <a:pt x="0" y="18"/>
                  </a:lnTo>
                  <a:moveTo>
                    <a:pt x="4" y="36"/>
                  </a:moveTo>
                  <a:lnTo>
                    <a:pt x="4" y="18"/>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3"/>
            <p:cNvSpPr>
              <a:spLocks noChangeShapeType="1"/>
            </p:cNvSpPr>
            <p:nvPr/>
          </p:nvSpPr>
          <p:spPr bwMode="auto">
            <a:xfrm flipV="1">
              <a:off x="2907" y="1541"/>
              <a:ext cx="0" cy="184"/>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4"/>
            <p:cNvSpPr>
              <a:spLocks noChangeShapeType="1"/>
            </p:cNvSpPr>
            <p:nvPr/>
          </p:nvSpPr>
          <p:spPr bwMode="auto">
            <a:xfrm flipV="1">
              <a:off x="3991" y="1541"/>
              <a:ext cx="0" cy="184"/>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noEditPoints="1"/>
            </p:cNvSpPr>
            <p:nvPr/>
          </p:nvSpPr>
          <p:spPr bwMode="auto">
            <a:xfrm>
              <a:off x="1076" y="1541"/>
              <a:ext cx="4030" cy="379"/>
            </a:xfrm>
            <a:custGeom>
              <a:avLst/>
              <a:gdLst>
                <a:gd name="T0" fmla="*/ 390 w 394"/>
                <a:gd name="T1" fmla="*/ 18 h 37"/>
                <a:gd name="T2" fmla="*/ 390 w 394"/>
                <a:gd name="T3" fmla="*/ 0 h 37"/>
                <a:gd name="T4" fmla="*/ 394 w 394"/>
                <a:gd name="T5" fmla="*/ 18 h 37"/>
                <a:gd name="T6" fmla="*/ 394 w 394"/>
                <a:gd name="T7" fmla="*/ 0 h 37"/>
                <a:gd name="T8" fmla="*/ 0 w 394"/>
                <a:gd name="T9" fmla="*/ 18 h 37"/>
                <a:gd name="T10" fmla="*/ 394 w 394"/>
                <a:gd name="T11" fmla="*/ 18 h 37"/>
                <a:gd name="T12" fmla="*/ 0 w 394"/>
                <a:gd name="T13" fmla="*/ 37 h 37"/>
                <a:gd name="T14" fmla="*/ 0 w 394"/>
                <a:gd name="T15" fmla="*/ 19 h 37"/>
                <a:gd name="T16" fmla="*/ 4 w 394"/>
                <a:gd name="T17" fmla="*/ 37 h 37"/>
                <a:gd name="T18" fmla="*/ 4 w 394"/>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4" h="37">
                  <a:moveTo>
                    <a:pt x="390" y="18"/>
                  </a:moveTo>
                  <a:lnTo>
                    <a:pt x="390" y="0"/>
                  </a:lnTo>
                  <a:moveTo>
                    <a:pt x="394" y="18"/>
                  </a:moveTo>
                  <a:lnTo>
                    <a:pt x="394" y="0"/>
                  </a:lnTo>
                  <a:moveTo>
                    <a:pt x="0" y="18"/>
                  </a:moveTo>
                  <a:lnTo>
                    <a:pt x="394" y="18"/>
                  </a:lnTo>
                  <a:moveTo>
                    <a:pt x="0" y="37"/>
                  </a:moveTo>
                  <a:lnTo>
                    <a:pt x="0" y="19"/>
                  </a:lnTo>
                  <a:moveTo>
                    <a:pt x="4" y="37"/>
                  </a:moveTo>
                  <a:lnTo>
                    <a:pt x="4" y="19"/>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6"/>
            <p:cNvSpPr>
              <a:spLocks noChangeShapeType="1"/>
            </p:cNvSpPr>
            <p:nvPr/>
          </p:nvSpPr>
          <p:spPr bwMode="auto">
            <a:xfrm flipV="1">
              <a:off x="2907" y="1736"/>
              <a:ext cx="0" cy="184"/>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7"/>
            <p:cNvSpPr>
              <a:spLocks noChangeShapeType="1"/>
            </p:cNvSpPr>
            <p:nvPr/>
          </p:nvSpPr>
          <p:spPr bwMode="auto">
            <a:xfrm flipV="1">
              <a:off x="3991" y="1736"/>
              <a:ext cx="0" cy="184"/>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noEditPoints="1"/>
            </p:cNvSpPr>
            <p:nvPr/>
          </p:nvSpPr>
          <p:spPr bwMode="auto">
            <a:xfrm>
              <a:off x="1076" y="1736"/>
              <a:ext cx="4030" cy="368"/>
            </a:xfrm>
            <a:custGeom>
              <a:avLst/>
              <a:gdLst>
                <a:gd name="T0" fmla="*/ 390 w 394"/>
                <a:gd name="T1" fmla="*/ 18 h 36"/>
                <a:gd name="T2" fmla="*/ 390 w 394"/>
                <a:gd name="T3" fmla="*/ 0 h 36"/>
                <a:gd name="T4" fmla="*/ 394 w 394"/>
                <a:gd name="T5" fmla="*/ 18 h 36"/>
                <a:gd name="T6" fmla="*/ 394 w 394"/>
                <a:gd name="T7" fmla="*/ 0 h 36"/>
                <a:gd name="T8" fmla="*/ 0 w 394"/>
                <a:gd name="T9" fmla="*/ 18 h 36"/>
                <a:gd name="T10" fmla="*/ 394 w 394"/>
                <a:gd name="T11" fmla="*/ 18 h 36"/>
                <a:gd name="T12" fmla="*/ 0 w 394"/>
                <a:gd name="T13" fmla="*/ 36 h 36"/>
                <a:gd name="T14" fmla="*/ 0 w 394"/>
                <a:gd name="T15" fmla="*/ 18 h 36"/>
                <a:gd name="T16" fmla="*/ 4 w 394"/>
                <a:gd name="T17" fmla="*/ 36 h 36"/>
                <a:gd name="T18" fmla="*/ 4 w 394"/>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4" h="36">
                  <a:moveTo>
                    <a:pt x="390" y="18"/>
                  </a:moveTo>
                  <a:lnTo>
                    <a:pt x="390" y="0"/>
                  </a:lnTo>
                  <a:moveTo>
                    <a:pt x="394" y="18"/>
                  </a:moveTo>
                  <a:lnTo>
                    <a:pt x="394" y="0"/>
                  </a:lnTo>
                  <a:moveTo>
                    <a:pt x="0" y="18"/>
                  </a:moveTo>
                  <a:lnTo>
                    <a:pt x="394" y="18"/>
                  </a:lnTo>
                  <a:moveTo>
                    <a:pt x="0" y="36"/>
                  </a:moveTo>
                  <a:lnTo>
                    <a:pt x="0" y="18"/>
                  </a:lnTo>
                  <a:moveTo>
                    <a:pt x="4" y="36"/>
                  </a:moveTo>
                  <a:lnTo>
                    <a:pt x="4" y="18"/>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9"/>
            <p:cNvSpPr>
              <a:spLocks noChangeShapeType="1"/>
            </p:cNvSpPr>
            <p:nvPr/>
          </p:nvSpPr>
          <p:spPr bwMode="auto">
            <a:xfrm flipV="1">
              <a:off x="2907" y="1920"/>
              <a:ext cx="0" cy="184"/>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0"/>
            <p:cNvSpPr>
              <a:spLocks noChangeShapeType="1"/>
            </p:cNvSpPr>
            <p:nvPr/>
          </p:nvSpPr>
          <p:spPr bwMode="auto">
            <a:xfrm flipV="1">
              <a:off x="3991" y="1920"/>
              <a:ext cx="0" cy="184"/>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21"/>
            <p:cNvSpPr>
              <a:spLocks noEditPoints="1"/>
            </p:cNvSpPr>
            <p:nvPr/>
          </p:nvSpPr>
          <p:spPr bwMode="auto">
            <a:xfrm>
              <a:off x="1076" y="1920"/>
              <a:ext cx="4030" cy="224"/>
            </a:xfrm>
            <a:custGeom>
              <a:avLst/>
              <a:gdLst>
                <a:gd name="T0" fmla="*/ 390 w 394"/>
                <a:gd name="T1" fmla="*/ 18 h 22"/>
                <a:gd name="T2" fmla="*/ 390 w 394"/>
                <a:gd name="T3" fmla="*/ 0 h 22"/>
                <a:gd name="T4" fmla="*/ 394 w 394"/>
                <a:gd name="T5" fmla="*/ 18 h 22"/>
                <a:gd name="T6" fmla="*/ 394 w 394"/>
                <a:gd name="T7" fmla="*/ 0 h 22"/>
                <a:gd name="T8" fmla="*/ 0 w 394"/>
                <a:gd name="T9" fmla="*/ 19 h 22"/>
                <a:gd name="T10" fmla="*/ 394 w 394"/>
                <a:gd name="T11" fmla="*/ 19 h 22"/>
                <a:gd name="T12" fmla="*/ 0 w 394"/>
                <a:gd name="T13" fmla="*/ 22 h 22"/>
                <a:gd name="T14" fmla="*/ 394 w 394"/>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4" h="22">
                  <a:moveTo>
                    <a:pt x="390" y="18"/>
                  </a:moveTo>
                  <a:lnTo>
                    <a:pt x="390" y="0"/>
                  </a:lnTo>
                  <a:moveTo>
                    <a:pt x="394" y="18"/>
                  </a:moveTo>
                  <a:lnTo>
                    <a:pt x="394" y="0"/>
                  </a:lnTo>
                  <a:moveTo>
                    <a:pt x="0" y="19"/>
                  </a:moveTo>
                  <a:lnTo>
                    <a:pt x="394" y="19"/>
                  </a:lnTo>
                  <a:moveTo>
                    <a:pt x="0" y="22"/>
                  </a:moveTo>
                  <a:lnTo>
                    <a:pt x="394" y="22"/>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7"/>
            <p:cNvSpPr>
              <a:spLocks noChangeArrowheads="1"/>
            </p:cNvSpPr>
            <p:nvPr/>
          </p:nvSpPr>
          <p:spPr bwMode="auto">
            <a:xfrm>
              <a:off x="1209" y="1536"/>
              <a:ext cx="1575" cy="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fontAlgn="base">
                <a:spcBef>
                  <a:spcPct val="0"/>
                </a:spcBef>
                <a:spcAft>
                  <a:spcPct val="0"/>
                </a:spcAft>
              </a:pPr>
              <a:r>
                <a:rPr lang="nn-NO" sz="1900" dirty="0">
                  <a:solidFill>
                    <a:srgbClr val="1A1B1C"/>
                  </a:solidFill>
                  <a:latin typeface="Times New Roman" pitchFamily="18" charset="0"/>
                </a:rPr>
                <a:t>add </a:t>
              </a:r>
              <a:r>
                <a:rPr lang="nn-NO" sz="1900" i="1" dirty="0">
                  <a:solidFill>
                    <a:srgbClr val="1A1B1C"/>
                  </a:solidFill>
                  <a:latin typeface="Times New Roman" pitchFamily="18" charset="0"/>
                </a:rPr>
                <a:t>reg</a:t>
              </a:r>
              <a:r>
                <a:rPr lang="nn-NO" sz="1900" dirty="0">
                  <a:solidFill>
                    <a:srgbClr val="1A1B1C"/>
                  </a:solidFill>
                  <a:latin typeface="Times New Roman" pitchFamily="18" charset="0"/>
                </a:rPr>
                <a:t>, </a:t>
              </a:r>
              <a:r>
                <a:rPr lang="nn-NO" sz="1900" i="1" dirty="0">
                  <a:solidFill>
                    <a:srgbClr val="1A1B1C"/>
                  </a:solidFill>
                  <a:latin typeface="Times New Roman" pitchFamily="18" charset="0"/>
                </a:rPr>
                <a:t>reg</a:t>
              </a:r>
              <a:r>
                <a:rPr lang="nn-NO" sz="1900" dirty="0">
                  <a:solidFill>
                    <a:srgbClr val="1A1B1C"/>
                  </a:solidFill>
                  <a:latin typeface="Times New Roman" pitchFamily="18" charset="0"/>
                </a:rPr>
                <a:t>, (</a:t>
              </a:r>
              <a:r>
                <a:rPr lang="nn-NO" sz="1900" i="1" dirty="0">
                  <a:solidFill>
                    <a:srgbClr val="1A1B1C"/>
                  </a:solidFill>
                  <a:latin typeface="Times New Roman" pitchFamily="18" charset="0"/>
                </a:rPr>
                <a:t>reg/imm</a:t>
              </a:r>
              <a:r>
                <a:rPr lang="nn-NO" sz="1900" dirty="0">
                  <a:solidFill>
                    <a:srgbClr val="1A1B1C"/>
                  </a:solidFill>
                  <a:latin typeface="Times New Roman" pitchFamily="18" charset="0"/>
                </a:rPr>
                <a:t>)</a:t>
              </a:r>
            </a:p>
            <a:p>
              <a:pPr lvl="0" fontAlgn="base">
                <a:spcBef>
                  <a:spcPct val="0"/>
                </a:spcBef>
                <a:spcAft>
                  <a:spcPct val="0"/>
                </a:spcAft>
              </a:pPr>
              <a:r>
                <a:rPr lang="nn-NO" sz="1900" dirty="0">
                  <a:solidFill>
                    <a:srgbClr val="1A1B1C"/>
                  </a:solidFill>
                  <a:latin typeface="Times New Roman" pitchFamily="18" charset="0"/>
                </a:rPr>
                <a:t>sub </a:t>
              </a:r>
              <a:r>
                <a:rPr lang="nn-NO" sz="1900" i="1" dirty="0">
                  <a:solidFill>
                    <a:srgbClr val="1A1B1C"/>
                  </a:solidFill>
                  <a:latin typeface="Times New Roman" pitchFamily="18" charset="0"/>
                </a:rPr>
                <a:t>reg</a:t>
              </a:r>
              <a:r>
                <a:rPr lang="nn-NO" sz="1900" dirty="0">
                  <a:solidFill>
                    <a:srgbClr val="1A1B1C"/>
                  </a:solidFill>
                  <a:latin typeface="Times New Roman" pitchFamily="18" charset="0"/>
                </a:rPr>
                <a:t>, </a:t>
              </a:r>
              <a:r>
                <a:rPr lang="nn-NO" sz="1900" i="1" dirty="0">
                  <a:solidFill>
                    <a:srgbClr val="1A1B1C"/>
                  </a:solidFill>
                  <a:latin typeface="Times New Roman" pitchFamily="18" charset="0"/>
                </a:rPr>
                <a:t>reg</a:t>
              </a:r>
              <a:r>
                <a:rPr lang="nn-NO" sz="1900" dirty="0">
                  <a:solidFill>
                    <a:srgbClr val="1A1B1C"/>
                  </a:solidFill>
                  <a:latin typeface="Times New Roman" pitchFamily="18" charset="0"/>
                </a:rPr>
                <a:t>, (</a:t>
              </a:r>
              <a:r>
                <a:rPr lang="nn-NO" sz="1900" i="1" dirty="0">
                  <a:solidFill>
                    <a:srgbClr val="1A1B1C"/>
                  </a:solidFill>
                  <a:latin typeface="Times New Roman" pitchFamily="18" charset="0"/>
                </a:rPr>
                <a:t>reg/imm</a:t>
              </a:r>
              <a:r>
                <a:rPr lang="nn-NO" sz="1900" dirty="0">
                  <a:solidFill>
                    <a:srgbClr val="1A1B1C"/>
                  </a:solidFill>
                  <a:latin typeface="Times New Roman" pitchFamily="18" charset="0"/>
                </a:rPr>
                <a:t>)</a:t>
              </a:r>
            </a:p>
            <a:p>
              <a:pPr lvl="0" fontAlgn="base">
                <a:spcBef>
                  <a:spcPct val="0"/>
                </a:spcBef>
                <a:spcAft>
                  <a:spcPct val="0"/>
                </a:spcAft>
              </a:pPr>
              <a:r>
                <a:rPr lang="nn-NO" sz="1900" dirty="0">
                  <a:solidFill>
                    <a:srgbClr val="1A1B1C"/>
                  </a:solidFill>
                  <a:latin typeface="Times New Roman" pitchFamily="18" charset="0"/>
                </a:rPr>
                <a:t>rsb </a:t>
              </a:r>
              <a:r>
                <a:rPr lang="nn-NO" sz="1900" i="1" dirty="0">
                  <a:solidFill>
                    <a:srgbClr val="1A1B1C"/>
                  </a:solidFill>
                  <a:latin typeface="Times New Roman" pitchFamily="18" charset="0"/>
                </a:rPr>
                <a:t>reg</a:t>
              </a:r>
              <a:r>
                <a:rPr lang="nn-NO" sz="1900" dirty="0">
                  <a:solidFill>
                    <a:srgbClr val="1A1B1C"/>
                  </a:solidFill>
                  <a:latin typeface="Times New Roman" pitchFamily="18" charset="0"/>
                </a:rPr>
                <a:t>, </a:t>
              </a:r>
              <a:r>
                <a:rPr lang="nn-NO" sz="1900" i="1" dirty="0">
                  <a:solidFill>
                    <a:srgbClr val="1A1B1C"/>
                  </a:solidFill>
                  <a:latin typeface="Times New Roman" pitchFamily="18" charset="0"/>
                </a:rPr>
                <a:t>reg</a:t>
              </a:r>
              <a:r>
                <a:rPr lang="nn-NO" sz="1900" dirty="0">
                  <a:solidFill>
                    <a:srgbClr val="1A1B1C"/>
                  </a:solidFill>
                  <a:latin typeface="Times New Roman" pitchFamily="18" charset="0"/>
                </a:rPr>
                <a:t>, (</a:t>
              </a:r>
              <a:r>
                <a:rPr lang="nn-NO" sz="1900" i="1" dirty="0">
                  <a:solidFill>
                    <a:srgbClr val="1A1B1C"/>
                  </a:solidFill>
                  <a:latin typeface="Times New Roman" pitchFamily="18" charset="0"/>
                </a:rPr>
                <a:t>reg/imm</a:t>
              </a:r>
              <a:r>
                <a:rPr lang="nn-NO" sz="1900" dirty="0">
                  <a:solidFill>
                    <a:srgbClr val="1A1B1C"/>
                  </a:solidFill>
                  <a:latin typeface="Times New Roman" pitchFamily="18" charset="0"/>
                </a:rPr>
                <a:t>)</a:t>
              </a:r>
              <a:endParaRPr lang="en-US" dirty="0">
                <a:latin typeface="Arial" pitchFamily="34" charset="0"/>
              </a:endParaRPr>
            </a:p>
          </p:txBody>
        </p:sp>
        <p:sp>
          <p:nvSpPr>
            <p:cNvPr id="27" name="Rectangle 7"/>
            <p:cNvSpPr>
              <a:spLocks noChangeArrowheads="1"/>
            </p:cNvSpPr>
            <p:nvPr/>
          </p:nvSpPr>
          <p:spPr bwMode="auto">
            <a:xfrm>
              <a:off x="2971" y="1541"/>
              <a:ext cx="965" cy="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fontAlgn="base">
                <a:spcBef>
                  <a:spcPct val="0"/>
                </a:spcBef>
                <a:spcAft>
                  <a:spcPct val="0"/>
                </a:spcAft>
              </a:pPr>
              <a:r>
                <a:rPr lang="pt-BR" sz="1900" dirty="0">
                  <a:solidFill>
                    <a:srgbClr val="1A1B1C"/>
                  </a:solidFill>
                  <a:latin typeface="Times New Roman" pitchFamily="18" charset="0"/>
                </a:rPr>
                <a:t>add r1, r2, r3</a:t>
              </a:r>
            </a:p>
            <a:p>
              <a:pPr lvl="0" fontAlgn="base">
                <a:spcBef>
                  <a:spcPct val="0"/>
                </a:spcBef>
                <a:spcAft>
                  <a:spcPct val="0"/>
                </a:spcAft>
              </a:pPr>
              <a:r>
                <a:rPr lang="pt-BR" sz="1900" dirty="0">
                  <a:solidFill>
                    <a:srgbClr val="1A1B1C"/>
                  </a:solidFill>
                  <a:latin typeface="Times New Roman" pitchFamily="18" charset="0"/>
                </a:rPr>
                <a:t>sub r1, r2, r3</a:t>
              </a:r>
            </a:p>
            <a:p>
              <a:pPr lvl="0" fontAlgn="base">
                <a:spcBef>
                  <a:spcPct val="0"/>
                </a:spcBef>
                <a:spcAft>
                  <a:spcPct val="0"/>
                </a:spcAft>
              </a:pPr>
              <a:r>
                <a:rPr lang="pt-BR" sz="1900" dirty="0">
                  <a:solidFill>
                    <a:srgbClr val="1A1B1C"/>
                  </a:solidFill>
                  <a:latin typeface="Times New Roman" pitchFamily="18" charset="0"/>
                </a:rPr>
                <a:t>rsb r1, r2, r3</a:t>
              </a:r>
              <a:endParaRPr lang="en-US" dirty="0">
                <a:latin typeface="Arial" pitchFamily="34" charset="0"/>
              </a:endParaRPr>
            </a:p>
          </p:txBody>
        </p:sp>
        <p:sp>
          <p:nvSpPr>
            <p:cNvPr id="28" name="Rectangle 7"/>
            <p:cNvSpPr>
              <a:spLocks noChangeArrowheads="1"/>
            </p:cNvSpPr>
            <p:nvPr/>
          </p:nvSpPr>
          <p:spPr bwMode="auto">
            <a:xfrm>
              <a:off x="4075" y="1536"/>
              <a:ext cx="965" cy="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fontAlgn="base">
                <a:spcBef>
                  <a:spcPct val="0"/>
                </a:spcBef>
                <a:spcAft>
                  <a:spcPct val="0"/>
                </a:spcAft>
              </a:pPr>
              <a:r>
                <a:rPr lang="pt-BR" sz="1900" dirty="0">
                  <a:solidFill>
                    <a:srgbClr val="1A1B1C"/>
                  </a:solidFill>
                  <a:latin typeface="Times New Roman" pitchFamily="18" charset="0"/>
                </a:rPr>
                <a:t>r1 ← r2 + r3</a:t>
              </a:r>
            </a:p>
            <a:p>
              <a:pPr lvl="0" fontAlgn="base">
                <a:spcBef>
                  <a:spcPct val="0"/>
                </a:spcBef>
                <a:spcAft>
                  <a:spcPct val="0"/>
                </a:spcAft>
              </a:pPr>
              <a:r>
                <a:rPr lang="pt-BR" sz="1900" dirty="0">
                  <a:solidFill>
                    <a:srgbClr val="1A1B1C"/>
                  </a:solidFill>
                  <a:latin typeface="Times New Roman" pitchFamily="18" charset="0"/>
                </a:rPr>
                <a:t>r1 ← r2 - r3</a:t>
              </a:r>
            </a:p>
            <a:p>
              <a:pPr lvl="0" fontAlgn="base">
                <a:spcBef>
                  <a:spcPct val="0"/>
                </a:spcBef>
                <a:spcAft>
                  <a:spcPct val="0"/>
                </a:spcAft>
              </a:pPr>
              <a:r>
                <a:rPr lang="pt-BR" sz="1900" dirty="0">
                  <a:solidFill>
                    <a:srgbClr val="1A1B1C"/>
                  </a:solidFill>
                  <a:latin typeface="Times New Roman" pitchFamily="18" charset="0"/>
                </a:rPr>
                <a:t>r1 ← r3 - r2</a:t>
              </a:r>
              <a:endParaRPr lang="en-US" dirty="0">
                <a:latin typeface="Arial" pitchFamily="34" charset="0"/>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540000" y="358358"/>
            <a:ext cx="7416800" cy="677108"/>
          </a:xfrm>
        </p:spPr>
        <p:txBody>
          <a:bodyPr vert="horz" lIns="0" tIns="0" rIns="0" bIns="0" rtlCol="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Example</a:t>
            </a:r>
          </a:p>
        </p:txBody>
      </p:sp>
      <p:grpSp>
        <p:nvGrpSpPr>
          <p:cNvPr id="6" name="Group 5"/>
          <p:cNvGrpSpPr>
            <a:grpSpLocks noChangeAspect="1"/>
          </p:cNvGrpSpPr>
          <p:nvPr/>
        </p:nvGrpSpPr>
        <p:grpSpPr bwMode="auto">
          <a:xfrm>
            <a:off x="3276601" y="1682750"/>
            <a:ext cx="5824537" cy="4108450"/>
            <a:chOff x="1317" y="1060"/>
            <a:chExt cx="3669" cy="2588"/>
          </a:xfrm>
        </p:grpSpPr>
        <p:sp>
          <p:nvSpPr>
            <p:cNvPr id="7" name="AutoShape 4"/>
            <p:cNvSpPr>
              <a:spLocks noChangeAspect="1" noChangeArrowheads="1" noTextEdit="1"/>
            </p:cNvSpPr>
            <p:nvPr/>
          </p:nvSpPr>
          <p:spPr bwMode="auto">
            <a:xfrm>
              <a:off x="1317" y="1060"/>
              <a:ext cx="3669" cy="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noEditPoints="1"/>
            </p:cNvSpPr>
            <p:nvPr/>
          </p:nvSpPr>
          <p:spPr bwMode="auto">
            <a:xfrm>
              <a:off x="2352" y="2736"/>
              <a:ext cx="317" cy="324"/>
            </a:xfrm>
            <a:custGeom>
              <a:avLst/>
              <a:gdLst>
                <a:gd name="T0" fmla="*/ 37 w 45"/>
                <a:gd name="T1" fmla="*/ 8 h 46"/>
                <a:gd name="T2" fmla="*/ 38 w 45"/>
                <a:gd name="T3" fmla="*/ 37 h 46"/>
                <a:gd name="T4" fmla="*/ 9 w 45"/>
                <a:gd name="T5" fmla="*/ 38 h 46"/>
                <a:gd name="T6" fmla="*/ 7 w 45"/>
                <a:gd name="T7" fmla="*/ 9 h 46"/>
                <a:gd name="T8" fmla="*/ 37 w 45"/>
                <a:gd name="T9" fmla="*/ 8 h 46"/>
                <a:gd name="T10" fmla="*/ 37 w 45"/>
                <a:gd name="T11" fmla="*/ 8 h 46"/>
              </a:gdLst>
              <a:ahLst/>
              <a:cxnLst>
                <a:cxn ang="0">
                  <a:pos x="T0" y="T1"/>
                </a:cxn>
                <a:cxn ang="0">
                  <a:pos x="T2" y="T3"/>
                </a:cxn>
                <a:cxn ang="0">
                  <a:pos x="T4" y="T5"/>
                </a:cxn>
                <a:cxn ang="0">
                  <a:pos x="T6" y="T7"/>
                </a:cxn>
                <a:cxn ang="0">
                  <a:pos x="T8" y="T9"/>
                </a:cxn>
                <a:cxn ang="0">
                  <a:pos x="T10" y="T11"/>
                </a:cxn>
              </a:cxnLst>
              <a:rect l="0" t="0" r="r" b="b"/>
              <a:pathLst>
                <a:path w="45" h="46">
                  <a:moveTo>
                    <a:pt x="37" y="8"/>
                  </a:moveTo>
                  <a:cubicBezTo>
                    <a:pt x="45" y="16"/>
                    <a:pt x="45" y="29"/>
                    <a:pt x="38" y="37"/>
                  </a:cubicBezTo>
                  <a:cubicBezTo>
                    <a:pt x="30" y="45"/>
                    <a:pt x="17" y="46"/>
                    <a:pt x="9" y="38"/>
                  </a:cubicBezTo>
                  <a:cubicBezTo>
                    <a:pt x="0" y="30"/>
                    <a:pt x="0" y="17"/>
                    <a:pt x="7" y="9"/>
                  </a:cubicBezTo>
                  <a:cubicBezTo>
                    <a:pt x="15" y="0"/>
                    <a:pt x="28" y="0"/>
                    <a:pt x="37" y="8"/>
                  </a:cubicBezTo>
                  <a:close/>
                  <a:moveTo>
                    <a:pt x="37" y="8"/>
                  </a:moveTo>
                </a:path>
              </a:pathLst>
            </a:custGeom>
            <a:noFill/>
            <a:ln w="0">
              <a:solidFill>
                <a:srgbClr val="FAFBF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7"/>
            <p:cNvSpPr>
              <a:spLocks noChangeArrowheads="1"/>
            </p:cNvSpPr>
            <p:nvPr/>
          </p:nvSpPr>
          <p:spPr bwMode="auto">
            <a:xfrm>
              <a:off x="1430" y="1243"/>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endParaRPr lang="en-US" b="1" dirty="0">
                <a:latin typeface="Arial" pitchFamily="34" charset="0"/>
              </a:endParaRPr>
            </a:p>
          </p:txBody>
        </p:sp>
        <p:sp>
          <p:nvSpPr>
            <p:cNvPr id="10" name="Rectangle 8"/>
            <p:cNvSpPr>
              <a:spLocks noChangeArrowheads="1"/>
            </p:cNvSpPr>
            <p:nvPr/>
          </p:nvSpPr>
          <p:spPr bwMode="auto">
            <a:xfrm>
              <a:off x="1317" y="1243"/>
              <a:ext cx="354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fontAlgn="base">
                <a:spcBef>
                  <a:spcPct val="0"/>
                </a:spcBef>
                <a:spcAft>
                  <a:spcPct val="0"/>
                </a:spcAft>
              </a:pPr>
              <a:r>
                <a:rPr lang="en-US" sz="1400" i="1" dirty="0">
                  <a:solidFill>
                    <a:srgbClr val="1A1B1C"/>
                  </a:solidFill>
                  <a:latin typeface="Times New Roman" pitchFamily="18" charset="0"/>
                </a:rPr>
                <a:t>Write an ARM assembly program to compute: 4+5 - 19. Save the result in</a:t>
              </a:r>
            </a:p>
            <a:p>
              <a:pPr lvl="0" fontAlgn="base">
                <a:spcBef>
                  <a:spcPct val="0"/>
                </a:spcBef>
                <a:spcAft>
                  <a:spcPct val="0"/>
                </a:spcAft>
              </a:pPr>
              <a:r>
                <a:rPr lang="en-US" sz="1400" i="1" dirty="0">
                  <a:solidFill>
                    <a:srgbClr val="1A1B1C"/>
                  </a:solidFill>
                  <a:latin typeface="Times New Roman" pitchFamily="18" charset="0"/>
                </a:rPr>
                <a:t>r1.</a:t>
              </a:r>
              <a:endParaRPr lang="en-US" sz="2000" i="1" dirty="0">
                <a:latin typeface="Arial" pitchFamily="34" charset="0"/>
              </a:endParaRPr>
            </a:p>
          </p:txBody>
        </p:sp>
        <p:sp>
          <p:nvSpPr>
            <p:cNvPr id="12" name="Rectangle 10"/>
            <p:cNvSpPr>
              <a:spLocks noChangeArrowheads="1"/>
            </p:cNvSpPr>
            <p:nvPr/>
          </p:nvSpPr>
          <p:spPr bwMode="auto">
            <a:xfrm>
              <a:off x="1430" y="1750"/>
              <a:ext cx="184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400" b="1" i="1" dirty="0">
                  <a:solidFill>
                    <a:srgbClr val="1A1B1C"/>
                  </a:solidFill>
                  <a:latin typeface="Times New Roman" pitchFamily="18" charset="0"/>
                </a:rPr>
                <a:t>Answer: </a:t>
              </a:r>
              <a:r>
                <a:rPr lang="en-US" sz="1400" i="1" dirty="0">
                  <a:solidFill>
                    <a:srgbClr val="1A1B1C"/>
                  </a:solidFill>
                  <a:latin typeface="Times New Roman" pitchFamily="18" charset="0"/>
                </a:rPr>
                <a:t>Simple yet suboptimal solution.</a:t>
              </a:r>
              <a:endParaRPr lang="en-US" sz="1400" i="1" dirty="0">
                <a:latin typeface="Arial" pitchFamily="34" charset="0"/>
              </a:endParaRPr>
            </a:p>
          </p:txBody>
        </p:sp>
        <p:sp>
          <p:nvSpPr>
            <p:cNvPr id="18" name="Rectangle 16"/>
            <p:cNvSpPr>
              <a:spLocks noChangeArrowheads="1"/>
            </p:cNvSpPr>
            <p:nvPr/>
          </p:nvSpPr>
          <p:spPr bwMode="auto">
            <a:xfrm>
              <a:off x="1483" y="1968"/>
              <a:ext cx="1397" cy="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fontAlgn="base">
                <a:spcBef>
                  <a:spcPct val="0"/>
                </a:spcBef>
                <a:spcAft>
                  <a:spcPct val="0"/>
                </a:spcAft>
              </a:pPr>
              <a:r>
                <a:rPr lang="pt-BR" sz="1300" i="1" dirty="0">
                  <a:solidFill>
                    <a:srgbClr val="1A1B1C"/>
                  </a:solidFill>
                  <a:latin typeface="Courier New" pitchFamily="49" charset="0"/>
                  <a:cs typeface="Courier New" pitchFamily="49" charset="0"/>
                </a:rPr>
                <a:t>mov r1, #4</a:t>
              </a:r>
            </a:p>
            <a:p>
              <a:pPr lvl="0" fontAlgn="base">
                <a:spcBef>
                  <a:spcPct val="0"/>
                </a:spcBef>
                <a:spcAft>
                  <a:spcPct val="0"/>
                </a:spcAft>
              </a:pPr>
              <a:r>
                <a:rPr lang="pt-BR" sz="1300" i="1" dirty="0">
                  <a:solidFill>
                    <a:srgbClr val="1A1B1C"/>
                  </a:solidFill>
                  <a:latin typeface="Courier New" pitchFamily="49" charset="0"/>
                  <a:cs typeface="Courier New" pitchFamily="49" charset="0"/>
                </a:rPr>
                <a:t>mov r2, #5</a:t>
              </a:r>
            </a:p>
            <a:p>
              <a:pPr lvl="0" fontAlgn="base">
                <a:spcBef>
                  <a:spcPct val="0"/>
                </a:spcBef>
                <a:spcAft>
                  <a:spcPct val="0"/>
                </a:spcAft>
              </a:pPr>
              <a:r>
                <a:rPr lang="pt-BR" sz="1300" i="1" dirty="0">
                  <a:solidFill>
                    <a:srgbClr val="1A1B1C"/>
                  </a:solidFill>
                  <a:latin typeface="Courier New" pitchFamily="49" charset="0"/>
                  <a:cs typeface="Courier New" pitchFamily="49" charset="0"/>
                </a:rPr>
                <a:t>add r3, r1, r2</a:t>
              </a:r>
            </a:p>
            <a:p>
              <a:pPr lvl="0" fontAlgn="base">
                <a:spcBef>
                  <a:spcPct val="0"/>
                </a:spcBef>
                <a:spcAft>
                  <a:spcPct val="0"/>
                </a:spcAft>
              </a:pPr>
              <a:r>
                <a:rPr lang="pt-BR" sz="1300" i="1" dirty="0">
                  <a:solidFill>
                    <a:srgbClr val="1A1B1C"/>
                  </a:solidFill>
                  <a:latin typeface="Courier New" pitchFamily="49" charset="0"/>
                  <a:cs typeface="Courier New" pitchFamily="49" charset="0"/>
                </a:rPr>
                <a:t>mov r4, #19</a:t>
              </a:r>
            </a:p>
            <a:p>
              <a:pPr lvl="0" fontAlgn="base">
                <a:spcBef>
                  <a:spcPct val="0"/>
                </a:spcBef>
                <a:spcAft>
                  <a:spcPct val="0"/>
                </a:spcAft>
              </a:pPr>
              <a:r>
                <a:rPr lang="pt-BR" sz="1300" i="1" dirty="0">
                  <a:solidFill>
                    <a:srgbClr val="1A1B1C"/>
                  </a:solidFill>
                  <a:latin typeface="Courier New" pitchFamily="49" charset="0"/>
                  <a:cs typeface="Courier New" pitchFamily="49" charset="0"/>
                </a:rPr>
                <a:t>sub r1, r3, r4</a:t>
              </a:r>
              <a:endParaRPr lang="en-US" i="1" dirty="0">
                <a:latin typeface="Courier New" pitchFamily="49" charset="0"/>
                <a:cs typeface="Courier New" pitchFamily="49" charset="0"/>
              </a:endParaRPr>
            </a:p>
          </p:txBody>
        </p:sp>
        <p:sp>
          <p:nvSpPr>
            <p:cNvPr id="19" name="Rectangle 17"/>
            <p:cNvSpPr>
              <a:spLocks noChangeArrowheads="1"/>
            </p:cNvSpPr>
            <p:nvPr/>
          </p:nvSpPr>
          <p:spPr bwMode="auto">
            <a:xfrm>
              <a:off x="1488" y="2736"/>
              <a:ext cx="735"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300" i="1" dirty="0">
                  <a:solidFill>
                    <a:srgbClr val="1A1B1C"/>
                  </a:solidFill>
                  <a:latin typeface="Times New Roman" pitchFamily="18" charset="0"/>
                </a:rPr>
                <a:t>Optimal solution.</a:t>
              </a:r>
              <a:endParaRPr lang="en-US" i="1" dirty="0">
                <a:latin typeface="Arial" pitchFamily="34" charset="0"/>
              </a:endParaRPr>
            </a:p>
          </p:txBody>
        </p:sp>
        <p:sp>
          <p:nvSpPr>
            <p:cNvPr id="20" name="Rectangle 18"/>
            <p:cNvSpPr>
              <a:spLocks noChangeArrowheads="1"/>
            </p:cNvSpPr>
            <p:nvPr/>
          </p:nvSpPr>
          <p:spPr bwMode="auto">
            <a:xfrm>
              <a:off x="1465" y="3003"/>
              <a:ext cx="1697"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fontAlgn="base">
                <a:spcBef>
                  <a:spcPct val="0"/>
                </a:spcBef>
                <a:spcAft>
                  <a:spcPct val="0"/>
                </a:spcAft>
              </a:pPr>
              <a:r>
                <a:rPr lang="pt-BR" sz="1300" i="1" dirty="0">
                  <a:solidFill>
                    <a:srgbClr val="1A1B1C"/>
                  </a:solidFill>
                  <a:latin typeface="Courier New" pitchFamily="49" charset="0"/>
                  <a:cs typeface="Courier New" pitchFamily="49" charset="0"/>
                </a:rPr>
                <a:t>mov r1, #4</a:t>
              </a:r>
            </a:p>
            <a:p>
              <a:pPr lvl="0" fontAlgn="base">
                <a:spcBef>
                  <a:spcPct val="0"/>
                </a:spcBef>
                <a:spcAft>
                  <a:spcPct val="0"/>
                </a:spcAft>
              </a:pPr>
              <a:r>
                <a:rPr lang="pt-BR" sz="1300" i="1" dirty="0">
                  <a:solidFill>
                    <a:srgbClr val="1A1B1C"/>
                  </a:solidFill>
                  <a:latin typeface="Courier New" pitchFamily="49" charset="0"/>
                  <a:cs typeface="Courier New" pitchFamily="49" charset="0"/>
                </a:rPr>
                <a:t>add r1, r1, #5</a:t>
              </a:r>
            </a:p>
            <a:p>
              <a:pPr lvl="0" fontAlgn="base">
                <a:spcBef>
                  <a:spcPct val="0"/>
                </a:spcBef>
                <a:spcAft>
                  <a:spcPct val="0"/>
                </a:spcAft>
              </a:pPr>
              <a:r>
                <a:rPr lang="pt-BR" sz="1300" i="1" dirty="0">
                  <a:solidFill>
                    <a:srgbClr val="1A1B1C"/>
                  </a:solidFill>
                  <a:latin typeface="Courier New" pitchFamily="49" charset="0"/>
                  <a:cs typeface="Courier New" pitchFamily="49" charset="0"/>
                </a:rPr>
                <a:t>sub r1, r1, #19</a:t>
              </a:r>
              <a:endParaRPr lang="en-US" i="1" dirty="0">
                <a:latin typeface="Courier New" pitchFamily="49" charset="0"/>
                <a:cs typeface="Courier New" pitchFamily="49" charset="0"/>
              </a:endParaRPr>
            </a:p>
          </p:txBody>
        </p:sp>
        <p:sp>
          <p:nvSpPr>
            <p:cNvPr id="23" name="Rectangle 21"/>
            <p:cNvSpPr>
              <a:spLocks noChangeArrowheads="1"/>
            </p:cNvSpPr>
            <p:nvPr/>
          </p:nvSpPr>
          <p:spPr bwMode="auto">
            <a:xfrm>
              <a:off x="1430" y="1940"/>
              <a:ext cx="3436" cy="704"/>
            </a:xfrm>
            <a:prstGeom prst="rect">
              <a:avLst/>
            </a:prstGeom>
            <a:noFill/>
            <a:ln w="7" cap="flat">
              <a:solidFill>
                <a:srgbClr val="2421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23"/>
            <p:cNvSpPr>
              <a:spLocks noChangeArrowheads="1"/>
            </p:cNvSpPr>
            <p:nvPr/>
          </p:nvSpPr>
          <p:spPr bwMode="auto">
            <a:xfrm>
              <a:off x="1430" y="2961"/>
              <a:ext cx="3436" cy="486"/>
            </a:xfrm>
            <a:prstGeom prst="rect">
              <a:avLst/>
            </a:prstGeom>
            <a:noFill/>
            <a:ln w="7" cap="flat">
              <a:solidFill>
                <a:srgbClr val="2421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565400" y="2286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Logical</a:t>
            </a:r>
            <a:r>
              <a:rPr lang="fr-FR" dirty="0">
                <a:solidFill>
                  <a:schemeClr val="tx1"/>
                </a:solidFill>
              </a:rPr>
              <a:t> Instructions</a:t>
            </a:r>
          </a:p>
        </p:txBody>
      </p:sp>
      <p:sp>
        <p:nvSpPr>
          <p:cNvPr id="3" name="Text Placeholder 2"/>
          <p:cNvSpPr txBox="1">
            <a:spLocks noGrp="1"/>
          </p:cNvSpPr>
          <p:nvPr>
            <p:ph type="body" idx="4294967295"/>
          </p:nvPr>
        </p:nvSpPr>
        <p:spPr>
          <a:xfrm>
            <a:off x="2590800" y="4419600"/>
            <a:ext cx="7416800" cy="1301750"/>
          </a:xfrm>
        </p:spPr>
        <p:txBody>
          <a:bodyPr vert="horz" lIns="0" tIns="0" rIns="0" bIns="0" rtlCol="0">
            <a:normAutofit/>
          </a:bodyPr>
          <a:lstStyle/>
          <a:p>
            <a:pPr marL="432000" indent="-324000">
              <a:spcBef>
                <a:spcPts val="0"/>
              </a:spcBef>
              <a:spcAft>
                <a:spcPts val="1414"/>
              </a:spcAft>
              <a:buChar char="*"/>
            </a:pPr>
            <a:r>
              <a:rPr lang="en-US" sz="3200" dirty="0">
                <a:solidFill>
                  <a:srgbClr val="000000"/>
                </a:solidFill>
                <a:latin typeface="Calibri" panose="020F0502020204030204" pitchFamily="34" charset="0"/>
                <a:ea typeface="Microsoft YaHei" pitchFamily="2"/>
                <a:cs typeface="Mangal" pitchFamily="2"/>
              </a:rPr>
              <a:t>and, </a:t>
            </a:r>
            <a:r>
              <a:rPr lang="en-US" sz="3200" dirty="0" err="1">
                <a:solidFill>
                  <a:srgbClr val="000000"/>
                </a:solidFill>
                <a:latin typeface="Calibri" panose="020F0502020204030204" pitchFamily="34" charset="0"/>
                <a:ea typeface="Microsoft YaHei" pitchFamily="2"/>
                <a:cs typeface="Mangal" pitchFamily="2"/>
              </a:rPr>
              <a:t>eor</a:t>
            </a:r>
            <a:r>
              <a:rPr lang="en-US" sz="3200" dirty="0">
                <a:solidFill>
                  <a:srgbClr val="000000"/>
                </a:solidFill>
                <a:latin typeface="Calibri" panose="020F0502020204030204" pitchFamily="34" charset="0"/>
                <a:ea typeface="Microsoft YaHei" pitchFamily="2"/>
                <a:cs typeface="Mangal" pitchFamily="2"/>
              </a:rPr>
              <a:t> (exclusive or), </a:t>
            </a:r>
            <a:r>
              <a:rPr lang="en-US" sz="3200" dirty="0" err="1">
                <a:solidFill>
                  <a:srgbClr val="000000"/>
                </a:solidFill>
                <a:latin typeface="Calibri" panose="020F0502020204030204" pitchFamily="34" charset="0"/>
                <a:ea typeface="Microsoft YaHei" pitchFamily="2"/>
                <a:cs typeface="Mangal" pitchFamily="2"/>
              </a:rPr>
              <a:t>orr</a:t>
            </a:r>
            <a:r>
              <a:rPr lang="en-US" sz="3200" dirty="0">
                <a:solidFill>
                  <a:srgbClr val="000000"/>
                </a:solidFill>
                <a:latin typeface="Calibri" panose="020F0502020204030204" pitchFamily="34" charset="0"/>
                <a:ea typeface="Microsoft YaHei" pitchFamily="2"/>
                <a:cs typeface="Mangal" pitchFamily="2"/>
              </a:rPr>
              <a:t> (or), </a:t>
            </a:r>
            <a:r>
              <a:rPr lang="en-US" sz="3200" dirty="0" err="1">
                <a:solidFill>
                  <a:srgbClr val="000000"/>
                </a:solidFill>
                <a:latin typeface="Calibri" panose="020F0502020204030204" pitchFamily="34" charset="0"/>
                <a:ea typeface="Microsoft YaHei" pitchFamily="2"/>
                <a:cs typeface="Mangal" pitchFamily="2"/>
              </a:rPr>
              <a:t>bic</a:t>
            </a:r>
            <a:r>
              <a:rPr lang="en-US" sz="3200" dirty="0">
                <a:solidFill>
                  <a:srgbClr val="000000"/>
                </a:solidFill>
                <a:latin typeface="Calibri" panose="020F0502020204030204" pitchFamily="34" charset="0"/>
                <a:ea typeface="Microsoft YaHei" pitchFamily="2"/>
                <a:cs typeface="Mangal" pitchFamily="2"/>
              </a:rPr>
              <a:t>(bit clear)</a:t>
            </a:r>
          </a:p>
        </p:txBody>
      </p:sp>
      <p:sp>
        <p:nvSpPr>
          <p:cNvPr id="8" name="AutoShape 5"/>
          <p:cNvSpPr>
            <a:spLocks noChangeAspect="1" noChangeArrowheads="1" noTextEdit="1"/>
          </p:cNvSpPr>
          <p:nvPr/>
        </p:nvSpPr>
        <p:spPr bwMode="auto">
          <a:xfrm>
            <a:off x="2722562" y="2209800"/>
            <a:ext cx="6878638"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Line 7"/>
          <p:cNvSpPr>
            <a:spLocks noChangeShapeType="1"/>
          </p:cNvSpPr>
          <p:nvPr/>
        </p:nvSpPr>
        <p:spPr bwMode="auto">
          <a:xfrm flipV="1">
            <a:off x="2814637" y="2301875"/>
            <a:ext cx="0" cy="274638"/>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8"/>
          <p:cNvSpPr>
            <a:spLocks noChangeShapeType="1"/>
          </p:cNvSpPr>
          <p:nvPr/>
        </p:nvSpPr>
        <p:spPr bwMode="auto">
          <a:xfrm flipV="1">
            <a:off x="2752725" y="2301875"/>
            <a:ext cx="0" cy="274638"/>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9"/>
          <p:cNvSpPr>
            <a:spLocks noChangeShapeType="1"/>
          </p:cNvSpPr>
          <p:nvPr/>
        </p:nvSpPr>
        <p:spPr bwMode="auto">
          <a:xfrm>
            <a:off x="2752725" y="2301875"/>
            <a:ext cx="6815138" cy="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0"/>
          <p:cNvSpPr>
            <a:spLocks noChangeShapeType="1"/>
          </p:cNvSpPr>
          <p:nvPr/>
        </p:nvSpPr>
        <p:spPr bwMode="auto">
          <a:xfrm>
            <a:off x="2752725" y="2239963"/>
            <a:ext cx="6815138" cy="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1"/>
          <p:cNvSpPr>
            <a:spLocks noChangeArrowheads="1"/>
          </p:cNvSpPr>
          <p:nvPr/>
        </p:nvSpPr>
        <p:spPr bwMode="auto">
          <a:xfrm>
            <a:off x="2952750" y="2301875"/>
            <a:ext cx="214788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nn-NO" dirty="0">
                <a:solidFill>
                  <a:srgbClr val="1A1B1C"/>
                </a:solidFill>
                <a:latin typeface="Times New Roman" pitchFamily="18" charset="0"/>
              </a:rPr>
              <a:t>Semantics</a:t>
            </a:r>
          </a:p>
          <a:p>
            <a:pPr lvl="0" fontAlgn="base">
              <a:spcBef>
                <a:spcPct val="0"/>
              </a:spcBef>
              <a:spcAft>
                <a:spcPct val="0"/>
              </a:spcAft>
            </a:pPr>
            <a:r>
              <a:rPr lang="nn-NO" dirty="0">
                <a:solidFill>
                  <a:srgbClr val="1A1B1C"/>
                </a:solidFill>
                <a:latin typeface="Times New Roman" pitchFamily="18" charset="0"/>
              </a:rPr>
              <a:t>and </a:t>
            </a:r>
            <a:r>
              <a:rPr lang="nn-NO" i="1" dirty="0">
                <a:solidFill>
                  <a:srgbClr val="1A1B1C"/>
                </a:solidFill>
                <a:latin typeface="Times New Roman" pitchFamily="18" charset="0"/>
              </a:rPr>
              <a:t>reg</a:t>
            </a:r>
            <a:r>
              <a:rPr lang="nn-NO" dirty="0">
                <a:solidFill>
                  <a:srgbClr val="1A1B1C"/>
                </a:solidFill>
                <a:latin typeface="Times New Roman" pitchFamily="18" charset="0"/>
              </a:rPr>
              <a:t>, </a:t>
            </a:r>
            <a:r>
              <a:rPr lang="nn-NO" i="1" dirty="0">
                <a:solidFill>
                  <a:srgbClr val="1A1B1C"/>
                </a:solidFill>
                <a:latin typeface="Times New Roman" pitchFamily="18" charset="0"/>
              </a:rPr>
              <a:t>reg</a:t>
            </a:r>
            <a:r>
              <a:rPr lang="nn-NO" dirty="0">
                <a:solidFill>
                  <a:srgbClr val="1A1B1C"/>
                </a:solidFill>
                <a:latin typeface="Times New Roman" pitchFamily="18" charset="0"/>
              </a:rPr>
              <a:t>, (</a:t>
            </a:r>
            <a:r>
              <a:rPr lang="nn-NO" i="1" dirty="0">
                <a:solidFill>
                  <a:srgbClr val="1A1B1C"/>
                </a:solidFill>
                <a:latin typeface="Times New Roman" pitchFamily="18" charset="0"/>
              </a:rPr>
              <a:t>reg/imm</a:t>
            </a:r>
            <a:r>
              <a:rPr lang="nn-NO" dirty="0">
                <a:solidFill>
                  <a:srgbClr val="1A1B1C"/>
                </a:solidFill>
                <a:latin typeface="Times New Roman" pitchFamily="18" charset="0"/>
              </a:rPr>
              <a:t>)</a:t>
            </a:r>
          </a:p>
          <a:p>
            <a:pPr lvl="0" fontAlgn="base">
              <a:spcBef>
                <a:spcPct val="0"/>
              </a:spcBef>
              <a:spcAft>
                <a:spcPct val="0"/>
              </a:spcAft>
            </a:pPr>
            <a:r>
              <a:rPr lang="nn-NO" dirty="0">
                <a:solidFill>
                  <a:srgbClr val="1A1B1C"/>
                </a:solidFill>
                <a:latin typeface="Times New Roman" pitchFamily="18" charset="0"/>
              </a:rPr>
              <a:t>eor </a:t>
            </a:r>
            <a:r>
              <a:rPr lang="nn-NO" i="1" dirty="0">
                <a:solidFill>
                  <a:srgbClr val="1A1B1C"/>
                </a:solidFill>
                <a:latin typeface="Times New Roman" pitchFamily="18" charset="0"/>
              </a:rPr>
              <a:t>reg</a:t>
            </a:r>
            <a:r>
              <a:rPr lang="nn-NO" dirty="0">
                <a:solidFill>
                  <a:srgbClr val="1A1B1C"/>
                </a:solidFill>
                <a:latin typeface="Times New Roman" pitchFamily="18" charset="0"/>
              </a:rPr>
              <a:t>, </a:t>
            </a:r>
            <a:r>
              <a:rPr lang="nn-NO" i="1" dirty="0">
                <a:solidFill>
                  <a:srgbClr val="1A1B1C"/>
                </a:solidFill>
                <a:latin typeface="Times New Roman" pitchFamily="18" charset="0"/>
              </a:rPr>
              <a:t>reg</a:t>
            </a:r>
            <a:r>
              <a:rPr lang="nn-NO" dirty="0">
                <a:solidFill>
                  <a:srgbClr val="1A1B1C"/>
                </a:solidFill>
                <a:latin typeface="Times New Roman" pitchFamily="18" charset="0"/>
              </a:rPr>
              <a:t>, (</a:t>
            </a:r>
            <a:r>
              <a:rPr lang="nn-NO" i="1" dirty="0">
                <a:solidFill>
                  <a:srgbClr val="1A1B1C"/>
                </a:solidFill>
                <a:latin typeface="Times New Roman" pitchFamily="18" charset="0"/>
              </a:rPr>
              <a:t>reg/imm</a:t>
            </a:r>
            <a:r>
              <a:rPr lang="nn-NO" dirty="0">
                <a:solidFill>
                  <a:srgbClr val="1A1B1C"/>
                </a:solidFill>
                <a:latin typeface="Times New Roman" pitchFamily="18" charset="0"/>
              </a:rPr>
              <a:t>)</a:t>
            </a:r>
          </a:p>
          <a:p>
            <a:pPr lvl="0" fontAlgn="base">
              <a:spcBef>
                <a:spcPct val="0"/>
              </a:spcBef>
              <a:spcAft>
                <a:spcPct val="0"/>
              </a:spcAft>
            </a:pPr>
            <a:r>
              <a:rPr lang="nn-NO" dirty="0">
                <a:solidFill>
                  <a:srgbClr val="1A1B1C"/>
                </a:solidFill>
                <a:latin typeface="Times New Roman" pitchFamily="18" charset="0"/>
              </a:rPr>
              <a:t>orr </a:t>
            </a:r>
            <a:r>
              <a:rPr lang="nn-NO" i="1" dirty="0">
                <a:solidFill>
                  <a:srgbClr val="1A1B1C"/>
                </a:solidFill>
                <a:latin typeface="Times New Roman" pitchFamily="18" charset="0"/>
              </a:rPr>
              <a:t>reg</a:t>
            </a:r>
            <a:r>
              <a:rPr lang="nn-NO" dirty="0">
                <a:solidFill>
                  <a:srgbClr val="1A1B1C"/>
                </a:solidFill>
                <a:latin typeface="Times New Roman" pitchFamily="18" charset="0"/>
              </a:rPr>
              <a:t>, </a:t>
            </a:r>
            <a:r>
              <a:rPr lang="nn-NO" i="1" dirty="0">
                <a:solidFill>
                  <a:srgbClr val="1A1B1C"/>
                </a:solidFill>
                <a:latin typeface="Times New Roman" pitchFamily="18" charset="0"/>
              </a:rPr>
              <a:t>reg</a:t>
            </a:r>
            <a:r>
              <a:rPr lang="nn-NO" dirty="0">
                <a:solidFill>
                  <a:srgbClr val="1A1B1C"/>
                </a:solidFill>
                <a:latin typeface="Times New Roman" pitchFamily="18" charset="0"/>
              </a:rPr>
              <a:t>, (</a:t>
            </a:r>
            <a:r>
              <a:rPr lang="nn-NO" i="1" dirty="0">
                <a:solidFill>
                  <a:srgbClr val="1A1B1C"/>
                </a:solidFill>
                <a:latin typeface="Times New Roman" pitchFamily="18" charset="0"/>
              </a:rPr>
              <a:t>reg/imm</a:t>
            </a:r>
            <a:r>
              <a:rPr lang="nn-NO" dirty="0">
                <a:solidFill>
                  <a:srgbClr val="1A1B1C"/>
                </a:solidFill>
                <a:latin typeface="Times New Roman" pitchFamily="18" charset="0"/>
              </a:rPr>
              <a:t>)</a:t>
            </a:r>
          </a:p>
          <a:p>
            <a:pPr lvl="0" fontAlgn="base">
              <a:spcBef>
                <a:spcPct val="0"/>
              </a:spcBef>
              <a:spcAft>
                <a:spcPct val="0"/>
              </a:spcAft>
            </a:pPr>
            <a:r>
              <a:rPr lang="nn-NO" dirty="0">
                <a:solidFill>
                  <a:srgbClr val="1A1B1C"/>
                </a:solidFill>
                <a:latin typeface="Times New Roman" pitchFamily="18" charset="0"/>
              </a:rPr>
              <a:t>bic </a:t>
            </a:r>
            <a:r>
              <a:rPr lang="nn-NO" i="1" dirty="0">
                <a:solidFill>
                  <a:srgbClr val="1A1B1C"/>
                </a:solidFill>
                <a:latin typeface="Times New Roman" pitchFamily="18" charset="0"/>
              </a:rPr>
              <a:t>reg</a:t>
            </a:r>
            <a:r>
              <a:rPr lang="nn-NO" dirty="0">
                <a:solidFill>
                  <a:srgbClr val="1A1B1C"/>
                </a:solidFill>
                <a:latin typeface="Times New Roman" pitchFamily="18" charset="0"/>
              </a:rPr>
              <a:t>, </a:t>
            </a:r>
            <a:r>
              <a:rPr lang="nn-NO" i="1" dirty="0">
                <a:solidFill>
                  <a:srgbClr val="1A1B1C"/>
                </a:solidFill>
                <a:latin typeface="Times New Roman" pitchFamily="18" charset="0"/>
              </a:rPr>
              <a:t>reg</a:t>
            </a:r>
            <a:r>
              <a:rPr lang="nn-NO" dirty="0">
                <a:solidFill>
                  <a:srgbClr val="1A1B1C"/>
                </a:solidFill>
                <a:latin typeface="Times New Roman" pitchFamily="18" charset="0"/>
              </a:rPr>
              <a:t>, (</a:t>
            </a:r>
            <a:r>
              <a:rPr lang="nn-NO" i="1" dirty="0">
                <a:solidFill>
                  <a:srgbClr val="1A1B1C"/>
                </a:solidFill>
                <a:latin typeface="Times New Roman" pitchFamily="18" charset="0"/>
              </a:rPr>
              <a:t>reg/imm</a:t>
            </a:r>
            <a:r>
              <a:rPr lang="nn-NO" dirty="0">
                <a:solidFill>
                  <a:srgbClr val="1A1B1C"/>
                </a:solidFill>
                <a:latin typeface="Times New Roman" pitchFamily="18" charset="0"/>
              </a:rPr>
              <a:t>)</a:t>
            </a:r>
            <a:endParaRPr lang="en-US" dirty="0">
              <a:latin typeface="Arial" pitchFamily="34" charset="0"/>
            </a:endParaRPr>
          </a:p>
        </p:txBody>
      </p:sp>
      <p:sp>
        <p:nvSpPr>
          <p:cNvPr id="14" name="Line 12"/>
          <p:cNvSpPr>
            <a:spLocks noChangeShapeType="1"/>
          </p:cNvSpPr>
          <p:nvPr/>
        </p:nvSpPr>
        <p:spPr bwMode="auto">
          <a:xfrm flipV="1">
            <a:off x="5494337" y="2301875"/>
            <a:ext cx="0" cy="274638"/>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3"/>
          <p:cNvSpPr>
            <a:spLocks noChangeArrowheads="1"/>
          </p:cNvSpPr>
          <p:nvPr/>
        </p:nvSpPr>
        <p:spPr bwMode="auto">
          <a:xfrm>
            <a:off x="5646738" y="2301875"/>
            <a:ext cx="1198563"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dirty="0">
                <a:solidFill>
                  <a:srgbClr val="1A1B1C"/>
                </a:solidFill>
                <a:latin typeface="Times New Roman" pitchFamily="18" charset="0"/>
              </a:rPr>
              <a:t>Example</a:t>
            </a:r>
          </a:p>
          <a:p>
            <a:pPr lvl="0" fontAlgn="base">
              <a:spcBef>
                <a:spcPct val="0"/>
              </a:spcBef>
              <a:spcAft>
                <a:spcPct val="0"/>
              </a:spcAft>
            </a:pPr>
            <a:r>
              <a:rPr lang="pt-BR" dirty="0">
                <a:solidFill>
                  <a:srgbClr val="1A1B1C"/>
                </a:solidFill>
                <a:latin typeface="Times New Roman" pitchFamily="18" charset="0"/>
              </a:rPr>
              <a:t>and r1, r2, r3</a:t>
            </a:r>
          </a:p>
          <a:p>
            <a:pPr lvl="0" fontAlgn="base">
              <a:spcBef>
                <a:spcPct val="0"/>
              </a:spcBef>
              <a:spcAft>
                <a:spcPct val="0"/>
              </a:spcAft>
            </a:pPr>
            <a:r>
              <a:rPr lang="pt-BR" dirty="0">
                <a:solidFill>
                  <a:srgbClr val="1A1B1C"/>
                </a:solidFill>
                <a:latin typeface="Times New Roman" pitchFamily="18" charset="0"/>
              </a:rPr>
              <a:t>eor r1, r2, r3</a:t>
            </a:r>
          </a:p>
          <a:p>
            <a:pPr lvl="0" fontAlgn="base">
              <a:spcBef>
                <a:spcPct val="0"/>
              </a:spcBef>
              <a:spcAft>
                <a:spcPct val="0"/>
              </a:spcAft>
            </a:pPr>
            <a:r>
              <a:rPr lang="pt-BR" dirty="0">
                <a:solidFill>
                  <a:srgbClr val="1A1B1C"/>
                </a:solidFill>
                <a:latin typeface="Times New Roman" pitchFamily="18" charset="0"/>
              </a:rPr>
              <a:t>orr r1, r2, r3</a:t>
            </a:r>
          </a:p>
          <a:p>
            <a:pPr lvl="0" fontAlgn="base">
              <a:spcBef>
                <a:spcPct val="0"/>
              </a:spcBef>
              <a:spcAft>
                <a:spcPct val="0"/>
              </a:spcAft>
            </a:pPr>
            <a:r>
              <a:rPr lang="pt-BR" dirty="0">
                <a:solidFill>
                  <a:srgbClr val="1A1B1C"/>
                </a:solidFill>
                <a:latin typeface="Times New Roman" pitchFamily="18" charset="0"/>
              </a:rPr>
              <a:t>bic r1, r2, r3</a:t>
            </a:r>
            <a:endParaRPr lang="en-US" dirty="0">
              <a:latin typeface="Arial" pitchFamily="34" charset="0"/>
            </a:endParaRPr>
          </a:p>
        </p:txBody>
      </p:sp>
      <p:sp>
        <p:nvSpPr>
          <p:cNvPr id="16" name="Line 14"/>
          <p:cNvSpPr>
            <a:spLocks noChangeShapeType="1"/>
          </p:cNvSpPr>
          <p:nvPr/>
        </p:nvSpPr>
        <p:spPr bwMode="auto">
          <a:xfrm flipV="1">
            <a:off x="7132637" y="2301875"/>
            <a:ext cx="0" cy="274638"/>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5"/>
          <p:cNvSpPr>
            <a:spLocks noChangeArrowheads="1"/>
          </p:cNvSpPr>
          <p:nvPr/>
        </p:nvSpPr>
        <p:spPr bwMode="auto">
          <a:xfrm>
            <a:off x="7270751" y="2327275"/>
            <a:ext cx="1903413"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dirty="0">
                <a:solidFill>
                  <a:srgbClr val="1A1B1C"/>
                </a:solidFill>
                <a:latin typeface="Times New Roman" pitchFamily="18" charset="0"/>
              </a:rPr>
              <a:t>Explanation</a:t>
            </a:r>
          </a:p>
          <a:p>
            <a:pPr lvl="0" fontAlgn="base">
              <a:spcBef>
                <a:spcPct val="0"/>
              </a:spcBef>
              <a:spcAft>
                <a:spcPct val="0"/>
              </a:spcAft>
            </a:pPr>
            <a:r>
              <a:rPr lang="pt-BR" dirty="0">
                <a:solidFill>
                  <a:srgbClr val="1A1B1C"/>
                </a:solidFill>
                <a:latin typeface="Times New Roman" pitchFamily="18" charset="0"/>
              </a:rPr>
              <a:t>r1 ← r2 AND r3</a:t>
            </a:r>
          </a:p>
          <a:p>
            <a:pPr lvl="0" fontAlgn="base">
              <a:spcBef>
                <a:spcPct val="0"/>
              </a:spcBef>
              <a:spcAft>
                <a:spcPct val="0"/>
              </a:spcAft>
            </a:pPr>
            <a:r>
              <a:rPr lang="pt-BR" dirty="0">
                <a:solidFill>
                  <a:srgbClr val="1A1B1C"/>
                </a:solidFill>
                <a:latin typeface="Times New Roman" pitchFamily="18" charset="0"/>
              </a:rPr>
              <a:t>r1 ← r2 XOR r3</a:t>
            </a:r>
          </a:p>
          <a:p>
            <a:pPr lvl="0" fontAlgn="base">
              <a:spcBef>
                <a:spcPct val="0"/>
              </a:spcBef>
              <a:spcAft>
                <a:spcPct val="0"/>
              </a:spcAft>
            </a:pPr>
            <a:r>
              <a:rPr lang="pt-BR" dirty="0">
                <a:solidFill>
                  <a:srgbClr val="1A1B1C"/>
                </a:solidFill>
                <a:latin typeface="Times New Roman" pitchFamily="18" charset="0"/>
              </a:rPr>
              <a:t>r1 ← r2 OR r3</a:t>
            </a:r>
          </a:p>
          <a:p>
            <a:pPr lvl="0" fontAlgn="base">
              <a:spcBef>
                <a:spcPct val="0"/>
              </a:spcBef>
              <a:spcAft>
                <a:spcPct val="0"/>
              </a:spcAft>
            </a:pPr>
            <a:r>
              <a:rPr lang="pt-BR" dirty="0">
                <a:solidFill>
                  <a:srgbClr val="1A1B1C"/>
                </a:solidFill>
                <a:latin typeface="Times New Roman" pitchFamily="18" charset="0"/>
              </a:rPr>
              <a:t>r1 ← r2 AND (∼ r3)</a:t>
            </a:r>
            <a:endParaRPr lang="en-US" dirty="0">
              <a:latin typeface="Arial" pitchFamily="34" charset="0"/>
            </a:endParaRPr>
          </a:p>
        </p:txBody>
      </p:sp>
      <p:sp>
        <p:nvSpPr>
          <p:cNvPr id="18" name="Freeform 16"/>
          <p:cNvSpPr>
            <a:spLocks noEditPoints="1"/>
          </p:cNvSpPr>
          <p:nvPr/>
        </p:nvSpPr>
        <p:spPr bwMode="auto">
          <a:xfrm>
            <a:off x="2752725" y="2301876"/>
            <a:ext cx="6815138" cy="550863"/>
          </a:xfrm>
          <a:custGeom>
            <a:avLst/>
            <a:gdLst>
              <a:gd name="T0" fmla="*/ 441 w 445"/>
              <a:gd name="T1" fmla="*/ 18 h 36"/>
              <a:gd name="T2" fmla="*/ 441 w 445"/>
              <a:gd name="T3" fmla="*/ 0 h 36"/>
              <a:gd name="T4" fmla="*/ 445 w 445"/>
              <a:gd name="T5" fmla="*/ 18 h 36"/>
              <a:gd name="T6" fmla="*/ 445 w 445"/>
              <a:gd name="T7" fmla="*/ 0 h 36"/>
              <a:gd name="T8" fmla="*/ 0 w 445"/>
              <a:gd name="T9" fmla="*/ 18 h 36"/>
              <a:gd name="T10" fmla="*/ 445 w 445"/>
              <a:gd name="T11" fmla="*/ 18 h 36"/>
              <a:gd name="T12" fmla="*/ 0 w 445"/>
              <a:gd name="T13" fmla="*/ 36 h 36"/>
              <a:gd name="T14" fmla="*/ 0 w 445"/>
              <a:gd name="T15" fmla="*/ 18 h 36"/>
              <a:gd name="T16" fmla="*/ 4 w 445"/>
              <a:gd name="T17" fmla="*/ 36 h 36"/>
              <a:gd name="T18" fmla="*/ 4 w 445"/>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5" h="36">
                <a:moveTo>
                  <a:pt x="441" y="18"/>
                </a:moveTo>
                <a:lnTo>
                  <a:pt x="441" y="0"/>
                </a:lnTo>
                <a:moveTo>
                  <a:pt x="445" y="18"/>
                </a:moveTo>
                <a:lnTo>
                  <a:pt x="445" y="0"/>
                </a:lnTo>
                <a:moveTo>
                  <a:pt x="0" y="18"/>
                </a:moveTo>
                <a:lnTo>
                  <a:pt x="445" y="18"/>
                </a:lnTo>
                <a:moveTo>
                  <a:pt x="0" y="36"/>
                </a:moveTo>
                <a:lnTo>
                  <a:pt x="0" y="18"/>
                </a:lnTo>
                <a:moveTo>
                  <a:pt x="4" y="36"/>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7"/>
          <p:cNvSpPr>
            <a:spLocks noChangeShapeType="1"/>
          </p:cNvSpPr>
          <p:nvPr/>
        </p:nvSpPr>
        <p:spPr bwMode="auto">
          <a:xfrm flipV="1">
            <a:off x="5494337" y="2576514"/>
            <a:ext cx="0" cy="276225"/>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8"/>
          <p:cNvSpPr>
            <a:spLocks noChangeShapeType="1"/>
          </p:cNvSpPr>
          <p:nvPr/>
        </p:nvSpPr>
        <p:spPr bwMode="auto">
          <a:xfrm flipV="1">
            <a:off x="7132637" y="2576514"/>
            <a:ext cx="0" cy="276225"/>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noEditPoints="1"/>
          </p:cNvSpPr>
          <p:nvPr/>
        </p:nvSpPr>
        <p:spPr bwMode="auto">
          <a:xfrm>
            <a:off x="2752725" y="2576513"/>
            <a:ext cx="6815138" cy="566738"/>
          </a:xfrm>
          <a:custGeom>
            <a:avLst/>
            <a:gdLst>
              <a:gd name="T0" fmla="*/ 441 w 445"/>
              <a:gd name="T1" fmla="*/ 18 h 37"/>
              <a:gd name="T2" fmla="*/ 441 w 445"/>
              <a:gd name="T3" fmla="*/ 0 h 37"/>
              <a:gd name="T4" fmla="*/ 445 w 445"/>
              <a:gd name="T5" fmla="*/ 18 h 37"/>
              <a:gd name="T6" fmla="*/ 445 w 445"/>
              <a:gd name="T7" fmla="*/ 0 h 37"/>
              <a:gd name="T8" fmla="*/ 0 w 445"/>
              <a:gd name="T9" fmla="*/ 19 h 37"/>
              <a:gd name="T10" fmla="*/ 445 w 445"/>
              <a:gd name="T11" fmla="*/ 19 h 37"/>
              <a:gd name="T12" fmla="*/ 0 w 445"/>
              <a:gd name="T13" fmla="*/ 37 h 37"/>
              <a:gd name="T14" fmla="*/ 0 w 445"/>
              <a:gd name="T15" fmla="*/ 19 h 37"/>
              <a:gd name="T16" fmla="*/ 4 w 445"/>
              <a:gd name="T17" fmla="*/ 37 h 37"/>
              <a:gd name="T18" fmla="*/ 4 w 445"/>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5" h="37">
                <a:moveTo>
                  <a:pt x="441" y="18"/>
                </a:moveTo>
                <a:lnTo>
                  <a:pt x="441" y="0"/>
                </a:lnTo>
                <a:moveTo>
                  <a:pt x="445" y="18"/>
                </a:moveTo>
                <a:lnTo>
                  <a:pt x="445" y="0"/>
                </a:lnTo>
                <a:moveTo>
                  <a:pt x="0" y="19"/>
                </a:moveTo>
                <a:lnTo>
                  <a:pt x="445" y="19"/>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20"/>
          <p:cNvSpPr>
            <a:spLocks noChangeShapeType="1"/>
          </p:cNvSpPr>
          <p:nvPr/>
        </p:nvSpPr>
        <p:spPr bwMode="auto">
          <a:xfrm flipV="1">
            <a:off x="5494337" y="2868613"/>
            <a:ext cx="0" cy="274638"/>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1"/>
          <p:cNvSpPr>
            <a:spLocks noChangeShapeType="1"/>
          </p:cNvSpPr>
          <p:nvPr/>
        </p:nvSpPr>
        <p:spPr bwMode="auto">
          <a:xfrm flipV="1">
            <a:off x="7132637" y="2868613"/>
            <a:ext cx="0" cy="274638"/>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noEditPoints="1"/>
          </p:cNvSpPr>
          <p:nvPr/>
        </p:nvSpPr>
        <p:spPr bwMode="auto">
          <a:xfrm>
            <a:off x="2752725" y="2868613"/>
            <a:ext cx="6815138" cy="565150"/>
          </a:xfrm>
          <a:custGeom>
            <a:avLst/>
            <a:gdLst>
              <a:gd name="T0" fmla="*/ 441 w 445"/>
              <a:gd name="T1" fmla="*/ 18 h 37"/>
              <a:gd name="T2" fmla="*/ 441 w 445"/>
              <a:gd name="T3" fmla="*/ 0 h 37"/>
              <a:gd name="T4" fmla="*/ 445 w 445"/>
              <a:gd name="T5" fmla="*/ 18 h 37"/>
              <a:gd name="T6" fmla="*/ 445 w 445"/>
              <a:gd name="T7" fmla="*/ 0 h 37"/>
              <a:gd name="T8" fmla="*/ 0 w 445"/>
              <a:gd name="T9" fmla="*/ 18 h 37"/>
              <a:gd name="T10" fmla="*/ 445 w 445"/>
              <a:gd name="T11" fmla="*/ 18 h 37"/>
              <a:gd name="T12" fmla="*/ 0 w 445"/>
              <a:gd name="T13" fmla="*/ 37 h 37"/>
              <a:gd name="T14" fmla="*/ 0 w 445"/>
              <a:gd name="T15" fmla="*/ 19 h 37"/>
              <a:gd name="T16" fmla="*/ 4 w 445"/>
              <a:gd name="T17" fmla="*/ 37 h 37"/>
              <a:gd name="T18" fmla="*/ 4 w 445"/>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5" h="37">
                <a:moveTo>
                  <a:pt x="441" y="18"/>
                </a:moveTo>
                <a:lnTo>
                  <a:pt x="441" y="0"/>
                </a:lnTo>
                <a:moveTo>
                  <a:pt x="445" y="18"/>
                </a:moveTo>
                <a:lnTo>
                  <a:pt x="445" y="0"/>
                </a:lnTo>
                <a:moveTo>
                  <a:pt x="0" y="18"/>
                </a:moveTo>
                <a:lnTo>
                  <a:pt x="445" y="18"/>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3"/>
          <p:cNvSpPr>
            <a:spLocks noChangeShapeType="1"/>
          </p:cNvSpPr>
          <p:nvPr/>
        </p:nvSpPr>
        <p:spPr bwMode="auto">
          <a:xfrm flipV="1">
            <a:off x="5494337" y="3159125"/>
            <a:ext cx="0" cy="274638"/>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4"/>
          <p:cNvSpPr>
            <a:spLocks noChangeShapeType="1"/>
          </p:cNvSpPr>
          <p:nvPr/>
        </p:nvSpPr>
        <p:spPr bwMode="auto">
          <a:xfrm flipV="1">
            <a:off x="7132637" y="3159125"/>
            <a:ext cx="0" cy="274638"/>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5"/>
          <p:cNvSpPr>
            <a:spLocks noEditPoints="1"/>
          </p:cNvSpPr>
          <p:nvPr/>
        </p:nvSpPr>
        <p:spPr bwMode="auto">
          <a:xfrm>
            <a:off x="2752725" y="3159126"/>
            <a:ext cx="6815138" cy="550863"/>
          </a:xfrm>
          <a:custGeom>
            <a:avLst/>
            <a:gdLst>
              <a:gd name="T0" fmla="*/ 441 w 445"/>
              <a:gd name="T1" fmla="*/ 18 h 36"/>
              <a:gd name="T2" fmla="*/ 441 w 445"/>
              <a:gd name="T3" fmla="*/ 0 h 36"/>
              <a:gd name="T4" fmla="*/ 445 w 445"/>
              <a:gd name="T5" fmla="*/ 18 h 36"/>
              <a:gd name="T6" fmla="*/ 445 w 445"/>
              <a:gd name="T7" fmla="*/ 0 h 36"/>
              <a:gd name="T8" fmla="*/ 0 w 445"/>
              <a:gd name="T9" fmla="*/ 18 h 36"/>
              <a:gd name="T10" fmla="*/ 445 w 445"/>
              <a:gd name="T11" fmla="*/ 18 h 36"/>
              <a:gd name="T12" fmla="*/ 0 w 445"/>
              <a:gd name="T13" fmla="*/ 36 h 36"/>
              <a:gd name="T14" fmla="*/ 0 w 445"/>
              <a:gd name="T15" fmla="*/ 18 h 36"/>
              <a:gd name="T16" fmla="*/ 4 w 445"/>
              <a:gd name="T17" fmla="*/ 36 h 36"/>
              <a:gd name="T18" fmla="*/ 4 w 445"/>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5" h="36">
                <a:moveTo>
                  <a:pt x="441" y="18"/>
                </a:moveTo>
                <a:lnTo>
                  <a:pt x="441" y="0"/>
                </a:lnTo>
                <a:moveTo>
                  <a:pt x="445" y="18"/>
                </a:moveTo>
                <a:lnTo>
                  <a:pt x="445" y="0"/>
                </a:lnTo>
                <a:moveTo>
                  <a:pt x="0" y="18"/>
                </a:moveTo>
                <a:lnTo>
                  <a:pt x="445" y="18"/>
                </a:lnTo>
                <a:moveTo>
                  <a:pt x="0" y="36"/>
                </a:moveTo>
                <a:lnTo>
                  <a:pt x="0" y="18"/>
                </a:lnTo>
                <a:moveTo>
                  <a:pt x="4" y="36"/>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6"/>
          <p:cNvSpPr>
            <a:spLocks noChangeShapeType="1"/>
          </p:cNvSpPr>
          <p:nvPr/>
        </p:nvSpPr>
        <p:spPr bwMode="auto">
          <a:xfrm flipV="1">
            <a:off x="5494337" y="3433764"/>
            <a:ext cx="0" cy="276225"/>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7"/>
          <p:cNvSpPr>
            <a:spLocks noChangeShapeType="1"/>
          </p:cNvSpPr>
          <p:nvPr/>
        </p:nvSpPr>
        <p:spPr bwMode="auto">
          <a:xfrm flipV="1">
            <a:off x="7132637" y="3433764"/>
            <a:ext cx="0" cy="276225"/>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8"/>
          <p:cNvSpPr>
            <a:spLocks noEditPoints="1"/>
          </p:cNvSpPr>
          <p:nvPr/>
        </p:nvSpPr>
        <p:spPr bwMode="auto">
          <a:xfrm>
            <a:off x="2752725" y="3433763"/>
            <a:ext cx="6815138" cy="336550"/>
          </a:xfrm>
          <a:custGeom>
            <a:avLst/>
            <a:gdLst>
              <a:gd name="T0" fmla="*/ 441 w 445"/>
              <a:gd name="T1" fmla="*/ 18 h 22"/>
              <a:gd name="T2" fmla="*/ 441 w 445"/>
              <a:gd name="T3" fmla="*/ 0 h 22"/>
              <a:gd name="T4" fmla="*/ 445 w 445"/>
              <a:gd name="T5" fmla="*/ 18 h 22"/>
              <a:gd name="T6" fmla="*/ 445 w 445"/>
              <a:gd name="T7" fmla="*/ 0 h 22"/>
              <a:gd name="T8" fmla="*/ 0 w 445"/>
              <a:gd name="T9" fmla="*/ 18 h 22"/>
              <a:gd name="T10" fmla="*/ 445 w 445"/>
              <a:gd name="T11" fmla="*/ 18 h 22"/>
              <a:gd name="T12" fmla="*/ 0 w 445"/>
              <a:gd name="T13" fmla="*/ 22 h 22"/>
              <a:gd name="T14" fmla="*/ 445 w 445"/>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5" h="22">
                <a:moveTo>
                  <a:pt x="441" y="18"/>
                </a:moveTo>
                <a:lnTo>
                  <a:pt x="441" y="0"/>
                </a:lnTo>
                <a:moveTo>
                  <a:pt x="445" y="18"/>
                </a:moveTo>
                <a:lnTo>
                  <a:pt x="445" y="0"/>
                </a:lnTo>
                <a:moveTo>
                  <a:pt x="0" y="18"/>
                </a:moveTo>
                <a:lnTo>
                  <a:pt x="445" y="18"/>
                </a:lnTo>
                <a:moveTo>
                  <a:pt x="0" y="22"/>
                </a:moveTo>
                <a:lnTo>
                  <a:pt x="445" y="22"/>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2437</TotalTime>
  <Words>3809</Words>
  <Application>Microsoft Office PowerPoint</Application>
  <PresentationFormat>Widescreen</PresentationFormat>
  <Paragraphs>797</Paragraphs>
  <Slides>53</Slides>
  <Notes>52</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53</vt:i4>
      </vt:variant>
    </vt:vector>
  </HeadingPairs>
  <TitlesOfParts>
    <vt:vector size="68" baseType="lpstr">
      <vt:lpstr>Arial</vt:lpstr>
      <vt:lpstr>Bitstream Vera Sans</vt:lpstr>
      <vt:lpstr>Calibri</vt:lpstr>
      <vt:lpstr>Calibri Light</vt:lpstr>
      <vt:lpstr>Cambria Math</vt:lpstr>
      <vt:lpstr>Candara</vt:lpstr>
      <vt:lpstr>Comic Sans MS</vt:lpstr>
      <vt:lpstr>Courier New</vt:lpstr>
      <vt:lpstr>StarSymbol</vt:lpstr>
      <vt:lpstr>Symbol</vt:lpstr>
      <vt:lpstr>Times New Roman</vt:lpstr>
      <vt:lpstr>TimesNewRoman</vt:lpstr>
      <vt:lpstr>TimesNewRoman,Bold</vt:lpstr>
      <vt:lpstr>Waveform</vt:lpstr>
      <vt:lpstr>Office Theme</vt:lpstr>
      <vt:lpstr>PowerPoint Presentation</vt:lpstr>
      <vt:lpstr>PowerPoint Presentation</vt:lpstr>
      <vt:lpstr>ARM Assembly Language</vt:lpstr>
      <vt:lpstr>Outline</vt:lpstr>
      <vt:lpstr>ARM Machine Model</vt:lpstr>
      <vt:lpstr>Data Transfer Instructions</vt:lpstr>
      <vt:lpstr>Arithmetic Instructions</vt:lpstr>
      <vt:lpstr>Example</vt:lpstr>
      <vt:lpstr>Logical Instructions</vt:lpstr>
      <vt:lpstr>Example</vt:lpstr>
      <vt:lpstr>Multiplication Instruction</vt:lpstr>
      <vt:lpstr>Example</vt:lpstr>
      <vt:lpstr>Outline</vt:lpstr>
      <vt:lpstr>Shifter Operands</vt:lpstr>
      <vt:lpstr>Examples of Shifter Operands</vt:lpstr>
      <vt:lpstr>Compare Instructions</vt:lpstr>
      <vt:lpstr>Instructions with the 's' suffix</vt:lpstr>
      <vt:lpstr>Instructions that use the Flags</vt:lpstr>
      <vt:lpstr>64 bit addition using 32 bit registers</vt:lpstr>
      <vt:lpstr>Outline</vt:lpstr>
      <vt:lpstr>Simple Branch Instructions</vt:lpstr>
      <vt:lpstr>Branch Conditions</vt:lpstr>
      <vt:lpstr>Example</vt:lpstr>
      <vt:lpstr>Branch and Link Instruction</vt:lpstr>
      <vt:lpstr>Example</vt:lpstr>
      <vt:lpstr>The bx Instruction</vt:lpstr>
      <vt:lpstr>Example</vt:lpstr>
      <vt:lpstr>Conditional Variants of Normal Instructions</vt:lpstr>
      <vt:lpstr>PowerPoint Presentation</vt:lpstr>
      <vt:lpstr>Outline</vt:lpstr>
      <vt:lpstr>Basic Load Instruction</vt:lpstr>
      <vt:lpstr>Basic Store Instruction</vt:lpstr>
      <vt:lpstr>Memory Instructions with an Offset</vt:lpstr>
      <vt:lpstr>Table of Load/Store Instructions</vt:lpstr>
      <vt:lpstr>Example with Arrays</vt:lpstr>
      <vt:lpstr>Advanced Memory Instructions</vt:lpstr>
      <vt:lpstr>PowerPoint Presentation</vt:lpstr>
      <vt:lpstr>PowerPoint Presentation</vt:lpstr>
      <vt:lpstr>Memory Instructions in Functions</vt:lpstr>
      <vt:lpstr>Example</vt:lpstr>
      <vt:lpstr>Outline</vt:lpstr>
      <vt:lpstr>Generic Format</vt:lpstr>
      <vt:lpstr>Data Processing Instructions</vt:lpstr>
      <vt:lpstr>Encoding Immediate Values</vt:lpstr>
      <vt:lpstr>Encoding Immediates - II</vt:lpstr>
      <vt:lpstr>Encoding Immediates - III</vt:lpstr>
      <vt:lpstr>PowerPoint Presentation</vt:lpstr>
      <vt:lpstr>Encoding the Shifter Operand</vt:lpstr>
      <vt:lpstr>Load/Store Instructions</vt:lpstr>
      <vt:lpstr>I, P, U, B, W, and L bits </vt:lpstr>
      <vt:lpstr>Branch Instructions</vt:lpstr>
      <vt:lpstr>Branch Instructions - II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Banner</dc:title>
  <dc:creator>Raj, Baldev</dc:creator>
  <cp:keywords>Template,Presentation,Presentation background,Banner,Clean,Design,Showeet.com,Impress,simple</cp:keywords>
  <dc:description>"Simple Banner" is a clean &lt;a href="http://www.showeet.com/category/templates/"&gt;template&lt;/a&gt;. Is perfect for personal or business and corporate use. &lt;a href="http://www.showeet.com/27/12/2011/templates/simple-banner-free-template-powerpoint-impress/"&gt;More about "Simple Banner"&lt;/a&gt;</dc:description>
  <cp:lastModifiedBy>Smruti Ranjan Sarangi</cp:lastModifiedBy>
  <cp:revision>244</cp:revision>
  <dcterms:created xsi:type="dcterms:W3CDTF">2013-07-05T14:39:01Z</dcterms:created>
  <dcterms:modified xsi:type="dcterms:W3CDTF">2023-07-18T06:27:31Z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
    <vt:lpwstr>&lt;a href="http://templates.services.openoffice.org/bsd-license"&gt;BSD&lt;/a&gt;</vt:lpwstr>
  </property>
</Properties>
</file>