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99" r:id="rId6"/>
    <p:sldId id="300" r:id="rId7"/>
    <p:sldId id="303" r:id="rId8"/>
    <p:sldId id="304" r:id="rId9"/>
    <p:sldId id="301" r:id="rId10"/>
    <p:sldId id="302" r:id="rId11"/>
    <p:sldId id="305" r:id="rId12"/>
    <p:sldId id="306" r:id="rId13"/>
    <p:sldId id="307" r:id="rId14"/>
    <p:sldId id="308" r:id="rId15"/>
    <p:sldId id="309" r:id="rId16"/>
    <p:sldId id="296" r:id="rId17"/>
    <p:sldId id="297" r:id="rId18"/>
    <p:sldId id="310" r:id="rId19"/>
    <p:sldId id="298" r:id="rId20"/>
    <p:sldId id="259" r:id="rId21"/>
    <p:sldId id="257"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43B8A-8BCE-60D6-F4C6-FEC38DFBE826}" v="2" dt="2024-02-16T20:28:09.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56742"/>
  </p:normalViewPr>
  <p:slideViewPr>
    <p:cSldViewPr snapToGrid="0" snapToObjects="1">
      <p:cViewPr varScale="1">
        <p:scale>
          <a:sx n="67" d="100"/>
          <a:sy n="67" d="100"/>
        </p:scale>
        <p:origin x="2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urya Vir Jain" userId="S::ee3221798@iitd.ac.in::5fcbd765-7996-4449-a0f7-4ceee223da24" providerId="AD" clId="Web-{F2B43B8A-8BCE-60D6-F4C6-FEC38DFBE826}"/>
    <pc:docChg chg="modSld">
      <pc:chgData name="Shourya Vir Jain" userId="S::ee3221798@iitd.ac.in::5fcbd765-7996-4449-a0f7-4ceee223da24" providerId="AD" clId="Web-{F2B43B8A-8BCE-60D6-F4C6-FEC38DFBE826}" dt="2024-02-16T20:28:09.113" v="1" actId="20577"/>
      <pc:docMkLst>
        <pc:docMk/>
      </pc:docMkLst>
      <pc:sldChg chg="modSp">
        <pc:chgData name="Shourya Vir Jain" userId="S::ee3221798@iitd.ac.in::5fcbd765-7996-4449-a0f7-4ceee223da24" providerId="AD" clId="Web-{F2B43B8A-8BCE-60D6-F4C6-FEC38DFBE826}" dt="2024-02-16T20:28:09.113" v="1" actId="20577"/>
        <pc:sldMkLst>
          <pc:docMk/>
          <pc:sldMk cId="2328498184" sldId="301"/>
        </pc:sldMkLst>
        <pc:spChg chg="mod">
          <ac:chgData name="Shourya Vir Jain" userId="S::ee3221798@iitd.ac.in::5fcbd765-7996-4449-a0f7-4ceee223da24" providerId="AD" clId="Web-{F2B43B8A-8BCE-60D6-F4C6-FEC38DFBE826}" dt="2024-02-16T20:28:09.113" v="1" actId="20577"/>
          <ac:spMkLst>
            <pc:docMk/>
            <pc:sldMk cId="2328498184" sldId="301"/>
            <ac:spMk id="3" creationId="{531B1F9A-B2AD-034A-A75E-82F7B160C0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2E747-13CB-8A49-8208-ED9EA546D843}"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0FD2C-9E54-0343-9CC8-054E85F694C0}" type="slidenum">
              <a:rPr lang="en-US" smtClean="0"/>
              <a:t>‹#›</a:t>
            </a:fld>
            <a:endParaRPr lang="en-US"/>
          </a:p>
        </p:txBody>
      </p:sp>
    </p:spTree>
    <p:extLst>
      <p:ext uri="{BB962C8B-B14F-4D97-AF65-F5344CB8AC3E}">
        <p14:creationId xmlns:p14="http://schemas.microsoft.com/office/powerpoint/2010/main" val="154808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0FD2C-9E54-0343-9CC8-054E85F694C0}" type="slidenum">
              <a:rPr lang="en-US" smtClean="0"/>
              <a:t>1</a:t>
            </a:fld>
            <a:endParaRPr lang="en-US"/>
          </a:p>
        </p:txBody>
      </p:sp>
    </p:spTree>
    <p:extLst>
      <p:ext uri="{BB962C8B-B14F-4D97-AF65-F5344CB8AC3E}">
        <p14:creationId xmlns:p14="http://schemas.microsoft.com/office/powerpoint/2010/main" val="144169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www.electronicshub.org</a:t>
            </a:r>
            <a:r>
              <a:rPr lang="en-US" dirty="0"/>
              <a:t>/different-types-sensors/</a:t>
            </a:r>
          </a:p>
        </p:txBody>
      </p:sp>
      <p:sp>
        <p:nvSpPr>
          <p:cNvPr id="4" name="Slide Number Placeholder 3"/>
          <p:cNvSpPr>
            <a:spLocks noGrp="1"/>
          </p:cNvSpPr>
          <p:nvPr>
            <p:ph type="sldNum" sz="quarter" idx="5"/>
          </p:nvPr>
        </p:nvSpPr>
        <p:spPr/>
        <p:txBody>
          <a:bodyPr/>
          <a:lstStyle/>
          <a:p>
            <a:fld id="{0E00FD2C-9E54-0343-9CC8-054E85F694C0}" type="slidenum">
              <a:rPr lang="en-US" smtClean="0"/>
              <a:t>9</a:t>
            </a:fld>
            <a:endParaRPr lang="en-US"/>
          </a:p>
        </p:txBody>
      </p:sp>
    </p:spTree>
    <p:extLst>
      <p:ext uri="{BB962C8B-B14F-4D97-AF65-F5344CB8AC3E}">
        <p14:creationId xmlns:p14="http://schemas.microsoft.com/office/powerpoint/2010/main" val="3181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087FEF-D8AC-D341-810A-C8D6EA5E4853}" type="slidenum">
              <a:rPr lang="en-US" smtClean="0"/>
              <a:t>14</a:t>
            </a:fld>
            <a:endParaRPr lang="en-US"/>
          </a:p>
        </p:txBody>
      </p:sp>
    </p:spTree>
    <p:extLst>
      <p:ext uri="{BB962C8B-B14F-4D97-AF65-F5344CB8AC3E}">
        <p14:creationId xmlns:p14="http://schemas.microsoft.com/office/powerpoint/2010/main" val="303314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0FD2C-9E54-0343-9CC8-054E85F694C0}" type="slidenum">
              <a:rPr lang="en-US" smtClean="0"/>
              <a:t>18</a:t>
            </a:fld>
            <a:endParaRPr lang="en-US"/>
          </a:p>
        </p:txBody>
      </p:sp>
    </p:spTree>
    <p:extLst>
      <p:ext uri="{BB962C8B-B14F-4D97-AF65-F5344CB8AC3E}">
        <p14:creationId xmlns:p14="http://schemas.microsoft.com/office/powerpoint/2010/main" val="367037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www.youtube.com</a:t>
            </a:r>
            <a:r>
              <a:rPr lang="en-US" dirty="0"/>
              <a:t>/</a:t>
            </a:r>
            <a:r>
              <a:rPr lang="en-US" dirty="0" err="1"/>
              <a:t>watch?v</a:t>
            </a:r>
            <a:r>
              <a:rPr lang="en-US" dirty="0"/>
              <a:t>=2DFIr6t1hbc</a:t>
            </a:r>
          </a:p>
          <a:p>
            <a:endParaRPr lang="en-US" dirty="0"/>
          </a:p>
          <a:p>
            <a:r>
              <a:rPr lang="en-US" dirty="0"/>
              <a:t>https://</a:t>
            </a:r>
            <a:r>
              <a:rPr lang="en-US" dirty="0" err="1"/>
              <a:t>www.gadgetronicx.com</a:t>
            </a:r>
            <a:r>
              <a:rPr lang="en-US" dirty="0"/>
              <a:t>/operational-amplifier-basics-working-applications/</a:t>
            </a:r>
          </a:p>
          <a:p>
            <a:r>
              <a:rPr lang="en-US" dirty="0"/>
              <a:t>https://</a:t>
            </a:r>
            <a:r>
              <a:rPr lang="en-US" dirty="0" err="1"/>
              <a:t>www.youtube.com</a:t>
            </a:r>
            <a:r>
              <a:rPr lang="en-US" dirty="0"/>
              <a:t>/</a:t>
            </a:r>
            <a:r>
              <a:rPr lang="en-US" dirty="0" err="1"/>
              <a:t>watch?v</a:t>
            </a:r>
            <a:r>
              <a:rPr lang="en-US" dirty="0"/>
              <a:t>=kiiA6WTCQn0&amp;list=PLwjK_iyK4LLDBB1E9MFbxGCEnmMMOAXOH&amp;index=1</a:t>
            </a:r>
          </a:p>
        </p:txBody>
      </p:sp>
      <p:sp>
        <p:nvSpPr>
          <p:cNvPr id="4" name="Slide Number Placeholder 3"/>
          <p:cNvSpPr>
            <a:spLocks noGrp="1"/>
          </p:cNvSpPr>
          <p:nvPr>
            <p:ph type="sldNum" sz="quarter" idx="5"/>
          </p:nvPr>
        </p:nvSpPr>
        <p:spPr/>
        <p:txBody>
          <a:bodyPr/>
          <a:lstStyle/>
          <a:p>
            <a:fld id="{0E00FD2C-9E54-0343-9CC8-054E85F694C0}" type="slidenum">
              <a:rPr lang="en-US" smtClean="0"/>
              <a:t>19</a:t>
            </a:fld>
            <a:endParaRPr lang="en-US"/>
          </a:p>
        </p:txBody>
      </p:sp>
    </p:spTree>
    <p:extLst>
      <p:ext uri="{BB962C8B-B14F-4D97-AF65-F5344CB8AC3E}">
        <p14:creationId xmlns:p14="http://schemas.microsoft.com/office/powerpoint/2010/main" val="390579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1860-707A-8B44-B955-83DFFF4BD2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AF6304D-C4B2-5E46-8633-0B0CBD97F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D66D11-D3BE-2E44-ADB3-B14A0925C9C5}"/>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19E6EBA2-18E6-D246-82C5-C1B8E89AD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6C08D-6EC5-5841-8B78-8D15DC54FA0E}"/>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315880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4DD9-512D-EB4A-B879-C38DD9F045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69561D-0836-E145-B3E8-9E0CFB39DB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5E12E3-68B9-8245-9C59-E0502D97C996}"/>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AF033F49-D2ED-D54D-8D6A-60BF527B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A8416-3FCC-B64B-824E-56581B26759D}"/>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332994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9776E-2F69-E342-9AE2-3DC8C7075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FBB34-7064-7F46-80A6-82C7C9B39A8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55C05F-F9AB-3240-AD1C-5D58BB979E04}"/>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9F9567A4-B687-FA41-9EDF-400313668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BAD8-2EE9-114F-8286-244A6021CF3A}"/>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260323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0D78-385E-AA4A-B390-85D65E0132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196D24-3AE1-0540-9231-2C903A9E8A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721C44-F07C-E84F-A860-5E3D274C54E9}"/>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D37C7CE9-629B-9740-9CE1-EA5B4AFD0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7C5D6-6713-714F-A615-7112D6CB21C8}"/>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129702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F8CB-706D-A642-AB34-1BFFD41C67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3F81E93-1BDA-8A42-A43A-62599E36E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3DFCA3-C158-9F40-A1DF-F8DB26FCD53B}"/>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B44AE43A-A84C-7440-AE2C-71E253384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647F1-205D-3140-9D18-53C35B4E74B3}"/>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172382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388-0EBD-C642-8D1E-FFCAD3582E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25A4635-764E-784C-BD3B-38B54D1DDA9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26570A-6EC7-204A-A76F-149D89D852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4C3B030-1448-4B43-9381-85A0B468EA17}"/>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6" name="Footer Placeholder 5">
            <a:extLst>
              <a:ext uri="{FF2B5EF4-FFF2-40B4-BE49-F238E27FC236}">
                <a16:creationId xmlns:a16="http://schemas.microsoft.com/office/drawing/2014/main" id="{2B761DFF-20C8-2149-976D-FE1FABDC9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5346-48CC-194C-B9FB-B86BC4D0CCF4}"/>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302597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9797-24E1-AC43-AAB0-85C44030EE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CE0E7B-ECBA-7A41-BC77-FDD145ECD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B10941-79DF-864C-8996-19ADF1CAB0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C8B609-904D-BE47-9917-99298919B4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B3638-2FE3-644B-984A-A1DF196BBC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B4DE0F-F73C-F546-9AE6-5CB97DF09610}"/>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8" name="Footer Placeholder 7">
            <a:extLst>
              <a:ext uri="{FF2B5EF4-FFF2-40B4-BE49-F238E27FC236}">
                <a16:creationId xmlns:a16="http://schemas.microsoft.com/office/drawing/2014/main" id="{E8D5118D-4AF3-0244-BAFF-3BA3B1F44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BE7B7-E43B-5F49-86E8-47A7F64E42FE}"/>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114212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168F-9C0D-CC48-8013-F043AAFB36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DCA191-7DA7-7D4C-BA1B-52B81E187A45}"/>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4" name="Footer Placeholder 3">
            <a:extLst>
              <a:ext uri="{FF2B5EF4-FFF2-40B4-BE49-F238E27FC236}">
                <a16:creationId xmlns:a16="http://schemas.microsoft.com/office/drawing/2014/main" id="{1D55CC8E-E624-4548-9F73-C89A9767F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AAE41-DC5C-2040-A8F4-B56E23C06D99}"/>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20764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4D2B0-5DDF-194D-BB83-D990EAC075E7}"/>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3" name="Footer Placeholder 2">
            <a:extLst>
              <a:ext uri="{FF2B5EF4-FFF2-40B4-BE49-F238E27FC236}">
                <a16:creationId xmlns:a16="http://schemas.microsoft.com/office/drawing/2014/main" id="{50B49B87-AD06-BC40-BA2D-A8141E06F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346029-77E4-344B-B0FF-95951F958074}"/>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360124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BCB9-9BA8-9B4D-8835-6A24C3E5AC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4D1CDF-D3D8-1146-876F-4A41CE4E1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A7201F-D33D-5A48-B19C-D75D3D79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FD1120-2C77-AA4F-BECB-0C9CF238887B}"/>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6" name="Footer Placeholder 5">
            <a:extLst>
              <a:ext uri="{FF2B5EF4-FFF2-40B4-BE49-F238E27FC236}">
                <a16:creationId xmlns:a16="http://schemas.microsoft.com/office/drawing/2014/main" id="{340F6A8A-4954-6144-ACF2-F4E18960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998BB-653E-9242-89A3-DC543E16207F}"/>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231366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8E75-2810-444F-9036-12DA6E6A14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B1D13D-1AA7-B346-B4D6-260D92056A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64EE8-EFC5-1942-BCF5-D770E46D9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472093-8B31-FA4C-B1EB-470384CBD4E4}"/>
              </a:ext>
            </a:extLst>
          </p:cNvPr>
          <p:cNvSpPr>
            <a:spLocks noGrp="1"/>
          </p:cNvSpPr>
          <p:nvPr>
            <p:ph type="dt" sz="half" idx="10"/>
          </p:nvPr>
        </p:nvSpPr>
        <p:spPr/>
        <p:txBody>
          <a:bodyPr/>
          <a:lstStyle/>
          <a:p>
            <a:fld id="{2F4FD267-1400-BB43-809E-4E6F963A1E44}" type="datetimeFigureOut">
              <a:rPr lang="en-US" smtClean="0"/>
              <a:t>2/16/2024</a:t>
            </a:fld>
            <a:endParaRPr lang="en-US"/>
          </a:p>
        </p:txBody>
      </p:sp>
      <p:sp>
        <p:nvSpPr>
          <p:cNvPr id="6" name="Footer Placeholder 5">
            <a:extLst>
              <a:ext uri="{FF2B5EF4-FFF2-40B4-BE49-F238E27FC236}">
                <a16:creationId xmlns:a16="http://schemas.microsoft.com/office/drawing/2014/main" id="{99877DC6-6D4E-7C44-B90D-F5B03F2F2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36E3D-8D87-8D45-9CD1-14D156A6CC4D}"/>
              </a:ext>
            </a:extLst>
          </p:cNvPr>
          <p:cNvSpPr>
            <a:spLocks noGrp="1"/>
          </p:cNvSpPr>
          <p:nvPr>
            <p:ph type="sldNum" sz="quarter" idx="12"/>
          </p:nvPr>
        </p:nvSpPr>
        <p:spPr/>
        <p:txBody>
          <a:bodyPr/>
          <a:lstStyle/>
          <a:p>
            <a:fld id="{D40D6FEC-84DF-9949-8D6C-DC8D08AEF78D}" type="slidenum">
              <a:rPr lang="en-US" smtClean="0"/>
              <a:t>‹#›</a:t>
            </a:fld>
            <a:endParaRPr lang="en-US"/>
          </a:p>
        </p:txBody>
      </p:sp>
    </p:spTree>
    <p:extLst>
      <p:ext uri="{BB962C8B-B14F-4D97-AF65-F5344CB8AC3E}">
        <p14:creationId xmlns:p14="http://schemas.microsoft.com/office/powerpoint/2010/main" val="118230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A89F2-B873-6C43-97AD-851F5AF5D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9E238F-E430-AC4F-95EA-981046157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FADAEE-8F6B-4C4A-9211-408F4BFBD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FD267-1400-BB43-809E-4E6F963A1E44}" type="datetimeFigureOut">
              <a:rPr lang="en-US" smtClean="0"/>
              <a:t>2/16/2024</a:t>
            </a:fld>
            <a:endParaRPr lang="en-US"/>
          </a:p>
        </p:txBody>
      </p:sp>
      <p:sp>
        <p:nvSpPr>
          <p:cNvPr id="5" name="Footer Placeholder 4">
            <a:extLst>
              <a:ext uri="{FF2B5EF4-FFF2-40B4-BE49-F238E27FC236}">
                <a16:creationId xmlns:a16="http://schemas.microsoft.com/office/drawing/2014/main" id="{07695866-EC78-8E4E-8349-93677E63E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AE6C5-A83A-1544-8DEF-A390AE7DC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D6FEC-84DF-9949-8D6C-DC8D08AEF78D}" type="slidenum">
              <a:rPr lang="en-US" smtClean="0"/>
              <a:t>‹#›</a:t>
            </a:fld>
            <a:endParaRPr lang="en-US"/>
          </a:p>
        </p:txBody>
      </p:sp>
    </p:spTree>
    <p:extLst>
      <p:ext uri="{BB962C8B-B14F-4D97-AF65-F5344CB8AC3E}">
        <p14:creationId xmlns:p14="http://schemas.microsoft.com/office/powerpoint/2010/main" val="120942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lectronicshub.org/analog-circuits-and-digital-circui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EAB-F1E2-2A42-883A-A1F225EA967F}"/>
              </a:ext>
            </a:extLst>
          </p:cNvPr>
          <p:cNvSpPr>
            <a:spLocks noGrp="1"/>
          </p:cNvSpPr>
          <p:nvPr>
            <p:ph type="ctrTitle"/>
          </p:nvPr>
        </p:nvSpPr>
        <p:spPr/>
        <p:txBody>
          <a:bodyPr>
            <a:normAutofit fontScale="90000"/>
          </a:bodyPr>
          <a:lstStyle/>
          <a:p>
            <a:r>
              <a:rPr lang="uz-Cyrl-UZ" i="1" dirty="0"/>
              <a:t>Sensors / Transducers/ op-amps and their use in Embedded System</a:t>
            </a:r>
            <a:br>
              <a:rPr lang="en-IN" dirty="0"/>
            </a:br>
            <a:endParaRPr lang="en-US" dirty="0"/>
          </a:p>
        </p:txBody>
      </p:sp>
      <p:sp>
        <p:nvSpPr>
          <p:cNvPr id="3" name="Subtitle 2">
            <a:extLst>
              <a:ext uri="{FF2B5EF4-FFF2-40B4-BE49-F238E27FC236}">
                <a16:creationId xmlns:a16="http://schemas.microsoft.com/office/drawing/2014/main" id="{1EC0094B-0061-9E43-9FC9-104D6C51E1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13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DE15B-FBE3-9F44-91DC-9239FC42DAD6}"/>
              </a:ext>
            </a:extLst>
          </p:cNvPr>
          <p:cNvSpPr>
            <a:spLocks noGrp="1"/>
          </p:cNvSpPr>
          <p:nvPr>
            <p:ph idx="1"/>
          </p:nvPr>
        </p:nvSpPr>
        <p:spPr>
          <a:xfrm>
            <a:off x="1085850" y="1253331"/>
            <a:ext cx="5657850" cy="4351338"/>
          </a:xfrm>
        </p:spPr>
        <p:txBody>
          <a:bodyPr>
            <a:normAutofit fontScale="92500" lnSpcReduction="20000"/>
          </a:bodyPr>
          <a:lstStyle/>
          <a:p>
            <a:pPr fontAlgn="base"/>
            <a:r>
              <a:rPr lang="en-IN" dirty="0"/>
              <a:t>Temperature Sensor</a:t>
            </a:r>
          </a:p>
          <a:p>
            <a:pPr fontAlgn="base"/>
            <a:r>
              <a:rPr lang="en-IN" dirty="0"/>
              <a:t>Proximity Sensor</a:t>
            </a:r>
          </a:p>
          <a:p>
            <a:pPr fontAlgn="base"/>
            <a:r>
              <a:rPr lang="en-IN" dirty="0"/>
              <a:t>Accelerometer</a:t>
            </a:r>
          </a:p>
          <a:p>
            <a:pPr fontAlgn="base"/>
            <a:r>
              <a:rPr lang="en-IN" dirty="0"/>
              <a:t>IR Sensor (Infrared Sensor)</a:t>
            </a:r>
          </a:p>
          <a:p>
            <a:pPr fontAlgn="base"/>
            <a:r>
              <a:rPr lang="en-IN" dirty="0"/>
              <a:t>Pressure Sensor</a:t>
            </a:r>
          </a:p>
          <a:p>
            <a:pPr fontAlgn="base"/>
            <a:r>
              <a:rPr lang="en-IN" dirty="0"/>
              <a:t>Light Sensor</a:t>
            </a:r>
          </a:p>
          <a:p>
            <a:pPr fontAlgn="base"/>
            <a:r>
              <a:rPr lang="en-IN" dirty="0"/>
              <a:t>Ultrasonic Sensor</a:t>
            </a:r>
          </a:p>
          <a:p>
            <a:pPr fontAlgn="base"/>
            <a:r>
              <a:rPr lang="en-IN" dirty="0"/>
              <a:t>Smoke, Gas and Alcohol Sensor</a:t>
            </a:r>
          </a:p>
          <a:p>
            <a:pPr fontAlgn="base"/>
            <a:r>
              <a:rPr lang="en-IN" dirty="0"/>
              <a:t>Touch Sensor</a:t>
            </a:r>
          </a:p>
          <a:p>
            <a:pPr fontAlgn="base"/>
            <a:r>
              <a:rPr lang="en-IN" dirty="0" err="1"/>
              <a:t>Color</a:t>
            </a:r>
            <a:r>
              <a:rPr lang="en-IN" dirty="0"/>
              <a:t> Sensor</a:t>
            </a:r>
          </a:p>
          <a:p>
            <a:endParaRPr lang="en-US" dirty="0"/>
          </a:p>
        </p:txBody>
      </p:sp>
      <p:sp>
        <p:nvSpPr>
          <p:cNvPr id="4" name="Content Placeholder 2">
            <a:extLst>
              <a:ext uri="{FF2B5EF4-FFF2-40B4-BE49-F238E27FC236}">
                <a16:creationId xmlns:a16="http://schemas.microsoft.com/office/drawing/2014/main" id="{E78121E2-612A-3F4E-B24B-06C231801F02}"/>
              </a:ext>
            </a:extLst>
          </p:cNvPr>
          <p:cNvSpPr txBox="1">
            <a:spLocks/>
          </p:cNvSpPr>
          <p:nvPr/>
        </p:nvSpPr>
        <p:spPr>
          <a:xfrm>
            <a:off x="5734050" y="1100931"/>
            <a:ext cx="56578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IN" dirty="0"/>
              <a:t>Humidity Sensor</a:t>
            </a:r>
          </a:p>
          <a:p>
            <a:pPr fontAlgn="base"/>
            <a:r>
              <a:rPr lang="en-IN" dirty="0"/>
              <a:t>Position Sensor</a:t>
            </a:r>
          </a:p>
          <a:p>
            <a:pPr fontAlgn="base"/>
            <a:r>
              <a:rPr lang="en-IN" dirty="0"/>
              <a:t>Magnetic Sensor (Hall Effect Sensor)</a:t>
            </a:r>
          </a:p>
          <a:p>
            <a:pPr fontAlgn="base"/>
            <a:r>
              <a:rPr lang="en-IN" dirty="0"/>
              <a:t>Microphone (Sound Sensor)</a:t>
            </a:r>
          </a:p>
          <a:p>
            <a:pPr fontAlgn="base"/>
            <a:r>
              <a:rPr lang="en-IN" dirty="0"/>
              <a:t>Tilt Sensor</a:t>
            </a:r>
          </a:p>
          <a:p>
            <a:pPr fontAlgn="base"/>
            <a:r>
              <a:rPr lang="en-IN" dirty="0"/>
              <a:t>Flow and Level Sensor</a:t>
            </a:r>
          </a:p>
          <a:p>
            <a:pPr fontAlgn="base"/>
            <a:r>
              <a:rPr lang="en-IN" dirty="0"/>
              <a:t>PIR Sensor</a:t>
            </a:r>
          </a:p>
          <a:p>
            <a:pPr fontAlgn="base"/>
            <a:r>
              <a:rPr lang="en-IN" dirty="0"/>
              <a:t>Touch Sensor</a:t>
            </a:r>
          </a:p>
          <a:p>
            <a:pPr fontAlgn="base"/>
            <a:r>
              <a:rPr lang="en-IN" dirty="0"/>
              <a:t>Strain and Weight Sensor</a:t>
            </a:r>
          </a:p>
        </p:txBody>
      </p:sp>
    </p:spTree>
    <p:extLst>
      <p:ext uri="{BB962C8B-B14F-4D97-AF65-F5344CB8AC3E}">
        <p14:creationId xmlns:p14="http://schemas.microsoft.com/office/powerpoint/2010/main" val="128576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2F98-7C03-0F4A-A089-237EEEF551BE}"/>
              </a:ext>
            </a:extLst>
          </p:cNvPr>
          <p:cNvSpPr>
            <a:spLocks noGrp="1"/>
          </p:cNvSpPr>
          <p:nvPr>
            <p:ph type="title"/>
          </p:nvPr>
        </p:nvSpPr>
        <p:spPr/>
        <p:txBody>
          <a:bodyPr/>
          <a:lstStyle/>
          <a:p>
            <a:r>
              <a:rPr lang="en-US" dirty="0"/>
              <a:t>What is Actuator?</a:t>
            </a:r>
            <a:br>
              <a:rPr lang="en-US" dirty="0"/>
            </a:br>
            <a:endParaRPr lang="en-US" dirty="0"/>
          </a:p>
        </p:txBody>
      </p:sp>
      <p:sp>
        <p:nvSpPr>
          <p:cNvPr id="3" name="Content Placeholder 2">
            <a:extLst>
              <a:ext uri="{FF2B5EF4-FFF2-40B4-BE49-F238E27FC236}">
                <a16:creationId xmlns:a16="http://schemas.microsoft.com/office/drawing/2014/main" id="{2A85D85C-A9C2-DD40-AF0F-C6A289E3677E}"/>
              </a:ext>
            </a:extLst>
          </p:cNvPr>
          <p:cNvSpPr>
            <a:spLocks noGrp="1"/>
          </p:cNvSpPr>
          <p:nvPr>
            <p:ph idx="1"/>
          </p:nvPr>
        </p:nvSpPr>
        <p:spPr/>
        <p:txBody>
          <a:bodyPr/>
          <a:lstStyle/>
          <a:p>
            <a:pPr marL="0" indent="0">
              <a:buNone/>
            </a:pPr>
            <a:r>
              <a:rPr lang="en-IN" dirty="0"/>
              <a:t>An actuator is a device that moves or controls some mechanism. An actuator turns a control signal into mechanical action such as an electric motor. Actuators may be based on hydraulic, pneumatic, electric, thermal or mechanical means, but are increasingly being driven by software. An actuator ties a control system to its environment.</a:t>
            </a:r>
            <a:endParaRPr lang="en-US" dirty="0"/>
          </a:p>
        </p:txBody>
      </p:sp>
    </p:spTree>
    <p:extLst>
      <p:ext uri="{BB962C8B-B14F-4D97-AF65-F5344CB8AC3E}">
        <p14:creationId xmlns:p14="http://schemas.microsoft.com/office/powerpoint/2010/main" val="2272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55C0-15FB-0848-A47B-AC0EEDF81D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A2CBB9-38C8-5743-AF64-D95644AB8075}"/>
              </a:ext>
            </a:extLst>
          </p:cNvPr>
          <p:cNvSpPr>
            <a:spLocks noGrp="1"/>
          </p:cNvSpPr>
          <p:nvPr>
            <p:ph idx="1"/>
          </p:nvPr>
        </p:nvSpPr>
        <p:spPr/>
        <p:txBody>
          <a:bodyPr>
            <a:normAutofit fontScale="92500" lnSpcReduction="20000"/>
          </a:bodyPr>
          <a:lstStyle/>
          <a:p>
            <a:pPr marL="0" indent="0">
              <a:buNone/>
            </a:pPr>
            <a:r>
              <a:rPr lang="en-IN" dirty="0"/>
              <a:t>Examples of actuators include:</a:t>
            </a:r>
          </a:p>
          <a:p>
            <a:r>
              <a:rPr lang="en-IN" dirty="0"/>
              <a:t>Electric motors</a:t>
            </a:r>
          </a:p>
          <a:p>
            <a:r>
              <a:rPr lang="en-IN" dirty="0"/>
              <a:t>Solenoids</a:t>
            </a:r>
          </a:p>
          <a:p>
            <a:r>
              <a:rPr lang="en-IN" dirty="0"/>
              <a:t>Hard drive stepper motors</a:t>
            </a:r>
          </a:p>
          <a:p>
            <a:r>
              <a:rPr lang="en-IN" dirty="0"/>
              <a:t>Comb drives</a:t>
            </a:r>
          </a:p>
          <a:p>
            <a:r>
              <a:rPr lang="en-IN" dirty="0"/>
              <a:t>Electric motor.</a:t>
            </a:r>
          </a:p>
          <a:p>
            <a:r>
              <a:rPr lang="en-IN" dirty="0"/>
              <a:t>Hydraulic cylinder.</a:t>
            </a:r>
          </a:p>
          <a:p>
            <a:r>
              <a:rPr lang="en-IN" dirty="0"/>
              <a:t>Piezoelectric actuator.</a:t>
            </a:r>
          </a:p>
          <a:p>
            <a:r>
              <a:rPr lang="en-IN" dirty="0"/>
              <a:t>Pneumatic actuator.</a:t>
            </a:r>
          </a:p>
          <a:p>
            <a:r>
              <a:rPr lang="en-IN" dirty="0"/>
              <a:t>Screw jack.</a:t>
            </a:r>
          </a:p>
          <a:p>
            <a:pPr marL="0" indent="0">
              <a:buNone/>
            </a:pPr>
            <a:endParaRPr lang="en-IN" dirty="0"/>
          </a:p>
          <a:p>
            <a:endParaRPr lang="en-US" dirty="0"/>
          </a:p>
        </p:txBody>
      </p:sp>
    </p:spTree>
    <p:extLst>
      <p:ext uri="{BB962C8B-B14F-4D97-AF65-F5344CB8AC3E}">
        <p14:creationId xmlns:p14="http://schemas.microsoft.com/office/powerpoint/2010/main" val="413388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11-14 at 11.43.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878" y="0"/>
            <a:ext cx="9116122" cy="6858000"/>
          </a:xfrm>
          <a:prstGeom prst="rect">
            <a:avLst/>
          </a:prstGeom>
        </p:spPr>
      </p:pic>
    </p:spTree>
    <p:extLst>
      <p:ext uri="{BB962C8B-B14F-4D97-AF65-F5344CB8AC3E}">
        <p14:creationId xmlns:p14="http://schemas.microsoft.com/office/powerpoint/2010/main" val="107425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11-14 at 11.43.5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494" r="6616" b="9031"/>
          <a:stretch/>
        </p:blipFill>
        <p:spPr>
          <a:xfrm>
            <a:off x="1658506" y="36391"/>
            <a:ext cx="9009494" cy="6612433"/>
          </a:xfrm>
        </p:spPr>
      </p:pic>
    </p:spTree>
    <p:extLst>
      <p:ext uri="{BB962C8B-B14F-4D97-AF65-F5344CB8AC3E}">
        <p14:creationId xmlns:p14="http://schemas.microsoft.com/office/powerpoint/2010/main" val="251851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6175-53E2-3943-B076-11BF45CF63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94FC0D-9836-874E-ADD5-8B69F2386C4F}"/>
              </a:ext>
            </a:extLst>
          </p:cNvPr>
          <p:cNvSpPr>
            <a:spLocks noGrp="1"/>
          </p:cNvSpPr>
          <p:nvPr>
            <p:ph idx="1"/>
          </p:nvPr>
        </p:nvSpPr>
        <p:spPr/>
        <p:txBody>
          <a:bodyPr/>
          <a:lstStyle/>
          <a:p>
            <a:r>
              <a:rPr lang="en-IN" b="0" i="0" dirty="0">
                <a:solidFill>
                  <a:srgbClr val="202124"/>
                </a:solidFill>
                <a:effectLst/>
                <a:latin typeface="arial" panose="020B0604020202020204" pitchFamily="34" charset="0"/>
              </a:rPr>
              <a:t>Both a sensor and a transducer are used to sense a change within the environment they are surrounded by or an object they are attached to. However, </a:t>
            </a:r>
            <a:r>
              <a:rPr lang="en-IN" b="1" i="0" dirty="0">
                <a:solidFill>
                  <a:srgbClr val="202124"/>
                </a:solidFill>
                <a:effectLst/>
                <a:latin typeface="arial" panose="020B0604020202020204" pitchFamily="34" charset="0"/>
              </a:rPr>
              <a:t>a sensor will give an output in the same format and a transducer will convert the measurement into an electrical signal</a:t>
            </a:r>
            <a:endParaRPr lang="en-US" dirty="0"/>
          </a:p>
        </p:txBody>
      </p:sp>
    </p:spTree>
    <p:extLst>
      <p:ext uri="{BB962C8B-B14F-4D97-AF65-F5344CB8AC3E}">
        <p14:creationId xmlns:p14="http://schemas.microsoft.com/office/powerpoint/2010/main" val="262977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832" y="153158"/>
            <a:ext cx="7694968" cy="707886"/>
          </a:xfrm>
          <a:prstGeom prst="rect">
            <a:avLst/>
          </a:prstGeom>
        </p:spPr>
        <p:txBody>
          <a:bodyPr wrap="square">
            <a:spAutoFit/>
          </a:bodyPr>
          <a:lstStyle/>
          <a:p>
            <a:r>
              <a:rPr lang="en-US" sz="4000" dirty="0">
                <a:solidFill>
                  <a:srgbClr val="FF0000"/>
                </a:solidFill>
              </a:rPr>
              <a:t>Automotive Embedded Systems</a:t>
            </a:r>
          </a:p>
        </p:txBody>
      </p:sp>
      <p:sp>
        <p:nvSpPr>
          <p:cNvPr id="5" name="TextBox 4"/>
          <p:cNvSpPr txBox="1"/>
          <p:nvPr/>
        </p:nvSpPr>
        <p:spPr>
          <a:xfrm>
            <a:off x="1524000" y="1020005"/>
            <a:ext cx="9144000" cy="5909311"/>
          </a:xfrm>
          <a:prstGeom prst="rect">
            <a:avLst/>
          </a:prstGeom>
          <a:noFill/>
        </p:spPr>
        <p:txBody>
          <a:bodyPr wrap="square" rtlCol="0">
            <a:spAutoFit/>
          </a:bodyPr>
          <a:lstStyle/>
          <a:p>
            <a:r>
              <a:rPr lang="en-US" dirty="0"/>
              <a:t>Today cars use embedded systems replacing old traditional systems.</a:t>
            </a:r>
          </a:p>
          <a:p>
            <a:r>
              <a:rPr lang="en-US" dirty="0"/>
              <a:t>Electronic Control Units are used in automotive embedded systems Examples.</a:t>
            </a:r>
          </a:p>
          <a:p>
            <a:r>
              <a:rPr lang="en-US" dirty="0"/>
              <a:t>This unit contains microcontroller, switches, sensors, drivers, etc.</a:t>
            </a:r>
          </a:p>
          <a:p>
            <a:r>
              <a:rPr lang="en-US" dirty="0"/>
              <a:t>All the sensors and actuators are connected to electronic control unit.</a:t>
            </a:r>
          </a:p>
          <a:p>
            <a:r>
              <a:rPr lang="en-US" dirty="0"/>
              <a:t>Automobiles using embedded systems may consists of hundreds of microprocessors.</a:t>
            </a:r>
          </a:p>
          <a:p>
            <a:r>
              <a:rPr lang="en-US" dirty="0"/>
              <a:t>Each microcontroller performs its own dedicated task. Some of them control engine. Some run dashboard devices.</a:t>
            </a:r>
          </a:p>
          <a:p>
            <a:r>
              <a:rPr lang="en-US" dirty="0"/>
              <a:t>The whole system is actually comprised of several small systems.</a:t>
            </a:r>
          </a:p>
          <a:p>
            <a:r>
              <a:rPr lang="en-US" dirty="0"/>
              <a:t>Using embedded systems in automotive </a:t>
            </a:r>
            <a:r>
              <a:rPr lang="en-US" dirty="0">
                <a:highlight>
                  <a:srgbClr val="FFFF00"/>
                </a:highlight>
              </a:rPr>
              <a:t>has reduced the cost factor</a:t>
            </a:r>
            <a:r>
              <a:rPr lang="en-US" dirty="0"/>
              <a:t>.</a:t>
            </a:r>
          </a:p>
          <a:p>
            <a:r>
              <a:rPr lang="en-US" dirty="0"/>
              <a:t>It has improved the overall performance and </a:t>
            </a:r>
            <a:r>
              <a:rPr lang="en-US" dirty="0">
                <a:highlight>
                  <a:srgbClr val="FFFF00"/>
                </a:highlight>
              </a:rPr>
              <a:t>increased functionality</a:t>
            </a:r>
            <a:r>
              <a:rPr lang="en-US" dirty="0"/>
              <a:t>.</a:t>
            </a:r>
          </a:p>
          <a:p>
            <a:r>
              <a:rPr lang="en-US" dirty="0"/>
              <a:t>It has also reduced weight and made </a:t>
            </a:r>
            <a:r>
              <a:rPr lang="en-US" dirty="0">
                <a:highlight>
                  <a:srgbClr val="FFFF00"/>
                </a:highlight>
              </a:rPr>
              <a:t>automobile more safe and reliable.</a:t>
            </a:r>
          </a:p>
          <a:p>
            <a:r>
              <a:rPr lang="en-US" dirty="0"/>
              <a:t>Applications of automotive embedded systems include: </a:t>
            </a:r>
          </a:p>
          <a:p>
            <a:pPr lvl="1"/>
            <a:r>
              <a:rPr lang="en-US" dirty="0"/>
              <a:t>Automatic Stability Control</a:t>
            </a:r>
          </a:p>
          <a:p>
            <a:pPr lvl="1"/>
            <a:r>
              <a:rPr lang="en-US" dirty="0"/>
              <a:t>Traction Control System</a:t>
            </a:r>
          </a:p>
          <a:p>
            <a:pPr lvl="1"/>
            <a:r>
              <a:rPr lang="en-US" dirty="0"/>
              <a:t>Pre-crash Safety System</a:t>
            </a:r>
          </a:p>
          <a:p>
            <a:pPr lvl="1"/>
            <a:r>
              <a:rPr lang="en-US" dirty="0"/>
              <a:t>Air bag</a:t>
            </a:r>
          </a:p>
          <a:p>
            <a:pPr lvl="1"/>
            <a:r>
              <a:rPr lang="en-US" dirty="0"/>
              <a:t>Car Navigation System</a:t>
            </a:r>
          </a:p>
          <a:p>
            <a:r>
              <a:rPr lang="en-US" dirty="0"/>
              <a:t>So you can see that using embedded systems in automobiles is very useful and has increased the functionality of automotive.</a:t>
            </a:r>
          </a:p>
          <a:p>
            <a:endParaRPr lang="en-US" dirty="0"/>
          </a:p>
          <a:p>
            <a:endParaRPr lang="en-US" dirty="0"/>
          </a:p>
        </p:txBody>
      </p:sp>
    </p:spTree>
    <p:extLst>
      <p:ext uri="{BB962C8B-B14F-4D97-AF65-F5344CB8AC3E}">
        <p14:creationId xmlns:p14="http://schemas.microsoft.com/office/powerpoint/2010/main" val="196110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393701"/>
            <a:ext cx="9144000" cy="6048375"/>
          </a:xfrm>
          <a:prstGeom prst="rect">
            <a:avLst/>
          </a:prstGeom>
        </p:spPr>
      </p:pic>
    </p:spTree>
    <p:extLst>
      <p:ext uri="{BB962C8B-B14F-4D97-AF65-F5344CB8AC3E}">
        <p14:creationId xmlns:p14="http://schemas.microsoft.com/office/powerpoint/2010/main" val="403696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C5A1-2841-7A40-B235-6E94CD27BA25}"/>
              </a:ext>
            </a:extLst>
          </p:cNvPr>
          <p:cNvSpPr>
            <a:spLocks noGrp="1"/>
          </p:cNvSpPr>
          <p:nvPr>
            <p:ph type="title"/>
          </p:nvPr>
        </p:nvSpPr>
        <p:spPr/>
        <p:txBody>
          <a:bodyPr/>
          <a:lstStyle/>
          <a:p>
            <a:r>
              <a:rPr lang="en-IN" b="1" dirty="0"/>
              <a:t>Using Op Amps in Embedded Design</a:t>
            </a:r>
            <a:br>
              <a:rPr lang="en-IN" b="1" dirty="0"/>
            </a:br>
            <a:endParaRPr lang="en-US" dirty="0"/>
          </a:p>
        </p:txBody>
      </p:sp>
      <p:pic>
        <p:nvPicPr>
          <p:cNvPr id="1026" name="Picture 2" descr="List of 10 Op-Amps | Pin Configuration of ICs and Working Principles">
            <a:extLst>
              <a:ext uri="{FF2B5EF4-FFF2-40B4-BE49-F238E27FC236}">
                <a16:creationId xmlns:a16="http://schemas.microsoft.com/office/drawing/2014/main" id="{EBA55661-E9D2-B645-8801-E44E0F72E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825624"/>
            <a:ext cx="6145806" cy="2967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741 IC - General Purpose Op-Amp IC | Sharvielectronics: Best Online  Electronic Products Bangalore">
            <a:extLst>
              <a:ext uri="{FF2B5EF4-FFF2-40B4-BE49-F238E27FC236}">
                <a16:creationId xmlns:a16="http://schemas.microsoft.com/office/drawing/2014/main" id="{1338205C-6D8C-C545-81D4-9BECE3208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006" y="2478982"/>
            <a:ext cx="5012374" cy="401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43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99BDB429-6CCF-E04E-B050-10AEAE25EB8F}"/>
              </a:ext>
            </a:extLst>
          </p:cNvPr>
          <p:cNvPicPr>
            <a:picLocks noGrp="1" noChangeAspect="1"/>
          </p:cNvPicPr>
          <p:nvPr>
            <p:ph idx="1"/>
          </p:nvPr>
        </p:nvPicPr>
        <p:blipFill>
          <a:blip r:embed="rId3"/>
          <a:stretch>
            <a:fillRect/>
          </a:stretch>
        </p:blipFill>
        <p:spPr>
          <a:xfrm>
            <a:off x="1038225" y="47530"/>
            <a:ext cx="10115550" cy="6810470"/>
          </a:xfrm>
        </p:spPr>
      </p:pic>
      <p:sp>
        <p:nvSpPr>
          <p:cNvPr id="7" name="Title 6">
            <a:extLst>
              <a:ext uri="{FF2B5EF4-FFF2-40B4-BE49-F238E27FC236}">
                <a16:creationId xmlns:a16="http://schemas.microsoft.com/office/drawing/2014/main" id="{DB93A499-7695-BD44-AA1C-A8BFB15BDA4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642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E8F3-761A-574D-A447-28BE547995B9}"/>
              </a:ext>
            </a:extLst>
          </p:cNvPr>
          <p:cNvSpPr>
            <a:spLocks noGrp="1"/>
          </p:cNvSpPr>
          <p:nvPr>
            <p:ph type="title"/>
          </p:nvPr>
        </p:nvSpPr>
        <p:spPr/>
        <p:txBody>
          <a:bodyPr/>
          <a:lstStyle/>
          <a:p>
            <a:r>
              <a:rPr lang="en-IN" b="1" dirty="0"/>
              <a:t>What is a Sensor?</a:t>
            </a:r>
            <a:br>
              <a:rPr lang="en-IN" b="1" dirty="0"/>
            </a:br>
            <a:endParaRPr lang="en-US" dirty="0"/>
          </a:p>
        </p:txBody>
      </p:sp>
      <p:sp>
        <p:nvSpPr>
          <p:cNvPr id="3" name="Content Placeholder 2">
            <a:extLst>
              <a:ext uri="{FF2B5EF4-FFF2-40B4-BE49-F238E27FC236}">
                <a16:creationId xmlns:a16="http://schemas.microsoft.com/office/drawing/2014/main" id="{1381572D-0095-CC43-A1B8-DECD1D35C294}"/>
              </a:ext>
            </a:extLst>
          </p:cNvPr>
          <p:cNvSpPr>
            <a:spLocks noGrp="1"/>
          </p:cNvSpPr>
          <p:nvPr>
            <p:ph idx="1"/>
          </p:nvPr>
        </p:nvSpPr>
        <p:spPr/>
        <p:txBody>
          <a:bodyPr/>
          <a:lstStyle/>
          <a:p>
            <a:r>
              <a:rPr lang="en-IN" dirty="0"/>
              <a:t>Sensor as an input device which provides an output (signal) with respect to a specific physical quantity (input)</a:t>
            </a:r>
          </a:p>
          <a:p>
            <a:r>
              <a:rPr lang="en-IN" dirty="0"/>
              <a:t>It is a device that converts signals from one energy domain to electrical domain</a:t>
            </a:r>
            <a:endParaRPr lang="en-US" dirty="0"/>
          </a:p>
        </p:txBody>
      </p:sp>
    </p:spTree>
    <p:extLst>
      <p:ext uri="{BB962C8B-B14F-4D97-AF65-F5344CB8AC3E}">
        <p14:creationId xmlns:p14="http://schemas.microsoft.com/office/powerpoint/2010/main" val="303387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88E8-3D4D-4B46-81D0-63B308CD1A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29C7C-C18D-814F-BDFC-7D73B4E47FD3}"/>
              </a:ext>
            </a:extLst>
          </p:cNvPr>
          <p:cNvSpPr>
            <a:spLocks noGrp="1"/>
          </p:cNvSpPr>
          <p:nvPr>
            <p:ph idx="1"/>
          </p:nvPr>
        </p:nvSpPr>
        <p:spPr/>
        <p:txBody>
          <a:bodyPr/>
          <a:lstStyle/>
          <a:p>
            <a:endParaRPr lang="en-US"/>
          </a:p>
        </p:txBody>
      </p:sp>
      <p:pic>
        <p:nvPicPr>
          <p:cNvPr id="2050" name="Picture 2" descr="Types of Sensors Image 2">
            <a:extLst>
              <a:ext uri="{FF2B5EF4-FFF2-40B4-BE49-F238E27FC236}">
                <a16:creationId xmlns:a16="http://schemas.microsoft.com/office/drawing/2014/main" id="{6E2A98C3-2ADB-CA4A-899D-BA14FA032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1" y="1346200"/>
            <a:ext cx="11987597" cy="514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6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D49A-ED48-DB46-97B1-5000708D744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CE11E3D3-7F1B-BE43-9269-48D9029B3B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47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E1A3-35B7-3A4D-AC50-B52281751E66}"/>
              </a:ext>
            </a:extLst>
          </p:cNvPr>
          <p:cNvSpPr>
            <a:spLocks noGrp="1"/>
          </p:cNvSpPr>
          <p:nvPr>
            <p:ph type="title"/>
          </p:nvPr>
        </p:nvSpPr>
        <p:spPr/>
        <p:txBody>
          <a:bodyPr/>
          <a:lstStyle/>
          <a:p>
            <a:r>
              <a:rPr lang="en-IN" dirty="0"/>
              <a:t>Active and Passive</a:t>
            </a:r>
            <a:endParaRPr lang="en-US" dirty="0"/>
          </a:p>
        </p:txBody>
      </p:sp>
      <p:sp>
        <p:nvSpPr>
          <p:cNvPr id="3" name="Content Placeholder 2">
            <a:extLst>
              <a:ext uri="{FF2B5EF4-FFF2-40B4-BE49-F238E27FC236}">
                <a16:creationId xmlns:a16="http://schemas.microsoft.com/office/drawing/2014/main" id="{E55D855D-B283-E746-B3CD-46A856FD7119}"/>
              </a:ext>
            </a:extLst>
          </p:cNvPr>
          <p:cNvSpPr>
            <a:spLocks noGrp="1"/>
          </p:cNvSpPr>
          <p:nvPr>
            <p:ph idx="1"/>
          </p:nvPr>
        </p:nvSpPr>
        <p:spPr/>
        <p:txBody>
          <a:bodyPr/>
          <a:lstStyle/>
          <a:p>
            <a:r>
              <a:rPr lang="en-IN" dirty="0"/>
              <a:t>Active Sensors are those which require an external excitation signal or a power signal</a:t>
            </a:r>
          </a:p>
          <a:p>
            <a:r>
              <a:rPr lang="en-IN" dirty="0"/>
              <a:t>Passive Sensors, on the other hand, do not require any external power signal and directly generates output response.</a:t>
            </a:r>
          </a:p>
          <a:p>
            <a:endParaRPr lang="en-US" dirty="0"/>
          </a:p>
        </p:txBody>
      </p:sp>
    </p:spTree>
    <p:extLst>
      <p:ext uri="{BB962C8B-B14F-4D97-AF65-F5344CB8AC3E}">
        <p14:creationId xmlns:p14="http://schemas.microsoft.com/office/powerpoint/2010/main" val="134244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1399-8879-DB42-A2FF-D303A600564F}"/>
              </a:ext>
            </a:extLst>
          </p:cNvPr>
          <p:cNvSpPr>
            <a:spLocks noGrp="1"/>
          </p:cNvSpPr>
          <p:nvPr>
            <p:ph type="title"/>
          </p:nvPr>
        </p:nvSpPr>
        <p:spPr/>
        <p:txBody>
          <a:bodyPr/>
          <a:lstStyle/>
          <a:p>
            <a:r>
              <a:rPr lang="en-IN" dirty="0"/>
              <a:t>Based on the means of detection used in the sensor</a:t>
            </a:r>
            <a:endParaRPr lang="en-US" dirty="0"/>
          </a:p>
        </p:txBody>
      </p:sp>
      <p:sp>
        <p:nvSpPr>
          <p:cNvPr id="3" name="Content Placeholder 2">
            <a:extLst>
              <a:ext uri="{FF2B5EF4-FFF2-40B4-BE49-F238E27FC236}">
                <a16:creationId xmlns:a16="http://schemas.microsoft.com/office/drawing/2014/main" id="{531B1F9A-B2AD-034A-A75E-82F7B160C080}"/>
              </a:ext>
            </a:extLst>
          </p:cNvPr>
          <p:cNvSpPr>
            <a:spLocks noGrp="1"/>
          </p:cNvSpPr>
          <p:nvPr>
            <p:ph idx="1"/>
          </p:nvPr>
        </p:nvSpPr>
        <p:spPr/>
        <p:txBody>
          <a:bodyPr/>
          <a:lstStyle/>
          <a:p>
            <a:r>
              <a:rPr lang="en-IN" dirty="0"/>
              <a:t>Detection are Electric, Biological, Chemical, Radioactive etc.</a:t>
            </a:r>
            <a:endParaRPr lang="en-US" dirty="0"/>
          </a:p>
        </p:txBody>
      </p:sp>
    </p:spTree>
    <p:extLst>
      <p:ext uri="{BB962C8B-B14F-4D97-AF65-F5344CB8AC3E}">
        <p14:creationId xmlns:p14="http://schemas.microsoft.com/office/powerpoint/2010/main" val="232849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0D09-98C6-1C48-AFCE-D09A1856BA43}"/>
              </a:ext>
            </a:extLst>
          </p:cNvPr>
          <p:cNvSpPr>
            <a:spLocks noGrp="1"/>
          </p:cNvSpPr>
          <p:nvPr>
            <p:ph type="title"/>
          </p:nvPr>
        </p:nvSpPr>
        <p:spPr/>
        <p:txBody>
          <a:bodyPr>
            <a:normAutofit fontScale="90000"/>
          </a:bodyPr>
          <a:lstStyle/>
          <a:p>
            <a:r>
              <a:rPr lang="en-IN" dirty="0"/>
              <a:t>Based on conversion phenomenon i.e., the input and the output. </a:t>
            </a:r>
            <a:br>
              <a:rPr lang="en-IN" dirty="0"/>
            </a:br>
            <a:endParaRPr lang="en-US" dirty="0"/>
          </a:p>
        </p:txBody>
      </p:sp>
      <p:sp>
        <p:nvSpPr>
          <p:cNvPr id="3" name="Content Placeholder 2">
            <a:extLst>
              <a:ext uri="{FF2B5EF4-FFF2-40B4-BE49-F238E27FC236}">
                <a16:creationId xmlns:a16="http://schemas.microsoft.com/office/drawing/2014/main" id="{3B852DE1-97AC-9245-A70E-AAA83BE0EA55}"/>
              </a:ext>
            </a:extLst>
          </p:cNvPr>
          <p:cNvSpPr>
            <a:spLocks noGrp="1"/>
          </p:cNvSpPr>
          <p:nvPr>
            <p:ph idx="1"/>
          </p:nvPr>
        </p:nvSpPr>
        <p:spPr/>
        <p:txBody>
          <a:bodyPr/>
          <a:lstStyle/>
          <a:p>
            <a:r>
              <a:rPr lang="en-IN" dirty="0"/>
              <a:t>Some of the common conversion phenomena are Photoelectric, Thermoelectric, Electrochemical, Electromagnetic, </a:t>
            </a:r>
            <a:r>
              <a:rPr lang="en-IN" dirty="0" err="1"/>
              <a:t>Thermooptic</a:t>
            </a:r>
            <a:r>
              <a:rPr lang="en-IN" dirty="0"/>
              <a:t>, etc.</a:t>
            </a:r>
            <a:br>
              <a:rPr lang="en-IN" dirty="0"/>
            </a:br>
            <a:endParaRPr lang="en-US" dirty="0"/>
          </a:p>
        </p:txBody>
      </p:sp>
    </p:spTree>
    <p:extLst>
      <p:ext uri="{BB962C8B-B14F-4D97-AF65-F5344CB8AC3E}">
        <p14:creationId xmlns:p14="http://schemas.microsoft.com/office/powerpoint/2010/main" val="242811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407A-20F1-3E4D-8C84-1B5098FB8AB6}"/>
              </a:ext>
            </a:extLst>
          </p:cNvPr>
          <p:cNvSpPr>
            <a:spLocks noGrp="1"/>
          </p:cNvSpPr>
          <p:nvPr>
            <p:ph type="title"/>
          </p:nvPr>
        </p:nvSpPr>
        <p:spPr/>
        <p:txBody>
          <a:bodyPr/>
          <a:lstStyle/>
          <a:p>
            <a:r>
              <a:rPr lang="en-IN" dirty="0"/>
              <a:t>final classification of the sensors are </a:t>
            </a:r>
            <a:r>
              <a:rPr lang="en-IN" dirty="0">
                <a:hlinkClick r:id="rId2"/>
              </a:rPr>
              <a:t>Analog and Digital</a:t>
            </a:r>
            <a:r>
              <a:rPr lang="en-IN" dirty="0"/>
              <a:t> Sensors</a:t>
            </a:r>
            <a:endParaRPr lang="en-US" dirty="0"/>
          </a:p>
        </p:txBody>
      </p:sp>
      <p:sp>
        <p:nvSpPr>
          <p:cNvPr id="3" name="Content Placeholder 2">
            <a:extLst>
              <a:ext uri="{FF2B5EF4-FFF2-40B4-BE49-F238E27FC236}">
                <a16:creationId xmlns:a16="http://schemas.microsoft.com/office/drawing/2014/main" id="{E100C3D3-1245-D949-A8EA-F15035B9849B}"/>
              </a:ext>
            </a:extLst>
          </p:cNvPr>
          <p:cNvSpPr>
            <a:spLocks noGrp="1"/>
          </p:cNvSpPr>
          <p:nvPr>
            <p:ph idx="1"/>
          </p:nvPr>
        </p:nvSpPr>
        <p:spPr/>
        <p:txBody>
          <a:bodyPr/>
          <a:lstStyle/>
          <a:p>
            <a:r>
              <a:rPr lang="en-IN" dirty="0"/>
              <a:t>Analog Sensors produce an </a:t>
            </a:r>
            <a:r>
              <a:rPr lang="en-IN" dirty="0" err="1"/>
              <a:t>analog</a:t>
            </a:r>
            <a:r>
              <a:rPr lang="en-IN" dirty="0"/>
              <a:t> output i.e., a continuous output signal (usually voltage but sometimes other quantities like Resistance etc.) with respect to the quantity being measured.</a:t>
            </a:r>
          </a:p>
          <a:p>
            <a:endParaRPr lang="en-IN" dirty="0"/>
          </a:p>
          <a:p>
            <a:r>
              <a:rPr lang="en-IN" dirty="0"/>
              <a:t>Digital Sensors, in contrast to Analog Sensors, work with discrete or digital data. The data in digital sensors, which is used for conversion and transmission, is digital in nature.</a:t>
            </a:r>
          </a:p>
          <a:p>
            <a:pPr marL="0" indent="0">
              <a:buNone/>
            </a:pPr>
            <a:br>
              <a:rPr lang="en-IN" dirty="0"/>
            </a:br>
            <a:endParaRPr lang="en-US" dirty="0"/>
          </a:p>
        </p:txBody>
      </p:sp>
    </p:spTree>
    <p:extLst>
      <p:ext uri="{BB962C8B-B14F-4D97-AF65-F5344CB8AC3E}">
        <p14:creationId xmlns:p14="http://schemas.microsoft.com/office/powerpoint/2010/main" val="229701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E877-26AD-104A-ACD6-FF9687FDA5DD}"/>
              </a:ext>
            </a:extLst>
          </p:cNvPr>
          <p:cNvSpPr>
            <a:spLocks noGrp="1"/>
          </p:cNvSpPr>
          <p:nvPr>
            <p:ph type="title"/>
          </p:nvPr>
        </p:nvSpPr>
        <p:spPr/>
        <p:txBody>
          <a:bodyPr/>
          <a:lstStyle/>
          <a:p>
            <a:r>
              <a:rPr lang="en-IN" b="1" dirty="0"/>
              <a:t>Different Types of Sensors</a:t>
            </a:r>
            <a:br>
              <a:rPr lang="en-IN" b="1" dirty="0"/>
            </a:br>
            <a:endParaRPr lang="en-US" dirty="0"/>
          </a:p>
        </p:txBody>
      </p:sp>
      <p:sp>
        <p:nvSpPr>
          <p:cNvPr id="3" name="Content Placeholder 2">
            <a:extLst>
              <a:ext uri="{FF2B5EF4-FFF2-40B4-BE49-F238E27FC236}">
                <a16:creationId xmlns:a16="http://schemas.microsoft.com/office/drawing/2014/main" id="{5ABCEEE1-F951-904F-B904-F582EE5820A9}"/>
              </a:ext>
            </a:extLst>
          </p:cNvPr>
          <p:cNvSpPr>
            <a:spLocks noGrp="1"/>
          </p:cNvSpPr>
          <p:nvPr>
            <p:ph idx="1"/>
          </p:nvPr>
        </p:nvSpPr>
        <p:spPr/>
        <p:txBody>
          <a:bodyPr/>
          <a:lstStyle/>
          <a:p>
            <a:r>
              <a:rPr lang="en-IN" dirty="0"/>
              <a:t>All these sensors are used for measuring one of the physical properties like Temperature, Resistance, Capacitance, Conduction, Heat Transfer etc.</a:t>
            </a:r>
            <a:endParaRPr lang="en-US" dirty="0"/>
          </a:p>
        </p:txBody>
      </p:sp>
    </p:spTree>
    <p:extLst>
      <p:ext uri="{BB962C8B-B14F-4D97-AF65-F5344CB8AC3E}">
        <p14:creationId xmlns:p14="http://schemas.microsoft.com/office/powerpoint/2010/main" val="334729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4F7D68E061D1438D093AB6CE092698" ma:contentTypeVersion="6" ma:contentTypeDescription="Create a new document." ma:contentTypeScope="" ma:versionID="dcf7104225c7fe2f865d4e71ff92b70d">
  <xsd:schema xmlns:xsd="http://www.w3.org/2001/XMLSchema" xmlns:xs="http://www.w3.org/2001/XMLSchema" xmlns:p="http://schemas.microsoft.com/office/2006/metadata/properties" xmlns:ns2="5c5884bf-565f-45a0-a12c-666ebac003df" xmlns:ns3="66e06080-d105-4d13-b16c-2a5f973decd2" targetNamespace="http://schemas.microsoft.com/office/2006/metadata/properties" ma:root="true" ma:fieldsID="1ae11ae103331e7e2414d1dcf3d21dba" ns2:_="" ns3:_="">
    <xsd:import namespace="5c5884bf-565f-45a0-a12c-666ebac003df"/>
    <xsd:import namespace="66e06080-d105-4d13-b16c-2a5f973decd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884bf-565f-45a0-a12c-666ebac003d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e06080-d105-4d13-b16c-2a5f973decd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95AC2-DD74-482B-8F90-0DB57C6DF51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C9A82E-7459-4557-8F4F-7E65713E8233}">
  <ds:schemaRefs>
    <ds:schemaRef ds:uri="http://schemas.microsoft.com/sharepoint/v3/contenttype/forms"/>
  </ds:schemaRefs>
</ds:datastoreItem>
</file>

<file path=customXml/itemProps3.xml><?xml version="1.0" encoding="utf-8"?>
<ds:datastoreItem xmlns:ds="http://schemas.openxmlformats.org/officeDocument/2006/customXml" ds:itemID="{429EB39F-5EB8-467C-A120-85EA591B9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884bf-565f-45a0-a12c-666ebac003df"/>
    <ds:schemaRef ds:uri="66e06080-d105-4d13-b16c-2a5f973dec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3177</TotalTime>
  <Words>694</Words>
  <Application>Microsoft Office PowerPoint</Application>
  <PresentationFormat>Widescreen</PresentationFormat>
  <Paragraphs>80</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Sensors / Transducers/ op-amps and their use in Embedded System </vt:lpstr>
      <vt:lpstr>What is a Sensor? </vt:lpstr>
      <vt:lpstr>PowerPoint Presentation</vt:lpstr>
      <vt:lpstr>Classification</vt:lpstr>
      <vt:lpstr>Active and Passive</vt:lpstr>
      <vt:lpstr>Based on the means of detection used in the sensor</vt:lpstr>
      <vt:lpstr>Based on conversion phenomenon i.e., the input and the output.  </vt:lpstr>
      <vt:lpstr>final classification of the sensors are Analog and Digital Sensors</vt:lpstr>
      <vt:lpstr>Different Types of Sensors </vt:lpstr>
      <vt:lpstr>PowerPoint Presentation</vt:lpstr>
      <vt:lpstr>What is Actuator? </vt:lpstr>
      <vt:lpstr>PowerPoint Presentation</vt:lpstr>
      <vt:lpstr>PowerPoint Presentation</vt:lpstr>
      <vt:lpstr>PowerPoint Presentation</vt:lpstr>
      <vt:lpstr>PowerPoint Presentation</vt:lpstr>
      <vt:lpstr>PowerPoint Presentation</vt:lpstr>
      <vt:lpstr>PowerPoint Presentation</vt:lpstr>
      <vt:lpstr>Using Op Amps in Embedded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 Transducers/ op-amps and their use in Embedded System </dc:title>
  <dc:creator>Tapan Kumar Gandhi</dc:creator>
  <cp:lastModifiedBy>Tapan Kumar Gandhi</cp:lastModifiedBy>
  <cp:revision>6</cp:revision>
  <dcterms:created xsi:type="dcterms:W3CDTF">2022-02-20T11:47:17Z</dcterms:created>
  <dcterms:modified xsi:type="dcterms:W3CDTF">2024-02-16T20:28:14Z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0x010100A34F7D68E061D1438D093AB6CE092698</vt:lpwstr>
  </property>
</Properties>
</file>