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30C3A-22E1-7D06-39BB-1370B9D6B3E7}" v="1" dt="2024-02-10T19:36:5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Kedawat" userId="S::ee3210718@iitd.ac.in::abf44dde-a26c-4ab2-90cb-d1bc880c0119" providerId="AD" clId="Web-{7761FDDE-1A06-4CE1-A373-F060FE9C01C7}"/>
    <pc:docChg chg="modSld">
      <pc:chgData name="Anusha Kedawat" userId="S::ee3210718@iitd.ac.in::abf44dde-a26c-4ab2-90cb-d1bc880c0119" providerId="AD" clId="Web-{7761FDDE-1A06-4CE1-A373-F060FE9C01C7}" dt="2024-02-07T04:04:58.571" v="0" actId="1076"/>
      <pc:docMkLst>
        <pc:docMk/>
      </pc:docMkLst>
      <pc:sldChg chg="modSp">
        <pc:chgData name="Anusha Kedawat" userId="S::ee3210718@iitd.ac.in::abf44dde-a26c-4ab2-90cb-d1bc880c0119" providerId="AD" clId="Web-{7761FDDE-1A06-4CE1-A373-F060FE9C01C7}" dt="2024-02-07T04:04:58.571" v="0" actId="1076"/>
        <pc:sldMkLst>
          <pc:docMk/>
          <pc:sldMk cId="2375496902" sldId="257"/>
        </pc:sldMkLst>
        <pc:picChg chg="mod">
          <ac:chgData name="Anusha Kedawat" userId="S::ee3210718@iitd.ac.in::abf44dde-a26c-4ab2-90cb-d1bc880c0119" providerId="AD" clId="Web-{7761FDDE-1A06-4CE1-A373-F060FE9C01C7}" dt="2024-02-07T04:04:58.571" v="0" actId="1076"/>
          <ac:picMkLst>
            <pc:docMk/>
            <pc:sldMk cId="2375496902" sldId="257"/>
            <ac:picMk id="6148" creationId="{00000000-0000-0000-0000-000000000000}"/>
          </ac:picMkLst>
        </pc:picChg>
      </pc:sldChg>
    </pc:docChg>
  </pc:docChgLst>
  <pc:docChgLst>
    <pc:chgData name="Aman Yadav" userId="S::ee3210734@iitd.ac.in::b5485a17-3af6-4976-8782-cf48ee94f99b" providerId="AD" clId="Web-{39D30C3A-22E1-7D06-39BB-1370B9D6B3E7}"/>
    <pc:docChg chg="modSld">
      <pc:chgData name="Aman Yadav" userId="S::ee3210734@iitd.ac.in::b5485a17-3af6-4976-8782-cf48ee94f99b" providerId="AD" clId="Web-{39D30C3A-22E1-7D06-39BB-1370B9D6B3E7}" dt="2024-02-10T19:36:54.628" v="0" actId="1076"/>
      <pc:docMkLst>
        <pc:docMk/>
      </pc:docMkLst>
      <pc:sldChg chg="modSp">
        <pc:chgData name="Aman Yadav" userId="S::ee3210734@iitd.ac.in::b5485a17-3af6-4976-8782-cf48ee94f99b" providerId="AD" clId="Web-{39D30C3A-22E1-7D06-39BB-1370B9D6B3E7}" dt="2024-02-10T19:36:54.628" v="0" actId="1076"/>
        <pc:sldMkLst>
          <pc:docMk/>
          <pc:sldMk cId="113538567" sldId="264"/>
        </pc:sldMkLst>
        <pc:picChg chg="mod">
          <ac:chgData name="Aman Yadav" userId="S::ee3210734@iitd.ac.in::b5485a17-3af6-4976-8782-cf48ee94f99b" providerId="AD" clId="Web-{39D30C3A-22E1-7D06-39BB-1370B9D6B3E7}" dt="2024-02-10T19:36:54.628" v="0" actId="1076"/>
          <ac:picMkLst>
            <pc:docMk/>
            <pc:sldMk cId="113538567" sldId="264"/>
            <ac:picMk id="2150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7F9B2-F064-EC47-A710-C28D729ADE7F}" type="datetimeFigureOut">
              <a:rPr lang="en-US" smtClean="0"/>
              <a:t>2/10/2024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F593CD-6394-0047-ADCB-D70BA8A33297}" type="slidenum">
              <a:rPr lang="en-US" smtClean="0"/>
              <a:t>‹#›</a:t>
            </a:fld>
            <a:endParaRPr lang="en-US"/>
          </a:p>
        </p:txBody>
      </p:sp>
    </p:spTree>
    <p:extLst>
      <p:ext uri="{BB962C8B-B14F-4D97-AF65-F5344CB8AC3E}">
        <p14:creationId xmlns:p14="http://schemas.microsoft.com/office/powerpoint/2010/main" val="2891075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embedding a computer for general purpose application</a:t>
            </a:r>
          </a:p>
        </p:txBody>
      </p:sp>
      <p:sp>
        <p:nvSpPr>
          <p:cNvPr id="4" name="Slide Number Placeholder 3"/>
          <p:cNvSpPr>
            <a:spLocks noGrp="1"/>
          </p:cNvSpPr>
          <p:nvPr>
            <p:ph type="sldNum" sz="quarter" idx="10"/>
          </p:nvPr>
        </p:nvSpPr>
        <p:spPr/>
        <p:txBody>
          <a:bodyPr/>
          <a:lstStyle/>
          <a:p>
            <a:fld id="{0B5E406C-8AB5-8D4C-8D8D-B3D3628BA372}" type="slidenum">
              <a:rPr lang="en-US" smtClean="0"/>
              <a:t>1</a:t>
            </a:fld>
            <a:endParaRPr lang="en-US"/>
          </a:p>
        </p:txBody>
      </p:sp>
    </p:spTree>
    <p:extLst>
      <p:ext uri="{BB962C8B-B14F-4D97-AF65-F5344CB8AC3E}">
        <p14:creationId xmlns:p14="http://schemas.microsoft.com/office/powerpoint/2010/main" val="128736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Here, Timing Constrains include Response Time, Start Time and Finish Time i.e. time taken to respond to the event, time at which the response to the even starts and time at which the response is given. Let us take a real world example of a Real Time System.</a:t>
            </a:r>
            <a:endParaRPr lang="en-US"/>
          </a:p>
        </p:txBody>
      </p:sp>
      <p:sp>
        <p:nvSpPr>
          <p:cNvPr id="4" name="Slide Number Placeholder 3"/>
          <p:cNvSpPr>
            <a:spLocks noGrp="1"/>
          </p:cNvSpPr>
          <p:nvPr>
            <p:ph type="sldNum" sz="quarter" idx="10"/>
          </p:nvPr>
        </p:nvSpPr>
        <p:spPr/>
        <p:txBody>
          <a:bodyPr/>
          <a:lstStyle/>
          <a:p>
            <a:fld id="{62E15132-68F7-0D44-9684-6D3913CD77E8}" type="slidenum">
              <a:rPr lang="en-US" smtClean="0"/>
              <a:t>12</a:t>
            </a:fld>
            <a:endParaRPr lang="en-US"/>
          </a:p>
        </p:txBody>
      </p:sp>
    </p:spTree>
    <p:extLst>
      <p:ext uri="{BB962C8B-B14F-4D97-AF65-F5344CB8AC3E}">
        <p14:creationId xmlns:p14="http://schemas.microsoft.com/office/powerpoint/2010/main" val="125469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Consider a Weapons Defense System, whose job is to shoot down incoming missiles and protect the Naval Destroyer. This Weapons Defense System consists of three sub-systems: a Radar System, a Control System and a Weapons Firing System.</a:t>
            </a:r>
            <a:endParaRPr lang="en-US"/>
          </a:p>
        </p:txBody>
      </p:sp>
      <p:sp>
        <p:nvSpPr>
          <p:cNvPr id="4" name="Slide Number Placeholder 3"/>
          <p:cNvSpPr>
            <a:spLocks noGrp="1"/>
          </p:cNvSpPr>
          <p:nvPr>
            <p:ph type="sldNum" sz="quarter" idx="10"/>
          </p:nvPr>
        </p:nvSpPr>
        <p:spPr/>
        <p:txBody>
          <a:bodyPr/>
          <a:lstStyle/>
          <a:p>
            <a:fld id="{62E15132-68F7-0D44-9684-6D3913CD77E8}" type="slidenum">
              <a:rPr lang="en-US" smtClean="0"/>
              <a:t>13</a:t>
            </a:fld>
            <a:endParaRPr lang="en-US"/>
          </a:p>
        </p:txBody>
      </p:sp>
    </p:spTree>
    <p:extLst>
      <p:ext uri="{BB962C8B-B14F-4D97-AF65-F5344CB8AC3E}">
        <p14:creationId xmlns:p14="http://schemas.microsoft.com/office/powerpoint/2010/main" val="135740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 Hard Real Time System must produce accurate responses to the events within specified time period. If either of them are not achieved i.e. if the response isn’t accurate or if the response isn’t delivered in right time, the result will be extremely catastrophic, like loss of life.</a:t>
            </a:r>
            <a:endParaRPr lang="en-US"/>
          </a:p>
        </p:txBody>
      </p:sp>
      <p:sp>
        <p:nvSpPr>
          <p:cNvPr id="4" name="Slide Number Placeholder 3"/>
          <p:cNvSpPr>
            <a:spLocks noGrp="1"/>
          </p:cNvSpPr>
          <p:nvPr>
            <p:ph type="sldNum" sz="quarter" idx="10"/>
          </p:nvPr>
        </p:nvSpPr>
        <p:spPr/>
        <p:txBody>
          <a:bodyPr/>
          <a:lstStyle/>
          <a:p>
            <a:fld id="{62E15132-68F7-0D44-9684-6D3913CD77E8}" type="slidenum">
              <a:rPr lang="en-US" smtClean="0"/>
              <a:t>15</a:t>
            </a:fld>
            <a:endParaRPr lang="en-US"/>
          </a:p>
        </p:txBody>
      </p:sp>
    </p:spTree>
    <p:extLst>
      <p:ext uri="{BB962C8B-B14F-4D97-AF65-F5344CB8AC3E}">
        <p14:creationId xmlns:p14="http://schemas.microsoft.com/office/powerpoint/2010/main" val="78479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2003 product</a:t>
            </a:r>
          </a:p>
        </p:txBody>
      </p:sp>
      <p:sp>
        <p:nvSpPr>
          <p:cNvPr id="4" name="Slide Number Placeholder 3"/>
          <p:cNvSpPr>
            <a:spLocks noGrp="1"/>
          </p:cNvSpPr>
          <p:nvPr>
            <p:ph type="sldNum" sz="quarter" idx="10"/>
          </p:nvPr>
        </p:nvSpPr>
        <p:spPr/>
        <p:txBody>
          <a:bodyPr/>
          <a:lstStyle/>
          <a:p>
            <a:fld id="{0B5E406C-8AB5-8D4C-8D8D-B3D3628BA372}" type="slidenum">
              <a:rPr lang="en-US" smtClean="0"/>
              <a:t>18</a:t>
            </a:fld>
            <a:endParaRPr lang="en-US"/>
          </a:p>
        </p:txBody>
      </p:sp>
    </p:spTree>
    <p:extLst>
      <p:ext uri="{BB962C8B-B14F-4D97-AF65-F5344CB8AC3E}">
        <p14:creationId xmlns:p14="http://schemas.microsoft.com/office/powerpoint/2010/main" val="408813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Sensing and actuating</a:t>
            </a:r>
          </a:p>
        </p:txBody>
      </p:sp>
      <p:sp>
        <p:nvSpPr>
          <p:cNvPr id="4" name="Slide Number Placeholder 3"/>
          <p:cNvSpPr>
            <a:spLocks noGrp="1"/>
          </p:cNvSpPr>
          <p:nvPr>
            <p:ph type="sldNum" sz="quarter" idx="10"/>
          </p:nvPr>
        </p:nvSpPr>
        <p:spPr/>
        <p:txBody>
          <a:bodyPr/>
          <a:lstStyle/>
          <a:p>
            <a:fld id="{0B5E406C-8AB5-8D4C-8D8D-B3D3628BA372}" type="slidenum">
              <a:rPr lang="en-US" smtClean="0"/>
              <a:t>19</a:t>
            </a:fld>
            <a:endParaRPr lang="en-US"/>
          </a:p>
        </p:txBody>
      </p:sp>
    </p:spTree>
    <p:extLst>
      <p:ext uri="{BB962C8B-B14F-4D97-AF65-F5344CB8AC3E}">
        <p14:creationId xmlns:p14="http://schemas.microsoft.com/office/powerpoint/2010/main" val="139057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73C839A8-60EB-5C46-BD72-2C66DF7FA69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400901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73C839A8-60EB-5C46-BD72-2C66DF7FA69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25574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73C839A8-60EB-5C46-BD72-2C66DF7FA69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14189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73C839A8-60EB-5C46-BD72-2C66DF7FA69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289009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73C839A8-60EB-5C46-BD72-2C66DF7FA69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396572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73C839A8-60EB-5C46-BD72-2C66DF7FA69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91134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73C839A8-60EB-5C46-BD72-2C66DF7FA69D}"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425733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73C839A8-60EB-5C46-BD72-2C66DF7FA69D}"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137249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839A8-60EB-5C46-BD72-2C66DF7FA69D}"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35532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73C839A8-60EB-5C46-BD72-2C66DF7FA69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570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73C839A8-60EB-5C46-BD72-2C66DF7FA69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DDD85-8976-1646-9917-CB8FB20FC0C9}" type="slidenum">
              <a:rPr lang="en-US" smtClean="0"/>
              <a:t>‹#›</a:t>
            </a:fld>
            <a:endParaRPr lang="en-US"/>
          </a:p>
        </p:txBody>
      </p:sp>
    </p:spTree>
    <p:extLst>
      <p:ext uri="{BB962C8B-B14F-4D97-AF65-F5344CB8AC3E}">
        <p14:creationId xmlns:p14="http://schemas.microsoft.com/office/powerpoint/2010/main" val="240360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839A8-60EB-5C46-BD72-2C66DF7FA69D}" type="datetimeFigureOut">
              <a:rPr lang="en-US" smtClean="0"/>
              <a:t>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DDD85-8976-1646-9917-CB8FB20FC0C9}" type="slidenum">
              <a:rPr lang="en-US" smtClean="0"/>
              <a:t>‹#›</a:t>
            </a:fld>
            <a:endParaRPr lang="en-US"/>
          </a:p>
        </p:txBody>
      </p:sp>
    </p:spTree>
    <p:extLst>
      <p:ext uri="{BB962C8B-B14F-4D97-AF65-F5344CB8AC3E}">
        <p14:creationId xmlns:p14="http://schemas.microsoft.com/office/powerpoint/2010/main" val="37907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endParaRPr lang="en-US"/>
          </a:p>
        </p:txBody>
      </p:sp>
      <p:sp>
        <p:nvSpPr>
          <p:cNvPr id="6147" name="Rectangle 3"/>
          <p:cNvSpPr>
            <a:spLocks noGrp="1" noChangeArrowheads="1"/>
          </p:cNvSpPr>
          <p:nvPr>
            <p:ph type="body" idx="1"/>
          </p:nvPr>
        </p:nvSpPr>
        <p:spPr/>
        <p:txBody>
          <a:bodyPr/>
          <a:lstStyle/>
          <a:p>
            <a:endParaRPr lang="en-US"/>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626" t="25822" r="2812" b="11253"/>
          <a:stretch/>
        </p:blipFill>
        <p:spPr bwMode="auto">
          <a:xfrm>
            <a:off x="131885" y="1602687"/>
            <a:ext cx="9144000" cy="4715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7549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en-US"/>
          </a:p>
        </p:txBody>
      </p:sp>
      <p:sp>
        <p:nvSpPr>
          <p:cNvPr id="23555" name="Rectangle 3"/>
          <p:cNvSpPr>
            <a:spLocks noGrp="1" noChangeArrowheads="1"/>
          </p:cNvSpPr>
          <p:nvPr>
            <p:ph type="body" idx="1"/>
          </p:nvPr>
        </p:nvSpPr>
        <p:spPr/>
        <p:txBody>
          <a:bodyPr/>
          <a:lstStyle/>
          <a:p>
            <a:endParaRPr lang="en-US"/>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l="8438" t="15002" r="10313" b="16252"/>
          <a:stretch>
            <a:fillRect/>
          </a:stretch>
        </p:blipFill>
        <p:spPr bwMode="auto">
          <a:xfrm>
            <a:off x="0" y="0"/>
            <a:ext cx="9144000" cy="580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0553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Characteristics of Embedded Systems</a:t>
            </a:r>
          </a:p>
        </p:txBody>
      </p:sp>
      <p:sp>
        <p:nvSpPr>
          <p:cNvPr id="3" name="Content Placeholder 2"/>
          <p:cNvSpPr>
            <a:spLocks noGrp="1"/>
          </p:cNvSpPr>
          <p:nvPr>
            <p:ph idx="1"/>
          </p:nvPr>
        </p:nvSpPr>
        <p:spPr/>
        <p:txBody>
          <a:bodyPr>
            <a:normAutofit fontScale="92500" lnSpcReduction="20000"/>
          </a:bodyPr>
          <a:lstStyle/>
          <a:p>
            <a:r>
              <a:rPr lang="en-US"/>
              <a:t>Sophisticated functionality</a:t>
            </a:r>
          </a:p>
          <a:p>
            <a:r>
              <a:rPr lang="en-US"/>
              <a:t>Real-time operation (always?)</a:t>
            </a:r>
          </a:p>
          <a:p>
            <a:r>
              <a:rPr lang="en-US"/>
              <a:t>Low manufacturing cost</a:t>
            </a:r>
          </a:p>
          <a:p>
            <a:r>
              <a:rPr lang="en-US"/>
              <a:t>Application dependent processor</a:t>
            </a:r>
          </a:p>
          <a:p>
            <a:r>
              <a:rPr lang="en-US"/>
              <a:t>Restricted Memory</a:t>
            </a:r>
          </a:p>
          <a:p>
            <a:r>
              <a:rPr lang="en-US"/>
              <a:t>Low Power</a:t>
            </a:r>
          </a:p>
          <a:p>
            <a:pPr marL="0" indent="0">
              <a:buNone/>
            </a:pPr>
            <a:r>
              <a:rPr lang="en-US"/>
              <a:t>  -Power consumption is critical in battery-   	powered devices</a:t>
            </a:r>
          </a:p>
          <a:p>
            <a:pPr marL="0" indent="0">
              <a:buNone/>
            </a:pPr>
            <a:r>
              <a:rPr lang="en-US"/>
              <a:t>  - Excessive poser consumption increases system  	cost even in wall powered devices.</a:t>
            </a:r>
          </a:p>
          <a:p>
            <a:pPr marL="0" indent="0">
              <a:buNone/>
            </a:pPr>
            <a:endParaRPr lang="en-US"/>
          </a:p>
        </p:txBody>
      </p:sp>
    </p:spTree>
    <p:extLst>
      <p:ext uri="{BB962C8B-B14F-4D97-AF65-F5344CB8AC3E}">
        <p14:creationId xmlns:p14="http://schemas.microsoft.com/office/powerpoint/2010/main" val="28252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80" y="41742"/>
            <a:ext cx="8509511" cy="707886"/>
          </a:xfrm>
          <a:prstGeom prst="rect">
            <a:avLst/>
          </a:prstGeom>
        </p:spPr>
        <p:txBody>
          <a:bodyPr wrap="none">
            <a:spAutoFit/>
          </a:bodyPr>
          <a:lstStyle/>
          <a:p>
            <a:r>
              <a:rPr lang="en-US" sz="4000">
                <a:solidFill>
                  <a:srgbClr val="3366FF"/>
                </a:solidFill>
              </a:rPr>
              <a:t>What is a Real Time Embedded System?</a:t>
            </a:r>
          </a:p>
        </p:txBody>
      </p:sp>
      <p:sp>
        <p:nvSpPr>
          <p:cNvPr id="3" name="TextBox 2"/>
          <p:cNvSpPr txBox="1"/>
          <p:nvPr/>
        </p:nvSpPr>
        <p:spPr>
          <a:xfrm>
            <a:off x="209609" y="849003"/>
            <a:ext cx="8934391" cy="1200328"/>
          </a:xfrm>
          <a:prstGeom prst="rect">
            <a:avLst/>
          </a:prstGeom>
          <a:noFill/>
        </p:spPr>
        <p:txBody>
          <a:bodyPr wrap="square" rtlCol="0">
            <a:spAutoFit/>
          </a:bodyPr>
          <a:lstStyle/>
          <a:p>
            <a:r>
              <a:rPr lang="en-US" sz="2400">
                <a:latin typeface="Times New Roman"/>
                <a:cs typeface="Times New Roman"/>
              </a:rPr>
              <a:t>Type of computer system with timing constraints i.e. a system which responds to external events or input stimuli in a timely fashion (within finite and specified time).</a:t>
            </a:r>
          </a:p>
        </p:txBody>
      </p:sp>
      <p:pic>
        <p:nvPicPr>
          <p:cNvPr id="4" name="Picture 3" descr="Screen Shot 2017-10-31 at 7.11.29 AM.png"/>
          <p:cNvPicPr>
            <a:picLocks noChangeAspect="1"/>
          </p:cNvPicPr>
          <p:nvPr/>
        </p:nvPicPr>
        <p:blipFill rotWithShape="1">
          <a:blip r:embed="rId3">
            <a:extLst>
              <a:ext uri="{28A0092B-C50C-407E-A947-70E740481C1C}">
                <a14:useLocalDpi xmlns:a14="http://schemas.microsoft.com/office/drawing/2010/main" val="0"/>
              </a:ext>
            </a:extLst>
          </a:blip>
          <a:srcRect t="2724"/>
          <a:stretch/>
        </p:blipFill>
        <p:spPr>
          <a:xfrm>
            <a:off x="0" y="2353734"/>
            <a:ext cx="9144000" cy="4453467"/>
          </a:xfrm>
          <a:prstGeom prst="rect">
            <a:avLst/>
          </a:prstGeom>
        </p:spPr>
      </p:pic>
    </p:spTree>
    <p:extLst>
      <p:ext uri="{BB962C8B-B14F-4D97-AF65-F5344CB8AC3E}">
        <p14:creationId xmlns:p14="http://schemas.microsoft.com/office/powerpoint/2010/main" val="413544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10-31 at 7.14.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3490"/>
            <a:ext cx="9144000" cy="5218110"/>
          </a:xfrm>
          <a:prstGeom prst="rect">
            <a:avLst/>
          </a:prstGeom>
        </p:spPr>
      </p:pic>
      <p:sp>
        <p:nvSpPr>
          <p:cNvPr id="3" name="TextBox 2"/>
          <p:cNvSpPr txBox="1"/>
          <p:nvPr/>
        </p:nvSpPr>
        <p:spPr>
          <a:xfrm>
            <a:off x="1" y="5965432"/>
            <a:ext cx="9144000" cy="646331"/>
          </a:xfrm>
          <a:prstGeom prst="rect">
            <a:avLst/>
          </a:prstGeom>
          <a:noFill/>
        </p:spPr>
        <p:txBody>
          <a:bodyPr wrap="square" rtlCol="0">
            <a:spAutoFit/>
          </a:bodyPr>
          <a:lstStyle/>
          <a:p>
            <a:r>
              <a:rPr lang="en-US"/>
              <a:t>This Weapons Defense System consists of three sub-systems: a Radar System, a Control System and a Weapons Firing System.</a:t>
            </a:r>
          </a:p>
        </p:txBody>
      </p:sp>
    </p:spTree>
    <p:extLst>
      <p:ext uri="{BB962C8B-B14F-4D97-AF65-F5344CB8AC3E}">
        <p14:creationId xmlns:p14="http://schemas.microsoft.com/office/powerpoint/2010/main" val="20031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69" y="77733"/>
            <a:ext cx="8873323" cy="1200329"/>
          </a:xfrm>
          <a:prstGeom prst="rect">
            <a:avLst/>
          </a:prstGeom>
        </p:spPr>
        <p:txBody>
          <a:bodyPr wrap="square">
            <a:spAutoFit/>
          </a:bodyPr>
          <a:lstStyle/>
          <a:p>
            <a:r>
              <a:rPr lang="en-US" sz="3600">
                <a:solidFill>
                  <a:srgbClr val="3366FF"/>
                </a:solidFill>
                <a:latin typeface="Times"/>
                <a:cs typeface="Times"/>
              </a:rPr>
              <a:t>Characteristics of a Real Time Embedded System</a:t>
            </a:r>
          </a:p>
        </p:txBody>
      </p:sp>
      <p:sp>
        <p:nvSpPr>
          <p:cNvPr id="3" name="Rectangle 2"/>
          <p:cNvSpPr/>
          <p:nvPr/>
        </p:nvSpPr>
        <p:spPr>
          <a:xfrm>
            <a:off x="0" y="1536174"/>
            <a:ext cx="9144000" cy="3539431"/>
          </a:xfrm>
          <a:prstGeom prst="rect">
            <a:avLst/>
          </a:prstGeom>
        </p:spPr>
        <p:txBody>
          <a:bodyPr wrap="square">
            <a:spAutoFit/>
          </a:bodyPr>
          <a:lstStyle/>
          <a:p>
            <a:r>
              <a:rPr lang="en-US" sz="2800"/>
              <a:t>There are two important characteristics of any real time embedded system. They are:</a:t>
            </a:r>
          </a:p>
          <a:p>
            <a:endParaRPr lang="en-US" sz="2800"/>
          </a:p>
          <a:p>
            <a:pPr marL="457200" indent="-457200">
              <a:buFont typeface="Arial"/>
              <a:buChar char="•"/>
            </a:pPr>
            <a:r>
              <a:rPr lang="en-US" sz="2800"/>
              <a:t>The Real Time Embedded System must generate correct computational responses to the events </a:t>
            </a:r>
            <a:r>
              <a:rPr lang="en-US" sz="2800">
                <a:solidFill>
                  <a:srgbClr val="FF0000"/>
                </a:solidFill>
              </a:rPr>
              <a:t>(functional constraints). </a:t>
            </a:r>
          </a:p>
          <a:p>
            <a:pPr marL="457200" indent="-457200">
              <a:buFont typeface="Arial"/>
              <a:buChar char="•"/>
            </a:pPr>
            <a:r>
              <a:rPr lang="en-US" sz="2800"/>
              <a:t>The responses or results must be produced within a predefined time </a:t>
            </a:r>
            <a:r>
              <a:rPr lang="en-US" sz="2800">
                <a:solidFill>
                  <a:srgbClr val="FF0000"/>
                </a:solidFill>
              </a:rPr>
              <a:t>(timing constraints)</a:t>
            </a:r>
            <a:r>
              <a:rPr lang="en-US" sz="2800"/>
              <a:t>.</a:t>
            </a:r>
          </a:p>
        </p:txBody>
      </p:sp>
    </p:spTree>
    <p:extLst>
      <p:ext uri="{BB962C8B-B14F-4D97-AF65-F5344CB8AC3E}">
        <p14:creationId xmlns:p14="http://schemas.microsoft.com/office/powerpoint/2010/main" val="383771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6269"/>
            <a:ext cx="9144000" cy="2769989"/>
          </a:xfrm>
          <a:prstGeom prst="rect">
            <a:avLst/>
          </a:prstGeom>
          <a:noFill/>
        </p:spPr>
        <p:txBody>
          <a:bodyPr wrap="square" rtlCol="0">
            <a:spAutoFit/>
          </a:bodyPr>
          <a:lstStyle/>
          <a:p>
            <a:r>
              <a:rPr lang="en-US" sz="2600"/>
              <a:t>Based on the degree of tolerance in the timing constraints, Real Time Systems are classified in to two types. They are:</a:t>
            </a:r>
          </a:p>
          <a:p>
            <a:endParaRPr lang="en-US" sz="2600"/>
          </a:p>
          <a:p>
            <a:r>
              <a:rPr lang="en-US" sz="2600">
                <a:solidFill>
                  <a:srgbClr val="0000FF"/>
                </a:solidFill>
              </a:rPr>
              <a:t>Hard Real Time Systems</a:t>
            </a:r>
          </a:p>
          <a:p>
            <a:endParaRPr lang="en-US" sz="2600">
              <a:solidFill>
                <a:srgbClr val="0000FF"/>
              </a:solidFill>
            </a:endParaRPr>
          </a:p>
          <a:p>
            <a:r>
              <a:rPr lang="en-US" sz="2600">
                <a:solidFill>
                  <a:srgbClr val="0000FF"/>
                </a:solidFill>
              </a:rPr>
              <a:t>Soft Real Time Systems</a:t>
            </a:r>
          </a:p>
          <a:p>
            <a:endParaRPr lang="en-US"/>
          </a:p>
        </p:txBody>
      </p:sp>
      <p:sp>
        <p:nvSpPr>
          <p:cNvPr id="3" name="TextBox 2"/>
          <p:cNvSpPr txBox="1"/>
          <p:nvPr/>
        </p:nvSpPr>
        <p:spPr>
          <a:xfrm>
            <a:off x="0" y="3060662"/>
            <a:ext cx="8671842" cy="2492990"/>
          </a:xfrm>
          <a:prstGeom prst="rect">
            <a:avLst/>
          </a:prstGeom>
          <a:noFill/>
        </p:spPr>
        <p:txBody>
          <a:bodyPr wrap="square" rtlCol="0">
            <a:spAutoFit/>
          </a:bodyPr>
          <a:lstStyle/>
          <a:p>
            <a:pPr algn="just"/>
            <a:r>
              <a:rPr lang="en-US" sz="2600"/>
              <a:t>In Hard Real Time Systems, there is </a:t>
            </a:r>
            <a:r>
              <a:rPr lang="en-US" sz="2600">
                <a:solidFill>
                  <a:srgbClr val="FF0000"/>
                </a:solidFill>
              </a:rPr>
              <a:t>no flexibility in timing constraints</a:t>
            </a:r>
            <a:r>
              <a:rPr lang="en-US" sz="2600"/>
              <a:t> i.e. they must meet all the deadlines, failing to do will result in a catastrophic consequences.</a:t>
            </a:r>
          </a:p>
          <a:p>
            <a:pPr algn="just"/>
            <a:endParaRPr lang="en-US" sz="2600"/>
          </a:p>
          <a:p>
            <a:pPr algn="just"/>
            <a:r>
              <a:rPr lang="en-US" sz="2600"/>
              <a:t>Examples: Flight Control Systems, Missile Guidance Systems, Weapons Defense System, etc.  </a:t>
            </a:r>
          </a:p>
        </p:txBody>
      </p:sp>
    </p:spTree>
    <p:extLst>
      <p:ext uri="{BB962C8B-B14F-4D97-AF65-F5344CB8AC3E}">
        <p14:creationId xmlns:p14="http://schemas.microsoft.com/office/powerpoint/2010/main" val="164729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374" y="457200"/>
            <a:ext cx="8802092" cy="5324535"/>
          </a:xfrm>
          <a:prstGeom prst="rect">
            <a:avLst/>
          </a:prstGeom>
          <a:noFill/>
        </p:spPr>
        <p:txBody>
          <a:bodyPr wrap="square" rtlCol="0">
            <a:spAutoFit/>
          </a:bodyPr>
          <a:lstStyle/>
          <a:p>
            <a:r>
              <a:rPr lang="en-US" sz="2600"/>
              <a:t>Soft Real Time Systems have </a:t>
            </a:r>
            <a:r>
              <a:rPr lang="en-US" sz="2600">
                <a:solidFill>
                  <a:srgbClr val="FF0000"/>
                </a:solidFill>
              </a:rPr>
              <a:t>some relaxation</a:t>
            </a:r>
            <a:r>
              <a:rPr lang="en-US" sz="2600"/>
              <a:t> in meeting the deadlines i.e. </a:t>
            </a:r>
            <a:r>
              <a:rPr lang="en-US" sz="2600">
                <a:solidFill>
                  <a:srgbClr val="FF0000"/>
                </a:solidFill>
              </a:rPr>
              <a:t>the degree of tolerance is non-zero. </a:t>
            </a:r>
            <a:r>
              <a:rPr lang="en-US" sz="2600"/>
              <a:t>A Soft Real Time System must produce response to an event within the deadline but with some flexibility in meeting the deadlines.</a:t>
            </a:r>
          </a:p>
          <a:p>
            <a:endParaRPr lang="en-US" sz="2600"/>
          </a:p>
          <a:p>
            <a:r>
              <a:rPr lang="en-US" sz="2600"/>
              <a:t>Even if the response isn’t delivered in the deadline (but delivered in acceptable limit), the result won’t be catastrophic or failure in the system but will cost a delay in propagation.</a:t>
            </a:r>
          </a:p>
          <a:p>
            <a:endParaRPr lang="en-US" sz="2600"/>
          </a:p>
          <a:p>
            <a:r>
              <a:rPr lang="en-US" sz="2600"/>
              <a:t>Examples:  Set top boxes, DVD Players, Weather Monitoring Systems etc.   </a:t>
            </a:r>
            <a:r>
              <a:rPr lang="en-US"/>
              <a:t>  </a:t>
            </a:r>
          </a:p>
          <a:p>
            <a:endParaRPr lang="en-US"/>
          </a:p>
          <a:p>
            <a:endParaRPr lang="en-US"/>
          </a:p>
          <a:p>
            <a:endParaRPr lang="en-US"/>
          </a:p>
        </p:txBody>
      </p:sp>
    </p:spTree>
    <p:extLst>
      <p:ext uri="{BB962C8B-B14F-4D97-AF65-F5344CB8AC3E}">
        <p14:creationId xmlns:p14="http://schemas.microsoft.com/office/powerpoint/2010/main" val="226283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Features</a:t>
            </a:r>
          </a:p>
        </p:txBody>
      </p:sp>
      <p:sp>
        <p:nvSpPr>
          <p:cNvPr id="3" name="Content Placeholder 2"/>
          <p:cNvSpPr>
            <a:spLocks noGrp="1"/>
          </p:cNvSpPr>
          <p:nvPr>
            <p:ph idx="1"/>
          </p:nvPr>
        </p:nvSpPr>
        <p:spPr/>
        <p:txBody>
          <a:bodyPr/>
          <a:lstStyle/>
          <a:p>
            <a:r>
              <a:rPr lang="en-US"/>
              <a:t>Dedicated Systems</a:t>
            </a:r>
          </a:p>
          <a:p>
            <a:pPr marL="0" indent="0">
              <a:buNone/>
            </a:pPr>
            <a:r>
              <a:rPr lang="en-US"/>
              <a:t>    -Predefined functionality: Accordingly 	Hardware and software designed</a:t>
            </a:r>
          </a:p>
          <a:p>
            <a:pPr marL="0" indent="0">
              <a:buNone/>
            </a:pPr>
            <a:r>
              <a:rPr lang="en-US"/>
              <a:t>    - Programmability rarely used during lifetime 	of the system</a:t>
            </a:r>
          </a:p>
          <a:p>
            <a:pPr marL="0" indent="0">
              <a:buNone/>
            </a:pPr>
            <a:r>
              <a:rPr lang="en-US"/>
              <a:t>    -Real-time, fault-tolerant, safe</a:t>
            </a:r>
          </a:p>
          <a:p>
            <a:pPr marL="0" indent="0">
              <a:buNone/>
            </a:pPr>
            <a:endParaRPr lang="en-US"/>
          </a:p>
          <a:p>
            <a:pPr marL="0" indent="0">
              <a:buNone/>
            </a:pPr>
            <a:endParaRPr lang="en-US"/>
          </a:p>
        </p:txBody>
      </p:sp>
    </p:spTree>
    <p:extLst>
      <p:ext uri="{BB962C8B-B14F-4D97-AF65-F5344CB8AC3E}">
        <p14:creationId xmlns:p14="http://schemas.microsoft.com/office/powerpoint/2010/main" val="49806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duct-+Vending+machine..jpg"/>
          <p:cNvPicPr>
            <a:picLocks noGrp="1" noChangeAspect="1"/>
          </p:cNvPicPr>
          <p:nvPr>
            <p:ph idx="1"/>
          </p:nvPr>
        </p:nvPicPr>
        <p:blipFill rotWithShape="1">
          <a:blip r:embed="rId3">
            <a:extLst>
              <a:ext uri="{28A0092B-C50C-407E-A947-70E740481C1C}">
                <a14:useLocalDpi xmlns:a14="http://schemas.microsoft.com/office/drawing/2010/main" val="0"/>
              </a:ext>
            </a:extLst>
          </a:blip>
          <a:srcRect l="-639" r="-255"/>
          <a:stretch/>
        </p:blipFill>
        <p:spPr>
          <a:xfrm>
            <a:off x="747059" y="657411"/>
            <a:ext cx="7745415" cy="5757519"/>
          </a:xfrm>
        </p:spPr>
      </p:pic>
    </p:spTree>
    <p:extLst>
      <p:ext uri="{BB962C8B-B14F-4D97-AF65-F5344CB8AC3E}">
        <p14:creationId xmlns:p14="http://schemas.microsoft.com/office/powerpoint/2010/main" val="313926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Embedded System</a:t>
            </a:r>
          </a:p>
        </p:txBody>
      </p:sp>
      <p:sp>
        <p:nvSpPr>
          <p:cNvPr id="3" name="Content Placeholder 2"/>
          <p:cNvSpPr>
            <a:spLocks noGrp="1"/>
          </p:cNvSpPr>
          <p:nvPr>
            <p:ph idx="1"/>
          </p:nvPr>
        </p:nvSpPr>
        <p:spPr/>
        <p:txBody>
          <a:bodyPr>
            <a:normAutofit fontScale="92500" lnSpcReduction="20000"/>
          </a:bodyPr>
          <a:lstStyle/>
          <a:p>
            <a:r>
              <a:rPr lang="en-US">
                <a:solidFill>
                  <a:srgbClr val="3366FF"/>
                </a:solidFill>
              </a:rPr>
              <a:t>General Computing</a:t>
            </a:r>
          </a:p>
          <a:p>
            <a:pPr marL="0" indent="0">
              <a:buNone/>
            </a:pPr>
            <a:r>
              <a:rPr lang="en-US"/>
              <a:t>   -PDA, Video Games, Set-top boxes, ATM</a:t>
            </a:r>
          </a:p>
          <a:p>
            <a:r>
              <a:rPr lang="en-US">
                <a:solidFill>
                  <a:srgbClr val="3366FF"/>
                </a:solidFill>
              </a:rPr>
              <a:t>Control Systems</a:t>
            </a:r>
          </a:p>
          <a:p>
            <a:pPr marL="0" indent="0">
              <a:buNone/>
            </a:pPr>
            <a:r>
              <a:rPr lang="en-US"/>
              <a:t>   -Feed-back control of real time systems</a:t>
            </a:r>
          </a:p>
          <a:p>
            <a:pPr marL="0" indent="0">
              <a:buNone/>
            </a:pPr>
            <a:r>
              <a:rPr lang="en-US"/>
              <a:t>   -Vehicle engines, flight control, nuclear 	reactors</a:t>
            </a:r>
          </a:p>
          <a:p>
            <a:r>
              <a:rPr lang="en-US">
                <a:solidFill>
                  <a:srgbClr val="3366FF"/>
                </a:solidFill>
              </a:rPr>
              <a:t>Signal Processing</a:t>
            </a:r>
          </a:p>
          <a:p>
            <a:pPr marL="0" indent="0">
              <a:buNone/>
            </a:pPr>
            <a:r>
              <a:rPr lang="en-US"/>
              <a:t>   - Radar, Sonar, DVD players</a:t>
            </a:r>
          </a:p>
          <a:p>
            <a:r>
              <a:rPr lang="en-US">
                <a:solidFill>
                  <a:srgbClr val="3366FF"/>
                </a:solidFill>
              </a:rPr>
              <a:t>Communication and Networking</a:t>
            </a:r>
          </a:p>
          <a:p>
            <a:pPr marL="0" indent="0">
              <a:buNone/>
            </a:pPr>
            <a:r>
              <a:rPr lang="en-US"/>
              <a:t>  - Cellular Phones, Internet appliances</a:t>
            </a:r>
          </a:p>
        </p:txBody>
      </p:sp>
    </p:spTree>
    <p:extLst>
      <p:ext uri="{BB962C8B-B14F-4D97-AF65-F5344CB8AC3E}">
        <p14:creationId xmlns:p14="http://schemas.microsoft.com/office/powerpoint/2010/main" val="150666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Embedding a computer for general purpose application</a:t>
            </a:r>
          </a:p>
        </p:txBody>
      </p:sp>
      <p:sp>
        <p:nvSpPr>
          <p:cNvPr id="3" name="Content Placeholder 2"/>
          <p:cNvSpPr>
            <a:spLocks noGrp="1"/>
          </p:cNvSpPr>
          <p:nvPr>
            <p:ph idx="1"/>
          </p:nvPr>
        </p:nvSpPr>
        <p:spPr/>
        <p:txBody>
          <a:bodyPr/>
          <a:lstStyle/>
          <a:p>
            <a:r>
              <a:rPr lang="en-US"/>
              <a:t>Personal Digital Assistant (PDA)</a:t>
            </a:r>
          </a:p>
          <a:p>
            <a:r>
              <a:rPr lang="en-US"/>
              <a:t>Printer</a:t>
            </a:r>
          </a:p>
          <a:p>
            <a:r>
              <a:rPr lang="en-US"/>
              <a:t>Cell Phone</a:t>
            </a:r>
          </a:p>
          <a:p>
            <a:r>
              <a:rPr lang="en-US"/>
              <a:t>Automobile: Engine, Brakes, Dash, etc.</a:t>
            </a:r>
          </a:p>
          <a:p>
            <a:r>
              <a:rPr lang="en-US"/>
              <a:t>Television</a:t>
            </a:r>
          </a:p>
          <a:p>
            <a:r>
              <a:rPr lang="en-US"/>
              <a:t>Household appliances</a:t>
            </a:r>
          </a:p>
          <a:p>
            <a:endParaRPr lang="en-US"/>
          </a:p>
        </p:txBody>
      </p:sp>
    </p:spTree>
    <p:extLst>
      <p:ext uri="{BB962C8B-B14F-4D97-AF65-F5344CB8AC3E}">
        <p14:creationId xmlns:p14="http://schemas.microsoft.com/office/powerpoint/2010/main" val="1412560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OT_Internet_of_Things_20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00" y="340508"/>
            <a:ext cx="8298098" cy="5834601"/>
          </a:xfrm>
          <a:prstGeom prst="rect">
            <a:avLst/>
          </a:prstGeom>
        </p:spPr>
      </p:pic>
    </p:spTree>
    <p:extLst>
      <p:ext uri="{BB962C8B-B14F-4D97-AF65-F5344CB8AC3E}">
        <p14:creationId xmlns:p14="http://schemas.microsoft.com/office/powerpoint/2010/main" val="232214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is-the-internet-of-things-i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0405"/>
            <a:ext cx="9144000" cy="4572000"/>
          </a:xfrm>
          <a:prstGeom prst="rect">
            <a:avLst/>
          </a:prstGeom>
        </p:spPr>
      </p:pic>
      <p:sp>
        <p:nvSpPr>
          <p:cNvPr id="5" name="Rectangle 4"/>
          <p:cNvSpPr/>
          <p:nvPr/>
        </p:nvSpPr>
        <p:spPr>
          <a:xfrm>
            <a:off x="3009583" y="5166331"/>
            <a:ext cx="3148754" cy="511704"/>
          </a:xfrm>
          <a:prstGeom prst="rect">
            <a:avLst/>
          </a:prstGeom>
          <a:solidFill>
            <a:schemeClr val="bg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22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t>Embedded system is a subset of </a:t>
            </a:r>
            <a:r>
              <a:rPr lang="en-US" err="1"/>
              <a:t>IoT</a:t>
            </a:r>
            <a:endParaRPr lang="en-US"/>
          </a:p>
          <a:p>
            <a:pPr marL="0" indent="0">
              <a:buNone/>
            </a:pPr>
            <a:endParaRPr lang="en-US"/>
          </a:p>
          <a:p>
            <a:pPr marL="0" indent="0">
              <a:buNone/>
            </a:pPr>
            <a:r>
              <a:rPr lang="en-US"/>
              <a:t>A network of Internet connected objects able to </a:t>
            </a:r>
          </a:p>
          <a:p>
            <a:pPr marL="0" indent="0">
              <a:buNone/>
            </a:pPr>
            <a:r>
              <a:rPr lang="en-US"/>
              <a:t>Collect and exchange data.</a:t>
            </a:r>
          </a:p>
          <a:p>
            <a:pPr marL="0" indent="0">
              <a:buNone/>
            </a:pPr>
            <a:endParaRPr lang="en-US"/>
          </a:p>
          <a:p>
            <a:pPr marL="0" indent="0">
              <a:buNone/>
            </a:pPr>
            <a:r>
              <a:rPr lang="en-US" err="1"/>
              <a:t>IoT</a:t>
            </a:r>
            <a:r>
              <a:rPr lang="en-US"/>
              <a:t>= Internet (Backbone of connectivity)+ Things (objects/Devices)</a:t>
            </a:r>
          </a:p>
          <a:p>
            <a:pPr marL="0" indent="0">
              <a:buNone/>
            </a:pPr>
            <a:endParaRPr lang="en-US"/>
          </a:p>
          <a:p>
            <a:pPr marL="0" indent="0">
              <a:buNone/>
            </a:pPr>
            <a:r>
              <a:rPr lang="en-US" err="1"/>
              <a:t>IoT</a:t>
            </a:r>
            <a:r>
              <a:rPr lang="en-US"/>
              <a:t>=ET+NT+IT</a:t>
            </a:r>
          </a:p>
          <a:p>
            <a:pPr marL="0" indent="0">
              <a:buNone/>
            </a:pPr>
            <a:endParaRPr lang="en-US"/>
          </a:p>
        </p:txBody>
      </p:sp>
    </p:spTree>
    <p:extLst>
      <p:ext uri="{BB962C8B-B14F-4D97-AF65-F5344CB8AC3E}">
        <p14:creationId xmlns:p14="http://schemas.microsoft.com/office/powerpoint/2010/main" val="335970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ideoblocks-touching-iot-mobile-application-air-conditioner-system-energy-saving-efficiency-control-smart-home-appliances-internet-of-things_rtwxa31c_thumbnail-small0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07" y="1035782"/>
            <a:ext cx="8717892" cy="4903814"/>
          </a:xfrm>
          <a:prstGeom prst="rect">
            <a:avLst/>
          </a:prstGeom>
        </p:spPr>
      </p:pic>
      <p:sp>
        <p:nvSpPr>
          <p:cNvPr id="5" name="TextBox 4"/>
          <p:cNvSpPr txBox="1"/>
          <p:nvPr/>
        </p:nvSpPr>
        <p:spPr>
          <a:xfrm>
            <a:off x="1888015" y="34333"/>
            <a:ext cx="5903379" cy="584776"/>
          </a:xfrm>
          <a:prstGeom prst="rect">
            <a:avLst/>
          </a:prstGeom>
          <a:noFill/>
        </p:spPr>
        <p:txBody>
          <a:bodyPr wrap="none" rtlCol="0">
            <a:spAutoFit/>
          </a:bodyPr>
          <a:lstStyle/>
          <a:p>
            <a:r>
              <a:rPr lang="en-US" sz="3200"/>
              <a:t>Smart Control of Home appliances</a:t>
            </a:r>
          </a:p>
        </p:txBody>
      </p:sp>
    </p:spTree>
    <p:extLst>
      <p:ext uri="{BB962C8B-B14F-4D97-AF65-F5344CB8AC3E}">
        <p14:creationId xmlns:p14="http://schemas.microsoft.com/office/powerpoint/2010/main" val="230646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Surveillance System </a:t>
            </a:r>
            <a:r>
              <a:rPr lang="en-US" err="1"/>
              <a:t>vs</a:t>
            </a:r>
            <a:r>
              <a:rPr lang="en-US"/>
              <a:t> DVD player </a:t>
            </a:r>
          </a:p>
        </p:txBody>
      </p:sp>
      <p:sp>
        <p:nvSpPr>
          <p:cNvPr id="3" name="Content Placeholder 2"/>
          <p:cNvSpPr>
            <a:spLocks noGrp="1"/>
          </p:cNvSpPr>
          <p:nvPr>
            <p:ph idx="1"/>
          </p:nvPr>
        </p:nvSpPr>
        <p:spPr/>
        <p:txBody>
          <a:bodyPr/>
          <a:lstStyle/>
          <a:p>
            <a:r>
              <a:rPr lang="en-US"/>
              <a:t>No of microcontroller being used depends on the complexity of applications.</a:t>
            </a:r>
          </a:p>
          <a:p>
            <a:pPr marL="0" indent="0">
              <a:buNone/>
            </a:pPr>
            <a:r>
              <a:rPr lang="en-US"/>
              <a:t>Ex: </a:t>
            </a:r>
          </a:p>
        </p:txBody>
      </p:sp>
      <p:pic>
        <p:nvPicPr>
          <p:cNvPr id="4" name="Picture 3" descr="1133090-pda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647" y="3083391"/>
            <a:ext cx="3421530" cy="2929685"/>
          </a:xfrm>
          <a:prstGeom prst="rect">
            <a:avLst/>
          </a:prstGeom>
        </p:spPr>
      </p:pic>
      <p:sp>
        <p:nvSpPr>
          <p:cNvPr id="5" name="TextBox 4"/>
          <p:cNvSpPr txBox="1"/>
          <p:nvPr/>
        </p:nvSpPr>
        <p:spPr>
          <a:xfrm>
            <a:off x="5458482" y="3272117"/>
            <a:ext cx="3241279" cy="369332"/>
          </a:xfrm>
          <a:prstGeom prst="rect">
            <a:avLst/>
          </a:prstGeom>
          <a:noFill/>
        </p:spPr>
        <p:txBody>
          <a:bodyPr wrap="none" rtlCol="0">
            <a:spAutoFit/>
          </a:bodyPr>
          <a:lstStyle/>
          <a:p>
            <a:r>
              <a:rPr lang="en-US"/>
              <a:t>Microprocessor: 32 bit Motorola</a:t>
            </a:r>
          </a:p>
        </p:txBody>
      </p:sp>
    </p:spTree>
    <p:extLst>
      <p:ext uri="{BB962C8B-B14F-4D97-AF65-F5344CB8AC3E}">
        <p14:creationId xmlns:p14="http://schemas.microsoft.com/office/powerpoint/2010/main" val="39467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93700"/>
            <a:ext cx="9144000" cy="6048375"/>
          </a:xfrm>
          <a:prstGeom prst="rect">
            <a:avLst/>
          </a:prstGeom>
        </p:spPr>
      </p:pic>
    </p:spTree>
    <p:extLst>
      <p:ext uri="{BB962C8B-B14F-4D97-AF65-F5344CB8AC3E}">
        <p14:creationId xmlns:p14="http://schemas.microsoft.com/office/powerpoint/2010/main" val="196299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Automotive Embedded Systems</a:t>
            </a:r>
          </a:p>
        </p:txBody>
      </p:sp>
      <p:sp>
        <p:nvSpPr>
          <p:cNvPr id="3" name="Content Placeholder 2"/>
          <p:cNvSpPr>
            <a:spLocks noGrp="1"/>
          </p:cNvSpPr>
          <p:nvPr>
            <p:ph idx="1"/>
          </p:nvPr>
        </p:nvSpPr>
        <p:spPr/>
        <p:txBody>
          <a:bodyPr/>
          <a:lstStyle/>
          <a:p>
            <a:r>
              <a:rPr lang="en-US"/>
              <a:t>Today’s high-end automobile may have more than 100 microcontrollers:</a:t>
            </a:r>
          </a:p>
          <a:p>
            <a:pPr marL="0" indent="0">
              <a:buNone/>
            </a:pPr>
            <a:r>
              <a:rPr lang="en-US"/>
              <a:t>   - 4-bit microcontroller checks seat belt;</a:t>
            </a:r>
          </a:p>
          <a:p>
            <a:pPr marL="0" indent="0">
              <a:buNone/>
            </a:pPr>
            <a:r>
              <a:rPr lang="en-US"/>
              <a:t>   - microcontroller run dashboard devices;</a:t>
            </a:r>
          </a:p>
          <a:p>
            <a:pPr marL="0" indent="0">
              <a:buNone/>
            </a:pPr>
            <a:r>
              <a:rPr lang="en-US"/>
              <a:t>   -16/32-bit microcontroller controls engine</a:t>
            </a:r>
          </a:p>
          <a:p>
            <a:pPr marL="0" indent="0">
              <a:buNone/>
            </a:pPr>
            <a:endParaRPr lang="en-US"/>
          </a:p>
        </p:txBody>
      </p:sp>
    </p:spTree>
    <p:extLst>
      <p:ext uri="{BB962C8B-B14F-4D97-AF65-F5344CB8AC3E}">
        <p14:creationId xmlns:p14="http://schemas.microsoft.com/office/powerpoint/2010/main" val="405296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758485"/>
          </a:xfrm>
        </p:spPr>
        <p:txBody>
          <a:bodyPr>
            <a:normAutofit fontScale="90000"/>
          </a:bodyPr>
          <a:lstStyle/>
          <a:p>
            <a:r>
              <a:rPr lang="en-US"/>
              <a:t>ABS</a:t>
            </a:r>
          </a:p>
        </p:txBody>
      </p:sp>
      <p:pic>
        <p:nvPicPr>
          <p:cNvPr id="4" name="Content Placeholder 3" descr="abs_brake_diagram.jp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217714" y="917595"/>
            <a:ext cx="5736771" cy="3155003"/>
          </a:xfrm>
        </p:spPr>
      </p:pic>
      <p:pic>
        <p:nvPicPr>
          <p:cNvPr id="5" name="Picture 4" descr="A picture containing text, businesscard&#10;&#10;Description automatically generated">
            <a:extLst>
              <a:ext uri="{FF2B5EF4-FFF2-40B4-BE49-F238E27FC236}">
                <a16:creationId xmlns:a16="http://schemas.microsoft.com/office/drawing/2014/main" id="{338B4ACE-4CC7-6245-8CB0-BFC23BD3BA4C}"/>
              </a:ext>
            </a:extLst>
          </p:cNvPr>
          <p:cNvPicPr>
            <a:picLocks noChangeAspect="1"/>
          </p:cNvPicPr>
          <p:nvPr/>
        </p:nvPicPr>
        <p:blipFill>
          <a:blip r:embed="rId3"/>
          <a:stretch>
            <a:fillRect/>
          </a:stretch>
        </p:blipFill>
        <p:spPr>
          <a:xfrm>
            <a:off x="2918277" y="4451874"/>
            <a:ext cx="6072415" cy="2325390"/>
          </a:xfrm>
          <a:prstGeom prst="rect">
            <a:avLst/>
          </a:prstGeom>
        </p:spPr>
      </p:pic>
    </p:spTree>
    <p:extLst>
      <p:ext uri="{BB962C8B-B14F-4D97-AF65-F5344CB8AC3E}">
        <p14:creationId xmlns:p14="http://schemas.microsoft.com/office/powerpoint/2010/main" val="257966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a:p>
        </p:txBody>
      </p:sp>
      <p:sp>
        <p:nvSpPr>
          <p:cNvPr id="20483" name="Rectangle 3"/>
          <p:cNvSpPr>
            <a:spLocks noGrp="1" noChangeArrowheads="1"/>
          </p:cNvSpPr>
          <p:nvPr>
            <p:ph type="body" idx="1"/>
          </p:nvPr>
        </p:nvSpPr>
        <p:spPr/>
        <p:txBody>
          <a:bodyPr/>
          <a:lstStyle/>
          <a:p>
            <a:endParaRPr 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l="12189" t="17502" r="13127" b="13751"/>
          <a:stretch>
            <a:fillRect/>
          </a:stretch>
        </p:blipFill>
        <p:spPr bwMode="auto">
          <a:xfrm>
            <a:off x="0" y="0"/>
            <a:ext cx="9144000" cy="6313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5355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en-US"/>
          </a:p>
        </p:txBody>
      </p:sp>
      <p:sp>
        <p:nvSpPr>
          <p:cNvPr id="21507" name="Rectangle 3"/>
          <p:cNvSpPr>
            <a:spLocks noGrp="1" noChangeArrowheads="1"/>
          </p:cNvSpPr>
          <p:nvPr>
            <p:ph type="body" idx="1"/>
          </p:nvPr>
        </p:nvSpPr>
        <p:spPr/>
        <p:txBody>
          <a:bodyPr/>
          <a:lstStyle/>
          <a:p>
            <a:endParaRPr lang="en-US"/>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l="10313" t="16252" r="8438" b="16252"/>
          <a:stretch>
            <a:fillRect/>
          </a:stretch>
        </p:blipFill>
        <p:spPr bwMode="auto">
          <a:xfrm>
            <a:off x="142203" y="0"/>
            <a:ext cx="9021762" cy="5619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353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en-US"/>
          </a:p>
        </p:txBody>
      </p:sp>
      <p:sp>
        <p:nvSpPr>
          <p:cNvPr id="22531" name="Rectangle 3"/>
          <p:cNvSpPr>
            <a:spLocks noGrp="1" noChangeArrowheads="1"/>
          </p:cNvSpPr>
          <p:nvPr>
            <p:ph type="body" idx="1"/>
          </p:nvPr>
        </p:nvSpPr>
        <p:spPr/>
        <p:txBody>
          <a:bodyPr/>
          <a:lstStyle/>
          <a:p>
            <a:endParaRPr 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l="5626" t="15002" r="10313" b="16252"/>
          <a:stretch>
            <a:fillRect/>
          </a:stretch>
        </p:blipFill>
        <p:spPr bwMode="auto">
          <a:xfrm>
            <a:off x="0" y="0"/>
            <a:ext cx="8763000" cy="5376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4660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4F7D68E061D1438D093AB6CE092698" ma:contentTypeVersion="6" ma:contentTypeDescription="Create a new document." ma:contentTypeScope="" ma:versionID="dcf7104225c7fe2f865d4e71ff92b70d">
  <xsd:schema xmlns:xsd="http://www.w3.org/2001/XMLSchema" xmlns:xs="http://www.w3.org/2001/XMLSchema" xmlns:p="http://schemas.microsoft.com/office/2006/metadata/properties" xmlns:ns2="5c5884bf-565f-45a0-a12c-666ebac003df" xmlns:ns3="66e06080-d105-4d13-b16c-2a5f973decd2" targetNamespace="http://schemas.microsoft.com/office/2006/metadata/properties" ma:root="true" ma:fieldsID="1ae11ae103331e7e2414d1dcf3d21dba" ns2:_="" ns3:_="">
    <xsd:import namespace="5c5884bf-565f-45a0-a12c-666ebac003df"/>
    <xsd:import namespace="66e06080-d105-4d13-b16c-2a5f973decd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884bf-565f-45a0-a12c-666ebac003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e06080-d105-4d13-b16c-2a5f973decd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D0BB8F-8293-4D64-B5B2-332BD05E16AB}">
  <ds:schemaRefs>
    <ds:schemaRef ds:uri="http://schemas.microsoft.com/sharepoint/v3/contenttype/forms"/>
  </ds:schemaRefs>
</ds:datastoreItem>
</file>

<file path=customXml/itemProps2.xml><?xml version="1.0" encoding="utf-8"?>
<ds:datastoreItem xmlns:ds="http://schemas.openxmlformats.org/officeDocument/2006/customXml" ds:itemID="{E1A940C7-C1B8-4EB1-A77F-D2F469E93B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87B494-9421-4369-BEE2-B1256443FA98}">
  <ds:schemaRefs>
    <ds:schemaRef ds:uri="5c5884bf-565f-45a0-a12c-666ebac003df"/>
    <ds:schemaRef ds:uri="66e06080-d105-4d13-b16c-2a5f973dec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23</Slides>
  <Notes>6</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Embedding a computer for general purpose application</vt:lpstr>
      <vt:lpstr>Surveillance System vs DVD player </vt:lpstr>
      <vt:lpstr>PowerPoint Presentation</vt:lpstr>
      <vt:lpstr>Automotive Embedded Systems</vt:lpstr>
      <vt:lpstr>ABS</vt:lpstr>
      <vt:lpstr>PowerPoint Presentation</vt:lpstr>
      <vt:lpstr>PowerPoint Presentation</vt:lpstr>
      <vt:lpstr>PowerPoint Presentation</vt:lpstr>
      <vt:lpstr>PowerPoint Presentation</vt:lpstr>
      <vt:lpstr>Characteristics of Embedded Systems</vt:lpstr>
      <vt:lpstr>PowerPoint Presentation</vt:lpstr>
      <vt:lpstr>PowerPoint Presentation</vt:lpstr>
      <vt:lpstr>PowerPoint Presentation</vt:lpstr>
      <vt:lpstr>PowerPoint Presentation</vt:lpstr>
      <vt:lpstr>PowerPoint Presentation</vt:lpstr>
      <vt:lpstr>More Features</vt:lpstr>
      <vt:lpstr>PowerPoint Presentation</vt:lpstr>
      <vt:lpstr>Types of Embedded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 GANDHI</dc:creator>
  <cp:revision>2</cp:revision>
  <dcterms:created xsi:type="dcterms:W3CDTF">2018-01-15T02:57:33Z</dcterms:created>
  <dcterms:modified xsi:type="dcterms:W3CDTF">2024-02-10T19:36:54Z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0x010100A34F7D68E061D1438D093AB6CE092698</vt:lpwstr>
  </property>
</Properties>
</file>