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4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Fraud Detection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206124C-A854-49E5-81BB-91D6889F1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84" y="1086478"/>
            <a:ext cx="5928344" cy="4747398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0ADD227-D407-4AB7-8434-B82EB550A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086478"/>
            <a:ext cx="3517567" cy="5021077"/>
          </a:xfrm>
        </p:spPr>
        <p:txBody>
          <a:bodyPr>
            <a:normAutofit/>
          </a:bodyPr>
          <a:lstStyle/>
          <a:p>
            <a:r>
              <a:rPr lang="en-US" sz="2400" dirty="0"/>
              <a:t>We are going to look at a Data set which contains 30 independent variables [float type] &amp; 1 Target variable [int type]. </a:t>
            </a:r>
          </a:p>
          <a:p>
            <a:endParaRPr lang="en-US" sz="2400" dirty="0"/>
          </a:p>
          <a:p>
            <a:r>
              <a:rPr lang="en-US" sz="2400" dirty="0"/>
              <a:t>Most of the features have  anonymous data except Time , Amount and Class.</a:t>
            </a:r>
          </a:p>
        </p:txBody>
      </p:sp>
    </p:spTree>
    <p:extLst>
      <p:ext uri="{BB962C8B-B14F-4D97-AF65-F5344CB8AC3E}">
        <p14:creationId xmlns:p14="http://schemas.microsoft.com/office/powerpoint/2010/main" val="294811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dark, light, blurry&#10;&#10;Description automatically generated">
            <a:extLst>
              <a:ext uri="{FF2B5EF4-FFF2-40B4-BE49-F238E27FC236}">
                <a16:creationId xmlns:a16="http://schemas.microsoft.com/office/drawing/2014/main" id="{8F7289B9-B6E3-4B5B-9965-46B3564B2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" r="23284"/>
          <a:stretch/>
        </p:blipFill>
        <p:spPr>
          <a:xfrm>
            <a:off x="4663431" y="0"/>
            <a:ext cx="7520653" cy="6858000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DCD75DD-39B1-4DAB-ABA1-4AB136B69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108" y="180618"/>
            <a:ext cx="4284091" cy="3849515"/>
          </a:xfrm>
        </p:spPr>
        <p:txBody>
          <a:bodyPr>
            <a:normAutofit/>
          </a:bodyPr>
          <a:lstStyle/>
          <a:p>
            <a:r>
              <a:rPr lang="en-IN" dirty="0"/>
              <a:t>All features V1 thru V28 are already scaled for the sake of anonymity.</a:t>
            </a:r>
          </a:p>
          <a:p>
            <a:r>
              <a:rPr lang="en-IN" dirty="0"/>
              <a:t>75% of Amount have &lt;=  $ 78 while 50% and 25% of Amount records  have  &lt;=  $ 22 and  $ 6</a:t>
            </a:r>
          </a:p>
          <a:p>
            <a:r>
              <a:rPr lang="en-IN" dirty="0"/>
              <a:t>Class is a Target variable. Its imbalanced with No Fraud [0 type] having 248315 [99.83%] &amp; Fraud [1 type] having 492 [0.17%] records of the dataset.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424E1E-6F05-4E1A-A73A-02814928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07" y="3978803"/>
            <a:ext cx="3971925" cy="28289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9420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20F2DE-9086-4FC5-AFF8-3D072C465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2" y="211257"/>
            <a:ext cx="4543446" cy="11525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EE0ED-7C7A-4FD1-A130-FC75B2462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621" y="3094409"/>
            <a:ext cx="3517567" cy="3064505"/>
          </a:xfrm>
        </p:spPr>
        <p:txBody>
          <a:bodyPr/>
          <a:lstStyle/>
          <a:p>
            <a:r>
              <a:rPr lang="en-IN" dirty="0"/>
              <a:t>Threshold set : 0.03</a:t>
            </a:r>
          </a:p>
          <a:p>
            <a:r>
              <a:rPr lang="en-IN" dirty="0"/>
              <a:t>Important Features: </a:t>
            </a:r>
          </a:p>
          <a:p>
            <a:r>
              <a:rPr lang="en-IN" dirty="0"/>
              <a:t>	V9, V10, V11,</a:t>
            </a:r>
          </a:p>
          <a:p>
            <a:r>
              <a:rPr lang="en-IN" dirty="0"/>
              <a:t>	V12, V14, V16, V17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978C1-6941-43F5-A986-D11EDD349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346" y="786383"/>
            <a:ext cx="7444654" cy="54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7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AAB617-2CC4-43A8-B155-5B82F8DEA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08378" cy="2432835"/>
          </a:xfrm>
          <a:prstGeom prst="rect">
            <a:avLst/>
          </a:prstGeom>
          <a:noFill/>
        </p:spPr>
      </p:pic>
      <p:pic>
        <p:nvPicPr>
          <p:cNvPr id="8" name="Content Placeholder 7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0765912-7452-4EE2-9957-9B0DCBC508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377" y="0"/>
            <a:ext cx="6976551" cy="3786188"/>
          </a:xfr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E9F5EEE-7892-49E1-886C-4DA4C11AA17F}"/>
              </a:ext>
            </a:extLst>
          </p:cNvPr>
          <p:cNvSpPr txBox="1">
            <a:spLocks/>
          </p:cNvSpPr>
          <p:nvPr/>
        </p:nvSpPr>
        <p:spPr>
          <a:xfrm>
            <a:off x="361245" y="4200720"/>
            <a:ext cx="3517567" cy="16469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As I know its imbalanced data set, I did a over sampling technique for Fraud Class. After SMOTE here are the numbers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078F9-42EC-4EE2-8FA2-22F373CCC436}"/>
              </a:ext>
            </a:extLst>
          </p:cNvPr>
          <p:cNvSpPr txBox="1"/>
          <p:nvPr/>
        </p:nvSpPr>
        <p:spPr>
          <a:xfrm>
            <a:off x="5181601" y="3996518"/>
            <a:ext cx="6366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Before </a:t>
            </a:r>
            <a:r>
              <a:rPr lang="en-IN" dirty="0" err="1"/>
              <a:t>OverSampling</a:t>
            </a:r>
            <a:r>
              <a:rPr lang="en-IN" dirty="0"/>
              <a:t>, counts of label '1': 378</a:t>
            </a:r>
          </a:p>
          <a:p>
            <a:r>
              <a:rPr lang="en-IN" dirty="0"/>
              <a:t>Before </a:t>
            </a:r>
            <a:r>
              <a:rPr lang="en-IN" dirty="0" err="1"/>
              <a:t>OverSampling</a:t>
            </a:r>
            <a:r>
              <a:rPr lang="en-IN" dirty="0"/>
              <a:t>, counts of label '0': 226602 </a:t>
            </a:r>
          </a:p>
          <a:p>
            <a:endParaRPr lang="en-IN" dirty="0"/>
          </a:p>
          <a:p>
            <a:r>
              <a:rPr lang="en-IN" dirty="0"/>
              <a:t>After </a:t>
            </a:r>
            <a:r>
              <a:rPr lang="en-IN" dirty="0" err="1"/>
              <a:t>OverSampling</a:t>
            </a:r>
            <a:r>
              <a:rPr lang="en-IN" dirty="0"/>
              <a:t>, the shape of </a:t>
            </a:r>
            <a:r>
              <a:rPr lang="en-IN" dirty="0" err="1"/>
              <a:t>train_X</a:t>
            </a:r>
            <a:r>
              <a:rPr lang="en-IN" dirty="0"/>
              <a:t>: (453204, 30)</a:t>
            </a:r>
          </a:p>
          <a:p>
            <a:r>
              <a:rPr lang="en-IN" dirty="0"/>
              <a:t>After </a:t>
            </a:r>
            <a:r>
              <a:rPr lang="en-IN" dirty="0" err="1"/>
              <a:t>OverSampling</a:t>
            </a:r>
            <a:r>
              <a:rPr lang="en-IN" dirty="0"/>
              <a:t>, the shape of </a:t>
            </a:r>
            <a:r>
              <a:rPr lang="en-IN" dirty="0" err="1"/>
              <a:t>train_y</a:t>
            </a:r>
            <a:r>
              <a:rPr lang="en-IN" dirty="0"/>
              <a:t>: (453204,) </a:t>
            </a:r>
          </a:p>
          <a:p>
            <a:endParaRPr lang="en-IN" dirty="0"/>
          </a:p>
          <a:p>
            <a:r>
              <a:rPr lang="en-IN" dirty="0"/>
              <a:t>After </a:t>
            </a:r>
            <a:r>
              <a:rPr lang="en-IN" dirty="0" err="1"/>
              <a:t>OverSampling</a:t>
            </a:r>
            <a:r>
              <a:rPr lang="en-IN" dirty="0"/>
              <a:t>, counts of label '1': 226602</a:t>
            </a:r>
          </a:p>
          <a:p>
            <a:r>
              <a:rPr lang="en-IN" dirty="0"/>
              <a:t>After </a:t>
            </a:r>
            <a:r>
              <a:rPr lang="en-IN" dirty="0" err="1"/>
              <a:t>OverSampling</a:t>
            </a:r>
            <a:r>
              <a:rPr lang="en-IN" dirty="0"/>
              <a:t>, counts of label '0': 226602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5AEE494-0BC8-490F-BFA9-30CE78B33C09}"/>
              </a:ext>
            </a:extLst>
          </p:cNvPr>
          <p:cNvSpPr/>
          <p:nvPr/>
        </p:nvSpPr>
        <p:spPr>
          <a:xfrm>
            <a:off x="4131733" y="4278489"/>
            <a:ext cx="790223" cy="462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2D481F-6028-465B-8F83-3D037817F266}"/>
              </a:ext>
            </a:extLst>
          </p:cNvPr>
          <p:cNvSpPr txBox="1"/>
          <p:nvPr/>
        </p:nvSpPr>
        <p:spPr>
          <a:xfrm>
            <a:off x="632178" y="3013501"/>
            <a:ext cx="3517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Did a stratified sampling</a:t>
            </a:r>
          </a:p>
        </p:txBody>
      </p:sp>
    </p:spTree>
    <p:extLst>
      <p:ext uri="{BB962C8B-B14F-4D97-AF65-F5344CB8AC3E}">
        <p14:creationId xmlns:p14="http://schemas.microsoft.com/office/powerpoint/2010/main" val="304761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27362E3-C2BF-413E-9873-927289F0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69" y="-284905"/>
            <a:ext cx="10058400" cy="1450757"/>
          </a:xfrm>
        </p:spPr>
        <p:txBody>
          <a:bodyPr/>
          <a:lstStyle/>
          <a:p>
            <a:r>
              <a:rPr lang="en-US" dirty="0"/>
              <a:t>Building Model</a:t>
            </a: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6538B54C-6B17-4E3B-957E-3A42A310FC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557338"/>
            <a:ext cx="5622716" cy="3981425"/>
          </a:xfr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CA34ED8-7B17-4EE8-B022-4EF1B4500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7016" y="1165852"/>
            <a:ext cx="6340684" cy="4703242"/>
          </a:xfrm>
        </p:spPr>
        <p:txBody>
          <a:bodyPr/>
          <a:lstStyle/>
          <a:p>
            <a:r>
              <a:rPr lang="en-US" dirty="0"/>
              <a:t>I tried with different classifiers for raw data and over sampled data.</a:t>
            </a:r>
          </a:p>
          <a:p>
            <a:pPr lvl="1"/>
            <a:r>
              <a:rPr lang="en-US" dirty="0"/>
              <a:t>Decision Tree Classifier</a:t>
            </a:r>
          </a:p>
          <a:p>
            <a:pPr lvl="1"/>
            <a:r>
              <a:rPr lang="en-US" dirty="0"/>
              <a:t>Logistic Regression Classifier</a:t>
            </a:r>
          </a:p>
          <a:p>
            <a:pPr lvl="1"/>
            <a:r>
              <a:rPr lang="en-US" dirty="0"/>
              <a:t>KNN Classifier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Voting Classifier</a:t>
            </a:r>
          </a:p>
          <a:p>
            <a:pPr lvl="1"/>
            <a:r>
              <a:rPr lang="en-US" dirty="0"/>
              <a:t>Bagging Classifier</a:t>
            </a:r>
          </a:p>
        </p:txBody>
      </p:sp>
      <p:pic>
        <p:nvPicPr>
          <p:cNvPr id="8" name="Picture 7" descr="A picture containing circuit, electronics&#10;&#10;Description automatically generated">
            <a:extLst>
              <a:ext uri="{FF2B5EF4-FFF2-40B4-BE49-F238E27FC236}">
                <a16:creationId xmlns:a16="http://schemas.microsoft.com/office/drawing/2014/main" id="{86D9A27C-84E3-43DD-86AA-28A33D29C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69" y="4038599"/>
            <a:ext cx="6780131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3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21E2-2275-4BF7-ADB3-B9263091E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11" y="-413485"/>
            <a:ext cx="10058400" cy="1450757"/>
          </a:xfrm>
        </p:spPr>
        <p:txBody>
          <a:bodyPr/>
          <a:lstStyle/>
          <a:p>
            <a:r>
              <a:rPr lang="en-IN" dirty="0"/>
              <a:t>Model Evaluation</a:t>
            </a:r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5AB2D73E-C7D4-4E60-80BD-B8D8B8CC31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1" y="1037272"/>
            <a:ext cx="6941288" cy="483182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0DEFB-82AC-4477-A28F-AFDA0CCF2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1297" y="1037272"/>
            <a:ext cx="4639736" cy="3748194"/>
          </a:xfrm>
        </p:spPr>
        <p:txBody>
          <a:bodyPr>
            <a:normAutofit fontScale="92500"/>
          </a:bodyPr>
          <a:lstStyle/>
          <a:p>
            <a:r>
              <a:rPr lang="en-IN" dirty="0"/>
              <a:t>Below are the different Recall scores for different Classifiers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KNeighborsClassifier</a:t>
            </a:r>
            <a:r>
              <a:rPr lang="en-IN" dirty="0"/>
              <a:t> 0.42105263157894735</a:t>
            </a:r>
          </a:p>
          <a:p>
            <a:r>
              <a:rPr lang="en-IN" dirty="0"/>
              <a:t> </a:t>
            </a:r>
            <a:r>
              <a:rPr lang="en-IN" dirty="0" err="1"/>
              <a:t>VotingClassifier</a:t>
            </a:r>
            <a:r>
              <a:rPr lang="en-IN" dirty="0"/>
              <a:t> 0.7789473684210526</a:t>
            </a:r>
          </a:p>
          <a:p>
            <a:r>
              <a:rPr lang="en-IN" dirty="0"/>
              <a:t> </a:t>
            </a:r>
            <a:r>
              <a:rPr lang="en-IN" b="1" dirty="0" err="1"/>
              <a:t>LogisticRegression</a:t>
            </a:r>
            <a:r>
              <a:rPr lang="en-IN" b="1" dirty="0"/>
              <a:t> 0.8842105263157894</a:t>
            </a:r>
          </a:p>
          <a:p>
            <a:r>
              <a:rPr lang="en-IN" b="1" dirty="0"/>
              <a:t> </a:t>
            </a:r>
            <a:r>
              <a:rPr lang="en-IN" b="1" dirty="0" err="1"/>
              <a:t>BaggingClassifier</a:t>
            </a:r>
            <a:r>
              <a:rPr lang="en-IN" b="1" dirty="0"/>
              <a:t> 0.8421052631578947</a:t>
            </a:r>
          </a:p>
          <a:p>
            <a:r>
              <a:rPr lang="en-IN" dirty="0"/>
              <a:t> </a:t>
            </a:r>
            <a:r>
              <a:rPr lang="en-IN" dirty="0" err="1"/>
              <a:t>DecisionTreeClassifier</a:t>
            </a:r>
            <a:r>
              <a:rPr lang="en-IN" dirty="0"/>
              <a:t> 0.7052631578947368</a:t>
            </a:r>
          </a:p>
        </p:txBody>
      </p:sp>
    </p:spTree>
    <p:extLst>
      <p:ext uri="{BB962C8B-B14F-4D97-AF65-F5344CB8AC3E}">
        <p14:creationId xmlns:p14="http://schemas.microsoft.com/office/powerpoint/2010/main" val="281002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595408-1CC2-42A6-8700-11052B510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2536" y="2772241"/>
            <a:ext cx="6012292" cy="3546678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Helvetica Neue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 analysed the 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characteristics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 and 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distribution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 of data in brief.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Helvetica Neue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investigated in-depth the 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features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 which to 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retain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 and which to 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discard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I performed 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model development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 by using an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ensemble technique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of a variety of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rgbClr val="000000"/>
                </a:solidFill>
                <a:effectLst/>
                <a:latin typeface="Helvetica Neue"/>
              </a:rPr>
              <a:t>I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observed 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better results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 as we started experimenting with different classifiers.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This model will 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help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 the 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company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 in 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saving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 lot of 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resources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 with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better recall score of 0.88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where there is less False Positives.</a:t>
            </a:r>
          </a:p>
          <a:p>
            <a:endParaRPr lang="en-US" dirty="0"/>
          </a:p>
        </p:txBody>
      </p:sp>
      <p:pic>
        <p:nvPicPr>
          <p:cNvPr id="6" name="Content Placeholder 5" descr="Chart, sunburst chart&#10;&#10;Description automatically generated">
            <a:extLst>
              <a:ext uri="{FF2B5EF4-FFF2-40B4-BE49-F238E27FC236}">
                <a16:creationId xmlns:a16="http://schemas.microsoft.com/office/drawing/2014/main" id="{FFA5FE63-2B7D-480C-8EEE-9E35A2DF27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074" y="0"/>
            <a:ext cx="5845216" cy="2650603"/>
          </a:xfrm>
          <a:noFill/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942B84DD-F969-4E3D-B33E-423036B78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2561" y="187306"/>
            <a:ext cx="10693950" cy="56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8262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362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Helvetica Neue</vt:lpstr>
      <vt:lpstr>1_RetrospectVTI</vt:lpstr>
      <vt:lpstr>Fraud Detection</vt:lpstr>
      <vt:lpstr>PowerPoint Presentation</vt:lpstr>
      <vt:lpstr>PowerPoint Presentation</vt:lpstr>
      <vt:lpstr>PowerPoint Presentation</vt:lpstr>
      <vt:lpstr>PowerPoint Presentation</vt:lpstr>
      <vt:lpstr>Building Model</vt:lpstr>
      <vt:lpstr>Model 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</dc:title>
  <dc:creator>amar chakka</dc:creator>
  <cp:lastModifiedBy>amar chakka</cp:lastModifiedBy>
  <cp:revision>8</cp:revision>
  <dcterms:created xsi:type="dcterms:W3CDTF">2021-01-31T16:51:06Z</dcterms:created>
  <dcterms:modified xsi:type="dcterms:W3CDTF">2021-01-31T18:03:04Z</dcterms:modified>
</cp:coreProperties>
</file>