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12"/>
  </p:notesMasterIdLst>
  <p:sldIdLst>
    <p:sldId id="257" r:id="rId3"/>
    <p:sldId id="259" r:id="rId4"/>
    <p:sldId id="260" r:id="rId5"/>
    <p:sldId id="262" r:id="rId6"/>
    <p:sldId id="266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B6B35A-7C26-4A3E-9B7A-981338F12961}" v="226" dt="2023-05-07T14:38:37.0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86559" autoAdjust="0"/>
  </p:normalViewPr>
  <p:slideViewPr>
    <p:cSldViewPr snapToGrid="0">
      <p:cViewPr varScale="1">
        <p:scale>
          <a:sx n="64" d="100"/>
          <a:sy n="64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77B75-3591-4A0B-B745-C5048765CA8F}" type="datetimeFigureOut">
              <a:t>6/11/2023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9B898A-7336-41CF-8174-87B282F05BA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258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wellarchitected/latest/framework/welcome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also go more in depth about the design considerations and trade-offs that you made.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B898A-7336-41CF-8174-87B282F05BAC}" type="slidenum"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839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at a high level what you have built. </a:t>
            </a:r>
          </a:p>
          <a:p>
            <a:r>
              <a:rPr lang="en-US" dirty="0"/>
              <a:t>For example: “I built a web application for a company to host their blog.“</a:t>
            </a:r>
          </a:p>
          <a:p>
            <a:endParaRPr lang="en-US" dirty="0"/>
          </a:p>
          <a:p>
            <a:r>
              <a:rPr lang="en-US" dirty="0"/>
              <a:t>Talk about why you chose certain parts of the solutions and any tradeoffs that you made. Focus on how you designed the solutions and how you applied the AWS Well-Architected Framework as part of the process (AWS Well-Architected Framework: </a:t>
            </a:r>
            <a:r>
              <a:rPr lang="en-US" dirty="0">
                <a:hlinkClick r:id="rId3"/>
              </a:rPr>
              <a:t>https://docs.aws.amazon.com/wellarchitected/latest/framework/welcome.html</a:t>
            </a:r>
            <a:r>
              <a:rPr lang="en-US" dirty="0"/>
              <a:t>). </a:t>
            </a:r>
            <a:endParaRPr lang="en-US" dirty="0">
              <a:cs typeface="Calibri"/>
            </a:endParaRPr>
          </a:p>
          <a:p>
            <a:r>
              <a:rPr lang="en-US" dirty="0"/>
              <a:t>For example: “I configured load balancers and auto scaling to make the application highly available and reliable.”  </a:t>
            </a:r>
          </a:p>
          <a:p>
            <a:endParaRPr lang="en-US" dirty="0"/>
          </a:p>
          <a:p>
            <a:r>
              <a:rPr lang="en-US" dirty="0"/>
              <a:t>Include the use cases that you are addressing. Think about who your users are and how they would want to interact with your solution to solve their problem. </a:t>
            </a:r>
          </a:p>
          <a:p>
            <a:r>
              <a:rPr lang="en-US" dirty="0"/>
              <a:t>For example: “Users can view, upload, edit, and delete blog posts. Administrators can approve blog posts.”</a:t>
            </a:r>
          </a:p>
          <a:p>
            <a:endParaRPr lang="en-US" dirty="0"/>
          </a:p>
          <a:p>
            <a:r>
              <a:rPr lang="en-US" dirty="0"/>
              <a:t>Talk about the use cases that you addressed as part of the minimum viable product (MVP) that you scoped and built.</a:t>
            </a:r>
          </a:p>
          <a:p>
            <a:endParaRPr lang="en-US" dirty="0"/>
          </a:p>
          <a:p>
            <a:r>
              <a:rPr lang="en-US" b="1" dirty="0"/>
              <a:t>Note:</a:t>
            </a:r>
            <a:endParaRPr lang="en-US" dirty="0"/>
          </a:p>
          <a:p>
            <a:pPr marL="171450" indent="-171450">
              <a:buFont typeface="Arial,Sans-Serif"/>
              <a:buChar char="•"/>
            </a:pPr>
            <a:r>
              <a:rPr lang="en-US" dirty="0"/>
              <a:t>An above-bar description is concise and includes the most important benefits. For example: “The solution allows customers to quickly upload, store, and search large catalogs of images and videos in Amazon S3.”</a:t>
            </a:r>
            <a:endParaRPr lang="en-US" dirty="0">
              <a:cs typeface="Calibri"/>
            </a:endParaRPr>
          </a:p>
          <a:p>
            <a:pPr marL="171450" indent="-171450">
              <a:buFont typeface="Arial,Sans-Serif"/>
              <a:buChar char="•"/>
            </a:pPr>
            <a:r>
              <a:rPr lang="en-US" dirty="0"/>
              <a:t>A below-bar description is too detailed or not specific. For example: “Our solution analyzes media files.”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B898A-7336-41CF-8174-87B282F05BAC}" type="slidenum"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670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B898A-7336-41CF-8174-87B282F05BAC}" type="slidenum"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556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B898A-7336-41CF-8174-87B282F05BAC}" type="slidenum"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396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demo, guide the audience through the two to three most important benefits of the solution and how it addresses the requirements.</a:t>
            </a:r>
          </a:p>
          <a:p>
            <a:r>
              <a:rPr lang="en-US" dirty="0"/>
              <a:t>Your demo materials can be screen captures, recordings, or to show AWS console.   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B898A-7336-41CF-8174-87B282F05BAC}" type="slidenum"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86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any challenges that you encountered and how you overcame those challenges.</a:t>
            </a:r>
          </a:p>
          <a:p>
            <a:r>
              <a:rPr lang="en-US"/>
              <a:t>For example: “I got stuck when I was creating an EC2 instance to host the application. I used the resources that were listed in the instructions to walk myself through the process to create a new EC2, and I was able to complete the task. The links to labs in other courses were very helpful.” </a:t>
            </a:r>
            <a:endParaRPr lang="en-US" dirty="0"/>
          </a:p>
          <a:p>
            <a:endParaRPr lang="en-US" dirty="0"/>
          </a:p>
          <a:p>
            <a:r>
              <a:rPr lang="en-US"/>
              <a:t>Describe any new skills that you learned from this project. </a:t>
            </a:r>
            <a:endParaRPr lang="en-US" dirty="0"/>
          </a:p>
          <a:p>
            <a:r>
              <a:rPr lang="en-US"/>
              <a:t>For example: “I learned how to set up auto scaling correctly so my resources were automatically adjusted and allocated at the lowest possible cost.”</a:t>
            </a:r>
            <a:endParaRPr lang="en-US" dirty="0"/>
          </a:p>
          <a:p>
            <a:endParaRPr lang="en-US" dirty="0"/>
          </a:p>
          <a:p>
            <a:r>
              <a:rPr lang="en-US"/>
              <a:t>Discuss any future, out-of-scope use cases in the next steps.</a:t>
            </a:r>
            <a:endParaRPr lang="en-US" dirty="0"/>
          </a:p>
          <a:p>
            <a:r>
              <a:rPr lang="en-US"/>
              <a:t>For example: “I would like to scale out the web application so that multiple departments can use it.”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B898A-7336-41CF-8174-87B282F05BAC}" type="slidenum"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273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2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24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2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6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7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2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8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8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28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9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0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30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ocs.aws.amazon.com/whitepapers/latest/web-application-hosting-best-practices/an-aws-cloud-architecture-for-web-hosting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alb-group12-1087131232.us-east-1.elb.amazonaws.com/student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5766733" y="2643467"/>
            <a:ext cx="5785600" cy="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700"/>
            </a:pPr>
            <a:r>
              <a:rPr lang="en" sz="2267" b="1" dirty="0">
                <a:latin typeface="Nunito"/>
                <a:ea typeface="Nunito"/>
                <a:cs typeface="Nunito"/>
                <a:sym typeface="Nunito"/>
              </a:rPr>
              <a:t>IT </a:t>
            </a:r>
            <a:r>
              <a:rPr lang="bs-Latn-BA" sz="2267" b="1" dirty="0">
                <a:latin typeface="Nunito"/>
                <a:ea typeface="Nunito"/>
                <a:cs typeface="Nunito"/>
                <a:sym typeface="Nunito"/>
              </a:rPr>
              <a:t>334</a:t>
            </a:r>
            <a:r>
              <a:rPr lang="en" sz="2267" b="1" dirty="0">
                <a:latin typeface="Nunito"/>
                <a:ea typeface="Nunito"/>
                <a:cs typeface="Nunito"/>
                <a:sym typeface="Nunito"/>
              </a:rPr>
              <a:t> – DevOps Engineering on AWS Cloud</a:t>
            </a:r>
            <a:endParaRPr sz="2267" b="1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5766733" y="3354667"/>
            <a:ext cx="5785600" cy="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bs-Latn-BA" sz="2900" dirty="0">
                <a:latin typeface="Nunito Black"/>
                <a:sym typeface="Nunito Black"/>
              </a:rPr>
              <a:t>Project – Building a </a:t>
            </a:r>
            <a:r>
              <a:rPr lang="bs-Latn-BA" sz="2900" dirty="0" err="1">
                <a:latin typeface="Nunito Black"/>
                <a:sym typeface="Nunito Black"/>
              </a:rPr>
              <a:t>Highly</a:t>
            </a:r>
            <a:r>
              <a:rPr lang="bs-Latn-BA" sz="2900" dirty="0">
                <a:latin typeface="Nunito Black"/>
                <a:sym typeface="Nunito Black"/>
              </a:rPr>
              <a:t> </a:t>
            </a:r>
            <a:r>
              <a:rPr lang="bs-Latn-BA" sz="2900" dirty="0" err="1">
                <a:latin typeface="Nunito Black"/>
                <a:sym typeface="Nunito Black"/>
              </a:rPr>
              <a:t>Available</a:t>
            </a:r>
            <a:r>
              <a:rPr lang="bs-Latn-BA" sz="2900" dirty="0">
                <a:latin typeface="Nunito Black"/>
                <a:sym typeface="Nunito Black"/>
              </a:rPr>
              <a:t>, </a:t>
            </a:r>
            <a:r>
              <a:rPr lang="bs-Latn-BA" sz="2900" dirty="0" err="1">
                <a:latin typeface="Nunito Black"/>
                <a:sym typeface="Nunito Black"/>
              </a:rPr>
              <a:t>Scalable</a:t>
            </a:r>
            <a:r>
              <a:rPr lang="bs-Latn-BA" sz="2900" dirty="0">
                <a:latin typeface="Nunito Black"/>
                <a:sym typeface="Nunito Black"/>
              </a:rPr>
              <a:t> Web </a:t>
            </a:r>
            <a:r>
              <a:rPr lang="bs-Latn-BA" sz="2900" dirty="0" err="1">
                <a:latin typeface="Nunito Black"/>
                <a:sym typeface="Nunito Black"/>
              </a:rPr>
              <a:t>Application</a:t>
            </a:r>
            <a:r>
              <a:rPr lang="bs-Latn-BA" sz="2900" dirty="0">
                <a:latin typeface="Nunito Black"/>
                <a:sym typeface="Nunito Black"/>
              </a:rPr>
              <a:t/>
            </a:r>
            <a:br>
              <a:rPr lang="bs-Latn-BA" sz="2900" dirty="0">
                <a:latin typeface="Nunito Black"/>
                <a:sym typeface="Nunito Black"/>
              </a:rPr>
            </a:br>
            <a:endParaRPr lang="bs-Latn-BA" sz="2900" dirty="0">
              <a:latin typeface="Nunito Black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774953" y="5588612"/>
            <a:ext cx="2408145" cy="1218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200"/>
            </a:pPr>
            <a:r>
              <a:rPr lang="en-US" sz="1600" b="1" dirty="0">
                <a:latin typeface="Nunito"/>
                <a:ea typeface="Nunito"/>
                <a:cs typeface="Nunito"/>
              </a:rPr>
              <a:t>Group X:</a:t>
            </a:r>
            <a:br>
              <a:rPr lang="en-US" sz="1600" b="1" dirty="0">
                <a:latin typeface="Nunito"/>
                <a:ea typeface="Nunito"/>
                <a:cs typeface="Nunito"/>
              </a:rPr>
            </a:br>
            <a:r>
              <a:rPr lang="bs-Latn-BA" sz="1600" dirty="0" smtClean="0">
                <a:latin typeface="Nunito"/>
                <a:ea typeface="Nunito"/>
                <a:cs typeface="Nunito"/>
              </a:rPr>
              <a:t>Ejub Šabić</a:t>
            </a:r>
          </a:p>
          <a:p>
            <a:pPr>
              <a:buSzPts val="1200"/>
            </a:pPr>
            <a:r>
              <a:rPr lang="bs-Latn-BA" sz="1600" dirty="0" smtClean="0">
                <a:latin typeface="Nunito"/>
                <a:ea typeface="Nunito"/>
                <a:cs typeface="Nunito"/>
              </a:rPr>
              <a:t>Kerim Ahmedspahić</a:t>
            </a:r>
            <a:r>
              <a:rPr lang="en-US" sz="1600" dirty="0">
                <a:latin typeface="Nunito"/>
                <a:ea typeface="Nunito"/>
                <a:cs typeface="Nunito"/>
              </a:rPr>
              <a:t/>
            </a:r>
            <a:br>
              <a:rPr lang="en-US" sz="1600" dirty="0">
                <a:latin typeface="Nunito"/>
                <a:ea typeface="Nunito"/>
                <a:cs typeface="Nunito"/>
              </a:rPr>
            </a:br>
            <a:r>
              <a:rPr lang="bs-Latn-BA" sz="1600" dirty="0" smtClean="0">
                <a:latin typeface="Nunito"/>
                <a:ea typeface="Nunito"/>
                <a:cs typeface="Nunito"/>
              </a:rPr>
              <a:t>Amar Fazlić</a:t>
            </a:r>
            <a:endParaRPr lang="en-US" dirty="0"/>
          </a:p>
        </p:txBody>
      </p:sp>
      <p:sp>
        <p:nvSpPr>
          <p:cNvPr id="2" name="Google Shape;56;p1">
            <a:extLst>
              <a:ext uri="{FF2B5EF4-FFF2-40B4-BE49-F238E27FC236}">
                <a16:creationId xmlns:a16="http://schemas.microsoft.com/office/drawing/2014/main" id="{BABB3A38-A9A8-FCB1-46E2-770B258857C4}"/>
              </a:ext>
            </a:extLst>
          </p:cNvPr>
          <p:cNvSpPr txBox="1"/>
          <p:nvPr/>
        </p:nvSpPr>
        <p:spPr>
          <a:xfrm>
            <a:off x="2475863" y="5837090"/>
            <a:ext cx="2308754" cy="994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lang="en-US" sz="1600" b="1" dirty="0">
              <a:latin typeface="Nunito"/>
            </a:endParaRPr>
          </a:p>
        </p:txBody>
      </p:sp>
      <p:sp>
        <p:nvSpPr>
          <p:cNvPr id="3" name="Google Shape;56;p1">
            <a:extLst>
              <a:ext uri="{FF2B5EF4-FFF2-40B4-BE49-F238E27FC236}">
                <a16:creationId xmlns:a16="http://schemas.microsoft.com/office/drawing/2014/main" id="{7D7662F5-7A32-C07E-9AD8-92C6BA2D0C39}"/>
              </a:ext>
            </a:extLst>
          </p:cNvPr>
          <p:cNvSpPr txBox="1"/>
          <p:nvPr/>
        </p:nvSpPr>
        <p:spPr>
          <a:xfrm>
            <a:off x="5465885" y="5861938"/>
            <a:ext cx="2308754" cy="994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600" b="1" dirty="0" smtClean="0">
                <a:latin typeface="Nunito"/>
              </a:rPr>
              <a:t>Date</a:t>
            </a:r>
            <a:r>
              <a:rPr lang="bs-Latn-BA" sz="1600" b="1" dirty="0" smtClean="0">
                <a:latin typeface="Nunito"/>
              </a:rPr>
              <a:t>: </a:t>
            </a:r>
            <a:endParaRPr lang="bs-Latn-BA" sz="1600" dirty="0" smtClean="0">
              <a:latin typeface="Nunito"/>
            </a:endParaRPr>
          </a:p>
          <a:p>
            <a:r>
              <a:rPr lang="bs-Latn-BA" sz="1600" dirty="0" smtClean="0">
                <a:latin typeface="Nunito"/>
              </a:rPr>
              <a:t>11. June 2023</a:t>
            </a:r>
            <a:endParaRPr lang="en-US" sz="1600" dirty="0">
              <a:latin typeface="Nunito"/>
            </a:endParaRPr>
          </a:p>
        </p:txBody>
      </p:sp>
      <p:sp>
        <p:nvSpPr>
          <p:cNvPr id="4" name="Google Shape;56;p1">
            <a:extLst>
              <a:ext uri="{FF2B5EF4-FFF2-40B4-BE49-F238E27FC236}">
                <a16:creationId xmlns:a16="http://schemas.microsoft.com/office/drawing/2014/main" id="{55B5D172-7E2F-65C4-48AB-7DF2CC3D88DF}"/>
              </a:ext>
            </a:extLst>
          </p:cNvPr>
          <p:cNvSpPr txBox="1"/>
          <p:nvPr/>
        </p:nvSpPr>
        <p:spPr>
          <a:xfrm>
            <a:off x="2757471" y="6118698"/>
            <a:ext cx="2308754" cy="994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lang="en-US" sz="1600" b="1" dirty="0">
              <a:latin typeface="Nunito"/>
            </a:endParaRPr>
          </a:p>
        </p:txBody>
      </p:sp>
      <p:sp>
        <p:nvSpPr>
          <p:cNvPr id="5" name="Google Shape;56;p1">
            <a:extLst>
              <a:ext uri="{FF2B5EF4-FFF2-40B4-BE49-F238E27FC236}">
                <a16:creationId xmlns:a16="http://schemas.microsoft.com/office/drawing/2014/main" id="{726C2C00-CF77-6181-28BB-FB9D57C98422}"/>
              </a:ext>
            </a:extLst>
          </p:cNvPr>
          <p:cNvSpPr txBox="1"/>
          <p:nvPr/>
        </p:nvSpPr>
        <p:spPr>
          <a:xfrm>
            <a:off x="8886602" y="5729416"/>
            <a:ext cx="2308754" cy="994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600" b="1" dirty="0">
                <a:latin typeface="Nunito"/>
              </a:rPr>
              <a:t>Teacher:</a:t>
            </a:r>
            <a:br>
              <a:rPr lang="en-US" sz="1600" b="1" dirty="0">
                <a:latin typeface="Nunito"/>
              </a:rPr>
            </a:br>
            <a:r>
              <a:rPr lang="en-US" sz="1600" dirty="0">
                <a:latin typeface="Nunito"/>
              </a:rPr>
              <a:t>Dzenana </a:t>
            </a:r>
            <a:r>
              <a:rPr lang="en-US" sz="1600" err="1">
                <a:latin typeface="Nunito"/>
              </a:rPr>
              <a:t>Dzevlan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1723192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BFD77-EA61-B3EE-786E-E73F1A11B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460845"/>
            <a:ext cx="11360800" cy="763600"/>
          </a:xfrm>
        </p:spPr>
        <p:txBody>
          <a:bodyPr/>
          <a:lstStyle/>
          <a:p>
            <a:r>
              <a:rPr lang="en-US" sz="3600" b="1" dirty="0">
                <a:solidFill>
                  <a:srgbClr val="002060"/>
                </a:solidFill>
              </a:rPr>
              <a:t>Business scenario overview</a:t>
            </a:r>
            <a:endParaRPr lang="en-US" b="1">
              <a:solidFill>
                <a:srgbClr val="00206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F509F-96A5-6CC2-5B85-9F94A79F4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8965" indent="-456565">
              <a:lnSpc>
                <a:spcPct val="100000"/>
              </a:lnSpc>
              <a:spcAft>
                <a:spcPts val="1200"/>
              </a:spcAft>
            </a:pPr>
            <a:r>
              <a:rPr lang="en-US" sz="1400" dirty="0">
                <a:solidFill>
                  <a:schemeClr val="tx1"/>
                </a:solidFill>
              </a:rPr>
              <a:t>Provide problem or opportunity statement.</a:t>
            </a:r>
          </a:p>
          <a:p>
            <a:pPr marL="608965" indent="-456565">
              <a:lnSpc>
                <a:spcPct val="100000"/>
              </a:lnSpc>
              <a:spcAft>
                <a:spcPts val="1200"/>
              </a:spcAft>
            </a:pPr>
            <a:r>
              <a:rPr lang="en-US" sz="1400" dirty="0">
                <a:solidFill>
                  <a:schemeClr val="tx1"/>
                </a:solidFill>
              </a:rPr>
              <a:t>Describe solution requirements.</a:t>
            </a:r>
            <a:br>
              <a:rPr lang="en-US" sz="1400" dirty="0">
                <a:solidFill>
                  <a:schemeClr val="tx1"/>
                </a:solidFill>
              </a:rPr>
            </a:br>
            <a:endParaRPr lang="en-US" sz="1400" dirty="0">
              <a:solidFill>
                <a:srgbClr val="232F3E"/>
              </a:solidFill>
            </a:endParaRPr>
          </a:p>
          <a:p>
            <a:pPr marL="15240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Refer to the slide notes for more information.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F32560A-AB4A-AD23-A5FA-1BFF83D6285F}"/>
              </a:ext>
            </a:extLst>
          </p:cNvPr>
          <p:cNvCxnSpPr/>
          <p:nvPr/>
        </p:nvCxnSpPr>
        <p:spPr>
          <a:xfrm flipV="1">
            <a:off x="-1657" y="1360006"/>
            <a:ext cx="12195314" cy="21533"/>
          </a:xfrm>
          <a:prstGeom prst="straightConnector1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772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BFD77-EA61-B3EE-786E-E73F1A11B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460845"/>
            <a:ext cx="11360800" cy="763600"/>
          </a:xfrm>
        </p:spPr>
        <p:txBody>
          <a:bodyPr/>
          <a:lstStyle/>
          <a:p>
            <a:r>
              <a:rPr lang="en-US" sz="3600" b="1" dirty="0">
                <a:solidFill>
                  <a:srgbClr val="002060"/>
                </a:solidFill>
              </a:rPr>
              <a:t>Solution overview</a:t>
            </a:r>
          </a:p>
          <a:p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F509F-96A5-6CC2-5B85-9F94A79F4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8965" indent="-456565">
              <a:lnSpc>
                <a:spcPct val="100000"/>
              </a:lnSpc>
              <a:spcAft>
                <a:spcPts val="1200"/>
              </a:spcAft>
            </a:pPr>
            <a:r>
              <a:rPr lang="en-US" sz="1400" dirty="0">
                <a:solidFill>
                  <a:srgbClr val="232F3E"/>
                </a:solidFill>
              </a:rPr>
              <a:t>Provide a high-level description.</a:t>
            </a:r>
          </a:p>
          <a:p>
            <a:pPr marL="608965" indent="-456565">
              <a:lnSpc>
                <a:spcPct val="100000"/>
              </a:lnSpc>
              <a:spcAft>
                <a:spcPts val="1200"/>
              </a:spcAft>
            </a:pPr>
            <a:r>
              <a:rPr lang="en-US" sz="1400" dirty="0">
                <a:solidFill>
                  <a:srgbClr val="232F3E"/>
                </a:solidFill>
              </a:rPr>
              <a:t>Explain design considerations.</a:t>
            </a:r>
          </a:p>
          <a:p>
            <a:pPr marL="608965" indent="-456565">
              <a:lnSpc>
                <a:spcPct val="100000"/>
              </a:lnSpc>
              <a:spcAft>
                <a:spcPts val="1200"/>
              </a:spcAft>
            </a:pPr>
            <a:r>
              <a:rPr lang="en-US" sz="1400" dirty="0">
                <a:solidFill>
                  <a:srgbClr val="232F3E"/>
                </a:solidFill>
              </a:rPr>
              <a:t>Explain use cases.</a:t>
            </a: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endParaRPr lang="en-US" sz="1400">
              <a:solidFill>
                <a:srgbClr val="232F3E"/>
              </a:solidFill>
            </a:endParaRPr>
          </a:p>
          <a:p>
            <a:pPr marL="15240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Refer to the slide notes for more information.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F32560A-AB4A-AD23-A5FA-1BFF83D6285F}"/>
              </a:ext>
            </a:extLst>
          </p:cNvPr>
          <p:cNvCxnSpPr/>
          <p:nvPr/>
        </p:nvCxnSpPr>
        <p:spPr>
          <a:xfrm flipV="1">
            <a:off x="-1657" y="1360006"/>
            <a:ext cx="12195314" cy="21533"/>
          </a:xfrm>
          <a:prstGeom prst="straightConnector1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641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BFD77-EA61-B3EE-786E-E73F1A11B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460845"/>
            <a:ext cx="11360800" cy="763600"/>
          </a:xfrm>
        </p:spPr>
        <p:txBody>
          <a:bodyPr/>
          <a:lstStyle/>
          <a:p>
            <a:r>
              <a:rPr lang="en-US" sz="3600" b="1" dirty="0">
                <a:solidFill>
                  <a:srgbClr val="002060"/>
                </a:solidFill>
              </a:rPr>
              <a:t>Architecture diagram of the </a:t>
            </a:r>
            <a:r>
              <a:rPr lang="bs-Latn-BA" sz="3600" b="1" u="sng" dirty="0" smtClean="0">
                <a:solidFill>
                  <a:srgbClr val="002060"/>
                </a:solidFill>
              </a:rPr>
              <a:t>planned</a:t>
            </a:r>
            <a:r>
              <a:rPr lang="bs-Latn-BA" sz="3600" b="1" dirty="0" smtClean="0">
                <a:solidFill>
                  <a:srgbClr val="002060"/>
                </a:solidFill>
              </a:rPr>
              <a:t> solution</a:t>
            </a:r>
            <a:endParaRPr lang="en-US" sz="3600" b="1" dirty="0">
              <a:solidFill>
                <a:srgbClr val="002060"/>
              </a:solidFill>
            </a:endParaRPr>
          </a:p>
          <a:p>
            <a:endParaRPr lang="en-US" sz="3600" b="1" dirty="0">
              <a:solidFill>
                <a:srgbClr val="002060"/>
              </a:solidFill>
            </a:endParaRPr>
          </a:p>
          <a:p>
            <a:endParaRPr lang="en-US" sz="3600" dirty="0">
              <a:solidFill>
                <a:srgbClr val="002060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F32560A-AB4A-AD23-A5FA-1BFF83D6285F}"/>
              </a:ext>
            </a:extLst>
          </p:cNvPr>
          <p:cNvCxnSpPr/>
          <p:nvPr/>
        </p:nvCxnSpPr>
        <p:spPr>
          <a:xfrm flipV="1">
            <a:off x="-1657" y="1360006"/>
            <a:ext cx="12195314" cy="21533"/>
          </a:xfrm>
          <a:prstGeom prst="straightConnector1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350" y="1536633"/>
            <a:ext cx="8466938" cy="46759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2955" y="6212534"/>
            <a:ext cx="11818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/>
              <a:t>Reference: </a:t>
            </a:r>
            <a:r>
              <a:rPr lang="bs-Latn-BA" dirty="0">
                <a:hlinkClick r:id="rId4"/>
              </a:rPr>
              <a:t>https://docs.aws.amazon.com/whitepapers/latest/web-application-hosting-best-practices/an-aws-cloud-architecture-for-web-hosting.html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46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BFD77-EA61-B3EE-786E-E73F1A11B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460845"/>
            <a:ext cx="11360800" cy="763600"/>
          </a:xfrm>
        </p:spPr>
        <p:txBody>
          <a:bodyPr/>
          <a:lstStyle/>
          <a:p>
            <a:r>
              <a:rPr lang="en-US" sz="3600" b="1" dirty="0">
                <a:solidFill>
                  <a:srgbClr val="002060"/>
                </a:solidFill>
              </a:rPr>
              <a:t>Architecture diagram of the </a:t>
            </a:r>
            <a:r>
              <a:rPr lang="bs-Latn-BA" sz="3600" b="1" u="sng" dirty="0" smtClean="0">
                <a:solidFill>
                  <a:srgbClr val="002060"/>
                </a:solidFill>
              </a:rPr>
              <a:t>final</a:t>
            </a:r>
            <a:r>
              <a:rPr lang="bs-Latn-BA" sz="3600" b="1" dirty="0" smtClean="0">
                <a:solidFill>
                  <a:srgbClr val="002060"/>
                </a:solidFill>
              </a:rPr>
              <a:t> solution</a:t>
            </a:r>
            <a:endParaRPr lang="en-US" sz="3600" b="1" dirty="0">
              <a:solidFill>
                <a:srgbClr val="002060"/>
              </a:solidFill>
            </a:endParaRPr>
          </a:p>
          <a:p>
            <a:endParaRPr lang="en-US" sz="3600" b="1" dirty="0">
              <a:solidFill>
                <a:srgbClr val="002060"/>
              </a:solidFill>
            </a:endParaRPr>
          </a:p>
          <a:p>
            <a:endParaRPr lang="en-US" sz="3600" dirty="0">
              <a:solidFill>
                <a:srgbClr val="002060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F32560A-AB4A-AD23-A5FA-1BFF83D6285F}"/>
              </a:ext>
            </a:extLst>
          </p:cNvPr>
          <p:cNvCxnSpPr/>
          <p:nvPr/>
        </p:nvCxnSpPr>
        <p:spPr>
          <a:xfrm flipV="1">
            <a:off x="-1657" y="1360006"/>
            <a:ext cx="12195314" cy="21533"/>
          </a:xfrm>
          <a:prstGeom prst="straightConnector1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725" y="1438046"/>
            <a:ext cx="7166550" cy="541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786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BFD77-EA61-B3EE-786E-E73F1A11B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460845"/>
            <a:ext cx="11360800" cy="763600"/>
          </a:xfrm>
        </p:spPr>
        <p:txBody>
          <a:bodyPr/>
          <a:lstStyle/>
          <a:p>
            <a:r>
              <a:rPr lang="en-US" sz="3600" b="1" dirty="0">
                <a:solidFill>
                  <a:srgbClr val="002060"/>
                </a:solidFill>
              </a:rPr>
              <a:t>Demo</a:t>
            </a:r>
            <a:endParaRPr lang="en-US" dirty="0"/>
          </a:p>
          <a:p>
            <a:endParaRPr lang="en-US" sz="3600" b="1" dirty="0">
              <a:solidFill>
                <a:srgbClr val="002060"/>
              </a:solidFill>
            </a:endParaRPr>
          </a:p>
          <a:p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F509F-96A5-6CC2-5B85-9F94A79F4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lnSpc>
                <a:spcPct val="100000"/>
              </a:lnSpc>
              <a:spcAft>
                <a:spcPts val="1200"/>
              </a:spcAft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608965" indent="-456565">
              <a:lnSpc>
                <a:spcPct val="100000"/>
              </a:lnSpc>
              <a:spcAft>
                <a:spcPts val="1200"/>
              </a:spcAft>
            </a:pPr>
            <a:endParaRPr lang="en-US" sz="1400" dirty="0">
              <a:solidFill>
                <a:srgbClr val="232F3E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F32560A-AB4A-AD23-A5FA-1BFF83D6285F}"/>
              </a:ext>
            </a:extLst>
          </p:cNvPr>
          <p:cNvCxnSpPr/>
          <p:nvPr/>
        </p:nvCxnSpPr>
        <p:spPr>
          <a:xfrm flipV="1">
            <a:off x="-1657" y="1360006"/>
            <a:ext cx="12195314" cy="21533"/>
          </a:xfrm>
          <a:prstGeom prst="straightConnector1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A picture containing text, electronics, screenshot, display&#10;&#10;Description automatically generated">
            <a:extLst>
              <a:ext uri="{FF2B5EF4-FFF2-40B4-BE49-F238E27FC236}">
                <a16:creationId xmlns:a16="http://schemas.microsoft.com/office/drawing/2014/main" id="{C343F578-62E5-1013-A7E3-C7D7B6736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520" y="1972084"/>
            <a:ext cx="5518960" cy="36842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239843" y="5786203"/>
            <a:ext cx="1172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http://alb-group12-1087131232.us-east-1.elb.amazonaws.com/students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8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BFD77-EA61-B3EE-786E-E73F1A11B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460845"/>
            <a:ext cx="11360800" cy="763600"/>
          </a:xfrm>
        </p:spPr>
        <p:txBody>
          <a:bodyPr/>
          <a:lstStyle/>
          <a:p>
            <a:r>
              <a:rPr lang="en-US" sz="3600" b="1" dirty="0">
                <a:solidFill>
                  <a:srgbClr val="002060"/>
                </a:solidFill>
              </a:rPr>
              <a:t>Lessons learned</a:t>
            </a:r>
          </a:p>
          <a:p>
            <a:endParaRPr lang="en-US" sz="3600" b="1" dirty="0">
              <a:solidFill>
                <a:srgbClr val="002060"/>
              </a:solidFill>
            </a:endParaRPr>
          </a:p>
          <a:p>
            <a:pPr marL="285750" indent="-285750">
              <a:spcAft>
                <a:spcPts val="1200"/>
              </a:spcAft>
              <a:buChar char="•"/>
            </a:pPr>
            <a:r>
              <a:rPr lang="en-US" dirty="0">
                <a:solidFill>
                  <a:srgbClr val="232F3E"/>
                </a:solidFill>
              </a:rPr>
              <a:t>Describe any challenges that you overcame.</a:t>
            </a:r>
            <a:endParaRPr lang="en-US">
              <a:solidFill>
                <a:srgbClr val="232F3E"/>
              </a:solidFill>
            </a:endParaRPr>
          </a:p>
          <a:p>
            <a:pPr marL="285750" indent="-285750">
              <a:spcAft>
                <a:spcPts val="1200"/>
              </a:spcAft>
              <a:buChar char="•"/>
            </a:pPr>
            <a:r>
              <a:rPr lang="en-US" dirty="0">
                <a:solidFill>
                  <a:srgbClr val="232F3E"/>
                </a:solidFill>
              </a:rPr>
              <a:t>List resources that you found helpful.</a:t>
            </a:r>
            <a:endParaRPr lang="en-US">
              <a:solidFill>
                <a:srgbClr val="232F3E"/>
              </a:solidFill>
            </a:endParaRPr>
          </a:p>
          <a:p>
            <a:pPr marL="285750" indent="-285750">
              <a:spcAft>
                <a:spcPts val="1200"/>
              </a:spcAft>
              <a:buChar char="•"/>
            </a:pPr>
            <a:r>
              <a:rPr lang="en-US" dirty="0">
                <a:solidFill>
                  <a:srgbClr val="232F3E"/>
                </a:solidFill>
              </a:rPr>
              <a:t>Describe any new skills that you used.</a:t>
            </a:r>
          </a:p>
          <a:p>
            <a:pPr marL="285750" indent="-285750">
              <a:spcAft>
                <a:spcPts val="1200"/>
              </a:spcAft>
              <a:buChar char="•"/>
            </a:pPr>
            <a:r>
              <a:rPr lang="en-US" dirty="0">
                <a:solidFill>
                  <a:srgbClr val="232F3E"/>
                </a:solidFill>
              </a:rPr>
              <a:t>Explain next steps.</a:t>
            </a:r>
            <a:endParaRPr lang="en-US" dirty="0"/>
          </a:p>
          <a:p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F509F-96A5-6CC2-5B85-9F94A79F4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lnSpc>
                <a:spcPct val="100000"/>
              </a:lnSpc>
              <a:spcAft>
                <a:spcPts val="1200"/>
              </a:spcAft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608965" indent="-456565">
              <a:lnSpc>
                <a:spcPct val="100000"/>
              </a:lnSpc>
              <a:spcAft>
                <a:spcPts val="1200"/>
              </a:spcAft>
            </a:pPr>
            <a:endParaRPr lang="en-US" sz="1400" dirty="0">
              <a:solidFill>
                <a:srgbClr val="232F3E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F32560A-AB4A-AD23-A5FA-1BFF83D6285F}"/>
              </a:ext>
            </a:extLst>
          </p:cNvPr>
          <p:cNvCxnSpPr/>
          <p:nvPr/>
        </p:nvCxnSpPr>
        <p:spPr>
          <a:xfrm flipV="1">
            <a:off x="-1657" y="1360006"/>
            <a:ext cx="12195314" cy="21533"/>
          </a:xfrm>
          <a:prstGeom prst="straightConnector1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0EECDB8-5E50-1D21-8C6C-E15B958817C8}"/>
              </a:ext>
            </a:extLst>
          </p:cNvPr>
          <p:cNvSpPr txBox="1"/>
          <p:nvPr/>
        </p:nvSpPr>
        <p:spPr>
          <a:xfrm>
            <a:off x="417444" y="4277139"/>
            <a:ext cx="61473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Refer to the slide notes for more information.</a:t>
            </a:r>
            <a:r>
              <a:rPr lang="en-GB">
                <a:solidFill>
                  <a:srgbClr val="FF0000"/>
                </a:solidFill>
                <a:cs typeface="Arial"/>
              </a:rPr>
              <a:t>​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176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>
            <a:spLocks noGrp="1"/>
          </p:cNvSpPr>
          <p:nvPr>
            <p:ph type="title"/>
          </p:nvPr>
        </p:nvSpPr>
        <p:spPr>
          <a:xfrm>
            <a:off x="350348" y="3042478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Questions?</a:t>
            </a:r>
            <a:endParaRPr lang="en-US" sz="3600">
              <a:solidFill>
                <a:schemeClr val="tx1">
                  <a:lumMod val="95000"/>
                  <a:lumOff val="5000"/>
                </a:schemeClr>
              </a:solidFill>
              <a:latin typeface="Nunito"/>
              <a:ea typeface="Nunito"/>
              <a:cs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011565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>
            <a:spLocks noGrp="1"/>
          </p:cNvSpPr>
          <p:nvPr>
            <p:ph type="title"/>
          </p:nvPr>
        </p:nvSpPr>
        <p:spPr>
          <a:xfrm>
            <a:off x="333783" y="3042478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sym typeface="Nunito"/>
              </a:rPr>
              <a:t>THANK YOU!</a:t>
            </a:r>
            <a:endParaRPr lang="en-US" sz="36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808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604</Words>
  <Application>Microsoft Office PowerPoint</Application>
  <PresentationFormat>Widescreen</PresentationFormat>
  <Paragraphs>62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Arial,Sans-Serif</vt:lpstr>
      <vt:lpstr>Calibri</vt:lpstr>
      <vt:lpstr>Calibri Light</vt:lpstr>
      <vt:lpstr>Nunito</vt:lpstr>
      <vt:lpstr>Nunito Black</vt:lpstr>
      <vt:lpstr>office theme</vt:lpstr>
      <vt:lpstr>Simple Light</vt:lpstr>
      <vt:lpstr>PowerPoint Presentation</vt:lpstr>
      <vt:lpstr>Business scenario overview</vt:lpstr>
      <vt:lpstr>Solution overview </vt:lpstr>
      <vt:lpstr>Architecture diagram of the planned solution  </vt:lpstr>
      <vt:lpstr>Architecture diagram of the final solution  </vt:lpstr>
      <vt:lpstr>Demo  </vt:lpstr>
      <vt:lpstr>Lessons learned  Describe any challenges that you overcame. List resources that you found helpful. Describe any new skills that you used. Explain next steps. 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Amar</cp:lastModifiedBy>
  <cp:revision>114</cp:revision>
  <dcterms:created xsi:type="dcterms:W3CDTF">2023-05-07T14:20:35Z</dcterms:created>
  <dcterms:modified xsi:type="dcterms:W3CDTF">2023-06-10T23:28:17Z</dcterms:modified>
</cp:coreProperties>
</file>