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2"/>
  </p:notesMasterIdLst>
  <p:handoutMasterIdLst>
    <p:handoutMasterId r:id="rId33"/>
  </p:handoutMasterIdLst>
  <p:sldIdLst>
    <p:sldId id="275" r:id="rId5"/>
    <p:sldId id="276" r:id="rId6"/>
    <p:sldId id="277" r:id="rId7"/>
    <p:sldId id="257" r:id="rId8"/>
    <p:sldId id="273" r:id="rId9"/>
    <p:sldId id="282" r:id="rId10"/>
    <p:sldId id="281" r:id="rId11"/>
    <p:sldId id="268" r:id="rId12"/>
    <p:sldId id="278" r:id="rId13"/>
    <p:sldId id="258" r:id="rId14"/>
    <p:sldId id="265" r:id="rId15"/>
    <p:sldId id="259" r:id="rId16"/>
    <p:sldId id="266" r:id="rId17"/>
    <p:sldId id="280" r:id="rId18"/>
    <p:sldId id="260" r:id="rId19"/>
    <p:sldId id="261" r:id="rId20"/>
    <p:sldId id="262" r:id="rId21"/>
    <p:sldId id="263" r:id="rId22"/>
    <p:sldId id="267" r:id="rId23"/>
    <p:sldId id="271" r:id="rId24"/>
    <p:sldId id="283" r:id="rId25"/>
    <p:sldId id="284" r:id="rId26"/>
    <p:sldId id="270" r:id="rId27"/>
    <p:sldId id="264" r:id="rId28"/>
    <p:sldId id="285" r:id="rId29"/>
    <p:sldId id="286"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10/1/2022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sciencedirect.com/topics/engineering/internet-of-things"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internetofthingsagenda.techtarget.com/definition/IoT-devic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6069FF-8D1D-3C2F-48B1-6DC5A395F0D6}"/>
              </a:ext>
            </a:extLst>
          </p:cNvPr>
          <p:cNvSpPr/>
          <p:nvPr/>
        </p:nvSpPr>
        <p:spPr>
          <a:xfrm>
            <a:off x="1380931" y="1357604"/>
            <a:ext cx="8098971" cy="1502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lumMod val="95000"/>
                    <a:lumOff val="5000"/>
                  </a:schemeClr>
                </a:solidFill>
                <a:latin typeface="Arial" panose="020B0604020202020204" pitchFamily="34" charset="0"/>
                <a:cs typeface="Arial" panose="020B0604020202020204" pitchFamily="34" charset="0"/>
              </a:rPr>
              <a:t>Home Automation using Google Assistants </a:t>
            </a:r>
            <a:endParaRPr lang="en-IN" sz="3600" b="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8980C32-93D2-C41B-DF05-95E90E093FA3}"/>
              </a:ext>
            </a:extLst>
          </p:cNvPr>
          <p:cNvSpPr/>
          <p:nvPr/>
        </p:nvSpPr>
        <p:spPr>
          <a:xfrm>
            <a:off x="1908109" y="223935"/>
            <a:ext cx="7287209" cy="1502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1" u="sng" dirty="0">
                <a:solidFill>
                  <a:schemeClr val="accent2">
                    <a:lumMod val="50000"/>
                  </a:schemeClr>
                </a:solidFill>
              </a:rPr>
              <a:t>VOIS Fortech</a:t>
            </a:r>
            <a:endParaRPr lang="en-IN" sz="4000" b="1" i="1" u="sng" dirty="0">
              <a:solidFill>
                <a:schemeClr val="accent2">
                  <a:lumMod val="50000"/>
                </a:schemeClr>
              </a:solidFill>
            </a:endParaRPr>
          </a:p>
        </p:txBody>
      </p:sp>
      <p:pic>
        <p:nvPicPr>
          <p:cNvPr id="5" name="Picture 4">
            <a:extLst>
              <a:ext uri="{FF2B5EF4-FFF2-40B4-BE49-F238E27FC236}">
                <a16:creationId xmlns:a16="http://schemas.microsoft.com/office/drawing/2014/main" id="{89775D2C-C1B2-6A85-09F9-A928B2257489}"/>
              </a:ext>
            </a:extLst>
          </p:cNvPr>
          <p:cNvPicPr>
            <a:picLocks noChangeAspect="1"/>
          </p:cNvPicPr>
          <p:nvPr/>
        </p:nvPicPr>
        <p:blipFill>
          <a:blip r:embed="rId2"/>
          <a:stretch>
            <a:fillRect/>
          </a:stretch>
        </p:blipFill>
        <p:spPr>
          <a:xfrm>
            <a:off x="2052735" y="3275045"/>
            <a:ext cx="7427167" cy="3275045"/>
          </a:xfrm>
          <a:prstGeom prst="rect">
            <a:avLst/>
          </a:prstGeom>
          <a:ln>
            <a:noFill/>
          </a:ln>
          <a:effectLst>
            <a:softEdge rad="112500"/>
          </a:effectLst>
        </p:spPr>
      </p:pic>
      <p:pic>
        <p:nvPicPr>
          <p:cNvPr id="6" name="Picture 5">
            <a:extLst>
              <a:ext uri="{FF2B5EF4-FFF2-40B4-BE49-F238E27FC236}">
                <a16:creationId xmlns:a16="http://schemas.microsoft.com/office/drawing/2014/main" id="{4CBB88B3-66FE-9336-CB92-710084A55973}"/>
              </a:ext>
            </a:extLst>
          </p:cNvPr>
          <p:cNvPicPr>
            <a:picLocks noChangeAspect="1"/>
          </p:cNvPicPr>
          <p:nvPr/>
        </p:nvPicPr>
        <p:blipFill>
          <a:blip r:embed="rId3"/>
          <a:stretch>
            <a:fillRect/>
          </a:stretch>
        </p:blipFill>
        <p:spPr>
          <a:xfrm>
            <a:off x="5042418" y="5128128"/>
            <a:ext cx="878748" cy="744535"/>
          </a:xfrm>
          <a:prstGeom prst="rect">
            <a:avLst/>
          </a:prstGeom>
        </p:spPr>
      </p:pic>
    </p:spTree>
    <p:extLst>
      <p:ext uri="{BB962C8B-B14F-4D97-AF65-F5344CB8AC3E}">
        <p14:creationId xmlns:p14="http://schemas.microsoft.com/office/powerpoint/2010/main" val="42925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69194E-8E76-6292-4ABB-D3995B67E5D0}"/>
              </a:ext>
            </a:extLst>
          </p:cNvPr>
          <p:cNvPicPr>
            <a:picLocks noChangeAspect="1"/>
          </p:cNvPicPr>
          <p:nvPr/>
        </p:nvPicPr>
        <p:blipFill>
          <a:blip r:embed="rId2"/>
          <a:stretch>
            <a:fillRect/>
          </a:stretch>
        </p:blipFill>
        <p:spPr>
          <a:xfrm>
            <a:off x="3036547" y="1196622"/>
            <a:ext cx="6378385" cy="4020698"/>
          </a:xfrm>
          <a:prstGeom prst="rect">
            <a:avLst/>
          </a:prstGeom>
        </p:spPr>
      </p:pic>
      <p:cxnSp>
        <p:nvCxnSpPr>
          <p:cNvPr id="7" name="Straight Arrow Connector 6">
            <a:extLst>
              <a:ext uri="{FF2B5EF4-FFF2-40B4-BE49-F238E27FC236}">
                <a16:creationId xmlns:a16="http://schemas.microsoft.com/office/drawing/2014/main" id="{E271141E-5A9E-BAC0-59FB-98DB136B986E}"/>
              </a:ext>
            </a:extLst>
          </p:cNvPr>
          <p:cNvCxnSpPr/>
          <p:nvPr/>
        </p:nvCxnSpPr>
        <p:spPr>
          <a:xfrm>
            <a:off x="3036547" y="5514392"/>
            <a:ext cx="63783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Rounded Corners 1">
            <a:extLst>
              <a:ext uri="{FF2B5EF4-FFF2-40B4-BE49-F238E27FC236}">
                <a16:creationId xmlns:a16="http://schemas.microsoft.com/office/drawing/2014/main" id="{E0C86FF9-2223-1860-ABC2-8660EDB9D3C2}"/>
              </a:ext>
            </a:extLst>
          </p:cNvPr>
          <p:cNvSpPr/>
          <p:nvPr/>
        </p:nvSpPr>
        <p:spPr>
          <a:xfrm>
            <a:off x="4245429" y="5360440"/>
            <a:ext cx="3023118" cy="6344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Nodemcu</a:t>
            </a:r>
            <a:endParaRPr lang="en-IN" sz="3200" dirty="0"/>
          </a:p>
        </p:txBody>
      </p:sp>
      <p:sp>
        <p:nvSpPr>
          <p:cNvPr id="3" name="Rectangle 2">
            <a:extLst>
              <a:ext uri="{FF2B5EF4-FFF2-40B4-BE49-F238E27FC236}">
                <a16:creationId xmlns:a16="http://schemas.microsoft.com/office/drawing/2014/main" id="{900CE66A-2F63-D459-2039-984E5EA8E6AC}"/>
              </a:ext>
            </a:extLst>
          </p:cNvPr>
          <p:cNvSpPr/>
          <p:nvPr/>
        </p:nvSpPr>
        <p:spPr>
          <a:xfrm>
            <a:off x="1595535" y="0"/>
            <a:ext cx="6298163" cy="111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Hardware Component:-</a:t>
            </a:r>
            <a:endParaRPr lang="en-IN" sz="2800" dirty="0">
              <a:solidFill>
                <a:srgbClr val="C00000"/>
              </a:solidFill>
            </a:endParaRPr>
          </a:p>
        </p:txBody>
      </p:sp>
    </p:spTree>
    <p:extLst>
      <p:ext uri="{BB962C8B-B14F-4D97-AF65-F5344CB8AC3E}">
        <p14:creationId xmlns:p14="http://schemas.microsoft.com/office/powerpoint/2010/main" val="4083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004F-BE34-859E-686A-8A334458385F}"/>
              </a:ext>
            </a:extLst>
          </p:cNvPr>
          <p:cNvSpPr>
            <a:spLocks noGrp="1"/>
          </p:cNvSpPr>
          <p:nvPr>
            <p:ph type="title"/>
          </p:nvPr>
        </p:nvSpPr>
        <p:spPr>
          <a:xfrm>
            <a:off x="930442" y="304800"/>
            <a:ext cx="10116969" cy="5836356"/>
          </a:xfrm>
        </p:spPr>
        <p:txBody>
          <a:bodyPr>
            <a:normAutofit/>
          </a:bodyPr>
          <a:lstStyle/>
          <a:p>
            <a:r>
              <a:rPr lang="en-US" sz="2800" cap="none" dirty="0">
                <a:solidFill>
                  <a:srgbClr val="C00000"/>
                </a:solidFill>
                <a:latin typeface="Roboto" panose="02000000000000000000" pitchFamily="2" charset="0"/>
              </a:rPr>
              <a:t>Nodemcu:-</a:t>
            </a:r>
            <a:br>
              <a:rPr lang="en-US" sz="2000" cap="none" dirty="0">
                <a:solidFill>
                  <a:schemeClr val="tx1">
                    <a:lumMod val="95000"/>
                  </a:schemeClr>
                </a:solidFill>
                <a:latin typeface="Roboto" panose="02000000000000000000" pitchFamily="2" charset="0"/>
              </a:rPr>
            </a:br>
            <a:r>
              <a:rPr lang="en-US" sz="2000" cap="none" dirty="0">
                <a:solidFill>
                  <a:schemeClr val="tx1">
                    <a:lumMod val="95000"/>
                  </a:schemeClr>
                </a:solidFill>
                <a:latin typeface="Roboto" panose="02000000000000000000" pitchFamily="2" charset="0"/>
              </a:rPr>
              <a:t>T</a:t>
            </a:r>
            <a:r>
              <a:rPr lang="en-US" sz="2000" b="0" i="0" cap="none" dirty="0">
                <a:solidFill>
                  <a:schemeClr val="tx1">
                    <a:lumMod val="95000"/>
                  </a:schemeClr>
                </a:solidFill>
                <a:effectLst/>
                <a:latin typeface="Roboto" panose="02000000000000000000" pitchFamily="2" charset="0"/>
              </a:rPr>
              <a:t>he </a:t>
            </a:r>
            <a:r>
              <a:rPr lang="en-US" sz="2000" b="0" i="0" cap="none" dirty="0" err="1">
                <a:solidFill>
                  <a:schemeClr val="tx1">
                    <a:lumMod val="95000"/>
                  </a:schemeClr>
                </a:solidFill>
                <a:effectLst/>
                <a:latin typeface="Roboto" panose="02000000000000000000" pitchFamily="2" charset="0"/>
              </a:rPr>
              <a:t>nodemcu</a:t>
            </a:r>
            <a:r>
              <a:rPr lang="en-US" sz="2000" b="0" i="0" cap="none" dirty="0">
                <a:solidFill>
                  <a:schemeClr val="tx1">
                    <a:lumMod val="95000"/>
                  </a:schemeClr>
                </a:solidFill>
                <a:effectLst/>
                <a:latin typeface="Roboto" panose="02000000000000000000" pitchFamily="2" charset="0"/>
              </a:rPr>
              <a:t> (</a:t>
            </a:r>
            <a:r>
              <a:rPr lang="en-US" sz="2000" b="1" i="1" cap="none" dirty="0">
                <a:solidFill>
                  <a:schemeClr val="tx1">
                    <a:lumMod val="95000"/>
                  </a:schemeClr>
                </a:solidFill>
                <a:effectLst/>
                <a:latin typeface="Roboto" panose="02000000000000000000" pitchFamily="2" charset="0"/>
              </a:rPr>
              <a:t>n</a:t>
            </a:r>
            <a:r>
              <a:rPr lang="en-US" sz="2000" b="0" i="0" cap="none" dirty="0">
                <a:solidFill>
                  <a:schemeClr val="tx1">
                    <a:lumMod val="95000"/>
                  </a:schemeClr>
                </a:solidFill>
                <a:effectLst/>
                <a:latin typeface="Roboto" panose="02000000000000000000" pitchFamily="2" charset="0"/>
              </a:rPr>
              <a:t>ode </a:t>
            </a:r>
            <a:r>
              <a:rPr lang="en-US" sz="2000" b="1" i="1" cap="none" dirty="0">
                <a:solidFill>
                  <a:schemeClr val="tx1">
                    <a:lumMod val="95000"/>
                  </a:schemeClr>
                </a:solidFill>
                <a:effectLst/>
                <a:latin typeface="Roboto" panose="02000000000000000000" pitchFamily="2" charset="0"/>
              </a:rPr>
              <a:t>m</a:t>
            </a:r>
            <a:r>
              <a:rPr lang="en-US" sz="2000" b="0" i="0" cap="none" dirty="0">
                <a:solidFill>
                  <a:schemeClr val="tx1">
                    <a:lumMod val="95000"/>
                  </a:schemeClr>
                </a:solidFill>
                <a:effectLst/>
                <a:latin typeface="Roboto" panose="02000000000000000000" pitchFamily="2" charset="0"/>
              </a:rPr>
              <a:t>icro</a:t>
            </a:r>
            <a:r>
              <a:rPr lang="en-US" sz="2000" b="1" i="1" cap="none" dirty="0">
                <a:solidFill>
                  <a:schemeClr val="tx1">
                    <a:lumMod val="95000"/>
                  </a:schemeClr>
                </a:solidFill>
                <a:effectLst/>
                <a:latin typeface="Roboto" panose="02000000000000000000" pitchFamily="2" charset="0"/>
              </a:rPr>
              <a:t>c</a:t>
            </a:r>
            <a:r>
              <a:rPr lang="en-US" sz="2000" b="0" i="0" cap="none" dirty="0">
                <a:solidFill>
                  <a:schemeClr val="tx1">
                    <a:lumMod val="95000"/>
                  </a:schemeClr>
                </a:solidFill>
                <a:effectLst/>
                <a:latin typeface="Roboto" panose="02000000000000000000" pitchFamily="2" charset="0"/>
              </a:rPr>
              <a:t>ontroller </a:t>
            </a:r>
            <a:r>
              <a:rPr lang="en-US" sz="2000" b="1" i="1" cap="none" dirty="0">
                <a:solidFill>
                  <a:schemeClr val="tx1">
                    <a:lumMod val="95000"/>
                  </a:schemeClr>
                </a:solidFill>
                <a:effectLst/>
                <a:latin typeface="Roboto" panose="02000000000000000000" pitchFamily="2" charset="0"/>
              </a:rPr>
              <a:t>u</a:t>
            </a:r>
            <a:r>
              <a:rPr lang="en-US" sz="2000" b="0" i="0" cap="none" dirty="0">
                <a:solidFill>
                  <a:schemeClr val="tx1">
                    <a:lumMod val="95000"/>
                  </a:schemeClr>
                </a:solidFill>
                <a:effectLst/>
                <a:latin typeface="Roboto" panose="02000000000000000000" pitchFamily="2" charset="0"/>
              </a:rPr>
              <a:t>nit) is an open-source software and hardware development environment built around an inexpensive system-on-a-chip (soc) called the esp8266. the esp8266, designed and manufactured by espressif systems, contains the crucial elements of a computer: cpu, ram, networking (wifi), and even a modern operating system and sdk. that makes it an excellent choice for internet of things (iot) projects of all kinds.</a:t>
            </a:r>
            <a:br>
              <a:rPr lang="en-US" sz="2000" b="0" i="0" cap="none" dirty="0">
                <a:solidFill>
                  <a:schemeClr val="tx1">
                    <a:lumMod val="95000"/>
                  </a:schemeClr>
                </a:solidFill>
                <a:effectLst/>
                <a:latin typeface="Roboto" panose="02000000000000000000" pitchFamily="2" charset="0"/>
              </a:rPr>
            </a:br>
            <a:r>
              <a:rPr lang="en-US" sz="2000" b="0" i="0" cap="none" dirty="0">
                <a:solidFill>
                  <a:schemeClr val="tx1">
                    <a:lumMod val="95000"/>
                  </a:schemeClr>
                </a:solidFill>
                <a:effectLst/>
                <a:latin typeface="Roboto" panose="02000000000000000000" pitchFamily="2" charset="0"/>
              </a:rPr>
              <a:t>however, as a chip, the esp8266 is also hard to access and use. you must solder wires, with the appropriate analog voltage, to its pins for the simplest tasks such as powering it on or sending a keystroke to the “computer” on the chip. you also have to program it in low-level machine instructions that can be interpreted by the chip hardware. this level of integration is not a problem using the esp8266 as an embedded controller chip in mass-produced electronics. it is a huge burden for hobbyists, hackers, or students who want to experiment with it in their own iot projects.</a:t>
            </a:r>
            <a:br>
              <a:rPr lang="en-US" sz="2000" b="0" i="0" cap="none" dirty="0">
                <a:solidFill>
                  <a:srgbClr val="333333"/>
                </a:solidFill>
                <a:effectLst/>
                <a:latin typeface="Roboto" panose="02000000000000000000" pitchFamily="2" charset="0"/>
              </a:rPr>
            </a:br>
            <a:endParaRPr lang="en-IN" sz="2000" cap="none" dirty="0"/>
          </a:p>
        </p:txBody>
      </p:sp>
    </p:spTree>
    <p:extLst>
      <p:ext uri="{BB962C8B-B14F-4D97-AF65-F5344CB8AC3E}">
        <p14:creationId xmlns:p14="http://schemas.microsoft.com/office/powerpoint/2010/main" val="89835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802FC-6B56-CE23-D47D-57AF49439986}"/>
              </a:ext>
            </a:extLst>
          </p:cNvPr>
          <p:cNvPicPr>
            <a:picLocks noChangeAspect="1"/>
          </p:cNvPicPr>
          <p:nvPr/>
        </p:nvPicPr>
        <p:blipFill>
          <a:blip r:embed="rId2"/>
          <a:stretch>
            <a:fillRect/>
          </a:stretch>
        </p:blipFill>
        <p:spPr>
          <a:xfrm>
            <a:off x="2932127" y="180622"/>
            <a:ext cx="6065117" cy="4607975"/>
          </a:xfrm>
          <a:prstGeom prst="rect">
            <a:avLst/>
          </a:prstGeom>
        </p:spPr>
      </p:pic>
      <p:cxnSp>
        <p:nvCxnSpPr>
          <p:cNvPr id="5" name="Straight Arrow Connector 4">
            <a:extLst>
              <a:ext uri="{FF2B5EF4-FFF2-40B4-BE49-F238E27FC236}">
                <a16:creationId xmlns:a16="http://schemas.microsoft.com/office/drawing/2014/main" id="{79B88769-E3F9-B9E9-77AA-64835A1C3958}"/>
              </a:ext>
            </a:extLst>
          </p:cNvPr>
          <p:cNvCxnSpPr/>
          <p:nvPr/>
        </p:nvCxnSpPr>
        <p:spPr>
          <a:xfrm flipV="1">
            <a:off x="2932127" y="5085184"/>
            <a:ext cx="6065117" cy="74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52CB4F7F-2C5F-2449-CC65-119D4AB8D5CD}"/>
              </a:ext>
            </a:extLst>
          </p:cNvPr>
          <p:cNvSpPr/>
          <p:nvPr/>
        </p:nvSpPr>
        <p:spPr>
          <a:xfrm>
            <a:off x="4534677" y="5064531"/>
            <a:ext cx="2584580" cy="739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Relay Module</a:t>
            </a:r>
            <a:endParaRPr lang="en-IN" sz="3200" dirty="0"/>
          </a:p>
        </p:txBody>
      </p:sp>
    </p:spTree>
    <p:extLst>
      <p:ext uri="{BB962C8B-B14F-4D97-AF65-F5344CB8AC3E}">
        <p14:creationId xmlns:p14="http://schemas.microsoft.com/office/powerpoint/2010/main" val="366735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8998-CF2A-A978-D532-6777253430CD}"/>
              </a:ext>
            </a:extLst>
          </p:cNvPr>
          <p:cNvSpPr>
            <a:spLocks noGrp="1"/>
          </p:cNvSpPr>
          <p:nvPr>
            <p:ph type="title"/>
          </p:nvPr>
        </p:nvSpPr>
        <p:spPr>
          <a:xfrm>
            <a:off x="1141413" y="618517"/>
            <a:ext cx="9905998" cy="5573735"/>
          </a:xfrm>
        </p:spPr>
        <p:txBody>
          <a:bodyPr>
            <a:normAutofit/>
          </a:bodyPr>
          <a:lstStyle/>
          <a:p>
            <a:r>
              <a:rPr lang="en-US" cap="none" dirty="0">
                <a:solidFill>
                  <a:srgbClr val="C00000"/>
                </a:solidFill>
                <a:latin typeface="arial" panose="020B0604020202020204" pitchFamily="34" charset="0"/>
              </a:rPr>
              <a:t>Relay module:-</a:t>
            </a:r>
            <a:br>
              <a:rPr lang="en-US" sz="2800" cap="none" dirty="0">
                <a:solidFill>
                  <a:srgbClr val="BDC1C6"/>
                </a:solidFill>
                <a:latin typeface="arial" panose="020B0604020202020204" pitchFamily="34" charset="0"/>
              </a:rPr>
            </a:br>
            <a:r>
              <a:rPr lang="en-US" sz="2800" cap="none" dirty="0">
                <a:solidFill>
                  <a:srgbClr val="BDC1C6"/>
                </a:solidFill>
                <a:latin typeface="arial" panose="020B0604020202020204" pitchFamily="34" charset="0"/>
              </a:rPr>
              <a:t>A </a:t>
            </a:r>
            <a:r>
              <a:rPr lang="en-US" sz="2800" b="0" i="0" cap="none" dirty="0">
                <a:solidFill>
                  <a:srgbClr val="BDC1C6"/>
                </a:solidFill>
                <a:effectLst/>
                <a:latin typeface="arial" panose="020B0604020202020204" pitchFamily="34" charset="0"/>
              </a:rPr>
              <a:t>power relay module is </a:t>
            </a:r>
            <a:r>
              <a:rPr lang="en-US" sz="2800" b="1" i="0" cap="none" dirty="0">
                <a:solidFill>
                  <a:srgbClr val="BDC1C6"/>
                </a:solidFill>
                <a:effectLst/>
                <a:latin typeface="arial" panose="020B0604020202020204" pitchFamily="34" charset="0"/>
              </a:rPr>
              <a:t>an electrical switch that is operated by an electromagnet</a:t>
            </a:r>
            <a:r>
              <a:rPr lang="en-US" sz="2800" b="0" i="0" cap="none" dirty="0">
                <a:solidFill>
                  <a:srgbClr val="BDC1C6"/>
                </a:solidFill>
                <a:effectLst/>
                <a:latin typeface="arial" panose="020B0604020202020204" pitchFamily="34" charset="0"/>
              </a:rPr>
              <a:t>. the electromagnet is activated by a separate low-power signal from a micro controller. when activated, the electromagnet pulls to either open or close an electrical circuit.</a:t>
            </a:r>
            <a:br>
              <a:rPr lang="en-US" sz="2800" b="0" i="0" cap="none" dirty="0">
                <a:solidFill>
                  <a:srgbClr val="BDC1C6"/>
                </a:solidFill>
                <a:effectLst/>
                <a:latin typeface="arial" panose="020B0604020202020204" pitchFamily="34" charset="0"/>
              </a:rPr>
            </a:br>
            <a:endParaRPr lang="en-IN" sz="2800" cap="none" dirty="0"/>
          </a:p>
        </p:txBody>
      </p:sp>
    </p:spTree>
    <p:extLst>
      <p:ext uri="{BB962C8B-B14F-4D97-AF65-F5344CB8AC3E}">
        <p14:creationId xmlns:p14="http://schemas.microsoft.com/office/powerpoint/2010/main" val="54072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08C8-76AF-11AD-7530-EC91D7367517}"/>
              </a:ext>
            </a:extLst>
          </p:cNvPr>
          <p:cNvSpPr>
            <a:spLocks noGrp="1"/>
          </p:cNvSpPr>
          <p:nvPr>
            <p:ph type="title"/>
          </p:nvPr>
        </p:nvSpPr>
        <p:spPr>
          <a:xfrm>
            <a:off x="1141413" y="618518"/>
            <a:ext cx="9905998" cy="6239482"/>
          </a:xfrm>
        </p:spPr>
        <p:txBody>
          <a:bodyPr/>
          <a:lstStyle/>
          <a:p>
            <a:r>
              <a:rPr lang="en-US" sz="4400" cap="none" dirty="0">
                <a:solidFill>
                  <a:srgbClr val="C00000"/>
                </a:solidFill>
              </a:rPr>
              <a:t>software:-</a:t>
            </a:r>
            <a:br>
              <a:rPr lang="en-US" cap="none" dirty="0"/>
            </a:br>
            <a:r>
              <a:rPr lang="en-US" cap="none" dirty="0">
                <a:solidFill>
                  <a:schemeClr val="bg1">
                    <a:lumMod val="95000"/>
                    <a:lumOff val="5000"/>
                  </a:schemeClr>
                </a:solidFill>
              </a:rPr>
              <a:t>1. Arduino ide:-</a:t>
            </a:r>
            <a:br>
              <a:rPr lang="en-US" cap="none" dirty="0"/>
            </a:br>
            <a:r>
              <a:rPr lang="en-US" cap="none" dirty="0">
                <a:solidFill>
                  <a:schemeClr val="tx1">
                    <a:lumMod val="85000"/>
                  </a:schemeClr>
                </a:solidFill>
                <a:latin typeface="inter-regular"/>
              </a:rPr>
              <a:t>T</a:t>
            </a:r>
            <a:r>
              <a:rPr lang="en-US" b="0" i="0" cap="none" dirty="0">
                <a:solidFill>
                  <a:schemeClr val="tx1">
                    <a:lumMod val="85000"/>
                  </a:schemeClr>
                </a:solidFill>
                <a:effectLst/>
                <a:latin typeface="inter-regular"/>
              </a:rPr>
              <a:t>he arduino ide is an open-source software, which is used to write and upload code to the arduino boards. the ide application is suitable for different operating systems such as </a:t>
            </a:r>
            <a:r>
              <a:rPr lang="en-US" b="1" i="0" cap="none" dirty="0">
                <a:solidFill>
                  <a:schemeClr val="tx1">
                    <a:lumMod val="85000"/>
                  </a:schemeClr>
                </a:solidFill>
                <a:effectLst/>
                <a:latin typeface="inter-bold"/>
              </a:rPr>
              <a:t>windows, </a:t>
            </a:r>
            <a:r>
              <a:rPr lang="en-US" b="1" i="0" cap="none" dirty="0" err="1">
                <a:solidFill>
                  <a:schemeClr val="tx1">
                    <a:lumMod val="85000"/>
                  </a:schemeClr>
                </a:solidFill>
                <a:effectLst/>
                <a:latin typeface="inter-bold"/>
              </a:rPr>
              <a:t>macos</a:t>
            </a:r>
            <a:r>
              <a:rPr lang="en-US" b="1" i="0" cap="none" dirty="0">
                <a:solidFill>
                  <a:schemeClr val="tx1">
                    <a:lumMod val="85000"/>
                  </a:schemeClr>
                </a:solidFill>
                <a:effectLst/>
                <a:latin typeface="inter-bold"/>
              </a:rPr>
              <a:t> x, and linux</a:t>
            </a:r>
            <a:r>
              <a:rPr lang="en-US" b="0" i="0" cap="none" dirty="0">
                <a:solidFill>
                  <a:schemeClr val="tx1">
                    <a:lumMod val="85000"/>
                  </a:schemeClr>
                </a:solidFill>
                <a:effectLst/>
                <a:latin typeface="inter-regular"/>
              </a:rPr>
              <a:t>. it supports the programming languages c and c++. here, ide stands for </a:t>
            </a:r>
            <a:r>
              <a:rPr lang="en-US" b="1" i="0" cap="none" dirty="0">
                <a:solidFill>
                  <a:schemeClr val="tx1">
                    <a:lumMod val="85000"/>
                  </a:schemeClr>
                </a:solidFill>
                <a:effectLst/>
                <a:latin typeface="inter-bold"/>
              </a:rPr>
              <a:t>integrated development environment</a:t>
            </a:r>
            <a:endParaRPr lang="en-IN" cap="none" dirty="0">
              <a:solidFill>
                <a:schemeClr val="tx1">
                  <a:lumMod val="85000"/>
                </a:schemeClr>
              </a:solidFill>
            </a:endParaRPr>
          </a:p>
        </p:txBody>
      </p:sp>
    </p:spTree>
    <p:extLst>
      <p:ext uri="{BB962C8B-B14F-4D97-AF65-F5344CB8AC3E}">
        <p14:creationId xmlns:p14="http://schemas.microsoft.com/office/powerpoint/2010/main" val="118714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01A147-E90E-02DD-633E-086E94DCFD7A}"/>
              </a:ext>
            </a:extLst>
          </p:cNvPr>
          <p:cNvPicPr>
            <a:picLocks noChangeAspect="1"/>
          </p:cNvPicPr>
          <p:nvPr/>
        </p:nvPicPr>
        <p:blipFill>
          <a:blip r:embed="rId2"/>
          <a:stretch>
            <a:fillRect/>
          </a:stretch>
        </p:blipFill>
        <p:spPr>
          <a:xfrm>
            <a:off x="3657600" y="990600"/>
            <a:ext cx="3443111" cy="3443111"/>
          </a:xfrm>
          <a:prstGeom prst="rect">
            <a:avLst/>
          </a:prstGeom>
        </p:spPr>
      </p:pic>
      <p:sp>
        <p:nvSpPr>
          <p:cNvPr id="6" name="Rectangle 5">
            <a:extLst>
              <a:ext uri="{FF2B5EF4-FFF2-40B4-BE49-F238E27FC236}">
                <a16:creationId xmlns:a16="http://schemas.microsoft.com/office/drawing/2014/main" id="{9B35DB3C-CD08-1DB8-6A0B-CF9198721A1E}"/>
              </a:ext>
            </a:extLst>
          </p:cNvPr>
          <p:cNvSpPr/>
          <p:nvPr/>
        </p:nvSpPr>
        <p:spPr>
          <a:xfrm>
            <a:off x="3489650" y="4730620"/>
            <a:ext cx="4590660"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solidFill>
                  <a:schemeClr val="bg1"/>
                </a:solidFill>
              </a:rPr>
              <a:t>Google Assistant </a:t>
            </a:r>
          </a:p>
        </p:txBody>
      </p:sp>
      <p:cxnSp>
        <p:nvCxnSpPr>
          <p:cNvPr id="8" name="Straight Arrow Connector 7">
            <a:extLst>
              <a:ext uri="{FF2B5EF4-FFF2-40B4-BE49-F238E27FC236}">
                <a16:creationId xmlns:a16="http://schemas.microsoft.com/office/drawing/2014/main" id="{F0F48047-1BA1-B4E8-D8AA-39A747A0159D}"/>
              </a:ext>
            </a:extLst>
          </p:cNvPr>
          <p:cNvCxnSpPr/>
          <p:nvPr/>
        </p:nvCxnSpPr>
        <p:spPr>
          <a:xfrm>
            <a:off x="3900196" y="5523722"/>
            <a:ext cx="37695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2574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FF4CE-791B-3A6C-3818-53EE323911A8}"/>
              </a:ext>
            </a:extLst>
          </p:cNvPr>
          <p:cNvPicPr>
            <a:picLocks noChangeAspect="1"/>
          </p:cNvPicPr>
          <p:nvPr/>
        </p:nvPicPr>
        <p:blipFill>
          <a:blip r:embed="rId2"/>
          <a:stretch>
            <a:fillRect/>
          </a:stretch>
        </p:blipFill>
        <p:spPr>
          <a:xfrm>
            <a:off x="1181522" y="741255"/>
            <a:ext cx="4090389" cy="2306419"/>
          </a:xfrm>
          <a:prstGeom prst="rect">
            <a:avLst/>
          </a:prstGeom>
        </p:spPr>
      </p:pic>
      <p:pic>
        <p:nvPicPr>
          <p:cNvPr id="7" name="Picture 6">
            <a:extLst>
              <a:ext uri="{FF2B5EF4-FFF2-40B4-BE49-F238E27FC236}">
                <a16:creationId xmlns:a16="http://schemas.microsoft.com/office/drawing/2014/main" id="{E37A15D0-F82A-4257-8683-CF4F48B75CF2}"/>
              </a:ext>
            </a:extLst>
          </p:cNvPr>
          <p:cNvPicPr>
            <a:picLocks noChangeAspect="1"/>
          </p:cNvPicPr>
          <p:nvPr/>
        </p:nvPicPr>
        <p:blipFill>
          <a:blip r:embed="rId3"/>
          <a:stretch>
            <a:fillRect/>
          </a:stretch>
        </p:blipFill>
        <p:spPr>
          <a:xfrm>
            <a:off x="7755467" y="530579"/>
            <a:ext cx="3151856" cy="2743199"/>
          </a:xfrm>
          <a:prstGeom prst="rect">
            <a:avLst/>
          </a:prstGeom>
        </p:spPr>
      </p:pic>
      <p:sp>
        <p:nvSpPr>
          <p:cNvPr id="8" name="Rectangle 7">
            <a:extLst>
              <a:ext uri="{FF2B5EF4-FFF2-40B4-BE49-F238E27FC236}">
                <a16:creationId xmlns:a16="http://schemas.microsoft.com/office/drawing/2014/main" id="{5B870D20-096F-187B-915F-E27140F61910}"/>
              </a:ext>
            </a:extLst>
          </p:cNvPr>
          <p:cNvSpPr/>
          <p:nvPr/>
        </p:nvSpPr>
        <p:spPr>
          <a:xfrm>
            <a:off x="1390262" y="3273778"/>
            <a:ext cx="9069192" cy="3335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t>Google assistant :- Google assistant  is AI (Artificial Intelligence) based voice command service . Using voice, we can interact with google assistant and it can search on the internet , schedule, event , set alarm, control appliances, etc. This service is available on smartphone and Google Home Devices. We can control smart home devices including lights switches fans and thermostatus using Google Assistant</a:t>
            </a:r>
          </a:p>
        </p:txBody>
      </p:sp>
    </p:spTree>
    <p:extLst>
      <p:ext uri="{BB962C8B-B14F-4D97-AF65-F5344CB8AC3E}">
        <p14:creationId xmlns:p14="http://schemas.microsoft.com/office/powerpoint/2010/main" val="223441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225A90-4FC0-66CB-A808-3C8314635F1E}"/>
              </a:ext>
            </a:extLst>
          </p:cNvPr>
          <p:cNvPicPr>
            <a:picLocks noChangeAspect="1"/>
          </p:cNvPicPr>
          <p:nvPr/>
        </p:nvPicPr>
        <p:blipFill>
          <a:blip r:embed="rId2"/>
          <a:stretch>
            <a:fillRect/>
          </a:stretch>
        </p:blipFill>
        <p:spPr>
          <a:xfrm>
            <a:off x="2160231" y="2259264"/>
            <a:ext cx="2337815" cy="1753362"/>
          </a:xfrm>
          <a:prstGeom prst="rect">
            <a:avLst/>
          </a:prstGeom>
        </p:spPr>
      </p:pic>
      <p:pic>
        <p:nvPicPr>
          <p:cNvPr id="5" name="Picture 4">
            <a:extLst>
              <a:ext uri="{FF2B5EF4-FFF2-40B4-BE49-F238E27FC236}">
                <a16:creationId xmlns:a16="http://schemas.microsoft.com/office/drawing/2014/main" id="{A6112A13-1B9B-6A80-FBD8-AC3A775D795C}"/>
              </a:ext>
            </a:extLst>
          </p:cNvPr>
          <p:cNvPicPr>
            <a:picLocks noChangeAspect="1"/>
          </p:cNvPicPr>
          <p:nvPr/>
        </p:nvPicPr>
        <p:blipFill>
          <a:blip r:embed="rId3"/>
          <a:stretch>
            <a:fillRect/>
          </a:stretch>
        </p:blipFill>
        <p:spPr>
          <a:xfrm>
            <a:off x="6708295" y="2079171"/>
            <a:ext cx="2630044" cy="1753362"/>
          </a:xfrm>
          <a:prstGeom prst="rect">
            <a:avLst/>
          </a:prstGeom>
        </p:spPr>
      </p:pic>
      <p:sp>
        <p:nvSpPr>
          <p:cNvPr id="6" name="Rectangle 5">
            <a:extLst>
              <a:ext uri="{FF2B5EF4-FFF2-40B4-BE49-F238E27FC236}">
                <a16:creationId xmlns:a16="http://schemas.microsoft.com/office/drawing/2014/main" id="{854CF825-7C70-BEBC-A682-9F9BC6EF6BFF}"/>
              </a:ext>
            </a:extLst>
          </p:cNvPr>
          <p:cNvSpPr/>
          <p:nvPr/>
        </p:nvSpPr>
        <p:spPr>
          <a:xfrm>
            <a:off x="2440934" y="4198776"/>
            <a:ext cx="1907822" cy="429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Adafruit IO</a:t>
            </a:r>
          </a:p>
        </p:txBody>
      </p:sp>
      <p:sp>
        <p:nvSpPr>
          <p:cNvPr id="7" name="Rectangle 6">
            <a:extLst>
              <a:ext uri="{FF2B5EF4-FFF2-40B4-BE49-F238E27FC236}">
                <a16:creationId xmlns:a16="http://schemas.microsoft.com/office/drawing/2014/main" id="{24A9AF1F-8880-690B-7E72-9A8244F06155}"/>
              </a:ext>
            </a:extLst>
          </p:cNvPr>
          <p:cNvSpPr/>
          <p:nvPr/>
        </p:nvSpPr>
        <p:spPr>
          <a:xfrm>
            <a:off x="6950891" y="4072098"/>
            <a:ext cx="2120192" cy="682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IFTTT</a:t>
            </a:r>
          </a:p>
        </p:txBody>
      </p:sp>
      <p:sp>
        <p:nvSpPr>
          <p:cNvPr id="8" name="Rectangle 7">
            <a:extLst>
              <a:ext uri="{FF2B5EF4-FFF2-40B4-BE49-F238E27FC236}">
                <a16:creationId xmlns:a16="http://schemas.microsoft.com/office/drawing/2014/main" id="{1A0AC804-9FD8-FD25-D47A-C460BA77C623}"/>
              </a:ext>
            </a:extLst>
          </p:cNvPr>
          <p:cNvSpPr/>
          <p:nvPr/>
        </p:nvSpPr>
        <p:spPr>
          <a:xfrm>
            <a:off x="1838131" y="457200"/>
            <a:ext cx="7500208" cy="129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rgbClr val="C00000"/>
                </a:solidFill>
              </a:rPr>
              <a:t>Online Platform </a:t>
            </a:r>
          </a:p>
        </p:txBody>
      </p:sp>
      <p:cxnSp>
        <p:nvCxnSpPr>
          <p:cNvPr id="10" name="Straight Arrow Connector 9">
            <a:extLst>
              <a:ext uri="{FF2B5EF4-FFF2-40B4-BE49-F238E27FC236}">
                <a16:creationId xmlns:a16="http://schemas.microsoft.com/office/drawing/2014/main" id="{A76EC8AB-6AAA-6F3B-ACDB-5722D9323BCA}"/>
              </a:ext>
            </a:extLst>
          </p:cNvPr>
          <p:cNvCxnSpPr/>
          <p:nvPr/>
        </p:nvCxnSpPr>
        <p:spPr>
          <a:xfrm>
            <a:off x="2440934" y="5057192"/>
            <a:ext cx="6525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3007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3AEB4-2E2E-209F-3BAE-4BA1F1BA0E90}"/>
              </a:ext>
            </a:extLst>
          </p:cNvPr>
          <p:cNvPicPr>
            <a:picLocks noChangeAspect="1"/>
          </p:cNvPicPr>
          <p:nvPr/>
        </p:nvPicPr>
        <p:blipFill>
          <a:blip r:embed="rId2"/>
          <a:stretch>
            <a:fillRect/>
          </a:stretch>
        </p:blipFill>
        <p:spPr>
          <a:xfrm flipV="1">
            <a:off x="4673600" y="174977"/>
            <a:ext cx="1136415" cy="852311"/>
          </a:xfrm>
          <a:prstGeom prst="rect">
            <a:avLst/>
          </a:prstGeom>
        </p:spPr>
      </p:pic>
      <p:sp>
        <p:nvSpPr>
          <p:cNvPr id="4" name="Rectangle 3">
            <a:extLst>
              <a:ext uri="{FF2B5EF4-FFF2-40B4-BE49-F238E27FC236}">
                <a16:creationId xmlns:a16="http://schemas.microsoft.com/office/drawing/2014/main" id="{A57FA090-44C4-6604-33D3-F7FC7CDFD05A}"/>
              </a:ext>
            </a:extLst>
          </p:cNvPr>
          <p:cNvSpPr/>
          <p:nvPr/>
        </p:nvSpPr>
        <p:spPr>
          <a:xfrm>
            <a:off x="4673600" y="1106312"/>
            <a:ext cx="1136415"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Adafruit</a:t>
            </a:r>
          </a:p>
        </p:txBody>
      </p:sp>
      <p:sp>
        <p:nvSpPr>
          <p:cNvPr id="5" name="Rectangle 4">
            <a:extLst>
              <a:ext uri="{FF2B5EF4-FFF2-40B4-BE49-F238E27FC236}">
                <a16:creationId xmlns:a16="http://schemas.microsoft.com/office/drawing/2014/main" id="{D500127D-3A68-D8D0-3EE1-52C1396790E1}"/>
              </a:ext>
            </a:extLst>
          </p:cNvPr>
          <p:cNvSpPr/>
          <p:nvPr/>
        </p:nvSpPr>
        <p:spPr>
          <a:xfrm>
            <a:off x="1443789" y="1195136"/>
            <a:ext cx="8670595" cy="439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a:t>It is solution for the construction of application IOT created by Adafruit Industries, the well known open source hardware marketer, have created this platform for internet of things based platfrom known as Arduino Raspberry pi, Esp8266, Intel Galileo, Serial devices and wifi among others. The communication API is based on MQTT client with Adafruit servers. </a:t>
            </a:r>
          </a:p>
        </p:txBody>
      </p:sp>
    </p:spTree>
    <p:extLst>
      <p:ext uri="{BB962C8B-B14F-4D97-AF65-F5344CB8AC3E}">
        <p14:creationId xmlns:p14="http://schemas.microsoft.com/office/powerpoint/2010/main" val="209003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6D93A-0F02-B225-8737-FE3EEE577A45}"/>
              </a:ext>
            </a:extLst>
          </p:cNvPr>
          <p:cNvPicPr>
            <a:picLocks noChangeAspect="1"/>
          </p:cNvPicPr>
          <p:nvPr/>
        </p:nvPicPr>
        <p:blipFill>
          <a:blip r:embed="rId2"/>
          <a:stretch>
            <a:fillRect/>
          </a:stretch>
        </p:blipFill>
        <p:spPr>
          <a:xfrm>
            <a:off x="4862026" y="74645"/>
            <a:ext cx="1706724" cy="1137816"/>
          </a:xfrm>
          <a:prstGeom prst="rect">
            <a:avLst/>
          </a:prstGeom>
        </p:spPr>
      </p:pic>
      <p:sp>
        <p:nvSpPr>
          <p:cNvPr id="4" name="Rectangle 3">
            <a:extLst>
              <a:ext uri="{FF2B5EF4-FFF2-40B4-BE49-F238E27FC236}">
                <a16:creationId xmlns:a16="http://schemas.microsoft.com/office/drawing/2014/main" id="{C2A69D0A-FF6A-BEF4-4175-79D2321F20E6}"/>
              </a:ext>
            </a:extLst>
          </p:cNvPr>
          <p:cNvSpPr/>
          <p:nvPr/>
        </p:nvSpPr>
        <p:spPr>
          <a:xfrm>
            <a:off x="4777273" y="1212461"/>
            <a:ext cx="1791477" cy="466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IFTTT</a:t>
            </a:r>
          </a:p>
        </p:txBody>
      </p:sp>
      <p:sp>
        <p:nvSpPr>
          <p:cNvPr id="5" name="Rectangle 4">
            <a:extLst>
              <a:ext uri="{FF2B5EF4-FFF2-40B4-BE49-F238E27FC236}">
                <a16:creationId xmlns:a16="http://schemas.microsoft.com/office/drawing/2014/main" id="{294EE64E-F3F1-ABAA-97C7-17D9482437ED}"/>
              </a:ext>
            </a:extLst>
          </p:cNvPr>
          <p:cNvSpPr/>
          <p:nvPr/>
        </p:nvSpPr>
        <p:spPr>
          <a:xfrm>
            <a:off x="2146041" y="1678992"/>
            <a:ext cx="8052318" cy="419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t>If This Then That, also known as IFTTT is a free web based service to create chains of simple conditional statement , called applets. An applets is triggered by changes that occur within other web service such as Gmail, Facebook, Telegram, Instagram.</a:t>
            </a:r>
          </a:p>
          <a:p>
            <a:pPr algn="just"/>
            <a:r>
              <a:rPr lang="en-IN" sz="2000" dirty="0"/>
              <a:t>Here I used IFTTT to use google assistant service and adafruit service in chain. So , when I use google assistant to control light of my home by saving ok google google turn the light ON or OFF. Then IFTTT interpret the message and can send it to Adafruit dashboard as a understandable command to the created feed</a:t>
            </a:r>
          </a:p>
          <a:p>
            <a:pPr algn="ctr"/>
            <a:endParaRPr lang="en-IN" dirty="0"/>
          </a:p>
        </p:txBody>
      </p:sp>
    </p:spTree>
    <p:extLst>
      <p:ext uri="{BB962C8B-B14F-4D97-AF65-F5344CB8AC3E}">
        <p14:creationId xmlns:p14="http://schemas.microsoft.com/office/powerpoint/2010/main" val="418688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291C-1B99-B425-0814-3B601245F0FA}"/>
              </a:ext>
            </a:extLst>
          </p:cNvPr>
          <p:cNvSpPr>
            <a:spLocks noGrp="1"/>
          </p:cNvSpPr>
          <p:nvPr>
            <p:ph type="title"/>
          </p:nvPr>
        </p:nvSpPr>
        <p:spPr>
          <a:xfrm>
            <a:off x="1141413" y="618517"/>
            <a:ext cx="9905998" cy="5922241"/>
          </a:xfrm>
        </p:spPr>
        <p:txBody>
          <a:bodyPr>
            <a:normAutofit fontScale="90000"/>
          </a:bodyPr>
          <a:lstStyle/>
          <a:p>
            <a:r>
              <a:rPr lang="en-US" sz="4400" cap="none" dirty="0">
                <a:solidFill>
                  <a:schemeClr val="bg1">
                    <a:lumMod val="95000"/>
                    <a:lumOff val="5000"/>
                  </a:schemeClr>
                </a:solidFill>
                <a:latin typeface="Arial" panose="020B0604020202020204" pitchFamily="34" charset="0"/>
                <a:cs typeface="Arial" panose="020B0604020202020204" pitchFamily="34" charset="0"/>
              </a:rPr>
              <a:t>Group name &amp; No:-  </a:t>
            </a:r>
            <a:r>
              <a:rPr lang="en-US" sz="4400" cap="none" dirty="0">
                <a:latin typeface="Arial" panose="020B0604020202020204" pitchFamily="34" charset="0"/>
                <a:cs typeface="Arial" panose="020B0604020202020204" pitchFamily="34" charset="0"/>
              </a:rPr>
              <a:t>AIsoft 391</a:t>
            </a:r>
            <a:br>
              <a:rPr lang="en-US" sz="4400" cap="none" dirty="0">
                <a:latin typeface="Arial" panose="020B0604020202020204" pitchFamily="34" charset="0"/>
                <a:cs typeface="Arial" panose="020B0604020202020204" pitchFamily="34" charset="0"/>
              </a:rPr>
            </a:br>
            <a:r>
              <a:rPr lang="en-US" sz="4400" cap="none" dirty="0">
                <a:solidFill>
                  <a:schemeClr val="bg1">
                    <a:lumMod val="95000"/>
                    <a:lumOff val="5000"/>
                  </a:schemeClr>
                </a:solidFill>
                <a:latin typeface="Arial" panose="020B0604020202020204" pitchFamily="34" charset="0"/>
                <a:cs typeface="Arial" panose="020B0604020202020204" pitchFamily="34" charset="0"/>
              </a:rPr>
              <a:t>Mentor:-</a:t>
            </a:r>
            <a:r>
              <a:rPr lang="en-US" sz="4400" cap="none" dirty="0">
                <a:latin typeface="Arial" panose="020B0604020202020204" pitchFamily="34" charset="0"/>
                <a:cs typeface="Arial" panose="020B0604020202020204" pitchFamily="34" charset="0"/>
              </a:rPr>
              <a:t>Monalisa Mam</a:t>
            </a:r>
            <a:br>
              <a:rPr lang="en-US" sz="4400" cap="none" dirty="0">
                <a:latin typeface="Arial" panose="020B0604020202020204" pitchFamily="34" charset="0"/>
                <a:cs typeface="Arial" panose="020B0604020202020204" pitchFamily="34" charset="0"/>
              </a:rPr>
            </a:br>
            <a:r>
              <a:rPr lang="en-US" sz="4400" u="sng" cap="none" dirty="0">
                <a:solidFill>
                  <a:srgbClr val="C00000"/>
                </a:solidFill>
                <a:latin typeface="Arial" panose="020B0604020202020204" pitchFamily="34" charset="0"/>
                <a:cs typeface="Arial" panose="020B0604020202020204" pitchFamily="34" charset="0"/>
              </a:rPr>
              <a:t>Home Automation using Google Assistant</a:t>
            </a:r>
            <a:br>
              <a:rPr lang="en-US" sz="4400" u="sng" cap="none" dirty="0">
                <a:solidFill>
                  <a:schemeClr val="bg2">
                    <a:lumMod val="50000"/>
                  </a:schemeClr>
                </a:solidFill>
                <a:latin typeface="Arial" panose="020B0604020202020204" pitchFamily="34" charset="0"/>
                <a:cs typeface="Arial" panose="020B0604020202020204" pitchFamily="34" charset="0"/>
              </a:rPr>
            </a:br>
            <a:r>
              <a:rPr lang="en-US" sz="4400" cap="none" dirty="0">
                <a:solidFill>
                  <a:schemeClr val="bg1">
                    <a:lumMod val="95000"/>
                    <a:lumOff val="5000"/>
                  </a:schemeClr>
                </a:solidFill>
                <a:latin typeface="Arial" panose="020B0604020202020204" pitchFamily="34" charset="0"/>
                <a:cs typeface="Arial" panose="020B0604020202020204" pitchFamily="34" charset="0"/>
              </a:rPr>
              <a:t>submitted to:-</a:t>
            </a:r>
            <a:r>
              <a:rPr lang="en-US" sz="4400" cap="none" dirty="0">
                <a:solidFill>
                  <a:schemeClr val="tx1">
                    <a:lumMod val="75000"/>
                  </a:schemeClr>
                </a:solidFill>
                <a:latin typeface="Arial" panose="020B0604020202020204" pitchFamily="34" charset="0"/>
                <a:cs typeface="Arial" panose="020B0604020202020204" pitchFamily="34" charset="0"/>
              </a:rPr>
              <a:t>Monalisa mam</a:t>
            </a:r>
            <a:br>
              <a:rPr lang="en-US" sz="4400" cap="none" dirty="0">
                <a:solidFill>
                  <a:schemeClr val="bg1">
                    <a:lumMod val="95000"/>
                    <a:lumOff val="5000"/>
                  </a:schemeClr>
                </a:solidFill>
                <a:latin typeface="Arial" panose="020B0604020202020204" pitchFamily="34" charset="0"/>
                <a:cs typeface="Arial" panose="020B0604020202020204" pitchFamily="34" charset="0"/>
              </a:rPr>
            </a:br>
            <a:r>
              <a:rPr lang="en-US" sz="4400" cap="none" dirty="0">
                <a:solidFill>
                  <a:schemeClr val="bg1">
                    <a:lumMod val="95000"/>
                    <a:lumOff val="5000"/>
                  </a:schemeClr>
                </a:solidFill>
                <a:latin typeface="Arial" panose="020B0604020202020204" pitchFamily="34" charset="0"/>
                <a:cs typeface="Arial" panose="020B0604020202020204" pitchFamily="34" charset="0"/>
              </a:rPr>
              <a:t>submitted by:-</a:t>
            </a:r>
            <a:br>
              <a:rPr lang="en-US" sz="4400" cap="none" dirty="0">
                <a:solidFill>
                  <a:schemeClr val="bg1">
                    <a:lumMod val="95000"/>
                    <a:lumOff val="5000"/>
                  </a:schemeClr>
                </a:solidFill>
                <a:latin typeface="Arial" panose="020B0604020202020204" pitchFamily="34" charset="0"/>
                <a:cs typeface="Arial" panose="020B0604020202020204" pitchFamily="34" charset="0"/>
              </a:rPr>
            </a:br>
            <a:r>
              <a:rPr lang="en-US" cap="none" dirty="0">
                <a:solidFill>
                  <a:schemeClr val="tx1">
                    <a:lumMod val="95000"/>
                  </a:schemeClr>
                </a:solidFill>
                <a:latin typeface="Arial" panose="020B0604020202020204" pitchFamily="34" charset="0"/>
                <a:cs typeface="Arial" panose="020B0604020202020204" pitchFamily="34" charset="0"/>
              </a:rPr>
              <a:t>1.Amarnath Jejurkar</a:t>
            </a:r>
            <a:br>
              <a:rPr lang="en-US" cap="none" dirty="0">
                <a:solidFill>
                  <a:schemeClr val="tx1">
                    <a:lumMod val="95000"/>
                  </a:schemeClr>
                </a:solidFill>
                <a:latin typeface="Arial" panose="020B0604020202020204" pitchFamily="34" charset="0"/>
                <a:cs typeface="Arial" panose="020B0604020202020204" pitchFamily="34" charset="0"/>
              </a:rPr>
            </a:br>
            <a:r>
              <a:rPr lang="en-US" cap="none" dirty="0">
                <a:solidFill>
                  <a:schemeClr val="tx1">
                    <a:lumMod val="95000"/>
                  </a:schemeClr>
                </a:solidFill>
                <a:latin typeface="Arial" panose="020B0604020202020204" pitchFamily="34" charset="0"/>
                <a:cs typeface="Arial" panose="020B0604020202020204" pitchFamily="34" charset="0"/>
              </a:rPr>
              <a:t>2.Rushikesh Bhanvase</a:t>
            </a:r>
            <a:br>
              <a:rPr lang="en-US" cap="none" dirty="0">
                <a:solidFill>
                  <a:schemeClr val="tx1">
                    <a:lumMod val="95000"/>
                  </a:schemeClr>
                </a:solidFill>
                <a:latin typeface="Arial" panose="020B0604020202020204" pitchFamily="34" charset="0"/>
                <a:cs typeface="Arial" panose="020B0604020202020204" pitchFamily="34" charset="0"/>
              </a:rPr>
            </a:br>
            <a:r>
              <a:rPr lang="en-US" cap="none" dirty="0">
                <a:solidFill>
                  <a:schemeClr val="tx1">
                    <a:lumMod val="95000"/>
                  </a:schemeClr>
                </a:solidFill>
                <a:latin typeface="Arial" panose="020B0604020202020204" pitchFamily="34" charset="0"/>
                <a:cs typeface="Arial" panose="020B0604020202020204" pitchFamily="34" charset="0"/>
              </a:rPr>
              <a:t>3.Aditya Mansukh</a:t>
            </a:r>
            <a:br>
              <a:rPr lang="en-US" cap="none" dirty="0">
                <a:solidFill>
                  <a:schemeClr val="tx1">
                    <a:lumMod val="95000"/>
                  </a:schemeClr>
                </a:solidFill>
                <a:latin typeface="Arial" panose="020B0604020202020204" pitchFamily="34" charset="0"/>
                <a:cs typeface="Arial" panose="020B0604020202020204" pitchFamily="34" charset="0"/>
              </a:rPr>
            </a:br>
            <a:r>
              <a:rPr lang="en-US" cap="none" dirty="0">
                <a:solidFill>
                  <a:schemeClr val="tx1">
                    <a:lumMod val="95000"/>
                  </a:schemeClr>
                </a:solidFill>
                <a:latin typeface="Arial" panose="020B0604020202020204" pitchFamily="34" charset="0"/>
                <a:cs typeface="Arial" panose="020B0604020202020204" pitchFamily="34" charset="0"/>
              </a:rPr>
              <a:t>4.Nayan Choudhary</a:t>
            </a:r>
            <a:br>
              <a:rPr lang="en-US" cap="none" dirty="0">
                <a:solidFill>
                  <a:schemeClr val="tx1">
                    <a:lumMod val="95000"/>
                  </a:schemeClr>
                </a:solidFill>
                <a:latin typeface="Arial" panose="020B0604020202020204" pitchFamily="34" charset="0"/>
                <a:cs typeface="Arial" panose="020B0604020202020204" pitchFamily="34" charset="0"/>
              </a:rPr>
            </a:br>
            <a:r>
              <a:rPr lang="en-US" cap="none" dirty="0">
                <a:solidFill>
                  <a:schemeClr val="tx1">
                    <a:lumMod val="95000"/>
                  </a:schemeClr>
                </a:solidFill>
                <a:latin typeface="Arial" panose="020B0604020202020204" pitchFamily="34" charset="0"/>
                <a:cs typeface="Arial" panose="020B0604020202020204" pitchFamily="34" charset="0"/>
              </a:rPr>
              <a:t>5.Abhishek Patil</a:t>
            </a:r>
            <a:br>
              <a:rPr lang="en-US" sz="4400" cap="none" dirty="0"/>
            </a:br>
            <a:endParaRPr lang="en-IN" sz="4400" cap="none" dirty="0"/>
          </a:p>
        </p:txBody>
      </p:sp>
    </p:spTree>
    <p:extLst>
      <p:ext uri="{BB962C8B-B14F-4D97-AF65-F5344CB8AC3E}">
        <p14:creationId xmlns:p14="http://schemas.microsoft.com/office/powerpoint/2010/main" val="262803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F113B-7429-96E2-F0F9-44EAB33DE7CF}"/>
              </a:ext>
            </a:extLst>
          </p:cNvPr>
          <p:cNvPicPr>
            <a:picLocks noChangeAspect="1"/>
          </p:cNvPicPr>
          <p:nvPr/>
        </p:nvPicPr>
        <p:blipFill>
          <a:blip r:embed="rId2"/>
          <a:stretch>
            <a:fillRect/>
          </a:stretch>
        </p:blipFill>
        <p:spPr>
          <a:xfrm>
            <a:off x="1461795" y="1573918"/>
            <a:ext cx="2157895" cy="1542893"/>
          </a:xfrm>
          <a:prstGeom prst="rect">
            <a:avLst/>
          </a:prstGeom>
        </p:spPr>
      </p:pic>
      <p:sp>
        <p:nvSpPr>
          <p:cNvPr id="4" name="Arrow: Right 3">
            <a:extLst>
              <a:ext uri="{FF2B5EF4-FFF2-40B4-BE49-F238E27FC236}">
                <a16:creationId xmlns:a16="http://schemas.microsoft.com/office/drawing/2014/main" id="{14E6CC3C-09B3-4FD0-DDF7-2EF0DD647D21}"/>
              </a:ext>
            </a:extLst>
          </p:cNvPr>
          <p:cNvSpPr/>
          <p:nvPr/>
        </p:nvSpPr>
        <p:spPr>
          <a:xfrm>
            <a:off x="6800928" y="2214736"/>
            <a:ext cx="747538" cy="239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8F60606-F52D-FF77-6135-5074E8BA1127}"/>
              </a:ext>
            </a:extLst>
          </p:cNvPr>
          <p:cNvPicPr>
            <a:picLocks noChangeAspect="1"/>
          </p:cNvPicPr>
          <p:nvPr/>
        </p:nvPicPr>
        <p:blipFill>
          <a:blip r:embed="rId3"/>
          <a:stretch>
            <a:fillRect/>
          </a:stretch>
        </p:blipFill>
        <p:spPr>
          <a:xfrm>
            <a:off x="4881216" y="1573916"/>
            <a:ext cx="1821023" cy="1542894"/>
          </a:xfrm>
          <a:prstGeom prst="rect">
            <a:avLst/>
          </a:prstGeom>
        </p:spPr>
      </p:pic>
      <p:pic>
        <p:nvPicPr>
          <p:cNvPr id="10" name="Picture 9">
            <a:extLst>
              <a:ext uri="{FF2B5EF4-FFF2-40B4-BE49-F238E27FC236}">
                <a16:creationId xmlns:a16="http://schemas.microsoft.com/office/drawing/2014/main" id="{46BA1CEF-3F9E-75BC-A7A6-04789DD4AE87}"/>
              </a:ext>
            </a:extLst>
          </p:cNvPr>
          <p:cNvPicPr>
            <a:picLocks noChangeAspect="1"/>
          </p:cNvPicPr>
          <p:nvPr/>
        </p:nvPicPr>
        <p:blipFill>
          <a:blip r:embed="rId4"/>
          <a:stretch>
            <a:fillRect/>
          </a:stretch>
        </p:blipFill>
        <p:spPr>
          <a:xfrm>
            <a:off x="7855286" y="1524623"/>
            <a:ext cx="1998618" cy="1451842"/>
          </a:xfrm>
          <a:prstGeom prst="rect">
            <a:avLst/>
          </a:prstGeom>
        </p:spPr>
      </p:pic>
      <p:pic>
        <p:nvPicPr>
          <p:cNvPr id="12" name="Picture 11">
            <a:extLst>
              <a:ext uri="{FF2B5EF4-FFF2-40B4-BE49-F238E27FC236}">
                <a16:creationId xmlns:a16="http://schemas.microsoft.com/office/drawing/2014/main" id="{AD916525-DF0C-9F50-0250-6AD98156D2ED}"/>
              </a:ext>
            </a:extLst>
          </p:cNvPr>
          <p:cNvPicPr>
            <a:picLocks noChangeAspect="1"/>
          </p:cNvPicPr>
          <p:nvPr/>
        </p:nvPicPr>
        <p:blipFill>
          <a:blip r:embed="rId5"/>
          <a:stretch>
            <a:fillRect/>
          </a:stretch>
        </p:blipFill>
        <p:spPr>
          <a:xfrm>
            <a:off x="7855286" y="4136415"/>
            <a:ext cx="2195500" cy="1383962"/>
          </a:xfrm>
          <a:prstGeom prst="rect">
            <a:avLst/>
          </a:prstGeom>
        </p:spPr>
      </p:pic>
      <p:pic>
        <p:nvPicPr>
          <p:cNvPr id="14" name="Picture 13">
            <a:extLst>
              <a:ext uri="{FF2B5EF4-FFF2-40B4-BE49-F238E27FC236}">
                <a16:creationId xmlns:a16="http://schemas.microsoft.com/office/drawing/2014/main" id="{9B0F2362-D0C9-8706-3C2E-6127B33BA641}"/>
              </a:ext>
            </a:extLst>
          </p:cNvPr>
          <p:cNvPicPr>
            <a:picLocks noChangeAspect="1"/>
          </p:cNvPicPr>
          <p:nvPr/>
        </p:nvPicPr>
        <p:blipFill>
          <a:blip r:embed="rId6"/>
          <a:stretch>
            <a:fillRect/>
          </a:stretch>
        </p:blipFill>
        <p:spPr>
          <a:xfrm>
            <a:off x="4414183" y="3977483"/>
            <a:ext cx="2030791" cy="1542894"/>
          </a:xfrm>
          <a:prstGeom prst="rect">
            <a:avLst/>
          </a:prstGeom>
        </p:spPr>
      </p:pic>
      <p:pic>
        <p:nvPicPr>
          <p:cNvPr id="16" name="Picture 15">
            <a:extLst>
              <a:ext uri="{FF2B5EF4-FFF2-40B4-BE49-F238E27FC236}">
                <a16:creationId xmlns:a16="http://schemas.microsoft.com/office/drawing/2014/main" id="{7BEAC8A8-FA31-0791-DE72-5A2613D285DD}"/>
              </a:ext>
            </a:extLst>
          </p:cNvPr>
          <p:cNvPicPr>
            <a:picLocks noChangeAspect="1"/>
          </p:cNvPicPr>
          <p:nvPr/>
        </p:nvPicPr>
        <p:blipFill>
          <a:blip r:embed="rId7"/>
          <a:stretch>
            <a:fillRect/>
          </a:stretch>
        </p:blipFill>
        <p:spPr>
          <a:xfrm>
            <a:off x="1806754" y="4360350"/>
            <a:ext cx="1234440" cy="1005840"/>
          </a:xfrm>
          <a:prstGeom prst="rect">
            <a:avLst/>
          </a:prstGeom>
        </p:spPr>
      </p:pic>
      <p:sp>
        <p:nvSpPr>
          <p:cNvPr id="17" name="Arrow: Right 16">
            <a:extLst>
              <a:ext uri="{FF2B5EF4-FFF2-40B4-BE49-F238E27FC236}">
                <a16:creationId xmlns:a16="http://schemas.microsoft.com/office/drawing/2014/main" id="{4EFB14B7-7952-6EFA-BB59-F158229F6D27}"/>
              </a:ext>
            </a:extLst>
          </p:cNvPr>
          <p:cNvSpPr/>
          <p:nvPr/>
        </p:nvSpPr>
        <p:spPr>
          <a:xfrm>
            <a:off x="3764718" y="2345363"/>
            <a:ext cx="849768"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 17">
            <a:extLst>
              <a:ext uri="{FF2B5EF4-FFF2-40B4-BE49-F238E27FC236}">
                <a16:creationId xmlns:a16="http://schemas.microsoft.com/office/drawing/2014/main" id="{C6363F3E-B6D2-5A80-BF05-FE4D2217195C}"/>
              </a:ext>
            </a:extLst>
          </p:cNvPr>
          <p:cNvSpPr/>
          <p:nvPr/>
        </p:nvSpPr>
        <p:spPr>
          <a:xfrm>
            <a:off x="3247053" y="4786604"/>
            <a:ext cx="737118" cy="2612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0E7372DE-5C3B-84BC-23C0-DCCBADB909C4}"/>
              </a:ext>
            </a:extLst>
          </p:cNvPr>
          <p:cNvSpPr/>
          <p:nvPr/>
        </p:nvSpPr>
        <p:spPr>
          <a:xfrm>
            <a:off x="6722586" y="4828396"/>
            <a:ext cx="737118" cy="2612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Curved Left 19">
            <a:extLst>
              <a:ext uri="{FF2B5EF4-FFF2-40B4-BE49-F238E27FC236}">
                <a16:creationId xmlns:a16="http://schemas.microsoft.com/office/drawing/2014/main" id="{40BA9073-5290-ABF6-0BCC-EB8905136C9F}"/>
              </a:ext>
            </a:extLst>
          </p:cNvPr>
          <p:cNvSpPr/>
          <p:nvPr/>
        </p:nvSpPr>
        <p:spPr>
          <a:xfrm>
            <a:off x="10095221" y="2345363"/>
            <a:ext cx="1688841" cy="2913757"/>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71203E37-2CC5-9949-0E41-406BF7A16060}"/>
              </a:ext>
            </a:extLst>
          </p:cNvPr>
          <p:cNvSpPr/>
          <p:nvPr/>
        </p:nvSpPr>
        <p:spPr>
          <a:xfrm>
            <a:off x="1461795" y="3116812"/>
            <a:ext cx="1821023" cy="619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Google Assistant </a:t>
            </a:r>
          </a:p>
        </p:txBody>
      </p:sp>
      <p:sp>
        <p:nvSpPr>
          <p:cNvPr id="24" name="Rectangle 23">
            <a:extLst>
              <a:ext uri="{FF2B5EF4-FFF2-40B4-BE49-F238E27FC236}">
                <a16:creationId xmlns:a16="http://schemas.microsoft.com/office/drawing/2014/main" id="{1A4BE4AA-0BF2-70A0-67E8-B2057DA4C855}"/>
              </a:ext>
            </a:extLst>
          </p:cNvPr>
          <p:cNvSpPr/>
          <p:nvPr/>
        </p:nvSpPr>
        <p:spPr>
          <a:xfrm>
            <a:off x="4445112" y="5651080"/>
            <a:ext cx="1999862" cy="488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Relay</a:t>
            </a:r>
          </a:p>
        </p:txBody>
      </p:sp>
      <p:sp>
        <p:nvSpPr>
          <p:cNvPr id="25" name="Rectangle 24">
            <a:extLst>
              <a:ext uri="{FF2B5EF4-FFF2-40B4-BE49-F238E27FC236}">
                <a16:creationId xmlns:a16="http://schemas.microsoft.com/office/drawing/2014/main" id="{01939750-17FF-0DB3-3944-7D423CE09BCA}"/>
              </a:ext>
            </a:extLst>
          </p:cNvPr>
          <p:cNvSpPr/>
          <p:nvPr/>
        </p:nvSpPr>
        <p:spPr>
          <a:xfrm>
            <a:off x="1671562" y="5651080"/>
            <a:ext cx="1482185" cy="33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Bulb </a:t>
            </a:r>
          </a:p>
        </p:txBody>
      </p:sp>
      <p:sp>
        <p:nvSpPr>
          <p:cNvPr id="26" name="Rectangle 25">
            <a:extLst>
              <a:ext uri="{FF2B5EF4-FFF2-40B4-BE49-F238E27FC236}">
                <a16:creationId xmlns:a16="http://schemas.microsoft.com/office/drawing/2014/main" id="{AB4E4547-B79C-21FD-7C6E-64AA5458D21A}"/>
              </a:ext>
            </a:extLst>
          </p:cNvPr>
          <p:cNvSpPr/>
          <p:nvPr/>
        </p:nvSpPr>
        <p:spPr>
          <a:xfrm>
            <a:off x="7823633" y="3116811"/>
            <a:ext cx="1934715" cy="624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IFTTT</a:t>
            </a:r>
          </a:p>
        </p:txBody>
      </p:sp>
      <p:sp>
        <p:nvSpPr>
          <p:cNvPr id="27" name="Rectangle 26">
            <a:extLst>
              <a:ext uri="{FF2B5EF4-FFF2-40B4-BE49-F238E27FC236}">
                <a16:creationId xmlns:a16="http://schemas.microsoft.com/office/drawing/2014/main" id="{D486E543-E83E-2907-CD7C-D3E95DBFAAB5}"/>
              </a:ext>
            </a:extLst>
          </p:cNvPr>
          <p:cNvSpPr/>
          <p:nvPr/>
        </p:nvSpPr>
        <p:spPr>
          <a:xfrm>
            <a:off x="4881216" y="3172215"/>
            <a:ext cx="1821023" cy="513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Adafruit </a:t>
            </a:r>
          </a:p>
        </p:txBody>
      </p:sp>
      <p:sp>
        <p:nvSpPr>
          <p:cNvPr id="28" name="Rectangle 27">
            <a:extLst>
              <a:ext uri="{FF2B5EF4-FFF2-40B4-BE49-F238E27FC236}">
                <a16:creationId xmlns:a16="http://schemas.microsoft.com/office/drawing/2014/main" id="{12AE0A61-99CB-0370-1FBB-697F835F85F9}"/>
              </a:ext>
            </a:extLst>
          </p:cNvPr>
          <p:cNvSpPr/>
          <p:nvPr/>
        </p:nvSpPr>
        <p:spPr>
          <a:xfrm>
            <a:off x="8050924" y="5678379"/>
            <a:ext cx="1999862" cy="624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lumMod val="95000"/>
                    <a:lumOff val="5000"/>
                  </a:schemeClr>
                </a:solidFill>
              </a:rPr>
              <a:t>Nodemcu</a:t>
            </a:r>
          </a:p>
        </p:txBody>
      </p:sp>
      <p:sp>
        <p:nvSpPr>
          <p:cNvPr id="29" name="Rectangle 28">
            <a:extLst>
              <a:ext uri="{FF2B5EF4-FFF2-40B4-BE49-F238E27FC236}">
                <a16:creationId xmlns:a16="http://schemas.microsoft.com/office/drawing/2014/main" id="{226B754C-DD5D-170A-1079-F77D8AD75281}"/>
              </a:ext>
            </a:extLst>
          </p:cNvPr>
          <p:cNvSpPr/>
          <p:nvPr/>
        </p:nvSpPr>
        <p:spPr>
          <a:xfrm>
            <a:off x="2659224" y="307910"/>
            <a:ext cx="3785750" cy="981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C00000"/>
                </a:solidFill>
              </a:rPr>
              <a:t>Block Diagram:-</a:t>
            </a:r>
          </a:p>
        </p:txBody>
      </p:sp>
    </p:spTree>
    <p:extLst>
      <p:ext uri="{BB962C8B-B14F-4D97-AF65-F5344CB8AC3E}">
        <p14:creationId xmlns:p14="http://schemas.microsoft.com/office/powerpoint/2010/main" val="149942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98F0-F1A4-4B62-D736-74A2824ADD60}"/>
              </a:ext>
            </a:extLst>
          </p:cNvPr>
          <p:cNvSpPr>
            <a:spLocks noGrp="1"/>
          </p:cNvSpPr>
          <p:nvPr>
            <p:ph type="title"/>
          </p:nvPr>
        </p:nvSpPr>
        <p:spPr>
          <a:xfrm>
            <a:off x="1141413" y="93306"/>
            <a:ext cx="9905998" cy="6046237"/>
          </a:xfrm>
        </p:spPr>
        <p:txBody>
          <a:bodyPr>
            <a:normAutofit fontScale="90000"/>
          </a:bodyPr>
          <a:lstStyle/>
          <a:p>
            <a:r>
              <a:rPr lang="en-US" sz="4900" cap="none" dirty="0">
                <a:solidFill>
                  <a:srgbClr val="C00000"/>
                </a:solidFill>
              </a:rPr>
              <a:t>Working:-</a:t>
            </a:r>
            <a:br>
              <a:rPr lang="en-US" dirty="0"/>
            </a:br>
            <a:r>
              <a:rPr lang="en-US" sz="2700" cap="none" dirty="0"/>
              <a:t>Working procedure:</a:t>
            </a:r>
            <a:br>
              <a:rPr lang="en-US" sz="2700" cap="none" dirty="0"/>
            </a:br>
            <a:r>
              <a:rPr lang="en-US" sz="2700" cap="none" dirty="0"/>
              <a:t>1.for this project, first we need to collect all the equipment as required.</a:t>
            </a:r>
            <a:br>
              <a:rPr lang="en-US" sz="2700" cap="none" dirty="0"/>
            </a:br>
            <a:r>
              <a:rPr lang="en-US" sz="2700" cap="none" dirty="0"/>
              <a:t>2.then connect them as like as circuit diagram.</a:t>
            </a:r>
            <a:br>
              <a:rPr lang="en-US" sz="2700" cap="none" dirty="0"/>
            </a:br>
            <a:r>
              <a:rPr lang="en-US" sz="2700" cap="none" dirty="0"/>
              <a:t>3.then open "adafruit io "and open an account, make an applet.</a:t>
            </a:r>
            <a:br>
              <a:rPr lang="en-US" sz="2700" cap="none" dirty="0"/>
            </a:br>
            <a:r>
              <a:rPr lang="en-US" sz="2700" cap="none" dirty="0"/>
              <a:t>4.write a for "nudemcu" by arduino-ide and load it into "nudemcu, and connect it with adafruit io. after that we can control home appliance by using smart phone from this online platforms but we can't control it by voice command.</a:t>
            </a:r>
            <a:br>
              <a:rPr lang="en-US" sz="2700" cap="none" dirty="0"/>
            </a:br>
            <a:r>
              <a:rPr lang="en-US" sz="2700" cap="none" dirty="0"/>
              <a:t>5.that's why we need to install google assistant in our mobile and set up it. but till now we can't reach our goal.</a:t>
            </a:r>
            <a:br>
              <a:rPr lang="en-US" sz="2700" cap="none" dirty="0"/>
            </a:br>
            <a:r>
              <a:rPr lang="en-US" sz="2700" cap="none" dirty="0"/>
              <a:t>6.so that we need to build communication into "adafruit" and google assistant. and we connect "adafruit" and google assistant by using </a:t>
            </a:r>
            <a:r>
              <a:rPr lang="en-US" sz="2700" cap="none" dirty="0" err="1"/>
              <a:t>ifttt</a:t>
            </a:r>
            <a:r>
              <a:rPr lang="en-US" sz="2700" cap="none" dirty="0"/>
              <a:t>.</a:t>
            </a:r>
            <a:br>
              <a:rPr lang="en-US" sz="2700" cap="none" dirty="0"/>
            </a:br>
            <a:r>
              <a:rPr lang="en-US" sz="2700" cap="none" dirty="0"/>
              <a:t>Result: after that we can control our home appliance by voice from anywhere of the world by voice command.</a:t>
            </a:r>
            <a:br>
              <a:rPr lang="en-US" sz="2700" cap="none" dirty="0"/>
            </a:br>
            <a:r>
              <a:rPr lang="en-US" sz="2700" cap="none" dirty="0"/>
              <a:t>conclusion: if we can implement this system in our home then our modern life will be more easier and more smarter.</a:t>
            </a:r>
            <a:endParaRPr lang="en-IN" sz="2700" cap="none" dirty="0"/>
          </a:p>
        </p:txBody>
      </p:sp>
    </p:spTree>
    <p:extLst>
      <p:ext uri="{BB962C8B-B14F-4D97-AF65-F5344CB8AC3E}">
        <p14:creationId xmlns:p14="http://schemas.microsoft.com/office/powerpoint/2010/main" val="117446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DE00D-F26E-BA15-1DA3-2F9284D561CD}"/>
              </a:ext>
            </a:extLst>
          </p:cNvPr>
          <p:cNvPicPr>
            <a:picLocks noChangeAspect="1"/>
          </p:cNvPicPr>
          <p:nvPr/>
        </p:nvPicPr>
        <p:blipFill>
          <a:blip r:embed="rId2"/>
          <a:stretch>
            <a:fillRect/>
          </a:stretch>
        </p:blipFill>
        <p:spPr>
          <a:xfrm>
            <a:off x="1212979" y="1492898"/>
            <a:ext cx="9092050" cy="4516017"/>
          </a:xfrm>
          <a:prstGeom prst="rect">
            <a:avLst/>
          </a:prstGeom>
        </p:spPr>
      </p:pic>
      <p:sp>
        <p:nvSpPr>
          <p:cNvPr id="4" name="Rectangle 3">
            <a:extLst>
              <a:ext uri="{FF2B5EF4-FFF2-40B4-BE49-F238E27FC236}">
                <a16:creationId xmlns:a16="http://schemas.microsoft.com/office/drawing/2014/main" id="{55C2D6CA-7804-517B-92EF-79ED3716329D}"/>
              </a:ext>
            </a:extLst>
          </p:cNvPr>
          <p:cNvSpPr/>
          <p:nvPr/>
        </p:nvSpPr>
        <p:spPr>
          <a:xfrm>
            <a:off x="2239347" y="541176"/>
            <a:ext cx="4404049" cy="951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C00000"/>
                </a:solidFill>
              </a:rPr>
              <a:t>Diagram:-</a:t>
            </a:r>
            <a:endParaRPr lang="en-IN" sz="4400" dirty="0">
              <a:solidFill>
                <a:srgbClr val="C00000"/>
              </a:solidFill>
            </a:endParaRPr>
          </a:p>
        </p:txBody>
      </p:sp>
    </p:spTree>
    <p:extLst>
      <p:ext uri="{BB962C8B-B14F-4D97-AF65-F5344CB8AC3E}">
        <p14:creationId xmlns:p14="http://schemas.microsoft.com/office/powerpoint/2010/main" val="1003573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30558-901D-44EF-06A7-67B72AFB70D2}"/>
              </a:ext>
            </a:extLst>
          </p:cNvPr>
          <p:cNvPicPr>
            <a:picLocks noChangeAspect="1"/>
          </p:cNvPicPr>
          <p:nvPr/>
        </p:nvPicPr>
        <p:blipFill>
          <a:blip r:embed="rId2"/>
          <a:stretch>
            <a:fillRect/>
          </a:stretch>
        </p:blipFill>
        <p:spPr>
          <a:xfrm>
            <a:off x="1229011" y="755780"/>
            <a:ext cx="9424388" cy="5533052"/>
          </a:xfrm>
          <a:prstGeom prst="rect">
            <a:avLst/>
          </a:prstGeom>
        </p:spPr>
      </p:pic>
    </p:spTree>
    <p:extLst>
      <p:ext uri="{BB962C8B-B14F-4D97-AF65-F5344CB8AC3E}">
        <p14:creationId xmlns:p14="http://schemas.microsoft.com/office/powerpoint/2010/main" val="262158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D0C46D-2C0C-5E0C-D77B-FCF350DB70A4}"/>
              </a:ext>
            </a:extLst>
          </p:cNvPr>
          <p:cNvPicPr>
            <a:picLocks noChangeAspect="1"/>
          </p:cNvPicPr>
          <p:nvPr/>
        </p:nvPicPr>
        <p:blipFill>
          <a:blip r:embed="rId2"/>
          <a:stretch>
            <a:fillRect/>
          </a:stretch>
        </p:blipFill>
        <p:spPr>
          <a:xfrm>
            <a:off x="3646310" y="361244"/>
            <a:ext cx="6491111" cy="2635814"/>
          </a:xfrm>
          <a:prstGeom prst="rect">
            <a:avLst/>
          </a:prstGeom>
        </p:spPr>
      </p:pic>
      <p:pic>
        <p:nvPicPr>
          <p:cNvPr id="5" name="Picture 4">
            <a:extLst>
              <a:ext uri="{FF2B5EF4-FFF2-40B4-BE49-F238E27FC236}">
                <a16:creationId xmlns:a16="http://schemas.microsoft.com/office/drawing/2014/main" id="{0FD6E8BA-BB05-B69C-8437-097BC939353D}"/>
              </a:ext>
            </a:extLst>
          </p:cNvPr>
          <p:cNvPicPr>
            <a:picLocks noChangeAspect="1"/>
          </p:cNvPicPr>
          <p:nvPr/>
        </p:nvPicPr>
        <p:blipFill>
          <a:blip r:embed="rId3"/>
          <a:stretch>
            <a:fillRect/>
          </a:stretch>
        </p:blipFill>
        <p:spPr>
          <a:xfrm>
            <a:off x="3646311" y="3222835"/>
            <a:ext cx="6491111" cy="3415032"/>
          </a:xfrm>
          <a:prstGeom prst="rect">
            <a:avLst/>
          </a:prstGeom>
        </p:spPr>
      </p:pic>
    </p:spTree>
    <p:extLst>
      <p:ext uri="{BB962C8B-B14F-4D97-AF65-F5344CB8AC3E}">
        <p14:creationId xmlns:p14="http://schemas.microsoft.com/office/powerpoint/2010/main" val="332538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D8E6-AB4D-47C3-1146-3539D8FD5DD2}"/>
              </a:ext>
            </a:extLst>
          </p:cNvPr>
          <p:cNvSpPr>
            <a:spLocks noGrp="1"/>
          </p:cNvSpPr>
          <p:nvPr>
            <p:ph type="title"/>
          </p:nvPr>
        </p:nvSpPr>
        <p:spPr>
          <a:xfrm>
            <a:off x="1483567" y="1446244"/>
            <a:ext cx="9862456" cy="5197151"/>
          </a:xfrm>
        </p:spPr>
        <p:txBody>
          <a:bodyPr>
            <a:normAutofit fontScale="90000"/>
          </a:bodyPr>
          <a:lstStyle/>
          <a:p>
            <a:r>
              <a:rPr lang="en-US" sz="4000" cap="none" dirty="0">
                <a:solidFill>
                  <a:srgbClr val="FF0000"/>
                </a:solidFill>
              </a:rPr>
              <a:t>Benefits:-</a:t>
            </a:r>
            <a:br>
              <a:rPr lang="en-US" cap="none" dirty="0"/>
            </a:br>
            <a:r>
              <a:rPr lang="en-US" cap="none" dirty="0"/>
              <a:t>1.savings</a:t>
            </a:r>
            <a:br>
              <a:rPr lang="en-US" cap="none" dirty="0"/>
            </a:br>
            <a:r>
              <a:rPr lang="en-US" cap="none" dirty="0"/>
              <a:t>2.safety</a:t>
            </a:r>
            <a:br>
              <a:rPr lang="en-US" cap="none" dirty="0"/>
            </a:br>
            <a:r>
              <a:rPr lang="en-US" cap="none" dirty="0"/>
              <a:t>3.convenience</a:t>
            </a:r>
            <a:br>
              <a:rPr lang="en-US" cap="none" dirty="0"/>
            </a:br>
            <a:r>
              <a:rPr lang="en-US" cap="none" dirty="0"/>
              <a:t>4.control</a:t>
            </a:r>
            <a:br>
              <a:rPr lang="en-US" cap="none" dirty="0"/>
            </a:br>
            <a:r>
              <a:rPr lang="en-US" cap="none" dirty="0"/>
              <a:t>5.comfort</a:t>
            </a:r>
            <a:br>
              <a:rPr lang="en-US" cap="none" dirty="0"/>
            </a:br>
            <a:r>
              <a:rPr lang="en-US" sz="4400" cap="none" dirty="0">
                <a:solidFill>
                  <a:srgbClr val="FF0000"/>
                </a:solidFill>
              </a:rPr>
              <a:t>Future scope:-</a:t>
            </a:r>
            <a:br>
              <a:rPr lang="en-US" cap="none" dirty="0"/>
            </a:br>
            <a:r>
              <a:rPr lang="en-US" cap="none" dirty="0"/>
              <a:t>1.Sensor Technology </a:t>
            </a:r>
            <a:br>
              <a:rPr lang="en-US" cap="none" dirty="0"/>
            </a:br>
            <a:r>
              <a:rPr lang="en-US" cap="none" dirty="0"/>
              <a:t>2.Smart robotics appliances </a:t>
            </a:r>
            <a:br>
              <a:rPr lang="en-US" cap="none" dirty="0"/>
            </a:br>
            <a:r>
              <a:rPr lang="en-US" cap="none" dirty="0"/>
              <a:t>3.Protection of connected devices</a:t>
            </a:r>
            <a:br>
              <a:rPr lang="en-US" cap="none" dirty="0"/>
            </a:br>
            <a:r>
              <a:rPr lang="en-US" cap="none" dirty="0"/>
              <a:t>4.fault detection and feedback system</a:t>
            </a:r>
            <a:br>
              <a:rPr lang="en-US" cap="none" dirty="0"/>
            </a:br>
            <a:br>
              <a:rPr lang="en-US" cap="none" dirty="0"/>
            </a:br>
            <a:br>
              <a:rPr lang="en-US" cap="none" dirty="0"/>
            </a:br>
            <a:br>
              <a:rPr lang="en-US" cap="none" dirty="0"/>
            </a:br>
            <a:br>
              <a:rPr lang="en-US" cap="none" dirty="0"/>
            </a:br>
            <a:endParaRPr lang="en-IN" cap="none" dirty="0"/>
          </a:p>
        </p:txBody>
      </p:sp>
    </p:spTree>
    <p:extLst>
      <p:ext uri="{BB962C8B-B14F-4D97-AF65-F5344CB8AC3E}">
        <p14:creationId xmlns:p14="http://schemas.microsoft.com/office/powerpoint/2010/main" val="210976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CA03-CA27-A5A8-5C11-B06232A97BDB}"/>
              </a:ext>
            </a:extLst>
          </p:cNvPr>
          <p:cNvSpPr>
            <a:spLocks noGrp="1"/>
          </p:cNvSpPr>
          <p:nvPr>
            <p:ph type="title"/>
          </p:nvPr>
        </p:nvSpPr>
        <p:spPr>
          <a:xfrm>
            <a:off x="1141413" y="139959"/>
            <a:ext cx="9905998" cy="6718041"/>
          </a:xfrm>
        </p:spPr>
        <p:txBody>
          <a:bodyPr>
            <a:normAutofit/>
          </a:bodyPr>
          <a:lstStyle/>
          <a:p>
            <a:r>
              <a:rPr lang="en-US" cap="none" dirty="0">
                <a:solidFill>
                  <a:srgbClr val="C00000"/>
                </a:solidFill>
                <a:latin typeface="NexusSerif"/>
              </a:rPr>
              <a:t>End user Interaction:-</a:t>
            </a:r>
            <a:br>
              <a:rPr lang="en-US" sz="3200" cap="none" dirty="0">
                <a:solidFill>
                  <a:srgbClr val="2E2E2E"/>
                </a:solidFill>
                <a:latin typeface="NexusSerif"/>
              </a:rPr>
            </a:br>
            <a:r>
              <a:rPr lang="en-US" sz="3200" cap="none" dirty="0">
                <a:solidFill>
                  <a:srgbClr val="2E2E2E"/>
                </a:solidFill>
                <a:latin typeface="NexusSerif"/>
              </a:rPr>
              <a:t>S</a:t>
            </a:r>
            <a:r>
              <a:rPr lang="en-US" sz="3200" b="0" i="0" cap="none" dirty="0">
                <a:solidFill>
                  <a:srgbClr val="2E2E2E"/>
                </a:solidFill>
                <a:effectLst/>
                <a:latin typeface="NexusSerif"/>
              </a:rPr>
              <a:t>mart home systems are considered one of the prominent applications in the era of </a:t>
            </a:r>
            <a:r>
              <a:rPr lang="en-US" sz="3200" b="0" i="0" cap="none" dirty="0">
                <a:solidFill>
                  <a:schemeClr val="accent3">
                    <a:lumMod val="40000"/>
                    <a:lumOff val="60000"/>
                  </a:schemeClr>
                </a:solidFill>
                <a:effectLst/>
                <a:latin typeface="NexusSerif"/>
                <a:hlinkClick r:id="rId2" tooltip="Learn more about Internet of Things from ScienceDirect's AI-generated Topic Pages">
                  <a:extLst>
                    <a:ext uri="{A12FA001-AC4F-418D-AE19-62706E023703}">
                      <ahyp:hlinkClr xmlns:ahyp="http://schemas.microsoft.com/office/drawing/2018/hyperlinkcolor" val="tx"/>
                    </a:ext>
                  </a:extLst>
                </a:hlinkClick>
              </a:rPr>
              <a:t>internet of things</a:t>
            </a:r>
            <a:r>
              <a:rPr lang="en-US" sz="3200" b="0" i="0" cap="none" dirty="0">
                <a:solidFill>
                  <a:schemeClr val="accent3">
                    <a:lumMod val="40000"/>
                    <a:lumOff val="60000"/>
                  </a:schemeClr>
                </a:solidFill>
                <a:effectLst/>
                <a:latin typeface="NexusSerif"/>
              </a:rPr>
              <a:t> </a:t>
            </a:r>
            <a:r>
              <a:rPr lang="en-US" sz="3200" b="0" i="0" cap="none" dirty="0">
                <a:solidFill>
                  <a:srgbClr val="2E2E2E"/>
                </a:solidFill>
                <a:effectLst/>
                <a:latin typeface="NexusSerif"/>
              </a:rPr>
              <a:t>(</a:t>
            </a:r>
            <a:r>
              <a:rPr lang="en-US" sz="3200" cap="none" dirty="0">
                <a:solidFill>
                  <a:srgbClr val="2E2E2E"/>
                </a:solidFill>
                <a:latin typeface="NexusSerif"/>
              </a:rPr>
              <a:t>IOT</a:t>
            </a:r>
            <a:r>
              <a:rPr lang="en-US" sz="3200" b="0" i="0" cap="none" dirty="0">
                <a:solidFill>
                  <a:srgbClr val="2E2E2E"/>
                </a:solidFill>
                <a:effectLst/>
                <a:latin typeface="NexusSerif"/>
              </a:rPr>
              <a:t>), where it is possible to control home devices to achieve a better usage in terms of cost and convenience. </a:t>
            </a:r>
            <a:r>
              <a:rPr lang="en-US" sz="3200" cap="none" dirty="0">
                <a:solidFill>
                  <a:srgbClr val="2E2E2E"/>
                </a:solidFill>
                <a:latin typeface="NexusSerif"/>
              </a:rPr>
              <a:t>IOT</a:t>
            </a:r>
            <a:r>
              <a:rPr lang="en-US" sz="3200" b="0" i="0" cap="none" dirty="0">
                <a:solidFill>
                  <a:srgbClr val="2E2E2E"/>
                </a:solidFill>
                <a:effectLst/>
                <a:latin typeface="NexusSerif"/>
              </a:rPr>
              <a:t> offers the internet connection and remote management of home automation, integrated with numerous sensors. </a:t>
            </a:r>
            <a:r>
              <a:rPr lang="en-US" sz="3200" cap="none" dirty="0">
                <a:solidFill>
                  <a:srgbClr val="2E2E2E"/>
                </a:solidFill>
                <a:latin typeface="NexusSerif"/>
              </a:rPr>
              <a:t>System </a:t>
            </a:r>
            <a:r>
              <a:rPr lang="en-US" sz="3200" b="0" i="0" cap="none" dirty="0">
                <a:solidFill>
                  <a:srgbClr val="2E2E2E"/>
                </a:solidFill>
                <a:effectLst/>
                <a:latin typeface="NexusSerif"/>
              </a:rPr>
              <a:t>constitute to be an innovative and popular form of residence in the modern cities, therefore designers need to comply with users preferences and requirements</a:t>
            </a:r>
            <a:endParaRPr lang="en-IN" sz="3200" cap="none" dirty="0"/>
          </a:p>
        </p:txBody>
      </p:sp>
    </p:spTree>
    <p:extLst>
      <p:ext uri="{BB962C8B-B14F-4D97-AF65-F5344CB8AC3E}">
        <p14:creationId xmlns:p14="http://schemas.microsoft.com/office/powerpoint/2010/main" val="184315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FBC1D-C6E8-DD8A-932C-37D5A99A6E63}"/>
              </a:ext>
            </a:extLst>
          </p:cNvPr>
          <p:cNvPicPr>
            <a:picLocks noChangeAspect="1"/>
          </p:cNvPicPr>
          <p:nvPr/>
        </p:nvPicPr>
        <p:blipFill>
          <a:blip r:embed="rId2"/>
          <a:stretch>
            <a:fillRect/>
          </a:stretch>
        </p:blipFill>
        <p:spPr>
          <a:xfrm>
            <a:off x="1595535" y="765111"/>
            <a:ext cx="8770776" cy="4933562"/>
          </a:xfrm>
          <a:prstGeom prst="rect">
            <a:avLst/>
          </a:prstGeom>
        </p:spPr>
      </p:pic>
    </p:spTree>
    <p:extLst>
      <p:ext uri="{BB962C8B-B14F-4D97-AF65-F5344CB8AC3E}">
        <p14:creationId xmlns:p14="http://schemas.microsoft.com/office/powerpoint/2010/main" val="289539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EAF88DE-2CE5-7C19-AEB1-191B32D06856}"/>
              </a:ext>
            </a:extLst>
          </p:cNvPr>
          <p:cNvGraphicFramePr>
            <a:graphicFrameLocks noGrp="1"/>
          </p:cNvGraphicFramePr>
          <p:nvPr>
            <p:extLst>
              <p:ext uri="{D42A27DB-BD31-4B8C-83A1-F6EECF244321}">
                <p14:modId xmlns:p14="http://schemas.microsoft.com/office/powerpoint/2010/main" val="3351181326"/>
              </p:ext>
            </p:extLst>
          </p:nvPr>
        </p:nvGraphicFramePr>
        <p:xfrm>
          <a:off x="2032000" y="719666"/>
          <a:ext cx="8127999" cy="3235960"/>
        </p:xfrm>
        <a:graphic>
          <a:graphicData uri="http://schemas.openxmlformats.org/drawingml/2006/table">
            <a:tbl>
              <a:tblPr firstRow="1" bandRow="1">
                <a:tableStyleId>{5C22544A-7EE6-4342-B048-85BDC9FD1C3A}</a:tableStyleId>
              </a:tblPr>
              <a:tblGrid>
                <a:gridCol w="804506">
                  <a:extLst>
                    <a:ext uri="{9D8B030D-6E8A-4147-A177-3AD203B41FA5}">
                      <a16:colId xmlns:a16="http://schemas.microsoft.com/office/drawing/2014/main" val="2236002121"/>
                    </a:ext>
                  </a:extLst>
                </a:gridCol>
                <a:gridCol w="4614160">
                  <a:extLst>
                    <a:ext uri="{9D8B030D-6E8A-4147-A177-3AD203B41FA5}">
                      <a16:colId xmlns:a16="http://schemas.microsoft.com/office/drawing/2014/main" val="4015512766"/>
                    </a:ext>
                  </a:extLst>
                </a:gridCol>
                <a:gridCol w="2709333">
                  <a:extLst>
                    <a:ext uri="{9D8B030D-6E8A-4147-A177-3AD203B41FA5}">
                      <a16:colId xmlns:a16="http://schemas.microsoft.com/office/drawing/2014/main" val="2491851151"/>
                    </a:ext>
                  </a:extLst>
                </a:gridCol>
              </a:tblGrid>
              <a:tr h="370840">
                <a:tc>
                  <a:txBody>
                    <a:bodyPr/>
                    <a:lstStyle/>
                    <a:p>
                      <a:r>
                        <a:rPr lang="en-US" dirty="0"/>
                        <a:t>sr.no</a:t>
                      </a:r>
                      <a:endParaRPr lang="en-IN" dirty="0"/>
                    </a:p>
                  </a:txBody>
                  <a:tcPr/>
                </a:tc>
                <a:tc>
                  <a:txBody>
                    <a:bodyPr/>
                    <a:lstStyle/>
                    <a:p>
                      <a:r>
                        <a:rPr lang="en-US" dirty="0"/>
                        <a:t>Title</a:t>
                      </a:r>
                      <a:endParaRPr lang="en-IN" dirty="0"/>
                    </a:p>
                  </a:txBody>
                  <a:tcPr/>
                </a:tc>
                <a:tc>
                  <a:txBody>
                    <a:bodyPr/>
                    <a:lstStyle/>
                    <a:p>
                      <a:r>
                        <a:rPr lang="en-US" dirty="0"/>
                        <a:t>Slide no</a:t>
                      </a:r>
                      <a:endParaRPr lang="en-IN" dirty="0"/>
                    </a:p>
                  </a:txBody>
                  <a:tcPr/>
                </a:tc>
                <a:extLst>
                  <a:ext uri="{0D108BD9-81ED-4DB2-BD59-A6C34878D82A}">
                    <a16:rowId xmlns:a16="http://schemas.microsoft.com/office/drawing/2014/main" val="3593752886"/>
                  </a:ext>
                </a:extLst>
              </a:tr>
              <a:tr h="370840">
                <a:tc>
                  <a:txBody>
                    <a:bodyPr/>
                    <a:lstStyle/>
                    <a:p>
                      <a:r>
                        <a:rPr lang="en-US" dirty="0"/>
                        <a:t>1.</a:t>
                      </a:r>
                      <a:endParaRPr lang="en-IN" dirty="0"/>
                    </a:p>
                  </a:txBody>
                  <a:tcPr/>
                </a:tc>
                <a:tc>
                  <a:txBody>
                    <a:bodyPr/>
                    <a:lstStyle/>
                    <a:p>
                      <a:r>
                        <a:rPr lang="en-US" dirty="0"/>
                        <a:t>Introduction</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48914103"/>
                  </a:ext>
                </a:extLst>
              </a:tr>
              <a:tr h="370840">
                <a:tc>
                  <a:txBody>
                    <a:bodyPr/>
                    <a:lstStyle/>
                    <a:p>
                      <a:r>
                        <a:rPr lang="en-US" dirty="0"/>
                        <a:t>2.</a:t>
                      </a:r>
                      <a:endParaRPr lang="en-IN" dirty="0"/>
                    </a:p>
                  </a:txBody>
                  <a:tcPr/>
                </a:tc>
                <a:tc>
                  <a:txBody>
                    <a:bodyPr/>
                    <a:lstStyle/>
                    <a:p>
                      <a:r>
                        <a:rPr lang="en-US" dirty="0"/>
                        <a:t>Technology use</a:t>
                      </a:r>
                      <a:endParaRPr lang="en-IN" dirty="0"/>
                    </a:p>
                  </a:txBody>
                  <a:tcPr/>
                </a:tc>
                <a:tc>
                  <a:txBody>
                    <a:bodyPr/>
                    <a:lstStyle/>
                    <a:p>
                      <a:r>
                        <a:rPr lang="en-US" dirty="0"/>
                        <a:t>6-8</a:t>
                      </a:r>
                      <a:endParaRPr lang="en-IN" dirty="0"/>
                    </a:p>
                  </a:txBody>
                  <a:tcPr/>
                </a:tc>
                <a:extLst>
                  <a:ext uri="{0D108BD9-81ED-4DB2-BD59-A6C34878D82A}">
                    <a16:rowId xmlns:a16="http://schemas.microsoft.com/office/drawing/2014/main" val="3607004989"/>
                  </a:ext>
                </a:extLst>
              </a:tr>
              <a:tr h="37084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Component use in project</a:t>
                      </a:r>
                      <a:endParaRPr lang="en-IN" dirty="0"/>
                    </a:p>
                    <a:p>
                      <a:endParaRPr lang="en-IN" dirty="0"/>
                    </a:p>
                  </a:txBody>
                  <a:tcPr/>
                </a:tc>
                <a:tc>
                  <a:txBody>
                    <a:bodyPr/>
                    <a:lstStyle/>
                    <a:p>
                      <a:r>
                        <a:rPr lang="en-US" dirty="0"/>
                        <a:t>9</a:t>
                      </a:r>
                      <a:endParaRPr lang="en-IN" dirty="0"/>
                    </a:p>
                  </a:txBody>
                  <a:tcPr/>
                </a:tc>
                <a:extLst>
                  <a:ext uri="{0D108BD9-81ED-4DB2-BD59-A6C34878D82A}">
                    <a16:rowId xmlns:a16="http://schemas.microsoft.com/office/drawing/2014/main" val="3101192829"/>
                  </a:ext>
                </a:extLst>
              </a:tr>
              <a:tr h="370840">
                <a:tc>
                  <a:txBody>
                    <a:bodyPr/>
                    <a:lstStyle/>
                    <a:p>
                      <a:r>
                        <a:rPr lang="en-US" dirty="0"/>
                        <a:t>4.</a:t>
                      </a:r>
                      <a:endParaRPr lang="en-IN" dirty="0"/>
                    </a:p>
                  </a:txBody>
                  <a:tcPr/>
                </a:tc>
                <a:tc>
                  <a:txBody>
                    <a:bodyPr/>
                    <a:lstStyle/>
                    <a:p>
                      <a:r>
                        <a:rPr lang="en-US" dirty="0"/>
                        <a:t>Hardware and Software </a:t>
                      </a:r>
                      <a:endParaRPr lang="en-IN" dirty="0"/>
                    </a:p>
                  </a:txBody>
                  <a:tcPr/>
                </a:tc>
                <a:tc>
                  <a:txBody>
                    <a:bodyPr/>
                    <a:lstStyle/>
                    <a:p>
                      <a:r>
                        <a:rPr lang="en-US" dirty="0"/>
                        <a:t>10-20</a:t>
                      </a:r>
                      <a:endParaRPr lang="en-IN" dirty="0"/>
                    </a:p>
                  </a:txBody>
                  <a:tcPr/>
                </a:tc>
                <a:extLst>
                  <a:ext uri="{0D108BD9-81ED-4DB2-BD59-A6C34878D82A}">
                    <a16:rowId xmlns:a16="http://schemas.microsoft.com/office/drawing/2014/main" val="1821141877"/>
                  </a:ext>
                </a:extLst>
              </a:tr>
              <a:tr h="370840">
                <a:tc>
                  <a:txBody>
                    <a:bodyPr/>
                    <a:lstStyle/>
                    <a:p>
                      <a:r>
                        <a:rPr lang="en-US" dirty="0"/>
                        <a:t>5.</a:t>
                      </a:r>
                      <a:endParaRPr lang="en-IN" dirty="0"/>
                    </a:p>
                  </a:txBody>
                  <a:tcPr/>
                </a:tc>
                <a:tc>
                  <a:txBody>
                    <a:bodyPr/>
                    <a:lstStyle/>
                    <a:p>
                      <a:r>
                        <a:rPr lang="en-US" dirty="0"/>
                        <a:t>Block Diagram </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2569178723"/>
                  </a:ext>
                </a:extLst>
              </a:tr>
              <a:tr h="370840">
                <a:tc>
                  <a:txBody>
                    <a:bodyPr/>
                    <a:lstStyle/>
                    <a:p>
                      <a:r>
                        <a:rPr lang="en-US" dirty="0"/>
                        <a:t>6.</a:t>
                      </a:r>
                      <a:endParaRPr lang="en-IN" dirty="0"/>
                    </a:p>
                  </a:txBody>
                  <a:tcPr/>
                </a:tc>
                <a:tc>
                  <a:txBody>
                    <a:bodyPr/>
                    <a:lstStyle/>
                    <a:p>
                      <a:r>
                        <a:rPr lang="en-US" dirty="0"/>
                        <a:t>working</a:t>
                      </a:r>
                      <a:endParaRPr lang="en-IN" dirty="0"/>
                    </a:p>
                  </a:txBody>
                  <a:tcPr/>
                </a:tc>
                <a:tc>
                  <a:txBody>
                    <a:bodyPr/>
                    <a:lstStyle/>
                    <a:p>
                      <a:r>
                        <a:rPr lang="en-US" dirty="0"/>
                        <a:t>22-23</a:t>
                      </a:r>
                      <a:endParaRPr lang="en-IN" dirty="0"/>
                    </a:p>
                  </a:txBody>
                  <a:tcPr/>
                </a:tc>
                <a:extLst>
                  <a:ext uri="{0D108BD9-81ED-4DB2-BD59-A6C34878D82A}">
                    <a16:rowId xmlns:a16="http://schemas.microsoft.com/office/drawing/2014/main" val="3144534574"/>
                  </a:ext>
                </a:extLst>
              </a:tr>
              <a:tr h="370840">
                <a:tc>
                  <a:txBody>
                    <a:bodyPr/>
                    <a:lstStyle/>
                    <a:p>
                      <a:r>
                        <a:rPr lang="en-US" dirty="0"/>
                        <a:t>7.</a:t>
                      </a:r>
                      <a:endParaRPr lang="en-IN" dirty="0"/>
                    </a:p>
                  </a:txBody>
                  <a:tcPr/>
                </a:tc>
                <a:tc>
                  <a:txBody>
                    <a:bodyPr/>
                    <a:lstStyle/>
                    <a:p>
                      <a:r>
                        <a:rPr lang="en-US" dirty="0"/>
                        <a:t>Thank you slide</a:t>
                      </a:r>
                      <a:endParaRPr lang="en-IN" dirty="0"/>
                    </a:p>
                  </a:txBody>
                  <a:tcPr/>
                </a:tc>
                <a:tc>
                  <a:txBody>
                    <a:bodyPr/>
                    <a:lstStyle/>
                    <a:p>
                      <a:r>
                        <a:rPr lang="en-US" dirty="0"/>
                        <a:t>25</a:t>
                      </a:r>
                      <a:endParaRPr lang="en-IN" dirty="0"/>
                    </a:p>
                  </a:txBody>
                  <a:tcPr/>
                </a:tc>
                <a:extLst>
                  <a:ext uri="{0D108BD9-81ED-4DB2-BD59-A6C34878D82A}">
                    <a16:rowId xmlns:a16="http://schemas.microsoft.com/office/drawing/2014/main" val="1843434093"/>
                  </a:ext>
                </a:extLst>
              </a:tr>
            </a:tbl>
          </a:graphicData>
        </a:graphic>
      </p:graphicFrame>
    </p:spTree>
    <p:extLst>
      <p:ext uri="{BB962C8B-B14F-4D97-AF65-F5344CB8AC3E}">
        <p14:creationId xmlns:p14="http://schemas.microsoft.com/office/powerpoint/2010/main" val="216263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A2451-FD7B-28BC-BEBF-E289C9105ACB}"/>
              </a:ext>
            </a:extLst>
          </p:cNvPr>
          <p:cNvPicPr>
            <a:picLocks noChangeAspect="1"/>
          </p:cNvPicPr>
          <p:nvPr/>
        </p:nvPicPr>
        <p:blipFill>
          <a:blip r:embed="rId2"/>
          <a:stretch>
            <a:fillRect/>
          </a:stretch>
        </p:blipFill>
        <p:spPr>
          <a:xfrm>
            <a:off x="-78302" y="-158044"/>
            <a:ext cx="12348603" cy="7016842"/>
          </a:xfrm>
          <a:prstGeom prst="rect">
            <a:avLst/>
          </a:prstGeom>
        </p:spPr>
      </p:pic>
    </p:spTree>
    <p:extLst>
      <p:ext uri="{BB962C8B-B14F-4D97-AF65-F5344CB8AC3E}">
        <p14:creationId xmlns:p14="http://schemas.microsoft.com/office/powerpoint/2010/main" val="359658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BDD4-032E-14AA-183C-F6F023041904}"/>
              </a:ext>
            </a:extLst>
          </p:cNvPr>
          <p:cNvSpPr>
            <a:spLocks noGrp="1"/>
          </p:cNvSpPr>
          <p:nvPr>
            <p:ph type="title"/>
          </p:nvPr>
        </p:nvSpPr>
        <p:spPr>
          <a:xfrm>
            <a:off x="1141413" y="618518"/>
            <a:ext cx="9905998" cy="5718114"/>
          </a:xfrm>
        </p:spPr>
        <p:txBody>
          <a:bodyPr>
            <a:normAutofit fontScale="90000"/>
          </a:bodyPr>
          <a:lstStyle/>
          <a:p>
            <a:r>
              <a:rPr lang="en-US" sz="4900" cap="none" dirty="0">
                <a:solidFill>
                  <a:srgbClr val="FF0000"/>
                </a:solidFill>
              </a:rPr>
              <a:t>Introduction:-</a:t>
            </a:r>
            <a:br>
              <a:rPr lang="en-US" cap="none" dirty="0"/>
            </a:br>
            <a:r>
              <a:rPr lang="en-US" sz="2700" cap="none" dirty="0"/>
              <a:t>Home automation evolution starts with some basic ideas. it minimizes the human effort and it can be deployment in lot of field like </a:t>
            </a:r>
            <a:r>
              <a:rPr lang="en-US" sz="2700" cap="none" dirty="0" err="1"/>
              <a:t>miltary</a:t>
            </a:r>
            <a:r>
              <a:rPr lang="en-US" sz="2700" cap="none" dirty="0"/>
              <a:t>, surveillance application is developed in the modern world . Now days home automation is developed by using wireless technology in Home Automation start with Bluetooth, WIFI, and Zigbee communication. Based on the requirement, Application and online platform they deployed the communication in Project and we have numerous online platform in internet to control Home automation. ”Adafruit.com” is popular online platform used in project it has a lot of feature like buttons,gauges,sliders and plotting feature also. By using technology we can control number of Home automation to control it very useful for surveillance application. Now a days indoor localization Technology are developed on that case also we can deploy this type </a:t>
            </a:r>
            <a:r>
              <a:rPr lang="en-US" sz="2700" cap="none" dirty="0" err="1"/>
              <a:t>fo</a:t>
            </a:r>
            <a:r>
              <a:rPr lang="en-US" sz="2700" cap="none" dirty="0"/>
              <a:t> voice controlled Home automation </a:t>
            </a:r>
            <a:endParaRPr lang="en-IN" cap="none" dirty="0"/>
          </a:p>
        </p:txBody>
      </p:sp>
    </p:spTree>
    <p:extLst>
      <p:ext uri="{BB962C8B-B14F-4D97-AF65-F5344CB8AC3E}">
        <p14:creationId xmlns:p14="http://schemas.microsoft.com/office/powerpoint/2010/main" val="307457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864226-1C0C-0929-A60E-56430413ED2D}"/>
              </a:ext>
            </a:extLst>
          </p:cNvPr>
          <p:cNvSpPr/>
          <p:nvPr/>
        </p:nvSpPr>
        <p:spPr>
          <a:xfrm>
            <a:off x="1614196" y="979713"/>
            <a:ext cx="6615404" cy="4963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C00000"/>
                </a:solidFill>
              </a:rPr>
              <a:t>Technology:-</a:t>
            </a:r>
          </a:p>
          <a:p>
            <a:r>
              <a:rPr lang="en-US" sz="3600" dirty="0">
                <a:solidFill>
                  <a:schemeClr val="bg1">
                    <a:lumMod val="95000"/>
                    <a:lumOff val="5000"/>
                  </a:schemeClr>
                </a:solidFill>
              </a:rPr>
              <a:t>1.Internet of Things</a:t>
            </a:r>
          </a:p>
          <a:p>
            <a:r>
              <a:rPr lang="en-US" sz="3600" dirty="0">
                <a:solidFill>
                  <a:schemeClr val="bg1">
                    <a:lumMod val="95000"/>
                    <a:lumOff val="5000"/>
                  </a:schemeClr>
                </a:solidFill>
              </a:rPr>
              <a:t>2.Artificial Intelligence </a:t>
            </a:r>
            <a:endParaRPr lang="en-IN" sz="3600" dirty="0">
              <a:solidFill>
                <a:schemeClr val="bg1">
                  <a:lumMod val="95000"/>
                  <a:lumOff val="5000"/>
                </a:schemeClr>
              </a:solidFill>
            </a:endParaRPr>
          </a:p>
        </p:txBody>
      </p:sp>
    </p:spTree>
    <p:extLst>
      <p:ext uri="{BB962C8B-B14F-4D97-AF65-F5344CB8AC3E}">
        <p14:creationId xmlns:p14="http://schemas.microsoft.com/office/powerpoint/2010/main" val="353964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88D222-2DC2-09F5-4A94-0BE77FBA99E6}"/>
              </a:ext>
            </a:extLst>
          </p:cNvPr>
          <p:cNvSpPr/>
          <p:nvPr/>
        </p:nvSpPr>
        <p:spPr>
          <a:xfrm>
            <a:off x="1035698" y="2537927"/>
            <a:ext cx="9330612" cy="4320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0" i="0" dirty="0">
                <a:solidFill>
                  <a:schemeClr val="tx1">
                    <a:lumMod val="95000"/>
                  </a:schemeClr>
                </a:solidFill>
                <a:effectLst/>
                <a:latin typeface="AmazonEmber"/>
              </a:rPr>
              <a:t>The term IoT, or Internet of Things, refers to the collective network of connected devices and the technology that facilitates communication between devices and the cloud, as well as between the devices themselves.</a:t>
            </a:r>
          </a:p>
          <a:p>
            <a:r>
              <a:rPr lang="en-US" sz="2000" b="0" i="0" dirty="0">
                <a:solidFill>
                  <a:schemeClr val="tx1">
                    <a:lumMod val="95000"/>
                  </a:schemeClr>
                </a:solidFill>
                <a:effectLst/>
                <a:latin typeface="Arial" panose="020B0604020202020204" pitchFamily="34" charset="0"/>
              </a:rPr>
              <a:t>An IoT ecosystem consists of web-enabled smart devices that use embedded systems, such as processors, sensors and communication hardware, to collect, send and act on data they acquire from their environments. </a:t>
            </a:r>
            <a:r>
              <a:rPr lang="en-US" sz="2000" b="0" i="0" u="sng" dirty="0">
                <a:solidFill>
                  <a:schemeClr val="tx1">
                    <a:lumMod val="9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IoT devices</a:t>
            </a:r>
            <a:r>
              <a:rPr lang="en-US" sz="2000" b="0" i="0" dirty="0">
                <a:solidFill>
                  <a:schemeClr val="tx1">
                    <a:lumMod val="95000"/>
                  </a:schemeClr>
                </a:solidFill>
                <a:effectLst/>
                <a:latin typeface="Arial" panose="020B0604020202020204" pitchFamily="34" charset="0"/>
              </a:rPr>
              <a:t> share the sensor data they collect by connecting to an IoT gateway or other edge device where data is either sent to the cloud to be analyzed or analyzed locally. Sometimes, these devices communicate with other related devices and act on the information they get from one another. The devices do most of the work without human intervention, although people can interact with the devices -- for instance, to set them up, give them instructions or access the data.</a:t>
            </a:r>
            <a:r>
              <a:rPr lang="en-US" sz="2000" b="0" i="0" dirty="0">
                <a:solidFill>
                  <a:schemeClr val="tx1">
                    <a:lumMod val="95000"/>
                  </a:schemeClr>
                </a:solidFill>
                <a:effectLst/>
                <a:latin typeface="AmazonEmber"/>
              </a:rPr>
              <a:t> </a:t>
            </a:r>
            <a:endParaRPr lang="en-IN" sz="2000" dirty="0">
              <a:solidFill>
                <a:schemeClr val="tx1">
                  <a:lumMod val="95000"/>
                </a:schemeClr>
              </a:solidFill>
            </a:endParaRPr>
          </a:p>
        </p:txBody>
      </p:sp>
      <p:pic>
        <p:nvPicPr>
          <p:cNvPr id="4" name="Picture 3">
            <a:extLst>
              <a:ext uri="{FF2B5EF4-FFF2-40B4-BE49-F238E27FC236}">
                <a16:creationId xmlns:a16="http://schemas.microsoft.com/office/drawing/2014/main" id="{DD6D2475-0E7F-4C58-05B2-D49AEEA9ACB7}"/>
              </a:ext>
            </a:extLst>
          </p:cNvPr>
          <p:cNvPicPr>
            <a:picLocks noChangeAspect="1"/>
          </p:cNvPicPr>
          <p:nvPr/>
        </p:nvPicPr>
        <p:blipFill>
          <a:blip r:embed="rId3"/>
          <a:stretch>
            <a:fillRect/>
          </a:stretch>
        </p:blipFill>
        <p:spPr>
          <a:xfrm>
            <a:off x="4431456" y="149290"/>
            <a:ext cx="2883743" cy="1660032"/>
          </a:xfrm>
          <a:prstGeom prst="rect">
            <a:avLst/>
          </a:prstGeom>
        </p:spPr>
      </p:pic>
      <p:sp>
        <p:nvSpPr>
          <p:cNvPr id="5" name="Rectangle 4">
            <a:extLst>
              <a:ext uri="{FF2B5EF4-FFF2-40B4-BE49-F238E27FC236}">
                <a16:creationId xmlns:a16="http://schemas.microsoft.com/office/drawing/2014/main" id="{6BBAFDBE-B05E-7DAD-7939-B6ACDCB5FD99}"/>
              </a:ext>
            </a:extLst>
          </p:cNvPr>
          <p:cNvSpPr/>
          <p:nvPr/>
        </p:nvSpPr>
        <p:spPr>
          <a:xfrm>
            <a:off x="4142791" y="1809322"/>
            <a:ext cx="3116425" cy="485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95000"/>
                    <a:lumOff val="5000"/>
                  </a:schemeClr>
                </a:solidFill>
              </a:rPr>
              <a:t>Internet of Things</a:t>
            </a:r>
            <a:endParaRPr lang="en-IN" sz="2800" dirty="0">
              <a:solidFill>
                <a:schemeClr val="bg1">
                  <a:lumMod val="95000"/>
                  <a:lumOff val="5000"/>
                </a:schemeClr>
              </a:solidFill>
            </a:endParaRPr>
          </a:p>
        </p:txBody>
      </p:sp>
    </p:spTree>
    <p:extLst>
      <p:ext uri="{BB962C8B-B14F-4D97-AF65-F5344CB8AC3E}">
        <p14:creationId xmlns:p14="http://schemas.microsoft.com/office/powerpoint/2010/main" val="31304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65895-2B0F-05FB-F1C5-C8C821747B4F}"/>
              </a:ext>
            </a:extLst>
          </p:cNvPr>
          <p:cNvPicPr>
            <a:picLocks noChangeAspect="1"/>
          </p:cNvPicPr>
          <p:nvPr/>
        </p:nvPicPr>
        <p:blipFill>
          <a:blip r:embed="rId2"/>
          <a:stretch>
            <a:fillRect/>
          </a:stretch>
        </p:blipFill>
        <p:spPr>
          <a:xfrm>
            <a:off x="3909527" y="581705"/>
            <a:ext cx="3517640" cy="1657641"/>
          </a:xfrm>
          <a:prstGeom prst="rect">
            <a:avLst/>
          </a:prstGeom>
        </p:spPr>
      </p:pic>
      <p:sp>
        <p:nvSpPr>
          <p:cNvPr id="6" name="Rectangle 5">
            <a:extLst>
              <a:ext uri="{FF2B5EF4-FFF2-40B4-BE49-F238E27FC236}">
                <a16:creationId xmlns:a16="http://schemas.microsoft.com/office/drawing/2014/main" id="{C1134248-F502-31DC-8927-DD1E5720CFE7}"/>
              </a:ext>
            </a:extLst>
          </p:cNvPr>
          <p:cNvSpPr/>
          <p:nvPr/>
        </p:nvSpPr>
        <p:spPr>
          <a:xfrm>
            <a:off x="1259631" y="2733868"/>
            <a:ext cx="9461241" cy="3638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lumMod val="95000"/>
                    <a:lumOff val="5000"/>
                  </a:schemeClr>
                </a:solidFill>
              </a:rPr>
              <a:t>Artificial Intelligence (AI):-</a:t>
            </a:r>
          </a:p>
          <a:p>
            <a:pPr algn="just"/>
            <a:r>
              <a:rPr lang="en-US" sz="2800" b="0" i="0" dirty="0">
                <a:solidFill>
                  <a:schemeClr val="tx1">
                    <a:lumMod val="95000"/>
                  </a:schemeClr>
                </a:solidFill>
                <a:effectLst/>
                <a:latin typeface="Arial" panose="020B0604020202020204" pitchFamily="34" charset="0"/>
              </a:rPr>
              <a:t>Artificial intelligence is the simulation of human intelligence processes by machines, especially computer systems.</a:t>
            </a:r>
            <a:endParaRPr lang="en-IN" sz="2800" dirty="0">
              <a:solidFill>
                <a:schemeClr val="tx1">
                  <a:lumMod val="95000"/>
                </a:schemeClr>
              </a:solidFill>
            </a:endParaRPr>
          </a:p>
          <a:p>
            <a:pPr algn="just"/>
            <a:r>
              <a:rPr lang="en-IN" sz="2800" dirty="0">
                <a:solidFill>
                  <a:schemeClr val="tx1">
                    <a:lumMod val="95000"/>
                  </a:schemeClr>
                </a:solidFill>
              </a:rPr>
              <a:t>The theory and development of computer system able to perform task normally requiring human intelligence, such as visual perception, speech recognition, decision-making, and translation between languages..</a:t>
            </a:r>
          </a:p>
          <a:p>
            <a:pPr algn="just"/>
            <a:r>
              <a:rPr lang="en-IN" sz="2800" dirty="0">
                <a:solidFill>
                  <a:schemeClr val="tx1">
                    <a:lumMod val="95000"/>
                  </a:schemeClr>
                </a:solidFill>
              </a:rPr>
              <a:t>Here we are using google Assistant for our project.</a:t>
            </a:r>
          </a:p>
          <a:p>
            <a:pPr algn="ctr"/>
            <a:endParaRPr lang="en-IN" sz="2800" dirty="0">
              <a:solidFill>
                <a:schemeClr val="bg1">
                  <a:lumMod val="95000"/>
                  <a:lumOff val="5000"/>
                </a:schemeClr>
              </a:solidFill>
            </a:endParaRPr>
          </a:p>
          <a:p>
            <a:pPr algn="ctr"/>
            <a:endParaRPr lang="en-IN" sz="2800" dirty="0">
              <a:solidFill>
                <a:schemeClr val="bg1">
                  <a:lumMod val="95000"/>
                  <a:lumOff val="5000"/>
                </a:schemeClr>
              </a:solidFill>
            </a:endParaRPr>
          </a:p>
        </p:txBody>
      </p:sp>
    </p:spTree>
    <p:extLst>
      <p:ext uri="{BB962C8B-B14F-4D97-AF65-F5344CB8AC3E}">
        <p14:creationId xmlns:p14="http://schemas.microsoft.com/office/powerpoint/2010/main" val="26011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005D-DAA3-77B7-C9B9-3DD7D4E724A1}"/>
              </a:ext>
            </a:extLst>
          </p:cNvPr>
          <p:cNvSpPr>
            <a:spLocks noGrp="1"/>
          </p:cNvSpPr>
          <p:nvPr>
            <p:ph type="title"/>
          </p:nvPr>
        </p:nvSpPr>
        <p:spPr>
          <a:xfrm>
            <a:off x="1141413" y="618517"/>
            <a:ext cx="9905998" cy="5912911"/>
          </a:xfrm>
        </p:spPr>
        <p:txBody>
          <a:bodyPr/>
          <a:lstStyle/>
          <a:p>
            <a:r>
              <a:rPr lang="en-US" cap="none" dirty="0"/>
              <a:t>                            component :-</a:t>
            </a:r>
            <a:br>
              <a:rPr lang="en-US" cap="none" dirty="0"/>
            </a:br>
            <a:r>
              <a:rPr lang="en-US" cap="none" dirty="0"/>
              <a:t>Hardware:-</a:t>
            </a:r>
            <a:br>
              <a:rPr lang="en-US" cap="none" dirty="0"/>
            </a:br>
            <a:r>
              <a:rPr lang="en-US" cap="none" dirty="0"/>
              <a:t>1.Nodemcu</a:t>
            </a:r>
            <a:br>
              <a:rPr lang="en-US" cap="none" dirty="0"/>
            </a:br>
            <a:r>
              <a:rPr lang="en-US" cap="none" dirty="0"/>
              <a:t>2.Relay module</a:t>
            </a:r>
            <a:br>
              <a:rPr lang="en-US" cap="none" dirty="0"/>
            </a:br>
            <a:r>
              <a:rPr lang="en-US" cap="none" dirty="0"/>
              <a:t>3.wires</a:t>
            </a:r>
            <a:br>
              <a:rPr lang="en-US" cap="none" dirty="0"/>
            </a:br>
            <a:r>
              <a:rPr lang="en-US" cap="none" dirty="0"/>
              <a:t>4.Bulb</a:t>
            </a:r>
            <a:br>
              <a:rPr lang="en-US" cap="none" dirty="0"/>
            </a:br>
            <a:r>
              <a:rPr lang="en-US" cap="none" dirty="0"/>
              <a:t>Software:-</a:t>
            </a:r>
            <a:br>
              <a:rPr lang="en-US" cap="none" dirty="0"/>
            </a:br>
            <a:r>
              <a:rPr lang="en-US" cap="none" dirty="0"/>
              <a:t>1.Arduino ide</a:t>
            </a:r>
            <a:br>
              <a:rPr lang="en-US" cap="none" dirty="0"/>
            </a:br>
            <a:r>
              <a:rPr lang="en-US" cap="none" dirty="0"/>
              <a:t>2.Google assistant</a:t>
            </a:r>
            <a:br>
              <a:rPr lang="en-US" cap="none" dirty="0"/>
            </a:br>
            <a:r>
              <a:rPr lang="en-US" cap="none" dirty="0"/>
              <a:t>3.Adafruit io</a:t>
            </a:r>
            <a:br>
              <a:rPr lang="en-US" cap="none" dirty="0"/>
            </a:br>
            <a:r>
              <a:rPr lang="en-US" cap="none" dirty="0"/>
              <a:t>4.IFTTT</a:t>
            </a:r>
            <a:endParaRPr lang="en-IN" cap="none" dirty="0"/>
          </a:p>
        </p:txBody>
      </p:sp>
    </p:spTree>
    <p:extLst>
      <p:ext uri="{BB962C8B-B14F-4D97-AF65-F5344CB8AC3E}">
        <p14:creationId xmlns:p14="http://schemas.microsoft.com/office/powerpoint/2010/main" val="2526330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285</TotalTime>
  <Words>1481</Words>
  <Application>Microsoft Office PowerPoint</Application>
  <PresentationFormat>Widescreen</PresentationFormat>
  <Paragraphs>66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AmazonEmber</vt:lpstr>
      <vt:lpstr>arial</vt:lpstr>
      <vt:lpstr>arial</vt:lpstr>
      <vt:lpstr>Calibri</vt:lpstr>
      <vt:lpstr>inter-bold</vt:lpstr>
      <vt:lpstr>inter-regular</vt:lpstr>
      <vt:lpstr>NexusSerif</vt:lpstr>
      <vt:lpstr>Roboto</vt:lpstr>
      <vt:lpstr>Tw Cen MT</vt:lpstr>
      <vt:lpstr>Circuit</vt:lpstr>
      <vt:lpstr>PowerPoint Presentation</vt:lpstr>
      <vt:lpstr>Group name &amp; No:-  AIsoft 391 Mentor:-Monalisa Mam Home Automation using Google Assistant submitted to:-Monalisa mam submitted by:- 1.Amarnath Jejurkar 2.Rushikesh Bhanvase 3.Aditya Mansukh 4.Nayan Choudhary 5.Abhishek Patil </vt:lpstr>
      <vt:lpstr>PowerPoint Presentation</vt:lpstr>
      <vt:lpstr>PowerPoint Presentation</vt:lpstr>
      <vt:lpstr>Introduction:- Home automation evolution starts with some basic ideas. it minimizes the human effort and it can be deployment in lot of field like miltary, surveillance application is developed in the modern world . Now days home automation is developed by using wireless technology in Home Automation start with Bluetooth, WIFI, and Zigbee communication. Based on the requirement, Application and online platform they deployed the communication in Project and we have numerous online platform in internet to control Home automation. ”Adafruit.com” is popular online platform used in project it has a lot of feature like buttons,gauges,sliders and plotting feature also. By using technology we can control number of Home automation to control it very useful for surveillance application. Now a days indoor localization Technology are developed on that case also we can deploy this type fo voice controlled Home automation </vt:lpstr>
      <vt:lpstr>PowerPoint Presentation</vt:lpstr>
      <vt:lpstr>PowerPoint Presentation</vt:lpstr>
      <vt:lpstr>PowerPoint Presentation</vt:lpstr>
      <vt:lpstr>                            component :- Hardware:- 1.Nodemcu 2.Relay module 3.wires 4.Bulb Software:- 1.Arduino ide 2.Google assistant 3.Adafruit io 4.IFTTT</vt:lpstr>
      <vt:lpstr>PowerPoint Presentation</vt:lpstr>
      <vt:lpstr>Nodemcu:- The nodemcu (node microcontroller unit) is an open-source software and hardware development environment built around an inexpensive system-on-a-chip (soc) called the esp8266. the esp8266, designed and manufactured by espressif systems, contains the crucial elements of a computer: cpu, ram, networking (wifi), and even a modern operating system and sdk. that makes it an excellent choice for internet of things (iot) projects of all kinds. however, as a chip, the esp8266 is also hard to access and use. you must solder wires, with the appropriate analog voltage, to its pins for the simplest tasks such as powering it on or sending a keystroke to the “computer” on the chip. you also have to program it in low-level machine instructions that can be interpreted by the chip hardware. this level of integration is not a problem using the esp8266 as an embedded controller chip in mass-produced electronics. it is a huge burden for hobbyists, hackers, or students who want to experiment with it in their own iot projects. </vt:lpstr>
      <vt:lpstr>PowerPoint Presentation</vt:lpstr>
      <vt:lpstr>Relay module:- A power relay module is an electrical switch that is operated by an electromagnet. the electromagnet is activated by a separate low-power signal from a micro controller. when activated, the electromagnet pulls to either open or close an electrical circuit. </vt:lpstr>
      <vt:lpstr>software:- 1. Arduino ide:- The arduino ide is an open-source software, which is used to write and upload code to the arduino boards. the ide application is suitable for different operating systems such as windows, macos x, and linux. it supports the programming languages c and c++. here, ide stands for integrated development environment</vt:lpstr>
      <vt:lpstr>PowerPoint Presentation</vt:lpstr>
      <vt:lpstr>PowerPoint Presentation</vt:lpstr>
      <vt:lpstr>PowerPoint Presentation</vt:lpstr>
      <vt:lpstr>PowerPoint Presentation</vt:lpstr>
      <vt:lpstr>PowerPoint Presentation</vt:lpstr>
      <vt:lpstr>PowerPoint Presentation</vt:lpstr>
      <vt:lpstr>Working:- Working procedure: 1.for this project, first we need to collect all the equipment as required. 2.then connect them as like as circuit diagram. 3.then open "adafruit io "and open an account, make an applet. 4.write a for "nudemcu" by arduino-ide and load it into "nudemcu, and connect it with adafruit io. after that we can control home appliance by using smart phone from this online platforms but we can't control it by voice command. 5.that's why we need to install google assistant in our mobile and set up it. but till now we can't reach our goal. 6.so that we need to build communication into "adafruit" and google assistant. and we connect "adafruit" and google assistant by using ifttt. Result: after that we can control our home appliance by voice from anywhere of the world by voice command. conclusion: if we can implement this system in our home then our modern life will be more easier and more smarter.</vt:lpstr>
      <vt:lpstr>PowerPoint Presentation</vt:lpstr>
      <vt:lpstr>PowerPoint Presentation</vt:lpstr>
      <vt:lpstr>PowerPoint Presentation</vt:lpstr>
      <vt:lpstr>Benefits:- 1.savings 2.safety 3.convenience 4.control 5.comfort Future scope:- 1.Sensor Technology  2.Smart robotics appliances  3.Protection of connected devices 4.fault detection and feedback system     </vt:lpstr>
      <vt:lpstr>End user Interaction:- Smart home systems are considered one of the prominent applications in the era of internet of things (IOT), where it is possible to control home devices to achieve a better usage in terms of cost and convenience. IOT offers the internet connection and remote management of home automation, integrated with numerous sensors. System constitute to be an innovative and popular form of residence in the modern cities, therefore designers need to comply with users preferences and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problem Title&gt;</dc:title>
  <dc:creator>amarjejurkar@outlook.com</dc:creator>
  <cp:lastModifiedBy>amarjejurkar@outlook.com</cp:lastModifiedBy>
  <cp:revision>7</cp:revision>
  <dcterms:created xsi:type="dcterms:W3CDTF">2022-09-23T13:24:56Z</dcterms:created>
  <dcterms:modified xsi:type="dcterms:W3CDTF">2022-10-01T14:41:48Z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