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0C54"/>
    <a:srgbClr val="121346"/>
    <a:srgbClr val="0E0E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B4DBE-AC34-4966-AAA4-DAF1110F0033}" v="1" dt="2023-08-04T14:54:05.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 Jejurkar" userId="cb9ed24485e52eff" providerId="LiveId" clId="{2F6B4DBE-AC34-4966-AAA4-DAF1110F0033}"/>
    <pc:docChg chg="modSld">
      <pc:chgData name="Amar Jejurkar" userId="cb9ed24485e52eff" providerId="LiveId" clId="{2F6B4DBE-AC34-4966-AAA4-DAF1110F0033}" dt="2023-08-04T14:54:05.287" v="0" actId="14826"/>
      <pc:docMkLst>
        <pc:docMk/>
      </pc:docMkLst>
      <pc:sldChg chg="modSp">
        <pc:chgData name="Amar Jejurkar" userId="cb9ed24485e52eff" providerId="LiveId" clId="{2F6B4DBE-AC34-4966-AAA4-DAF1110F0033}" dt="2023-08-04T14:54:05.287" v="0" actId="14826"/>
        <pc:sldMkLst>
          <pc:docMk/>
          <pc:sldMk cId="0" sldId="262"/>
        </pc:sldMkLst>
        <pc:picChg chg="mod">
          <ac:chgData name="Amar Jejurkar" userId="cb9ed24485e52eff" providerId="LiveId" clId="{2F6B4DBE-AC34-4966-AAA4-DAF1110F0033}" dt="2023-08-04T14:54:05.287" v="0" actId="14826"/>
          <ac:picMkLst>
            <pc:docMk/>
            <pc:sldMk cId="0" sldId="262"/>
            <ac:picMk id="1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005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833199" y="2531327"/>
            <a:ext cx="7933891" cy="1880771"/>
          </a:xfrm>
          <a:prstGeom prst="rect">
            <a:avLst/>
          </a:prstGeom>
          <a:noFill/>
          <a:ln/>
        </p:spPr>
        <p:txBody>
          <a:bodyPr wrap="square" rtlCol="0" anchor="t"/>
          <a:lstStyle/>
          <a:p>
            <a:pPr marL="0" indent="0">
              <a:lnSpc>
                <a:spcPts val="6561"/>
              </a:lnSpc>
              <a:buNone/>
            </a:pPr>
            <a:r>
              <a:rPr lang="en-US" sz="2800" dirty="0">
                <a:solidFill>
                  <a:schemeClr val="bg1">
                    <a:lumMod val="95000"/>
                  </a:schemeClr>
                </a:solidFill>
                <a:latin typeface="Montserrat" pitchFamily="34" charset="0"/>
                <a:ea typeface="Montserrat" pitchFamily="34" charset="-122"/>
                <a:cs typeface="Montserrat" pitchFamily="34" charset="-120"/>
              </a:rPr>
              <a:t>Robotics Arm Using </a:t>
            </a:r>
          </a:p>
          <a:p>
            <a:pPr marL="0" indent="0">
              <a:lnSpc>
                <a:spcPts val="6561"/>
              </a:lnSpc>
              <a:buNone/>
            </a:pPr>
            <a:r>
              <a:rPr lang="en-US" sz="2800" dirty="0">
                <a:solidFill>
                  <a:schemeClr val="bg1">
                    <a:lumMod val="95000"/>
                  </a:schemeClr>
                </a:solidFill>
                <a:latin typeface="Montserrat" pitchFamily="34" charset="0"/>
              </a:rPr>
              <a:t>Artificial Intelligence and Computer Vision</a:t>
            </a:r>
            <a:endParaRPr lang="en-US" sz="2800" dirty="0">
              <a:solidFill>
                <a:schemeClr val="bg1">
                  <a:lumMod val="95000"/>
                </a:schemeClr>
              </a:solidFill>
            </a:endParaRPr>
          </a:p>
        </p:txBody>
      </p:sp>
      <p:sp>
        <p:nvSpPr>
          <p:cNvPr id="5" name="Text 2"/>
          <p:cNvSpPr/>
          <p:nvPr/>
        </p:nvSpPr>
        <p:spPr>
          <a:xfrm>
            <a:off x="833199" y="4678680"/>
            <a:ext cx="747760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Robotics arm with AI and computer vision have exponentially changed the manufacturing industry. This presentation will provide an overview of this groundbreaking technology and its practical use.</a:t>
            </a:r>
            <a:endParaRPr lang="en-US" sz="1750" dirty="0"/>
          </a:p>
        </p:txBody>
      </p:sp>
      <p:sp>
        <p:nvSpPr>
          <p:cNvPr id="8" name="Text 5"/>
          <p:cNvSpPr/>
          <p:nvPr/>
        </p:nvSpPr>
        <p:spPr>
          <a:xfrm>
            <a:off x="702527" y="5994796"/>
            <a:ext cx="4360127" cy="1342706"/>
          </a:xfrm>
          <a:prstGeom prst="rect">
            <a:avLst/>
          </a:prstGeom>
          <a:noFill/>
          <a:ln/>
        </p:spPr>
        <p:txBody>
          <a:bodyPr wrap="none" rtlCol="0" anchor="t"/>
          <a:lstStyle/>
          <a:p>
            <a:pPr marL="0" indent="0" algn="l">
              <a:lnSpc>
                <a:spcPts val="3062"/>
              </a:lnSpc>
              <a:buNone/>
            </a:pPr>
            <a:r>
              <a:rPr lang="en-US" sz="2187" b="1" dirty="0">
                <a:solidFill>
                  <a:srgbClr val="DCD7E5"/>
                </a:solidFill>
                <a:latin typeface="Heebo" pitchFamily="34" charset="0"/>
                <a:ea typeface="Heebo" pitchFamily="34" charset="-122"/>
                <a:cs typeface="Heebo" pitchFamily="34" charset="-120"/>
              </a:rPr>
              <a:t>Presented by :-</a:t>
            </a:r>
          </a:p>
          <a:p>
            <a:pPr marL="0" indent="0" algn="l">
              <a:lnSpc>
                <a:spcPts val="3062"/>
              </a:lnSpc>
              <a:buNone/>
            </a:pPr>
            <a:r>
              <a:rPr lang="en-US" sz="2187" b="1" dirty="0">
                <a:solidFill>
                  <a:srgbClr val="DCD7E5"/>
                </a:solidFill>
                <a:latin typeface="Heebo" pitchFamily="34" charset="0"/>
                <a:ea typeface="Heebo" pitchFamily="34" charset="-122"/>
                <a:cs typeface="Heebo" pitchFamily="34" charset="-120"/>
              </a:rPr>
              <a:t>                          Amarnath Jejurkar</a:t>
            </a:r>
          </a:p>
          <a:p>
            <a:pPr marL="0" indent="0" algn="l">
              <a:lnSpc>
                <a:spcPts val="3062"/>
              </a:lnSpc>
              <a:buNone/>
            </a:pPr>
            <a:r>
              <a:rPr lang="en-US" sz="2187" b="1" dirty="0">
                <a:solidFill>
                  <a:srgbClr val="DCD7E5"/>
                </a:solidFill>
                <a:latin typeface="Heebo" pitchFamily="34" charset="0"/>
                <a:ea typeface="Heebo" pitchFamily="34" charset="-122"/>
                <a:cs typeface="Heebo" pitchFamily="34" charset="-120"/>
              </a:rPr>
              <a:t>                           Ankit Kamble</a:t>
            </a:r>
          </a:p>
          <a:p>
            <a:pPr marL="0" indent="0" algn="l">
              <a:lnSpc>
                <a:spcPts val="3062"/>
              </a:lnSpc>
              <a:buNone/>
            </a:pPr>
            <a:endParaRPr lang="en-US" sz="2187" dirty="0"/>
          </a:p>
        </p:txBody>
      </p:sp>
      <p:pic>
        <p:nvPicPr>
          <p:cNvPr id="9" name="Image 1" descr="preencoded.png"/>
          <p:cNvPicPr>
            <a:picLocks noChangeAspect="1"/>
          </p:cNvPicPr>
          <p:nvPr/>
        </p:nvPicPr>
        <p:blipFill>
          <a:blip r:embed="rId4"/>
          <a:stretch>
            <a:fillRect/>
          </a:stretch>
        </p:blipFill>
        <p:spPr>
          <a:xfrm>
            <a:off x="8909825" y="-432427"/>
            <a:ext cx="5486400" cy="8229600"/>
          </a:xfrm>
          <a:prstGeom prst="rect">
            <a:avLst/>
          </a:prstGeom>
        </p:spPr>
      </p:pic>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11" name="Rectangle 10">
            <a:extLst>
              <a:ext uri="{FF2B5EF4-FFF2-40B4-BE49-F238E27FC236}">
                <a16:creationId xmlns:a16="http://schemas.microsoft.com/office/drawing/2014/main" id="{8966AFE8-ADE9-27B4-381F-30361AB5B8C9}"/>
              </a:ext>
            </a:extLst>
          </p:cNvPr>
          <p:cNvSpPr/>
          <p:nvPr/>
        </p:nvSpPr>
        <p:spPr>
          <a:xfrm>
            <a:off x="1761893" y="685382"/>
            <a:ext cx="6713034" cy="20578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C000"/>
                </a:solidFill>
              </a:rPr>
              <a:t>Flipkart  Grid 5.0</a:t>
            </a:r>
          </a:p>
          <a:p>
            <a:pPr algn="ctr"/>
            <a:r>
              <a:rPr lang="en-US" sz="3200" dirty="0">
                <a:solidFill>
                  <a:srgbClr val="FFC000"/>
                </a:solidFill>
              </a:rPr>
              <a:t>AI &amp; Robotics Hackathon</a:t>
            </a:r>
            <a:endParaRPr lang="en-IN" sz="3200" dirty="0">
              <a:solidFill>
                <a:srgbClr val="FFC000"/>
              </a:solidFill>
            </a:endParaRPr>
          </a:p>
        </p:txBody>
      </p:sp>
      <p:sp>
        <p:nvSpPr>
          <p:cNvPr id="12" name="Rectangle 11">
            <a:extLst>
              <a:ext uri="{FF2B5EF4-FFF2-40B4-BE49-F238E27FC236}">
                <a16:creationId xmlns:a16="http://schemas.microsoft.com/office/drawing/2014/main" id="{03A9A709-3E59-F982-F53E-1F31670CE80E}"/>
              </a:ext>
            </a:extLst>
          </p:cNvPr>
          <p:cNvSpPr/>
          <p:nvPr/>
        </p:nvSpPr>
        <p:spPr>
          <a:xfrm>
            <a:off x="12170785" y="7576139"/>
            <a:ext cx="2296807" cy="548640"/>
          </a:xfrm>
          <a:prstGeom prst="rect">
            <a:avLst/>
          </a:prstGeom>
          <a:solidFill>
            <a:srgbClr val="1A0C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037993" y="1214914"/>
            <a:ext cx="81457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Introduction to Robotics Arm</a:t>
            </a:r>
            <a:endParaRPr lang="en-US" sz="4374" dirty="0"/>
          </a:p>
        </p:txBody>
      </p:sp>
      <p:pic>
        <p:nvPicPr>
          <p:cNvPr id="5" name="Image 1" descr="preencoded.png"/>
          <p:cNvPicPr>
            <a:picLocks noChangeAspect="1"/>
          </p:cNvPicPr>
          <p:nvPr/>
        </p:nvPicPr>
        <p:blipFill>
          <a:blip r:embed="rId4"/>
          <a:stretch>
            <a:fillRect/>
          </a:stretch>
        </p:blipFill>
        <p:spPr>
          <a:xfrm>
            <a:off x="2037993" y="2353628"/>
            <a:ext cx="3295888" cy="2036921"/>
          </a:xfrm>
          <a:prstGeom prst="rect">
            <a:avLst/>
          </a:prstGeom>
        </p:spPr>
      </p:pic>
      <p:sp>
        <p:nvSpPr>
          <p:cNvPr id="6" name="Text 2"/>
          <p:cNvSpPr/>
          <p:nvPr/>
        </p:nvSpPr>
        <p:spPr>
          <a:xfrm>
            <a:off x="2037993" y="4668203"/>
            <a:ext cx="3162300"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Industrial Applications</a:t>
            </a:r>
            <a:endParaRPr lang="en-US" sz="2187" dirty="0"/>
          </a:p>
        </p:txBody>
      </p:sp>
      <p:sp>
        <p:nvSpPr>
          <p:cNvPr id="7" name="Text 3"/>
          <p:cNvSpPr/>
          <p:nvPr/>
        </p:nvSpPr>
        <p:spPr>
          <a:xfrm>
            <a:off x="2037993" y="5237559"/>
            <a:ext cx="3295888" cy="1777008"/>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Manufacturing, assembly, and inspection of products can be achieved with precise and accurate movements of robotics arm.</a:t>
            </a:r>
            <a:endParaRPr lang="en-US" sz="1750" dirty="0"/>
          </a:p>
        </p:txBody>
      </p:sp>
      <p:pic>
        <p:nvPicPr>
          <p:cNvPr id="8" name="Image 2" descr="preencoded.png"/>
          <p:cNvPicPr>
            <a:picLocks noChangeAspect="1"/>
          </p:cNvPicPr>
          <p:nvPr/>
        </p:nvPicPr>
        <p:blipFill>
          <a:blip r:embed="rId5"/>
          <a:stretch>
            <a:fillRect/>
          </a:stretch>
        </p:blipFill>
        <p:spPr>
          <a:xfrm>
            <a:off x="5667137" y="2353628"/>
            <a:ext cx="3296007" cy="2037040"/>
          </a:xfrm>
          <a:prstGeom prst="rect">
            <a:avLst/>
          </a:prstGeom>
        </p:spPr>
      </p:pic>
      <p:sp>
        <p:nvSpPr>
          <p:cNvPr id="9" name="Text 4"/>
          <p:cNvSpPr/>
          <p:nvPr/>
        </p:nvSpPr>
        <p:spPr>
          <a:xfrm>
            <a:off x="5667137" y="4668322"/>
            <a:ext cx="2933700"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Medical Applications</a:t>
            </a:r>
            <a:endParaRPr lang="en-US" sz="2187" dirty="0"/>
          </a:p>
        </p:txBody>
      </p:sp>
      <p:sp>
        <p:nvSpPr>
          <p:cNvPr id="10" name="Text 5"/>
          <p:cNvSpPr/>
          <p:nvPr/>
        </p:nvSpPr>
        <p:spPr>
          <a:xfrm>
            <a:off x="5667137" y="5237678"/>
            <a:ext cx="3296007" cy="1421606"/>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Robotics arm can help in minimally invasive surgeries and procedures, reducing trauma to the patient.</a:t>
            </a:r>
            <a:endParaRPr lang="en-US" sz="1750" dirty="0"/>
          </a:p>
        </p:txBody>
      </p:sp>
      <p:pic>
        <p:nvPicPr>
          <p:cNvPr id="11" name="Image 3" descr="preencoded.png"/>
          <p:cNvPicPr>
            <a:picLocks noChangeAspect="1"/>
          </p:cNvPicPr>
          <p:nvPr/>
        </p:nvPicPr>
        <p:blipFill>
          <a:blip r:embed="rId6"/>
          <a:stretch>
            <a:fillRect/>
          </a:stretch>
        </p:blipFill>
        <p:spPr>
          <a:xfrm>
            <a:off x="9296400" y="2353628"/>
            <a:ext cx="3296007" cy="2037040"/>
          </a:xfrm>
          <a:prstGeom prst="rect">
            <a:avLst/>
          </a:prstGeom>
        </p:spPr>
      </p:pic>
      <p:sp>
        <p:nvSpPr>
          <p:cNvPr id="12" name="Text 6"/>
          <p:cNvSpPr/>
          <p:nvPr/>
        </p:nvSpPr>
        <p:spPr>
          <a:xfrm>
            <a:off x="9296400" y="4668322"/>
            <a:ext cx="3296007" cy="694373"/>
          </a:xfrm>
          <a:prstGeom prst="rect">
            <a:avLst/>
          </a:prstGeom>
          <a:noFill/>
          <a:ln/>
        </p:spPr>
        <p:txBody>
          <a:bodyPr wrap="squar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Agricultural Applications</a:t>
            </a:r>
            <a:endParaRPr lang="en-US" sz="2187" dirty="0"/>
          </a:p>
        </p:txBody>
      </p:sp>
      <p:sp>
        <p:nvSpPr>
          <p:cNvPr id="13" name="Text 7"/>
          <p:cNvSpPr/>
          <p:nvPr/>
        </p:nvSpPr>
        <p:spPr>
          <a:xfrm>
            <a:off x="9296400" y="5584865"/>
            <a:ext cx="3296007" cy="1421606"/>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Robotics arm can be used in farms to replace manual labor and improve efficiency in crop production.</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
        <p:nvSpPr>
          <p:cNvPr id="15" name="Rectangle 14">
            <a:extLst>
              <a:ext uri="{FF2B5EF4-FFF2-40B4-BE49-F238E27FC236}">
                <a16:creationId xmlns:a16="http://schemas.microsoft.com/office/drawing/2014/main" id="{D1A1C2E5-C520-52CB-6D71-CDC5777724CC}"/>
              </a:ext>
            </a:extLst>
          </p:cNvPr>
          <p:cNvSpPr/>
          <p:nvPr/>
        </p:nvSpPr>
        <p:spPr>
          <a:xfrm>
            <a:off x="12242153" y="7589520"/>
            <a:ext cx="2296807" cy="548640"/>
          </a:xfrm>
          <a:prstGeom prst="rect">
            <a:avLst/>
          </a:prstGeom>
          <a:solidFill>
            <a:srgbClr val="1A0C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037993" y="1609368"/>
            <a:ext cx="100279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Overview of AI and Computer Vision</a:t>
            </a:r>
            <a:endParaRPr lang="en-US" sz="4374" dirty="0"/>
          </a:p>
        </p:txBody>
      </p:sp>
      <p:sp>
        <p:nvSpPr>
          <p:cNvPr id="5" name="Shape 2"/>
          <p:cNvSpPr/>
          <p:nvPr/>
        </p:nvSpPr>
        <p:spPr>
          <a:xfrm>
            <a:off x="2037993" y="2748082"/>
            <a:ext cx="3370064" cy="3872151"/>
          </a:xfrm>
          <a:prstGeom prst="roundRect">
            <a:avLst>
              <a:gd name="adj" fmla="val 1628"/>
            </a:avLst>
          </a:prstGeom>
          <a:solidFill>
            <a:srgbClr val="3C136D"/>
          </a:solidFill>
          <a:ln w="7620">
            <a:solidFill>
              <a:srgbClr val="481782"/>
            </a:solidFill>
            <a:prstDash val="solid"/>
          </a:ln>
        </p:spPr>
        <p:txBody>
          <a:bodyPr/>
          <a:lstStyle/>
          <a:p>
            <a:endParaRPr lang="en-IN"/>
          </a:p>
        </p:txBody>
      </p:sp>
      <p:sp>
        <p:nvSpPr>
          <p:cNvPr id="6" name="Text 3"/>
          <p:cNvSpPr/>
          <p:nvPr/>
        </p:nvSpPr>
        <p:spPr>
          <a:xfrm>
            <a:off x="2267783" y="2977872"/>
            <a:ext cx="222194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Definition</a:t>
            </a:r>
            <a:endParaRPr lang="en-US" sz="2187" dirty="0"/>
          </a:p>
        </p:txBody>
      </p:sp>
      <p:sp>
        <p:nvSpPr>
          <p:cNvPr id="7" name="Text 4"/>
          <p:cNvSpPr/>
          <p:nvPr/>
        </p:nvSpPr>
        <p:spPr>
          <a:xfrm>
            <a:off x="2267783" y="3547229"/>
            <a:ext cx="2910483" cy="284321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Artificial intelligence (AI) refers to intelligence demonstrated by machines while computer vision is a branch of AI that deals with enabling machines to interpret and analyze digital images from the real world.</a:t>
            </a:r>
            <a:endParaRPr lang="en-US" sz="1750" dirty="0"/>
          </a:p>
        </p:txBody>
      </p:sp>
      <p:sp>
        <p:nvSpPr>
          <p:cNvPr id="8" name="Shape 5"/>
          <p:cNvSpPr/>
          <p:nvPr/>
        </p:nvSpPr>
        <p:spPr>
          <a:xfrm>
            <a:off x="5630228" y="2748082"/>
            <a:ext cx="3370064" cy="3872151"/>
          </a:xfrm>
          <a:prstGeom prst="roundRect">
            <a:avLst>
              <a:gd name="adj" fmla="val 1628"/>
            </a:avLst>
          </a:prstGeom>
          <a:solidFill>
            <a:srgbClr val="3C136D"/>
          </a:solidFill>
          <a:ln w="7620">
            <a:solidFill>
              <a:srgbClr val="481782"/>
            </a:solidFill>
            <a:prstDash val="solid"/>
          </a:ln>
        </p:spPr>
        <p:txBody>
          <a:bodyPr/>
          <a:lstStyle/>
          <a:p>
            <a:endParaRPr lang="en-IN"/>
          </a:p>
        </p:txBody>
      </p:sp>
      <p:sp>
        <p:nvSpPr>
          <p:cNvPr id="9" name="Text 6"/>
          <p:cNvSpPr/>
          <p:nvPr/>
        </p:nvSpPr>
        <p:spPr>
          <a:xfrm>
            <a:off x="5860018" y="2977872"/>
            <a:ext cx="222194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Applications</a:t>
            </a:r>
            <a:endParaRPr lang="en-US" sz="2187" dirty="0"/>
          </a:p>
        </p:txBody>
      </p:sp>
      <p:sp>
        <p:nvSpPr>
          <p:cNvPr id="10" name="Text 7"/>
          <p:cNvSpPr/>
          <p:nvPr/>
        </p:nvSpPr>
        <p:spPr>
          <a:xfrm>
            <a:off x="5860018" y="3547229"/>
            <a:ext cx="2910483"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AI and computer vision are widely used in various applications like facial recognition, self-driving cars, and robotics arm technology.</a:t>
            </a:r>
            <a:endParaRPr lang="en-US" sz="1750" dirty="0"/>
          </a:p>
        </p:txBody>
      </p:sp>
      <p:sp>
        <p:nvSpPr>
          <p:cNvPr id="11" name="Shape 8"/>
          <p:cNvSpPr/>
          <p:nvPr/>
        </p:nvSpPr>
        <p:spPr>
          <a:xfrm>
            <a:off x="9222462" y="2748082"/>
            <a:ext cx="3370064" cy="3872151"/>
          </a:xfrm>
          <a:prstGeom prst="roundRect">
            <a:avLst>
              <a:gd name="adj" fmla="val 1628"/>
            </a:avLst>
          </a:prstGeom>
          <a:solidFill>
            <a:srgbClr val="3C136D"/>
          </a:solidFill>
          <a:ln w="7620">
            <a:solidFill>
              <a:srgbClr val="481782"/>
            </a:solidFill>
            <a:prstDash val="solid"/>
          </a:ln>
        </p:spPr>
        <p:txBody>
          <a:bodyPr/>
          <a:lstStyle/>
          <a:p>
            <a:endParaRPr lang="en-IN"/>
          </a:p>
        </p:txBody>
      </p:sp>
      <p:sp>
        <p:nvSpPr>
          <p:cNvPr id="12" name="Text 9"/>
          <p:cNvSpPr/>
          <p:nvPr/>
        </p:nvSpPr>
        <p:spPr>
          <a:xfrm>
            <a:off x="9452253" y="2977872"/>
            <a:ext cx="222194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Advantages</a:t>
            </a:r>
            <a:endParaRPr lang="en-US" sz="2187" dirty="0"/>
          </a:p>
        </p:txBody>
      </p:sp>
      <p:sp>
        <p:nvSpPr>
          <p:cNvPr id="13" name="Text 10"/>
          <p:cNvSpPr/>
          <p:nvPr/>
        </p:nvSpPr>
        <p:spPr>
          <a:xfrm>
            <a:off x="9452253" y="3547229"/>
            <a:ext cx="2910483" cy="284321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AI and computer vision technologies have shown significant improvements in terms of precision, efficiency, and accuracy in different processes and operations, making it an ideal solution for robotics arm applications.</a:t>
            </a:r>
            <a:endParaRPr lang="en-US" sz="1750"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5" name="Rectangle 14">
            <a:extLst>
              <a:ext uri="{FF2B5EF4-FFF2-40B4-BE49-F238E27FC236}">
                <a16:creationId xmlns:a16="http://schemas.microsoft.com/office/drawing/2014/main" id="{4F42570B-65FF-A0E2-0E80-0E708B69A76B}"/>
              </a:ext>
            </a:extLst>
          </p:cNvPr>
          <p:cNvSpPr/>
          <p:nvPr/>
        </p:nvSpPr>
        <p:spPr>
          <a:xfrm>
            <a:off x="12287873" y="7521536"/>
            <a:ext cx="2296807" cy="548640"/>
          </a:xfrm>
          <a:prstGeom prst="rect">
            <a:avLst/>
          </a:prstGeom>
          <a:solidFill>
            <a:srgbClr val="1A0C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037993" y="1514118"/>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How AI and Computer Vision Improve Robotics Arm Functionality</a:t>
            </a:r>
            <a:endParaRPr lang="en-US" sz="4374" dirty="0"/>
          </a:p>
        </p:txBody>
      </p:sp>
      <p:sp>
        <p:nvSpPr>
          <p:cNvPr id="5" name="Text 2"/>
          <p:cNvSpPr/>
          <p:nvPr/>
        </p:nvSpPr>
        <p:spPr>
          <a:xfrm>
            <a:off x="2037993" y="3458289"/>
            <a:ext cx="3156347" cy="694373"/>
          </a:xfrm>
          <a:prstGeom prst="rect">
            <a:avLst/>
          </a:prstGeom>
          <a:noFill/>
          <a:ln/>
        </p:spPr>
        <p:txBody>
          <a:bodyPr wrap="squar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Precision and Accuracy</a:t>
            </a:r>
            <a:endParaRPr lang="en-US" sz="2187" dirty="0"/>
          </a:p>
        </p:txBody>
      </p:sp>
      <p:sp>
        <p:nvSpPr>
          <p:cNvPr id="6" name="Text 3"/>
          <p:cNvSpPr/>
          <p:nvPr/>
        </p:nvSpPr>
        <p:spPr>
          <a:xfrm>
            <a:off x="2037993" y="4374832"/>
            <a:ext cx="3156347" cy="213240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Using sensors, AI and computer vision can detect and analyze surrounding objects, enabling the robotics arm to execute precise and accurate movements.</a:t>
            </a:r>
            <a:endParaRPr lang="en-US" sz="1750" dirty="0"/>
          </a:p>
        </p:txBody>
      </p:sp>
      <p:sp>
        <p:nvSpPr>
          <p:cNvPr id="7" name="Text 4"/>
          <p:cNvSpPr/>
          <p:nvPr/>
        </p:nvSpPr>
        <p:spPr>
          <a:xfrm>
            <a:off x="5743932" y="3458289"/>
            <a:ext cx="2221944" cy="347186"/>
          </a:xfrm>
          <a:prstGeom prst="rect">
            <a:avLst/>
          </a:prstGeom>
          <a:noFill/>
          <a:ln/>
        </p:spPr>
        <p:txBody>
          <a:bodyPr wrap="non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Adaptability</a:t>
            </a:r>
            <a:endParaRPr lang="en-US" sz="2187" dirty="0"/>
          </a:p>
        </p:txBody>
      </p:sp>
      <p:sp>
        <p:nvSpPr>
          <p:cNvPr id="8" name="Text 5"/>
          <p:cNvSpPr/>
          <p:nvPr/>
        </p:nvSpPr>
        <p:spPr>
          <a:xfrm>
            <a:off x="5743932" y="4027646"/>
            <a:ext cx="3156347" cy="2487811"/>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AI and computer vision can enhance robotics arm capabilities by learning from its surroundings, adapting to changing environments, and identifying and correcting errors in real-time.</a:t>
            </a:r>
            <a:endParaRPr lang="en-US" sz="1750" dirty="0"/>
          </a:p>
        </p:txBody>
      </p:sp>
      <p:sp>
        <p:nvSpPr>
          <p:cNvPr id="9" name="Text 6"/>
          <p:cNvSpPr/>
          <p:nvPr/>
        </p:nvSpPr>
        <p:spPr>
          <a:xfrm>
            <a:off x="9449872" y="3458289"/>
            <a:ext cx="2221944" cy="347186"/>
          </a:xfrm>
          <a:prstGeom prst="rect">
            <a:avLst/>
          </a:prstGeom>
          <a:noFill/>
          <a:ln/>
        </p:spPr>
        <p:txBody>
          <a:bodyPr wrap="non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Efficiency</a:t>
            </a:r>
            <a:endParaRPr lang="en-US" sz="2187" dirty="0"/>
          </a:p>
        </p:txBody>
      </p:sp>
      <p:sp>
        <p:nvSpPr>
          <p:cNvPr id="10" name="Text 7"/>
          <p:cNvSpPr/>
          <p:nvPr/>
        </p:nvSpPr>
        <p:spPr>
          <a:xfrm>
            <a:off x="9449872" y="4027646"/>
            <a:ext cx="3156347" cy="2487811"/>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AI and computer vision can optimize workflows and decision-making processes, facilitating the robotics arm to perform tasks faster and more efficiently than it would with human intervention.</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2" name="Rectangle 11">
            <a:extLst>
              <a:ext uri="{FF2B5EF4-FFF2-40B4-BE49-F238E27FC236}">
                <a16:creationId xmlns:a16="http://schemas.microsoft.com/office/drawing/2014/main" id="{E08BF00E-4107-AD8B-0CC9-C604513E8A7B}"/>
              </a:ext>
            </a:extLst>
          </p:cNvPr>
          <p:cNvSpPr/>
          <p:nvPr/>
        </p:nvSpPr>
        <p:spPr>
          <a:xfrm>
            <a:off x="12242152" y="7576139"/>
            <a:ext cx="2296807" cy="548640"/>
          </a:xfrm>
          <a:prstGeom prst="rect">
            <a:avLst/>
          </a:prstGeom>
          <a:solidFill>
            <a:srgbClr val="1A0C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509599" y="556855"/>
            <a:ext cx="9611082" cy="1264682"/>
          </a:xfrm>
          <a:prstGeom prst="rect">
            <a:avLst/>
          </a:prstGeom>
          <a:noFill/>
          <a:ln/>
        </p:spPr>
        <p:txBody>
          <a:bodyPr wrap="square" rtlCol="0" anchor="t"/>
          <a:lstStyle/>
          <a:p>
            <a:pPr marL="0" indent="0">
              <a:lnSpc>
                <a:spcPts val="4979"/>
              </a:lnSpc>
              <a:buNone/>
            </a:pPr>
            <a:r>
              <a:rPr lang="en-US" sz="3983" dirty="0">
                <a:solidFill>
                  <a:srgbClr val="F2F0F4"/>
                </a:solidFill>
                <a:latin typeface="Montserrat" pitchFamily="34" charset="0"/>
                <a:ea typeface="Montserrat" pitchFamily="34" charset="-122"/>
                <a:cs typeface="Montserrat" pitchFamily="34" charset="-120"/>
              </a:rPr>
              <a:t>Applications of Robotics Arm with AI and Computer Vision</a:t>
            </a:r>
            <a:endParaRPr lang="en-US" sz="3983" dirty="0"/>
          </a:p>
        </p:txBody>
      </p:sp>
      <p:sp>
        <p:nvSpPr>
          <p:cNvPr id="5" name="Shape 2"/>
          <p:cNvSpPr/>
          <p:nvPr/>
        </p:nvSpPr>
        <p:spPr>
          <a:xfrm>
            <a:off x="2509599" y="4949428"/>
            <a:ext cx="9611082" cy="40362"/>
          </a:xfrm>
          <a:prstGeom prst="rect">
            <a:avLst/>
          </a:prstGeom>
          <a:solidFill>
            <a:srgbClr val="481782"/>
          </a:solidFill>
          <a:ln/>
        </p:spPr>
        <p:txBody>
          <a:bodyPr/>
          <a:lstStyle/>
          <a:p>
            <a:endParaRPr lang="en-IN"/>
          </a:p>
        </p:txBody>
      </p:sp>
      <p:sp>
        <p:nvSpPr>
          <p:cNvPr id="6" name="Shape 3"/>
          <p:cNvSpPr/>
          <p:nvPr/>
        </p:nvSpPr>
        <p:spPr>
          <a:xfrm>
            <a:off x="4841617" y="4949369"/>
            <a:ext cx="40362" cy="708184"/>
          </a:xfrm>
          <a:prstGeom prst="rect">
            <a:avLst/>
          </a:prstGeom>
          <a:solidFill>
            <a:srgbClr val="481782"/>
          </a:solidFill>
          <a:ln/>
        </p:spPr>
        <p:txBody>
          <a:bodyPr/>
          <a:lstStyle/>
          <a:p>
            <a:endParaRPr lang="en-IN"/>
          </a:p>
        </p:txBody>
      </p:sp>
      <p:sp>
        <p:nvSpPr>
          <p:cNvPr id="7" name="Shape 4"/>
          <p:cNvSpPr/>
          <p:nvPr/>
        </p:nvSpPr>
        <p:spPr>
          <a:xfrm>
            <a:off x="4634270" y="4721840"/>
            <a:ext cx="455176" cy="455176"/>
          </a:xfrm>
          <a:prstGeom prst="roundRect">
            <a:avLst>
              <a:gd name="adj" fmla="val 12053"/>
            </a:avLst>
          </a:prstGeom>
          <a:solidFill>
            <a:srgbClr val="3C136D"/>
          </a:solidFill>
          <a:ln w="7620">
            <a:solidFill>
              <a:srgbClr val="481782"/>
            </a:solidFill>
            <a:prstDash val="solid"/>
          </a:ln>
        </p:spPr>
        <p:txBody>
          <a:bodyPr/>
          <a:lstStyle/>
          <a:p>
            <a:endParaRPr lang="en-IN"/>
          </a:p>
        </p:txBody>
      </p:sp>
      <p:sp>
        <p:nvSpPr>
          <p:cNvPr id="8" name="Text 5"/>
          <p:cNvSpPr/>
          <p:nvPr/>
        </p:nvSpPr>
        <p:spPr>
          <a:xfrm>
            <a:off x="4808458" y="4759702"/>
            <a:ext cx="106680" cy="379333"/>
          </a:xfrm>
          <a:prstGeom prst="rect">
            <a:avLst/>
          </a:prstGeom>
          <a:noFill/>
          <a:ln/>
        </p:spPr>
        <p:txBody>
          <a:bodyPr wrap="none" rtlCol="0" anchor="t"/>
          <a:lstStyle/>
          <a:p>
            <a:pPr marL="0" indent="0" algn="ctr">
              <a:lnSpc>
                <a:spcPts val="2987"/>
              </a:lnSpc>
              <a:buNone/>
            </a:pPr>
            <a:r>
              <a:rPr lang="en-US" sz="2390" dirty="0">
                <a:solidFill>
                  <a:srgbClr val="DCD7E5"/>
                </a:solidFill>
                <a:latin typeface="Montserrat" pitchFamily="34" charset="0"/>
                <a:ea typeface="Montserrat" pitchFamily="34" charset="-122"/>
                <a:cs typeface="Montserrat" pitchFamily="34" charset="-120"/>
              </a:rPr>
              <a:t>1</a:t>
            </a:r>
            <a:endParaRPr lang="en-US" sz="2390" dirty="0"/>
          </a:p>
        </p:txBody>
      </p:sp>
      <p:sp>
        <p:nvSpPr>
          <p:cNvPr id="9" name="Text 6"/>
          <p:cNvSpPr/>
          <p:nvPr/>
        </p:nvSpPr>
        <p:spPr>
          <a:xfrm>
            <a:off x="3562588" y="5859899"/>
            <a:ext cx="2598420" cy="316111"/>
          </a:xfrm>
          <a:prstGeom prst="rect">
            <a:avLst/>
          </a:prstGeom>
          <a:noFill/>
          <a:ln/>
        </p:spPr>
        <p:txBody>
          <a:bodyPr wrap="none" rtlCol="0" anchor="t"/>
          <a:lstStyle/>
          <a:p>
            <a:pPr marL="0" indent="0" algn="ctr">
              <a:lnSpc>
                <a:spcPts val="2489"/>
              </a:lnSpc>
              <a:buNone/>
            </a:pPr>
            <a:r>
              <a:rPr lang="en-US" sz="1992" dirty="0">
                <a:solidFill>
                  <a:srgbClr val="DCD7E5"/>
                </a:solidFill>
                <a:latin typeface="Montserrat" pitchFamily="34" charset="0"/>
                <a:ea typeface="Montserrat" pitchFamily="34" charset="-122"/>
                <a:cs typeface="Montserrat" pitchFamily="34" charset="-120"/>
              </a:rPr>
              <a:t>Automotive Industry</a:t>
            </a:r>
            <a:endParaRPr lang="en-US" sz="1992" dirty="0"/>
          </a:p>
        </p:txBody>
      </p:sp>
      <p:sp>
        <p:nvSpPr>
          <p:cNvPr id="10" name="Text 7"/>
          <p:cNvSpPr/>
          <p:nvPr/>
        </p:nvSpPr>
        <p:spPr>
          <a:xfrm>
            <a:off x="2711887" y="6378297"/>
            <a:ext cx="4299823" cy="1294448"/>
          </a:xfrm>
          <a:prstGeom prst="rect">
            <a:avLst/>
          </a:prstGeom>
          <a:noFill/>
          <a:ln/>
        </p:spPr>
        <p:txBody>
          <a:bodyPr wrap="square" rtlCol="0" anchor="t"/>
          <a:lstStyle/>
          <a:p>
            <a:pPr marL="0" indent="0" algn="ctr">
              <a:lnSpc>
                <a:spcPts val="2549"/>
              </a:lnSpc>
              <a:buNone/>
            </a:pPr>
            <a:r>
              <a:rPr lang="en-US" sz="1593" dirty="0">
                <a:solidFill>
                  <a:srgbClr val="DCD7E5"/>
                </a:solidFill>
                <a:latin typeface="Heebo" pitchFamily="34" charset="0"/>
                <a:ea typeface="Heebo" pitchFamily="34" charset="-122"/>
                <a:cs typeface="Heebo" pitchFamily="34" charset="-120"/>
              </a:rPr>
              <a:t>Robotic arms with AI and computer vision find applications in autonomous assembly lines, quality control inspections and painting, among other things.</a:t>
            </a:r>
            <a:endParaRPr lang="en-US" sz="1593" dirty="0"/>
          </a:p>
        </p:txBody>
      </p:sp>
      <p:sp>
        <p:nvSpPr>
          <p:cNvPr id="11" name="Shape 8"/>
          <p:cNvSpPr/>
          <p:nvPr/>
        </p:nvSpPr>
        <p:spPr>
          <a:xfrm>
            <a:off x="7294900" y="4241304"/>
            <a:ext cx="40362" cy="708184"/>
          </a:xfrm>
          <a:prstGeom prst="rect">
            <a:avLst/>
          </a:prstGeom>
          <a:solidFill>
            <a:srgbClr val="481782"/>
          </a:solidFill>
          <a:ln/>
        </p:spPr>
        <p:txBody>
          <a:bodyPr/>
          <a:lstStyle/>
          <a:p>
            <a:endParaRPr lang="en-IN"/>
          </a:p>
        </p:txBody>
      </p:sp>
      <p:sp>
        <p:nvSpPr>
          <p:cNvPr id="12" name="Shape 9"/>
          <p:cNvSpPr/>
          <p:nvPr/>
        </p:nvSpPr>
        <p:spPr>
          <a:xfrm>
            <a:off x="7087553" y="4721840"/>
            <a:ext cx="455176" cy="455176"/>
          </a:xfrm>
          <a:prstGeom prst="roundRect">
            <a:avLst>
              <a:gd name="adj" fmla="val 12053"/>
            </a:avLst>
          </a:prstGeom>
          <a:solidFill>
            <a:srgbClr val="3C136D"/>
          </a:solidFill>
          <a:ln w="7620">
            <a:solidFill>
              <a:srgbClr val="481782"/>
            </a:solidFill>
            <a:prstDash val="solid"/>
          </a:ln>
        </p:spPr>
        <p:txBody>
          <a:bodyPr/>
          <a:lstStyle/>
          <a:p>
            <a:endParaRPr lang="en-IN"/>
          </a:p>
        </p:txBody>
      </p:sp>
      <p:sp>
        <p:nvSpPr>
          <p:cNvPr id="13" name="Text 10"/>
          <p:cNvSpPr/>
          <p:nvPr/>
        </p:nvSpPr>
        <p:spPr>
          <a:xfrm>
            <a:off x="7227451" y="4759702"/>
            <a:ext cx="175260" cy="379333"/>
          </a:xfrm>
          <a:prstGeom prst="rect">
            <a:avLst/>
          </a:prstGeom>
          <a:noFill/>
          <a:ln/>
        </p:spPr>
        <p:txBody>
          <a:bodyPr wrap="none" rtlCol="0" anchor="t"/>
          <a:lstStyle/>
          <a:p>
            <a:pPr marL="0" indent="0" algn="ctr">
              <a:lnSpc>
                <a:spcPts val="2987"/>
              </a:lnSpc>
              <a:buNone/>
            </a:pPr>
            <a:r>
              <a:rPr lang="en-US" sz="2390" dirty="0">
                <a:solidFill>
                  <a:srgbClr val="DCD7E5"/>
                </a:solidFill>
                <a:latin typeface="Montserrat" pitchFamily="34" charset="0"/>
                <a:ea typeface="Montserrat" pitchFamily="34" charset="-122"/>
                <a:cs typeface="Montserrat" pitchFamily="34" charset="-120"/>
              </a:rPr>
              <a:t>2</a:t>
            </a:r>
            <a:endParaRPr lang="en-US" sz="2390" dirty="0"/>
          </a:p>
        </p:txBody>
      </p:sp>
      <p:sp>
        <p:nvSpPr>
          <p:cNvPr id="14" name="Text 11"/>
          <p:cNvSpPr/>
          <p:nvPr/>
        </p:nvSpPr>
        <p:spPr>
          <a:xfrm>
            <a:off x="5722501" y="2226112"/>
            <a:ext cx="3185160" cy="316111"/>
          </a:xfrm>
          <a:prstGeom prst="rect">
            <a:avLst/>
          </a:prstGeom>
          <a:noFill/>
          <a:ln/>
        </p:spPr>
        <p:txBody>
          <a:bodyPr wrap="none" rtlCol="0" anchor="t"/>
          <a:lstStyle/>
          <a:p>
            <a:pPr marL="0" indent="0" algn="ctr">
              <a:lnSpc>
                <a:spcPts val="2489"/>
              </a:lnSpc>
              <a:buNone/>
            </a:pPr>
            <a:r>
              <a:rPr lang="en-US" sz="1992" dirty="0">
                <a:solidFill>
                  <a:srgbClr val="DCD7E5"/>
                </a:solidFill>
                <a:latin typeface="Montserrat" pitchFamily="34" charset="0"/>
                <a:ea typeface="Montserrat" pitchFamily="34" charset="-122"/>
                <a:cs typeface="Montserrat" pitchFamily="34" charset="-120"/>
              </a:rPr>
              <a:t>Warehouse and Logistics</a:t>
            </a:r>
            <a:endParaRPr lang="en-US" sz="1992" dirty="0"/>
          </a:p>
        </p:txBody>
      </p:sp>
      <p:sp>
        <p:nvSpPr>
          <p:cNvPr id="15" name="Text 12"/>
          <p:cNvSpPr/>
          <p:nvPr/>
        </p:nvSpPr>
        <p:spPr>
          <a:xfrm>
            <a:off x="5165169" y="2744510"/>
            <a:ext cx="4299823" cy="1294448"/>
          </a:xfrm>
          <a:prstGeom prst="rect">
            <a:avLst/>
          </a:prstGeom>
          <a:noFill/>
          <a:ln/>
        </p:spPr>
        <p:txBody>
          <a:bodyPr wrap="square" rtlCol="0" anchor="t"/>
          <a:lstStyle/>
          <a:p>
            <a:pPr marL="0" indent="0" algn="ctr">
              <a:lnSpc>
                <a:spcPts val="2549"/>
              </a:lnSpc>
              <a:buNone/>
            </a:pPr>
            <a:r>
              <a:rPr lang="en-US" sz="1593" dirty="0">
                <a:solidFill>
                  <a:srgbClr val="DCD7E5"/>
                </a:solidFill>
                <a:latin typeface="Heebo" pitchFamily="34" charset="0"/>
                <a:ea typeface="Heebo" pitchFamily="34" charset="-122"/>
                <a:cs typeface="Heebo" pitchFamily="34" charset="-120"/>
              </a:rPr>
              <a:t>Robotic arms can automate the process of sorting, packing, and labeling goods in warehouses, leading to faster and more accurate processing of goods.</a:t>
            </a:r>
            <a:endParaRPr lang="en-US" sz="1593" dirty="0"/>
          </a:p>
        </p:txBody>
      </p:sp>
      <p:sp>
        <p:nvSpPr>
          <p:cNvPr id="16" name="Shape 13"/>
          <p:cNvSpPr/>
          <p:nvPr/>
        </p:nvSpPr>
        <p:spPr>
          <a:xfrm>
            <a:off x="9748302" y="4949369"/>
            <a:ext cx="40362" cy="708184"/>
          </a:xfrm>
          <a:prstGeom prst="rect">
            <a:avLst/>
          </a:prstGeom>
          <a:solidFill>
            <a:srgbClr val="481782"/>
          </a:solidFill>
          <a:ln/>
        </p:spPr>
        <p:txBody>
          <a:bodyPr/>
          <a:lstStyle/>
          <a:p>
            <a:endParaRPr lang="en-IN"/>
          </a:p>
        </p:txBody>
      </p:sp>
      <p:sp>
        <p:nvSpPr>
          <p:cNvPr id="17" name="Shape 14"/>
          <p:cNvSpPr/>
          <p:nvPr/>
        </p:nvSpPr>
        <p:spPr>
          <a:xfrm>
            <a:off x="9540954" y="4721840"/>
            <a:ext cx="455176" cy="455176"/>
          </a:xfrm>
          <a:prstGeom prst="roundRect">
            <a:avLst>
              <a:gd name="adj" fmla="val 12053"/>
            </a:avLst>
          </a:prstGeom>
          <a:solidFill>
            <a:srgbClr val="3C136D"/>
          </a:solidFill>
          <a:ln w="7620">
            <a:solidFill>
              <a:srgbClr val="481782"/>
            </a:solidFill>
            <a:prstDash val="solid"/>
          </a:ln>
        </p:spPr>
        <p:txBody>
          <a:bodyPr/>
          <a:lstStyle/>
          <a:p>
            <a:endParaRPr lang="en-IN"/>
          </a:p>
        </p:txBody>
      </p:sp>
      <p:sp>
        <p:nvSpPr>
          <p:cNvPr id="18" name="Text 15"/>
          <p:cNvSpPr/>
          <p:nvPr/>
        </p:nvSpPr>
        <p:spPr>
          <a:xfrm>
            <a:off x="9684663" y="4759702"/>
            <a:ext cx="167640" cy="379333"/>
          </a:xfrm>
          <a:prstGeom prst="rect">
            <a:avLst/>
          </a:prstGeom>
          <a:noFill/>
          <a:ln/>
        </p:spPr>
        <p:txBody>
          <a:bodyPr wrap="none" rtlCol="0" anchor="t"/>
          <a:lstStyle/>
          <a:p>
            <a:pPr marL="0" indent="0" algn="ctr">
              <a:lnSpc>
                <a:spcPts val="2987"/>
              </a:lnSpc>
              <a:buNone/>
            </a:pPr>
            <a:r>
              <a:rPr lang="en-US" sz="2390" dirty="0">
                <a:solidFill>
                  <a:srgbClr val="DCD7E5"/>
                </a:solidFill>
                <a:latin typeface="Montserrat" pitchFamily="34" charset="0"/>
                <a:ea typeface="Montserrat" pitchFamily="34" charset="-122"/>
                <a:cs typeface="Montserrat" pitchFamily="34" charset="-120"/>
              </a:rPr>
              <a:t>3</a:t>
            </a:r>
            <a:endParaRPr lang="en-US" sz="2390" dirty="0"/>
          </a:p>
        </p:txBody>
      </p:sp>
      <p:sp>
        <p:nvSpPr>
          <p:cNvPr id="19" name="Text 16"/>
          <p:cNvSpPr/>
          <p:nvPr/>
        </p:nvSpPr>
        <p:spPr>
          <a:xfrm>
            <a:off x="8709303" y="5859899"/>
            <a:ext cx="2118360" cy="316111"/>
          </a:xfrm>
          <a:prstGeom prst="rect">
            <a:avLst/>
          </a:prstGeom>
          <a:noFill/>
          <a:ln/>
        </p:spPr>
        <p:txBody>
          <a:bodyPr wrap="none" rtlCol="0" anchor="t"/>
          <a:lstStyle/>
          <a:p>
            <a:pPr marL="0" indent="0" algn="ctr">
              <a:lnSpc>
                <a:spcPts val="2489"/>
              </a:lnSpc>
              <a:buNone/>
            </a:pPr>
            <a:r>
              <a:rPr lang="en-US" sz="1992" dirty="0">
                <a:solidFill>
                  <a:srgbClr val="DCD7E5"/>
                </a:solidFill>
                <a:latin typeface="Montserrat" pitchFamily="34" charset="0"/>
                <a:ea typeface="Montserrat" pitchFamily="34" charset="-122"/>
                <a:cs typeface="Montserrat" pitchFamily="34" charset="-120"/>
              </a:rPr>
              <a:t>Medical Industry</a:t>
            </a:r>
            <a:endParaRPr lang="en-US" sz="1992" dirty="0"/>
          </a:p>
        </p:txBody>
      </p:sp>
      <p:sp>
        <p:nvSpPr>
          <p:cNvPr id="20" name="Text 17"/>
          <p:cNvSpPr/>
          <p:nvPr/>
        </p:nvSpPr>
        <p:spPr>
          <a:xfrm>
            <a:off x="7618571" y="6378297"/>
            <a:ext cx="4299823" cy="1294448"/>
          </a:xfrm>
          <a:prstGeom prst="rect">
            <a:avLst/>
          </a:prstGeom>
          <a:noFill/>
          <a:ln/>
        </p:spPr>
        <p:txBody>
          <a:bodyPr wrap="square" rtlCol="0" anchor="t"/>
          <a:lstStyle/>
          <a:p>
            <a:pPr marL="0" indent="0" algn="ctr">
              <a:lnSpc>
                <a:spcPts val="2549"/>
              </a:lnSpc>
              <a:buNone/>
            </a:pPr>
            <a:r>
              <a:rPr lang="en-US" sz="1593" dirty="0">
                <a:solidFill>
                  <a:srgbClr val="DCD7E5"/>
                </a:solidFill>
                <a:latin typeface="Heebo" pitchFamily="34" charset="0"/>
                <a:ea typeface="Heebo" pitchFamily="34" charset="-122"/>
                <a:cs typeface="Heebo" pitchFamily="34" charset="-120"/>
              </a:rPr>
              <a:t>Robotic arms with AI and computer vision have a variety of applications in the medical industry, such as assisting in surgeries, drug discovery, and rehabilitation.</a:t>
            </a:r>
            <a:endParaRPr lang="en-US" sz="1593"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22" name="Rectangle 21">
            <a:extLst>
              <a:ext uri="{FF2B5EF4-FFF2-40B4-BE49-F238E27FC236}">
                <a16:creationId xmlns:a16="http://schemas.microsoft.com/office/drawing/2014/main" id="{03BC6115-E641-4E36-4835-41D7A4A2F09D}"/>
              </a:ext>
            </a:extLst>
          </p:cNvPr>
          <p:cNvSpPr/>
          <p:nvPr/>
        </p:nvSpPr>
        <p:spPr>
          <a:xfrm>
            <a:off x="12242152" y="7605875"/>
            <a:ext cx="2296807" cy="548640"/>
          </a:xfrm>
          <a:prstGeom prst="rect">
            <a:avLst/>
          </a:prstGeom>
          <a:solidFill>
            <a:srgbClr val="1A0C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6215063" y="845582"/>
            <a:ext cx="7686675" cy="1821656"/>
          </a:xfrm>
          <a:prstGeom prst="rect">
            <a:avLst/>
          </a:prstGeom>
          <a:noFill/>
          <a:ln/>
        </p:spPr>
        <p:txBody>
          <a:bodyPr wrap="square" rtlCol="0" anchor="t"/>
          <a:lstStyle/>
          <a:p>
            <a:pPr marL="0" indent="0">
              <a:lnSpc>
                <a:spcPts val="4781"/>
              </a:lnSpc>
              <a:buNone/>
            </a:pPr>
            <a:r>
              <a:rPr lang="en-US" sz="3825" dirty="0">
                <a:solidFill>
                  <a:srgbClr val="F2F0F4"/>
                </a:solidFill>
                <a:latin typeface="Montserrat" pitchFamily="34" charset="0"/>
                <a:ea typeface="Montserrat" pitchFamily="34" charset="-122"/>
                <a:cs typeface="Montserrat" pitchFamily="34" charset="-120"/>
              </a:rPr>
              <a:t>Challenges in Developing a Robotics Arm with AI and Computer Vision</a:t>
            </a:r>
            <a:endParaRPr lang="en-US" sz="3825" dirty="0"/>
          </a:p>
        </p:txBody>
      </p:sp>
      <p:sp>
        <p:nvSpPr>
          <p:cNvPr id="5" name="Shape 2"/>
          <p:cNvSpPr/>
          <p:nvPr/>
        </p:nvSpPr>
        <p:spPr>
          <a:xfrm>
            <a:off x="6215063" y="3110508"/>
            <a:ext cx="437198" cy="437198"/>
          </a:xfrm>
          <a:prstGeom prst="roundRect">
            <a:avLst>
              <a:gd name="adj" fmla="val 12549"/>
            </a:avLst>
          </a:prstGeom>
          <a:solidFill>
            <a:srgbClr val="3C136D"/>
          </a:solidFill>
          <a:ln w="7620">
            <a:solidFill>
              <a:srgbClr val="481782"/>
            </a:solidFill>
            <a:prstDash val="solid"/>
          </a:ln>
        </p:spPr>
        <p:txBody>
          <a:bodyPr/>
          <a:lstStyle/>
          <a:p>
            <a:endParaRPr lang="en-IN"/>
          </a:p>
        </p:txBody>
      </p:sp>
      <p:sp>
        <p:nvSpPr>
          <p:cNvPr id="6" name="Text 3"/>
          <p:cNvSpPr/>
          <p:nvPr/>
        </p:nvSpPr>
        <p:spPr>
          <a:xfrm>
            <a:off x="6380321" y="3146941"/>
            <a:ext cx="106680" cy="364331"/>
          </a:xfrm>
          <a:prstGeom prst="rect">
            <a:avLst/>
          </a:prstGeom>
          <a:noFill/>
          <a:ln/>
        </p:spPr>
        <p:txBody>
          <a:bodyPr wrap="none" rtlCol="0" anchor="t"/>
          <a:lstStyle/>
          <a:p>
            <a:pPr marL="0" indent="0" algn="ctr">
              <a:lnSpc>
                <a:spcPts val="2869"/>
              </a:lnSpc>
              <a:buNone/>
            </a:pPr>
            <a:r>
              <a:rPr lang="en-US" sz="2295" dirty="0">
                <a:solidFill>
                  <a:srgbClr val="DCD7E5"/>
                </a:solidFill>
                <a:latin typeface="Montserrat" pitchFamily="34" charset="0"/>
                <a:ea typeface="Montserrat" pitchFamily="34" charset="-122"/>
                <a:cs typeface="Montserrat" pitchFamily="34" charset="-120"/>
              </a:rPr>
              <a:t>1</a:t>
            </a:r>
            <a:endParaRPr lang="en-US" sz="2295" dirty="0"/>
          </a:p>
        </p:txBody>
      </p:sp>
      <p:sp>
        <p:nvSpPr>
          <p:cNvPr id="7" name="Text 4"/>
          <p:cNvSpPr/>
          <p:nvPr/>
        </p:nvSpPr>
        <p:spPr>
          <a:xfrm>
            <a:off x="6846570" y="3177302"/>
            <a:ext cx="3114675" cy="607219"/>
          </a:xfrm>
          <a:prstGeom prst="rect">
            <a:avLst/>
          </a:prstGeom>
          <a:noFill/>
          <a:ln/>
        </p:spPr>
        <p:txBody>
          <a:bodyPr wrap="square" rtlCol="0" anchor="t"/>
          <a:lstStyle/>
          <a:p>
            <a:pPr marL="0" indent="0">
              <a:lnSpc>
                <a:spcPts val="2391"/>
              </a:lnSpc>
              <a:buNone/>
            </a:pPr>
            <a:r>
              <a:rPr lang="en-US" sz="1913" dirty="0">
                <a:solidFill>
                  <a:srgbClr val="DCD7E5"/>
                </a:solidFill>
                <a:latin typeface="Montserrat" pitchFamily="34" charset="0"/>
                <a:ea typeface="Montserrat" pitchFamily="34" charset="-122"/>
                <a:cs typeface="Montserrat" pitchFamily="34" charset="-120"/>
              </a:rPr>
              <a:t>Data Acquisition and Processing</a:t>
            </a:r>
            <a:endParaRPr lang="en-US" sz="1913" dirty="0"/>
          </a:p>
        </p:txBody>
      </p:sp>
      <p:sp>
        <p:nvSpPr>
          <p:cNvPr id="8" name="Text 5"/>
          <p:cNvSpPr/>
          <p:nvPr/>
        </p:nvSpPr>
        <p:spPr>
          <a:xfrm>
            <a:off x="6846570" y="3978831"/>
            <a:ext cx="3114675" cy="1554361"/>
          </a:xfrm>
          <a:prstGeom prst="rect">
            <a:avLst/>
          </a:prstGeom>
          <a:noFill/>
          <a:ln/>
        </p:spPr>
        <p:txBody>
          <a:bodyPr wrap="square" rtlCol="0" anchor="t"/>
          <a:lstStyle/>
          <a:p>
            <a:pPr marL="0" indent="0">
              <a:lnSpc>
                <a:spcPts val="2448"/>
              </a:lnSpc>
              <a:buNone/>
            </a:pPr>
            <a:r>
              <a:rPr lang="en-US" sz="1530" dirty="0">
                <a:solidFill>
                  <a:srgbClr val="DCD7E5"/>
                </a:solidFill>
                <a:latin typeface="Heebo" pitchFamily="34" charset="0"/>
                <a:ea typeface="Heebo" pitchFamily="34" charset="-122"/>
                <a:cs typeface="Heebo" pitchFamily="34" charset="-120"/>
              </a:rPr>
              <a:t>The accuracy and efficiency of a robotics arm with AI and computer vision depend on high-quality and large-scale data to train algorithms for optimal performance.</a:t>
            </a:r>
            <a:endParaRPr lang="en-US" sz="1530" dirty="0"/>
          </a:p>
        </p:txBody>
      </p:sp>
      <p:sp>
        <p:nvSpPr>
          <p:cNvPr id="9" name="Shape 6"/>
          <p:cNvSpPr/>
          <p:nvPr/>
        </p:nvSpPr>
        <p:spPr>
          <a:xfrm>
            <a:off x="10155555" y="3110508"/>
            <a:ext cx="437198" cy="437198"/>
          </a:xfrm>
          <a:prstGeom prst="roundRect">
            <a:avLst>
              <a:gd name="adj" fmla="val 12549"/>
            </a:avLst>
          </a:prstGeom>
          <a:solidFill>
            <a:srgbClr val="3C136D"/>
          </a:solidFill>
          <a:ln w="7620">
            <a:solidFill>
              <a:srgbClr val="481782"/>
            </a:solidFill>
            <a:prstDash val="solid"/>
          </a:ln>
        </p:spPr>
        <p:txBody>
          <a:bodyPr/>
          <a:lstStyle/>
          <a:p>
            <a:endParaRPr lang="en-IN"/>
          </a:p>
        </p:txBody>
      </p:sp>
      <p:sp>
        <p:nvSpPr>
          <p:cNvPr id="10" name="Text 7"/>
          <p:cNvSpPr/>
          <p:nvPr/>
        </p:nvSpPr>
        <p:spPr>
          <a:xfrm>
            <a:off x="10290334" y="3146941"/>
            <a:ext cx="167640" cy="364331"/>
          </a:xfrm>
          <a:prstGeom prst="rect">
            <a:avLst/>
          </a:prstGeom>
          <a:noFill/>
          <a:ln/>
        </p:spPr>
        <p:txBody>
          <a:bodyPr wrap="none" rtlCol="0" anchor="t"/>
          <a:lstStyle/>
          <a:p>
            <a:pPr marL="0" indent="0" algn="ctr">
              <a:lnSpc>
                <a:spcPts val="2869"/>
              </a:lnSpc>
              <a:buNone/>
            </a:pPr>
            <a:r>
              <a:rPr lang="en-US" sz="2295" dirty="0">
                <a:solidFill>
                  <a:srgbClr val="DCD7E5"/>
                </a:solidFill>
                <a:latin typeface="Montserrat" pitchFamily="34" charset="0"/>
                <a:ea typeface="Montserrat" pitchFamily="34" charset="-122"/>
                <a:cs typeface="Montserrat" pitchFamily="34" charset="-120"/>
              </a:rPr>
              <a:t>2</a:t>
            </a:r>
            <a:endParaRPr lang="en-US" sz="2295" dirty="0"/>
          </a:p>
        </p:txBody>
      </p:sp>
      <p:sp>
        <p:nvSpPr>
          <p:cNvPr id="11" name="Text 8"/>
          <p:cNvSpPr/>
          <p:nvPr/>
        </p:nvSpPr>
        <p:spPr>
          <a:xfrm>
            <a:off x="10787063" y="3177302"/>
            <a:ext cx="2392680" cy="303609"/>
          </a:xfrm>
          <a:prstGeom prst="rect">
            <a:avLst/>
          </a:prstGeom>
          <a:noFill/>
          <a:ln/>
        </p:spPr>
        <p:txBody>
          <a:bodyPr wrap="none" rtlCol="0" anchor="t"/>
          <a:lstStyle/>
          <a:p>
            <a:pPr marL="0" indent="0">
              <a:lnSpc>
                <a:spcPts val="2391"/>
              </a:lnSpc>
              <a:buNone/>
            </a:pPr>
            <a:r>
              <a:rPr lang="en-US" sz="1913" dirty="0">
                <a:solidFill>
                  <a:srgbClr val="DCD7E5"/>
                </a:solidFill>
                <a:latin typeface="Montserrat" pitchFamily="34" charset="0"/>
                <a:ea typeface="Montserrat" pitchFamily="34" charset="-122"/>
                <a:cs typeface="Montserrat" pitchFamily="34" charset="-120"/>
              </a:rPr>
              <a:t>Cost and Scalability</a:t>
            </a:r>
            <a:endParaRPr lang="en-US" sz="1913" dirty="0"/>
          </a:p>
        </p:txBody>
      </p:sp>
      <p:sp>
        <p:nvSpPr>
          <p:cNvPr id="12" name="Text 9"/>
          <p:cNvSpPr/>
          <p:nvPr/>
        </p:nvSpPr>
        <p:spPr>
          <a:xfrm>
            <a:off x="10787063" y="3675221"/>
            <a:ext cx="3114675" cy="1865233"/>
          </a:xfrm>
          <a:prstGeom prst="rect">
            <a:avLst/>
          </a:prstGeom>
          <a:noFill/>
          <a:ln/>
        </p:spPr>
        <p:txBody>
          <a:bodyPr wrap="square" rtlCol="0" anchor="t"/>
          <a:lstStyle/>
          <a:p>
            <a:pPr marL="0" indent="0">
              <a:lnSpc>
                <a:spcPts val="2448"/>
              </a:lnSpc>
              <a:buNone/>
            </a:pPr>
            <a:r>
              <a:rPr lang="en-US" sz="1530" dirty="0">
                <a:solidFill>
                  <a:srgbClr val="DCD7E5"/>
                </a:solidFill>
                <a:latin typeface="Heebo" pitchFamily="34" charset="0"/>
                <a:ea typeface="Heebo" pitchFamily="34" charset="-122"/>
                <a:cs typeface="Heebo" pitchFamily="34" charset="-120"/>
              </a:rPr>
              <a:t>The use of advanced technology like AI and computer vision in robotics arm systems increases the production cost, making it less affordable for small-scale or medium-scale enterprises.</a:t>
            </a:r>
            <a:endParaRPr lang="en-US" sz="1530" dirty="0"/>
          </a:p>
        </p:txBody>
      </p:sp>
      <p:sp>
        <p:nvSpPr>
          <p:cNvPr id="13" name="Shape 10"/>
          <p:cNvSpPr/>
          <p:nvPr/>
        </p:nvSpPr>
        <p:spPr>
          <a:xfrm>
            <a:off x="6215063" y="5886569"/>
            <a:ext cx="437198" cy="437198"/>
          </a:xfrm>
          <a:prstGeom prst="roundRect">
            <a:avLst>
              <a:gd name="adj" fmla="val 12549"/>
            </a:avLst>
          </a:prstGeom>
          <a:solidFill>
            <a:srgbClr val="3C136D"/>
          </a:solidFill>
          <a:ln w="7620">
            <a:solidFill>
              <a:srgbClr val="481782"/>
            </a:solidFill>
            <a:prstDash val="solid"/>
          </a:ln>
        </p:spPr>
        <p:txBody>
          <a:bodyPr/>
          <a:lstStyle/>
          <a:p>
            <a:endParaRPr lang="en-IN"/>
          </a:p>
        </p:txBody>
      </p:sp>
      <p:sp>
        <p:nvSpPr>
          <p:cNvPr id="14" name="Text 11"/>
          <p:cNvSpPr/>
          <p:nvPr/>
        </p:nvSpPr>
        <p:spPr>
          <a:xfrm>
            <a:off x="6349841" y="5923002"/>
            <a:ext cx="167640" cy="364331"/>
          </a:xfrm>
          <a:prstGeom prst="rect">
            <a:avLst/>
          </a:prstGeom>
          <a:noFill/>
          <a:ln/>
        </p:spPr>
        <p:txBody>
          <a:bodyPr wrap="none" rtlCol="0" anchor="t"/>
          <a:lstStyle/>
          <a:p>
            <a:pPr marL="0" indent="0" algn="ctr">
              <a:lnSpc>
                <a:spcPts val="2869"/>
              </a:lnSpc>
              <a:buNone/>
            </a:pPr>
            <a:r>
              <a:rPr lang="en-US" sz="2295" dirty="0">
                <a:solidFill>
                  <a:srgbClr val="DCD7E5"/>
                </a:solidFill>
                <a:latin typeface="Montserrat" pitchFamily="34" charset="0"/>
                <a:ea typeface="Montserrat" pitchFamily="34" charset="-122"/>
                <a:cs typeface="Montserrat" pitchFamily="34" charset="-120"/>
              </a:rPr>
              <a:t>3</a:t>
            </a:r>
            <a:endParaRPr lang="en-US" sz="2295" dirty="0"/>
          </a:p>
        </p:txBody>
      </p:sp>
      <p:sp>
        <p:nvSpPr>
          <p:cNvPr id="15" name="Text 12"/>
          <p:cNvSpPr/>
          <p:nvPr/>
        </p:nvSpPr>
        <p:spPr>
          <a:xfrm>
            <a:off x="6846570" y="5953363"/>
            <a:ext cx="2743200" cy="303609"/>
          </a:xfrm>
          <a:prstGeom prst="rect">
            <a:avLst/>
          </a:prstGeom>
          <a:noFill/>
          <a:ln/>
        </p:spPr>
        <p:txBody>
          <a:bodyPr wrap="none" rtlCol="0" anchor="t"/>
          <a:lstStyle/>
          <a:p>
            <a:pPr marL="0" indent="0">
              <a:lnSpc>
                <a:spcPts val="2391"/>
              </a:lnSpc>
              <a:buNone/>
            </a:pPr>
            <a:r>
              <a:rPr lang="en-US" sz="1913" dirty="0">
                <a:solidFill>
                  <a:srgbClr val="DCD7E5"/>
                </a:solidFill>
                <a:latin typeface="Montserrat" pitchFamily="34" charset="0"/>
                <a:ea typeface="Montserrat" pitchFamily="34" charset="-122"/>
                <a:cs typeface="Montserrat" pitchFamily="34" charset="-120"/>
              </a:rPr>
              <a:t>Ethical Considerations</a:t>
            </a:r>
            <a:endParaRPr lang="en-US" sz="1913" dirty="0"/>
          </a:p>
        </p:txBody>
      </p:sp>
      <p:sp>
        <p:nvSpPr>
          <p:cNvPr id="16" name="Text 13"/>
          <p:cNvSpPr/>
          <p:nvPr/>
        </p:nvSpPr>
        <p:spPr>
          <a:xfrm>
            <a:off x="6846570" y="6451283"/>
            <a:ext cx="7055168" cy="932617"/>
          </a:xfrm>
          <a:prstGeom prst="rect">
            <a:avLst/>
          </a:prstGeom>
          <a:noFill/>
          <a:ln/>
        </p:spPr>
        <p:txBody>
          <a:bodyPr wrap="square" rtlCol="0" anchor="t"/>
          <a:lstStyle/>
          <a:p>
            <a:pPr marL="0" indent="0">
              <a:lnSpc>
                <a:spcPts val="2448"/>
              </a:lnSpc>
              <a:buNone/>
            </a:pPr>
            <a:r>
              <a:rPr lang="en-US" sz="1530" dirty="0">
                <a:solidFill>
                  <a:srgbClr val="DCD7E5"/>
                </a:solidFill>
                <a:latin typeface="Heebo" pitchFamily="34" charset="0"/>
                <a:ea typeface="Heebo" pitchFamily="34" charset="-122"/>
                <a:cs typeface="Heebo" pitchFamily="34" charset="-120"/>
              </a:rPr>
              <a:t>The potential impact of AI-powered robotics arm technology on the workforce and possible ethical issues needs careful consideration before its widespread implementation in various industries.</a:t>
            </a:r>
            <a:endParaRPr lang="en-US" sz="1530" dirty="0"/>
          </a:p>
        </p:txBody>
      </p:sp>
      <p:pic>
        <p:nvPicPr>
          <p:cNvPr id="17" name="Image 1"/>
          <p:cNvPicPr>
            <a:picLocks noChangeAspect="1"/>
          </p:cNvPicPr>
          <p:nvPr/>
        </p:nvPicPr>
        <p:blipFill>
          <a:blip r:embed="rId4"/>
          <a:srcRect/>
          <a:stretch/>
        </p:blipFill>
        <p:spPr>
          <a:xfrm>
            <a:off x="29766" y="1059366"/>
            <a:ext cx="6117908" cy="6110868"/>
          </a:xfrm>
          <a:prstGeom prst="rect">
            <a:avLst/>
          </a:prstGeom>
        </p:spPr>
      </p:pic>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19" name="Rectangle 18">
            <a:extLst>
              <a:ext uri="{FF2B5EF4-FFF2-40B4-BE49-F238E27FC236}">
                <a16:creationId xmlns:a16="http://schemas.microsoft.com/office/drawing/2014/main" id="{70A4A686-B2EF-189E-1A82-CE69F72A900D}"/>
              </a:ext>
            </a:extLst>
          </p:cNvPr>
          <p:cNvSpPr/>
          <p:nvPr/>
        </p:nvSpPr>
        <p:spPr>
          <a:xfrm>
            <a:off x="12242152" y="7532430"/>
            <a:ext cx="2296807" cy="548640"/>
          </a:xfrm>
          <a:prstGeom prst="rect">
            <a:avLst/>
          </a:prstGeom>
          <a:solidFill>
            <a:srgbClr val="1A0C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433"/>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171343" y="595551"/>
            <a:ext cx="9144000" cy="676870"/>
          </a:xfrm>
          <a:prstGeom prst="rect">
            <a:avLst/>
          </a:prstGeom>
          <a:noFill/>
          <a:ln/>
        </p:spPr>
        <p:txBody>
          <a:bodyPr wrap="none" rtlCol="0" anchor="t"/>
          <a:lstStyle/>
          <a:p>
            <a:pPr marL="0" indent="0">
              <a:lnSpc>
                <a:spcPts val="5329"/>
              </a:lnSpc>
              <a:buNone/>
            </a:pPr>
            <a:r>
              <a:rPr lang="en-US" sz="4263" dirty="0">
                <a:solidFill>
                  <a:srgbClr val="F2F0F4"/>
                </a:solidFill>
                <a:latin typeface="Montserrat" pitchFamily="34" charset="0"/>
                <a:ea typeface="Montserrat" pitchFamily="34" charset="-122"/>
                <a:cs typeface="Montserrat" pitchFamily="34" charset="-120"/>
              </a:rPr>
              <a:t>Future Developments in the Field</a:t>
            </a:r>
            <a:endParaRPr lang="en-US" sz="4263" dirty="0"/>
          </a:p>
        </p:txBody>
      </p:sp>
      <p:pic>
        <p:nvPicPr>
          <p:cNvPr id="5" name="Image 1" descr="preencoded.png"/>
          <p:cNvPicPr>
            <a:picLocks noChangeAspect="1"/>
          </p:cNvPicPr>
          <p:nvPr/>
        </p:nvPicPr>
        <p:blipFill>
          <a:blip r:embed="rId4"/>
          <a:stretch>
            <a:fillRect/>
          </a:stretch>
        </p:blipFill>
        <p:spPr>
          <a:xfrm>
            <a:off x="2171343" y="1705570"/>
            <a:ext cx="3212663" cy="1985486"/>
          </a:xfrm>
          <a:prstGeom prst="rect">
            <a:avLst/>
          </a:prstGeom>
        </p:spPr>
      </p:pic>
      <p:sp>
        <p:nvSpPr>
          <p:cNvPr id="6" name="Text 2"/>
          <p:cNvSpPr/>
          <p:nvPr/>
        </p:nvSpPr>
        <p:spPr>
          <a:xfrm>
            <a:off x="2171343" y="3961686"/>
            <a:ext cx="3212663" cy="676751"/>
          </a:xfrm>
          <a:prstGeom prst="rect">
            <a:avLst/>
          </a:prstGeom>
          <a:noFill/>
          <a:ln/>
        </p:spPr>
        <p:txBody>
          <a:bodyPr wrap="square" rtlCol="0" anchor="t"/>
          <a:lstStyle/>
          <a:p>
            <a:pPr marL="0" indent="0" algn="l">
              <a:lnSpc>
                <a:spcPts val="2665"/>
              </a:lnSpc>
              <a:buNone/>
            </a:pPr>
            <a:r>
              <a:rPr lang="en-US" sz="2132" dirty="0">
                <a:solidFill>
                  <a:srgbClr val="F2F0F4"/>
                </a:solidFill>
                <a:latin typeface="Montserrat" pitchFamily="34" charset="0"/>
                <a:ea typeface="Montserrat" pitchFamily="34" charset="-122"/>
                <a:cs typeface="Montserrat" pitchFamily="34" charset="-120"/>
              </a:rPr>
              <a:t>Advanced Robotics Arm</a:t>
            </a:r>
            <a:endParaRPr lang="en-US" sz="2132" dirty="0"/>
          </a:p>
        </p:txBody>
      </p:sp>
      <p:sp>
        <p:nvSpPr>
          <p:cNvPr id="7" name="Text 3"/>
          <p:cNvSpPr/>
          <p:nvPr/>
        </p:nvSpPr>
        <p:spPr>
          <a:xfrm>
            <a:off x="2171343" y="4855012"/>
            <a:ext cx="3212663" cy="2425303"/>
          </a:xfrm>
          <a:prstGeom prst="rect">
            <a:avLst/>
          </a:prstGeom>
          <a:noFill/>
          <a:ln/>
        </p:spPr>
        <p:txBody>
          <a:bodyPr wrap="square" rtlCol="0" anchor="t"/>
          <a:lstStyle/>
          <a:p>
            <a:pPr marL="0" indent="0" algn="l">
              <a:lnSpc>
                <a:spcPts val="2729"/>
              </a:lnSpc>
              <a:buNone/>
            </a:pPr>
            <a:r>
              <a:rPr lang="en-US" sz="1705" dirty="0">
                <a:solidFill>
                  <a:srgbClr val="DCD7E5"/>
                </a:solidFill>
                <a:latin typeface="Heebo" pitchFamily="34" charset="0"/>
                <a:ea typeface="Heebo" pitchFamily="34" charset="-122"/>
                <a:cs typeface="Heebo" pitchFamily="34" charset="-120"/>
              </a:rPr>
              <a:t>Research is being done in robotics arm technology aiming at the development of smaller, more flexible, and lightweight robots with advanced sensory perception, screen display, and various surface adaptors.</a:t>
            </a:r>
            <a:endParaRPr lang="en-US" sz="1705" dirty="0"/>
          </a:p>
        </p:txBody>
      </p:sp>
      <p:pic>
        <p:nvPicPr>
          <p:cNvPr id="8" name="Image 2" descr="preencoded.png"/>
          <p:cNvPicPr>
            <a:picLocks noChangeAspect="1"/>
          </p:cNvPicPr>
          <p:nvPr/>
        </p:nvPicPr>
        <p:blipFill>
          <a:blip r:embed="rId5"/>
          <a:stretch>
            <a:fillRect/>
          </a:stretch>
        </p:blipFill>
        <p:spPr>
          <a:xfrm>
            <a:off x="5708809" y="1705570"/>
            <a:ext cx="3212663" cy="1985486"/>
          </a:xfrm>
          <a:prstGeom prst="rect">
            <a:avLst/>
          </a:prstGeom>
        </p:spPr>
      </p:pic>
      <p:sp>
        <p:nvSpPr>
          <p:cNvPr id="9" name="Text 4"/>
          <p:cNvSpPr/>
          <p:nvPr/>
        </p:nvSpPr>
        <p:spPr>
          <a:xfrm>
            <a:off x="5708809" y="3961686"/>
            <a:ext cx="2377440" cy="338376"/>
          </a:xfrm>
          <a:prstGeom prst="rect">
            <a:avLst/>
          </a:prstGeom>
          <a:noFill/>
          <a:ln/>
        </p:spPr>
        <p:txBody>
          <a:bodyPr wrap="none" rtlCol="0" anchor="t"/>
          <a:lstStyle/>
          <a:p>
            <a:pPr marL="0" indent="0" algn="l">
              <a:lnSpc>
                <a:spcPts val="2665"/>
              </a:lnSpc>
              <a:buNone/>
            </a:pPr>
            <a:r>
              <a:rPr lang="en-US" sz="2132" dirty="0">
                <a:solidFill>
                  <a:srgbClr val="F2F0F4"/>
                </a:solidFill>
                <a:latin typeface="Montserrat" pitchFamily="34" charset="0"/>
                <a:ea typeface="Montserrat" pitchFamily="34" charset="-122"/>
                <a:cs typeface="Montserrat" pitchFamily="34" charset="-120"/>
              </a:rPr>
              <a:t>AI Advancements</a:t>
            </a:r>
            <a:endParaRPr lang="en-US" sz="2132" dirty="0"/>
          </a:p>
        </p:txBody>
      </p:sp>
      <p:sp>
        <p:nvSpPr>
          <p:cNvPr id="10" name="Text 5"/>
          <p:cNvSpPr/>
          <p:nvPr/>
        </p:nvSpPr>
        <p:spPr>
          <a:xfrm>
            <a:off x="5708809" y="4516636"/>
            <a:ext cx="3212663" cy="3118247"/>
          </a:xfrm>
          <a:prstGeom prst="rect">
            <a:avLst/>
          </a:prstGeom>
          <a:noFill/>
          <a:ln/>
        </p:spPr>
        <p:txBody>
          <a:bodyPr wrap="square" rtlCol="0" anchor="t"/>
          <a:lstStyle/>
          <a:p>
            <a:pPr marL="0" indent="0" algn="l">
              <a:lnSpc>
                <a:spcPts val="2729"/>
              </a:lnSpc>
              <a:buNone/>
            </a:pPr>
            <a:r>
              <a:rPr lang="en-US" sz="1705" dirty="0">
                <a:solidFill>
                  <a:srgbClr val="DCD7E5"/>
                </a:solidFill>
                <a:latin typeface="Heebo" pitchFamily="34" charset="0"/>
                <a:ea typeface="Heebo" pitchFamily="34" charset="-122"/>
                <a:cs typeface="Heebo" pitchFamily="34" charset="-120"/>
              </a:rPr>
              <a:t>Afurther development of AI in the future will make more advanced robotics arm technology possible. The advancement in reinforcement learning, unsupervised learningand neural networks will make it possible to create more intelligent and adaptable robots.</a:t>
            </a:r>
            <a:endParaRPr lang="en-US" sz="1705" dirty="0"/>
          </a:p>
        </p:txBody>
      </p:sp>
      <p:pic>
        <p:nvPicPr>
          <p:cNvPr id="11" name="Image 3"/>
          <p:cNvPicPr>
            <a:picLocks noChangeAspect="1"/>
          </p:cNvPicPr>
          <p:nvPr/>
        </p:nvPicPr>
        <p:blipFill>
          <a:blip r:embed="rId6"/>
          <a:srcRect/>
          <a:stretch/>
        </p:blipFill>
        <p:spPr>
          <a:xfrm>
            <a:off x="9246275" y="1855017"/>
            <a:ext cx="3212783" cy="1686711"/>
          </a:xfrm>
          <a:prstGeom prst="rect">
            <a:avLst/>
          </a:prstGeom>
        </p:spPr>
      </p:pic>
      <p:sp>
        <p:nvSpPr>
          <p:cNvPr id="12" name="Text 6"/>
          <p:cNvSpPr/>
          <p:nvPr/>
        </p:nvSpPr>
        <p:spPr>
          <a:xfrm>
            <a:off x="9246275" y="3961805"/>
            <a:ext cx="3212783" cy="676751"/>
          </a:xfrm>
          <a:prstGeom prst="rect">
            <a:avLst/>
          </a:prstGeom>
          <a:noFill/>
          <a:ln/>
        </p:spPr>
        <p:txBody>
          <a:bodyPr wrap="square" rtlCol="0" anchor="t"/>
          <a:lstStyle/>
          <a:p>
            <a:pPr marL="0" indent="0" algn="l">
              <a:lnSpc>
                <a:spcPts val="2665"/>
              </a:lnSpc>
              <a:buNone/>
            </a:pPr>
            <a:r>
              <a:rPr lang="en-US" sz="2132" dirty="0">
                <a:solidFill>
                  <a:srgbClr val="F2F0F4"/>
                </a:solidFill>
                <a:latin typeface="Montserrat" pitchFamily="34" charset="0"/>
                <a:ea typeface="Montserrat" pitchFamily="34" charset="-122"/>
                <a:cs typeface="Montserrat" pitchFamily="34" charset="-120"/>
              </a:rPr>
              <a:t>Computer Vision Innovations</a:t>
            </a:r>
            <a:endParaRPr lang="en-US" sz="2132" dirty="0"/>
          </a:p>
        </p:txBody>
      </p:sp>
      <p:sp>
        <p:nvSpPr>
          <p:cNvPr id="13" name="Text 7"/>
          <p:cNvSpPr/>
          <p:nvPr/>
        </p:nvSpPr>
        <p:spPr>
          <a:xfrm>
            <a:off x="9246275" y="4855131"/>
            <a:ext cx="3212783" cy="2771775"/>
          </a:xfrm>
          <a:prstGeom prst="rect">
            <a:avLst/>
          </a:prstGeom>
          <a:noFill/>
          <a:ln/>
        </p:spPr>
        <p:txBody>
          <a:bodyPr wrap="square" rtlCol="0" anchor="t"/>
          <a:lstStyle/>
          <a:p>
            <a:pPr marL="0" indent="0" algn="l">
              <a:lnSpc>
                <a:spcPts val="2729"/>
              </a:lnSpc>
              <a:buNone/>
            </a:pPr>
            <a:r>
              <a:rPr lang="en-US" sz="1705" dirty="0">
                <a:solidFill>
                  <a:srgbClr val="DCD7E5"/>
                </a:solidFill>
                <a:latin typeface="Heebo" pitchFamily="34" charset="0"/>
                <a:ea typeface="Heebo" pitchFamily="34" charset="-122"/>
                <a:cs typeface="Heebo" pitchFamily="34" charset="-120"/>
              </a:rPr>
              <a:t>The latest advancements in computer vision, such as 3D object reconstruction, semantic segmentation, and image style transfer will provide robotics with greater analysis and a better understanding of the environment.</a:t>
            </a:r>
            <a:endParaRPr lang="en-US" sz="1705"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
        <p:nvSpPr>
          <p:cNvPr id="15" name="Rectangle 14">
            <a:extLst>
              <a:ext uri="{FF2B5EF4-FFF2-40B4-BE49-F238E27FC236}">
                <a16:creationId xmlns:a16="http://schemas.microsoft.com/office/drawing/2014/main" id="{1DE8B8DD-FDF8-625E-B71E-0A228C085051}"/>
              </a:ext>
            </a:extLst>
          </p:cNvPr>
          <p:cNvSpPr/>
          <p:nvPr/>
        </p:nvSpPr>
        <p:spPr>
          <a:xfrm>
            <a:off x="12225141" y="7626906"/>
            <a:ext cx="2296807" cy="548640"/>
          </a:xfrm>
          <a:prstGeom prst="rect">
            <a:avLst/>
          </a:prstGeom>
          <a:solidFill>
            <a:srgbClr val="1A0C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037993" y="720804"/>
            <a:ext cx="720090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Conclusion and Summary</a:t>
            </a:r>
            <a:endParaRPr lang="en-US" sz="4374" dirty="0"/>
          </a:p>
        </p:txBody>
      </p:sp>
      <p:sp>
        <p:nvSpPr>
          <p:cNvPr id="5" name="Shape 2"/>
          <p:cNvSpPr/>
          <p:nvPr/>
        </p:nvSpPr>
        <p:spPr>
          <a:xfrm>
            <a:off x="2037993" y="1859518"/>
            <a:ext cx="3370064" cy="5649158"/>
          </a:xfrm>
          <a:prstGeom prst="roundRect">
            <a:avLst>
              <a:gd name="adj" fmla="val 1628"/>
            </a:avLst>
          </a:prstGeom>
          <a:solidFill>
            <a:srgbClr val="3C136D"/>
          </a:solidFill>
          <a:ln w="7620">
            <a:solidFill>
              <a:srgbClr val="481782"/>
            </a:solidFill>
            <a:prstDash val="solid"/>
          </a:ln>
        </p:spPr>
        <p:txBody>
          <a:bodyPr/>
          <a:lstStyle/>
          <a:p>
            <a:endParaRPr lang="en-IN"/>
          </a:p>
        </p:txBody>
      </p:sp>
      <p:sp>
        <p:nvSpPr>
          <p:cNvPr id="6" name="Text 3"/>
          <p:cNvSpPr/>
          <p:nvPr/>
        </p:nvSpPr>
        <p:spPr>
          <a:xfrm>
            <a:off x="2267783" y="2089309"/>
            <a:ext cx="2910483"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The future of robotics arm</a:t>
            </a:r>
            <a:endParaRPr lang="en-US" sz="2187" dirty="0"/>
          </a:p>
        </p:txBody>
      </p:sp>
      <p:sp>
        <p:nvSpPr>
          <p:cNvPr id="7" name="Text 4"/>
          <p:cNvSpPr/>
          <p:nvPr/>
        </p:nvSpPr>
        <p:spPr>
          <a:xfrm>
            <a:off x="2267783" y="3005852"/>
            <a:ext cx="2910483" cy="3198614"/>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integration of AI and computer vision technology in robotics arm systems has revolutionized the manufacturing industry. It's expected that they'll continue to have a significant impact on various industries in the coming years.</a:t>
            </a:r>
            <a:endParaRPr lang="en-US" sz="1750" dirty="0"/>
          </a:p>
        </p:txBody>
      </p:sp>
      <p:sp>
        <p:nvSpPr>
          <p:cNvPr id="8" name="Shape 5"/>
          <p:cNvSpPr/>
          <p:nvPr/>
        </p:nvSpPr>
        <p:spPr>
          <a:xfrm>
            <a:off x="5630228" y="1859518"/>
            <a:ext cx="3370064" cy="5649158"/>
          </a:xfrm>
          <a:prstGeom prst="roundRect">
            <a:avLst>
              <a:gd name="adj" fmla="val 1628"/>
            </a:avLst>
          </a:prstGeom>
          <a:solidFill>
            <a:srgbClr val="3C136D"/>
          </a:solidFill>
          <a:ln w="7620">
            <a:solidFill>
              <a:srgbClr val="481782"/>
            </a:solidFill>
            <a:prstDash val="solid"/>
          </a:ln>
        </p:spPr>
        <p:txBody>
          <a:bodyPr/>
          <a:lstStyle/>
          <a:p>
            <a:endParaRPr lang="en-IN"/>
          </a:p>
        </p:txBody>
      </p:sp>
      <p:sp>
        <p:nvSpPr>
          <p:cNvPr id="9" name="Text 6"/>
          <p:cNvSpPr/>
          <p:nvPr/>
        </p:nvSpPr>
        <p:spPr>
          <a:xfrm>
            <a:off x="5860018" y="2089309"/>
            <a:ext cx="222194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The challenges</a:t>
            </a:r>
            <a:endParaRPr lang="en-US" sz="2187" dirty="0"/>
          </a:p>
        </p:txBody>
      </p:sp>
      <p:sp>
        <p:nvSpPr>
          <p:cNvPr id="10" name="Text 7"/>
          <p:cNvSpPr/>
          <p:nvPr/>
        </p:nvSpPr>
        <p:spPr>
          <a:xfrm>
            <a:off x="5860018" y="2658666"/>
            <a:ext cx="2910483" cy="284321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implementation of robotics arm technology with AI and computer vision also poses some challenges that need to be addressed to safeguard the ethical and economic impact of these innovations.</a:t>
            </a:r>
            <a:endParaRPr lang="en-US" sz="1750" dirty="0"/>
          </a:p>
        </p:txBody>
      </p:sp>
      <p:sp>
        <p:nvSpPr>
          <p:cNvPr id="11" name="Shape 8"/>
          <p:cNvSpPr/>
          <p:nvPr/>
        </p:nvSpPr>
        <p:spPr>
          <a:xfrm>
            <a:off x="9230082" y="1812077"/>
            <a:ext cx="3370064" cy="5649158"/>
          </a:xfrm>
          <a:prstGeom prst="roundRect">
            <a:avLst>
              <a:gd name="adj" fmla="val 1628"/>
            </a:avLst>
          </a:prstGeom>
          <a:solidFill>
            <a:srgbClr val="3C136D"/>
          </a:solidFill>
          <a:ln w="7620">
            <a:solidFill>
              <a:srgbClr val="481782"/>
            </a:solidFill>
            <a:prstDash val="solid"/>
          </a:ln>
        </p:spPr>
        <p:txBody>
          <a:bodyPr/>
          <a:lstStyle/>
          <a:p>
            <a:endParaRPr lang="en-IN"/>
          </a:p>
        </p:txBody>
      </p:sp>
      <p:sp>
        <p:nvSpPr>
          <p:cNvPr id="12" name="Text 9"/>
          <p:cNvSpPr/>
          <p:nvPr/>
        </p:nvSpPr>
        <p:spPr>
          <a:xfrm>
            <a:off x="9452253" y="2089309"/>
            <a:ext cx="222194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Final words</a:t>
            </a:r>
            <a:endParaRPr lang="en-US" sz="2187" dirty="0"/>
          </a:p>
        </p:txBody>
      </p:sp>
      <p:sp>
        <p:nvSpPr>
          <p:cNvPr id="13" name="Text 10"/>
          <p:cNvSpPr/>
          <p:nvPr/>
        </p:nvSpPr>
        <p:spPr>
          <a:xfrm>
            <a:off x="9459872" y="2452850"/>
            <a:ext cx="2910483" cy="4620220"/>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development of robotics arm technology with AI and computer vision is a continuous process. The next phase of manufacturing innovation will be marked by further advancements in technology and robotics, creating novel solutions and applications that will help to reshape the manufacturing industry and our society as a whole.</a:t>
            </a:r>
            <a:endParaRPr lang="en-US" sz="1750"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5" name="Rectangle 14">
            <a:extLst>
              <a:ext uri="{FF2B5EF4-FFF2-40B4-BE49-F238E27FC236}">
                <a16:creationId xmlns:a16="http://schemas.microsoft.com/office/drawing/2014/main" id="{B0A0E409-90D4-6E7D-E910-ADA884EE75E1}"/>
              </a:ext>
            </a:extLst>
          </p:cNvPr>
          <p:cNvSpPr/>
          <p:nvPr/>
        </p:nvSpPr>
        <p:spPr>
          <a:xfrm>
            <a:off x="12242152" y="7605875"/>
            <a:ext cx="2296807" cy="548640"/>
          </a:xfrm>
          <a:prstGeom prst="rect">
            <a:avLst/>
          </a:prstGeom>
          <a:solidFill>
            <a:srgbClr val="1A0C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776</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Amar Jejurkar</cp:lastModifiedBy>
  <cp:revision>2</cp:revision>
  <dcterms:created xsi:type="dcterms:W3CDTF">2023-08-04T14:30:32Z</dcterms:created>
  <dcterms:modified xsi:type="dcterms:W3CDTF">2023-08-04T14:54:07Z</dcterms:modified>
</cp:coreProperties>
</file>