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Maven Pro" panose="020B0604020202020204" charset="0"/>
      <p:regular r:id="rId34"/>
      <p:bold r:id="rId35"/>
    </p:embeddedFont>
    <p:embeddedFont>
      <p:font typeface="Nunito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1DFCC8-1B89-4CD4-BFE3-9F50C499BF87}">
  <a:tblStyle styleId="{431DFCC8-1B89-4CD4-BFE3-9F50C499BF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3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4b841de1d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24b841de1d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4b841de1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24b841de1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4b841de1d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24b841de1d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4b841de1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24b841de1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4b841de1d_0_2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24b841de1d_0_2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24b841de1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24b841de1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24b841de1d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24b841de1d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4b841de1d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24b841de1d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4b841de1d_0_2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24b841de1d_0_2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4b841de1d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24b841de1d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4b841de1d_2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4b841de1d_2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24b841de1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24b841de1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24b841de1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24b841de1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24ef56d419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24ef56d419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24b841de1d_2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24b841de1d_2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4b841de1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24b841de1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4b841de1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4b841de1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4b841de1d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4b841de1d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4b841de1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4b841de1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4ef56d41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24ef56d41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4b841de1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24b841de1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4b841de1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24b841de1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506125" y="1074750"/>
            <a:ext cx="4255500" cy="25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3900">
                <a:latin typeface="Calibri"/>
                <a:ea typeface="Calibri"/>
                <a:cs typeface="Calibri"/>
                <a:sym typeface="Calibri"/>
              </a:rPr>
              <a:t>Advances In Intrusion Detection     System Using Different Classifiers</a:t>
            </a:r>
            <a:endParaRPr sz="4233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4979425" y="330900"/>
            <a:ext cx="737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1293775" y="-736300"/>
            <a:ext cx="737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3"/>
          <p:cNvSpPr txBox="1">
            <a:spLocks noGrp="1"/>
          </p:cNvSpPr>
          <p:nvPr>
            <p:ph type="ctrTitle"/>
          </p:nvPr>
        </p:nvSpPr>
        <p:spPr>
          <a:xfrm>
            <a:off x="5020725" y="731100"/>
            <a:ext cx="4608600" cy="40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34859"/>
              <a:buNone/>
            </a:pPr>
            <a:r>
              <a:rPr lang="en" sz="2840">
                <a:latin typeface="Calibri"/>
                <a:ea typeface="Calibri"/>
                <a:cs typeface="Calibri"/>
                <a:sym typeface="Calibri"/>
              </a:rPr>
              <a:t>Team : Pegasus</a:t>
            </a:r>
            <a:endParaRPr sz="284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34859"/>
              <a:buNone/>
            </a:pPr>
            <a:endParaRPr sz="284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34859"/>
              <a:buNone/>
            </a:pPr>
            <a:r>
              <a:rPr lang="en" sz="2840">
                <a:latin typeface="Calibri"/>
                <a:ea typeface="Calibri"/>
                <a:cs typeface="Calibri"/>
                <a:sym typeface="Calibri"/>
              </a:rPr>
              <a:t>Guide : Prof. Sandeep Shukla</a:t>
            </a:r>
            <a:endParaRPr sz="284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34859"/>
              <a:buNone/>
            </a:pPr>
            <a:endParaRPr sz="284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34859"/>
              <a:buNone/>
            </a:pPr>
            <a:r>
              <a:rPr lang="en" sz="2840">
                <a:latin typeface="Calibri"/>
                <a:ea typeface="Calibri"/>
                <a:cs typeface="Calibri"/>
                <a:sym typeface="Calibri"/>
              </a:rPr>
              <a:t>Ankit Raja(21111012)</a:t>
            </a:r>
            <a:endParaRPr sz="284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34859"/>
              <a:buNone/>
            </a:pPr>
            <a:r>
              <a:rPr lang="en" sz="2840">
                <a:latin typeface="Calibri"/>
                <a:ea typeface="Calibri"/>
                <a:cs typeface="Calibri"/>
                <a:sym typeface="Calibri"/>
              </a:rPr>
              <a:t>Akanksha Singh(21111005)</a:t>
            </a:r>
            <a:endParaRPr sz="284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34859"/>
              <a:buNone/>
            </a:pPr>
            <a:r>
              <a:rPr lang="en" sz="2840">
                <a:latin typeface="Calibri"/>
                <a:ea typeface="Calibri"/>
                <a:cs typeface="Calibri"/>
                <a:sym typeface="Calibri"/>
              </a:rPr>
              <a:t>Ayush Singh(21111020)</a:t>
            </a:r>
            <a:endParaRPr sz="284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34859"/>
              <a:buNone/>
            </a:pPr>
            <a:r>
              <a:rPr lang="en" sz="2840">
                <a:latin typeface="Calibri"/>
                <a:ea typeface="Calibri"/>
                <a:cs typeface="Calibri"/>
                <a:sym typeface="Calibri"/>
              </a:rPr>
              <a:t>Ayush Sahni(21111019)</a:t>
            </a:r>
            <a:endParaRPr sz="284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32565"/>
              <a:buNone/>
            </a:pPr>
            <a:r>
              <a:rPr lang="en" sz="3040">
                <a:latin typeface="Calibri"/>
                <a:ea typeface="Calibri"/>
                <a:cs typeface="Calibri"/>
                <a:sym typeface="Calibri"/>
              </a:rPr>
              <a:t>Amar Raja(21111009) </a:t>
            </a:r>
            <a:endParaRPr sz="304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Google Shape;281;p13"/>
          <p:cNvCxnSpPr/>
          <p:nvPr/>
        </p:nvCxnSpPr>
        <p:spPr>
          <a:xfrm flipH="1">
            <a:off x="4883525" y="595650"/>
            <a:ext cx="15300" cy="3952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>
            <a:spLocks noGrp="1"/>
          </p:cNvSpPr>
          <p:nvPr>
            <p:ph type="ctrTitle"/>
          </p:nvPr>
        </p:nvSpPr>
        <p:spPr>
          <a:xfrm>
            <a:off x="401575" y="273325"/>
            <a:ext cx="7176900" cy="9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Markov Model :</a:t>
            </a:r>
            <a:endParaRPr/>
          </a:p>
        </p:txBody>
      </p:sp>
      <p:sp>
        <p:nvSpPr>
          <p:cNvPr id="340" name="Google Shape;340;p22"/>
          <p:cNvSpPr txBox="1">
            <a:spLocks noGrp="1"/>
          </p:cNvSpPr>
          <p:nvPr>
            <p:ph type="subTitle" idx="1"/>
          </p:nvPr>
        </p:nvSpPr>
        <p:spPr>
          <a:xfrm>
            <a:off x="198775" y="1242625"/>
            <a:ext cx="4458300" cy="3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Improves the accuracy of sequences of prediction when combined with regular base Classifier.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Hidden states are drawn from  the categorical distribution of classification class labels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State Transition Matrix Estimated  from unlabeled data using the Viterbi Algorithm.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Possible distributions are drawn from the categorical distribution of the classification class labels.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Emission probabilities are estimated by the prediction probability estimates.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41" name="Google Shape;3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175" y="1242625"/>
            <a:ext cx="4121425" cy="36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>
            <a:spLocks noGrp="1"/>
          </p:cNvSpPr>
          <p:nvPr>
            <p:ph type="subTitle" idx="1"/>
          </p:nvPr>
        </p:nvSpPr>
        <p:spPr>
          <a:xfrm>
            <a:off x="317325" y="1030150"/>
            <a:ext cx="3956400" cy="37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Number of nodes in Input Layer:78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Number of nodes in hidden layer : 67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Activation Function : Relu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Number of nodes in Output Layer : 15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Activation Function : softmax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Output label :  argmax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3"/>
          <p:cNvSpPr txBox="1">
            <a:spLocks noGrp="1"/>
          </p:cNvSpPr>
          <p:nvPr>
            <p:ph type="ctrTitle"/>
          </p:nvPr>
        </p:nvSpPr>
        <p:spPr>
          <a:xfrm>
            <a:off x="317325" y="115150"/>
            <a:ext cx="8106000" cy="9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96">
                <a:latin typeface="Calibri"/>
                <a:ea typeface="Calibri"/>
                <a:cs typeface="Calibri"/>
                <a:sym typeface="Calibri"/>
              </a:rPr>
              <a:t>Model 1 - Anomaly Detection with Neural Network</a:t>
            </a:r>
            <a:endParaRPr sz="2740"/>
          </a:p>
        </p:txBody>
      </p:sp>
      <p:pic>
        <p:nvPicPr>
          <p:cNvPr id="348" name="Google Shape;3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825" y="1030150"/>
            <a:ext cx="4870175" cy="403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"/>
          <p:cNvSpPr txBox="1">
            <a:spLocks noGrp="1"/>
          </p:cNvSpPr>
          <p:nvPr>
            <p:ph type="ctrTitle"/>
          </p:nvPr>
        </p:nvSpPr>
        <p:spPr>
          <a:xfrm>
            <a:off x="302175" y="223625"/>
            <a:ext cx="6878700" cy="9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 and Accuracy :</a:t>
            </a:r>
            <a:endParaRPr/>
          </a:p>
        </p:txBody>
      </p:sp>
      <p:sp>
        <p:nvSpPr>
          <p:cNvPr id="354" name="Google Shape;354;p24"/>
          <p:cNvSpPr txBox="1">
            <a:spLocks noGrp="1"/>
          </p:cNvSpPr>
          <p:nvPr>
            <p:ph type="subTitle" idx="1"/>
          </p:nvPr>
        </p:nvSpPr>
        <p:spPr>
          <a:xfrm>
            <a:off x="819975" y="1630775"/>
            <a:ext cx="7734600" cy="28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5" name="Google Shape;3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975" y="1630775"/>
            <a:ext cx="3752025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1000" y="1597450"/>
            <a:ext cx="375202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4"/>
          <p:cNvSpPr txBox="1"/>
          <p:nvPr/>
        </p:nvSpPr>
        <p:spPr>
          <a:xfrm>
            <a:off x="1441175" y="4464475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Accuracy vs epoch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4"/>
          <p:cNvSpPr txBox="1"/>
          <p:nvPr/>
        </p:nvSpPr>
        <p:spPr>
          <a:xfrm>
            <a:off x="5739850" y="4596850"/>
            <a:ext cx="735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Loss vs Epoch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"/>
          <p:cNvSpPr txBox="1">
            <a:spLocks noGrp="1"/>
          </p:cNvSpPr>
          <p:nvPr>
            <p:ph type="subTitle" idx="1"/>
          </p:nvPr>
        </p:nvSpPr>
        <p:spPr>
          <a:xfrm>
            <a:off x="317325" y="1143000"/>
            <a:ext cx="8528400" cy="3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Single LSTM.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Properties :-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Loss Functions = Sparse Categorical Cross Entropy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Batch Normalization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Activation Function = Relu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Activation Function = softmax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Optimizer = Adam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5"/>
          <p:cNvSpPr txBox="1">
            <a:spLocks noGrp="1"/>
          </p:cNvSpPr>
          <p:nvPr>
            <p:ph type="ctrTitle"/>
          </p:nvPr>
        </p:nvSpPr>
        <p:spPr>
          <a:xfrm>
            <a:off x="317325" y="115150"/>
            <a:ext cx="8677500" cy="9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40">
                <a:latin typeface="Calibri"/>
                <a:ea typeface="Calibri"/>
                <a:cs typeface="Calibri"/>
                <a:sym typeface="Calibri"/>
              </a:rPr>
              <a:t>Model 2 : </a:t>
            </a:r>
            <a:r>
              <a:rPr lang="en" sz="3106">
                <a:latin typeface="Calibri"/>
                <a:ea typeface="Calibri"/>
                <a:cs typeface="Calibri"/>
                <a:sym typeface="Calibri"/>
              </a:rPr>
              <a:t>LSTM for Anomaly Based Network Intrusion Detection System</a:t>
            </a:r>
            <a:endParaRPr sz="3266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>
            <a:spLocks noGrp="1"/>
          </p:cNvSpPr>
          <p:nvPr>
            <p:ph type="ctrTitle"/>
          </p:nvPr>
        </p:nvSpPr>
        <p:spPr>
          <a:xfrm>
            <a:off x="282575" y="270725"/>
            <a:ext cx="6839100" cy="10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 and Accuracy:</a:t>
            </a:r>
            <a:endParaRPr/>
          </a:p>
        </p:txBody>
      </p:sp>
      <p:pic>
        <p:nvPicPr>
          <p:cNvPr id="370" name="Google Shape;3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4425"/>
            <a:ext cx="4022025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525" y="1523188"/>
            <a:ext cx="4220825" cy="265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6"/>
          <p:cNvSpPr txBox="1"/>
          <p:nvPr/>
        </p:nvSpPr>
        <p:spPr>
          <a:xfrm>
            <a:off x="795125" y="4447750"/>
            <a:ext cx="164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Accuracy vs epoch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6"/>
          <p:cNvSpPr txBox="1"/>
          <p:nvPr/>
        </p:nvSpPr>
        <p:spPr>
          <a:xfrm>
            <a:off x="5764700" y="4422925"/>
            <a:ext cx="735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Loss vs Epoch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"/>
          <p:cNvSpPr txBox="1">
            <a:spLocks noGrp="1"/>
          </p:cNvSpPr>
          <p:nvPr>
            <p:ph type="subTitle" idx="1"/>
          </p:nvPr>
        </p:nvSpPr>
        <p:spPr>
          <a:xfrm>
            <a:off x="337775" y="1143125"/>
            <a:ext cx="3884400" cy="3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Self supervised learning algorithm.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It builds decision trees on different samples and takes their majority vote for classification.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Used to compare accuracy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Neural Network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model.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Accuracy: 64 %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 txBox="1">
            <a:spLocks noGrp="1"/>
          </p:cNvSpPr>
          <p:nvPr>
            <p:ph type="ctrTitle"/>
          </p:nvPr>
        </p:nvSpPr>
        <p:spPr>
          <a:xfrm>
            <a:off x="240575" y="190475"/>
            <a:ext cx="6376800" cy="9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40">
                <a:latin typeface="Calibri"/>
                <a:ea typeface="Calibri"/>
                <a:cs typeface="Calibri"/>
                <a:sym typeface="Calibri"/>
              </a:rPr>
              <a:t>Model 3 : Random forest Algorithm</a:t>
            </a:r>
            <a:endParaRPr/>
          </a:p>
        </p:txBody>
      </p:sp>
      <p:pic>
        <p:nvPicPr>
          <p:cNvPr id="380" name="Google Shape;3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775" y="1105475"/>
            <a:ext cx="4522250" cy="37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>
            <a:spLocks noGrp="1"/>
          </p:cNvSpPr>
          <p:nvPr>
            <p:ph type="ctrTitle"/>
          </p:nvPr>
        </p:nvSpPr>
        <p:spPr>
          <a:xfrm>
            <a:off x="277350" y="248475"/>
            <a:ext cx="7723800" cy="10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Ensembling Models :</a:t>
            </a:r>
            <a:r>
              <a:rPr lang="en" sz="3777">
                <a:latin typeface="Nunito"/>
                <a:ea typeface="Nunito"/>
                <a:cs typeface="Nunito"/>
                <a:sym typeface="Nunito"/>
              </a:rPr>
              <a:t>Voting Classifier</a:t>
            </a:r>
            <a:endParaRPr sz="5777"/>
          </a:p>
        </p:txBody>
      </p:sp>
      <p:sp>
        <p:nvSpPr>
          <p:cNvPr id="386" name="Google Shape;386;p28"/>
          <p:cNvSpPr txBox="1">
            <a:spLocks noGrp="1"/>
          </p:cNvSpPr>
          <p:nvPr>
            <p:ph type="subTitle" idx="1"/>
          </p:nvPr>
        </p:nvSpPr>
        <p:spPr>
          <a:xfrm>
            <a:off x="824000" y="1540575"/>
            <a:ext cx="7723800" cy="27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Combines the power of all three models.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Improves Accuracy and F1 score.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Improve efficiency of our IDS model..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"/>
          <p:cNvSpPr txBox="1">
            <a:spLocks noGrp="1"/>
          </p:cNvSpPr>
          <p:nvPr>
            <p:ph type="ctrTitle"/>
          </p:nvPr>
        </p:nvSpPr>
        <p:spPr>
          <a:xfrm>
            <a:off x="376725" y="211650"/>
            <a:ext cx="7361400" cy="6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:</a:t>
            </a:r>
            <a:endParaRPr/>
          </a:p>
        </p:txBody>
      </p:sp>
      <p:graphicFrame>
        <p:nvGraphicFramePr>
          <p:cNvPr id="392" name="Google Shape;392;p29"/>
          <p:cNvGraphicFramePr/>
          <p:nvPr>
            <p:extLst>
              <p:ext uri="{D42A27DB-BD31-4B8C-83A1-F6EECF244321}">
                <p14:modId xmlns:p14="http://schemas.microsoft.com/office/powerpoint/2010/main" val="1000686276"/>
              </p:ext>
            </p:extLst>
          </p:nvPr>
        </p:nvGraphicFramePr>
        <p:xfrm>
          <a:off x="952500" y="1619250"/>
          <a:ext cx="7239000" cy="2179170"/>
        </p:xfrm>
        <a:graphic>
          <a:graphicData uri="http://schemas.openxmlformats.org/drawingml/2006/table">
            <a:tbl>
              <a:tblPr>
                <a:noFill/>
                <a:tableStyleId>{431DFCC8-1B89-4CD4-BFE3-9F50C499BF87}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Models</a:t>
                      </a:r>
                      <a:endParaRPr sz="2700" b="1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</a:t>
                      </a:r>
                      <a:r>
                        <a:rPr lang="en" sz="2300"/>
                        <a:t>  </a:t>
                      </a:r>
                      <a:r>
                        <a:rPr lang="en" sz="2300" b="1">
                          <a:solidFill>
                            <a:schemeClr val="lt1"/>
                          </a:solidFill>
                        </a:rPr>
                        <a:t>F1 Score</a:t>
                      </a:r>
                      <a:endParaRPr sz="2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</a:t>
                      </a:r>
                      <a:r>
                        <a:rPr lang="en" sz="2300" b="1">
                          <a:solidFill>
                            <a:schemeClr val="lt1"/>
                          </a:solidFill>
                        </a:rPr>
                        <a:t>Accuracy</a:t>
                      </a:r>
                      <a:endParaRPr sz="2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Model1(NN)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0.71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81%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Model2(LSTM)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0.78</a:t>
                      </a:r>
                      <a:endParaRPr b="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87%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Model3(RF)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0.64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63%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Ensemble 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0.97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98 %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/>
          <p:cNvSpPr txBox="1">
            <a:spLocks noGrp="1"/>
          </p:cNvSpPr>
          <p:nvPr>
            <p:ph type="ctrTitle"/>
          </p:nvPr>
        </p:nvSpPr>
        <p:spPr>
          <a:xfrm>
            <a:off x="262650" y="1888125"/>
            <a:ext cx="4060800" cy="8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Output</a:t>
            </a:r>
            <a:endParaRPr/>
          </a:p>
        </p:txBody>
      </p:sp>
      <p:pic>
        <p:nvPicPr>
          <p:cNvPr id="398" name="Google Shape;3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300" y="0"/>
            <a:ext cx="5764700" cy="50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2"/>
          <p:cNvSpPr txBox="1">
            <a:spLocks noGrp="1"/>
          </p:cNvSpPr>
          <p:nvPr>
            <p:ph type="subTitle" idx="1"/>
          </p:nvPr>
        </p:nvSpPr>
        <p:spPr>
          <a:xfrm>
            <a:off x="824000" y="1030150"/>
            <a:ext cx="7740000" cy="3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8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987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2008" dirty="0">
                <a:latin typeface="Calibri"/>
                <a:ea typeface="Calibri"/>
                <a:cs typeface="Calibri"/>
                <a:sym typeface="Calibri"/>
              </a:rPr>
              <a:t>Some false positive detection is still there while predicting on Realtime sniffed packets.</a:t>
            </a:r>
            <a:endParaRPr sz="2008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8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8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987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2008" dirty="0"/>
              <a:t>Not accurate enough to detect  all Zero-day attacks.</a:t>
            </a:r>
            <a:endParaRPr sz="2008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8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8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987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2008" dirty="0">
                <a:latin typeface="Calibri"/>
                <a:ea typeface="Calibri"/>
                <a:cs typeface="Calibri"/>
                <a:sym typeface="Calibri"/>
              </a:rPr>
              <a:t>We have reached to our goal with certain flaws which can be rectified in our future work.</a:t>
            </a:r>
            <a:endParaRPr sz="2008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0" name="Google Shape;410;p32"/>
          <p:cNvSpPr txBox="1">
            <a:spLocks noGrp="1"/>
          </p:cNvSpPr>
          <p:nvPr>
            <p:ph type="ctrTitle"/>
          </p:nvPr>
        </p:nvSpPr>
        <p:spPr>
          <a:xfrm>
            <a:off x="317325" y="115150"/>
            <a:ext cx="6376800" cy="9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40">
                <a:latin typeface="Calibri"/>
                <a:ea typeface="Calibri"/>
                <a:cs typeface="Calibri"/>
                <a:sym typeface="Calibri"/>
              </a:rPr>
              <a:t>Limitations 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ctrTitle"/>
          </p:nvPr>
        </p:nvSpPr>
        <p:spPr>
          <a:xfrm>
            <a:off x="317325" y="278075"/>
            <a:ext cx="6300000" cy="6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40">
                <a:latin typeface="Calibri"/>
                <a:ea typeface="Calibri"/>
                <a:cs typeface="Calibri"/>
                <a:sym typeface="Calibri"/>
              </a:rPr>
              <a:t>Problem Statement:</a:t>
            </a:r>
            <a:endParaRPr sz="344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subTitle" idx="1"/>
          </p:nvPr>
        </p:nvSpPr>
        <p:spPr>
          <a:xfrm>
            <a:off x="853950" y="1173300"/>
            <a:ext cx="7621200" cy="33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Intrusion detection system is an important prerequisite in any computer network.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Problem with Anomaly based IDS is that it generates more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false positive alarm.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To overcome the limitations of anomaly detection, a classifier based on an intelligent hidden Markov model, is used and designed to differentiate the actual attacks from faults. We are proposing a model with combining the Multimodel based Anomaly IDS with Neural Network (NN),Machine learning,LSTM based Systems.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"/>
          <p:cNvSpPr txBox="1">
            <a:spLocks noGrp="1"/>
          </p:cNvSpPr>
          <p:nvPr>
            <p:ph type="subTitle" idx="1"/>
          </p:nvPr>
        </p:nvSpPr>
        <p:spPr>
          <a:xfrm>
            <a:off x="2888600" y="257200"/>
            <a:ext cx="6080700" cy="42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3"/>
          <p:cNvSpPr txBox="1">
            <a:spLocks noGrp="1"/>
          </p:cNvSpPr>
          <p:nvPr>
            <p:ph type="ctrTitle"/>
          </p:nvPr>
        </p:nvSpPr>
        <p:spPr>
          <a:xfrm>
            <a:off x="368000" y="1914100"/>
            <a:ext cx="2520600" cy="9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40">
                <a:latin typeface="Calibri"/>
                <a:ea typeface="Calibri"/>
                <a:cs typeface="Calibri"/>
                <a:sym typeface="Calibri"/>
              </a:rPr>
              <a:t>Challenges </a:t>
            </a:r>
            <a:endParaRPr/>
          </a:p>
        </p:txBody>
      </p:sp>
      <p:sp>
        <p:nvSpPr>
          <p:cNvPr id="417" name="Google Shape;417;p33"/>
          <p:cNvSpPr/>
          <p:nvPr/>
        </p:nvSpPr>
        <p:spPr>
          <a:xfrm>
            <a:off x="3724600" y="457350"/>
            <a:ext cx="4535400" cy="915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3"/>
          <p:cNvSpPr txBox="1"/>
          <p:nvPr/>
        </p:nvSpPr>
        <p:spPr>
          <a:xfrm>
            <a:off x="4332650" y="1068200"/>
            <a:ext cx="319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9" name="Google Shape;419;p33"/>
          <p:cNvSpPr txBox="1"/>
          <p:nvPr/>
        </p:nvSpPr>
        <p:spPr>
          <a:xfrm>
            <a:off x="4307375" y="1266875"/>
            <a:ext cx="73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0" name="Google Shape;420;p33"/>
          <p:cNvSpPr txBox="1"/>
          <p:nvPr/>
        </p:nvSpPr>
        <p:spPr>
          <a:xfrm>
            <a:off x="4034200" y="560850"/>
            <a:ext cx="3916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Learning Neural Network and its       application from scratch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3"/>
          <p:cNvSpPr/>
          <p:nvPr/>
        </p:nvSpPr>
        <p:spPr>
          <a:xfrm>
            <a:off x="3724600" y="1686463"/>
            <a:ext cx="4535400" cy="915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3"/>
          <p:cNvSpPr txBox="1"/>
          <p:nvPr/>
        </p:nvSpPr>
        <p:spPr>
          <a:xfrm>
            <a:off x="3773750" y="1757125"/>
            <a:ext cx="4176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Implementation of Hidden Markov Model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its integration with various used models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3"/>
          <p:cNvSpPr/>
          <p:nvPr/>
        </p:nvSpPr>
        <p:spPr>
          <a:xfrm>
            <a:off x="3724600" y="2887113"/>
            <a:ext cx="4535400" cy="915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3"/>
          <p:cNvSpPr txBox="1"/>
          <p:nvPr/>
        </p:nvSpPr>
        <p:spPr>
          <a:xfrm>
            <a:off x="4167950" y="3006063"/>
            <a:ext cx="3522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Developing Django based web Interface to showcase the output obtained. 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3"/>
          <p:cNvSpPr/>
          <p:nvPr/>
        </p:nvSpPr>
        <p:spPr>
          <a:xfrm>
            <a:off x="3835350" y="4087750"/>
            <a:ext cx="4535400" cy="915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3"/>
          <p:cNvSpPr txBox="1"/>
          <p:nvPr/>
        </p:nvSpPr>
        <p:spPr>
          <a:xfrm>
            <a:off x="4034200" y="4345150"/>
            <a:ext cx="391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7" name="Google Shape;427;p33"/>
          <p:cNvSpPr txBox="1"/>
          <p:nvPr/>
        </p:nvSpPr>
        <p:spPr>
          <a:xfrm>
            <a:off x="4268900" y="4345250"/>
            <a:ext cx="7346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Performing Realtime packet sniffing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4"/>
          <p:cNvSpPr txBox="1">
            <a:spLocks noGrp="1"/>
          </p:cNvSpPr>
          <p:nvPr>
            <p:ph type="subTitle" idx="1"/>
          </p:nvPr>
        </p:nvSpPr>
        <p:spPr>
          <a:xfrm>
            <a:off x="2888600" y="257200"/>
            <a:ext cx="6080700" cy="42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4"/>
          <p:cNvSpPr txBox="1">
            <a:spLocks noGrp="1"/>
          </p:cNvSpPr>
          <p:nvPr>
            <p:ph type="ctrTitle"/>
          </p:nvPr>
        </p:nvSpPr>
        <p:spPr>
          <a:xfrm>
            <a:off x="368000" y="1914100"/>
            <a:ext cx="2520600" cy="9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40">
                <a:latin typeface="Calibri"/>
                <a:ea typeface="Calibri"/>
                <a:cs typeface="Calibri"/>
                <a:sym typeface="Calibri"/>
              </a:rPr>
              <a:t> Future Scope</a:t>
            </a:r>
            <a:endParaRPr/>
          </a:p>
        </p:txBody>
      </p:sp>
      <p:sp>
        <p:nvSpPr>
          <p:cNvPr id="434" name="Google Shape;434;p34"/>
          <p:cNvSpPr/>
          <p:nvPr/>
        </p:nvSpPr>
        <p:spPr>
          <a:xfrm>
            <a:off x="3724600" y="457350"/>
            <a:ext cx="4535400" cy="915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4"/>
          <p:cNvSpPr txBox="1"/>
          <p:nvPr/>
        </p:nvSpPr>
        <p:spPr>
          <a:xfrm>
            <a:off x="4332650" y="1068200"/>
            <a:ext cx="319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6" name="Google Shape;436;p34"/>
          <p:cNvSpPr txBox="1"/>
          <p:nvPr/>
        </p:nvSpPr>
        <p:spPr>
          <a:xfrm>
            <a:off x="4307375" y="1266875"/>
            <a:ext cx="73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7" name="Google Shape;437;p34"/>
          <p:cNvSpPr txBox="1"/>
          <p:nvPr/>
        </p:nvSpPr>
        <p:spPr>
          <a:xfrm>
            <a:off x="4034200" y="560850"/>
            <a:ext cx="3916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Operate on Realtime Packet capturing for an Organization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4"/>
          <p:cNvSpPr/>
          <p:nvPr/>
        </p:nvSpPr>
        <p:spPr>
          <a:xfrm>
            <a:off x="3724600" y="1786238"/>
            <a:ext cx="4535400" cy="915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4"/>
          <p:cNvSpPr txBox="1"/>
          <p:nvPr/>
        </p:nvSpPr>
        <p:spPr>
          <a:xfrm>
            <a:off x="3838550" y="1905200"/>
            <a:ext cx="3851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HMM Integration can be improved 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increase overall accuracy of models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4"/>
          <p:cNvSpPr/>
          <p:nvPr/>
        </p:nvSpPr>
        <p:spPr>
          <a:xfrm>
            <a:off x="3724600" y="3019100"/>
            <a:ext cx="4535400" cy="915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4"/>
          <p:cNvSpPr txBox="1"/>
          <p:nvPr/>
        </p:nvSpPr>
        <p:spPr>
          <a:xfrm>
            <a:off x="4167950" y="3019100"/>
            <a:ext cx="3522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 model to have more categorization of malwares after analysing new attacks 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5"/>
          <p:cNvSpPr txBox="1">
            <a:spLocks noGrp="1"/>
          </p:cNvSpPr>
          <p:nvPr>
            <p:ph type="subTitle" idx="1"/>
          </p:nvPr>
        </p:nvSpPr>
        <p:spPr>
          <a:xfrm>
            <a:off x="2888600" y="257200"/>
            <a:ext cx="6080700" cy="42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5"/>
          <p:cNvSpPr txBox="1">
            <a:spLocks noGrp="1"/>
          </p:cNvSpPr>
          <p:nvPr>
            <p:ph type="ctrTitle"/>
          </p:nvPr>
        </p:nvSpPr>
        <p:spPr>
          <a:xfrm>
            <a:off x="229825" y="-134350"/>
            <a:ext cx="4422300" cy="9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40">
                <a:latin typeface="Calibri"/>
                <a:ea typeface="Calibri"/>
                <a:cs typeface="Calibri"/>
                <a:sym typeface="Calibri"/>
              </a:rPr>
              <a:t>Team Contributions: </a:t>
            </a:r>
            <a:endParaRPr/>
          </a:p>
        </p:txBody>
      </p:sp>
      <p:sp>
        <p:nvSpPr>
          <p:cNvPr id="448" name="Google Shape;448;p35"/>
          <p:cNvSpPr txBox="1"/>
          <p:nvPr/>
        </p:nvSpPr>
        <p:spPr>
          <a:xfrm>
            <a:off x="4332650" y="1068200"/>
            <a:ext cx="319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449" name="Google Shape;449;p35"/>
          <p:cNvGraphicFramePr/>
          <p:nvPr/>
        </p:nvGraphicFramePr>
        <p:xfrm>
          <a:off x="476013" y="662930"/>
          <a:ext cx="7954000" cy="4564084"/>
        </p:xfrm>
        <a:graphic>
          <a:graphicData uri="http://schemas.openxmlformats.org/drawingml/2006/table">
            <a:tbl>
              <a:tblPr>
                <a:noFill/>
                <a:tableStyleId>{431DFCC8-1B89-4CD4-BFE3-9F50C499BF87}</a:tableStyleId>
              </a:tblPr>
              <a:tblGrid>
                <a:gridCol w="25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4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Work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Ankit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Ayush Singh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Ayush Sahni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Akanksha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Amar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Literature Survey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✔️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✔️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✔️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✔️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✔️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Real time packet capturing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✔️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✔️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NN Model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✔️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✔️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LSTM Model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✔️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✔️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RF Model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✔️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✔️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Model Integration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✔️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✔️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✔️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✔️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✔️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Web Interface development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✔️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✔️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PPT 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✔️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✔️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✔️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✔️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✔️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Final Contribution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20 %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20 %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20 %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20 %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 20 %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6"/>
          <p:cNvSpPr txBox="1">
            <a:spLocks noGrp="1"/>
          </p:cNvSpPr>
          <p:nvPr>
            <p:ph type="ctrTitle"/>
          </p:nvPr>
        </p:nvSpPr>
        <p:spPr>
          <a:xfrm>
            <a:off x="2466850" y="1259000"/>
            <a:ext cx="5793600" cy="22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Calibri"/>
                <a:ea typeface="Calibri"/>
                <a:cs typeface="Calibri"/>
                <a:sym typeface="Calibri"/>
              </a:rPr>
              <a:t>Thank You 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>
            <a:spLocks noGrp="1"/>
          </p:cNvSpPr>
          <p:nvPr>
            <p:ph type="ctrTitle"/>
          </p:nvPr>
        </p:nvSpPr>
        <p:spPr>
          <a:xfrm>
            <a:off x="317325" y="115150"/>
            <a:ext cx="6376800" cy="9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3440">
                <a:latin typeface="Calibri"/>
                <a:ea typeface="Calibri"/>
                <a:cs typeface="Calibri"/>
                <a:sym typeface="Calibri"/>
              </a:rPr>
              <a:t>Introduction :</a:t>
            </a:r>
            <a:endParaRPr/>
          </a:p>
        </p:txBody>
      </p:sp>
      <p:sp>
        <p:nvSpPr>
          <p:cNvPr id="293" name="Google Shape;293;p15"/>
          <p:cNvSpPr txBox="1">
            <a:spLocks noGrp="1"/>
          </p:cNvSpPr>
          <p:nvPr>
            <p:ph type="subTitle" idx="1"/>
          </p:nvPr>
        </p:nvSpPr>
        <p:spPr>
          <a:xfrm>
            <a:off x="824000" y="1317550"/>
            <a:ext cx="7790700" cy="29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Network based Intrusion detection/prevention system (NIDPS) protects a network of hosts and systems.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Based on the intrusion detection method, IDS can be Signature based and Anomaly based.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Signature based IDS can only detect an intrusion attempt if it matches a pattern that is in the database, therefore the databases need to constantly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        be updated to detect the new attacks.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Anomaly based IDS has its own limitations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We need to come up with more robust solution to safeguard  networks and systems.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>
            <a:spLocks noGrp="1"/>
          </p:cNvSpPr>
          <p:nvPr>
            <p:ph type="subTitle" idx="1"/>
          </p:nvPr>
        </p:nvSpPr>
        <p:spPr>
          <a:xfrm>
            <a:off x="824000" y="844825"/>
            <a:ext cx="7740000" cy="42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33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"/>
                <a:ea typeface="Calibri"/>
                <a:cs typeface="Calibri"/>
                <a:sym typeface="Calibri"/>
              </a:rPr>
              <a:t>This dataset contains benign and most up-to-date common attacks which resembles the true real-world data(PCAPs) like :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3000" dirty="0">
                <a:latin typeface="Calibri"/>
                <a:ea typeface="Calibri"/>
                <a:cs typeface="Calibri"/>
                <a:sym typeface="Calibri"/>
              </a:rPr>
              <a:t>DDoS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3000" dirty="0">
                <a:latin typeface="Calibri"/>
                <a:ea typeface="Calibri"/>
                <a:cs typeface="Calibri"/>
                <a:sym typeface="Calibri"/>
              </a:rPr>
              <a:t>PortScan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3000" dirty="0">
                <a:latin typeface="Calibri"/>
                <a:ea typeface="Calibri"/>
                <a:cs typeface="Calibri"/>
                <a:sym typeface="Calibri"/>
              </a:rPr>
              <a:t>Bot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3000" dirty="0">
                <a:latin typeface="Calibri"/>
                <a:ea typeface="Calibri"/>
                <a:cs typeface="Calibri"/>
                <a:sym typeface="Calibri"/>
              </a:rPr>
              <a:t>Infiltration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3000" dirty="0">
                <a:latin typeface="Calibri"/>
                <a:ea typeface="Calibri"/>
                <a:cs typeface="Calibri"/>
                <a:sym typeface="Calibri"/>
              </a:rPr>
              <a:t>Web_Attack_Brute_Force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3000" dirty="0">
                <a:latin typeface="Calibri"/>
                <a:ea typeface="Calibri"/>
                <a:cs typeface="Calibri"/>
                <a:sym typeface="Calibri"/>
              </a:rPr>
              <a:t>Web_Attack_XSS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3000" dirty="0">
                <a:latin typeface="Calibri"/>
                <a:ea typeface="Calibri"/>
                <a:cs typeface="Calibri"/>
                <a:sym typeface="Calibri"/>
              </a:rPr>
              <a:t>Web_Attack_Sql_Injection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3000" dirty="0">
                <a:latin typeface="Calibri"/>
                <a:ea typeface="Calibri"/>
                <a:cs typeface="Calibri"/>
                <a:sym typeface="Calibri"/>
              </a:rPr>
              <a:t>FTP_Patator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3000" dirty="0">
                <a:latin typeface="Calibri"/>
                <a:ea typeface="Calibri"/>
                <a:cs typeface="Calibri"/>
                <a:sym typeface="Calibri"/>
              </a:rPr>
              <a:t>SSH_Patator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3000" dirty="0">
                <a:latin typeface="Calibri"/>
                <a:ea typeface="Calibri"/>
                <a:cs typeface="Calibri"/>
                <a:sym typeface="Calibri"/>
              </a:rPr>
              <a:t>DoS_slowloris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3000" dirty="0">
                <a:latin typeface="Calibri"/>
                <a:ea typeface="Calibri"/>
                <a:cs typeface="Calibri"/>
                <a:sym typeface="Calibri"/>
              </a:rPr>
              <a:t>DoS_Slowhttptest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3000" dirty="0">
                <a:latin typeface="Calibri"/>
                <a:ea typeface="Calibri"/>
                <a:cs typeface="Calibri"/>
                <a:sym typeface="Calibri"/>
              </a:rPr>
              <a:t>DoS_Hulk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3000" dirty="0">
                <a:latin typeface="Calibri"/>
                <a:ea typeface="Calibri"/>
                <a:cs typeface="Calibri"/>
                <a:sym typeface="Calibri"/>
              </a:rPr>
              <a:t>DoS_GoldenEye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3000" dirty="0">
                <a:latin typeface="Calibri"/>
                <a:ea typeface="Calibri"/>
                <a:cs typeface="Calibri"/>
                <a:sym typeface="Calibri"/>
              </a:rPr>
              <a:t>'Heartbleed'.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The size of the dataset is 2GB .</a:t>
            </a:r>
            <a:endParaRPr sz="3000" b="1" dirty="0"/>
          </a:p>
        </p:txBody>
      </p:sp>
      <p:sp>
        <p:nvSpPr>
          <p:cNvPr id="299" name="Google Shape;299;p16"/>
          <p:cNvSpPr txBox="1">
            <a:spLocks noGrp="1"/>
          </p:cNvSpPr>
          <p:nvPr>
            <p:ph type="ctrTitle"/>
          </p:nvPr>
        </p:nvSpPr>
        <p:spPr>
          <a:xfrm>
            <a:off x="394100" y="115150"/>
            <a:ext cx="6376800" cy="9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40">
                <a:latin typeface="Calibri"/>
                <a:ea typeface="Calibri"/>
                <a:cs typeface="Calibri"/>
                <a:sym typeface="Calibri"/>
              </a:rPr>
              <a:t>Training Dataset : </a:t>
            </a:r>
            <a:r>
              <a:rPr lang="en" sz="2700">
                <a:latin typeface="Nunito"/>
                <a:ea typeface="Nunito"/>
                <a:cs typeface="Nunito"/>
                <a:sym typeface="Nunito"/>
              </a:rPr>
              <a:t>CIC-IDS2017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>
            <a:spLocks noGrp="1"/>
          </p:cNvSpPr>
          <p:nvPr>
            <p:ph type="ctrTitle"/>
          </p:nvPr>
        </p:nvSpPr>
        <p:spPr>
          <a:xfrm>
            <a:off x="407525" y="260275"/>
            <a:ext cx="8442600" cy="9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Packet sniffing :</a:t>
            </a:r>
            <a:endParaRPr/>
          </a:p>
        </p:txBody>
      </p:sp>
      <p:sp>
        <p:nvSpPr>
          <p:cNvPr id="305" name="Google Shape;305;p17"/>
          <p:cNvSpPr txBox="1">
            <a:spLocks noGrp="1"/>
          </p:cNvSpPr>
          <p:nvPr>
            <p:ph type="subTitle" idx="1"/>
          </p:nvPr>
        </p:nvSpPr>
        <p:spPr>
          <a:xfrm>
            <a:off x="824000" y="1311900"/>
            <a:ext cx="7651200" cy="29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Real-time Packets are being captured using CICFlowMeter</a:t>
            </a: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Internally, sniffed packets are stored  in pcap format .</a:t>
            </a: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pcap files are then read and stored into csv format  by CICFlowMeter.</a:t>
            </a: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Using this output csv file as an input  to trained model to predict attack type 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Simulating Realtime Dos(Denial Of Service) Attack.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subTitle" idx="1"/>
          </p:nvPr>
        </p:nvSpPr>
        <p:spPr>
          <a:xfrm>
            <a:off x="317325" y="1030150"/>
            <a:ext cx="4762200" cy="3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11" name="Google Shape;311;p18"/>
          <p:cNvSpPr txBox="1">
            <a:spLocks noGrp="1"/>
          </p:cNvSpPr>
          <p:nvPr>
            <p:ph type="ctrTitle"/>
          </p:nvPr>
        </p:nvSpPr>
        <p:spPr>
          <a:xfrm>
            <a:off x="168900" y="216250"/>
            <a:ext cx="8367900" cy="8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40">
                <a:latin typeface="Calibri"/>
                <a:ea typeface="Calibri"/>
                <a:cs typeface="Calibri"/>
                <a:sym typeface="Calibri"/>
              </a:rPr>
              <a:t>Proposed Model: Model Training phase </a:t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050" y="988150"/>
            <a:ext cx="7753750" cy="39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>
            <a:spLocks noGrp="1"/>
          </p:cNvSpPr>
          <p:nvPr>
            <p:ph type="subTitle" idx="1"/>
          </p:nvPr>
        </p:nvSpPr>
        <p:spPr>
          <a:xfrm>
            <a:off x="317325" y="1030150"/>
            <a:ext cx="4762200" cy="3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18" name="Google Shape;318;p19"/>
          <p:cNvSpPr txBox="1">
            <a:spLocks noGrp="1"/>
          </p:cNvSpPr>
          <p:nvPr>
            <p:ph type="ctrTitle"/>
          </p:nvPr>
        </p:nvSpPr>
        <p:spPr>
          <a:xfrm>
            <a:off x="127050" y="322425"/>
            <a:ext cx="8889900" cy="5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40">
                <a:latin typeface="Calibri"/>
                <a:ea typeface="Calibri"/>
                <a:cs typeface="Calibri"/>
                <a:sym typeface="Calibri"/>
              </a:rPr>
              <a:t>Proposed Model: Model Implementation Phase </a:t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 rotWithShape="1">
          <a:blip r:embed="rId3">
            <a:alphaModFix/>
          </a:blip>
          <a:srcRect b="-10668"/>
          <a:stretch/>
        </p:blipFill>
        <p:spPr>
          <a:xfrm>
            <a:off x="771950" y="1030150"/>
            <a:ext cx="7600101" cy="42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317325" y="115150"/>
            <a:ext cx="6376800" cy="5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40">
                <a:latin typeface="Calibri"/>
                <a:ea typeface="Calibri"/>
                <a:cs typeface="Calibri"/>
                <a:sym typeface="Calibri"/>
              </a:rPr>
              <a:t>                                   Architecture </a:t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0"/>
          <p:cNvSpPr txBox="1"/>
          <p:nvPr/>
        </p:nvSpPr>
        <p:spPr>
          <a:xfrm>
            <a:off x="145775" y="115150"/>
            <a:ext cx="7346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Lato"/>
                <a:ea typeface="Lato"/>
                <a:cs typeface="Lato"/>
                <a:sym typeface="Lato"/>
              </a:rPr>
              <a:t>Architecture :</a:t>
            </a:r>
            <a:endParaRPr sz="3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>
            <a:spLocks noGrp="1"/>
          </p:cNvSpPr>
          <p:nvPr>
            <p:ph type="ctrTitle"/>
          </p:nvPr>
        </p:nvSpPr>
        <p:spPr>
          <a:xfrm>
            <a:off x="426450" y="272025"/>
            <a:ext cx="5288400" cy="6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:</a:t>
            </a:r>
            <a:endParaRPr/>
          </a:p>
        </p:txBody>
      </p:sp>
      <p:sp>
        <p:nvSpPr>
          <p:cNvPr id="333" name="Google Shape;333;p21"/>
          <p:cNvSpPr txBox="1">
            <a:spLocks noGrp="1"/>
          </p:cNvSpPr>
          <p:nvPr>
            <p:ph type="subTitle" idx="1"/>
          </p:nvPr>
        </p:nvSpPr>
        <p:spPr>
          <a:xfrm>
            <a:off x="426450" y="1118150"/>
            <a:ext cx="4592700" cy="31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Feature Extraction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Data Normalization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SMOTE Analysis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(Resampling)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4" name="Google Shape;3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200" y="859875"/>
            <a:ext cx="3926900" cy="34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846</Words>
  <Application>Microsoft Office PowerPoint</Application>
  <PresentationFormat>On-screen Show (16:9)</PresentationFormat>
  <Paragraphs>220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Maven Pro</vt:lpstr>
      <vt:lpstr>Nunito</vt:lpstr>
      <vt:lpstr>Arial</vt:lpstr>
      <vt:lpstr>Lato</vt:lpstr>
      <vt:lpstr>Calibri</vt:lpstr>
      <vt:lpstr>Momentum</vt:lpstr>
      <vt:lpstr>   Advances In Intrusion Detection     System Using Different Classifiers</vt:lpstr>
      <vt:lpstr>Problem Statement:</vt:lpstr>
      <vt:lpstr>Introduction :</vt:lpstr>
      <vt:lpstr>Training Dataset : CIC-IDS2017 </vt:lpstr>
      <vt:lpstr>Real-time Packet sniffing :</vt:lpstr>
      <vt:lpstr>Proposed Model: Model Training phase </vt:lpstr>
      <vt:lpstr>Proposed Model: Model Implementation Phase </vt:lpstr>
      <vt:lpstr>                                   Architecture </vt:lpstr>
      <vt:lpstr>Data Preprocessing :</vt:lpstr>
      <vt:lpstr>Hidden Markov Model :</vt:lpstr>
      <vt:lpstr>Model 1 - Anomaly Detection with Neural Network</vt:lpstr>
      <vt:lpstr>Loss Function and Accuracy :</vt:lpstr>
      <vt:lpstr>Model 2 : LSTM for Anomaly Based Network Intrusion Detection System</vt:lpstr>
      <vt:lpstr>Loss Function and Accuracy:</vt:lpstr>
      <vt:lpstr>Model 3 : Random forest Algorithm</vt:lpstr>
      <vt:lpstr>Ensembling Models :Voting Classifier</vt:lpstr>
      <vt:lpstr>Comparison :</vt:lpstr>
      <vt:lpstr>Final Output</vt:lpstr>
      <vt:lpstr>Limitations :</vt:lpstr>
      <vt:lpstr>Challenges </vt:lpstr>
      <vt:lpstr> Future Scope</vt:lpstr>
      <vt:lpstr>Team Contributions: </vt:lpstr>
      <vt:lpstr>Thank You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Advances In Intrusion Detection     System Using Different Classifiers</dc:title>
  <dc:creator>Ankit Sharma</dc:creator>
  <cp:lastModifiedBy>Ankit Raja</cp:lastModifiedBy>
  <cp:revision>7</cp:revision>
  <dcterms:modified xsi:type="dcterms:W3CDTF">2022-04-29T18:03:45Z</dcterms:modified>
</cp:coreProperties>
</file>