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3"/>
  </p:notesMasterIdLst>
  <p:handoutMasterIdLst>
    <p:handoutMasterId r:id="rId14"/>
  </p:handoutMasterIdLst>
  <p:sldIdLst>
    <p:sldId id="256" r:id="rId5"/>
    <p:sldId id="268" r:id="rId6"/>
    <p:sldId id="262" r:id="rId7"/>
    <p:sldId id="272" r:id="rId8"/>
    <p:sldId id="265" r:id="rId9"/>
    <p:sldId id="259" r:id="rId10"/>
    <p:sldId id="26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48" autoAdjust="0"/>
  </p:normalViewPr>
  <p:slideViewPr>
    <p:cSldViewPr snapToGrid="0">
      <p:cViewPr varScale="1">
        <p:scale>
          <a:sx n="85" d="100"/>
          <a:sy n="85" d="100"/>
        </p:scale>
        <p:origin x="-504"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smtClean="0"/>
            <a:t>DES		</a:t>
          </a:r>
          <a:endParaRPr lang="en-US" dirty="0"/>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D24DF90-D4F4-4C49-B48A-820825A7B232}">
      <dgm:prSet phldrT="[Text]"/>
      <dgm:spPr/>
      <dgm:t>
        <a:bodyPr/>
        <a:lstStyle/>
        <a:p>
          <a:pPr>
            <a:lnSpc>
              <a:spcPct val="100000"/>
            </a:lnSpc>
          </a:pPr>
          <a:r>
            <a:rPr lang="en-IN" dirty="0" smtClean="0"/>
            <a:t>SHA256</a:t>
          </a:r>
          <a:endParaRPr lang="en-US" dirty="0"/>
        </a:p>
      </dgm:t>
    </dgm:pt>
    <dgm:pt modelId="{F750A05D-533D-4D75-956F-082B9EF76150}" type="parTrans" cxnId="{98972896-9C9B-4D35-B89D-D78652D632A7}">
      <dgm:prSet/>
      <dgm:spPr/>
      <dgm:t>
        <a:bodyPr/>
        <a:lstStyle/>
        <a:p>
          <a:endParaRPr lang="en-IN"/>
        </a:p>
      </dgm:t>
    </dgm:pt>
    <dgm:pt modelId="{706F9F30-8D57-41F4-9AC1-3DA3B31DB390}" type="sibTrans" cxnId="{98972896-9C9B-4D35-B89D-D78652D632A7}">
      <dgm:prSet/>
      <dgm:spPr/>
      <dgm:t>
        <a:bodyPr/>
        <a:lstStyle/>
        <a:p>
          <a:endParaRPr lang="en-IN"/>
        </a:p>
      </dgm:t>
    </dgm:pt>
    <dgm:pt modelId="{1EC5D3D7-EB3F-4721-AB67-D92CB1B4DCA3}">
      <dgm:prSet phldrT="[Text]"/>
      <dgm:spPr/>
      <dgm:t>
        <a:bodyPr/>
        <a:lstStyle/>
        <a:p>
          <a:pPr>
            <a:lnSpc>
              <a:spcPct val="100000"/>
            </a:lnSpc>
          </a:pPr>
          <a:r>
            <a:rPr lang="en-US" dirty="0" smtClean="0"/>
            <a:t>GETPASS</a:t>
          </a:r>
          <a:endParaRPr lang="en-US" dirty="0"/>
        </a:p>
      </dgm:t>
    </dgm:pt>
    <dgm:pt modelId="{978943FF-4F71-42C5-8388-7AAA20F40EA0}" type="parTrans" cxnId="{5E438BF9-15CC-4DBB-80F8-3D755E0CE35F}">
      <dgm:prSet/>
      <dgm:spPr/>
      <dgm:t>
        <a:bodyPr/>
        <a:lstStyle/>
        <a:p>
          <a:endParaRPr lang="en-IN"/>
        </a:p>
      </dgm:t>
    </dgm:pt>
    <dgm:pt modelId="{17562156-0230-48D3-87BE-2033CE2DD3B2}" type="sibTrans" cxnId="{5E438BF9-15CC-4DBB-80F8-3D755E0CE35F}">
      <dgm:prSet/>
      <dgm:spPr/>
      <dgm:t>
        <a:bodyPr/>
        <a:lstStyle/>
        <a:p>
          <a:endParaRPr lang="en-IN"/>
        </a:p>
      </dgm:t>
    </dgm:pt>
    <dgm:pt modelId="{3A28F431-6B40-4375-89E7-F61AD1FD1378}">
      <dgm:prSet phldrT="[Text]"/>
      <dgm:spPr/>
      <dgm:t>
        <a:bodyPr/>
        <a:lstStyle/>
        <a:p>
          <a:pPr>
            <a:lnSpc>
              <a:spcPct val="100000"/>
            </a:lnSpc>
          </a:pPr>
          <a:r>
            <a:rPr lang="en-US" dirty="0" smtClean="0"/>
            <a:t>PBKDF2</a:t>
          </a:r>
          <a:endParaRPr lang="en-US" dirty="0"/>
        </a:p>
      </dgm:t>
    </dgm:pt>
    <dgm:pt modelId="{24DF09FE-8575-4ED5-83F5-81C5CE09A497}" type="sibTrans" cxnId="{254A2B36-A38F-4D33-A424-801283F39DF3}">
      <dgm:prSet/>
      <dgm:spPr/>
      <dgm:t>
        <a:bodyPr/>
        <a:lstStyle/>
        <a:p>
          <a:endParaRPr lang="en-IN"/>
        </a:p>
      </dgm:t>
    </dgm:pt>
    <dgm:pt modelId="{437155E4-D286-463B-A54D-3D5C3B993687}" type="parTrans" cxnId="{254A2B36-A38F-4D33-A424-801283F39DF3}">
      <dgm:prSet/>
      <dgm:spPr/>
      <dgm:t>
        <a:bodyPr/>
        <a:lstStyle/>
        <a:p>
          <a:endParaRPr lang="en-IN"/>
        </a:p>
      </dgm:t>
    </dgm:pt>
    <dgm:pt modelId="{B908ACD1-BD42-46F2-A0B8-13721122BDDC}">
      <dgm:prSet phldrT="[Text]"/>
      <dgm:spPr/>
      <dgm:t>
        <a:bodyPr/>
        <a:lstStyle/>
        <a:p>
          <a:pPr>
            <a:lnSpc>
              <a:spcPct val="100000"/>
            </a:lnSpc>
          </a:pPr>
          <a:r>
            <a:rPr lang="en-US" dirty="0" smtClean="0"/>
            <a:t>CRYPTO</a:t>
          </a:r>
          <a:endParaRPr lang="en-US" dirty="0"/>
        </a:p>
      </dgm:t>
    </dgm:pt>
    <dgm:pt modelId="{EF59C2C5-039E-46F5-8AB7-BD0B1BBB3C33}" type="sibTrans" cxnId="{F46F47BE-D2AD-4F69-9D89-127515AC1F95}">
      <dgm:prSet/>
      <dgm:spPr/>
      <dgm:t>
        <a:bodyPr/>
        <a:lstStyle/>
        <a:p>
          <a:endParaRPr lang="en-IN"/>
        </a:p>
      </dgm:t>
    </dgm:pt>
    <dgm:pt modelId="{6E025701-3646-441D-BD6C-E8B953345034}" type="parTrans" cxnId="{F46F47BE-D2AD-4F69-9D89-127515AC1F95}">
      <dgm:prSet/>
      <dgm:spPr/>
      <dgm:t>
        <a:bodyPr/>
        <a:lstStyle/>
        <a:p>
          <a:endParaRPr lang="en-IN"/>
        </a:p>
      </dgm:t>
    </dgm:pt>
    <dgm:pt modelId="{57806726-6E60-4ACC-9C1C-7DF9CC365A10}" type="pres">
      <dgm:prSet presAssocID="{7E5AA53B-3EEE-4DE4-BB81-9044890C2946}" presName="Name0" presStyleCnt="0">
        <dgm:presLayoutVars>
          <dgm:chMax val="7"/>
          <dgm:chPref val="7"/>
          <dgm:dir/>
        </dgm:presLayoutVars>
      </dgm:prSet>
      <dgm:spPr/>
      <dgm:t>
        <a:bodyPr/>
        <a:lstStyle/>
        <a:p>
          <a:endParaRPr lang="en-US"/>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5"/>
      <dgm:spPr/>
    </dgm:pt>
    <dgm:pt modelId="{D79B43FC-100B-4A0D-A4D5-0D2D04B99064}" type="pres">
      <dgm:prSet presAssocID="{7E5AA53B-3EEE-4DE4-BB81-9044890C2946}" presName="conn" presStyleLbl="parChTrans1D2" presStyleIdx="0" presStyleCnt="1"/>
      <dgm:spPr/>
      <dgm:t>
        <a:bodyPr/>
        <a:lstStyle/>
        <a:p>
          <a:endParaRPr lang="en-US"/>
        </a:p>
      </dgm:t>
    </dgm:pt>
    <dgm:pt modelId="{3CAD8DA1-8D53-445C-ACE8-D8449E4F0F55}" type="pres">
      <dgm:prSet presAssocID="{7E5AA53B-3EEE-4DE4-BB81-9044890C2946}" presName="extraNode" presStyleLbl="node1" presStyleIdx="0" presStyleCnt="5"/>
      <dgm:spPr/>
    </dgm:pt>
    <dgm:pt modelId="{429CABD1-4116-474B-81BF-735E2CA9DD00}" type="pres">
      <dgm:prSet presAssocID="{7E5AA53B-3EEE-4DE4-BB81-9044890C2946}" presName="dstNode" presStyleLbl="node1" presStyleIdx="0" presStyleCnt="5"/>
      <dgm:spPr/>
    </dgm:pt>
    <dgm:pt modelId="{58319267-C71E-43C9-94E1-827D0616C7A7}" type="pres">
      <dgm:prSet presAssocID="{6750AC01-D39D-4F3A-9DC8-2A211EE986A2}" presName="text_1" presStyleLbl="node1" presStyleIdx="0" presStyleCnt="5">
        <dgm:presLayoutVars>
          <dgm:bulletEnabled val="1"/>
        </dgm:presLayoutVars>
      </dgm:prSet>
      <dgm:spPr/>
      <dgm:t>
        <a:bodyPr/>
        <a:lstStyle/>
        <a:p>
          <a:endParaRPr lang="en-US"/>
        </a:p>
      </dgm:t>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5"/>
      <dgm:spPr/>
    </dgm:pt>
    <dgm:pt modelId="{71A4A2B0-1317-4A34-AF9D-AA810F600119}" type="pres">
      <dgm:prSet presAssocID="{5D24DF90-D4F4-4C49-B48A-820825A7B232}" presName="text_2" presStyleLbl="node1" presStyleIdx="1" presStyleCnt="5" custLinFactNeighborX="-158" custLinFactNeighborY="7770">
        <dgm:presLayoutVars>
          <dgm:bulletEnabled val="1"/>
        </dgm:presLayoutVars>
      </dgm:prSet>
      <dgm:spPr/>
      <dgm:t>
        <a:bodyPr/>
        <a:lstStyle/>
        <a:p>
          <a:endParaRPr lang="en-US"/>
        </a:p>
      </dgm:t>
    </dgm:pt>
    <dgm:pt modelId="{D824CDA6-ED3D-43AA-B089-9777D5409C02}" type="pres">
      <dgm:prSet presAssocID="{5D24DF90-D4F4-4C49-B48A-820825A7B232}" presName="accent_2" presStyleCnt="0"/>
      <dgm:spPr/>
    </dgm:pt>
    <dgm:pt modelId="{B463FC05-80A0-4B05-94F6-FD6B90C3B6F2}" type="pres">
      <dgm:prSet presAssocID="{5D24DF90-D4F4-4C49-B48A-820825A7B232}" presName="accentRepeatNode" presStyleLbl="solidFgAcc1" presStyleIdx="1" presStyleCnt="5"/>
      <dgm:spPr/>
    </dgm:pt>
    <dgm:pt modelId="{7BFE8561-8CFD-45FD-8B34-11DDF6A017AF}" type="pres">
      <dgm:prSet presAssocID="{1EC5D3D7-EB3F-4721-AB67-D92CB1B4DCA3}" presName="text_3" presStyleLbl="node1" presStyleIdx="2" presStyleCnt="5">
        <dgm:presLayoutVars>
          <dgm:bulletEnabled val="1"/>
        </dgm:presLayoutVars>
      </dgm:prSet>
      <dgm:spPr/>
      <dgm:t>
        <a:bodyPr/>
        <a:lstStyle/>
        <a:p>
          <a:endParaRPr lang="en-US"/>
        </a:p>
      </dgm:t>
    </dgm:pt>
    <dgm:pt modelId="{18F451E8-88ED-4031-85FE-433A0F3E9AD2}" type="pres">
      <dgm:prSet presAssocID="{1EC5D3D7-EB3F-4721-AB67-D92CB1B4DCA3}" presName="accent_3" presStyleCnt="0"/>
      <dgm:spPr/>
    </dgm:pt>
    <dgm:pt modelId="{E3AA7607-A408-43B1-B4E6-5259C25A9BCB}" type="pres">
      <dgm:prSet presAssocID="{1EC5D3D7-EB3F-4721-AB67-D92CB1B4DCA3}" presName="accentRepeatNode" presStyleLbl="solidFgAcc1" presStyleIdx="2" presStyleCnt="5"/>
      <dgm:spPr/>
    </dgm:pt>
    <dgm:pt modelId="{2E298699-D715-4151-A61B-424615E44340}" type="pres">
      <dgm:prSet presAssocID="{3A28F431-6B40-4375-89E7-F61AD1FD1378}" presName="text_4" presStyleLbl="node1" presStyleIdx="3" presStyleCnt="5">
        <dgm:presLayoutVars>
          <dgm:bulletEnabled val="1"/>
        </dgm:presLayoutVars>
      </dgm:prSet>
      <dgm:spPr/>
      <dgm:t>
        <a:bodyPr/>
        <a:lstStyle/>
        <a:p>
          <a:endParaRPr lang="en-US"/>
        </a:p>
      </dgm:t>
    </dgm:pt>
    <dgm:pt modelId="{03B5DEEE-613F-47ED-AD41-45328DAD4ADE}" type="pres">
      <dgm:prSet presAssocID="{3A28F431-6B40-4375-89E7-F61AD1FD1378}" presName="accent_4" presStyleCnt="0"/>
      <dgm:spPr/>
    </dgm:pt>
    <dgm:pt modelId="{9406A36E-E581-472C-935B-09B8FC7EB8E7}" type="pres">
      <dgm:prSet presAssocID="{3A28F431-6B40-4375-89E7-F61AD1FD1378}" presName="accentRepeatNode" presStyleLbl="solidFgAcc1" presStyleIdx="3" presStyleCnt="5"/>
      <dgm:spPr/>
    </dgm:pt>
    <dgm:pt modelId="{13E6088C-08F8-4F30-9D2B-853E771B7EFE}" type="pres">
      <dgm:prSet presAssocID="{B908ACD1-BD42-46F2-A0B8-13721122BDDC}" presName="text_5" presStyleLbl="node1" presStyleIdx="4" presStyleCnt="5">
        <dgm:presLayoutVars>
          <dgm:bulletEnabled val="1"/>
        </dgm:presLayoutVars>
      </dgm:prSet>
      <dgm:spPr/>
      <dgm:t>
        <a:bodyPr/>
        <a:lstStyle/>
        <a:p>
          <a:endParaRPr lang="en-US"/>
        </a:p>
      </dgm:t>
    </dgm:pt>
    <dgm:pt modelId="{6C4C2DD7-A427-452C-A22E-7E1682F7417C}" type="pres">
      <dgm:prSet presAssocID="{B908ACD1-BD42-46F2-A0B8-13721122BDDC}" presName="accent_5" presStyleCnt="0"/>
      <dgm:spPr/>
    </dgm:pt>
    <dgm:pt modelId="{33E0E150-AFA5-4E0A-BAEC-AB89DF6106E7}" type="pres">
      <dgm:prSet presAssocID="{B908ACD1-BD42-46F2-A0B8-13721122BDDC}" presName="accentRepeatNode" presStyleLbl="solidFgAcc1" presStyleIdx="4" presStyleCnt="5"/>
      <dgm:spPr/>
    </dgm:pt>
  </dgm:ptLst>
  <dgm:cxnLst>
    <dgm:cxn modelId="{5E438BF9-15CC-4DBB-80F8-3D755E0CE35F}" srcId="{7E5AA53B-3EEE-4DE4-BB81-9044890C2946}" destId="{1EC5D3D7-EB3F-4721-AB67-D92CB1B4DCA3}" srcOrd="2" destOrd="0" parTransId="{978943FF-4F71-42C5-8388-7AAA20F40EA0}" sibTransId="{17562156-0230-48D3-87BE-2033CE2DD3B2}"/>
    <dgm:cxn modelId="{A11E3B12-1828-45A7-86C3-BB85832DF84D}" type="presOf" srcId="{CA077D98-8478-47EA-B6A9-99ACE60C64D4}" destId="{D79B43FC-100B-4A0D-A4D5-0D2D04B99064}" srcOrd="0" destOrd="0" presId="urn:microsoft.com/office/officeart/2008/layout/VerticalCurvedList"/>
    <dgm:cxn modelId="{88C0110B-C852-4DD6-AC88-FB6529E8FCDE}" type="presOf" srcId="{B908ACD1-BD42-46F2-A0B8-13721122BDDC}" destId="{13E6088C-08F8-4F30-9D2B-853E771B7EFE}" srcOrd="0" destOrd="0" presId="urn:microsoft.com/office/officeart/2008/layout/VerticalCurvedList"/>
    <dgm:cxn modelId="{4F65CC8F-B5A8-40BE-A32B-05862B543D6A}" type="presOf" srcId="{7E5AA53B-3EEE-4DE4-BB81-9044890C2946}" destId="{57806726-6E60-4ACC-9C1C-7DF9CC365A10}" srcOrd="0" destOrd="0" presId="urn:microsoft.com/office/officeart/2008/layout/VerticalCurvedList"/>
    <dgm:cxn modelId="{254A2B36-A38F-4D33-A424-801283F39DF3}" srcId="{7E5AA53B-3EEE-4DE4-BB81-9044890C2946}" destId="{3A28F431-6B40-4375-89E7-F61AD1FD1378}" srcOrd="3" destOrd="0" parTransId="{437155E4-D286-463B-A54D-3D5C3B993687}" sibTransId="{24DF09FE-8575-4ED5-83F5-81C5CE09A497}"/>
    <dgm:cxn modelId="{98972896-9C9B-4D35-B89D-D78652D632A7}" srcId="{7E5AA53B-3EEE-4DE4-BB81-9044890C2946}" destId="{5D24DF90-D4F4-4C49-B48A-820825A7B232}" srcOrd="1" destOrd="0" parTransId="{F750A05D-533D-4D75-956F-082B9EF76150}" sibTransId="{706F9F30-8D57-41F4-9AC1-3DA3B31DB390}"/>
    <dgm:cxn modelId="{5B0CF3CC-1FB5-43FA-8D27-4D5C8E66FE23}" type="presOf" srcId="{1EC5D3D7-EB3F-4721-AB67-D92CB1B4DCA3}" destId="{7BFE8561-8CFD-45FD-8B34-11DDF6A017AF}" srcOrd="0" destOrd="0" presId="urn:microsoft.com/office/officeart/2008/layout/VerticalCurvedList"/>
    <dgm:cxn modelId="{29DA474E-5DFA-4C66-882F-319C49ABBB19}" type="presOf" srcId="{6750AC01-D39D-4F3A-9DC8-2A211EE986A2}" destId="{58319267-C71E-43C9-94E1-827D0616C7A7}" srcOrd="0" destOrd="0" presId="urn:microsoft.com/office/officeart/2008/layout/VerticalCurvedList"/>
    <dgm:cxn modelId="{F46F47BE-D2AD-4F69-9D89-127515AC1F95}" srcId="{7E5AA53B-3EEE-4DE4-BB81-9044890C2946}" destId="{B908ACD1-BD42-46F2-A0B8-13721122BDDC}" srcOrd="4" destOrd="0" parTransId="{6E025701-3646-441D-BD6C-E8B953345034}" sibTransId="{EF59C2C5-039E-46F5-8AB7-BD0B1BBB3C33}"/>
    <dgm:cxn modelId="{D885815E-47C7-4A0C-BBB7-B730B2ACAA8F}" type="presOf" srcId="{5D24DF90-D4F4-4C49-B48A-820825A7B232}" destId="{71A4A2B0-1317-4A34-AF9D-AA810F600119}" srcOrd="0" destOrd="0" presId="urn:microsoft.com/office/officeart/2008/layout/VerticalCurvedList"/>
    <dgm:cxn modelId="{4CA90F94-A655-4B93-8108-D2ED97C8872C}" type="presOf" srcId="{3A28F431-6B40-4375-89E7-F61AD1FD1378}" destId="{2E298699-D715-4151-A61B-424615E44340}"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DA322A81-1A67-44DE-B367-0DD4D0ABAFC0}" type="presParOf" srcId="{90561C55-3C6E-4D53-85E1-2C50BCDDA392}" destId="{71A4A2B0-1317-4A34-AF9D-AA810F600119}" srcOrd="3" destOrd="0" presId="urn:microsoft.com/office/officeart/2008/layout/VerticalCurvedList"/>
    <dgm:cxn modelId="{B4E75012-81D4-4237-8ED9-B4598D36F0B3}" type="presParOf" srcId="{90561C55-3C6E-4D53-85E1-2C50BCDDA392}" destId="{D824CDA6-ED3D-43AA-B089-9777D5409C02}" srcOrd="4" destOrd="0" presId="urn:microsoft.com/office/officeart/2008/layout/VerticalCurvedList"/>
    <dgm:cxn modelId="{BEB4EA6F-46ED-4929-9BB9-099E803340E7}" type="presParOf" srcId="{D824CDA6-ED3D-43AA-B089-9777D5409C02}" destId="{B463FC05-80A0-4B05-94F6-FD6B90C3B6F2}" srcOrd="0" destOrd="0" presId="urn:microsoft.com/office/officeart/2008/layout/VerticalCurvedList"/>
    <dgm:cxn modelId="{23B342C3-D3D0-4F21-8133-8036BE208B84}" type="presParOf" srcId="{90561C55-3C6E-4D53-85E1-2C50BCDDA392}" destId="{7BFE8561-8CFD-45FD-8B34-11DDF6A017AF}" srcOrd="5" destOrd="0" presId="urn:microsoft.com/office/officeart/2008/layout/VerticalCurvedList"/>
    <dgm:cxn modelId="{B433EA12-DDA5-4EEB-9CF0-6676E44844D3}" type="presParOf" srcId="{90561C55-3C6E-4D53-85E1-2C50BCDDA392}" destId="{18F451E8-88ED-4031-85FE-433A0F3E9AD2}" srcOrd="6" destOrd="0" presId="urn:microsoft.com/office/officeart/2008/layout/VerticalCurvedList"/>
    <dgm:cxn modelId="{AECD64BE-5973-4FF6-A826-FAF0599F706F}" type="presParOf" srcId="{18F451E8-88ED-4031-85FE-433A0F3E9AD2}" destId="{E3AA7607-A408-43B1-B4E6-5259C25A9BCB}" srcOrd="0" destOrd="0" presId="urn:microsoft.com/office/officeart/2008/layout/VerticalCurvedList"/>
    <dgm:cxn modelId="{E61AAF60-2D4F-48E6-9EC2-D3BA8DAB4C84}" type="presParOf" srcId="{90561C55-3C6E-4D53-85E1-2C50BCDDA392}" destId="{2E298699-D715-4151-A61B-424615E44340}" srcOrd="7" destOrd="0" presId="urn:microsoft.com/office/officeart/2008/layout/VerticalCurvedList"/>
    <dgm:cxn modelId="{96B2019E-DAB1-4B6C-AB16-D6509E639629}" type="presParOf" srcId="{90561C55-3C6E-4D53-85E1-2C50BCDDA392}" destId="{03B5DEEE-613F-47ED-AD41-45328DAD4ADE}" srcOrd="8" destOrd="0" presId="urn:microsoft.com/office/officeart/2008/layout/VerticalCurvedList"/>
    <dgm:cxn modelId="{519FF533-CA72-4118-ABC6-700EFF3DA6B6}" type="presParOf" srcId="{03B5DEEE-613F-47ED-AD41-45328DAD4ADE}" destId="{9406A36E-E581-472C-935B-09B8FC7EB8E7}" srcOrd="0" destOrd="0" presId="urn:microsoft.com/office/officeart/2008/layout/VerticalCurvedList"/>
    <dgm:cxn modelId="{6862C607-6168-47C5-8A2E-AEDAA7FE55D2}" type="presParOf" srcId="{90561C55-3C6E-4D53-85E1-2C50BCDDA392}" destId="{13E6088C-08F8-4F30-9D2B-853E771B7EFE}" srcOrd="9" destOrd="0" presId="urn:microsoft.com/office/officeart/2008/layout/VerticalCurvedList"/>
    <dgm:cxn modelId="{05674134-7522-40AE-B7C0-D2FA2BC242C2}" type="presParOf" srcId="{90561C55-3C6E-4D53-85E1-2C50BCDDA392}" destId="{6C4C2DD7-A427-452C-A22E-7E1682F7417C}" srcOrd="10" destOrd="0" presId="urn:microsoft.com/office/officeart/2008/layout/VerticalCurvedList"/>
    <dgm:cxn modelId="{8C70FB4C-333D-46A4-A060-B7180B628D77}" type="presParOf" srcId="{6C4C2DD7-A427-452C-A22E-7E1682F7417C}" destId="{33E0E150-AFA5-4E0A-BAEC-AB89DF6106E7}" srcOrd="0" destOrd="0" presId="urn:microsoft.com/office/officeart/2008/layout/VerticalCurvedList"/>
  </dgm:cxnLst>
  <dgm:bg/>
  <dgm:whole/>
  <dgm:extLst>
    <a:ext uri="http://schemas.microsoft.com/office/drawing/2008/diagram">
      <dsp:dataModelExt xmlns="" xmlns:dsp="http://schemas.microsoft.com/office/drawing/2008/diagram" relId="rId8" minVer="http://schemas.openxmlformats.org/drawingml/2006/diagram"/>
    </a:ext>
  </dgm:extLst>
</dgm:dataModel>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579341" y="-702265"/>
          <a:ext cx="5456075" cy="5456075"/>
        </a:xfrm>
        <a:prstGeom prst="blockArc">
          <a:avLst>
            <a:gd name="adj1" fmla="val 18900000"/>
            <a:gd name="adj2" fmla="val 2700000"/>
            <a:gd name="adj3" fmla="val 396"/>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284215" y="184183"/>
          <a:ext cx="6302066" cy="3682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262" tIns="45720" rIns="45720" bIns="45720" numCol="1" spcCol="1270" anchor="ctr" anchorCtr="0">
          <a:noAutofit/>
        </a:bodyPr>
        <a:lstStyle/>
        <a:p>
          <a:pPr marL="0" lvl="0" indent="0" algn="l" defTabSz="800100">
            <a:lnSpc>
              <a:spcPct val="100000"/>
            </a:lnSpc>
            <a:spcBef>
              <a:spcPct val="0"/>
            </a:spcBef>
            <a:spcAft>
              <a:spcPct val="35000"/>
            </a:spcAft>
            <a:buNone/>
          </a:pPr>
          <a:r>
            <a:rPr lang="en-US" sz="1800" kern="1200" dirty="0" err="1"/>
            <a:t>Keras</a:t>
          </a:r>
          <a:endParaRPr lang="en-US" sz="1800" kern="1200" dirty="0"/>
        </a:p>
      </dsp:txBody>
      <dsp:txXfrm>
        <a:off x="284215" y="184183"/>
        <a:ext cx="6302066" cy="368204"/>
      </dsp:txXfrm>
    </dsp:sp>
    <dsp:sp modelId="{07CB3071-D555-47DA-A36A-69EB91531FD8}">
      <dsp:nvSpPr>
        <dsp:cNvPr id="0" name=""/>
        <dsp:cNvSpPr/>
      </dsp:nvSpPr>
      <dsp:spPr>
        <a:xfrm>
          <a:off x="54088" y="138157"/>
          <a:ext cx="460255" cy="46025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1A4A2B0-1317-4A34-AF9D-AA810F600119}">
      <dsp:nvSpPr>
        <dsp:cNvPr id="0" name=""/>
        <dsp:cNvSpPr/>
      </dsp:nvSpPr>
      <dsp:spPr>
        <a:xfrm>
          <a:off x="608227" y="765423"/>
          <a:ext cx="5968624" cy="3682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262" tIns="45720" rIns="45720" bIns="45720" numCol="1" spcCol="1270" anchor="ctr" anchorCtr="0">
          <a:noAutofit/>
        </a:bodyPr>
        <a:lstStyle/>
        <a:p>
          <a:pPr marL="0" lvl="0" indent="0" algn="l" defTabSz="800100">
            <a:lnSpc>
              <a:spcPct val="100000"/>
            </a:lnSpc>
            <a:spcBef>
              <a:spcPct val="0"/>
            </a:spcBef>
            <a:spcAft>
              <a:spcPct val="35000"/>
            </a:spcAft>
            <a:buNone/>
          </a:pPr>
          <a:r>
            <a:rPr lang="en-US" sz="1800" kern="1200" dirty="0"/>
            <a:t>Tensor flow</a:t>
          </a:r>
        </a:p>
      </dsp:txBody>
      <dsp:txXfrm>
        <a:off x="608227" y="765423"/>
        <a:ext cx="5968624" cy="368204"/>
      </dsp:txXfrm>
    </dsp:sp>
    <dsp:sp modelId="{B463FC05-80A0-4B05-94F6-FD6B90C3B6F2}">
      <dsp:nvSpPr>
        <dsp:cNvPr id="0" name=""/>
        <dsp:cNvSpPr/>
      </dsp:nvSpPr>
      <dsp:spPr>
        <a:xfrm>
          <a:off x="387530" y="690788"/>
          <a:ext cx="460255" cy="46025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BFE8561-8CFD-45FD-8B34-11DDF6A017AF}">
      <dsp:nvSpPr>
        <dsp:cNvPr id="0" name=""/>
        <dsp:cNvSpPr/>
      </dsp:nvSpPr>
      <dsp:spPr>
        <a:xfrm>
          <a:off x="800382" y="1289039"/>
          <a:ext cx="5785899" cy="3682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262" tIns="45720" rIns="45720" bIns="45720" numCol="1" spcCol="1270" anchor="ctr" anchorCtr="0">
          <a:noAutofit/>
        </a:bodyPr>
        <a:lstStyle/>
        <a:p>
          <a:pPr marL="0" lvl="0" indent="0" algn="l" defTabSz="800100">
            <a:lnSpc>
              <a:spcPct val="100000"/>
            </a:lnSpc>
            <a:spcBef>
              <a:spcPct val="0"/>
            </a:spcBef>
            <a:spcAft>
              <a:spcPct val="35000"/>
            </a:spcAft>
            <a:buNone/>
          </a:pPr>
          <a:r>
            <a:rPr lang="en-US" sz="1800" kern="1200" dirty="0"/>
            <a:t>Cv2</a:t>
          </a:r>
        </a:p>
      </dsp:txBody>
      <dsp:txXfrm>
        <a:off x="800382" y="1289039"/>
        <a:ext cx="5785899" cy="368204"/>
      </dsp:txXfrm>
    </dsp:sp>
    <dsp:sp modelId="{E3AA7607-A408-43B1-B4E6-5259C25A9BCB}">
      <dsp:nvSpPr>
        <dsp:cNvPr id="0" name=""/>
        <dsp:cNvSpPr/>
      </dsp:nvSpPr>
      <dsp:spPr>
        <a:xfrm>
          <a:off x="570254" y="1243013"/>
          <a:ext cx="460255" cy="46025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E298699-D715-4151-A61B-424615E44340}">
      <dsp:nvSpPr>
        <dsp:cNvPr id="0" name=""/>
        <dsp:cNvSpPr/>
      </dsp:nvSpPr>
      <dsp:spPr>
        <a:xfrm>
          <a:off x="858724" y="1841669"/>
          <a:ext cx="5727557" cy="3682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262" tIns="45720" rIns="45720" bIns="45720" numCol="1" spcCol="1270" anchor="ctr" anchorCtr="0">
          <a:noAutofit/>
        </a:bodyPr>
        <a:lstStyle/>
        <a:p>
          <a:pPr marL="0" lvl="0" indent="0" algn="l" defTabSz="800100">
            <a:lnSpc>
              <a:spcPct val="100000"/>
            </a:lnSpc>
            <a:spcBef>
              <a:spcPct val="0"/>
            </a:spcBef>
            <a:spcAft>
              <a:spcPct val="35000"/>
            </a:spcAft>
            <a:buNone/>
          </a:pPr>
          <a:r>
            <a:rPr lang="en-US" sz="1800" kern="1200" dirty="0" err="1"/>
            <a:t>Numpy</a:t>
          </a:r>
          <a:r>
            <a:rPr lang="en-US" sz="1800" kern="1200" dirty="0"/>
            <a:t> </a:t>
          </a:r>
        </a:p>
      </dsp:txBody>
      <dsp:txXfrm>
        <a:off x="858724" y="1841669"/>
        <a:ext cx="5727557" cy="368204"/>
      </dsp:txXfrm>
    </dsp:sp>
    <dsp:sp modelId="{9406A36E-E581-472C-935B-09B8FC7EB8E7}">
      <dsp:nvSpPr>
        <dsp:cNvPr id="0" name=""/>
        <dsp:cNvSpPr/>
      </dsp:nvSpPr>
      <dsp:spPr>
        <a:xfrm>
          <a:off x="628597" y="1795644"/>
          <a:ext cx="460255" cy="46025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3E6088C-08F8-4F30-9D2B-853E771B7EFE}">
      <dsp:nvSpPr>
        <dsp:cNvPr id="0" name=""/>
        <dsp:cNvSpPr/>
      </dsp:nvSpPr>
      <dsp:spPr>
        <a:xfrm>
          <a:off x="800382" y="2394300"/>
          <a:ext cx="5785899" cy="3682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262" tIns="45720" rIns="45720" bIns="45720" numCol="1" spcCol="1270" anchor="ctr" anchorCtr="0">
          <a:noAutofit/>
        </a:bodyPr>
        <a:lstStyle/>
        <a:p>
          <a:pPr marL="0" lvl="0" indent="0" algn="l" defTabSz="800100">
            <a:lnSpc>
              <a:spcPct val="100000"/>
            </a:lnSpc>
            <a:spcBef>
              <a:spcPct val="0"/>
            </a:spcBef>
            <a:spcAft>
              <a:spcPct val="35000"/>
            </a:spcAft>
            <a:buNone/>
          </a:pPr>
          <a:r>
            <a:rPr lang="en-US" sz="1800" kern="1200" dirty="0"/>
            <a:t>Matplotlib </a:t>
          </a:r>
        </a:p>
      </dsp:txBody>
      <dsp:txXfrm>
        <a:off x="800382" y="2394300"/>
        <a:ext cx="5785899" cy="368204"/>
      </dsp:txXfrm>
    </dsp:sp>
    <dsp:sp modelId="{33E0E150-AFA5-4E0A-BAEC-AB89DF6106E7}">
      <dsp:nvSpPr>
        <dsp:cNvPr id="0" name=""/>
        <dsp:cNvSpPr/>
      </dsp:nvSpPr>
      <dsp:spPr>
        <a:xfrm>
          <a:off x="570254" y="2348274"/>
          <a:ext cx="460255" cy="46025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7F57EA5-71DA-4338-B619-513B9ED71EB3}">
      <dsp:nvSpPr>
        <dsp:cNvPr id="0" name=""/>
        <dsp:cNvSpPr/>
      </dsp:nvSpPr>
      <dsp:spPr>
        <a:xfrm>
          <a:off x="617657" y="2946525"/>
          <a:ext cx="5968624" cy="3682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262" tIns="45720" rIns="45720" bIns="45720" numCol="1" spcCol="1270" anchor="ctr" anchorCtr="0">
          <a:noAutofit/>
        </a:bodyPr>
        <a:lstStyle/>
        <a:p>
          <a:pPr marL="0" lvl="0" indent="0" algn="l" defTabSz="800100">
            <a:lnSpc>
              <a:spcPct val="100000"/>
            </a:lnSpc>
            <a:spcBef>
              <a:spcPct val="0"/>
            </a:spcBef>
            <a:spcAft>
              <a:spcPct val="35000"/>
            </a:spcAft>
            <a:buNone/>
          </a:pPr>
          <a:r>
            <a:rPr lang="en-US" sz="1800" kern="1200" dirty="0" err="1"/>
            <a:t>Tkinter</a:t>
          </a:r>
          <a:endParaRPr lang="en-US" sz="1800" kern="1200" dirty="0"/>
        </a:p>
      </dsp:txBody>
      <dsp:txXfrm>
        <a:off x="617657" y="2946525"/>
        <a:ext cx="5968624" cy="368204"/>
      </dsp:txXfrm>
    </dsp:sp>
    <dsp:sp modelId="{8254F88B-FF83-4F79-9BC1-0BBEBBE651B5}">
      <dsp:nvSpPr>
        <dsp:cNvPr id="0" name=""/>
        <dsp:cNvSpPr/>
      </dsp:nvSpPr>
      <dsp:spPr>
        <a:xfrm>
          <a:off x="387530" y="2900500"/>
          <a:ext cx="460255" cy="46025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4B6BEF6-3388-45A8-AD3C-5A79F22B9E0A}">
      <dsp:nvSpPr>
        <dsp:cNvPr id="0" name=""/>
        <dsp:cNvSpPr/>
      </dsp:nvSpPr>
      <dsp:spPr>
        <a:xfrm>
          <a:off x="284215" y="3499156"/>
          <a:ext cx="6302066" cy="368204"/>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2262" tIns="45720" rIns="45720" bIns="45720" numCol="1" spcCol="1270" anchor="ctr" anchorCtr="0">
          <a:noAutofit/>
        </a:bodyPr>
        <a:lstStyle/>
        <a:p>
          <a:pPr marL="0" lvl="0" indent="0" algn="l" defTabSz="800100">
            <a:lnSpc>
              <a:spcPct val="100000"/>
            </a:lnSpc>
            <a:spcBef>
              <a:spcPct val="0"/>
            </a:spcBef>
            <a:spcAft>
              <a:spcPct val="35000"/>
            </a:spcAft>
            <a:buNone/>
          </a:pPr>
          <a:r>
            <a:rPr lang="en-US" sz="1800" kern="1200" dirty="0" err="1"/>
            <a:t>Database_psql</a:t>
          </a:r>
          <a:endParaRPr lang="en-US" sz="1800" kern="1200" dirty="0"/>
        </a:p>
      </dsp:txBody>
      <dsp:txXfrm>
        <a:off x="284215" y="3499156"/>
        <a:ext cx="6302066" cy="368204"/>
      </dsp:txXfrm>
    </dsp:sp>
    <dsp:sp modelId="{784FCD52-EEA3-45C0-8C84-F29DA398702A}">
      <dsp:nvSpPr>
        <dsp:cNvPr id="0" name=""/>
        <dsp:cNvSpPr/>
      </dsp:nvSpPr>
      <dsp:spPr>
        <a:xfrm>
          <a:off x="54088" y="3453130"/>
          <a:ext cx="460255" cy="460255"/>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pPr/>
              <a:t>9/21/2021</a:t>
            </a:fld>
            <a:endParaRPr lang="en-US" dirty="0"/>
          </a:p>
        </p:txBody>
      </p:sp>
      <p:sp>
        <p:nvSpPr>
          <p:cNvPr id="4" name="Footer Placeholder 3">
            <a:extLst>
              <a:ext uri="{FF2B5EF4-FFF2-40B4-BE49-F238E27FC236}">
                <a16:creationId xmlns=""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pPr/>
              <a:t>‹#›</a:t>
            </a:fld>
            <a:endParaRPr lang="en-US" dirty="0"/>
          </a:p>
        </p:txBody>
      </p:sp>
    </p:spTree>
    <p:extLst>
      <p:ext uri="{BB962C8B-B14F-4D97-AF65-F5344CB8AC3E}">
        <p14:creationId xmlns=""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pPr/>
              <a:t>9/21/2021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pPr/>
              <a:t>‹#›</a:t>
            </a:fld>
            <a:endParaRPr lang="en-US" dirty="0"/>
          </a:p>
        </p:txBody>
      </p:sp>
    </p:spTree>
    <p:extLst>
      <p:ext uri="{BB962C8B-B14F-4D97-AF65-F5344CB8AC3E}">
        <p14:creationId xmlns=""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pPr/>
              <a:t>1</a:t>
            </a:fld>
            <a:endParaRPr lang="en-US" dirty="0"/>
          </a:p>
        </p:txBody>
      </p:sp>
    </p:spTree>
    <p:extLst>
      <p:ext uri="{BB962C8B-B14F-4D97-AF65-F5344CB8AC3E}">
        <p14:creationId xmlns=""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pPr/>
              <a:t>6</a:t>
            </a:fld>
            <a:endParaRPr lang="en-US" dirty="0"/>
          </a:p>
        </p:txBody>
      </p:sp>
    </p:spTree>
    <p:extLst>
      <p:ext uri="{BB962C8B-B14F-4D97-AF65-F5344CB8AC3E}">
        <p14:creationId xmlns=""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pPr/>
              <a:t>8</a:t>
            </a:fld>
            <a:endParaRPr lang="en-US" dirty="0"/>
          </a:p>
        </p:txBody>
      </p:sp>
    </p:spTree>
    <p:extLst>
      <p:ext uri="{BB962C8B-B14F-4D97-AF65-F5344CB8AC3E}">
        <p14:creationId xmlns=""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9/21/2021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9/21/2021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jpe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 xmlns:a16="http://schemas.microsoft.com/office/drawing/2014/main" id="{3643E56B-BD42-413D-B17D-7958270F5D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 xmlns:a16="http://schemas.microsoft.com/office/drawing/2014/main" id="{96C04F74-9467-4FA5-95DC-8D481A29740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 xmlns:a16="http://schemas.microsoft.com/office/drawing/2014/main" id="{D73DE1C3-5C37-42E9-A3F0-256F193832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8440" name="Picture 8" descr="Data Encryption Standard: How It Works? [DES vs AES vs 3DES]"/>
          <p:cNvPicPr>
            <a:picLocks noChangeAspect="1" noChangeArrowheads="1"/>
          </p:cNvPicPr>
          <p:nvPr/>
        </p:nvPicPr>
        <p:blipFill>
          <a:blip r:embed="rId3"/>
          <a:srcRect/>
          <a:stretch>
            <a:fillRect/>
          </a:stretch>
        </p:blipFill>
        <p:spPr bwMode="auto">
          <a:xfrm>
            <a:off x="0" y="0"/>
            <a:ext cx="12191999" cy="6958695"/>
          </a:xfrm>
          <a:prstGeom prst="rect">
            <a:avLst/>
          </a:prstGeom>
          <a:noFill/>
        </p:spPr>
      </p:pic>
      <p:sp>
        <p:nvSpPr>
          <p:cNvPr id="21" name="TextBox 20"/>
          <p:cNvSpPr txBox="1"/>
          <p:nvPr/>
        </p:nvSpPr>
        <p:spPr>
          <a:xfrm>
            <a:off x="1470211" y="5047129"/>
            <a:ext cx="10560423" cy="769441"/>
          </a:xfrm>
          <a:prstGeom prst="rect">
            <a:avLst/>
          </a:prstGeom>
          <a:noFill/>
        </p:spPr>
        <p:txBody>
          <a:bodyPr wrap="square" rtlCol="0">
            <a:spAutoFit/>
          </a:bodyPr>
          <a:lstStyle/>
          <a:p>
            <a:r>
              <a:rPr lang="en-IN" sz="4400" dirty="0" smtClean="0">
                <a:solidFill>
                  <a:schemeClr val="bg1"/>
                </a:solidFill>
              </a:rPr>
              <a:t>IMAGE ENCRYPTION </a:t>
            </a:r>
            <a:endParaRPr lang="en-US" dirty="0">
              <a:solidFill>
                <a:schemeClr val="bg1"/>
              </a:solidFill>
            </a:endParaRPr>
          </a:p>
        </p:txBody>
      </p:sp>
      <p:sp>
        <p:nvSpPr>
          <p:cNvPr id="23" name="TextBox 22"/>
          <p:cNvSpPr txBox="1"/>
          <p:nvPr/>
        </p:nvSpPr>
        <p:spPr>
          <a:xfrm>
            <a:off x="5593976" y="5800165"/>
            <a:ext cx="4867835" cy="461665"/>
          </a:xfrm>
          <a:prstGeom prst="rect">
            <a:avLst/>
          </a:prstGeom>
          <a:noFill/>
        </p:spPr>
        <p:txBody>
          <a:bodyPr wrap="square" rtlCol="0">
            <a:spAutoFit/>
          </a:bodyPr>
          <a:lstStyle/>
          <a:p>
            <a:r>
              <a:rPr lang="en-IN" sz="2400" dirty="0" smtClean="0">
                <a:solidFill>
                  <a:schemeClr val="bg1"/>
                </a:solidFill>
              </a:rPr>
              <a:t>USING  TRIPLE  DES</a:t>
            </a:r>
            <a:endParaRPr lang="en-US" sz="2400" dirty="0"/>
          </a:p>
        </p:txBody>
      </p:sp>
    </p:spTree>
    <p:extLst>
      <p:ext uri="{BB962C8B-B14F-4D97-AF65-F5344CB8AC3E}">
        <p14:creationId xmlns=""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1" dirty="0" smtClean="0"/>
              <a:t>ABSTRACT:</a:t>
            </a:r>
            <a:endParaRPr lang="en-US" i="1" dirty="0"/>
          </a:p>
        </p:txBody>
      </p:sp>
      <p:sp>
        <p:nvSpPr>
          <p:cNvPr id="3" name="Content Placeholder 2"/>
          <p:cNvSpPr>
            <a:spLocks noGrp="1"/>
          </p:cNvSpPr>
          <p:nvPr>
            <p:ph idx="1"/>
          </p:nvPr>
        </p:nvSpPr>
        <p:spPr/>
        <p:txBody>
          <a:bodyPr/>
          <a:lstStyle/>
          <a:p>
            <a:pPr>
              <a:buNone/>
            </a:pPr>
            <a:endParaRPr lang="en-US" b="1" dirty="0" smtClean="0"/>
          </a:p>
          <a:p>
            <a:endParaRPr lang="en-US" dirty="0"/>
          </a:p>
        </p:txBody>
      </p:sp>
      <p:sp>
        <p:nvSpPr>
          <p:cNvPr id="5" name="TextBox 4"/>
          <p:cNvSpPr txBox="1"/>
          <p:nvPr/>
        </p:nvSpPr>
        <p:spPr>
          <a:xfrm>
            <a:off x="782516" y="2136530"/>
            <a:ext cx="10682653" cy="1754326"/>
          </a:xfrm>
          <a:prstGeom prst="rect">
            <a:avLst/>
          </a:prstGeom>
          <a:noFill/>
        </p:spPr>
        <p:txBody>
          <a:bodyPr wrap="square" rtlCol="0">
            <a:spAutoFit/>
          </a:bodyPr>
          <a:lstStyle/>
          <a:p>
            <a:pPr algn="just">
              <a:buClr>
                <a:schemeClr val="accent1">
                  <a:lumMod val="60000"/>
                  <a:lumOff val="40000"/>
                </a:schemeClr>
              </a:buClr>
            </a:pPr>
            <a:r>
              <a:rPr lang="en-US" dirty="0" smtClean="0"/>
              <a:t>In today’s world almost all digital services like internet communication, </a:t>
            </a:r>
            <a:r>
              <a:rPr lang="en-US" dirty="0" smtClean="0"/>
              <a:t>medical and </a:t>
            </a:r>
            <a:r>
              <a:rPr lang="en-US" dirty="0" smtClean="0"/>
              <a:t>military imaging systems, multimedia system needs a high level </a:t>
            </a:r>
            <a:r>
              <a:rPr lang="en-US" dirty="0" smtClean="0"/>
              <a:t>security. There </a:t>
            </a:r>
            <a:r>
              <a:rPr lang="en-US" dirty="0" smtClean="0"/>
              <a:t>is a need for security level in order to safely store and transmit </a:t>
            </a:r>
            <a:r>
              <a:rPr lang="en-US" dirty="0" smtClean="0"/>
              <a:t>digital images </a:t>
            </a:r>
            <a:r>
              <a:rPr lang="en-US" dirty="0" smtClean="0"/>
              <a:t>containing critical information. This is because of the faster growth </a:t>
            </a:r>
            <a:r>
              <a:rPr lang="en-US" dirty="0" smtClean="0"/>
              <a:t>in multimedia </a:t>
            </a:r>
            <a:r>
              <a:rPr lang="en-US" dirty="0" smtClean="0"/>
              <a:t>technology, internet and cell phones. Therefore there is a need </a:t>
            </a:r>
            <a:r>
              <a:rPr lang="en-US" dirty="0" smtClean="0"/>
              <a:t>for image </a:t>
            </a:r>
            <a:r>
              <a:rPr lang="en-US" dirty="0" smtClean="0"/>
              <a:t>encryption techniques in order to hide images from such attacks. In </a:t>
            </a:r>
            <a:r>
              <a:rPr lang="en-US" dirty="0" smtClean="0"/>
              <a:t>this system </a:t>
            </a:r>
            <a:r>
              <a:rPr lang="en-US" dirty="0" smtClean="0"/>
              <a:t>we use Triple DES (Data Encryption Standard) in order to hide </a:t>
            </a:r>
            <a:r>
              <a:rPr lang="en-US" dirty="0" smtClean="0"/>
              <a:t>image. Such </a:t>
            </a:r>
            <a:r>
              <a:rPr lang="en-US" dirty="0" smtClean="0"/>
              <a:t>Encryption technique helps to avoid intrusion attacks.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62790F-2F94-4702-B7FC-A0D3A68124A8}"/>
              </a:ext>
            </a:extLst>
          </p:cNvPr>
          <p:cNvSpPr>
            <a:spLocks noGrp="1"/>
          </p:cNvSpPr>
          <p:nvPr>
            <p:ph type="title"/>
          </p:nvPr>
        </p:nvSpPr>
        <p:spPr/>
        <p:txBody>
          <a:bodyPr>
            <a:normAutofit/>
          </a:bodyPr>
          <a:lstStyle/>
          <a:p>
            <a:pPr algn="ctr"/>
            <a:r>
              <a:rPr lang="en-US" sz="4000" i="1" dirty="0"/>
              <a:t>INTRO :</a:t>
            </a:r>
            <a:endParaRPr lang="en-IN" sz="4000" i="1" dirty="0"/>
          </a:p>
        </p:txBody>
      </p:sp>
      <p:sp>
        <p:nvSpPr>
          <p:cNvPr id="3" name="Content Placeholder 2">
            <a:extLst>
              <a:ext uri="{FF2B5EF4-FFF2-40B4-BE49-F238E27FC236}">
                <a16:creationId xmlns="" xmlns:a16="http://schemas.microsoft.com/office/drawing/2014/main" id="{3919D49D-4FDE-4438-90A1-60F3E484ACDB}"/>
              </a:ext>
            </a:extLst>
          </p:cNvPr>
          <p:cNvSpPr>
            <a:spLocks noGrp="1"/>
          </p:cNvSpPr>
          <p:nvPr>
            <p:ph idx="1"/>
          </p:nvPr>
        </p:nvSpPr>
        <p:spPr/>
        <p:txBody>
          <a:bodyPr>
            <a:normAutofit/>
          </a:bodyPr>
          <a:lstStyle/>
          <a:p>
            <a:pPr lvl="1"/>
            <a:r>
              <a:rPr lang="en-US" dirty="0" smtClean="0"/>
              <a:t>Triple-DES is a process in which we encrypt an image, text or video using 56 bit two keys or 128 bit keys. This kind of process may be secure but still has its flaws. To overcome this flaw we encrypted out file with three 56 bit keys instead of two keys. Hence making it more secure. In the previous referred case study there was only two keys were used for encryption process</a:t>
            </a:r>
            <a:r>
              <a:rPr lang="en-US" dirty="0" smtClean="0"/>
              <a:t>.</a:t>
            </a:r>
          </a:p>
          <a:p>
            <a:pPr lvl="1"/>
            <a:r>
              <a:rPr lang="en-US" dirty="0" smtClean="0"/>
              <a:t>EDE model states that every file or text must be encrypted twice and decrypted once in a sequential order to perform encryption </a:t>
            </a:r>
            <a:r>
              <a:rPr lang="en-US" dirty="0" smtClean="0"/>
              <a:t>process</a:t>
            </a:r>
            <a:r>
              <a:rPr lang="en-US" dirty="0" smtClean="0"/>
              <a:t>.</a:t>
            </a:r>
          </a:p>
          <a:p>
            <a:pPr lvl="1"/>
            <a:r>
              <a:rPr lang="en-US" dirty="0" smtClean="0"/>
              <a:t>First it encrypts using one secret key and then decrypts using a different secret key finally encrypts using same encrypt </a:t>
            </a:r>
            <a:r>
              <a:rPr lang="en-US" dirty="0" smtClean="0"/>
              <a:t>key.</a:t>
            </a:r>
          </a:p>
          <a:p>
            <a:pPr lvl="1"/>
            <a:r>
              <a:rPr lang="en-US" dirty="0" smtClean="0"/>
              <a:t>So the flaw was if the hacker got to know one secret key it’s very easy to apply brute force attack. Hence to overcome this flaw we are using three different keys for every EDE </a:t>
            </a:r>
            <a:r>
              <a:rPr lang="en-US" dirty="0" smtClean="0"/>
              <a:t>process</a:t>
            </a:r>
          </a:p>
          <a:p>
            <a:pPr lvl="1"/>
            <a:r>
              <a:rPr lang="en-US" dirty="0" smtClean="0"/>
              <a:t>EDE uses 192 bit keys out of which only 168 bits are used for encryption </a:t>
            </a:r>
            <a:r>
              <a:rPr lang="en-US" dirty="0" smtClean="0"/>
              <a:t>process</a:t>
            </a:r>
          </a:p>
          <a:p>
            <a:pPr lvl="1"/>
            <a:r>
              <a:rPr lang="en-US" dirty="0" smtClean="0"/>
              <a:t>Still a very strong algorithm even though we don’t use the last eight bits. Which makes it more secure over a network.</a:t>
            </a:r>
            <a:endParaRPr lang="en-IN" dirty="0"/>
          </a:p>
        </p:txBody>
      </p:sp>
    </p:spTree>
    <p:extLst>
      <p:ext uri="{BB962C8B-B14F-4D97-AF65-F5344CB8AC3E}">
        <p14:creationId xmlns="" xmlns:p14="http://schemas.microsoft.com/office/powerpoint/2010/main" val="205727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EDE(ENCRYPTION-DECRYPTION-ENCRYPTION)</a:t>
            </a:r>
            <a:endParaRPr lang="en-US" dirty="0"/>
          </a:p>
        </p:txBody>
      </p:sp>
      <p:sp>
        <p:nvSpPr>
          <p:cNvPr id="3" name="TextBox 2"/>
          <p:cNvSpPr txBox="1"/>
          <p:nvPr/>
        </p:nvSpPr>
        <p:spPr>
          <a:xfrm>
            <a:off x="386861" y="2356335"/>
            <a:ext cx="11218985" cy="369332"/>
          </a:xfrm>
          <a:prstGeom prst="rect">
            <a:avLst/>
          </a:prstGeom>
          <a:noFill/>
        </p:spPr>
        <p:txBody>
          <a:bodyPr wrap="square" rtlCol="0">
            <a:spAutoFit/>
          </a:bodyPr>
          <a:lstStyle/>
          <a:p>
            <a:pPr>
              <a:buClr>
                <a:schemeClr val="accent1">
                  <a:lumMod val="60000"/>
                  <a:lumOff val="40000"/>
                </a:schemeClr>
              </a:buClr>
            </a:pPr>
            <a:r>
              <a:rPr lang="en-US" dirty="0" smtClean="0"/>
              <a:t>	</a:t>
            </a:r>
          </a:p>
        </p:txBody>
      </p:sp>
      <p:pic>
        <p:nvPicPr>
          <p:cNvPr id="14337" name="Picture 1"/>
          <p:cNvPicPr>
            <a:picLocks noChangeAspect="1" noChangeArrowheads="1"/>
          </p:cNvPicPr>
          <p:nvPr/>
        </p:nvPicPr>
        <p:blipFill>
          <a:blip r:embed="rId2"/>
          <a:srcRect/>
          <a:stretch>
            <a:fillRect/>
          </a:stretch>
        </p:blipFill>
        <p:spPr bwMode="auto">
          <a:xfrm>
            <a:off x="2178425" y="2420470"/>
            <a:ext cx="7228704" cy="3836388"/>
          </a:xfrm>
          <a:prstGeom prst="rect">
            <a:avLst/>
          </a:prstGeom>
          <a:solidFill>
            <a:srgbClr val="FFFFFF"/>
          </a:solid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4254" y="1274885"/>
            <a:ext cx="11104684" cy="3323987"/>
          </a:xfrm>
          <a:prstGeom prst="rect">
            <a:avLst/>
          </a:prstGeom>
          <a:noFill/>
        </p:spPr>
        <p:txBody>
          <a:bodyPr wrap="square" rtlCol="0">
            <a:spAutoFit/>
          </a:bodyPr>
          <a:lstStyle/>
          <a:p>
            <a:r>
              <a:rPr lang="en-IN" sz="2400" b="1" dirty="0" smtClean="0">
                <a:solidFill>
                  <a:schemeClr val="accent1">
                    <a:lumMod val="60000"/>
                    <a:lumOff val="40000"/>
                  </a:schemeClr>
                </a:solidFill>
              </a:rPr>
              <a:t>WORKING</a:t>
            </a:r>
            <a:r>
              <a:rPr lang="en-IN" sz="2400" b="1" dirty="0" smtClean="0"/>
              <a:t>:</a:t>
            </a:r>
          </a:p>
          <a:p>
            <a:endParaRPr lang="en-IN" sz="2400" b="1" dirty="0" smtClean="0"/>
          </a:p>
          <a:p>
            <a:pPr>
              <a:buClr>
                <a:schemeClr val="accent1">
                  <a:lumMod val="60000"/>
                  <a:lumOff val="40000"/>
                </a:schemeClr>
              </a:buClr>
              <a:buFont typeface="Wingdings" pitchFamily="2" charset="2"/>
              <a:buChar char="§"/>
            </a:pPr>
            <a:r>
              <a:rPr lang="en-US" dirty="0" smtClean="0"/>
              <a:t>Triple DES uses total three DES Keys say  K</a:t>
            </a:r>
            <a:r>
              <a:rPr lang="en-US" baseline="-25000" dirty="0" smtClean="0"/>
              <a:t>1</a:t>
            </a:r>
            <a:r>
              <a:rPr lang="en-US" dirty="0" smtClean="0"/>
              <a:t>, K</a:t>
            </a:r>
            <a:r>
              <a:rPr lang="en-US" baseline="-25000" dirty="0" smtClean="0"/>
              <a:t>2</a:t>
            </a:r>
            <a:r>
              <a:rPr lang="en-US" dirty="0" smtClean="0"/>
              <a:t> and K</a:t>
            </a:r>
            <a:r>
              <a:rPr lang="en-US" baseline="-25000" dirty="0" smtClean="0"/>
              <a:t>3</a:t>
            </a:r>
            <a:r>
              <a:rPr lang="en-US" dirty="0" smtClean="0"/>
              <a:t>, each of 56 bits. </a:t>
            </a:r>
            <a:endParaRPr lang="en-US" dirty="0" smtClean="0"/>
          </a:p>
          <a:p>
            <a:pPr>
              <a:buClr>
                <a:schemeClr val="accent1">
                  <a:lumMod val="60000"/>
                  <a:lumOff val="40000"/>
                </a:schemeClr>
              </a:buClr>
              <a:buFont typeface="Wingdings" pitchFamily="2" charset="2"/>
              <a:buChar char="§"/>
            </a:pPr>
            <a:r>
              <a:rPr lang="en-US" dirty="0" smtClean="0"/>
              <a:t>This </a:t>
            </a:r>
            <a:r>
              <a:rPr lang="en-US" dirty="0" smtClean="0"/>
              <a:t>does not include parity bits. </a:t>
            </a:r>
            <a:endParaRPr lang="en-US" dirty="0" smtClean="0"/>
          </a:p>
          <a:p>
            <a:pPr>
              <a:buClr>
                <a:schemeClr val="accent1">
                  <a:lumMod val="60000"/>
                  <a:lumOff val="40000"/>
                </a:schemeClr>
              </a:buClr>
              <a:buFont typeface="Wingdings" pitchFamily="2" charset="2"/>
              <a:buChar char="§"/>
            </a:pPr>
            <a:r>
              <a:rPr lang="en-US" dirty="0" smtClean="0"/>
              <a:t>The </a:t>
            </a:r>
            <a:r>
              <a:rPr lang="en-US" dirty="0" smtClean="0"/>
              <a:t>encryption algorithm is:</a:t>
            </a:r>
          </a:p>
          <a:p>
            <a:r>
              <a:rPr lang="en-US" dirty="0" smtClean="0"/>
              <a:t>	</a:t>
            </a:r>
            <a:r>
              <a:rPr lang="en-US" dirty="0" err="1" smtClean="0"/>
              <a:t>CipherText</a:t>
            </a:r>
            <a:r>
              <a:rPr lang="en-US" dirty="0" smtClean="0"/>
              <a:t>= E</a:t>
            </a:r>
            <a:r>
              <a:rPr lang="en-US" baseline="-25000" dirty="0" smtClean="0"/>
              <a:t>K3</a:t>
            </a:r>
            <a:r>
              <a:rPr lang="en-US" dirty="0" smtClean="0"/>
              <a:t>(D</a:t>
            </a:r>
            <a:r>
              <a:rPr lang="en-US" baseline="-25000" dirty="0" smtClean="0"/>
              <a:t>K2</a:t>
            </a:r>
            <a:r>
              <a:rPr lang="en-US" dirty="0" smtClean="0"/>
              <a:t>(E</a:t>
            </a:r>
            <a:r>
              <a:rPr lang="en-US" baseline="-25000" dirty="0" smtClean="0"/>
              <a:t>K1</a:t>
            </a:r>
            <a:r>
              <a:rPr lang="en-US" dirty="0" smtClean="0"/>
              <a:t>(plaintext)))</a:t>
            </a:r>
          </a:p>
          <a:p>
            <a:r>
              <a:rPr lang="en-US" dirty="0" smtClean="0"/>
              <a:t>I.e., DES encrypt with K</a:t>
            </a:r>
            <a:r>
              <a:rPr lang="en-US" baseline="-25000" dirty="0" smtClean="0"/>
              <a:t>1</a:t>
            </a:r>
            <a:r>
              <a:rPr lang="en-US" dirty="0" smtClean="0"/>
              <a:t>, DES </a:t>
            </a:r>
            <a:r>
              <a:rPr lang="en-US" i="1" dirty="0" smtClean="0"/>
              <a:t>decrypt</a:t>
            </a:r>
            <a:r>
              <a:rPr lang="en-US" dirty="0" smtClean="0"/>
              <a:t> with K</a:t>
            </a:r>
            <a:r>
              <a:rPr lang="en-US" baseline="-25000" dirty="0" smtClean="0"/>
              <a:t>2</a:t>
            </a:r>
            <a:r>
              <a:rPr lang="en-US" dirty="0" smtClean="0"/>
              <a:t>, then DES encrypt with </a:t>
            </a:r>
            <a:r>
              <a:rPr lang="en-US" dirty="0" smtClean="0"/>
              <a:t>K</a:t>
            </a:r>
            <a:r>
              <a:rPr lang="en-US" baseline="-25000" dirty="0" smtClean="0"/>
              <a:t>3</a:t>
            </a:r>
            <a:r>
              <a:rPr lang="en-US" dirty="0" smtClean="0"/>
              <a:t>.</a:t>
            </a:r>
          </a:p>
          <a:p>
            <a:pPr>
              <a:buClr>
                <a:schemeClr val="accent1">
                  <a:lumMod val="60000"/>
                  <a:lumOff val="40000"/>
                </a:schemeClr>
              </a:buClr>
              <a:buFont typeface="Wingdings" pitchFamily="2" charset="2"/>
              <a:buChar char="§"/>
            </a:pPr>
            <a:r>
              <a:rPr lang="en-US" dirty="0" smtClean="0"/>
              <a:t>Decryption </a:t>
            </a:r>
            <a:r>
              <a:rPr lang="en-US" dirty="0" smtClean="0"/>
              <a:t>is the reverse:</a:t>
            </a:r>
          </a:p>
          <a:p>
            <a:r>
              <a:rPr lang="en-US" dirty="0" smtClean="0"/>
              <a:t>	Plain </a:t>
            </a:r>
            <a:r>
              <a:rPr lang="en-US" dirty="0" smtClean="0"/>
              <a:t>Text = D</a:t>
            </a:r>
            <a:r>
              <a:rPr lang="en-US" baseline="-25000" dirty="0" smtClean="0"/>
              <a:t>K1</a:t>
            </a:r>
            <a:r>
              <a:rPr lang="en-US" dirty="0" smtClean="0"/>
              <a:t>(E</a:t>
            </a:r>
            <a:r>
              <a:rPr lang="en-US" baseline="-25000" dirty="0" smtClean="0"/>
              <a:t>K2</a:t>
            </a:r>
            <a:r>
              <a:rPr lang="en-US" dirty="0" smtClean="0"/>
              <a:t>(D</a:t>
            </a:r>
            <a:r>
              <a:rPr lang="en-US" baseline="-25000" dirty="0" smtClean="0"/>
              <a:t>K3</a:t>
            </a:r>
            <a:r>
              <a:rPr lang="en-US" dirty="0" smtClean="0"/>
              <a:t>(</a:t>
            </a:r>
            <a:r>
              <a:rPr lang="en-US" dirty="0" err="1" smtClean="0"/>
              <a:t>CipherText</a:t>
            </a:r>
            <a:r>
              <a:rPr lang="en-US" dirty="0" smtClean="0"/>
              <a:t>)))</a:t>
            </a:r>
          </a:p>
          <a:p>
            <a:r>
              <a:rPr lang="en-US" dirty="0" smtClean="0"/>
              <a:t>I.e., decrypt with K</a:t>
            </a:r>
            <a:r>
              <a:rPr lang="en-US" baseline="-25000" dirty="0" smtClean="0"/>
              <a:t>3</a:t>
            </a:r>
            <a:r>
              <a:rPr lang="en-US" dirty="0" smtClean="0"/>
              <a:t>, </a:t>
            </a:r>
            <a:r>
              <a:rPr lang="en-US" i="1" dirty="0" smtClean="0"/>
              <a:t>encrypt</a:t>
            </a:r>
            <a:r>
              <a:rPr lang="en-US" dirty="0" smtClean="0"/>
              <a:t> with K</a:t>
            </a:r>
            <a:r>
              <a:rPr lang="en-US" baseline="-25000" dirty="0" smtClean="0"/>
              <a:t>2</a:t>
            </a:r>
            <a:r>
              <a:rPr lang="en-US" dirty="0" smtClean="0"/>
              <a:t>, then decrypt with K</a:t>
            </a:r>
            <a:r>
              <a:rPr lang="en-US" baseline="-25000" dirty="0" smtClean="0"/>
              <a:t>1</a:t>
            </a:r>
            <a:r>
              <a:rPr lang="en-US" dirty="0" smtClean="0"/>
              <a:t>.</a:t>
            </a:r>
          </a:p>
          <a:p>
            <a:pPr marL="342900" indent="-342900"/>
            <a:endParaRPr lang="en-US" dirty="0"/>
          </a:p>
        </p:txBody>
      </p:sp>
    </p:spTree>
    <p:extLst>
      <p:ext uri="{BB962C8B-B14F-4D97-AF65-F5344CB8AC3E}">
        <p14:creationId xmlns="" xmlns:p14="http://schemas.microsoft.com/office/powerpoint/2010/main" val="58232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 xmlns:a14="http://schemas.microsoft.com/office/drawing/2010/main"/>
              </a:ext>
            </a:extLst>
          </a:blip>
          <a:srcRect t="10681" r="9091" b="12711"/>
          <a:stretch/>
        </p:blipFill>
        <p:spPr>
          <a:xfrm>
            <a:off x="20" y="0"/>
            <a:ext cx="12191980" cy="6857990"/>
          </a:xfrm>
          <a:prstGeom prst="rect">
            <a:avLst/>
          </a:prstGeom>
        </p:spPr>
      </p:pic>
      <p:grpSp>
        <p:nvGrpSpPr>
          <p:cNvPr id="15" name="Group 14">
            <a:extLst>
              <a:ext uri="{FF2B5EF4-FFF2-40B4-BE49-F238E27FC236}">
                <a16:creationId xmlns=""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 xmlns:a16="http://schemas.microsoft.com/office/drawing/2014/main" id="{7F2616EE-270D-4F4C-BA1F-2708D387B800}"/>
              </a:ext>
            </a:extLst>
          </p:cNvPr>
          <p:cNvSpPr>
            <a:spLocks noGrp="1"/>
          </p:cNvSpPr>
          <p:nvPr>
            <p:ph type="title"/>
          </p:nvPr>
        </p:nvSpPr>
        <p:spPr>
          <a:xfrm>
            <a:off x="583099" y="861267"/>
            <a:ext cx="7213600" cy="1121871"/>
          </a:xfrm>
        </p:spPr>
        <p:txBody>
          <a:bodyPr anchor="ctr">
            <a:normAutofit/>
          </a:bodyPr>
          <a:lstStyle/>
          <a:p>
            <a:r>
              <a:rPr lang="en-US" dirty="0">
                <a:solidFill>
                  <a:schemeClr val="accent3">
                    <a:lumMod val="40000"/>
                    <a:lumOff val="60000"/>
                  </a:schemeClr>
                </a:solidFill>
              </a:rPr>
              <a:t>Modules used :</a:t>
            </a:r>
          </a:p>
        </p:txBody>
      </p:sp>
      <p:graphicFrame>
        <p:nvGraphicFramePr>
          <p:cNvPr id="6" name="Content Placeholder 5" descr="SmartArt">
            <a:extLst>
              <a:ext uri="{FF2B5EF4-FFF2-40B4-BE49-F238E27FC236}">
                <a16:creationId xmlns="" xmlns:a16="http://schemas.microsoft.com/office/drawing/2014/main" id="{BF629521-FFD2-45DA-9D1D-A5F09BD5A2D9}"/>
              </a:ext>
            </a:extLst>
          </p:cNvPr>
          <p:cNvGraphicFramePr>
            <a:graphicFrameLocks noGrp="1"/>
          </p:cNvGraphicFramePr>
          <p:nvPr>
            <p:ph idx="1"/>
            <p:extLst>
              <p:ext uri="{D42A27DB-BD31-4B8C-83A1-F6EECF244321}">
                <p14:modId xmlns="" xmlns:p14="http://schemas.microsoft.com/office/powerpoint/2010/main" val="3023591675"/>
              </p:ext>
            </p:extLst>
          </p:nvPr>
        </p:nvGraphicFramePr>
        <p:xfrm>
          <a:off x="438067" y="1887861"/>
          <a:ext cx="6640370" cy="4051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420932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CONCEPT</a:t>
            </a:r>
            <a:endParaRPr lang="en-US" dirty="0"/>
          </a:p>
        </p:txBody>
      </p:sp>
      <p:pic>
        <p:nvPicPr>
          <p:cNvPr id="5121" name="Picture 1" descr="C:\Users\amart\young-street-vendor-selling-fresh-fruits-and-vector-20942631.jpg"/>
          <p:cNvPicPr>
            <a:picLocks noChangeAspect="1" noChangeArrowheads="1"/>
          </p:cNvPicPr>
          <p:nvPr/>
        </p:nvPicPr>
        <p:blipFill>
          <a:blip r:embed="rId3"/>
          <a:srcRect/>
          <a:stretch>
            <a:fillRect/>
          </a:stretch>
        </p:blipFill>
        <p:spPr bwMode="auto">
          <a:xfrm>
            <a:off x="222250" y="2624605"/>
            <a:ext cx="3924610" cy="3283136"/>
          </a:xfrm>
          <a:prstGeom prst="rect">
            <a:avLst/>
          </a:prstGeom>
          <a:noFill/>
        </p:spPr>
      </p:pic>
      <p:graphicFrame>
        <p:nvGraphicFramePr>
          <p:cNvPr id="5122" name="Object 2"/>
          <p:cNvGraphicFramePr>
            <a:graphicFrameLocks noChangeAspect="1"/>
          </p:cNvGraphicFramePr>
          <p:nvPr/>
        </p:nvGraphicFramePr>
        <p:xfrm>
          <a:off x="4330606" y="3943910"/>
          <a:ext cx="4095750" cy="438150"/>
        </p:xfrm>
        <a:graphic>
          <a:graphicData uri="http://schemas.openxmlformats.org/presentationml/2006/ole">
            <p:oleObj spid="_x0000_s5122" name="Packager Shell Object" showAsIcon="1" r:id="rId4" imgW="4095720" imgH="437400" progId="Package">
              <p:embed/>
            </p:oleObj>
          </a:graphicData>
        </a:graphic>
      </p:graphicFrame>
      <p:pic>
        <p:nvPicPr>
          <p:cNvPr id="5123" name="Picture 3" descr="C:\Users\amart\decrypted_young-street-vendor-selling-fresh-fruits-and-vector-20942631.jpg"/>
          <p:cNvPicPr>
            <a:picLocks noChangeAspect="1" noChangeArrowheads="1"/>
          </p:cNvPicPr>
          <p:nvPr/>
        </p:nvPicPr>
        <p:blipFill>
          <a:blip r:embed="rId5"/>
          <a:srcRect/>
          <a:stretch>
            <a:fillRect/>
          </a:stretch>
        </p:blipFill>
        <p:spPr bwMode="auto">
          <a:xfrm>
            <a:off x="8381540" y="2750578"/>
            <a:ext cx="3677578" cy="3076481"/>
          </a:xfrm>
          <a:prstGeom prst="rect">
            <a:avLst/>
          </a:prstGeom>
          <a:noFill/>
        </p:spPr>
      </p:pic>
      <p:sp>
        <p:nvSpPr>
          <p:cNvPr id="11" name="TextBox 10"/>
          <p:cNvSpPr txBox="1"/>
          <p:nvPr/>
        </p:nvSpPr>
        <p:spPr>
          <a:xfrm>
            <a:off x="717176" y="5988424"/>
            <a:ext cx="11205883" cy="369332"/>
          </a:xfrm>
          <a:prstGeom prst="rect">
            <a:avLst/>
          </a:prstGeom>
          <a:noFill/>
        </p:spPr>
        <p:txBody>
          <a:bodyPr wrap="square" rtlCol="0">
            <a:spAutoFit/>
          </a:bodyPr>
          <a:lstStyle/>
          <a:p>
            <a:r>
              <a:rPr lang="en-IN" b="1" dirty="0" smtClean="0"/>
              <a:t>ORIGINAL IMAGE			    ENCRYPTED IMAGE(CAN’T OPEN)		DECRYPTED IMAGE</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0F87E73C-2B1A-4602-BFBE-CFE1E55D9B38}"/>
              </a:ext>
            </a:extLst>
          </p:cNvPr>
          <p:cNvSpPr>
            <a:spLocks noGrp="1"/>
          </p:cNvSpPr>
          <p:nvPr>
            <p:ph type="ctrTitle"/>
          </p:nvPr>
        </p:nvSpPr>
        <p:spPr>
          <a:xfrm>
            <a:off x="8391684" y="1719743"/>
            <a:ext cx="3081576" cy="1068740"/>
          </a:xfrm>
        </p:spPr>
        <p:txBody>
          <a:bodyPr>
            <a:normAutofit/>
          </a:bodyPr>
          <a:lstStyle/>
          <a:p>
            <a:r>
              <a:rPr lang="en-US" dirty="0">
                <a:solidFill>
                  <a:schemeClr val="accent3">
                    <a:lumMod val="20000"/>
                    <a:lumOff val="80000"/>
                  </a:schemeClr>
                </a:solidFill>
              </a:rPr>
              <a:t>Thank You</a:t>
            </a:r>
          </a:p>
        </p:txBody>
      </p:sp>
      <p:sp>
        <p:nvSpPr>
          <p:cNvPr id="3" name="Subtitle 2">
            <a:extLst>
              <a:ext uri="{FF2B5EF4-FFF2-40B4-BE49-F238E27FC236}">
                <a16:creationId xmlns="" xmlns:a16="http://schemas.microsoft.com/office/drawing/2014/main" id="{A9CB511D-EA45-4336-847C-1252667143B5}"/>
              </a:ext>
            </a:extLst>
          </p:cNvPr>
          <p:cNvSpPr>
            <a:spLocks noGrp="1"/>
          </p:cNvSpPr>
          <p:nvPr>
            <p:ph type="subTitle" idx="1"/>
          </p:nvPr>
        </p:nvSpPr>
        <p:spPr>
          <a:xfrm>
            <a:off x="8296275" y="3505095"/>
            <a:ext cx="3081576" cy="1922582"/>
          </a:xfrm>
        </p:spPr>
        <p:txBody>
          <a:bodyPr>
            <a:normAutofit/>
          </a:bodyPr>
          <a:lstStyle/>
          <a:p>
            <a:pPr marL="285750" indent="-285750" algn="ctr">
              <a:buFont typeface="Arial" panose="020B0604020202020204" pitchFamily="34" charset="0"/>
              <a:buChar char="•"/>
            </a:pPr>
            <a:r>
              <a:rPr lang="en-IN" sz="2000" i="1" dirty="0" smtClean="0">
                <a:solidFill>
                  <a:schemeClr val="bg1"/>
                </a:solidFill>
              </a:rPr>
              <a:t>AMAR  </a:t>
            </a:r>
            <a:r>
              <a:rPr lang="en-IN" sz="2000" i="1" dirty="0" smtClean="0">
                <a:solidFill>
                  <a:schemeClr val="bg1"/>
                </a:solidFill>
              </a:rPr>
              <a:t>T</a:t>
            </a:r>
          </a:p>
          <a:p>
            <a:pPr marL="285750" indent="-285750" algn="ctr"/>
            <a:endParaRPr lang="en-US" sz="2000" i="1" dirty="0">
              <a:solidFill>
                <a:schemeClr val="bg1"/>
              </a:solidFill>
            </a:endParaRPr>
          </a:p>
        </p:txBody>
      </p:sp>
      <p:grpSp>
        <p:nvGrpSpPr>
          <p:cNvPr id="14" name="Group 13">
            <a:extLst>
              <a:ext uri="{FF2B5EF4-FFF2-40B4-BE49-F238E27FC236}">
                <a16:creationId xmlns=""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1C31AD-A7B7-4945-9E95-3D677967432A}">
  <ds:schemaRefs>
    <ds:schemaRef ds:uri="http://schemas.microsoft.com/sharepoint/v3/contenttype/forms"/>
  </ds:schemaRefs>
</ds:datastoreItem>
</file>

<file path=customXml/itemProps2.xml><?xml version="1.0" encoding="utf-8"?>
<ds:datastoreItem xmlns:ds="http://schemas.openxmlformats.org/officeDocument/2006/customXml" ds:itemID="{D9AA5B70-631E-4F47-874A-FBE55E5170D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tf56390039</Template>
  <TotalTime>0</TotalTime>
  <Words>344</Words>
  <Application>Microsoft Office PowerPoint</Application>
  <PresentationFormat>Custom</PresentationFormat>
  <Paragraphs>36</Paragraphs>
  <Slides>8</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Dividend</vt:lpstr>
      <vt:lpstr>Package</vt:lpstr>
      <vt:lpstr>Slide 1</vt:lpstr>
      <vt:lpstr>ABSTRACT:</vt:lpstr>
      <vt:lpstr>INTRO :</vt:lpstr>
      <vt:lpstr>EDE(ENCRYPTION-DECRYPTION-ENCRYPTION)</vt:lpstr>
      <vt:lpstr>Slide 5</vt:lpstr>
      <vt:lpstr>Modules used :</vt:lpstr>
      <vt:lpstr>CONCEPT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2020-09-07T17:28:19Z</dcterms:created>
  <dcterms:modified xsi:type="dcterms:W3CDTF">2021-09-20T20:37:25Z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