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97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430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635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871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935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54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70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11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41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07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37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97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88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70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35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405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0063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FDC39E-B8E7-4F00-8D1E-DF37ED61C4FC}"/>
              </a:ext>
            </a:extLst>
          </p:cNvPr>
          <p:cNvPicPr>
            <a:picLocks noChangeAspect="1"/>
          </p:cNvPicPr>
          <p:nvPr/>
        </p:nvPicPr>
        <p:blipFill rotWithShape="1">
          <a:blip r:embed="rId2"/>
          <a:srcRect l="30184" r="15733"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5380563" y="1678665"/>
            <a:ext cx="3887839" cy="2372168"/>
          </a:xfrm>
        </p:spPr>
        <p:txBody>
          <a:bodyPr>
            <a:normAutofit/>
          </a:bodyPr>
          <a:lstStyle/>
          <a:p>
            <a:pPr>
              <a:lnSpc>
                <a:spcPct val="90000"/>
              </a:lnSpc>
            </a:pPr>
            <a:r>
              <a:rPr lang="en-US" sz="2600" b="1"/>
              <a:t>Capstone: Find the best neighborhood in Toronto to open a Restaurant Supply Store</a:t>
            </a:r>
            <a:br>
              <a:rPr lang="en-US" sz="2600" b="1"/>
            </a:br>
            <a:endParaRPr lang="en-CA" sz="260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5380563" y="4050833"/>
            <a:ext cx="3893440" cy="1096899"/>
          </a:xfrm>
        </p:spPr>
        <p:txBody>
          <a:bodyPr>
            <a:normAutofit/>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769989"/>
          </a:xfrm>
          <a:prstGeom prst="rect">
            <a:avLst/>
          </a:prstGeom>
          <a:noFill/>
        </p:spPr>
        <p:txBody>
          <a:bodyPr wrap="square" rtlCol="0">
            <a:spAutoFit/>
          </a:bodyPr>
          <a:lstStyle/>
          <a:p>
            <a:r>
              <a:rPr lang="en-CA" dirty="0"/>
              <a:t>3. Cluster 2 Contains the highest cluster density. We need to find the geographic centroid for this cluster. This is the optimum location for a new Restaurant Supply Store.</a:t>
            </a:r>
            <a:br>
              <a:rPr lang="en-CA" dirty="0"/>
            </a:br>
            <a:endParaRPr lang="en-CA" dirty="0"/>
          </a:p>
          <a:p>
            <a:r>
              <a:rPr lang="en-CA" dirty="0"/>
              <a:t>Here we take the average latitude and longitude to be the centroid.</a:t>
            </a:r>
          </a:p>
          <a:p>
            <a:r>
              <a:rPr lang="en-CA" dirty="0"/>
              <a:t>3.1 Install </a:t>
            </a:r>
            <a:r>
              <a:rPr lang="en-CA" dirty="0" err="1"/>
              <a:t>opencage</a:t>
            </a:r>
            <a:r>
              <a:rPr lang="en-CA" dirty="0"/>
              <a:t> to reverse lookup the coordinates</a:t>
            </a:r>
          </a:p>
          <a:p>
            <a:r>
              <a:rPr lang="en-CA" dirty="0" err="1"/>
              <a:t>Opencage</a:t>
            </a:r>
            <a:r>
              <a:rPr lang="en-CA" dirty="0"/>
              <a:t> allows me to reverse lookup the geo coordinates. </a:t>
            </a:r>
          </a:p>
          <a:p>
            <a:br>
              <a:rPr lang="en-CA" dirty="0"/>
            </a:br>
            <a:r>
              <a:rPr lang="en-CA" dirty="0"/>
              <a:t>* Key Observation: This is the optimum location for a new Restaurant Supply Store.*</a:t>
            </a:r>
          </a:p>
          <a:p>
            <a:r>
              <a:rPr lang="en-CA" dirty="0"/>
              <a:t>3.2 Plot the clusters on a Map of the Toronto and Super Impose the best location of a Store</a:t>
            </a:r>
            <a:r>
              <a:rPr lang="en-CA" dirty="0">
                <a:hlinkClick r:id="rId2"/>
              </a:rPr>
              <a:t>¶</a:t>
            </a:r>
            <a:endParaRPr lang="en-CA"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830997"/>
          </a:xfrm>
          <a:prstGeom prst="rect">
            <a:avLst/>
          </a:prstGeom>
          <a:noFill/>
        </p:spPr>
        <p:txBody>
          <a:bodyPr wrap="square" rtlCol="0">
            <a:spAutoFit/>
          </a:bodyPr>
          <a:lstStyle/>
          <a:p>
            <a:r>
              <a:rPr lang="en-US" dirty="0"/>
              <a:t>Results:</a:t>
            </a:r>
          </a:p>
          <a:p>
            <a:r>
              <a:rPr lang="en-US"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dirty="0"/>
              <a:t>Results Cont’d:</a:t>
            </a:r>
          </a:p>
          <a:p>
            <a:endParaRPr lang="en-US" dirty="0"/>
          </a:p>
          <a:p>
            <a:r>
              <a:rPr lang="en-US"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209563" y="2160589"/>
            <a:ext cx="406443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900" dirty="0">
                <a:solidFill>
                  <a:schemeClr val="tx1">
                    <a:lumMod val="75000"/>
                    <a:lumOff val="25000"/>
                  </a:schemeClr>
                </a:solidFill>
              </a:rPr>
              <a:t>Discussion:</a:t>
            </a:r>
          </a:p>
          <a:p>
            <a:pPr>
              <a:lnSpc>
                <a:spcPct val="90000"/>
              </a:lnSpc>
              <a:spcBef>
                <a:spcPts val="1000"/>
              </a:spcBef>
              <a:buClr>
                <a:schemeClr val="accent1"/>
              </a:buClr>
              <a:buSzPct val="80000"/>
              <a:buFont typeface="Wingdings 3" charset="2"/>
              <a:buChar char=""/>
            </a:pPr>
            <a:r>
              <a:rPr lang="en-US" sz="900" dirty="0">
                <a:solidFill>
                  <a:schemeClr val="tx1">
                    <a:lumMod val="75000"/>
                    <a:lumOff val="25000"/>
                  </a:schemeClr>
                </a:solidFill>
              </a:rPr>
              <a:t>5.1 Explaining the results</a:t>
            </a:r>
          </a:p>
          <a:p>
            <a:pPr>
              <a:lnSpc>
                <a:spcPct val="90000"/>
              </a:lnSpc>
              <a:spcBef>
                <a:spcPts val="1000"/>
              </a:spcBef>
              <a:buClr>
                <a:schemeClr val="accent1"/>
              </a:buClr>
              <a:buSzPct val="80000"/>
              <a:buFont typeface="Wingdings 3" charset="2"/>
              <a:buChar char=""/>
            </a:pPr>
            <a:r>
              <a:rPr lang="en-US" sz="900" dirty="0">
                <a:solidFill>
                  <a:schemeClr val="tx1">
                    <a:lumMod val="75000"/>
                    <a:lumOff val="25000"/>
                  </a:schemeClr>
                </a:solidFill>
              </a:rPr>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a:lnSpc>
                <a:spcPct val="90000"/>
              </a:lnSpc>
              <a:spcBef>
                <a:spcPts val="1000"/>
              </a:spcBef>
              <a:buClr>
                <a:schemeClr val="accent1"/>
              </a:buClr>
              <a:buSzPct val="80000"/>
              <a:buFont typeface="Wingdings 3" charset="2"/>
              <a:buChar char=""/>
            </a:pPr>
            <a:r>
              <a:rPr lang="en-US" sz="900" dirty="0">
                <a:solidFill>
                  <a:schemeClr val="tx1">
                    <a:lumMod val="75000"/>
                    <a:lumOff val="25000"/>
                  </a:schemeClr>
                </a:solidFill>
              </a:rPr>
              <a:t>When we built our </a:t>
            </a:r>
            <a:r>
              <a:rPr lang="en-US" sz="900" dirty="0" err="1">
                <a:solidFill>
                  <a:schemeClr val="tx1">
                    <a:lumMod val="75000"/>
                    <a:lumOff val="25000"/>
                  </a:schemeClr>
                </a:solidFill>
              </a:rPr>
              <a:t>our</a:t>
            </a:r>
            <a:r>
              <a:rPr lang="en-US" sz="900" dirty="0">
                <a:solidFill>
                  <a:schemeClr val="tx1">
                    <a:lumMod val="75000"/>
                    <a:lumOff val="25000"/>
                  </a:schemeClr>
                </a:solidFill>
              </a:rPr>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a:lnSpc>
                <a:spcPct val="90000"/>
              </a:lnSpc>
              <a:spcBef>
                <a:spcPts val="1000"/>
              </a:spcBef>
              <a:buClr>
                <a:schemeClr val="accent1"/>
              </a:buClr>
              <a:buSzPct val="80000"/>
              <a:buFont typeface="Wingdings 3" charset="2"/>
              <a:buChar char=""/>
            </a:pPr>
            <a:r>
              <a:rPr lang="en-US" sz="900" dirty="0">
                <a:solidFill>
                  <a:schemeClr val="tx1">
                    <a:lumMod val="75000"/>
                    <a:lumOff val="25000"/>
                  </a:schemeClr>
                </a:solidFill>
              </a:rPr>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lnSpc>
                <a:spcPct val="90000"/>
              </a:lnSpc>
              <a:spcBef>
                <a:spcPts val="1000"/>
              </a:spcBef>
              <a:buClr>
                <a:schemeClr val="accent1"/>
              </a:buClr>
              <a:buSzPct val="80000"/>
              <a:buFont typeface="Wingdings 3" charset="2"/>
              <a:buChar char=""/>
            </a:pPr>
            <a:endParaRPr lang="en-US" sz="900" dirty="0">
              <a:solidFill>
                <a:schemeClr val="tx1">
                  <a:lumMod val="75000"/>
                  <a:lumOff val="25000"/>
                </a:schemeClr>
              </a:solidFill>
            </a:endParaRPr>
          </a:p>
        </p:txBody>
      </p:sp>
      <p:pic>
        <p:nvPicPr>
          <p:cNvPr id="7" name="Picture 6">
            <a:extLst>
              <a:ext uri="{FF2B5EF4-FFF2-40B4-BE49-F238E27FC236}">
                <a16:creationId xmlns:a16="http://schemas.microsoft.com/office/drawing/2014/main" id="{A8D7F24A-2820-4BE2-895C-43333C30BCE3}"/>
              </a:ext>
            </a:extLst>
          </p:cNvPr>
          <p:cNvPicPr>
            <a:picLocks noChangeAspect="1"/>
          </p:cNvPicPr>
          <p:nvPr/>
        </p:nvPicPr>
        <p:blipFill rotWithShape="1">
          <a:blip r:embed="rId2"/>
          <a:srcRect l="38864" r="1531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19086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209563" y="2160589"/>
            <a:ext cx="406443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Conclusion:</a:t>
            </a: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I feel confident with the recommendation I have given my friend as it is backed up with demonstrated data analysis. While nothing can ever be 100% certain he will certainly be better informed than he was prior to asking for my help.</a:t>
            </a: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Much more inference can be obtained with more work. A potential side business for my friend might be assisting new restaurant owners where they might locate a new restaurant, who their competition is and who their clientele might be.</a:t>
            </a:r>
          </a:p>
          <a:p>
            <a:pPr lvl="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p:txBody>
      </p:sp>
      <p:pic>
        <p:nvPicPr>
          <p:cNvPr id="7" name="Picture 6">
            <a:extLst>
              <a:ext uri="{FF2B5EF4-FFF2-40B4-BE49-F238E27FC236}">
                <a16:creationId xmlns:a16="http://schemas.microsoft.com/office/drawing/2014/main" id="{3EC26CE2-0441-4653-A431-82B8185F388A}"/>
              </a:ext>
            </a:extLst>
          </p:cNvPr>
          <p:cNvPicPr>
            <a:picLocks noChangeAspect="1"/>
          </p:cNvPicPr>
          <p:nvPr/>
        </p:nvPicPr>
        <p:blipFill rotWithShape="1">
          <a:blip r:embed="rId2"/>
          <a:srcRect l="47939" r="36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88587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6" name="Rectangle 25">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b="1"/>
              <a:t>Introduction:</a:t>
            </a:r>
            <a:br>
              <a:rPr lang="en-US" sz="3600" b="1"/>
            </a:br>
            <a:endParaRPr lang="en-US" sz="3600"/>
          </a:p>
        </p:txBody>
      </p:sp>
      <p:sp>
        <p:nvSpPr>
          <p:cNvPr id="9" name="TextBox 8">
            <a:extLst>
              <a:ext uri="{FF2B5EF4-FFF2-40B4-BE49-F238E27FC236}">
                <a16:creationId xmlns:a16="http://schemas.microsoft.com/office/drawing/2014/main" id="{94BDA45B-82FD-418A-ADFD-DA5C02E2C3B3}"/>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A friend of mine who runs a leading Restaurant Supply Store has found out that I am studying data science and has asked for help in trying to determine which neighborhood in Toronto he should open his new store in.</a:t>
            </a:r>
            <a:br>
              <a:rPr lang="en-US" dirty="0">
                <a:solidFill>
                  <a:schemeClr val="tx1">
                    <a:lumMod val="75000"/>
                    <a:lumOff val="25000"/>
                  </a:schemeClr>
                </a:solidFill>
              </a:rPr>
            </a:br>
            <a:r>
              <a:rPr lang="en-US" dirty="0">
                <a:solidFill>
                  <a:schemeClr val="tx1">
                    <a:lumMod val="75000"/>
                    <a:lumOff val="25000"/>
                  </a:schemeClr>
                </a:solidFill>
              </a:rPr>
              <a:t>Example Company:</a:t>
            </a:r>
            <a:br>
              <a:rPr lang="en-US" dirty="0">
                <a:solidFill>
                  <a:schemeClr val="tx1">
                    <a:lumMod val="75000"/>
                    <a:lumOff val="25000"/>
                  </a:schemeClr>
                </a:solidFill>
              </a:rPr>
            </a:br>
            <a:r>
              <a:rPr lang="en-US" dirty="0">
                <a:solidFill>
                  <a:schemeClr val="tx1">
                    <a:lumMod val="75000"/>
                    <a:lumOff val="25000"/>
                  </a:schemeClr>
                </a:solidFill>
                <a:hlinkClick r:id="rId2"/>
              </a:rPr>
              <a:t>http://www.bramainc.com/about-brama</a:t>
            </a:r>
            <a:r>
              <a:rPr lang="en-US" dirty="0">
                <a:solidFill>
                  <a:schemeClr val="tx1">
                    <a:lumMod val="75000"/>
                    <a:lumOff val="25000"/>
                  </a:schemeClr>
                </a:solidFill>
              </a:rPr>
              <a:t> </a:t>
            </a:r>
            <a:br>
              <a:rPr lang="en-US" dirty="0">
                <a:solidFill>
                  <a:schemeClr val="tx1">
                    <a:lumMod val="75000"/>
                    <a:lumOff val="25000"/>
                  </a:schemeClr>
                </a:solidFill>
              </a:rPr>
            </a:br>
            <a:r>
              <a:rPr lang="en-US" dirty="0">
                <a:solidFill>
                  <a:schemeClr val="tx1">
                    <a:lumMod val="75000"/>
                    <a:lumOff val="25000"/>
                  </a:schemeClr>
                </a:solidFill>
              </a:rPr>
              <a:t>I begin with an interview with my friend to determine the requirements.</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7457982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677334" y="2160589"/>
            <a:ext cx="8596668" cy="3880773"/>
          </a:xfrm>
        </p:spPr>
        <p:txBody>
          <a:bodyPr vert="horz" lIns="91440" tIns="45720" rIns="91440" bIns="45720" rtlCol="0">
            <a:normAutofit/>
          </a:bodyPr>
          <a:lstStyle/>
          <a:p>
            <a:pPr>
              <a:lnSpc>
                <a:spcPct val="90000"/>
              </a:lnSpc>
              <a:buFont typeface="Wingdings 3" charset="2"/>
              <a:buChar char=""/>
            </a:pPr>
            <a:r>
              <a:rPr lang="en-US" sz="900" dirty="0"/>
              <a:t>Which neighborhood should my friend open his new Restaurant Supply store in Toronto? </a:t>
            </a:r>
            <a:br>
              <a:rPr lang="en-US" sz="900" dirty="0"/>
            </a:br>
            <a:r>
              <a:rPr lang="en-US" sz="900" dirty="0"/>
              <a:t>He wants to ensure steady and sustainable business.</a:t>
            </a:r>
          </a:p>
          <a:p>
            <a:pPr>
              <a:lnSpc>
                <a:spcPct val="90000"/>
              </a:lnSpc>
              <a:buFont typeface="Wingdings 3" charset="2"/>
              <a:buChar char=""/>
            </a:pPr>
            <a:r>
              <a:rPr lang="en-US" sz="900" dirty="0"/>
              <a:t>Requirements:</a:t>
            </a:r>
          </a:p>
          <a:p>
            <a:pPr>
              <a:lnSpc>
                <a:spcPct val="90000"/>
              </a:lnSpc>
              <a:buFont typeface="Wingdings 3" charset="2"/>
              <a:buChar char=""/>
            </a:pPr>
            <a:r>
              <a:rPr lang="en-US" sz="900" dirty="0"/>
              <a:t>1. Store needs to be strategically located inside the biggest concentration of restaurants in Toronto area.</a:t>
            </a:r>
          </a:p>
          <a:p>
            <a:pPr>
              <a:lnSpc>
                <a:spcPct val="90000"/>
              </a:lnSpc>
              <a:buFont typeface="Wingdings 3" charset="2"/>
              <a:buChar char=""/>
            </a:pPr>
            <a:r>
              <a:rPr lang="en-US" sz="900" dirty="0"/>
              <a:t>2. Confirm any assumption by means of modeling and testing the data. Specifically, visually cluster common restaurants in Toronto by neighborhood.</a:t>
            </a:r>
          </a:p>
          <a:p>
            <a:pPr>
              <a:lnSpc>
                <a:spcPct val="90000"/>
              </a:lnSpc>
              <a:buFont typeface="Wingdings 3" charset="2"/>
              <a:buChar char=""/>
            </a:pPr>
            <a:r>
              <a:rPr lang="en-US" sz="900" dirty="0"/>
              <a:t>3. Additionally determine that a good number people can frequent these restaurants with sustainable frequency inside these neighborhoods.</a:t>
            </a:r>
          </a:p>
          <a:p>
            <a:pPr>
              <a:lnSpc>
                <a:spcPct val="90000"/>
              </a:lnSpc>
              <a:buFont typeface="Wingdings 3" charset="2"/>
              <a:buChar char=""/>
            </a:pPr>
            <a:r>
              <a:rPr lang="en-US" sz="900" dirty="0"/>
              <a:t>a.) Is the neighborhood populous?</a:t>
            </a:r>
          </a:p>
          <a:p>
            <a:pPr>
              <a:lnSpc>
                <a:spcPct val="90000"/>
              </a:lnSpc>
              <a:buFont typeface="Wingdings 3" charset="2"/>
              <a:buChar char=""/>
            </a:pPr>
            <a:r>
              <a:rPr lang="en-US" sz="900" dirty="0"/>
              <a:t>b.) Is the neighborhood average salary close to the Canadian National Average?</a:t>
            </a:r>
          </a:p>
          <a:p>
            <a:pPr>
              <a:lnSpc>
                <a:spcPct val="90000"/>
              </a:lnSpc>
              <a:buFont typeface="Wingdings 3" charset="2"/>
              <a:buChar char=""/>
            </a:pPr>
            <a:r>
              <a:rPr lang="en-US" sz="900" dirty="0"/>
              <a:t>My friend wants to be able to judge which neighborhoods also may be poised to grow in restaurant numbers in coming years.</a:t>
            </a:r>
          </a:p>
          <a:p>
            <a:pPr>
              <a:lnSpc>
                <a:spcPct val="90000"/>
              </a:lnSpc>
              <a:buFont typeface="Wingdings 3" charset="2"/>
              <a:buChar char=""/>
            </a:pPr>
            <a:r>
              <a:rPr lang="en-US" sz="900" dirty="0"/>
              <a:t>Locating his new store according to these requirements will ensure the following:</a:t>
            </a:r>
          </a:p>
          <a:p>
            <a:pPr lvl="0">
              <a:lnSpc>
                <a:spcPct val="90000"/>
              </a:lnSpc>
              <a:buFont typeface="Wingdings 3" charset="2"/>
              <a:buChar char=""/>
            </a:pPr>
            <a:r>
              <a:rPr lang="en-US" sz="900" dirty="0"/>
              <a:t>lowest cost for delivery</a:t>
            </a:r>
          </a:p>
          <a:p>
            <a:pPr lvl="0">
              <a:lnSpc>
                <a:spcPct val="90000"/>
              </a:lnSpc>
              <a:buFont typeface="Wingdings 3" charset="2"/>
              <a:buChar char=""/>
            </a:pPr>
            <a:r>
              <a:rPr lang="en-US" sz="900" dirty="0"/>
              <a:t>shortest travel time to his store for his clients</a:t>
            </a:r>
          </a:p>
          <a:p>
            <a:pPr lvl="0">
              <a:lnSpc>
                <a:spcPct val="90000"/>
              </a:lnSpc>
              <a:buFont typeface="Wingdings 3" charset="2"/>
              <a:buChar char=""/>
            </a:pPr>
            <a:r>
              <a:rPr lang="en-US" sz="900" dirty="0"/>
              <a:t>overall lower run costs</a:t>
            </a:r>
          </a:p>
          <a:p>
            <a:pPr lvl="0">
              <a:lnSpc>
                <a:spcPct val="90000"/>
              </a:lnSpc>
              <a:buFont typeface="Wingdings 3" charset="2"/>
              <a:buChar char=""/>
            </a:pPr>
            <a:r>
              <a:rPr lang="en-US" sz="900" dirty="0"/>
              <a:t>increase in overall business</a:t>
            </a:r>
          </a:p>
          <a:p>
            <a:pPr lvl="0">
              <a:lnSpc>
                <a:spcPct val="90000"/>
              </a:lnSpc>
              <a:buFont typeface="Wingdings 3" charset="2"/>
              <a:buChar char=""/>
            </a:pPr>
            <a:r>
              <a:rPr lang="en-US" sz="900" dirty="0"/>
              <a:t>overall greater customer satisfaction</a:t>
            </a:r>
          </a:p>
          <a:p>
            <a:pPr>
              <a:lnSpc>
                <a:spcPct val="90000"/>
              </a:lnSpc>
              <a:buFont typeface="Wingdings 3" charset="2"/>
              <a:buChar char=""/>
            </a:pPr>
            <a:r>
              <a:rPr lang="en-US" sz="900" dirty="0"/>
              <a:t> </a:t>
            </a:r>
          </a:p>
          <a:p>
            <a:pPr>
              <a:lnSpc>
                <a:spcPct val="90000"/>
              </a:lnSpc>
              <a:buFont typeface="Wingdings 3" charset="2"/>
              <a:buChar char=""/>
            </a:pPr>
            <a:endParaRPr lang="en-US" sz="900" dirty="0"/>
          </a:p>
        </p:txBody>
      </p:sp>
    </p:spTree>
    <p:extLst>
      <p:ext uri="{BB962C8B-B14F-4D97-AF65-F5344CB8AC3E}">
        <p14:creationId xmlns:p14="http://schemas.microsoft.com/office/powerpoint/2010/main" val="8401968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51C9C8E6-AA1C-4C98-9785-3E39D6665E99}"/>
              </a:ext>
            </a:extLst>
          </p:cNvPr>
          <p:cNvSpPr txBox="1"/>
          <p:nvPr/>
        </p:nvSpPr>
        <p:spPr>
          <a:xfrm>
            <a:off x="677334" y="101600"/>
            <a:ext cx="8596668" cy="6278879"/>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Data:</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You can follow along in my Capstone Notebook located here:</a:t>
            </a:r>
            <a:br>
              <a:rPr lang="en-US" sz="800" dirty="0">
                <a:solidFill>
                  <a:schemeClr val="tx1">
                    <a:lumMod val="75000"/>
                    <a:lumOff val="25000"/>
                  </a:schemeClr>
                </a:solidFill>
              </a:rPr>
            </a:br>
            <a:r>
              <a:rPr lang="en-US" sz="800" u="sng" dirty="0">
                <a:solidFill>
                  <a:schemeClr val="tx1">
                    <a:lumMod val="75000"/>
                    <a:lumOff val="25000"/>
                  </a:schemeClr>
                </a:solidFill>
                <a:hlinkClick r:id="rId2"/>
              </a:rPr>
              <a:t>https://github.com/dcrouch1/Peer-graded-Assignment-Capstone-Project---The-Battle-of-Neighborhoods-Week-2-/blob/master/Daves_Capstone.ipynb</a:t>
            </a:r>
            <a:r>
              <a:rPr lang="en-US" sz="800" dirty="0">
                <a:solidFill>
                  <a:schemeClr val="tx1">
                    <a:lumMod val="75000"/>
                    <a:lumOff val="25000"/>
                  </a:schemeClr>
                </a:solidFill>
              </a:rPr>
              <a:t> </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Data Wrangling</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A lot of hard work went into creating the working data set.</a:t>
            </a:r>
            <a:br>
              <a:rPr lang="en-US" sz="800" dirty="0">
                <a:solidFill>
                  <a:schemeClr val="tx1">
                    <a:lumMod val="75000"/>
                    <a:lumOff val="25000"/>
                  </a:schemeClr>
                </a:solidFill>
              </a:rPr>
            </a:br>
            <a:r>
              <a:rPr lang="en-US" sz="800" dirty="0">
                <a:solidFill>
                  <a:schemeClr val="tx1">
                    <a:lumMod val="75000"/>
                    <a:lumOff val="25000"/>
                  </a:schemeClr>
                </a:solidFill>
              </a:rPr>
              <a:t>I had to combine the following disparate data sources. The order of events went like this</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 Load all the Data from all the various sources.</a:t>
            </a: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1.1 Toronto neighborhoods broken down by postal code</a:t>
            </a:r>
          </a:p>
          <a:p>
            <a:pPr>
              <a:lnSpc>
                <a:spcPct val="90000"/>
              </a:lnSpc>
              <a:spcBef>
                <a:spcPts val="1000"/>
              </a:spcBef>
              <a:buClr>
                <a:schemeClr val="accent1"/>
              </a:buClr>
              <a:buSzPct val="80000"/>
              <a:buFont typeface="Wingdings 3" charset="2"/>
              <a:buChar char=""/>
            </a:pPr>
            <a:r>
              <a:rPr lang="en-US" sz="800" u="sng" dirty="0">
                <a:solidFill>
                  <a:schemeClr val="tx1">
                    <a:lumMod val="75000"/>
                    <a:lumOff val="25000"/>
                  </a:schemeClr>
                </a:solidFill>
                <a:hlinkClick r:id="rId3"/>
              </a:rPr>
              <a:t>https://en.wikipedia.org/wiki/List_of_postal_codes_of_Canada:_M</a:t>
            </a:r>
            <a:br>
              <a:rPr lang="en-US" sz="800" dirty="0">
                <a:solidFill>
                  <a:schemeClr val="tx1">
                    <a:lumMod val="75000"/>
                    <a:lumOff val="25000"/>
                  </a:schemeClr>
                </a:solidFill>
              </a:rPr>
            </a:br>
            <a:r>
              <a:rPr lang="en-US" sz="800" dirty="0">
                <a:solidFill>
                  <a:schemeClr val="tx1">
                    <a:lumMod val="75000"/>
                    <a:lumOff val="25000"/>
                  </a:schemeClr>
                </a:solidFill>
              </a:rPr>
              <a:t>Here I used </a:t>
            </a:r>
            <a:r>
              <a:rPr lang="en-US" sz="800" dirty="0" err="1">
                <a:solidFill>
                  <a:schemeClr val="tx1">
                    <a:lumMod val="75000"/>
                    <a:lumOff val="25000"/>
                  </a:schemeClr>
                </a:solidFill>
              </a:rPr>
              <a:t>BeautifulSoup</a:t>
            </a:r>
            <a:r>
              <a:rPr lang="en-US" sz="800" dirty="0">
                <a:solidFill>
                  <a:schemeClr val="tx1">
                    <a:lumMod val="75000"/>
                    <a:lumOff val="25000"/>
                  </a:schemeClr>
                </a:solidFill>
              </a:rPr>
              <a:t> to scrape the wiki page to extract a working list of Toronto Neighborhoods sorted by postal code.</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1.1.1 Load Toronto geospatial coordinates and merge to Toronto Postal Code Data</a:t>
            </a:r>
          </a:p>
          <a:p>
            <a:pPr>
              <a:lnSpc>
                <a:spcPct val="90000"/>
              </a:lnSpc>
              <a:spcBef>
                <a:spcPts val="1000"/>
              </a:spcBef>
              <a:buClr>
                <a:schemeClr val="accent1"/>
              </a:buClr>
              <a:buSzPct val="80000"/>
              <a:buFont typeface="Wingdings 3" charset="2"/>
              <a:buChar char=""/>
            </a:pPr>
            <a:r>
              <a:rPr lang="en-US" sz="800" u="sng" dirty="0">
                <a:solidFill>
                  <a:schemeClr val="tx1">
                    <a:lumMod val="75000"/>
                    <a:lumOff val="25000"/>
                  </a:schemeClr>
                </a:solidFill>
                <a:hlinkClick r:id="rId4"/>
              </a:rPr>
              <a:t>http://cocl.us/Geospatial_data</a:t>
            </a:r>
            <a:br>
              <a:rPr lang="en-US" sz="800" dirty="0">
                <a:solidFill>
                  <a:schemeClr val="tx1">
                    <a:lumMod val="75000"/>
                    <a:lumOff val="25000"/>
                  </a:schemeClr>
                </a:solidFill>
              </a:rPr>
            </a:br>
            <a:r>
              <a:rPr lang="en-US" sz="800" dirty="0">
                <a:solidFill>
                  <a:schemeClr val="tx1">
                    <a:lumMod val="75000"/>
                    <a:lumOff val="25000"/>
                  </a:schemeClr>
                </a:solidFill>
              </a:rPr>
              <a:t>Next, I joined geo spatial to the Toronto Data.</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1.2 Toronto neighborhoods populations broken down by postal code</a:t>
            </a:r>
          </a:p>
          <a:p>
            <a:pPr>
              <a:lnSpc>
                <a:spcPct val="90000"/>
              </a:lnSpc>
              <a:spcBef>
                <a:spcPts val="1000"/>
              </a:spcBef>
              <a:buClr>
                <a:schemeClr val="accent1"/>
              </a:buClr>
              <a:buSzPct val="80000"/>
              <a:buFont typeface="Wingdings 3" charset="2"/>
              <a:buChar char=""/>
            </a:pPr>
            <a:r>
              <a:rPr lang="en-US" sz="800" u="sng" dirty="0">
                <a:solidFill>
                  <a:schemeClr val="tx1">
                    <a:lumMod val="75000"/>
                    <a:lumOff val="25000"/>
                  </a:schemeClr>
                </a:solidFill>
                <a:hlinkClick r:id="rId5"/>
              </a:rPr>
              <a:t>https://www12.statcan.gc.ca/census-recensement/2016/dp-pd/hlt-fst/pd-pl/Tables/File.cfm?T=1201&amp;SR=1&amp;RPP=9999&amp;PR=0&amp;CMA=0&amp;CSD=0&amp;S=22&amp;O=A&amp;Lang=Eng&amp;OFT=CSV</a:t>
            </a:r>
            <a:br>
              <a:rPr lang="en-US" sz="800" dirty="0">
                <a:solidFill>
                  <a:schemeClr val="tx1">
                    <a:lumMod val="75000"/>
                    <a:lumOff val="25000"/>
                  </a:schemeClr>
                </a:solidFill>
              </a:rPr>
            </a:br>
            <a:r>
              <a:rPr lang="en-US" sz="800" dirty="0">
                <a:solidFill>
                  <a:schemeClr val="tx1">
                    <a:lumMod val="75000"/>
                    <a:lumOff val="25000"/>
                  </a:schemeClr>
                </a:solidFill>
              </a:rPr>
              <a:t>Use Pandas to grab the csv</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1.2.1 Merge Toronto </a:t>
            </a:r>
            <a:r>
              <a:rPr lang="en-US" sz="800" i="1" dirty="0" err="1">
                <a:solidFill>
                  <a:schemeClr val="tx1">
                    <a:lumMod val="75000"/>
                    <a:lumOff val="25000"/>
                  </a:schemeClr>
                </a:solidFill>
              </a:rPr>
              <a:t>Neighbourhood</a:t>
            </a:r>
            <a:r>
              <a:rPr lang="en-US" sz="800" i="1" dirty="0">
                <a:solidFill>
                  <a:schemeClr val="tx1">
                    <a:lumMod val="75000"/>
                    <a:lumOff val="25000"/>
                  </a:schemeClr>
                </a:solidFill>
              </a:rPr>
              <a:t> populations data with Toronto Postal Code data</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Next, I joined population data to the Toronto Data.</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1.3 Toronto neighborhoods average after tax income broken down by postal code</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Here we must manually download these from Stats Canada and load them.</a:t>
            </a:r>
            <a:br>
              <a:rPr lang="en-US" sz="800" dirty="0">
                <a:solidFill>
                  <a:schemeClr val="tx1">
                    <a:lumMod val="75000"/>
                    <a:lumOff val="25000"/>
                  </a:schemeClr>
                </a:solidFill>
              </a:rPr>
            </a:br>
            <a:r>
              <a:rPr lang="en-US" sz="800" u="sng" dirty="0">
                <a:solidFill>
                  <a:schemeClr val="tx1">
                    <a:lumMod val="75000"/>
                    <a:lumOff val="25000"/>
                  </a:schemeClr>
                </a:solidFill>
                <a:hlinkClick r:id="rId6"/>
              </a:rPr>
              <a:t>https://www12.statcan.gc.ca/census-recensement/2016/dp-pd/prof/search-recherche/change-geo.cfm?Lang=E&amp;Geo1=FSA</a:t>
            </a:r>
            <a:br>
              <a:rPr lang="en-US" sz="800" dirty="0">
                <a:solidFill>
                  <a:schemeClr val="tx1">
                    <a:lumMod val="75000"/>
                    <a:lumOff val="25000"/>
                  </a:schemeClr>
                </a:solidFill>
              </a:rPr>
            </a:br>
            <a:r>
              <a:rPr lang="en-US" sz="800" dirty="0">
                <a:solidFill>
                  <a:schemeClr val="tx1">
                    <a:lumMod val="75000"/>
                    <a:lumOff val="25000"/>
                  </a:schemeClr>
                </a:solidFill>
              </a:rPr>
              <a:t>See: to_geo_space.csv</a:t>
            </a:r>
          </a:p>
          <a:p>
            <a:pPr>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800" i="1" dirty="0">
                <a:solidFill>
                  <a:schemeClr val="tx1">
                    <a:lumMod val="75000"/>
                    <a:lumOff val="25000"/>
                  </a:schemeClr>
                </a:solidFill>
              </a:rPr>
              <a:t>1.3.1 Merge Toronto </a:t>
            </a:r>
            <a:r>
              <a:rPr lang="en-US" sz="800" i="1" dirty="0" err="1">
                <a:solidFill>
                  <a:schemeClr val="tx1">
                    <a:lumMod val="75000"/>
                    <a:lumOff val="25000"/>
                  </a:schemeClr>
                </a:solidFill>
              </a:rPr>
              <a:t>Neighbourhood</a:t>
            </a:r>
            <a:r>
              <a:rPr lang="en-US" sz="800" i="1" dirty="0">
                <a:solidFill>
                  <a:schemeClr val="tx1">
                    <a:lumMod val="75000"/>
                    <a:lumOff val="25000"/>
                  </a:schemeClr>
                </a:solidFill>
              </a:rPr>
              <a:t> income data with Toronto Postal Code data</a:t>
            </a:r>
          </a:p>
          <a:p>
            <a:pPr>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Next, I joined income data to the Toronto Data.</a:t>
            </a:r>
            <a:br>
              <a:rPr lang="en-US" sz="800" dirty="0">
                <a:solidFill>
                  <a:schemeClr val="tx1">
                    <a:lumMod val="75000"/>
                    <a:lumOff val="25000"/>
                  </a:schemeClr>
                </a:solidFill>
              </a:rPr>
            </a:br>
            <a:r>
              <a:rPr lang="en-US" sz="800" dirty="0">
                <a:solidFill>
                  <a:schemeClr val="tx1">
                    <a:lumMod val="75000"/>
                    <a:lumOff val="25000"/>
                  </a:schemeClr>
                </a:solidFill>
              </a:rPr>
              <a:t>At this time I also saved a copy of the data set as my friend had asked for it in his list of requirements.</a:t>
            </a:r>
            <a:br>
              <a:rPr lang="en-US" sz="800" dirty="0">
                <a:solidFill>
                  <a:schemeClr val="tx1">
                    <a:lumMod val="75000"/>
                    <a:lumOff val="25000"/>
                  </a:schemeClr>
                </a:solidFill>
              </a:rPr>
            </a:br>
            <a:r>
              <a:rPr lang="en-US" sz="800" dirty="0">
                <a:solidFill>
                  <a:schemeClr val="tx1">
                    <a:lumMod val="75000"/>
                    <a:lumOff val="25000"/>
                  </a:schemeClr>
                </a:solidFill>
              </a:rPr>
              <a:t>See: TO_Affluence.csv</a:t>
            </a:r>
          </a:p>
        </p:txBody>
      </p:sp>
    </p:spTree>
    <p:extLst>
      <p:ext uri="{BB962C8B-B14F-4D97-AF65-F5344CB8AC3E}">
        <p14:creationId xmlns:p14="http://schemas.microsoft.com/office/powerpoint/2010/main" val="30180743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51C9C8E6-AA1C-4C98-9785-3E39D6665E99}"/>
              </a:ext>
            </a:extLst>
          </p:cNvPr>
          <p:cNvSpPr txBox="1"/>
          <p:nvPr/>
        </p:nvSpPr>
        <p:spPr>
          <a:xfrm>
            <a:off x="521899" y="-8467"/>
            <a:ext cx="8596668" cy="3880773"/>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200" i="1" dirty="0">
                <a:solidFill>
                  <a:schemeClr val="tx1">
                    <a:lumMod val="75000"/>
                    <a:lumOff val="25000"/>
                  </a:schemeClr>
                </a:solidFill>
              </a:rPr>
              <a:t>1.4 What is the Canadian National Average After Tax Income</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Here I must also manually download this from Stats Canada and load them.</a:t>
            </a:r>
            <a:br>
              <a:rPr lang="en-US" sz="1200" dirty="0">
                <a:solidFill>
                  <a:schemeClr val="tx1">
                    <a:lumMod val="75000"/>
                    <a:lumOff val="25000"/>
                  </a:schemeClr>
                </a:solidFill>
              </a:rPr>
            </a:br>
            <a:r>
              <a:rPr lang="en-US" sz="1200" dirty="0">
                <a:solidFill>
                  <a:schemeClr val="tx1">
                    <a:lumMod val="75000"/>
                    <a:lumOff val="25000"/>
                  </a:schemeClr>
                </a:solidFill>
                <a:hlinkClick r:id="rId2"/>
              </a:rPr>
              <a:t>https://www150.statcan.gc.ca/n1/daily-quotidien/180313/dq180313a-eng.htm</a:t>
            </a:r>
            <a:br>
              <a:rPr lang="en-US" sz="1200" dirty="0">
                <a:solidFill>
                  <a:schemeClr val="tx1">
                    <a:lumMod val="75000"/>
                    <a:lumOff val="25000"/>
                  </a:schemeClr>
                </a:solidFill>
              </a:rPr>
            </a:br>
            <a:r>
              <a:rPr lang="en-US" sz="1200" dirty="0">
                <a:solidFill>
                  <a:schemeClr val="tx1">
                    <a:lumMod val="75000"/>
                    <a:lumOff val="25000"/>
                  </a:schemeClr>
                </a:solidFill>
              </a:rPr>
              <a:t>Canadian families and unattached individuals had a median after-tax income of $57,000 in 2016.</a:t>
            </a:r>
          </a:p>
          <a:p>
            <a:pPr marL="171450" indent="-17145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lnSpc>
                <a:spcPct val="90000"/>
              </a:lnSpc>
              <a:spcBef>
                <a:spcPts val="1000"/>
              </a:spcBef>
              <a:buClr>
                <a:schemeClr val="accent1"/>
              </a:buClr>
              <a:buSzPct val="80000"/>
              <a:buFont typeface="Wingdings 3" charset="2"/>
              <a:buChar char=""/>
            </a:pPr>
            <a:endParaRPr lang="en-US" sz="12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200" i="1" dirty="0">
                <a:solidFill>
                  <a:schemeClr val="tx1">
                    <a:lumMod val="75000"/>
                    <a:lumOff val="25000"/>
                  </a:schemeClr>
                </a:solidFill>
              </a:rPr>
              <a:t>1.5 Toronto list of Restaurants or Venues that could potentially use Restaurant Equipment</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4SQUARE API </a:t>
            </a:r>
            <a:br>
              <a:rPr lang="en-US" sz="1200" dirty="0">
                <a:solidFill>
                  <a:schemeClr val="tx1">
                    <a:lumMod val="75000"/>
                    <a:lumOff val="25000"/>
                  </a:schemeClr>
                </a:solidFill>
              </a:rPr>
            </a:br>
            <a:r>
              <a:rPr lang="en-US" sz="1200" dirty="0">
                <a:solidFill>
                  <a:schemeClr val="tx1">
                    <a:lumMod val="75000"/>
                    <a:lumOff val="25000"/>
                  </a:schemeClr>
                </a:solidFill>
                <a:hlinkClick r:id="rId3"/>
              </a:rPr>
              <a:t>https://api.foursquare.com</a:t>
            </a:r>
            <a:endParaRPr lang="en-US" sz="12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2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200" i="1" dirty="0">
                <a:solidFill>
                  <a:schemeClr val="tx1">
                    <a:lumMod val="75000"/>
                    <a:lumOff val="25000"/>
                  </a:schemeClr>
                </a:solidFill>
              </a:rPr>
              <a:t>1.5.1 Get all the Venues in Toronto.</a:t>
            </a:r>
          </a:p>
          <a:p>
            <a:pPr>
              <a:lnSpc>
                <a:spcPct val="90000"/>
              </a:lnSpc>
              <a:spcBef>
                <a:spcPts val="1000"/>
              </a:spcBef>
              <a:buClr>
                <a:schemeClr val="accent1"/>
              </a:buClr>
              <a:buSzPct val="80000"/>
              <a:buFont typeface="Wingdings 3" charset="2"/>
              <a:buChar char=""/>
            </a:pPr>
            <a:r>
              <a:rPr lang="en-US" sz="1200" i="1" dirty="0">
                <a:solidFill>
                  <a:schemeClr val="tx1">
                    <a:lumMod val="75000"/>
                    <a:lumOff val="25000"/>
                  </a:schemeClr>
                </a:solidFill>
              </a:rPr>
              <a:t>1.5.2 Only add Restaurants as Venue Categories</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Use this list to Extract Restaurants and only include Restaurants in our Data Set.</a:t>
            </a:r>
          </a:p>
          <a:p>
            <a:pPr>
              <a:lnSpc>
                <a:spcPct val="90000"/>
              </a:lnSpc>
              <a:spcBef>
                <a:spcPts val="1000"/>
              </a:spcBef>
              <a:buClr>
                <a:schemeClr val="accent1"/>
              </a:buClr>
              <a:buSzPct val="80000"/>
              <a:buFont typeface="Wingdings 3" charset="2"/>
              <a:buChar char=""/>
            </a:pPr>
            <a:endParaRPr lang="en-US" sz="12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200" i="1" dirty="0">
                <a:solidFill>
                  <a:schemeClr val="tx1">
                    <a:lumMod val="75000"/>
                    <a:lumOff val="25000"/>
                  </a:schemeClr>
                </a:solidFill>
              </a:rPr>
              <a:t>1.5.3 </a:t>
            </a:r>
            <a:r>
              <a:rPr lang="en-US" sz="1200" i="1" dirty="0" err="1">
                <a:solidFill>
                  <a:schemeClr val="tx1">
                    <a:lumMod val="75000"/>
                    <a:lumOff val="25000"/>
                  </a:schemeClr>
                </a:solidFill>
              </a:rPr>
              <a:t>OneHot</a:t>
            </a:r>
            <a:r>
              <a:rPr lang="en-US" sz="1200" i="1" dirty="0">
                <a:solidFill>
                  <a:schemeClr val="tx1">
                    <a:lumMod val="75000"/>
                    <a:lumOff val="25000"/>
                  </a:schemeClr>
                </a:solidFill>
              </a:rPr>
              <a:t> encode and count restaurants</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Prepare the data for clustering</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 Combine all of those into a working Data Set to cluster and geo spatial map of the results showing the best neighborhood to open a Restaurant Supply Store *</a:t>
            </a:r>
          </a:p>
          <a:p>
            <a:pPr>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Combining all of these disparate data sets will clearly demonstrate the following:</a:t>
            </a:r>
          </a:p>
          <a:p>
            <a:pPr lvl="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which neighborhoods in Toronto have clusters of like Restaurants</a:t>
            </a:r>
          </a:p>
          <a:p>
            <a:pPr lvl="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how populated each neighborhoods is</a:t>
            </a:r>
          </a:p>
          <a:p>
            <a:pPr lvl="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the average after tax income is all of these neighborhoods</a:t>
            </a:r>
          </a:p>
          <a:p>
            <a:pPr lvl="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rPr>
              <a:t>which neighborhood should he target to open his new store.</a:t>
            </a:r>
          </a:p>
        </p:txBody>
      </p:sp>
    </p:spTree>
    <p:extLst>
      <p:ext uri="{BB962C8B-B14F-4D97-AF65-F5344CB8AC3E}">
        <p14:creationId xmlns:p14="http://schemas.microsoft.com/office/powerpoint/2010/main" val="9048161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51C9C8E6-AA1C-4C98-9785-3E39D6665E99}"/>
              </a:ext>
            </a:extLst>
          </p:cNvPr>
          <p:cNvSpPr txBox="1"/>
          <p:nvPr/>
        </p:nvSpPr>
        <p:spPr>
          <a:xfrm>
            <a:off x="677334" y="843281"/>
            <a:ext cx="8596668" cy="5198082"/>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Methodology:</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Choice of Algorithms </a:t>
            </a:r>
            <a:br>
              <a:rPr lang="en-US" dirty="0">
                <a:solidFill>
                  <a:schemeClr val="tx1">
                    <a:lumMod val="75000"/>
                    <a:lumOff val="25000"/>
                  </a:schemeClr>
                </a:solidFill>
              </a:rPr>
            </a:b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I chose K-Means Clustering. </a:t>
            </a:r>
            <a:br>
              <a:rPr lang="en-US" dirty="0">
                <a:solidFill>
                  <a:schemeClr val="tx1">
                    <a:lumMod val="75000"/>
                    <a:lumOff val="25000"/>
                  </a:schemeClr>
                </a:solidFill>
              </a:rPr>
            </a:br>
            <a:r>
              <a:rPr lang="en-US" u="sng" dirty="0">
                <a:solidFill>
                  <a:schemeClr val="tx1">
                    <a:lumMod val="75000"/>
                    <a:lumOff val="25000"/>
                  </a:schemeClr>
                </a:solidFill>
                <a:hlinkClick r:id="rId2"/>
              </a:rPr>
              <a:t>https://towardsdatascience.com/clustering-algorithms-for-customer-segmentation-af637c6830ac</a:t>
            </a:r>
            <a:r>
              <a:rPr lang="en-US" dirty="0">
                <a:solidFill>
                  <a:schemeClr val="tx1">
                    <a:lumMod val="75000"/>
                    <a:lumOff val="25000"/>
                  </a:schemeClr>
                </a:solidFill>
              </a:rPr>
              <a:t> </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A backgrounder on K-Means clustering </a:t>
            </a:r>
            <a:br>
              <a:rPr lang="en-US" dirty="0">
                <a:solidFill>
                  <a:schemeClr val="tx1">
                    <a:lumMod val="75000"/>
                    <a:lumOff val="25000"/>
                  </a:schemeClr>
                </a:solidFill>
              </a:rPr>
            </a:br>
            <a:r>
              <a:rPr lang="en-US" dirty="0">
                <a:solidFill>
                  <a:schemeClr val="tx1">
                    <a:lumMod val="75000"/>
                    <a:lumOff val="25000"/>
                  </a:schemeClr>
                </a:solidFill>
              </a:rPr>
              <a:t>“K-means clustering is an iterative clustering algorithm where the number of clusters K is predetermined and the algorithm iteratively assigns each data </a:t>
            </a:r>
            <a:br>
              <a:rPr lang="en-US" dirty="0">
                <a:solidFill>
                  <a:schemeClr val="tx1">
                    <a:lumMod val="75000"/>
                    <a:lumOff val="25000"/>
                  </a:schemeClr>
                </a:solidFill>
              </a:rPr>
            </a:br>
            <a:r>
              <a:rPr lang="en-US" dirty="0">
                <a:solidFill>
                  <a:schemeClr val="tx1">
                    <a:lumMod val="75000"/>
                    <a:lumOff val="25000"/>
                  </a:schemeClr>
                </a:solidFill>
              </a:rPr>
              <a:t>point to one of the K clusters based on the feature similarity.” </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Key Observation: And for my project feature similarity means restaurant similarity in Neighborhoods * </a:t>
            </a:r>
          </a:p>
          <a:p>
            <a:pPr lvl="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9491715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dirty="0"/>
              <a:t>Methodology cont’d:</a:t>
            </a:r>
          </a:p>
          <a:p>
            <a:r>
              <a:rPr lang="en-CA" dirty="0"/>
              <a:t>Choosing the correct number of clusters. </a:t>
            </a:r>
            <a:br>
              <a:rPr lang="en-CA" dirty="0"/>
            </a:br>
            <a:endParaRPr lang="en-CA"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dirty="0"/>
              <a:t>* Key Observation: My highest score was 2. *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107996"/>
          </a:xfrm>
          <a:prstGeom prst="rect">
            <a:avLst/>
          </a:prstGeom>
          <a:noFill/>
        </p:spPr>
        <p:txBody>
          <a:bodyPr wrap="square" rtlCol="0">
            <a:spAutoFit/>
          </a:bodyPr>
          <a:lstStyle/>
          <a:p>
            <a:r>
              <a:rPr lang="en-CA"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CA" dirty="0">
                <a:cs typeface="Calibri Light" panose="020F0302020204030204" pitchFamily="34" charset="0"/>
              </a:rPr>
              <a:t>2.2 Merge the Toronto data with geo coordinates data and make sure it's the right shape</a:t>
            </a:r>
            <a:br>
              <a:rPr lang="en-CA" dirty="0">
                <a:cs typeface="Calibri Light" panose="020F0302020204030204" pitchFamily="34" charset="0"/>
              </a:rPr>
            </a:br>
            <a:endParaRPr lang="en-CA"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dirty="0">
                <a:cs typeface="Calibri Light" panose="020F0302020204030204" pitchFamily="34" charset="0"/>
              </a:rPr>
              <a:t>2.3 Add the </a:t>
            </a:r>
            <a:r>
              <a:rPr lang="en-CA" dirty="0" err="1">
                <a:cs typeface="Calibri Light" panose="020F0302020204030204" pitchFamily="34" charset="0"/>
              </a:rPr>
              <a:t>KMeans</a:t>
            </a:r>
            <a:r>
              <a:rPr lang="en-CA"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1802</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Trebuchet MS</vt:lpstr>
      <vt:lpstr>Wingdings 3</vt:lpstr>
      <vt:lpstr>Facet</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Amardeep Virk</cp:lastModifiedBy>
  <cp:revision>11</cp:revision>
  <dcterms:created xsi:type="dcterms:W3CDTF">2019-01-19T16:30:22Z</dcterms:created>
  <dcterms:modified xsi:type="dcterms:W3CDTF">2021-04-30T16:22:45Z</dcterms:modified>
</cp:coreProperties>
</file>