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EF3F3B"/>
    <a:srgbClr val="192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30F3F-A5F3-4BC6-8407-858AEB118A6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002C249-EDA9-467F-A5FB-827DC5DE1E60}">
      <dgm:prSet phldrT="[Text]" custT="1"/>
      <dgm:spPr>
        <a:solidFill>
          <a:srgbClr val="192F76"/>
        </a:solidFill>
      </dgm:spPr>
      <dgm:t>
        <a:bodyPr/>
        <a:lstStyle/>
        <a:p>
          <a:r>
            <a:rPr lang="en-US" sz="1200" dirty="0"/>
            <a:t>Companies</a:t>
          </a:r>
          <a:endParaRPr lang="en-IN" sz="1300" dirty="0"/>
        </a:p>
      </dgm:t>
    </dgm:pt>
    <dgm:pt modelId="{88BBFAAF-0E10-4195-8988-C433421DF7AA}" type="parTrans" cxnId="{A26637A9-BCEC-48D9-9528-B5FF4CDC7168}">
      <dgm:prSet/>
      <dgm:spPr/>
      <dgm:t>
        <a:bodyPr/>
        <a:lstStyle/>
        <a:p>
          <a:endParaRPr lang="en-IN"/>
        </a:p>
      </dgm:t>
    </dgm:pt>
    <dgm:pt modelId="{270C097B-C44B-4C74-A376-DB3AAE1B01FA}" type="sibTrans" cxnId="{A26637A9-BCEC-48D9-9528-B5FF4CDC7168}">
      <dgm:prSet/>
      <dgm:spPr>
        <a:solidFill>
          <a:srgbClr val="6E6E6E"/>
        </a:solidFill>
      </dgm:spPr>
      <dgm:t>
        <a:bodyPr/>
        <a:lstStyle/>
        <a:p>
          <a:endParaRPr lang="en-IN"/>
        </a:p>
      </dgm:t>
    </dgm:pt>
    <dgm:pt modelId="{B4E9EFBB-5D1F-4816-9C4C-1745298059AC}">
      <dgm:prSet phldrT="[Text]"/>
      <dgm:spPr>
        <a:solidFill>
          <a:srgbClr val="192F76"/>
        </a:solidFill>
      </dgm:spPr>
      <dgm:t>
        <a:bodyPr/>
        <a:lstStyle/>
        <a:p>
          <a:r>
            <a:rPr lang="en-US" dirty="0"/>
            <a:t>Sector</a:t>
          </a:r>
          <a:endParaRPr lang="en-IN" dirty="0"/>
        </a:p>
      </dgm:t>
    </dgm:pt>
    <dgm:pt modelId="{A47744DD-DBCB-490B-83C8-E7F9954DB393}" type="parTrans" cxnId="{C2DA6548-79A4-4577-B905-8D371E17AC87}">
      <dgm:prSet/>
      <dgm:spPr/>
      <dgm:t>
        <a:bodyPr/>
        <a:lstStyle/>
        <a:p>
          <a:endParaRPr lang="en-IN"/>
        </a:p>
      </dgm:t>
    </dgm:pt>
    <dgm:pt modelId="{D1936DA2-80DB-4FC4-BA4A-F8B6B94391A4}" type="sibTrans" cxnId="{C2DA6548-79A4-4577-B905-8D371E17AC87}">
      <dgm:prSet/>
      <dgm:spPr>
        <a:solidFill>
          <a:srgbClr val="6E6E6E"/>
        </a:solidFill>
      </dgm:spPr>
      <dgm:t>
        <a:bodyPr/>
        <a:lstStyle/>
        <a:p>
          <a:endParaRPr lang="en-IN"/>
        </a:p>
      </dgm:t>
    </dgm:pt>
    <dgm:pt modelId="{FA73CC58-5811-4D49-9FB0-769B79F39AA1}">
      <dgm:prSet phldrT="[Text]"/>
      <dgm:spPr>
        <a:solidFill>
          <a:srgbClr val="192F76"/>
        </a:solidFill>
      </dgm:spPr>
      <dgm:t>
        <a:bodyPr/>
        <a:lstStyle/>
        <a:p>
          <a:r>
            <a:rPr lang="en-US" dirty="0"/>
            <a:t>Identify Investment Opportunities</a:t>
          </a:r>
          <a:endParaRPr lang="en-IN" dirty="0"/>
        </a:p>
      </dgm:t>
    </dgm:pt>
    <dgm:pt modelId="{727CCDF2-D092-46D7-979E-65F4C27BDD68}" type="parTrans" cxnId="{DDE2ADE7-F493-4CAC-A84A-5CE3942276E9}">
      <dgm:prSet/>
      <dgm:spPr/>
      <dgm:t>
        <a:bodyPr/>
        <a:lstStyle/>
        <a:p>
          <a:endParaRPr lang="en-IN"/>
        </a:p>
      </dgm:t>
    </dgm:pt>
    <dgm:pt modelId="{69ED7448-4851-43BB-9204-69FE66814BC4}" type="sibTrans" cxnId="{DDE2ADE7-F493-4CAC-A84A-5CE3942276E9}">
      <dgm:prSet/>
      <dgm:spPr/>
      <dgm:t>
        <a:bodyPr/>
        <a:lstStyle/>
        <a:p>
          <a:endParaRPr lang="en-IN"/>
        </a:p>
      </dgm:t>
    </dgm:pt>
    <dgm:pt modelId="{BF3D6C96-4796-4749-AA55-7B0DF764874E}">
      <dgm:prSet phldrT="[Text]"/>
      <dgm:spPr>
        <a:solidFill>
          <a:srgbClr val="192F76"/>
        </a:solidFill>
      </dgm:spPr>
      <dgm:t>
        <a:bodyPr/>
        <a:lstStyle/>
        <a:p>
          <a:r>
            <a:rPr lang="en-US" dirty="0"/>
            <a:t>Funding Type</a:t>
          </a:r>
          <a:endParaRPr lang="en-IN" dirty="0"/>
        </a:p>
      </dgm:t>
    </dgm:pt>
    <dgm:pt modelId="{CDA1D755-974F-4197-9594-53B2378901DC}" type="parTrans" cxnId="{B6099B1D-2638-4AE9-BD0F-17CA9258E32E}">
      <dgm:prSet/>
      <dgm:spPr/>
      <dgm:t>
        <a:bodyPr/>
        <a:lstStyle/>
        <a:p>
          <a:endParaRPr lang="en-IN"/>
        </a:p>
      </dgm:t>
    </dgm:pt>
    <dgm:pt modelId="{8448885D-3AFB-441E-A365-76C87A0B7C6A}" type="sibTrans" cxnId="{B6099B1D-2638-4AE9-BD0F-17CA9258E32E}">
      <dgm:prSet/>
      <dgm:spPr>
        <a:solidFill>
          <a:srgbClr val="6E6E6E"/>
        </a:solidFill>
      </dgm:spPr>
      <dgm:t>
        <a:bodyPr/>
        <a:lstStyle/>
        <a:p>
          <a:endParaRPr lang="en-IN"/>
        </a:p>
      </dgm:t>
    </dgm:pt>
    <dgm:pt modelId="{D4B5C608-2277-4ACC-8155-6AD7D3BCC8BD}" type="pres">
      <dgm:prSet presAssocID="{C0830F3F-A5F3-4BC6-8407-858AEB118A62}" presName="Name0" presStyleCnt="0">
        <dgm:presLayoutVars>
          <dgm:dir/>
          <dgm:resizeHandles val="exact"/>
        </dgm:presLayoutVars>
      </dgm:prSet>
      <dgm:spPr/>
    </dgm:pt>
    <dgm:pt modelId="{C3F0349A-F394-41F7-852A-0B3FCE0D1D18}" type="pres">
      <dgm:prSet presAssocID="{C0830F3F-A5F3-4BC6-8407-858AEB118A62}" presName="vNodes" presStyleCnt="0"/>
      <dgm:spPr/>
    </dgm:pt>
    <dgm:pt modelId="{67991EA3-6E73-4E51-90FA-F97B6B0D6C22}" type="pres">
      <dgm:prSet presAssocID="{4002C249-EDA9-467F-A5FB-827DC5DE1E60}" presName="node" presStyleLbl="node1" presStyleIdx="0" presStyleCnt="4" custScaleX="110743" custScaleY="110743">
        <dgm:presLayoutVars>
          <dgm:bulletEnabled val="1"/>
        </dgm:presLayoutVars>
      </dgm:prSet>
      <dgm:spPr/>
    </dgm:pt>
    <dgm:pt modelId="{AE29F685-51E0-4C48-9473-45F5739D9A12}" type="pres">
      <dgm:prSet presAssocID="{270C097B-C44B-4C74-A376-DB3AAE1B01FA}" presName="spacerT" presStyleCnt="0"/>
      <dgm:spPr/>
    </dgm:pt>
    <dgm:pt modelId="{9B96431F-237C-4E58-8781-4BFC87BD7F2E}" type="pres">
      <dgm:prSet presAssocID="{270C097B-C44B-4C74-A376-DB3AAE1B01FA}" presName="sibTrans" presStyleLbl="sibTrans2D1" presStyleIdx="0" presStyleCnt="3"/>
      <dgm:spPr/>
    </dgm:pt>
    <dgm:pt modelId="{01013764-23FA-48C6-94F9-2F8D0AB0D7BF}" type="pres">
      <dgm:prSet presAssocID="{270C097B-C44B-4C74-A376-DB3AAE1B01FA}" presName="spacerB" presStyleCnt="0"/>
      <dgm:spPr/>
    </dgm:pt>
    <dgm:pt modelId="{DFD2242B-CEE2-4BE9-9EDB-A17C63BC064B}" type="pres">
      <dgm:prSet presAssocID="{BF3D6C96-4796-4749-AA55-7B0DF764874E}" presName="node" presStyleLbl="node1" presStyleIdx="1" presStyleCnt="4" custScaleX="110837" custScaleY="110837">
        <dgm:presLayoutVars>
          <dgm:bulletEnabled val="1"/>
        </dgm:presLayoutVars>
      </dgm:prSet>
      <dgm:spPr/>
    </dgm:pt>
    <dgm:pt modelId="{452553E3-B50E-4504-8D4B-95EDA7B0DE07}" type="pres">
      <dgm:prSet presAssocID="{8448885D-3AFB-441E-A365-76C87A0B7C6A}" presName="spacerT" presStyleCnt="0"/>
      <dgm:spPr/>
    </dgm:pt>
    <dgm:pt modelId="{939C6035-7885-4675-A260-AAA5DCC57BCF}" type="pres">
      <dgm:prSet presAssocID="{8448885D-3AFB-441E-A365-76C87A0B7C6A}" presName="sibTrans" presStyleLbl="sibTrans2D1" presStyleIdx="1" presStyleCnt="3"/>
      <dgm:spPr/>
    </dgm:pt>
    <dgm:pt modelId="{B2210FA7-60A3-431E-B3F2-EABEB0B85B4A}" type="pres">
      <dgm:prSet presAssocID="{8448885D-3AFB-441E-A365-76C87A0B7C6A}" presName="spacerB" presStyleCnt="0"/>
      <dgm:spPr/>
    </dgm:pt>
    <dgm:pt modelId="{369F0C7E-822C-4CAC-91C0-B60A005BD471}" type="pres">
      <dgm:prSet presAssocID="{B4E9EFBB-5D1F-4816-9C4C-1745298059AC}" presName="node" presStyleLbl="node1" presStyleIdx="2" presStyleCnt="4" custScaleX="108133" custScaleY="108133">
        <dgm:presLayoutVars>
          <dgm:bulletEnabled val="1"/>
        </dgm:presLayoutVars>
      </dgm:prSet>
      <dgm:spPr/>
    </dgm:pt>
    <dgm:pt modelId="{7AB4F441-9135-4E84-84EA-690DFA021340}" type="pres">
      <dgm:prSet presAssocID="{C0830F3F-A5F3-4BC6-8407-858AEB118A62}" presName="sibTransLast" presStyleLbl="sibTrans2D1" presStyleIdx="2" presStyleCnt="3"/>
      <dgm:spPr/>
    </dgm:pt>
    <dgm:pt modelId="{0ECBA662-91A7-4600-A7F5-B0E75E0A8589}" type="pres">
      <dgm:prSet presAssocID="{C0830F3F-A5F3-4BC6-8407-858AEB118A62}" presName="connectorText" presStyleLbl="sibTrans2D1" presStyleIdx="2" presStyleCnt="3"/>
      <dgm:spPr/>
    </dgm:pt>
    <dgm:pt modelId="{5A15799F-7B32-4C83-8851-7FA978E9A9F4}" type="pres">
      <dgm:prSet presAssocID="{C0830F3F-A5F3-4BC6-8407-858AEB118A62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B6099B1D-2638-4AE9-BD0F-17CA9258E32E}" srcId="{C0830F3F-A5F3-4BC6-8407-858AEB118A62}" destId="{BF3D6C96-4796-4749-AA55-7B0DF764874E}" srcOrd="1" destOrd="0" parTransId="{CDA1D755-974F-4197-9594-53B2378901DC}" sibTransId="{8448885D-3AFB-441E-A365-76C87A0B7C6A}"/>
    <dgm:cxn modelId="{60B80628-118F-4448-93CE-839081BCFB1D}" type="presOf" srcId="{8448885D-3AFB-441E-A365-76C87A0B7C6A}" destId="{939C6035-7885-4675-A260-AAA5DCC57BCF}" srcOrd="0" destOrd="0" presId="urn:microsoft.com/office/officeart/2005/8/layout/equation2"/>
    <dgm:cxn modelId="{971CA937-501A-4F13-BC86-3B8D86CEE09E}" type="presOf" srcId="{D1936DA2-80DB-4FC4-BA4A-F8B6B94391A4}" destId="{0ECBA662-91A7-4600-A7F5-B0E75E0A8589}" srcOrd="1" destOrd="0" presId="urn:microsoft.com/office/officeart/2005/8/layout/equation2"/>
    <dgm:cxn modelId="{C2DA6548-79A4-4577-B905-8D371E17AC87}" srcId="{C0830F3F-A5F3-4BC6-8407-858AEB118A62}" destId="{B4E9EFBB-5D1F-4816-9C4C-1745298059AC}" srcOrd="2" destOrd="0" parTransId="{A47744DD-DBCB-490B-83C8-E7F9954DB393}" sibTransId="{D1936DA2-80DB-4FC4-BA4A-F8B6B94391A4}"/>
    <dgm:cxn modelId="{24096756-456C-4FD5-816B-4961AD4FC423}" type="presOf" srcId="{FA73CC58-5811-4D49-9FB0-769B79F39AA1}" destId="{5A15799F-7B32-4C83-8851-7FA978E9A9F4}" srcOrd="0" destOrd="0" presId="urn:microsoft.com/office/officeart/2005/8/layout/equation2"/>
    <dgm:cxn modelId="{8EE1F557-F75F-43B2-B9D9-C0CCF15B0A55}" type="presOf" srcId="{D1936DA2-80DB-4FC4-BA4A-F8B6B94391A4}" destId="{7AB4F441-9135-4E84-84EA-690DFA021340}" srcOrd="0" destOrd="0" presId="urn:microsoft.com/office/officeart/2005/8/layout/equation2"/>
    <dgm:cxn modelId="{14415B80-6EE6-4B77-8473-C8648A6BFD50}" type="presOf" srcId="{BF3D6C96-4796-4749-AA55-7B0DF764874E}" destId="{DFD2242B-CEE2-4BE9-9EDB-A17C63BC064B}" srcOrd="0" destOrd="0" presId="urn:microsoft.com/office/officeart/2005/8/layout/equation2"/>
    <dgm:cxn modelId="{113CCF92-22BE-4D4F-9AE5-1AC39C5385FE}" type="presOf" srcId="{C0830F3F-A5F3-4BC6-8407-858AEB118A62}" destId="{D4B5C608-2277-4ACC-8155-6AD7D3BCC8BD}" srcOrd="0" destOrd="0" presId="urn:microsoft.com/office/officeart/2005/8/layout/equation2"/>
    <dgm:cxn modelId="{A26637A9-BCEC-48D9-9528-B5FF4CDC7168}" srcId="{C0830F3F-A5F3-4BC6-8407-858AEB118A62}" destId="{4002C249-EDA9-467F-A5FB-827DC5DE1E60}" srcOrd="0" destOrd="0" parTransId="{88BBFAAF-0E10-4195-8988-C433421DF7AA}" sibTransId="{270C097B-C44B-4C74-A376-DB3AAE1B01FA}"/>
    <dgm:cxn modelId="{95E854B5-44D8-4303-BCB9-13BAD4A9B5F3}" type="presOf" srcId="{270C097B-C44B-4C74-A376-DB3AAE1B01FA}" destId="{9B96431F-237C-4E58-8781-4BFC87BD7F2E}" srcOrd="0" destOrd="0" presId="urn:microsoft.com/office/officeart/2005/8/layout/equation2"/>
    <dgm:cxn modelId="{3BD555CB-0877-49ED-A05A-FA06308578BC}" type="presOf" srcId="{4002C249-EDA9-467F-A5FB-827DC5DE1E60}" destId="{67991EA3-6E73-4E51-90FA-F97B6B0D6C22}" srcOrd="0" destOrd="0" presId="urn:microsoft.com/office/officeart/2005/8/layout/equation2"/>
    <dgm:cxn modelId="{78D819E4-530E-46C9-AA79-B36878516DFA}" type="presOf" srcId="{B4E9EFBB-5D1F-4816-9C4C-1745298059AC}" destId="{369F0C7E-822C-4CAC-91C0-B60A005BD471}" srcOrd="0" destOrd="0" presId="urn:microsoft.com/office/officeart/2005/8/layout/equation2"/>
    <dgm:cxn modelId="{DDE2ADE7-F493-4CAC-A84A-5CE3942276E9}" srcId="{C0830F3F-A5F3-4BC6-8407-858AEB118A62}" destId="{FA73CC58-5811-4D49-9FB0-769B79F39AA1}" srcOrd="3" destOrd="0" parTransId="{727CCDF2-D092-46D7-979E-65F4C27BDD68}" sibTransId="{69ED7448-4851-43BB-9204-69FE66814BC4}"/>
    <dgm:cxn modelId="{EA65AF37-26C7-4293-98B4-69DBD85843E9}" type="presParOf" srcId="{D4B5C608-2277-4ACC-8155-6AD7D3BCC8BD}" destId="{C3F0349A-F394-41F7-852A-0B3FCE0D1D18}" srcOrd="0" destOrd="0" presId="urn:microsoft.com/office/officeart/2005/8/layout/equation2"/>
    <dgm:cxn modelId="{06FD6F11-1F9F-4A43-9196-B80C2AAAF06F}" type="presParOf" srcId="{C3F0349A-F394-41F7-852A-0B3FCE0D1D18}" destId="{67991EA3-6E73-4E51-90FA-F97B6B0D6C22}" srcOrd="0" destOrd="0" presId="urn:microsoft.com/office/officeart/2005/8/layout/equation2"/>
    <dgm:cxn modelId="{B2E33AB5-DD17-4C5E-A121-52E6D9563F6A}" type="presParOf" srcId="{C3F0349A-F394-41F7-852A-0B3FCE0D1D18}" destId="{AE29F685-51E0-4C48-9473-45F5739D9A12}" srcOrd="1" destOrd="0" presId="urn:microsoft.com/office/officeart/2005/8/layout/equation2"/>
    <dgm:cxn modelId="{4656D886-5BB0-49F8-8BBB-067E10B5FAE2}" type="presParOf" srcId="{C3F0349A-F394-41F7-852A-0B3FCE0D1D18}" destId="{9B96431F-237C-4E58-8781-4BFC87BD7F2E}" srcOrd="2" destOrd="0" presId="urn:microsoft.com/office/officeart/2005/8/layout/equation2"/>
    <dgm:cxn modelId="{828B3105-6F84-456B-BBAA-37A8A4F1DA61}" type="presParOf" srcId="{C3F0349A-F394-41F7-852A-0B3FCE0D1D18}" destId="{01013764-23FA-48C6-94F9-2F8D0AB0D7BF}" srcOrd="3" destOrd="0" presId="urn:microsoft.com/office/officeart/2005/8/layout/equation2"/>
    <dgm:cxn modelId="{90F3BDE6-B3FA-459C-A77A-7E74D6DB1138}" type="presParOf" srcId="{C3F0349A-F394-41F7-852A-0B3FCE0D1D18}" destId="{DFD2242B-CEE2-4BE9-9EDB-A17C63BC064B}" srcOrd="4" destOrd="0" presId="urn:microsoft.com/office/officeart/2005/8/layout/equation2"/>
    <dgm:cxn modelId="{984B02C4-DE03-437D-81A4-6B38961F182A}" type="presParOf" srcId="{C3F0349A-F394-41F7-852A-0B3FCE0D1D18}" destId="{452553E3-B50E-4504-8D4B-95EDA7B0DE07}" srcOrd="5" destOrd="0" presId="urn:microsoft.com/office/officeart/2005/8/layout/equation2"/>
    <dgm:cxn modelId="{DA926509-04A9-4BE9-B706-DA1AC8FFA457}" type="presParOf" srcId="{C3F0349A-F394-41F7-852A-0B3FCE0D1D18}" destId="{939C6035-7885-4675-A260-AAA5DCC57BCF}" srcOrd="6" destOrd="0" presId="urn:microsoft.com/office/officeart/2005/8/layout/equation2"/>
    <dgm:cxn modelId="{4A66C1EB-335B-40C2-9DD7-33117D683637}" type="presParOf" srcId="{C3F0349A-F394-41F7-852A-0B3FCE0D1D18}" destId="{B2210FA7-60A3-431E-B3F2-EABEB0B85B4A}" srcOrd="7" destOrd="0" presId="urn:microsoft.com/office/officeart/2005/8/layout/equation2"/>
    <dgm:cxn modelId="{CB462482-1D9A-4582-A485-C27B7805BD48}" type="presParOf" srcId="{C3F0349A-F394-41F7-852A-0B3FCE0D1D18}" destId="{369F0C7E-822C-4CAC-91C0-B60A005BD471}" srcOrd="8" destOrd="0" presId="urn:microsoft.com/office/officeart/2005/8/layout/equation2"/>
    <dgm:cxn modelId="{FB01B59A-1C3E-4E80-9389-5E7EEFA8221D}" type="presParOf" srcId="{D4B5C608-2277-4ACC-8155-6AD7D3BCC8BD}" destId="{7AB4F441-9135-4E84-84EA-690DFA021340}" srcOrd="1" destOrd="0" presId="urn:microsoft.com/office/officeart/2005/8/layout/equation2"/>
    <dgm:cxn modelId="{57DC8C31-A381-4B8B-965A-A1F01C51D3D3}" type="presParOf" srcId="{7AB4F441-9135-4E84-84EA-690DFA021340}" destId="{0ECBA662-91A7-4600-A7F5-B0E75E0A8589}" srcOrd="0" destOrd="0" presId="urn:microsoft.com/office/officeart/2005/8/layout/equation2"/>
    <dgm:cxn modelId="{C8998A07-267B-4F18-B1AD-A049413BAF16}" type="presParOf" srcId="{D4B5C608-2277-4ACC-8155-6AD7D3BCC8BD}" destId="{5A15799F-7B32-4C83-8851-7FA978E9A9F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86BAF-1EF5-4071-B994-4AD98010219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E14F0E4-8F8E-40F1-80F2-BBF70A59D142}">
      <dgm:prSet phldrT="[Text]" custT="1"/>
      <dgm:spPr/>
      <dgm:t>
        <a:bodyPr/>
        <a:lstStyle/>
        <a:p>
          <a:pPr algn="ctr"/>
          <a:r>
            <a:rPr lang="en-US" sz="2400" dirty="0"/>
            <a:t>$5 millions</a:t>
          </a:r>
          <a:endParaRPr lang="en-IN" sz="2400" dirty="0"/>
        </a:p>
      </dgm:t>
    </dgm:pt>
    <dgm:pt modelId="{BE2C08E8-F4C6-489E-8A35-FDD3FF6D40E3}" type="parTrans" cxnId="{1099AB73-F8E2-40BD-96EC-44F19CDF8451}">
      <dgm:prSet/>
      <dgm:spPr/>
      <dgm:t>
        <a:bodyPr/>
        <a:lstStyle/>
        <a:p>
          <a:endParaRPr lang="en-IN"/>
        </a:p>
      </dgm:t>
    </dgm:pt>
    <dgm:pt modelId="{73D79108-2E12-424C-9F23-7C19EACBCBB2}" type="sibTrans" cxnId="{1099AB73-F8E2-40BD-96EC-44F19CDF8451}">
      <dgm:prSet/>
      <dgm:spPr/>
      <dgm:t>
        <a:bodyPr/>
        <a:lstStyle/>
        <a:p>
          <a:endParaRPr lang="en-IN"/>
        </a:p>
      </dgm:t>
    </dgm:pt>
    <dgm:pt modelId="{61472CAD-E1B4-40E3-B677-C06F29B3DA4C}">
      <dgm:prSet phldrT="[Text]"/>
      <dgm:spPr/>
      <dgm:t>
        <a:bodyPr/>
        <a:lstStyle/>
        <a:p>
          <a:pPr algn="ctr"/>
          <a:r>
            <a:rPr lang="en-US" dirty="0"/>
            <a:t>$15 millions</a:t>
          </a:r>
          <a:endParaRPr lang="en-IN" dirty="0"/>
        </a:p>
      </dgm:t>
    </dgm:pt>
    <dgm:pt modelId="{B4BBE1F8-4834-40F1-B83C-0FA6D04F56F3}" type="parTrans" cxnId="{5F1187D3-7D87-4920-B0AE-9F8FA6601444}">
      <dgm:prSet/>
      <dgm:spPr/>
      <dgm:t>
        <a:bodyPr/>
        <a:lstStyle/>
        <a:p>
          <a:endParaRPr lang="en-IN"/>
        </a:p>
      </dgm:t>
    </dgm:pt>
    <dgm:pt modelId="{49A94646-B884-4CB7-9FF4-7CCA10F98C33}" type="sibTrans" cxnId="{5F1187D3-7D87-4920-B0AE-9F8FA6601444}">
      <dgm:prSet/>
      <dgm:spPr/>
      <dgm:t>
        <a:bodyPr/>
        <a:lstStyle/>
        <a:p>
          <a:endParaRPr lang="en-IN"/>
        </a:p>
      </dgm:t>
    </dgm:pt>
    <dgm:pt modelId="{442539F5-48EB-46BE-B35E-CE2CFE7AD7C9}" type="pres">
      <dgm:prSet presAssocID="{C7E86BAF-1EF5-4071-B994-4AD980102196}" presName="arrowDiagram" presStyleCnt="0">
        <dgm:presLayoutVars>
          <dgm:chMax val="5"/>
          <dgm:dir/>
          <dgm:resizeHandles val="exact"/>
        </dgm:presLayoutVars>
      </dgm:prSet>
      <dgm:spPr/>
    </dgm:pt>
    <dgm:pt modelId="{FD0DD848-E70D-4833-B7D6-0F602A0D6B3C}" type="pres">
      <dgm:prSet presAssocID="{C7E86BAF-1EF5-4071-B994-4AD980102196}" presName="arrow" presStyleLbl="bgShp" presStyleIdx="0" presStyleCnt="1"/>
      <dgm:spPr>
        <a:solidFill>
          <a:srgbClr val="EF3F3B"/>
        </a:solidFill>
      </dgm:spPr>
    </dgm:pt>
    <dgm:pt modelId="{CD39580D-36C5-41CA-8D07-E281A2730CCF}" type="pres">
      <dgm:prSet presAssocID="{C7E86BAF-1EF5-4071-B994-4AD980102196}" presName="arrowDiagram2" presStyleCnt="0"/>
      <dgm:spPr/>
    </dgm:pt>
    <dgm:pt modelId="{68716659-FA13-4674-9060-C9E701EEE0D6}" type="pres">
      <dgm:prSet presAssocID="{CE14F0E4-8F8E-40F1-80F2-BBF70A59D142}" presName="bullet2a" presStyleLbl="node1" presStyleIdx="0" presStyleCnt="2" custLinFactX="-59915" custLinFactY="17271" custLinFactNeighborX="-100000" custLinFactNeighborY="100000"/>
      <dgm:spPr>
        <a:solidFill>
          <a:srgbClr val="192F76"/>
        </a:solidFill>
      </dgm:spPr>
    </dgm:pt>
    <dgm:pt modelId="{062FD28B-7723-4D33-8106-48E0F091B478}" type="pres">
      <dgm:prSet presAssocID="{CE14F0E4-8F8E-40F1-80F2-BBF70A59D142}" presName="textBox2a" presStyleLbl="revTx" presStyleIdx="0" presStyleCnt="2" custAng="0" custScaleX="94393" custScaleY="87783" custLinFactNeighborX="-55104" custLinFactNeighborY="22368">
        <dgm:presLayoutVars>
          <dgm:bulletEnabled val="1"/>
        </dgm:presLayoutVars>
      </dgm:prSet>
      <dgm:spPr/>
    </dgm:pt>
    <dgm:pt modelId="{1011A675-E274-4303-B8FD-456B55AF89EF}" type="pres">
      <dgm:prSet presAssocID="{61472CAD-E1B4-40E3-B677-C06F29B3DA4C}" presName="bullet2b" presStyleLbl="node1" presStyleIdx="1" presStyleCnt="2"/>
      <dgm:spPr>
        <a:solidFill>
          <a:srgbClr val="192F76"/>
        </a:solidFill>
      </dgm:spPr>
    </dgm:pt>
    <dgm:pt modelId="{2CC3F6F4-7CEE-40BB-B076-4AE5C5B349C9}" type="pres">
      <dgm:prSet presAssocID="{61472CAD-E1B4-40E3-B677-C06F29B3DA4C}" presName="textBox2b" presStyleLbl="revTx" presStyleIdx="1" presStyleCnt="2" custScaleX="126034" custLinFactNeighborX="-41838" custLinFactNeighborY="17969">
        <dgm:presLayoutVars>
          <dgm:bulletEnabled val="1"/>
        </dgm:presLayoutVars>
      </dgm:prSet>
      <dgm:spPr/>
    </dgm:pt>
  </dgm:ptLst>
  <dgm:cxnLst>
    <dgm:cxn modelId="{DC8BBB0A-ECBF-4FA4-B3E3-21581ABF2AE0}" type="presOf" srcId="{C7E86BAF-1EF5-4071-B994-4AD980102196}" destId="{442539F5-48EB-46BE-B35E-CE2CFE7AD7C9}" srcOrd="0" destOrd="0" presId="urn:microsoft.com/office/officeart/2005/8/layout/arrow2"/>
    <dgm:cxn modelId="{1099AB73-F8E2-40BD-96EC-44F19CDF8451}" srcId="{C7E86BAF-1EF5-4071-B994-4AD980102196}" destId="{CE14F0E4-8F8E-40F1-80F2-BBF70A59D142}" srcOrd="0" destOrd="0" parTransId="{BE2C08E8-F4C6-489E-8A35-FDD3FF6D40E3}" sibTransId="{73D79108-2E12-424C-9F23-7C19EACBCBB2}"/>
    <dgm:cxn modelId="{4F091854-561A-4C33-AF01-F5B2F8958F33}" type="presOf" srcId="{CE14F0E4-8F8E-40F1-80F2-BBF70A59D142}" destId="{062FD28B-7723-4D33-8106-48E0F091B478}" srcOrd="0" destOrd="0" presId="urn:microsoft.com/office/officeart/2005/8/layout/arrow2"/>
    <dgm:cxn modelId="{A73A887B-5A89-418A-AB67-B946A7D508DF}" type="presOf" srcId="{61472CAD-E1B4-40E3-B677-C06F29B3DA4C}" destId="{2CC3F6F4-7CEE-40BB-B076-4AE5C5B349C9}" srcOrd="0" destOrd="0" presId="urn:microsoft.com/office/officeart/2005/8/layout/arrow2"/>
    <dgm:cxn modelId="{5F1187D3-7D87-4920-B0AE-9F8FA6601444}" srcId="{C7E86BAF-1EF5-4071-B994-4AD980102196}" destId="{61472CAD-E1B4-40E3-B677-C06F29B3DA4C}" srcOrd="1" destOrd="0" parTransId="{B4BBE1F8-4834-40F1-B83C-0FA6D04F56F3}" sibTransId="{49A94646-B884-4CB7-9FF4-7CCA10F98C33}"/>
    <dgm:cxn modelId="{8495EE7B-FBE5-4201-AC6D-B3794256CB9A}" type="presParOf" srcId="{442539F5-48EB-46BE-B35E-CE2CFE7AD7C9}" destId="{FD0DD848-E70D-4833-B7D6-0F602A0D6B3C}" srcOrd="0" destOrd="0" presId="urn:microsoft.com/office/officeart/2005/8/layout/arrow2"/>
    <dgm:cxn modelId="{903F80FB-BA96-403B-91AA-27DAEE9ACF55}" type="presParOf" srcId="{442539F5-48EB-46BE-B35E-CE2CFE7AD7C9}" destId="{CD39580D-36C5-41CA-8D07-E281A2730CCF}" srcOrd="1" destOrd="0" presId="urn:microsoft.com/office/officeart/2005/8/layout/arrow2"/>
    <dgm:cxn modelId="{AD69341D-B17C-4ACF-9488-6F1107C6D3F8}" type="presParOf" srcId="{CD39580D-36C5-41CA-8D07-E281A2730CCF}" destId="{68716659-FA13-4674-9060-C9E701EEE0D6}" srcOrd="0" destOrd="0" presId="urn:microsoft.com/office/officeart/2005/8/layout/arrow2"/>
    <dgm:cxn modelId="{B45A566C-845B-46A9-A3DE-CE007ACF386A}" type="presParOf" srcId="{CD39580D-36C5-41CA-8D07-E281A2730CCF}" destId="{062FD28B-7723-4D33-8106-48E0F091B478}" srcOrd="1" destOrd="0" presId="urn:microsoft.com/office/officeart/2005/8/layout/arrow2"/>
    <dgm:cxn modelId="{121C0B3A-A081-472F-95B7-BB50D90EBC5E}" type="presParOf" srcId="{CD39580D-36C5-41CA-8D07-E281A2730CCF}" destId="{1011A675-E274-4303-B8FD-456B55AF89EF}" srcOrd="2" destOrd="0" presId="urn:microsoft.com/office/officeart/2005/8/layout/arrow2"/>
    <dgm:cxn modelId="{D9F601F7-1D1C-442D-B2BE-DA2B12FD6CD6}" type="presParOf" srcId="{CD39580D-36C5-41CA-8D07-E281A2730CCF}" destId="{2CC3F6F4-7CEE-40BB-B076-4AE5C5B349C9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91EA3-6E73-4E51-90FA-F97B6B0D6C22}">
      <dsp:nvSpPr>
        <dsp:cNvPr id="0" name=""/>
        <dsp:cNvSpPr/>
      </dsp:nvSpPr>
      <dsp:spPr>
        <a:xfrm>
          <a:off x="428463" y="77"/>
          <a:ext cx="1166489" cy="1166489"/>
        </a:xfrm>
        <a:prstGeom prst="ellipse">
          <a:avLst/>
        </a:prstGeom>
        <a:solidFill>
          <a:srgbClr val="192F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Companies</a:t>
          </a:r>
          <a:endParaRPr lang="en-IN" sz="1300" kern="1200" dirty="0"/>
        </a:p>
      </dsp:txBody>
      <dsp:txXfrm>
        <a:off x="599291" y="170905"/>
        <a:ext cx="824833" cy="824833"/>
      </dsp:txXfrm>
    </dsp:sp>
    <dsp:sp modelId="{9B96431F-237C-4E58-8781-4BFC87BD7F2E}">
      <dsp:nvSpPr>
        <dsp:cNvPr id="0" name=""/>
        <dsp:cNvSpPr/>
      </dsp:nvSpPr>
      <dsp:spPr>
        <a:xfrm>
          <a:off x="706242" y="1252096"/>
          <a:ext cx="610931" cy="610931"/>
        </a:xfrm>
        <a:prstGeom prst="mathPlus">
          <a:avLst/>
        </a:prstGeom>
        <a:solidFill>
          <a:srgbClr val="6E6E6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787221" y="1485716"/>
        <a:ext cx="448973" cy="143691"/>
      </dsp:txXfrm>
    </dsp:sp>
    <dsp:sp modelId="{DFD2242B-CEE2-4BE9-9EDB-A17C63BC064B}">
      <dsp:nvSpPr>
        <dsp:cNvPr id="0" name=""/>
        <dsp:cNvSpPr/>
      </dsp:nvSpPr>
      <dsp:spPr>
        <a:xfrm>
          <a:off x="427968" y="1948558"/>
          <a:ext cx="1167479" cy="1167479"/>
        </a:xfrm>
        <a:prstGeom prst="ellipse">
          <a:avLst/>
        </a:prstGeom>
        <a:solidFill>
          <a:srgbClr val="192F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Funding Type</a:t>
          </a:r>
          <a:endParaRPr lang="en-IN" sz="1800" kern="1200" dirty="0"/>
        </a:p>
      </dsp:txBody>
      <dsp:txXfrm>
        <a:off x="598941" y="2119531"/>
        <a:ext cx="825533" cy="825533"/>
      </dsp:txXfrm>
    </dsp:sp>
    <dsp:sp modelId="{939C6035-7885-4675-A260-AAA5DCC57BCF}">
      <dsp:nvSpPr>
        <dsp:cNvPr id="0" name=""/>
        <dsp:cNvSpPr/>
      </dsp:nvSpPr>
      <dsp:spPr>
        <a:xfrm>
          <a:off x="706242" y="3201567"/>
          <a:ext cx="610931" cy="610931"/>
        </a:xfrm>
        <a:prstGeom prst="mathPlus">
          <a:avLst/>
        </a:prstGeom>
        <a:solidFill>
          <a:srgbClr val="6E6E6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787221" y="3435187"/>
        <a:ext cx="448973" cy="143691"/>
      </dsp:txXfrm>
    </dsp:sp>
    <dsp:sp modelId="{369F0C7E-822C-4CAC-91C0-B60A005BD471}">
      <dsp:nvSpPr>
        <dsp:cNvPr id="0" name=""/>
        <dsp:cNvSpPr/>
      </dsp:nvSpPr>
      <dsp:spPr>
        <a:xfrm>
          <a:off x="442209" y="3898029"/>
          <a:ext cx="1138997" cy="1138997"/>
        </a:xfrm>
        <a:prstGeom prst="ellipse">
          <a:avLst/>
        </a:prstGeom>
        <a:solidFill>
          <a:srgbClr val="192F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Sector</a:t>
          </a:r>
          <a:endParaRPr lang="en-IN" sz="1800" kern="1200" dirty="0"/>
        </a:p>
      </dsp:txBody>
      <dsp:txXfrm>
        <a:off x="609011" y="4064831"/>
        <a:ext cx="805393" cy="805393"/>
      </dsp:txXfrm>
    </dsp:sp>
    <dsp:sp modelId="{7AB4F441-9135-4E84-84EA-690DFA021340}">
      <dsp:nvSpPr>
        <dsp:cNvPr id="0" name=""/>
        <dsp:cNvSpPr/>
      </dsp:nvSpPr>
      <dsp:spPr>
        <a:xfrm>
          <a:off x="1753447" y="2322632"/>
          <a:ext cx="334958" cy="391838"/>
        </a:xfrm>
        <a:prstGeom prst="rightArrow">
          <a:avLst>
            <a:gd name="adj1" fmla="val 60000"/>
            <a:gd name="adj2" fmla="val 50000"/>
          </a:avLst>
        </a:prstGeom>
        <a:solidFill>
          <a:srgbClr val="6E6E6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753447" y="2401000"/>
        <a:ext cx="234471" cy="235102"/>
      </dsp:txXfrm>
    </dsp:sp>
    <dsp:sp modelId="{5A15799F-7B32-4C83-8851-7FA978E9A9F4}">
      <dsp:nvSpPr>
        <dsp:cNvPr id="0" name=""/>
        <dsp:cNvSpPr/>
      </dsp:nvSpPr>
      <dsp:spPr>
        <a:xfrm>
          <a:off x="2227445" y="1465222"/>
          <a:ext cx="2106659" cy="2106659"/>
        </a:xfrm>
        <a:prstGeom prst="ellipse">
          <a:avLst/>
        </a:prstGeom>
        <a:solidFill>
          <a:srgbClr val="192F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Investment Opportunities</a:t>
          </a:r>
          <a:endParaRPr lang="en-IN" sz="2000" kern="1200" dirty="0"/>
        </a:p>
      </dsp:txBody>
      <dsp:txXfrm>
        <a:off x="2535958" y="1773735"/>
        <a:ext cx="1489633" cy="1489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DD848-E70D-4833-B7D6-0F602A0D6B3C}">
      <dsp:nvSpPr>
        <dsp:cNvPr id="0" name=""/>
        <dsp:cNvSpPr/>
      </dsp:nvSpPr>
      <dsp:spPr>
        <a:xfrm>
          <a:off x="0" y="514160"/>
          <a:ext cx="3551582" cy="2219738"/>
        </a:xfrm>
        <a:prstGeom prst="swooshArrow">
          <a:avLst>
            <a:gd name="adj1" fmla="val 25000"/>
            <a:gd name="adj2" fmla="val 25000"/>
          </a:avLst>
        </a:prstGeom>
        <a:solidFill>
          <a:srgbClr val="EF3F3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16659-FA13-4674-9060-C9E701EEE0D6}">
      <dsp:nvSpPr>
        <dsp:cNvPr id="0" name=""/>
        <dsp:cNvSpPr/>
      </dsp:nvSpPr>
      <dsp:spPr>
        <a:xfrm>
          <a:off x="626959" y="1869692"/>
          <a:ext cx="124305" cy="124305"/>
        </a:xfrm>
        <a:prstGeom prst="ellipse">
          <a:avLst/>
        </a:prstGeom>
        <a:solidFill>
          <a:srgbClr val="192F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FD28B-7723-4D33-8106-48E0F091B478}">
      <dsp:nvSpPr>
        <dsp:cNvPr id="0" name=""/>
        <dsp:cNvSpPr/>
      </dsp:nvSpPr>
      <dsp:spPr>
        <a:xfrm>
          <a:off x="284209" y="2055979"/>
          <a:ext cx="1089544" cy="83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7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$5 millions</a:t>
          </a:r>
          <a:endParaRPr lang="en-IN" sz="2400" kern="1200" dirty="0"/>
        </a:p>
      </dsp:txBody>
      <dsp:txXfrm>
        <a:off x="284209" y="2055979"/>
        <a:ext cx="1089544" cy="832032"/>
      </dsp:txXfrm>
    </dsp:sp>
    <dsp:sp modelId="{1011A675-E274-4303-B8FD-456B55AF89EF}">
      <dsp:nvSpPr>
        <dsp:cNvPr id="0" name=""/>
        <dsp:cNvSpPr/>
      </dsp:nvSpPr>
      <dsp:spPr>
        <a:xfrm>
          <a:off x="1971128" y="1157884"/>
          <a:ext cx="213094" cy="213094"/>
        </a:xfrm>
        <a:prstGeom prst="ellipse">
          <a:avLst/>
        </a:prstGeom>
        <a:solidFill>
          <a:srgbClr val="192F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3F6F4-7CEE-40BB-B076-4AE5C5B349C9}">
      <dsp:nvSpPr>
        <dsp:cNvPr id="0" name=""/>
        <dsp:cNvSpPr/>
      </dsp:nvSpPr>
      <dsp:spPr>
        <a:xfrm>
          <a:off x="1444503" y="1528480"/>
          <a:ext cx="1454765" cy="1469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15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$15 millions</a:t>
          </a:r>
          <a:endParaRPr lang="en-IN" sz="3300" kern="1200" dirty="0"/>
        </a:p>
      </dsp:txBody>
      <dsp:txXfrm>
        <a:off x="1444503" y="1528480"/>
        <a:ext cx="1454765" cy="1469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odXTJn4eB8g?utm_source=unsplash&amp;utm_medium=referral&amp;utm_content=creditCopyTex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unsplash.com/search/photos/graph?utm_source=unsplash&amp;utm_medium=referral&amp;utm_content=creditCopyTe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Amar Mehta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Following data was available from crunchbase.com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Master and Investment data of 66K+ companies of all major and upcoming economies of the world.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The investment data can be segregated based on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3200" dirty="0"/>
              <a:t>funding type (e.g. venture, seed, private equity etc.), and</a:t>
            </a:r>
          </a:p>
          <a:p>
            <a:pPr marL="1200150" lvl="1" indent="-742950">
              <a:buFont typeface="+mj-lt"/>
              <a:buAutoNum type="alphaLcPeriod"/>
            </a:pPr>
            <a:r>
              <a:rPr lang="en-US" sz="3200" dirty="0"/>
              <a:t>Sectors (e.g. Entertainment, Health, Manufacturing etc.)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Data Analysis – What data is available?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417" y="1496219"/>
            <a:ext cx="5981274" cy="2504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With the given data we need to analyse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Top 3 countries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Top 3 sectors, 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Some major companies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10437222" cy="856138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 Data Analysis – What needs to be analysed?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4E8142-2B9D-46CA-8370-387201650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630964"/>
              </p:ext>
            </p:extLst>
          </p:nvPr>
        </p:nvGraphicFramePr>
        <p:xfrm>
          <a:off x="716932" y="1481688"/>
          <a:ext cx="4762074" cy="503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ACA1107-BA3D-4067-80ED-BB432D7D5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191032"/>
              </p:ext>
            </p:extLst>
          </p:nvPr>
        </p:nvGraphicFramePr>
        <p:xfrm>
          <a:off x="6712995" y="4000240"/>
          <a:ext cx="3551582" cy="3248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BE5C1F-7075-42B2-8200-2570E444F479}"/>
              </a:ext>
            </a:extLst>
          </p:cNvPr>
          <p:cNvSpPr txBox="1"/>
          <p:nvPr/>
        </p:nvSpPr>
        <p:spPr>
          <a:xfrm rot="19529213">
            <a:off x="5227554" y="4478441"/>
            <a:ext cx="4037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other Asset </a:t>
            </a:r>
          </a:p>
          <a:p>
            <a:r>
              <a:rPr lang="en-US" sz="2400" dirty="0"/>
              <a:t>Management Companies</a:t>
            </a:r>
            <a:r>
              <a:rPr lang="en-US" sz="2000" dirty="0"/>
              <a:t> </a:t>
            </a:r>
            <a:r>
              <a:rPr lang="en-US" sz="2400" dirty="0"/>
              <a:t>have </a:t>
            </a:r>
          </a:p>
          <a:p>
            <a:r>
              <a:rPr lang="en-US" sz="2400" dirty="0"/>
              <a:t>invested</a:t>
            </a:r>
            <a:r>
              <a:rPr lang="en-US" sz="3200" dirty="0"/>
              <a:t> in the range of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512" y="33270"/>
            <a:ext cx="9021418" cy="1069975"/>
          </a:xfrm>
        </p:spPr>
        <p:txBody>
          <a:bodyPr>
            <a:normAutofit/>
          </a:bodyPr>
          <a:lstStyle/>
          <a:p>
            <a:r>
              <a:rPr lang="en-IN" sz="4000" b="1" dirty="0"/>
              <a:t>Data Analysis - Findings</a:t>
            </a:r>
            <a:endParaRPr lang="en-IN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FA496E-B97F-483C-80B3-BBC4516FD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030" y="1182757"/>
            <a:ext cx="5656956" cy="403859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600" dirty="0">
                <a:latin typeface="+mn-lt"/>
              </a:rPr>
              <a:t>Top 3 Countries of the world*, which shares 20% of the total World’s investment.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3000" dirty="0">
                <a:latin typeface="+mn-lt"/>
              </a:rPr>
              <a:t>USA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3000" dirty="0">
                <a:latin typeface="+mn-lt"/>
              </a:rPr>
              <a:t>UK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3000" dirty="0">
                <a:latin typeface="+mn-lt"/>
              </a:rPr>
              <a:t>India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8FF5BF0-B0FF-4D44-A10D-51434C1962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4" b="8564"/>
          <a:stretch>
            <a:fillRect/>
          </a:stretch>
        </p:blipFill>
        <p:spPr>
          <a:xfrm>
            <a:off x="5989986" y="1103245"/>
            <a:ext cx="6016484" cy="5632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84BC7-F32E-4B4D-BAB9-D15E0D580689}"/>
              </a:ext>
            </a:extLst>
          </p:cNvPr>
          <p:cNvSpPr txBox="1"/>
          <p:nvPr/>
        </p:nvSpPr>
        <p:spPr>
          <a:xfrm>
            <a:off x="9717105" y="6546574"/>
            <a:ext cx="2104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Photo by </a:t>
            </a:r>
            <a:r>
              <a:rPr lang="en-IN" sz="1200" dirty="0" err="1">
                <a:hlinkClick r:id="rId3"/>
              </a:rPr>
              <a:t>rawpixel</a:t>
            </a:r>
            <a:r>
              <a:rPr lang="en-IN" sz="1200" dirty="0"/>
              <a:t> on </a:t>
            </a:r>
            <a:r>
              <a:rPr lang="en-IN" sz="1200" dirty="0" err="1">
                <a:hlinkClick r:id="rId4"/>
              </a:rPr>
              <a:t>Unsplash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35FD1-2A2F-440D-9084-B644237DBB47}"/>
              </a:ext>
            </a:extLst>
          </p:cNvPr>
          <p:cNvSpPr txBox="1"/>
          <p:nvPr/>
        </p:nvSpPr>
        <p:spPr>
          <a:xfrm>
            <a:off x="333030" y="6361907"/>
            <a:ext cx="2922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</a:t>
            </a:r>
            <a:r>
              <a:rPr lang="en-IN" sz="1600" dirty="0"/>
              <a:t> English speaking countries only</a:t>
            </a:r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Data Analysis -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192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Data Analysis – What data is available?</vt:lpstr>
      <vt:lpstr> Data Analysis – What needs to be analysed? </vt:lpstr>
      <vt:lpstr>Data Analysis - Findings</vt:lpstr>
      <vt:lpstr> Data Analysis - Findings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amar mehta</cp:lastModifiedBy>
  <cp:revision>38</cp:revision>
  <dcterms:created xsi:type="dcterms:W3CDTF">2016-06-09T08:16:28Z</dcterms:created>
  <dcterms:modified xsi:type="dcterms:W3CDTF">2019-01-20T16:24:18Z</dcterms:modified>
</cp:coreProperties>
</file>