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70" r:id="rId3"/>
    <p:sldId id="271" r:id="rId4"/>
    <p:sldId id="272" r:id="rId5"/>
    <p:sldId id="273" r:id="rId6"/>
    <p:sldId id="274" r:id="rId7"/>
    <p:sldId id="275" r:id="rId8"/>
    <p:sldId id="276" r:id="rId9"/>
    <p:sldId id="277" r:id="rId10"/>
    <p:sldId id="27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45" y="1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1/4/2024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39607A7-8386-47DB-8578-DDEDD194E5D4}" type="slidenum">
              <a:rPr lang="en-US" smtClean="0"/>
              <a:t>‹#›</a:t>
            </a:fld>
            <a:endParaRPr lang="en-US" dirty="0"/>
          </a:p>
        </p:txBody>
      </p:sp>
    </p:spTree>
    <p:extLst>
      <p:ext uri="{BB962C8B-B14F-4D97-AF65-F5344CB8AC3E}">
        <p14:creationId xmlns:p14="http://schemas.microsoft.com/office/powerpoint/2010/main" val="135512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0309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4557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501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4F0E216-BA48-4F04-AC4F-645AA0DD6AC6}" type="datetimeFigureOut">
              <a:rPr lang="en-US" smtClean="0"/>
              <a:t>1/4/2024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39607A7-8386-47DB-8578-DDEDD194E5D4}" type="slidenum">
              <a:rPr lang="en-US" smtClean="0"/>
              <a:t>‹#›</a:t>
            </a:fld>
            <a:endParaRPr lang="en-US"/>
          </a:p>
        </p:txBody>
      </p:sp>
    </p:spTree>
    <p:extLst>
      <p:ext uri="{BB962C8B-B14F-4D97-AF65-F5344CB8AC3E}">
        <p14:creationId xmlns:p14="http://schemas.microsoft.com/office/powerpoint/2010/main" val="70618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0500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6924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2835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897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7467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7070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F0E216-BA48-4F04-AC4F-645AA0DD6AC6}" type="datetimeFigureOut">
              <a:rPr lang="en-US" smtClean="0"/>
              <a:pPr/>
              <a:t>1/4/2024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0580278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A736-42C3-4640-87B0-C38A1B3A404B}"/>
              </a:ext>
            </a:extLst>
          </p:cNvPr>
          <p:cNvSpPr>
            <a:spLocks noGrp="1"/>
          </p:cNvSpPr>
          <p:nvPr>
            <p:ph type="ctrTitle"/>
          </p:nvPr>
        </p:nvSpPr>
        <p:spPr>
          <a:xfrm>
            <a:off x="4983900" y="1677724"/>
            <a:ext cx="7499648" cy="1463041"/>
          </a:xfrm>
        </p:spPr>
        <p:txBody>
          <a:bodyPr>
            <a:normAutofit fontScale="90000"/>
          </a:bodyPr>
          <a:lstStyle/>
          <a:p>
            <a:r>
              <a:rPr lang="en-US" dirty="0"/>
              <a:t>Sleep apnea detection</a:t>
            </a:r>
            <a:endParaRPr lang="en-IN" dirty="0"/>
          </a:p>
        </p:txBody>
      </p:sp>
      <p:sp>
        <p:nvSpPr>
          <p:cNvPr id="3" name="Subtitle 2">
            <a:extLst>
              <a:ext uri="{FF2B5EF4-FFF2-40B4-BE49-F238E27FC236}">
                <a16:creationId xmlns:a16="http://schemas.microsoft.com/office/drawing/2014/main" id="{4AE6CA4A-80EA-4283-A7F1-FCFC51AA6A1B}"/>
              </a:ext>
            </a:extLst>
          </p:cNvPr>
          <p:cNvSpPr>
            <a:spLocks noGrp="1"/>
          </p:cNvSpPr>
          <p:nvPr>
            <p:ph type="subTitle" idx="1"/>
          </p:nvPr>
        </p:nvSpPr>
        <p:spPr>
          <a:xfrm>
            <a:off x="4731027" y="4473677"/>
            <a:ext cx="6375124" cy="1295297"/>
          </a:xfrm>
        </p:spPr>
        <p:txBody>
          <a:bodyPr>
            <a:normAutofit/>
          </a:bodyPr>
          <a:lstStyle/>
          <a:p>
            <a:endParaRPr lang="en-US" dirty="0"/>
          </a:p>
          <a:p>
            <a:endParaRPr lang="en-US" dirty="0"/>
          </a:p>
        </p:txBody>
      </p:sp>
      <p:pic>
        <p:nvPicPr>
          <p:cNvPr id="1026" name="Picture 2" descr="Do You Have Sleep Apnea? How to Tell--and How to Deal.">
            <a:extLst>
              <a:ext uri="{FF2B5EF4-FFF2-40B4-BE49-F238E27FC236}">
                <a16:creationId xmlns:a16="http://schemas.microsoft.com/office/drawing/2014/main" id="{6D477692-E931-4B2F-A4BD-7B67A8F50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28" y="-97972"/>
            <a:ext cx="47624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16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919C-17CE-4BB4-8D0B-4415F61C0CB4}"/>
              </a:ext>
            </a:extLst>
          </p:cNvPr>
          <p:cNvSpPr>
            <a:spLocks noGrp="1"/>
          </p:cNvSpPr>
          <p:nvPr>
            <p:ph type="title"/>
          </p:nvPr>
        </p:nvSpPr>
        <p:spPr/>
        <p:txBody>
          <a:bodyPr/>
          <a:lstStyle/>
          <a:p>
            <a:r>
              <a:rPr lang="en-IN" dirty="0"/>
              <a:t>Scope/limitations</a:t>
            </a:r>
          </a:p>
        </p:txBody>
      </p:sp>
      <p:sp>
        <p:nvSpPr>
          <p:cNvPr id="3" name="Content Placeholder 2">
            <a:extLst>
              <a:ext uri="{FF2B5EF4-FFF2-40B4-BE49-F238E27FC236}">
                <a16:creationId xmlns:a16="http://schemas.microsoft.com/office/drawing/2014/main" id="{86E5DB4E-9F0E-4C13-85A8-B2E49ECB91C7}"/>
              </a:ext>
            </a:extLst>
          </p:cNvPr>
          <p:cNvSpPr>
            <a:spLocks noGrp="1"/>
          </p:cNvSpPr>
          <p:nvPr>
            <p:ph idx="1"/>
          </p:nvPr>
        </p:nvSpPr>
        <p:spPr/>
        <p:txBody>
          <a:bodyPr>
            <a:noAutofit/>
          </a:bodyPr>
          <a:lstStyle/>
          <a:p>
            <a:r>
              <a:rPr lang="en-IN" sz="2800" dirty="0"/>
              <a:t>In Future we can use the current model and modify using Machine learning and Neural Network to directly Identify the Sleep </a:t>
            </a:r>
            <a:r>
              <a:rPr lang="en-IN" sz="2800" dirty="0" err="1"/>
              <a:t>Apnea</a:t>
            </a:r>
            <a:r>
              <a:rPr lang="en-IN" sz="2800" dirty="0"/>
              <a:t>.</a:t>
            </a:r>
          </a:p>
          <a:p>
            <a:r>
              <a:rPr lang="en-IN" sz="2800" dirty="0"/>
              <a:t>We can make our model more perfect and accurate using more Dataset in the future</a:t>
            </a:r>
          </a:p>
          <a:p>
            <a:r>
              <a:rPr lang="en-IN" sz="2800" dirty="0"/>
              <a:t>We can also modify our Model to detect other breathing related disease like Asthma ,</a:t>
            </a:r>
            <a:r>
              <a:rPr lang="en-IN" sz="2800" b="1" dirty="0">
                <a:solidFill>
                  <a:srgbClr val="187AAB"/>
                </a:solidFill>
                <a:latin typeface="Source Sans Pro" panose="020B0503030403020204" pitchFamily="34" charset="0"/>
              </a:rPr>
              <a:t> </a:t>
            </a:r>
            <a:r>
              <a:rPr lang="en-IN" sz="2800" dirty="0">
                <a:latin typeface="Source Sans Pro" panose="020B0503030403020204" pitchFamily="34" charset="0"/>
              </a:rPr>
              <a:t>Chronic bronchitis and </a:t>
            </a:r>
            <a:r>
              <a:rPr lang="en-IN" sz="2800" b="1" i="0" dirty="0">
                <a:solidFill>
                  <a:srgbClr val="444444"/>
                </a:solidFill>
                <a:effectLst/>
                <a:latin typeface="Source Sans Pro" panose="020B0503030403020204" pitchFamily="34" charset="0"/>
              </a:rPr>
              <a:t>Cystic fibrosis.</a:t>
            </a:r>
          </a:p>
          <a:p>
            <a:r>
              <a:rPr lang="en-IN" sz="2800" b="1" dirty="0">
                <a:solidFill>
                  <a:srgbClr val="444444"/>
                </a:solidFill>
                <a:latin typeface="Source Sans Pro" panose="020B0503030403020204" pitchFamily="34" charset="0"/>
              </a:rPr>
              <a:t>We can also use the Given model to detect small Problems related to Heart.</a:t>
            </a:r>
            <a:endParaRPr lang="en-IN" sz="2800" dirty="0"/>
          </a:p>
        </p:txBody>
      </p:sp>
    </p:spTree>
    <p:extLst>
      <p:ext uri="{BB962C8B-B14F-4D97-AF65-F5344CB8AC3E}">
        <p14:creationId xmlns:p14="http://schemas.microsoft.com/office/powerpoint/2010/main" val="64438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C56C-2170-4A03-9130-C3045A4FE360}"/>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B2B1CC20-CF62-4EA1-BE7C-C9AABFA6B640}"/>
              </a:ext>
            </a:extLst>
          </p:cNvPr>
          <p:cNvSpPr>
            <a:spLocks noGrp="1"/>
          </p:cNvSpPr>
          <p:nvPr>
            <p:ph type="subTitle" idx="1"/>
          </p:nvPr>
        </p:nvSpPr>
        <p:spPr>
          <a:xfrm>
            <a:off x="1069848" y="4389119"/>
            <a:ext cx="7891272" cy="2019631"/>
          </a:xfrm>
        </p:spPr>
        <p:txBody>
          <a:bodyPr>
            <a:normAutofit/>
          </a:bodyPr>
          <a:lstStyle/>
          <a:p>
            <a:endParaRPr lang="en-US" dirty="0"/>
          </a:p>
          <a:p>
            <a:endParaRPr lang="en-US" dirty="0"/>
          </a:p>
        </p:txBody>
      </p:sp>
    </p:spTree>
    <p:extLst>
      <p:ext uri="{BB962C8B-B14F-4D97-AF65-F5344CB8AC3E}">
        <p14:creationId xmlns:p14="http://schemas.microsoft.com/office/powerpoint/2010/main" val="328124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F6DF-B2FB-4005-93BC-F4E74972B680}"/>
              </a:ext>
            </a:extLst>
          </p:cNvPr>
          <p:cNvSpPr>
            <a:spLocks noGrp="1"/>
          </p:cNvSpPr>
          <p:nvPr>
            <p:ph type="title"/>
          </p:nvPr>
        </p:nvSpPr>
        <p:spPr/>
        <p:txBody>
          <a:bodyPr/>
          <a:lstStyle/>
          <a:p>
            <a:r>
              <a:rPr lang="en-US" dirty="0"/>
              <a:t>What is sleep apnea and idea behind the project?</a:t>
            </a:r>
            <a:endParaRPr lang="en-IN" dirty="0"/>
          </a:p>
        </p:txBody>
      </p:sp>
      <p:sp>
        <p:nvSpPr>
          <p:cNvPr id="3" name="Content Placeholder 2">
            <a:extLst>
              <a:ext uri="{FF2B5EF4-FFF2-40B4-BE49-F238E27FC236}">
                <a16:creationId xmlns:a16="http://schemas.microsoft.com/office/drawing/2014/main" id="{C51ECFAF-9C91-46BF-9B59-9E00F4257300}"/>
              </a:ext>
            </a:extLst>
          </p:cNvPr>
          <p:cNvSpPr>
            <a:spLocks noGrp="1"/>
          </p:cNvSpPr>
          <p:nvPr>
            <p:ph idx="1"/>
          </p:nvPr>
        </p:nvSpPr>
        <p:spPr/>
        <p:txBody>
          <a:bodyPr>
            <a:normAutofit/>
          </a:bodyPr>
          <a:lstStyle/>
          <a:p>
            <a:pPr marL="0" indent="0">
              <a:buNone/>
            </a:pPr>
            <a:r>
              <a:rPr lang="en-IN" sz="1800" dirty="0">
                <a:solidFill>
                  <a:srgbClr val="444444"/>
                </a:solidFill>
                <a:effectLst/>
                <a:ea typeface="Calibri" panose="020F0502020204030204" pitchFamily="34" charset="0"/>
                <a:cs typeface="Times New Roman" panose="02020603050405020304" pitchFamily="18" charset="0"/>
              </a:rPr>
              <a:t>Sleep </a:t>
            </a:r>
            <a:r>
              <a:rPr lang="en-IN" sz="1800" dirty="0" err="1">
                <a:solidFill>
                  <a:srgbClr val="444444"/>
                </a:solidFill>
                <a:effectLst/>
                <a:ea typeface="Calibri" panose="020F0502020204030204" pitchFamily="34" charset="0"/>
                <a:cs typeface="Times New Roman" panose="02020603050405020304" pitchFamily="18" charset="0"/>
              </a:rPr>
              <a:t>apnea</a:t>
            </a:r>
            <a:r>
              <a:rPr lang="en-IN" sz="1800" dirty="0">
                <a:solidFill>
                  <a:srgbClr val="444444"/>
                </a:solidFill>
                <a:effectLst/>
                <a:ea typeface="Calibri" panose="020F0502020204030204" pitchFamily="34" charset="0"/>
                <a:cs typeface="Times New Roman" panose="02020603050405020304" pitchFamily="18" charset="0"/>
              </a:rPr>
              <a:t> is a common disorder that causes your breathing to stop or get very shallow. Breathing pauses can last from a few seconds to minutes. They may occur 30 times or more an hour.</a:t>
            </a:r>
          </a:p>
          <a:p>
            <a:pPr marL="0" indent="0">
              <a:buNone/>
            </a:pPr>
            <a:r>
              <a:rPr lang="en-IN" sz="1800" dirty="0">
                <a:solidFill>
                  <a:srgbClr val="444444"/>
                </a:solidFill>
                <a:cs typeface="Times New Roman" panose="02020603050405020304" pitchFamily="18" charset="0"/>
              </a:rPr>
              <a:t>Sleep </a:t>
            </a:r>
            <a:r>
              <a:rPr lang="en-IN" sz="1800" dirty="0" err="1">
                <a:solidFill>
                  <a:srgbClr val="444444"/>
                </a:solidFill>
                <a:cs typeface="Times New Roman" panose="02020603050405020304" pitchFamily="18" charset="0"/>
              </a:rPr>
              <a:t>apnea</a:t>
            </a:r>
            <a:r>
              <a:rPr lang="en-IN" sz="1800" dirty="0">
                <a:solidFill>
                  <a:srgbClr val="444444"/>
                </a:solidFill>
                <a:cs typeface="Times New Roman" panose="02020603050405020304" pitchFamily="18" charset="0"/>
              </a:rPr>
              <a:t> is a serious breathing disorder with more than one million cases being reported in a year in India.</a:t>
            </a:r>
            <a:endParaRPr lang="en-IN" sz="3600" dirty="0"/>
          </a:p>
        </p:txBody>
      </p:sp>
      <p:pic>
        <p:nvPicPr>
          <p:cNvPr id="1028" name="Picture 4" descr="What is sleep apnea?">
            <a:extLst>
              <a:ext uri="{FF2B5EF4-FFF2-40B4-BE49-F238E27FC236}">
                <a16:creationId xmlns:a16="http://schemas.microsoft.com/office/drawing/2014/main" id="{C3AB9A5C-E267-40AD-9BCA-B18AB64FFAA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8337" y="3681453"/>
            <a:ext cx="10736299" cy="288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11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E802-4221-4B98-813C-C681DCDD9B10}"/>
              </a:ext>
            </a:extLst>
          </p:cNvPr>
          <p:cNvSpPr>
            <a:spLocks noGrp="1"/>
          </p:cNvSpPr>
          <p:nvPr>
            <p:ph type="title"/>
          </p:nvPr>
        </p:nvSpPr>
        <p:spPr/>
        <p:txBody>
          <a:bodyPr/>
          <a:lstStyle/>
          <a:p>
            <a:r>
              <a:rPr lang="en-IN" dirty="0"/>
              <a:t>IMPLEMENTATION/APPROACH</a:t>
            </a:r>
          </a:p>
        </p:txBody>
      </p:sp>
      <p:sp>
        <p:nvSpPr>
          <p:cNvPr id="3" name="Content Placeholder 2">
            <a:extLst>
              <a:ext uri="{FF2B5EF4-FFF2-40B4-BE49-F238E27FC236}">
                <a16:creationId xmlns:a16="http://schemas.microsoft.com/office/drawing/2014/main" id="{73142372-8EAA-47F6-9DAF-718C1AEAA5C0}"/>
              </a:ext>
            </a:extLst>
          </p:cNvPr>
          <p:cNvSpPr>
            <a:spLocks noGrp="1"/>
          </p:cNvSpPr>
          <p:nvPr>
            <p:ph idx="1"/>
          </p:nvPr>
        </p:nvSpPr>
        <p:spPr/>
        <p:txBody>
          <a:bodyPr/>
          <a:lstStyle/>
          <a:p>
            <a:r>
              <a:rPr lang="en-IN" dirty="0"/>
              <a:t>We have a dataset of 10 audio files of approximately same time duration in which 5 are of </a:t>
            </a:r>
            <a:r>
              <a:rPr lang="en-IN" dirty="0" err="1"/>
              <a:t>apneatic</a:t>
            </a:r>
            <a:r>
              <a:rPr lang="en-IN" dirty="0"/>
              <a:t> patients and 5 are of non-</a:t>
            </a:r>
            <a:r>
              <a:rPr lang="en-IN" dirty="0" err="1"/>
              <a:t>apneatic</a:t>
            </a:r>
            <a:r>
              <a:rPr lang="en-IN" dirty="0"/>
              <a:t> patients. to perform operations on the input, MATLAB is used as the software.</a:t>
            </a:r>
          </a:p>
          <a:p>
            <a:r>
              <a:rPr lang="en-IN" dirty="0"/>
              <a:t>Using MATLAB the two important task that are done are-</a:t>
            </a:r>
          </a:p>
          <a:p>
            <a:pPr marL="457200" indent="-457200">
              <a:buAutoNum type="arabicParenR"/>
            </a:pPr>
            <a:r>
              <a:rPr lang="en-IN" dirty="0"/>
              <a:t>Plotting the audio signal in the time domain.</a:t>
            </a:r>
          </a:p>
          <a:p>
            <a:pPr marL="457200" indent="-457200">
              <a:buAutoNum type="arabicParenR"/>
            </a:pPr>
            <a:r>
              <a:rPr lang="en-IN" dirty="0"/>
              <a:t>Plotting the signal in the frequency domain.</a:t>
            </a:r>
          </a:p>
          <a:p>
            <a:pPr marL="0" indent="0">
              <a:buNone/>
            </a:pPr>
            <a:r>
              <a:rPr lang="en-IN" dirty="0"/>
              <a:t>This is done for the entire dataset and then by comparison</a:t>
            </a:r>
          </a:p>
          <a:p>
            <a:pPr marL="0" indent="0">
              <a:buNone/>
            </a:pPr>
            <a:r>
              <a:rPr lang="en-IN" dirty="0"/>
              <a:t>we are able to obtain certain threshold values and if for a</a:t>
            </a:r>
          </a:p>
          <a:p>
            <a:pPr marL="0" indent="0">
              <a:buNone/>
            </a:pPr>
            <a:r>
              <a:rPr lang="en-IN" dirty="0"/>
              <a:t>Person the value is more than the threshold value, chances</a:t>
            </a:r>
          </a:p>
          <a:p>
            <a:pPr marL="0" indent="0">
              <a:buNone/>
            </a:pPr>
            <a:r>
              <a:rPr lang="en-IN" dirty="0"/>
              <a:t>of </a:t>
            </a:r>
            <a:r>
              <a:rPr lang="en-IN" dirty="0" err="1"/>
              <a:t>apnea</a:t>
            </a:r>
            <a:r>
              <a:rPr lang="en-IN" dirty="0"/>
              <a:t> increases</a:t>
            </a:r>
          </a:p>
        </p:txBody>
      </p:sp>
      <p:pic>
        <p:nvPicPr>
          <p:cNvPr id="2050" name="Picture 2" descr="Fundamentals of EMC Time Domain vs Frequency Domain">
            <a:extLst>
              <a:ext uri="{FF2B5EF4-FFF2-40B4-BE49-F238E27FC236}">
                <a16:creationId xmlns:a16="http://schemas.microsoft.com/office/drawing/2014/main" id="{0B46179C-373C-41B2-9BD3-895D17C2C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671" y="2777092"/>
            <a:ext cx="3974988" cy="342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88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9C-B0BC-40D3-AA12-69369F747222}"/>
              </a:ext>
            </a:extLst>
          </p:cNvPr>
          <p:cNvSpPr>
            <a:spLocks noGrp="1"/>
          </p:cNvSpPr>
          <p:nvPr>
            <p:ph type="title"/>
          </p:nvPr>
        </p:nvSpPr>
        <p:spPr/>
        <p:txBody>
          <a:bodyPr/>
          <a:lstStyle/>
          <a:p>
            <a:r>
              <a:rPr lang="en-IN" dirty="0"/>
              <a:t>Implementation/approach</a:t>
            </a:r>
          </a:p>
        </p:txBody>
      </p:sp>
      <p:sp>
        <p:nvSpPr>
          <p:cNvPr id="3" name="Content Placeholder 2">
            <a:extLst>
              <a:ext uri="{FF2B5EF4-FFF2-40B4-BE49-F238E27FC236}">
                <a16:creationId xmlns:a16="http://schemas.microsoft.com/office/drawing/2014/main" id="{D89FC63E-24B1-42CA-BD36-8F21117B7AC3}"/>
              </a:ext>
            </a:extLst>
          </p:cNvPr>
          <p:cNvSpPr>
            <a:spLocks noGrp="1"/>
          </p:cNvSpPr>
          <p:nvPr>
            <p:ph idx="1"/>
          </p:nvPr>
        </p:nvSpPr>
        <p:spPr/>
        <p:txBody>
          <a:bodyPr/>
          <a:lstStyle/>
          <a:p>
            <a:r>
              <a:rPr lang="en-IN" dirty="0"/>
              <a:t>One of the most common symptom of sleep </a:t>
            </a:r>
            <a:r>
              <a:rPr lang="en-IN" dirty="0" err="1"/>
              <a:t>apnea</a:t>
            </a:r>
            <a:r>
              <a:rPr lang="en-IN" dirty="0"/>
              <a:t> is snoring and irregular breathing, by observing the time domain we can see the nature of breaths which in a normal person has to be regular where the peaks also have values equal to each other.</a:t>
            </a:r>
          </a:p>
          <a:p>
            <a:r>
              <a:rPr lang="en-IN" dirty="0"/>
              <a:t>Whereas for an </a:t>
            </a:r>
            <a:r>
              <a:rPr lang="en-IN" dirty="0" err="1"/>
              <a:t>apneatic</a:t>
            </a:r>
            <a:r>
              <a:rPr lang="en-IN" dirty="0"/>
              <a:t> person, the pattern should come out to be irregular with the peaks having very large values as compared to normal/standard values.</a:t>
            </a:r>
          </a:p>
          <a:p>
            <a:r>
              <a:rPr lang="en-IN" dirty="0"/>
              <a:t>Snoring is considered to be normal only below the frequency of 500 Hz, using frequency domain, we will be able to observe the variation in frequency for an input.</a:t>
            </a:r>
          </a:p>
        </p:txBody>
      </p:sp>
      <p:pic>
        <p:nvPicPr>
          <p:cNvPr id="3074" name="Picture 2">
            <a:extLst>
              <a:ext uri="{FF2B5EF4-FFF2-40B4-BE49-F238E27FC236}">
                <a16:creationId xmlns:a16="http://schemas.microsoft.com/office/drawing/2014/main" id="{AFA22E2A-CC1A-4975-8571-EFE7A6BC2F3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25148" y="4680668"/>
            <a:ext cx="6050942" cy="226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33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3BE4-4ADC-4C8B-B8CB-A673A4D21254}"/>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22802D2E-33BD-4FFA-A53E-41D47A131B35}"/>
              </a:ext>
            </a:extLst>
          </p:cNvPr>
          <p:cNvSpPr>
            <a:spLocks noGrp="1"/>
          </p:cNvSpPr>
          <p:nvPr>
            <p:ph idx="1"/>
          </p:nvPr>
        </p:nvSpPr>
        <p:spPr/>
        <p:txBody>
          <a:bodyPr/>
          <a:lstStyle/>
          <a:p>
            <a:pPr marL="0" indent="0">
              <a:buNone/>
            </a:pPr>
            <a:r>
              <a:rPr lang="en-IN" dirty="0"/>
              <a:t>Time domain analysis-:</a:t>
            </a:r>
          </a:p>
          <a:p>
            <a:pPr marL="0" indent="0">
              <a:buNone/>
            </a:pPr>
            <a:endParaRPr lang="en-IN" dirty="0"/>
          </a:p>
        </p:txBody>
      </p:sp>
      <p:pic>
        <p:nvPicPr>
          <p:cNvPr id="5" name="Picture 4">
            <a:extLst>
              <a:ext uri="{FF2B5EF4-FFF2-40B4-BE49-F238E27FC236}">
                <a16:creationId xmlns:a16="http://schemas.microsoft.com/office/drawing/2014/main" id="{F7641D5A-6398-4A81-9965-860FC6346878}"/>
              </a:ext>
            </a:extLst>
          </p:cNvPr>
          <p:cNvPicPr>
            <a:picLocks noChangeAspect="1"/>
          </p:cNvPicPr>
          <p:nvPr/>
        </p:nvPicPr>
        <p:blipFill>
          <a:blip r:embed="rId2"/>
          <a:stretch>
            <a:fillRect/>
          </a:stretch>
        </p:blipFill>
        <p:spPr>
          <a:xfrm>
            <a:off x="5003772" y="685800"/>
            <a:ext cx="5730737" cy="6096528"/>
          </a:xfrm>
          <a:prstGeom prst="rect">
            <a:avLst/>
          </a:prstGeom>
        </p:spPr>
      </p:pic>
      <p:pic>
        <p:nvPicPr>
          <p:cNvPr id="4098" name="Picture 2" descr="MATLAB - Wikipedia">
            <a:extLst>
              <a:ext uri="{FF2B5EF4-FFF2-40B4-BE49-F238E27FC236}">
                <a16:creationId xmlns:a16="http://schemas.microsoft.com/office/drawing/2014/main" id="{F94DE0CD-A832-49CB-A441-89D6FD74C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52" y="3048264"/>
            <a:ext cx="38163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09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D768-1840-4535-BFF6-F5C31DD9400A}"/>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686DC6A5-6FA6-4F48-82E2-973940F20951}"/>
              </a:ext>
            </a:extLst>
          </p:cNvPr>
          <p:cNvSpPr>
            <a:spLocks noGrp="1"/>
          </p:cNvSpPr>
          <p:nvPr>
            <p:ph idx="1"/>
          </p:nvPr>
        </p:nvSpPr>
        <p:spPr/>
        <p:txBody>
          <a:bodyPr/>
          <a:lstStyle/>
          <a:p>
            <a:pPr marL="0" indent="0">
              <a:buNone/>
            </a:pPr>
            <a:r>
              <a:rPr lang="en-IN" dirty="0"/>
              <a:t>Frequency domain analysis-:</a:t>
            </a:r>
          </a:p>
        </p:txBody>
      </p:sp>
      <p:pic>
        <p:nvPicPr>
          <p:cNvPr id="5" name="Picture 4">
            <a:extLst>
              <a:ext uri="{FF2B5EF4-FFF2-40B4-BE49-F238E27FC236}">
                <a16:creationId xmlns:a16="http://schemas.microsoft.com/office/drawing/2014/main" id="{13A6852E-E887-485B-A6EE-88396E4EB5EA}"/>
              </a:ext>
            </a:extLst>
          </p:cNvPr>
          <p:cNvPicPr>
            <a:picLocks noChangeAspect="1"/>
          </p:cNvPicPr>
          <p:nvPr/>
        </p:nvPicPr>
        <p:blipFill>
          <a:blip r:embed="rId2"/>
          <a:stretch>
            <a:fillRect/>
          </a:stretch>
        </p:blipFill>
        <p:spPr>
          <a:xfrm>
            <a:off x="4914812" y="2324492"/>
            <a:ext cx="5845047" cy="3583327"/>
          </a:xfrm>
          <a:prstGeom prst="rect">
            <a:avLst/>
          </a:prstGeom>
        </p:spPr>
      </p:pic>
      <p:pic>
        <p:nvPicPr>
          <p:cNvPr id="6" name="Picture 2" descr="MATLAB - Wikipedia">
            <a:extLst>
              <a:ext uri="{FF2B5EF4-FFF2-40B4-BE49-F238E27FC236}">
                <a16:creationId xmlns:a16="http://schemas.microsoft.com/office/drawing/2014/main" id="{492D70B4-EEA2-409E-A066-C494CD16B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73" y="2833579"/>
            <a:ext cx="38163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38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A4DC-978F-4B58-9004-4BB5AB04FFEB}"/>
              </a:ext>
            </a:extLst>
          </p:cNvPr>
          <p:cNvSpPr>
            <a:spLocks noGrp="1"/>
          </p:cNvSpPr>
          <p:nvPr>
            <p:ph type="title"/>
          </p:nvPr>
        </p:nvSpPr>
        <p:spPr/>
        <p:txBody>
          <a:bodyPr/>
          <a:lstStyle/>
          <a:p>
            <a:r>
              <a:rPr lang="en-IN" dirty="0"/>
              <a:t>output</a:t>
            </a:r>
          </a:p>
        </p:txBody>
      </p:sp>
      <p:sp>
        <p:nvSpPr>
          <p:cNvPr id="3" name="Text Placeholder 2">
            <a:extLst>
              <a:ext uri="{FF2B5EF4-FFF2-40B4-BE49-F238E27FC236}">
                <a16:creationId xmlns:a16="http://schemas.microsoft.com/office/drawing/2014/main" id="{B8E32781-CA61-4999-809A-3C616768CE6E}"/>
              </a:ext>
            </a:extLst>
          </p:cNvPr>
          <p:cNvSpPr>
            <a:spLocks noGrp="1"/>
          </p:cNvSpPr>
          <p:nvPr>
            <p:ph type="body" idx="1"/>
          </p:nvPr>
        </p:nvSpPr>
        <p:spPr/>
        <p:txBody>
          <a:bodyPr/>
          <a:lstStyle/>
          <a:p>
            <a:r>
              <a:rPr lang="en-IN" dirty="0"/>
              <a:t>Time domain plot for an </a:t>
            </a:r>
            <a:r>
              <a:rPr lang="en-IN" dirty="0" err="1"/>
              <a:t>apneatic</a:t>
            </a:r>
            <a:r>
              <a:rPr lang="en-IN" dirty="0"/>
              <a:t> person</a:t>
            </a:r>
          </a:p>
        </p:txBody>
      </p:sp>
      <p:sp>
        <p:nvSpPr>
          <p:cNvPr id="5" name="Text Placeholder 4">
            <a:extLst>
              <a:ext uri="{FF2B5EF4-FFF2-40B4-BE49-F238E27FC236}">
                <a16:creationId xmlns:a16="http://schemas.microsoft.com/office/drawing/2014/main" id="{89ECCCAD-0D27-4A69-8C8A-0A0E0210312E}"/>
              </a:ext>
            </a:extLst>
          </p:cNvPr>
          <p:cNvSpPr>
            <a:spLocks noGrp="1"/>
          </p:cNvSpPr>
          <p:nvPr>
            <p:ph type="body" sz="quarter" idx="3"/>
          </p:nvPr>
        </p:nvSpPr>
        <p:spPr/>
        <p:txBody>
          <a:bodyPr/>
          <a:lstStyle/>
          <a:p>
            <a:r>
              <a:rPr lang="en-IN" dirty="0"/>
              <a:t>Time domain plot for a non-</a:t>
            </a:r>
            <a:r>
              <a:rPr lang="en-IN" dirty="0" err="1"/>
              <a:t>apneatic</a:t>
            </a:r>
            <a:r>
              <a:rPr lang="en-IN" dirty="0"/>
              <a:t> patient</a:t>
            </a:r>
          </a:p>
        </p:txBody>
      </p:sp>
      <p:pic>
        <p:nvPicPr>
          <p:cNvPr id="7" name="Content Placeholder 6">
            <a:extLst>
              <a:ext uri="{FF2B5EF4-FFF2-40B4-BE49-F238E27FC236}">
                <a16:creationId xmlns:a16="http://schemas.microsoft.com/office/drawing/2014/main" id="{398A9AF5-0D2B-4C67-BE56-5DD772B2F2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86575" y="2743200"/>
            <a:ext cx="3521363" cy="3292475"/>
          </a:xfrm>
          <a:prstGeom prst="rect">
            <a:avLst/>
          </a:prstGeom>
          <a:noFill/>
          <a:ln>
            <a:noFill/>
          </a:ln>
        </p:spPr>
      </p:pic>
      <p:pic>
        <p:nvPicPr>
          <p:cNvPr id="8" name="Content Placeholder 7">
            <a:extLst>
              <a:ext uri="{FF2B5EF4-FFF2-40B4-BE49-F238E27FC236}">
                <a16:creationId xmlns:a16="http://schemas.microsoft.com/office/drawing/2014/main" id="{3632BF8A-34F3-4888-B199-82190C667E8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015583" y="2743200"/>
            <a:ext cx="3451972" cy="3292475"/>
          </a:xfrm>
          <a:prstGeom prst="rect">
            <a:avLst/>
          </a:prstGeom>
          <a:noFill/>
          <a:ln>
            <a:noFill/>
          </a:ln>
        </p:spPr>
      </p:pic>
    </p:spTree>
    <p:extLst>
      <p:ext uri="{BB962C8B-B14F-4D97-AF65-F5344CB8AC3E}">
        <p14:creationId xmlns:p14="http://schemas.microsoft.com/office/powerpoint/2010/main" val="147899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7944-B202-4040-9448-98FEEA766723}"/>
              </a:ext>
            </a:extLst>
          </p:cNvPr>
          <p:cNvSpPr>
            <a:spLocks noGrp="1"/>
          </p:cNvSpPr>
          <p:nvPr>
            <p:ph type="title"/>
          </p:nvPr>
        </p:nvSpPr>
        <p:spPr/>
        <p:txBody>
          <a:bodyPr/>
          <a:lstStyle/>
          <a:p>
            <a:r>
              <a:rPr lang="en-IN" dirty="0"/>
              <a:t>output</a:t>
            </a:r>
          </a:p>
        </p:txBody>
      </p:sp>
      <p:sp>
        <p:nvSpPr>
          <p:cNvPr id="3" name="Text Placeholder 2">
            <a:extLst>
              <a:ext uri="{FF2B5EF4-FFF2-40B4-BE49-F238E27FC236}">
                <a16:creationId xmlns:a16="http://schemas.microsoft.com/office/drawing/2014/main" id="{F7B398F4-87E9-4A01-BD34-35A91DC63B54}"/>
              </a:ext>
            </a:extLst>
          </p:cNvPr>
          <p:cNvSpPr>
            <a:spLocks noGrp="1"/>
          </p:cNvSpPr>
          <p:nvPr>
            <p:ph type="body" idx="1"/>
          </p:nvPr>
        </p:nvSpPr>
        <p:spPr/>
        <p:txBody>
          <a:bodyPr/>
          <a:lstStyle/>
          <a:p>
            <a:r>
              <a:rPr lang="en-IN" dirty="0"/>
              <a:t>Frequency domain plot for an </a:t>
            </a:r>
            <a:r>
              <a:rPr lang="en-IN" dirty="0" err="1"/>
              <a:t>apneatic</a:t>
            </a:r>
            <a:r>
              <a:rPr lang="en-IN" dirty="0"/>
              <a:t> person</a:t>
            </a:r>
          </a:p>
        </p:txBody>
      </p:sp>
      <p:sp>
        <p:nvSpPr>
          <p:cNvPr id="5" name="Text Placeholder 4">
            <a:extLst>
              <a:ext uri="{FF2B5EF4-FFF2-40B4-BE49-F238E27FC236}">
                <a16:creationId xmlns:a16="http://schemas.microsoft.com/office/drawing/2014/main" id="{90B5BA9B-E936-4398-A582-086F2E362FE0}"/>
              </a:ext>
            </a:extLst>
          </p:cNvPr>
          <p:cNvSpPr>
            <a:spLocks noGrp="1"/>
          </p:cNvSpPr>
          <p:nvPr>
            <p:ph type="body" sz="quarter" idx="3"/>
          </p:nvPr>
        </p:nvSpPr>
        <p:spPr/>
        <p:txBody>
          <a:bodyPr/>
          <a:lstStyle/>
          <a:p>
            <a:r>
              <a:rPr lang="en-IN" dirty="0"/>
              <a:t>Frequency </a:t>
            </a:r>
            <a:r>
              <a:rPr lang="en-IN" dirty="0" err="1"/>
              <a:t>daomin</a:t>
            </a:r>
            <a:r>
              <a:rPr lang="en-IN" dirty="0"/>
              <a:t> plot for a non-</a:t>
            </a:r>
            <a:r>
              <a:rPr lang="en-IN" dirty="0" err="1"/>
              <a:t>apneatic</a:t>
            </a:r>
            <a:r>
              <a:rPr lang="en-IN" dirty="0"/>
              <a:t> person</a:t>
            </a:r>
          </a:p>
        </p:txBody>
      </p:sp>
      <p:pic>
        <p:nvPicPr>
          <p:cNvPr id="7" name="Content Placeholder 6">
            <a:extLst>
              <a:ext uri="{FF2B5EF4-FFF2-40B4-BE49-F238E27FC236}">
                <a16:creationId xmlns:a16="http://schemas.microsoft.com/office/drawing/2014/main" id="{324ECC98-4E28-4568-8AD0-817FC8820E5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69975" y="2968363"/>
            <a:ext cx="4754563" cy="2842149"/>
          </a:xfrm>
          <a:prstGeom prst="rect">
            <a:avLst/>
          </a:prstGeom>
          <a:noFill/>
          <a:ln>
            <a:noFill/>
          </a:ln>
        </p:spPr>
      </p:pic>
      <p:pic>
        <p:nvPicPr>
          <p:cNvPr id="8" name="Content Placeholder 7">
            <a:extLst>
              <a:ext uri="{FF2B5EF4-FFF2-40B4-BE49-F238E27FC236}">
                <a16:creationId xmlns:a16="http://schemas.microsoft.com/office/drawing/2014/main" id="{498AA50B-53BB-4C48-853B-BD138B1A9D07}"/>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6364288" y="2962085"/>
            <a:ext cx="4754562" cy="2854705"/>
          </a:xfrm>
          <a:prstGeom prst="rect">
            <a:avLst/>
          </a:prstGeom>
          <a:noFill/>
          <a:ln>
            <a:noFill/>
          </a:ln>
        </p:spPr>
      </p:pic>
    </p:spTree>
    <p:extLst>
      <p:ext uri="{BB962C8B-B14F-4D97-AF65-F5344CB8AC3E}">
        <p14:creationId xmlns:p14="http://schemas.microsoft.com/office/powerpoint/2010/main" val="164749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3DC0-8D5B-435F-A8E9-E66D4C2B06B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C301043-B1B8-4961-BCB0-11757867F90A}"/>
              </a:ext>
            </a:extLst>
          </p:cNvPr>
          <p:cNvSpPr>
            <a:spLocks noGrp="1"/>
          </p:cNvSpPr>
          <p:nvPr>
            <p:ph idx="1"/>
          </p:nvPr>
        </p:nvSpPr>
        <p:spPr/>
        <p:txBody>
          <a:bodyPr/>
          <a:lstStyle/>
          <a:p>
            <a:pPr marL="0" indent="0">
              <a:buNone/>
            </a:pPr>
            <a:r>
              <a:rPr lang="en-IN" dirty="0"/>
              <a:t>From the time domain analysis we can clearly see, the difference in the breathing pattern of an </a:t>
            </a:r>
            <a:r>
              <a:rPr lang="en-IN" dirty="0" err="1"/>
              <a:t>apneatic</a:t>
            </a:r>
            <a:r>
              <a:rPr lang="en-IN" dirty="0"/>
              <a:t> person and that of a non-</a:t>
            </a:r>
            <a:r>
              <a:rPr lang="en-IN" dirty="0" err="1"/>
              <a:t>apneatic</a:t>
            </a:r>
            <a:r>
              <a:rPr lang="en-IN" dirty="0"/>
              <a:t> person.</a:t>
            </a:r>
          </a:p>
          <a:p>
            <a:pPr marL="0" indent="0">
              <a:buNone/>
            </a:pPr>
            <a:r>
              <a:rPr lang="en-IN" dirty="0"/>
              <a:t>From the frequency domain, we can see that how in a normal person the energy is largely concentrated below the region of 500 Hz whereas in the case of an </a:t>
            </a:r>
            <a:r>
              <a:rPr lang="en-IN" dirty="0" err="1"/>
              <a:t>apneatic</a:t>
            </a:r>
            <a:r>
              <a:rPr lang="en-IN" dirty="0"/>
              <a:t> person, the energy is also shared in the region of 400 Hz to 1000 Hz. Therefore, the threshold frequency of snoring can be considered to be 500 Hz, above which if there is a distribution of energy, the chances of </a:t>
            </a:r>
            <a:r>
              <a:rPr lang="en-IN" dirty="0" err="1"/>
              <a:t>apnea</a:t>
            </a:r>
            <a:r>
              <a:rPr lang="en-IN" dirty="0"/>
              <a:t> increases for that particular person.</a:t>
            </a:r>
          </a:p>
        </p:txBody>
      </p:sp>
    </p:spTree>
    <p:extLst>
      <p:ext uri="{BB962C8B-B14F-4D97-AF65-F5344CB8AC3E}">
        <p14:creationId xmlns:p14="http://schemas.microsoft.com/office/powerpoint/2010/main" val="3292576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717</TotalTime>
  <Words>522</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Rockwell</vt:lpstr>
      <vt:lpstr>Rockwell Condensed</vt:lpstr>
      <vt:lpstr>Source Sans Pro</vt:lpstr>
      <vt:lpstr>Wingdings</vt:lpstr>
      <vt:lpstr>Wood Type</vt:lpstr>
      <vt:lpstr>Sleep apnea detection</vt:lpstr>
      <vt:lpstr>What is sleep apnea and idea behind the project?</vt:lpstr>
      <vt:lpstr>IMPLEMENTATION/APPROACH</vt:lpstr>
      <vt:lpstr>Implementation/approach</vt:lpstr>
      <vt:lpstr>code</vt:lpstr>
      <vt:lpstr>code</vt:lpstr>
      <vt:lpstr>output</vt:lpstr>
      <vt:lpstr>output</vt:lpstr>
      <vt:lpstr>conclusion</vt:lpstr>
      <vt:lpstr>Scope/limitations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THEORY OF RELATIVITY AND ITS DAILY LIFE APPLICATIONS</dc:title>
  <dc:creator>Aatif Husain</dc:creator>
  <cp:lastModifiedBy>Amaranth yadav</cp:lastModifiedBy>
  <cp:revision>37</cp:revision>
  <dcterms:created xsi:type="dcterms:W3CDTF">2021-03-05T13:54:04Z</dcterms:created>
  <dcterms:modified xsi:type="dcterms:W3CDTF">2024-01-03T20:38:14Z</dcterms:modified>
</cp:coreProperties>
</file>