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96" r:id="rId3"/>
    <p:sldId id="302" r:id="rId4"/>
    <p:sldId id="276" r:id="rId5"/>
    <p:sldId id="280" r:id="rId6"/>
    <p:sldId id="282" r:id="rId7"/>
    <p:sldId id="287" r:id="rId8"/>
    <p:sldId id="291" r:id="rId9"/>
    <p:sldId id="292" r:id="rId10"/>
    <p:sldId id="295" r:id="rId11"/>
    <p:sldId id="297" r:id="rId12"/>
    <p:sldId id="283" r:id="rId13"/>
    <p:sldId id="284" r:id="rId14"/>
    <p:sldId id="286" r:id="rId15"/>
    <p:sldId id="294" r:id="rId16"/>
    <p:sldId id="288" r:id="rId17"/>
    <p:sldId id="299" r:id="rId18"/>
    <p:sldId id="289" r:id="rId19"/>
    <p:sldId id="290"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12FC7-376B-6AA4-DC56-85335374FF17}" v="947" dt="2023-08-09T03:24:51.050"/>
    <p1510:client id="{50A78D45-0B94-7985-9A48-812B1550104E}" v="2" dt="2023-08-09T03:04:07.164"/>
    <p1510:client id="{E3E7F118-397A-E137-CF27-24667B79F5B5}" v="71" dt="2023-08-10T02:54:27.754"/>
    <p1510:client id="{EB61B324-04CE-4D99-B20C-303FE83809E4}" v="438" dt="2023-08-09T03:04:31.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C47B1-2A2D-4A3D-BBF5-9B3141F6A3D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2CF70CB-C3EF-4352-80C5-C733205C67FD}">
      <dgm:prSet/>
      <dgm:spPr/>
      <dgm:t>
        <a:bodyPr/>
        <a:lstStyle/>
        <a:p>
          <a:r>
            <a:rPr lang="en-US"/>
            <a:t>INTRODUCTION</a:t>
          </a:r>
        </a:p>
      </dgm:t>
    </dgm:pt>
    <dgm:pt modelId="{A4ED0E34-ED88-40CF-A7FD-AFB579BB3ADA}" type="parTrans" cxnId="{DDF56221-84DD-4C89-B9AF-475DC033CC20}">
      <dgm:prSet/>
      <dgm:spPr/>
      <dgm:t>
        <a:bodyPr/>
        <a:lstStyle/>
        <a:p>
          <a:endParaRPr lang="en-US"/>
        </a:p>
      </dgm:t>
    </dgm:pt>
    <dgm:pt modelId="{41A12E63-FC51-4B56-852B-EEC41D47B1B0}" type="sibTrans" cxnId="{DDF56221-84DD-4C89-B9AF-475DC033CC20}">
      <dgm:prSet/>
      <dgm:spPr/>
      <dgm:t>
        <a:bodyPr/>
        <a:lstStyle/>
        <a:p>
          <a:endParaRPr lang="en-US"/>
        </a:p>
      </dgm:t>
    </dgm:pt>
    <dgm:pt modelId="{03ECBC7B-46E3-495C-B45A-867C6AEC3C34}">
      <dgm:prSet/>
      <dgm:spPr/>
      <dgm:t>
        <a:bodyPr/>
        <a:lstStyle/>
        <a:p>
          <a:r>
            <a:rPr lang="en-US"/>
            <a:t>DATA DESCRIPTION</a:t>
          </a:r>
        </a:p>
      </dgm:t>
    </dgm:pt>
    <dgm:pt modelId="{D21F289F-9ACE-4696-9081-B620F9A9CDBE}" type="parTrans" cxnId="{F4BF52C5-82B3-4B8F-B37C-E8892511F0F5}">
      <dgm:prSet/>
      <dgm:spPr/>
      <dgm:t>
        <a:bodyPr/>
        <a:lstStyle/>
        <a:p>
          <a:endParaRPr lang="en-US"/>
        </a:p>
      </dgm:t>
    </dgm:pt>
    <dgm:pt modelId="{9BA1298D-32E1-4F37-841C-2E97F9EC14AF}" type="sibTrans" cxnId="{F4BF52C5-82B3-4B8F-B37C-E8892511F0F5}">
      <dgm:prSet/>
      <dgm:spPr/>
      <dgm:t>
        <a:bodyPr/>
        <a:lstStyle/>
        <a:p>
          <a:endParaRPr lang="en-US"/>
        </a:p>
      </dgm:t>
    </dgm:pt>
    <dgm:pt modelId="{FFBFADC2-60ED-485D-8916-CFF05D3B5720}">
      <dgm:prSet/>
      <dgm:spPr/>
      <dgm:t>
        <a:bodyPr/>
        <a:lstStyle/>
        <a:p>
          <a:r>
            <a:rPr lang="en-US"/>
            <a:t>DATA PREPARATION</a:t>
          </a:r>
        </a:p>
      </dgm:t>
    </dgm:pt>
    <dgm:pt modelId="{0E8945D8-1B2C-4052-883C-6B7DF99A3C4E}" type="parTrans" cxnId="{D8AC1F09-14AB-46E9-9033-EEFE84DFB877}">
      <dgm:prSet/>
      <dgm:spPr/>
      <dgm:t>
        <a:bodyPr/>
        <a:lstStyle/>
        <a:p>
          <a:endParaRPr lang="en-US"/>
        </a:p>
      </dgm:t>
    </dgm:pt>
    <dgm:pt modelId="{E054A1D5-08D5-4558-B6A9-92CE9B0D2FF9}" type="sibTrans" cxnId="{D8AC1F09-14AB-46E9-9033-EEFE84DFB877}">
      <dgm:prSet/>
      <dgm:spPr/>
      <dgm:t>
        <a:bodyPr/>
        <a:lstStyle/>
        <a:p>
          <a:endParaRPr lang="en-US"/>
        </a:p>
      </dgm:t>
    </dgm:pt>
    <dgm:pt modelId="{C5407024-B0E7-4B98-A7A6-74FC8371E703}">
      <dgm:prSet/>
      <dgm:spPr/>
      <dgm:t>
        <a:bodyPr/>
        <a:lstStyle/>
        <a:p>
          <a:r>
            <a:rPr lang="en-US"/>
            <a:t>EDA &amp; VISUALIZATION INTERPRETATION</a:t>
          </a:r>
        </a:p>
      </dgm:t>
    </dgm:pt>
    <dgm:pt modelId="{76B30DE2-9C97-4DD1-B066-6E3EE86FBE2C}" type="parTrans" cxnId="{F55FDDAF-09F1-4A01-BA69-086C4E43A52D}">
      <dgm:prSet/>
      <dgm:spPr/>
      <dgm:t>
        <a:bodyPr/>
        <a:lstStyle/>
        <a:p>
          <a:endParaRPr lang="en-US"/>
        </a:p>
      </dgm:t>
    </dgm:pt>
    <dgm:pt modelId="{201ADE4A-45BC-41BF-906F-6EEB5C171FA0}" type="sibTrans" cxnId="{F55FDDAF-09F1-4A01-BA69-086C4E43A52D}">
      <dgm:prSet/>
      <dgm:spPr/>
      <dgm:t>
        <a:bodyPr/>
        <a:lstStyle/>
        <a:p>
          <a:endParaRPr lang="en-US"/>
        </a:p>
      </dgm:t>
    </dgm:pt>
    <dgm:pt modelId="{2C949030-674D-4A77-8500-C30087DE9E10}">
      <dgm:prSet/>
      <dgm:spPr/>
      <dgm:t>
        <a:bodyPr/>
        <a:lstStyle/>
        <a:p>
          <a:r>
            <a:rPr lang="en-US"/>
            <a:t>MODEL BUILDING &amp; EVALUATION</a:t>
          </a:r>
        </a:p>
      </dgm:t>
    </dgm:pt>
    <dgm:pt modelId="{D75417F7-8AB2-42FB-82A6-4DAED22A90AC}" type="parTrans" cxnId="{AF5E0C91-4128-4AF7-B3BD-63C726E6C0BC}">
      <dgm:prSet/>
      <dgm:spPr/>
      <dgm:t>
        <a:bodyPr/>
        <a:lstStyle/>
        <a:p>
          <a:endParaRPr lang="en-US"/>
        </a:p>
      </dgm:t>
    </dgm:pt>
    <dgm:pt modelId="{9453657E-93E2-4146-8192-468A38432750}" type="sibTrans" cxnId="{AF5E0C91-4128-4AF7-B3BD-63C726E6C0BC}">
      <dgm:prSet/>
      <dgm:spPr/>
      <dgm:t>
        <a:bodyPr/>
        <a:lstStyle/>
        <a:p>
          <a:endParaRPr lang="en-US"/>
        </a:p>
      </dgm:t>
    </dgm:pt>
    <dgm:pt modelId="{C19CA1E8-1124-45A4-BF5A-FC1C45E847CA}">
      <dgm:prSet/>
      <dgm:spPr/>
      <dgm:t>
        <a:bodyPr/>
        <a:lstStyle/>
        <a:p>
          <a:r>
            <a:rPr lang="en-US"/>
            <a:t>COMPARATIVE ANALYSIS</a:t>
          </a:r>
        </a:p>
      </dgm:t>
    </dgm:pt>
    <dgm:pt modelId="{0EE13176-CD00-4A86-AC49-A01E37099F87}" type="parTrans" cxnId="{1B39A91E-16DD-4FA9-A8B9-7C250E354C93}">
      <dgm:prSet/>
      <dgm:spPr/>
      <dgm:t>
        <a:bodyPr/>
        <a:lstStyle/>
        <a:p>
          <a:endParaRPr lang="en-US"/>
        </a:p>
      </dgm:t>
    </dgm:pt>
    <dgm:pt modelId="{530B4607-F6A5-4F02-98B4-944A68FEF1DB}" type="sibTrans" cxnId="{1B39A91E-16DD-4FA9-A8B9-7C250E354C93}">
      <dgm:prSet/>
      <dgm:spPr/>
      <dgm:t>
        <a:bodyPr/>
        <a:lstStyle/>
        <a:p>
          <a:endParaRPr lang="en-US"/>
        </a:p>
      </dgm:t>
    </dgm:pt>
    <dgm:pt modelId="{6D2FBBCB-1900-45EC-A644-C286AFC74E3D}">
      <dgm:prSet/>
      <dgm:spPr/>
      <dgm:t>
        <a:bodyPr/>
        <a:lstStyle/>
        <a:p>
          <a:r>
            <a:rPr lang="en-US"/>
            <a:t>CONCLUSION</a:t>
          </a:r>
        </a:p>
      </dgm:t>
    </dgm:pt>
    <dgm:pt modelId="{50058FEF-299D-410D-BAFB-3D65B15EA63F}" type="parTrans" cxnId="{E00136D7-5FDA-40AB-9A0E-DF286EF41986}">
      <dgm:prSet/>
      <dgm:spPr/>
      <dgm:t>
        <a:bodyPr/>
        <a:lstStyle/>
        <a:p>
          <a:endParaRPr lang="en-US"/>
        </a:p>
      </dgm:t>
    </dgm:pt>
    <dgm:pt modelId="{5E851755-CA93-459B-BC13-5EAC7218281B}" type="sibTrans" cxnId="{E00136D7-5FDA-40AB-9A0E-DF286EF41986}">
      <dgm:prSet/>
      <dgm:spPr/>
      <dgm:t>
        <a:bodyPr/>
        <a:lstStyle/>
        <a:p>
          <a:endParaRPr lang="en-US"/>
        </a:p>
      </dgm:t>
    </dgm:pt>
    <dgm:pt modelId="{5118E820-0D10-4FE1-907C-8A06BE875E52}" type="pres">
      <dgm:prSet presAssocID="{DBAC47B1-2A2D-4A3D-BBF5-9B3141F6A3DE}" presName="vert0" presStyleCnt="0">
        <dgm:presLayoutVars>
          <dgm:dir/>
          <dgm:animOne val="branch"/>
          <dgm:animLvl val="lvl"/>
        </dgm:presLayoutVars>
      </dgm:prSet>
      <dgm:spPr/>
    </dgm:pt>
    <dgm:pt modelId="{3348BF58-DFFC-43EA-80E5-6D9D9CE5B559}" type="pres">
      <dgm:prSet presAssocID="{82CF70CB-C3EF-4352-80C5-C733205C67FD}" presName="thickLine" presStyleLbl="alignNode1" presStyleIdx="0" presStyleCnt="7"/>
      <dgm:spPr/>
    </dgm:pt>
    <dgm:pt modelId="{632D60B4-E3C5-4344-965A-FDCCD756DCB9}" type="pres">
      <dgm:prSet presAssocID="{82CF70CB-C3EF-4352-80C5-C733205C67FD}" presName="horz1" presStyleCnt="0"/>
      <dgm:spPr/>
    </dgm:pt>
    <dgm:pt modelId="{85D0C4D3-73B4-4BB0-ABAD-82350CB03EB3}" type="pres">
      <dgm:prSet presAssocID="{82CF70CB-C3EF-4352-80C5-C733205C67FD}" presName="tx1" presStyleLbl="revTx" presStyleIdx="0" presStyleCnt="7"/>
      <dgm:spPr/>
    </dgm:pt>
    <dgm:pt modelId="{2E9E1C0F-7360-4E93-9D0C-3AA28B5C23B5}" type="pres">
      <dgm:prSet presAssocID="{82CF70CB-C3EF-4352-80C5-C733205C67FD}" presName="vert1" presStyleCnt="0"/>
      <dgm:spPr/>
    </dgm:pt>
    <dgm:pt modelId="{E8201064-C966-401B-8C12-AB661B3091D4}" type="pres">
      <dgm:prSet presAssocID="{03ECBC7B-46E3-495C-B45A-867C6AEC3C34}" presName="thickLine" presStyleLbl="alignNode1" presStyleIdx="1" presStyleCnt="7"/>
      <dgm:spPr/>
    </dgm:pt>
    <dgm:pt modelId="{53D526A9-108F-48C6-A2A4-1755B247C760}" type="pres">
      <dgm:prSet presAssocID="{03ECBC7B-46E3-495C-B45A-867C6AEC3C34}" presName="horz1" presStyleCnt="0"/>
      <dgm:spPr/>
    </dgm:pt>
    <dgm:pt modelId="{FF4C5FDA-4210-4488-9818-B4F110847D41}" type="pres">
      <dgm:prSet presAssocID="{03ECBC7B-46E3-495C-B45A-867C6AEC3C34}" presName="tx1" presStyleLbl="revTx" presStyleIdx="1" presStyleCnt="7"/>
      <dgm:spPr/>
    </dgm:pt>
    <dgm:pt modelId="{4797E714-50DB-4808-B4E3-37BC927F421C}" type="pres">
      <dgm:prSet presAssocID="{03ECBC7B-46E3-495C-B45A-867C6AEC3C34}" presName="vert1" presStyleCnt="0"/>
      <dgm:spPr/>
    </dgm:pt>
    <dgm:pt modelId="{C918E3A3-82FB-43C2-8FE3-C256136F8E73}" type="pres">
      <dgm:prSet presAssocID="{FFBFADC2-60ED-485D-8916-CFF05D3B5720}" presName="thickLine" presStyleLbl="alignNode1" presStyleIdx="2" presStyleCnt="7"/>
      <dgm:spPr/>
    </dgm:pt>
    <dgm:pt modelId="{009DA0DA-5611-48C0-B2AF-99AC3FFD37EB}" type="pres">
      <dgm:prSet presAssocID="{FFBFADC2-60ED-485D-8916-CFF05D3B5720}" presName="horz1" presStyleCnt="0"/>
      <dgm:spPr/>
    </dgm:pt>
    <dgm:pt modelId="{A644B7EF-193B-4C18-9FE3-22C4C407C087}" type="pres">
      <dgm:prSet presAssocID="{FFBFADC2-60ED-485D-8916-CFF05D3B5720}" presName="tx1" presStyleLbl="revTx" presStyleIdx="2" presStyleCnt="7"/>
      <dgm:spPr/>
    </dgm:pt>
    <dgm:pt modelId="{1479B270-BD6D-4673-98A2-128BDFBA8C94}" type="pres">
      <dgm:prSet presAssocID="{FFBFADC2-60ED-485D-8916-CFF05D3B5720}" presName="vert1" presStyleCnt="0"/>
      <dgm:spPr/>
    </dgm:pt>
    <dgm:pt modelId="{653CBDFA-B4F1-4EE5-A332-E4780FAB1966}" type="pres">
      <dgm:prSet presAssocID="{C5407024-B0E7-4B98-A7A6-74FC8371E703}" presName="thickLine" presStyleLbl="alignNode1" presStyleIdx="3" presStyleCnt="7"/>
      <dgm:spPr/>
    </dgm:pt>
    <dgm:pt modelId="{67AC8E20-5268-4AF7-B56E-EBEDDEF5C390}" type="pres">
      <dgm:prSet presAssocID="{C5407024-B0E7-4B98-A7A6-74FC8371E703}" presName="horz1" presStyleCnt="0"/>
      <dgm:spPr/>
    </dgm:pt>
    <dgm:pt modelId="{D10DCC57-AFC2-4FA8-B1D7-9D9C9FF277A1}" type="pres">
      <dgm:prSet presAssocID="{C5407024-B0E7-4B98-A7A6-74FC8371E703}" presName="tx1" presStyleLbl="revTx" presStyleIdx="3" presStyleCnt="7"/>
      <dgm:spPr/>
    </dgm:pt>
    <dgm:pt modelId="{EC819221-CCCB-42CD-85F0-F22A14D653FC}" type="pres">
      <dgm:prSet presAssocID="{C5407024-B0E7-4B98-A7A6-74FC8371E703}" presName="vert1" presStyleCnt="0"/>
      <dgm:spPr/>
    </dgm:pt>
    <dgm:pt modelId="{F9E9E368-4D6E-4A71-9F6C-BAC497F17422}" type="pres">
      <dgm:prSet presAssocID="{2C949030-674D-4A77-8500-C30087DE9E10}" presName="thickLine" presStyleLbl="alignNode1" presStyleIdx="4" presStyleCnt="7"/>
      <dgm:spPr/>
    </dgm:pt>
    <dgm:pt modelId="{662DD45F-9B47-430E-A722-DB22055BF50D}" type="pres">
      <dgm:prSet presAssocID="{2C949030-674D-4A77-8500-C30087DE9E10}" presName="horz1" presStyleCnt="0"/>
      <dgm:spPr/>
    </dgm:pt>
    <dgm:pt modelId="{9CD3206F-ADAE-4CE1-9CBD-0F3BD553FC26}" type="pres">
      <dgm:prSet presAssocID="{2C949030-674D-4A77-8500-C30087DE9E10}" presName="tx1" presStyleLbl="revTx" presStyleIdx="4" presStyleCnt="7"/>
      <dgm:spPr/>
    </dgm:pt>
    <dgm:pt modelId="{3AEC7129-DBEC-4747-B04E-930384596F90}" type="pres">
      <dgm:prSet presAssocID="{2C949030-674D-4A77-8500-C30087DE9E10}" presName="vert1" presStyleCnt="0"/>
      <dgm:spPr/>
    </dgm:pt>
    <dgm:pt modelId="{638C63DC-D2CE-453A-96F4-F6B8FCF22730}" type="pres">
      <dgm:prSet presAssocID="{C19CA1E8-1124-45A4-BF5A-FC1C45E847CA}" presName="thickLine" presStyleLbl="alignNode1" presStyleIdx="5" presStyleCnt="7"/>
      <dgm:spPr/>
    </dgm:pt>
    <dgm:pt modelId="{19EF6A86-6F97-43A2-8E9E-DBB13F8426CD}" type="pres">
      <dgm:prSet presAssocID="{C19CA1E8-1124-45A4-BF5A-FC1C45E847CA}" presName="horz1" presStyleCnt="0"/>
      <dgm:spPr/>
    </dgm:pt>
    <dgm:pt modelId="{169F1466-FB7E-4807-8288-56679B3FFC14}" type="pres">
      <dgm:prSet presAssocID="{C19CA1E8-1124-45A4-BF5A-FC1C45E847CA}" presName="tx1" presStyleLbl="revTx" presStyleIdx="5" presStyleCnt="7"/>
      <dgm:spPr/>
    </dgm:pt>
    <dgm:pt modelId="{E3335DE6-BD06-4A3E-8F95-BA653E8821A9}" type="pres">
      <dgm:prSet presAssocID="{C19CA1E8-1124-45A4-BF5A-FC1C45E847CA}" presName="vert1" presStyleCnt="0"/>
      <dgm:spPr/>
    </dgm:pt>
    <dgm:pt modelId="{68008045-E218-4225-9FED-C1F2A2DECE2B}" type="pres">
      <dgm:prSet presAssocID="{6D2FBBCB-1900-45EC-A644-C286AFC74E3D}" presName="thickLine" presStyleLbl="alignNode1" presStyleIdx="6" presStyleCnt="7"/>
      <dgm:spPr/>
    </dgm:pt>
    <dgm:pt modelId="{33877F75-F2B2-4D39-856C-68D4128497FA}" type="pres">
      <dgm:prSet presAssocID="{6D2FBBCB-1900-45EC-A644-C286AFC74E3D}" presName="horz1" presStyleCnt="0"/>
      <dgm:spPr/>
    </dgm:pt>
    <dgm:pt modelId="{0F0481E8-61F0-44BD-9F9F-6F6E3E76A1F7}" type="pres">
      <dgm:prSet presAssocID="{6D2FBBCB-1900-45EC-A644-C286AFC74E3D}" presName="tx1" presStyleLbl="revTx" presStyleIdx="6" presStyleCnt="7"/>
      <dgm:spPr/>
    </dgm:pt>
    <dgm:pt modelId="{6E0C56E3-CAE9-4CB0-95FC-AB6CA28F786F}" type="pres">
      <dgm:prSet presAssocID="{6D2FBBCB-1900-45EC-A644-C286AFC74E3D}" presName="vert1" presStyleCnt="0"/>
      <dgm:spPr/>
    </dgm:pt>
  </dgm:ptLst>
  <dgm:cxnLst>
    <dgm:cxn modelId="{6EC4C505-8E54-4C8E-833B-4741BAA41D2D}" type="presOf" srcId="{6D2FBBCB-1900-45EC-A644-C286AFC74E3D}" destId="{0F0481E8-61F0-44BD-9F9F-6F6E3E76A1F7}" srcOrd="0" destOrd="0" presId="urn:microsoft.com/office/officeart/2008/layout/LinedList"/>
    <dgm:cxn modelId="{D8AC1F09-14AB-46E9-9033-EEFE84DFB877}" srcId="{DBAC47B1-2A2D-4A3D-BBF5-9B3141F6A3DE}" destId="{FFBFADC2-60ED-485D-8916-CFF05D3B5720}" srcOrd="2" destOrd="0" parTransId="{0E8945D8-1B2C-4052-883C-6B7DF99A3C4E}" sibTransId="{E054A1D5-08D5-4558-B6A9-92CE9B0D2FF9}"/>
    <dgm:cxn modelId="{1B39A91E-16DD-4FA9-A8B9-7C250E354C93}" srcId="{DBAC47B1-2A2D-4A3D-BBF5-9B3141F6A3DE}" destId="{C19CA1E8-1124-45A4-BF5A-FC1C45E847CA}" srcOrd="5" destOrd="0" parTransId="{0EE13176-CD00-4A86-AC49-A01E37099F87}" sibTransId="{530B4607-F6A5-4F02-98B4-944A68FEF1DB}"/>
    <dgm:cxn modelId="{DDF56221-84DD-4C89-B9AF-475DC033CC20}" srcId="{DBAC47B1-2A2D-4A3D-BBF5-9B3141F6A3DE}" destId="{82CF70CB-C3EF-4352-80C5-C733205C67FD}" srcOrd="0" destOrd="0" parTransId="{A4ED0E34-ED88-40CF-A7FD-AFB579BB3ADA}" sibTransId="{41A12E63-FC51-4B56-852B-EEC41D47B1B0}"/>
    <dgm:cxn modelId="{640BB826-E18E-430C-BCA3-EE25D7859D20}" type="presOf" srcId="{2C949030-674D-4A77-8500-C30087DE9E10}" destId="{9CD3206F-ADAE-4CE1-9CBD-0F3BD553FC26}" srcOrd="0" destOrd="0" presId="urn:microsoft.com/office/officeart/2008/layout/LinedList"/>
    <dgm:cxn modelId="{19D0FF43-847B-4752-B9D9-D109F7F713BA}" type="presOf" srcId="{82CF70CB-C3EF-4352-80C5-C733205C67FD}" destId="{85D0C4D3-73B4-4BB0-ABAD-82350CB03EB3}" srcOrd="0" destOrd="0" presId="urn:microsoft.com/office/officeart/2008/layout/LinedList"/>
    <dgm:cxn modelId="{AF5E0C91-4128-4AF7-B3BD-63C726E6C0BC}" srcId="{DBAC47B1-2A2D-4A3D-BBF5-9B3141F6A3DE}" destId="{2C949030-674D-4A77-8500-C30087DE9E10}" srcOrd="4" destOrd="0" parTransId="{D75417F7-8AB2-42FB-82A6-4DAED22A90AC}" sibTransId="{9453657E-93E2-4146-8192-468A38432750}"/>
    <dgm:cxn modelId="{F55FDDAF-09F1-4A01-BA69-086C4E43A52D}" srcId="{DBAC47B1-2A2D-4A3D-BBF5-9B3141F6A3DE}" destId="{C5407024-B0E7-4B98-A7A6-74FC8371E703}" srcOrd="3" destOrd="0" parTransId="{76B30DE2-9C97-4DD1-B066-6E3EE86FBE2C}" sibTransId="{201ADE4A-45BC-41BF-906F-6EEB5C171FA0}"/>
    <dgm:cxn modelId="{61CF61BC-E3A8-4A2A-A480-7CF75F2C74BF}" type="presOf" srcId="{FFBFADC2-60ED-485D-8916-CFF05D3B5720}" destId="{A644B7EF-193B-4C18-9FE3-22C4C407C087}" srcOrd="0" destOrd="0" presId="urn:microsoft.com/office/officeart/2008/layout/LinedList"/>
    <dgm:cxn modelId="{F4BF52C5-82B3-4B8F-B37C-E8892511F0F5}" srcId="{DBAC47B1-2A2D-4A3D-BBF5-9B3141F6A3DE}" destId="{03ECBC7B-46E3-495C-B45A-867C6AEC3C34}" srcOrd="1" destOrd="0" parTransId="{D21F289F-9ACE-4696-9081-B620F9A9CDBE}" sibTransId="{9BA1298D-32E1-4F37-841C-2E97F9EC14AF}"/>
    <dgm:cxn modelId="{574D02CF-8C63-49A0-8891-4D68B75FC380}" type="presOf" srcId="{03ECBC7B-46E3-495C-B45A-867C6AEC3C34}" destId="{FF4C5FDA-4210-4488-9818-B4F110847D41}" srcOrd="0" destOrd="0" presId="urn:microsoft.com/office/officeart/2008/layout/LinedList"/>
    <dgm:cxn modelId="{E00136D7-5FDA-40AB-9A0E-DF286EF41986}" srcId="{DBAC47B1-2A2D-4A3D-BBF5-9B3141F6A3DE}" destId="{6D2FBBCB-1900-45EC-A644-C286AFC74E3D}" srcOrd="6" destOrd="0" parTransId="{50058FEF-299D-410D-BAFB-3D65B15EA63F}" sibTransId="{5E851755-CA93-459B-BC13-5EAC7218281B}"/>
    <dgm:cxn modelId="{CE3A00E1-84C4-42E3-9CD7-EF1FC217291E}" type="presOf" srcId="{C19CA1E8-1124-45A4-BF5A-FC1C45E847CA}" destId="{169F1466-FB7E-4807-8288-56679B3FFC14}" srcOrd="0" destOrd="0" presId="urn:microsoft.com/office/officeart/2008/layout/LinedList"/>
    <dgm:cxn modelId="{4FE854E8-102D-4BE7-90CA-0712D55CFC03}" type="presOf" srcId="{DBAC47B1-2A2D-4A3D-BBF5-9B3141F6A3DE}" destId="{5118E820-0D10-4FE1-907C-8A06BE875E52}" srcOrd="0" destOrd="0" presId="urn:microsoft.com/office/officeart/2008/layout/LinedList"/>
    <dgm:cxn modelId="{9B4F07F0-57B4-4973-AEC9-8A506760D546}" type="presOf" srcId="{C5407024-B0E7-4B98-A7A6-74FC8371E703}" destId="{D10DCC57-AFC2-4FA8-B1D7-9D9C9FF277A1}" srcOrd="0" destOrd="0" presId="urn:microsoft.com/office/officeart/2008/layout/LinedList"/>
    <dgm:cxn modelId="{C8201C9D-5F2E-4E3D-8055-EF93DCE976B7}" type="presParOf" srcId="{5118E820-0D10-4FE1-907C-8A06BE875E52}" destId="{3348BF58-DFFC-43EA-80E5-6D9D9CE5B559}" srcOrd="0" destOrd="0" presId="urn:microsoft.com/office/officeart/2008/layout/LinedList"/>
    <dgm:cxn modelId="{2F972911-6570-4E51-9DE1-2FA624E78CC9}" type="presParOf" srcId="{5118E820-0D10-4FE1-907C-8A06BE875E52}" destId="{632D60B4-E3C5-4344-965A-FDCCD756DCB9}" srcOrd="1" destOrd="0" presId="urn:microsoft.com/office/officeart/2008/layout/LinedList"/>
    <dgm:cxn modelId="{E323A724-00BE-456F-92FF-A1BCCDE009D0}" type="presParOf" srcId="{632D60B4-E3C5-4344-965A-FDCCD756DCB9}" destId="{85D0C4D3-73B4-4BB0-ABAD-82350CB03EB3}" srcOrd="0" destOrd="0" presId="urn:microsoft.com/office/officeart/2008/layout/LinedList"/>
    <dgm:cxn modelId="{54C03F0C-137E-4667-87D2-B026A8F00BF4}" type="presParOf" srcId="{632D60B4-E3C5-4344-965A-FDCCD756DCB9}" destId="{2E9E1C0F-7360-4E93-9D0C-3AA28B5C23B5}" srcOrd="1" destOrd="0" presId="urn:microsoft.com/office/officeart/2008/layout/LinedList"/>
    <dgm:cxn modelId="{CAEC1207-A371-48E3-AB2E-FE65AD3E0843}" type="presParOf" srcId="{5118E820-0D10-4FE1-907C-8A06BE875E52}" destId="{E8201064-C966-401B-8C12-AB661B3091D4}" srcOrd="2" destOrd="0" presId="urn:microsoft.com/office/officeart/2008/layout/LinedList"/>
    <dgm:cxn modelId="{55D4966E-98F1-43E7-B72F-0F6C5990B643}" type="presParOf" srcId="{5118E820-0D10-4FE1-907C-8A06BE875E52}" destId="{53D526A9-108F-48C6-A2A4-1755B247C760}" srcOrd="3" destOrd="0" presId="urn:microsoft.com/office/officeart/2008/layout/LinedList"/>
    <dgm:cxn modelId="{BCA42F50-E4C3-442B-BFCC-AABB614EBA66}" type="presParOf" srcId="{53D526A9-108F-48C6-A2A4-1755B247C760}" destId="{FF4C5FDA-4210-4488-9818-B4F110847D41}" srcOrd="0" destOrd="0" presId="urn:microsoft.com/office/officeart/2008/layout/LinedList"/>
    <dgm:cxn modelId="{510358CD-D7E1-42D4-9D6D-84FBCB0FE3C5}" type="presParOf" srcId="{53D526A9-108F-48C6-A2A4-1755B247C760}" destId="{4797E714-50DB-4808-B4E3-37BC927F421C}" srcOrd="1" destOrd="0" presId="urn:microsoft.com/office/officeart/2008/layout/LinedList"/>
    <dgm:cxn modelId="{A0E06A9A-3790-42E9-A25A-FFE37C9B87BB}" type="presParOf" srcId="{5118E820-0D10-4FE1-907C-8A06BE875E52}" destId="{C918E3A3-82FB-43C2-8FE3-C256136F8E73}" srcOrd="4" destOrd="0" presId="urn:microsoft.com/office/officeart/2008/layout/LinedList"/>
    <dgm:cxn modelId="{B6AE0F41-0F11-438D-8800-727085720C90}" type="presParOf" srcId="{5118E820-0D10-4FE1-907C-8A06BE875E52}" destId="{009DA0DA-5611-48C0-B2AF-99AC3FFD37EB}" srcOrd="5" destOrd="0" presId="urn:microsoft.com/office/officeart/2008/layout/LinedList"/>
    <dgm:cxn modelId="{09649955-A1F4-4C41-A577-D3D5F56D1E92}" type="presParOf" srcId="{009DA0DA-5611-48C0-B2AF-99AC3FFD37EB}" destId="{A644B7EF-193B-4C18-9FE3-22C4C407C087}" srcOrd="0" destOrd="0" presId="urn:microsoft.com/office/officeart/2008/layout/LinedList"/>
    <dgm:cxn modelId="{AD693DC2-6BC4-4B88-A37B-04E32635E8BC}" type="presParOf" srcId="{009DA0DA-5611-48C0-B2AF-99AC3FFD37EB}" destId="{1479B270-BD6D-4673-98A2-128BDFBA8C94}" srcOrd="1" destOrd="0" presId="urn:microsoft.com/office/officeart/2008/layout/LinedList"/>
    <dgm:cxn modelId="{AE02DE25-8D29-413B-9A1D-7E23970CD819}" type="presParOf" srcId="{5118E820-0D10-4FE1-907C-8A06BE875E52}" destId="{653CBDFA-B4F1-4EE5-A332-E4780FAB1966}" srcOrd="6" destOrd="0" presId="urn:microsoft.com/office/officeart/2008/layout/LinedList"/>
    <dgm:cxn modelId="{33ED8A67-E926-491A-B64F-3F344986A2E7}" type="presParOf" srcId="{5118E820-0D10-4FE1-907C-8A06BE875E52}" destId="{67AC8E20-5268-4AF7-B56E-EBEDDEF5C390}" srcOrd="7" destOrd="0" presId="urn:microsoft.com/office/officeart/2008/layout/LinedList"/>
    <dgm:cxn modelId="{5BFC95F6-9A59-4D50-BE24-47DB8ED75A11}" type="presParOf" srcId="{67AC8E20-5268-4AF7-B56E-EBEDDEF5C390}" destId="{D10DCC57-AFC2-4FA8-B1D7-9D9C9FF277A1}" srcOrd="0" destOrd="0" presId="urn:microsoft.com/office/officeart/2008/layout/LinedList"/>
    <dgm:cxn modelId="{9674F7D7-FA89-4422-BC33-958D91FA0516}" type="presParOf" srcId="{67AC8E20-5268-4AF7-B56E-EBEDDEF5C390}" destId="{EC819221-CCCB-42CD-85F0-F22A14D653FC}" srcOrd="1" destOrd="0" presId="urn:microsoft.com/office/officeart/2008/layout/LinedList"/>
    <dgm:cxn modelId="{15B46E87-7015-44E3-B219-1BAAB6EC3092}" type="presParOf" srcId="{5118E820-0D10-4FE1-907C-8A06BE875E52}" destId="{F9E9E368-4D6E-4A71-9F6C-BAC497F17422}" srcOrd="8" destOrd="0" presId="urn:microsoft.com/office/officeart/2008/layout/LinedList"/>
    <dgm:cxn modelId="{00F51933-D95F-46B2-B1EF-C867CF9D94E6}" type="presParOf" srcId="{5118E820-0D10-4FE1-907C-8A06BE875E52}" destId="{662DD45F-9B47-430E-A722-DB22055BF50D}" srcOrd="9" destOrd="0" presId="urn:microsoft.com/office/officeart/2008/layout/LinedList"/>
    <dgm:cxn modelId="{3E5CD603-D524-4BE5-B733-9F241C025103}" type="presParOf" srcId="{662DD45F-9B47-430E-A722-DB22055BF50D}" destId="{9CD3206F-ADAE-4CE1-9CBD-0F3BD553FC26}" srcOrd="0" destOrd="0" presId="urn:microsoft.com/office/officeart/2008/layout/LinedList"/>
    <dgm:cxn modelId="{E6459FF1-8C15-48BB-938F-000AFF3977DF}" type="presParOf" srcId="{662DD45F-9B47-430E-A722-DB22055BF50D}" destId="{3AEC7129-DBEC-4747-B04E-930384596F90}" srcOrd="1" destOrd="0" presId="urn:microsoft.com/office/officeart/2008/layout/LinedList"/>
    <dgm:cxn modelId="{F0C4BAFF-D4DA-4B5A-A9D2-76333E81692D}" type="presParOf" srcId="{5118E820-0D10-4FE1-907C-8A06BE875E52}" destId="{638C63DC-D2CE-453A-96F4-F6B8FCF22730}" srcOrd="10" destOrd="0" presId="urn:microsoft.com/office/officeart/2008/layout/LinedList"/>
    <dgm:cxn modelId="{25DEF420-21BC-42D8-9932-BA8791A5DD5A}" type="presParOf" srcId="{5118E820-0D10-4FE1-907C-8A06BE875E52}" destId="{19EF6A86-6F97-43A2-8E9E-DBB13F8426CD}" srcOrd="11" destOrd="0" presId="urn:microsoft.com/office/officeart/2008/layout/LinedList"/>
    <dgm:cxn modelId="{61E0D935-0A50-482A-8EAB-33F144F0AB1B}" type="presParOf" srcId="{19EF6A86-6F97-43A2-8E9E-DBB13F8426CD}" destId="{169F1466-FB7E-4807-8288-56679B3FFC14}" srcOrd="0" destOrd="0" presId="urn:microsoft.com/office/officeart/2008/layout/LinedList"/>
    <dgm:cxn modelId="{064CFD97-F5A3-47A1-B5A7-2569E2FAE845}" type="presParOf" srcId="{19EF6A86-6F97-43A2-8E9E-DBB13F8426CD}" destId="{E3335DE6-BD06-4A3E-8F95-BA653E8821A9}" srcOrd="1" destOrd="0" presId="urn:microsoft.com/office/officeart/2008/layout/LinedList"/>
    <dgm:cxn modelId="{31323D51-7E65-4E8E-ABCE-6DB81F39D76C}" type="presParOf" srcId="{5118E820-0D10-4FE1-907C-8A06BE875E52}" destId="{68008045-E218-4225-9FED-C1F2A2DECE2B}" srcOrd="12" destOrd="0" presId="urn:microsoft.com/office/officeart/2008/layout/LinedList"/>
    <dgm:cxn modelId="{62F17F1E-B2C2-457F-80D1-75F799E13C96}" type="presParOf" srcId="{5118E820-0D10-4FE1-907C-8A06BE875E52}" destId="{33877F75-F2B2-4D39-856C-68D4128497FA}" srcOrd="13" destOrd="0" presId="urn:microsoft.com/office/officeart/2008/layout/LinedList"/>
    <dgm:cxn modelId="{FD02AA56-9E0D-4E99-AC18-DF8D48EC4668}" type="presParOf" srcId="{33877F75-F2B2-4D39-856C-68D4128497FA}" destId="{0F0481E8-61F0-44BD-9F9F-6F6E3E76A1F7}" srcOrd="0" destOrd="0" presId="urn:microsoft.com/office/officeart/2008/layout/LinedList"/>
    <dgm:cxn modelId="{C294DE4A-E2CB-4DD3-B064-F66A16BCDB96}" type="presParOf" srcId="{33877F75-F2B2-4D39-856C-68D4128497FA}" destId="{6E0C56E3-CAE9-4CB0-95FC-AB6CA28F786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C824DC-25D4-48C4-B3F5-DD54EF7400B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2BCCE78-A29F-4177-B139-3B9C06E24D72}">
      <dgm:prSet/>
      <dgm:spPr/>
      <dgm:t>
        <a:bodyPr/>
        <a:lstStyle/>
        <a:p>
          <a:r>
            <a:rPr lang="en-US"/>
            <a:t>To increase model performance, we may study different machine learning methods like Decision Trees, and XGBoost</a:t>
          </a:r>
        </a:p>
      </dgm:t>
    </dgm:pt>
    <dgm:pt modelId="{A7C2EDE7-C5C7-498C-BE13-1A9361366FC6}" type="parTrans" cxnId="{244A2AC7-CF92-43AE-954D-CED244153E81}">
      <dgm:prSet/>
      <dgm:spPr/>
      <dgm:t>
        <a:bodyPr/>
        <a:lstStyle/>
        <a:p>
          <a:endParaRPr lang="en-US"/>
        </a:p>
      </dgm:t>
    </dgm:pt>
    <dgm:pt modelId="{70C138EA-310C-4DC1-B10B-AA9B33EEB58C}" type="sibTrans" cxnId="{244A2AC7-CF92-43AE-954D-CED244153E81}">
      <dgm:prSet/>
      <dgm:spPr/>
      <dgm:t>
        <a:bodyPr/>
        <a:lstStyle/>
        <a:p>
          <a:endParaRPr lang="en-US"/>
        </a:p>
      </dgm:t>
    </dgm:pt>
    <dgm:pt modelId="{B8FF26B5-D6FC-44F2-8B5B-29DD77961D47}">
      <dgm:prSet/>
      <dgm:spPr/>
      <dgm:t>
        <a:bodyPr/>
        <a:lstStyle/>
        <a:p>
          <a:r>
            <a:rPr lang="en-US"/>
            <a:t>Additionally, feature engineering ,feature importance and hyperparameter tweaking might be further researched to boost model accuracy and interpretability</a:t>
          </a:r>
        </a:p>
      </dgm:t>
    </dgm:pt>
    <dgm:pt modelId="{E6610563-F910-4DB9-ACA0-D0871BF48C88}" type="parTrans" cxnId="{1E5D7FC9-FA50-4A2F-ADFA-2D45288FFA43}">
      <dgm:prSet/>
      <dgm:spPr/>
      <dgm:t>
        <a:bodyPr/>
        <a:lstStyle/>
        <a:p>
          <a:endParaRPr lang="en-US"/>
        </a:p>
      </dgm:t>
    </dgm:pt>
    <dgm:pt modelId="{261A757D-E89F-4C2E-99BD-B8231CA6D0C5}" type="sibTrans" cxnId="{1E5D7FC9-FA50-4A2F-ADFA-2D45288FFA43}">
      <dgm:prSet/>
      <dgm:spPr/>
      <dgm:t>
        <a:bodyPr/>
        <a:lstStyle/>
        <a:p>
          <a:endParaRPr lang="en-US"/>
        </a:p>
      </dgm:t>
    </dgm:pt>
    <dgm:pt modelId="{63884872-9910-4325-8234-B35543A01065}">
      <dgm:prSet/>
      <dgm:spPr/>
      <dgm:t>
        <a:bodyPr/>
        <a:lstStyle/>
        <a:p>
          <a:r>
            <a:rPr lang="en-US"/>
            <a:t>Based on the insights acquired from the investigation, the telecom operator may execute targeted retention measures to lower churn rates</a:t>
          </a:r>
        </a:p>
      </dgm:t>
    </dgm:pt>
    <dgm:pt modelId="{D890656F-7C0A-447A-BA13-17FAD652C74E}" type="parTrans" cxnId="{50CD0D5D-6BF5-4E83-8E8F-8BD9EF49C62A}">
      <dgm:prSet/>
      <dgm:spPr/>
      <dgm:t>
        <a:bodyPr/>
        <a:lstStyle/>
        <a:p>
          <a:endParaRPr lang="en-US"/>
        </a:p>
      </dgm:t>
    </dgm:pt>
    <dgm:pt modelId="{4F8BE62A-0C32-4751-9B9E-D4FC2337A4C7}" type="sibTrans" cxnId="{50CD0D5D-6BF5-4E83-8E8F-8BD9EF49C62A}">
      <dgm:prSet/>
      <dgm:spPr/>
      <dgm:t>
        <a:bodyPr/>
        <a:lstStyle/>
        <a:p>
          <a:endParaRPr lang="en-US"/>
        </a:p>
      </dgm:t>
    </dgm:pt>
    <dgm:pt modelId="{EB95119A-7C01-4020-8545-7183AE621143}" type="pres">
      <dgm:prSet presAssocID="{FCC824DC-25D4-48C4-B3F5-DD54EF7400B4}" presName="hierChild1" presStyleCnt="0">
        <dgm:presLayoutVars>
          <dgm:chPref val="1"/>
          <dgm:dir/>
          <dgm:animOne val="branch"/>
          <dgm:animLvl val="lvl"/>
          <dgm:resizeHandles/>
        </dgm:presLayoutVars>
      </dgm:prSet>
      <dgm:spPr/>
    </dgm:pt>
    <dgm:pt modelId="{505FF146-794C-4682-93DF-81E72B99E3A7}" type="pres">
      <dgm:prSet presAssocID="{32BCCE78-A29F-4177-B139-3B9C06E24D72}" presName="hierRoot1" presStyleCnt="0"/>
      <dgm:spPr/>
    </dgm:pt>
    <dgm:pt modelId="{032BA636-F378-4A83-8515-C3E89E6DE933}" type="pres">
      <dgm:prSet presAssocID="{32BCCE78-A29F-4177-B139-3B9C06E24D72}" presName="composite" presStyleCnt="0"/>
      <dgm:spPr/>
    </dgm:pt>
    <dgm:pt modelId="{6064D8C2-C7F2-45B1-AF3B-C99E975D1B7C}" type="pres">
      <dgm:prSet presAssocID="{32BCCE78-A29F-4177-B139-3B9C06E24D72}" presName="background" presStyleLbl="node0" presStyleIdx="0" presStyleCnt="3"/>
      <dgm:spPr/>
    </dgm:pt>
    <dgm:pt modelId="{3528984E-4DBF-421E-B936-7F52097076AE}" type="pres">
      <dgm:prSet presAssocID="{32BCCE78-A29F-4177-B139-3B9C06E24D72}" presName="text" presStyleLbl="fgAcc0" presStyleIdx="0" presStyleCnt="3">
        <dgm:presLayoutVars>
          <dgm:chPref val="3"/>
        </dgm:presLayoutVars>
      </dgm:prSet>
      <dgm:spPr/>
    </dgm:pt>
    <dgm:pt modelId="{BB30F7B6-51B5-48C4-8081-547E628C31F6}" type="pres">
      <dgm:prSet presAssocID="{32BCCE78-A29F-4177-B139-3B9C06E24D72}" presName="hierChild2" presStyleCnt="0"/>
      <dgm:spPr/>
    </dgm:pt>
    <dgm:pt modelId="{C91C11C5-04A9-4ACA-8FCD-DBBD1837C76A}" type="pres">
      <dgm:prSet presAssocID="{B8FF26B5-D6FC-44F2-8B5B-29DD77961D47}" presName="hierRoot1" presStyleCnt="0"/>
      <dgm:spPr/>
    </dgm:pt>
    <dgm:pt modelId="{26E7BFDF-9F52-4486-8A8B-A6C341535DD4}" type="pres">
      <dgm:prSet presAssocID="{B8FF26B5-D6FC-44F2-8B5B-29DD77961D47}" presName="composite" presStyleCnt="0"/>
      <dgm:spPr/>
    </dgm:pt>
    <dgm:pt modelId="{1AF3D667-0A72-42FB-8166-445AAA7631EF}" type="pres">
      <dgm:prSet presAssocID="{B8FF26B5-D6FC-44F2-8B5B-29DD77961D47}" presName="background" presStyleLbl="node0" presStyleIdx="1" presStyleCnt="3"/>
      <dgm:spPr/>
    </dgm:pt>
    <dgm:pt modelId="{10868730-A3F4-4AD6-8F31-0A1E22AD26DF}" type="pres">
      <dgm:prSet presAssocID="{B8FF26B5-D6FC-44F2-8B5B-29DD77961D47}" presName="text" presStyleLbl="fgAcc0" presStyleIdx="1" presStyleCnt="3">
        <dgm:presLayoutVars>
          <dgm:chPref val="3"/>
        </dgm:presLayoutVars>
      </dgm:prSet>
      <dgm:spPr/>
    </dgm:pt>
    <dgm:pt modelId="{16A75570-8310-4FF7-BBF0-197701769CB0}" type="pres">
      <dgm:prSet presAssocID="{B8FF26B5-D6FC-44F2-8B5B-29DD77961D47}" presName="hierChild2" presStyleCnt="0"/>
      <dgm:spPr/>
    </dgm:pt>
    <dgm:pt modelId="{EE1F6C1E-5AD7-442D-85F2-2F9DD37F038C}" type="pres">
      <dgm:prSet presAssocID="{63884872-9910-4325-8234-B35543A01065}" presName="hierRoot1" presStyleCnt="0"/>
      <dgm:spPr/>
    </dgm:pt>
    <dgm:pt modelId="{2FF87195-1752-4D55-B07F-0E797F528E3D}" type="pres">
      <dgm:prSet presAssocID="{63884872-9910-4325-8234-B35543A01065}" presName="composite" presStyleCnt="0"/>
      <dgm:spPr/>
    </dgm:pt>
    <dgm:pt modelId="{D41882EA-958F-4E04-8C98-30409C9618A3}" type="pres">
      <dgm:prSet presAssocID="{63884872-9910-4325-8234-B35543A01065}" presName="background" presStyleLbl="node0" presStyleIdx="2" presStyleCnt="3"/>
      <dgm:spPr/>
    </dgm:pt>
    <dgm:pt modelId="{CA675C7F-CAA2-4017-A8CF-708EA5872289}" type="pres">
      <dgm:prSet presAssocID="{63884872-9910-4325-8234-B35543A01065}" presName="text" presStyleLbl="fgAcc0" presStyleIdx="2" presStyleCnt="3">
        <dgm:presLayoutVars>
          <dgm:chPref val="3"/>
        </dgm:presLayoutVars>
      </dgm:prSet>
      <dgm:spPr/>
    </dgm:pt>
    <dgm:pt modelId="{9E33CD95-C39A-4BB1-8884-7927803E251D}" type="pres">
      <dgm:prSet presAssocID="{63884872-9910-4325-8234-B35543A01065}" presName="hierChild2" presStyleCnt="0"/>
      <dgm:spPr/>
    </dgm:pt>
  </dgm:ptLst>
  <dgm:cxnLst>
    <dgm:cxn modelId="{50CD0D5D-6BF5-4E83-8E8F-8BD9EF49C62A}" srcId="{FCC824DC-25D4-48C4-B3F5-DD54EF7400B4}" destId="{63884872-9910-4325-8234-B35543A01065}" srcOrd="2" destOrd="0" parTransId="{D890656F-7C0A-447A-BA13-17FAD652C74E}" sibTransId="{4F8BE62A-0C32-4751-9B9E-D4FC2337A4C7}"/>
    <dgm:cxn modelId="{FB94D441-997B-4636-8350-546B89EF7ED8}" type="presOf" srcId="{32BCCE78-A29F-4177-B139-3B9C06E24D72}" destId="{3528984E-4DBF-421E-B936-7F52097076AE}" srcOrd="0" destOrd="0" presId="urn:microsoft.com/office/officeart/2005/8/layout/hierarchy1"/>
    <dgm:cxn modelId="{B043296A-FCF0-47DD-8763-6D0D95309846}" type="presOf" srcId="{B8FF26B5-D6FC-44F2-8B5B-29DD77961D47}" destId="{10868730-A3F4-4AD6-8F31-0A1E22AD26DF}" srcOrd="0" destOrd="0" presId="urn:microsoft.com/office/officeart/2005/8/layout/hierarchy1"/>
    <dgm:cxn modelId="{624C9274-70BD-4EB4-AF66-C17FFE951A14}" type="presOf" srcId="{63884872-9910-4325-8234-B35543A01065}" destId="{CA675C7F-CAA2-4017-A8CF-708EA5872289}" srcOrd="0" destOrd="0" presId="urn:microsoft.com/office/officeart/2005/8/layout/hierarchy1"/>
    <dgm:cxn modelId="{244A2AC7-CF92-43AE-954D-CED244153E81}" srcId="{FCC824DC-25D4-48C4-B3F5-DD54EF7400B4}" destId="{32BCCE78-A29F-4177-B139-3B9C06E24D72}" srcOrd="0" destOrd="0" parTransId="{A7C2EDE7-C5C7-498C-BE13-1A9361366FC6}" sibTransId="{70C138EA-310C-4DC1-B10B-AA9B33EEB58C}"/>
    <dgm:cxn modelId="{1E5D7FC9-FA50-4A2F-ADFA-2D45288FFA43}" srcId="{FCC824DC-25D4-48C4-B3F5-DD54EF7400B4}" destId="{B8FF26B5-D6FC-44F2-8B5B-29DD77961D47}" srcOrd="1" destOrd="0" parTransId="{E6610563-F910-4DB9-ACA0-D0871BF48C88}" sibTransId="{261A757D-E89F-4C2E-99BD-B8231CA6D0C5}"/>
    <dgm:cxn modelId="{D6EDF7E5-D32D-4139-94FB-C5736A99924E}" type="presOf" srcId="{FCC824DC-25D4-48C4-B3F5-DD54EF7400B4}" destId="{EB95119A-7C01-4020-8545-7183AE621143}" srcOrd="0" destOrd="0" presId="urn:microsoft.com/office/officeart/2005/8/layout/hierarchy1"/>
    <dgm:cxn modelId="{12AC9B2A-B523-4270-8DC1-8F33ECCB202F}" type="presParOf" srcId="{EB95119A-7C01-4020-8545-7183AE621143}" destId="{505FF146-794C-4682-93DF-81E72B99E3A7}" srcOrd="0" destOrd="0" presId="urn:microsoft.com/office/officeart/2005/8/layout/hierarchy1"/>
    <dgm:cxn modelId="{5B53F0BD-7CC3-41F1-B147-0ADDBF7DE2AE}" type="presParOf" srcId="{505FF146-794C-4682-93DF-81E72B99E3A7}" destId="{032BA636-F378-4A83-8515-C3E89E6DE933}" srcOrd="0" destOrd="0" presId="urn:microsoft.com/office/officeart/2005/8/layout/hierarchy1"/>
    <dgm:cxn modelId="{D251D293-0844-48A8-9091-2B5695D75130}" type="presParOf" srcId="{032BA636-F378-4A83-8515-C3E89E6DE933}" destId="{6064D8C2-C7F2-45B1-AF3B-C99E975D1B7C}" srcOrd="0" destOrd="0" presId="urn:microsoft.com/office/officeart/2005/8/layout/hierarchy1"/>
    <dgm:cxn modelId="{05313DCD-2207-4C3B-A203-28A77E50BBD2}" type="presParOf" srcId="{032BA636-F378-4A83-8515-C3E89E6DE933}" destId="{3528984E-4DBF-421E-B936-7F52097076AE}" srcOrd="1" destOrd="0" presId="urn:microsoft.com/office/officeart/2005/8/layout/hierarchy1"/>
    <dgm:cxn modelId="{C4BFD735-EB01-4B0D-A8EB-9AB9AB9082EC}" type="presParOf" srcId="{505FF146-794C-4682-93DF-81E72B99E3A7}" destId="{BB30F7B6-51B5-48C4-8081-547E628C31F6}" srcOrd="1" destOrd="0" presId="urn:microsoft.com/office/officeart/2005/8/layout/hierarchy1"/>
    <dgm:cxn modelId="{74E80D2A-01C0-4CBA-9194-286551D5DCDF}" type="presParOf" srcId="{EB95119A-7C01-4020-8545-7183AE621143}" destId="{C91C11C5-04A9-4ACA-8FCD-DBBD1837C76A}" srcOrd="1" destOrd="0" presId="urn:microsoft.com/office/officeart/2005/8/layout/hierarchy1"/>
    <dgm:cxn modelId="{8F4209AC-E049-434F-9A59-B3E99D905F35}" type="presParOf" srcId="{C91C11C5-04A9-4ACA-8FCD-DBBD1837C76A}" destId="{26E7BFDF-9F52-4486-8A8B-A6C341535DD4}" srcOrd="0" destOrd="0" presId="urn:microsoft.com/office/officeart/2005/8/layout/hierarchy1"/>
    <dgm:cxn modelId="{2A898B78-7B14-4D38-BD4C-FA9624762159}" type="presParOf" srcId="{26E7BFDF-9F52-4486-8A8B-A6C341535DD4}" destId="{1AF3D667-0A72-42FB-8166-445AAA7631EF}" srcOrd="0" destOrd="0" presId="urn:microsoft.com/office/officeart/2005/8/layout/hierarchy1"/>
    <dgm:cxn modelId="{2F1A133F-C24B-491D-9C7F-39147F3806E0}" type="presParOf" srcId="{26E7BFDF-9F52-4486-8A8B-A6C341535DD4}" destId="{10868730-A3F4-4AD6-8F31-0A1E22AD26DF}" srcOrd="1" destOrd="0" presId="urn:microsoft.com/office/officeart/2005/8/layout/hierarchy1"/>
    <dgm:cxn modelId="{E6A0F216-BC01-4174-B058-518B464C55EC}" type="presParOf" srcId="{C91C11C5-04A9-4ACA-8FCD-DBBD1837C76A}" destId="{16A75570-8310-4FF7-BBF0-197701769CB0}" srcOrd="1" destOrd="0" presId="urn:microsoft.com/office/officeart/2005/8/layout/hierarchy1"/>
    <dgm:cxn modelId="{D58FC5F3-D02A-49C1-A269-7E47D78D10E6}" type="presParOf" srcId="{EB95119A-7C01-4020-8545-7183AE621143}" destId="{EE1F6C1E-5AD7-442D-85F2-2F9DD37F038C}" srcOrd="2" destOrd="0" presId="urn:microsoft.com/office/officeart/2005/8/layout/hierarchy1"/>
    <dgm:cxn modelId="{E01B11BE-8362-404F-B017-EE2553E9F91E}" type="presParOf" srcId="{EE1F6C1E-5AD7-442D-85F2-2F9DD37F038C}" destId="{2FF87195-1752-4D55-B07F-0E797F528E3D}" srcOrd="0" destOrd="0" presId="urn:microsoft.com/office/officeart/2005/8/layout/hierarchy1"/>
    <dgm:cxn modelId="{DB03BE56-16FD-480D-99A7-93D7AD48B19D}" type="presParOf" srcId="{2FF87195-1752-4D55-B07F-0E797F528E3D}" destId="{D41882EA-958F-4E04-8C98-30409C9618A3}" srcOrd="0" destOrd="0" presId="urn:microsoft.com/office/officeart/2005/8/layout/hierarchy1"/>
    <dgm:cxn modelId="{7EC664DC-CB48-4CAC-9F0A-82B193BAE14C}" type="presParOf" srcId="{2FF87195-1752-4D55-B07F-0E797F528E3D}" destId="{CA675C7F-CAA2-4017-A8CF-708EA5872289}" srcOrd="1" destOrd="0" presId="urn:microsoft.com/office/officeart/2005/8/layout/hierarchy1"/>
    <dgm:cxn modelId="{2954656B-1EEF-4682-B361-98B7F3CAB13F}" type="presParOf" srcId="{EE1F6C1E-5AD7-442D-85F2-2F9DD37F038C}" destId="{9E33CD95-C39A-4BB1-8884-7927803E251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8BF58-DFFC-43EA-80E5-6D9D9CE5B559}">
      <dsp:nvSpPr>
        <dsp:cNvPr id="0" name=""/>
        <dsp:cNvSpPr/>
      </dsp:nvSpPr>
      <dsp:spPr>
        <a:xfrm>
          <a:off x="0" y="495"/>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0C4D3-73B4-4BB0-ABAD-82350CB03EB3}">
      <dsp:nvSpPr>
        <dsp:cNvPr id="0" name=""/>
        <dsp:cNvSpPr/>
      </dsp:nvSpPr>
      <dsp:spPr>
        <a:xfrm>
          <a:off x="0" y="495"/>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INTRODUCTION</a:t>
          </a:r>
        </a:p>
      </dsp:txBody>
      <dsp:txXfrm>
        <a:off x="0" y="495"/>
        <a:ext cx="6591346" cy="579336"/>
      </dsp:txXfrm>
    </dsp:sp>
    <dsp:sp modelId="{E8201064-C966-401B-8C12-AB661B3091D4}">
      <dsp:nvSpPr>
        <dsp:cNvPr id="0" name=""/>
        <dsp:cNvSpPr/>
      </dsp:nvSpPr>
      <dsp:spPr>
        <a:xfrm>
          <a:off x="0" y="579832"/>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C5FDA-4210-4488-9818-B4F110847D41}">
      <dsp:nvSpPr>
        <dsp:cNvPr id="0" name=""/>
        <dsp:cNvSpPr/>
      </dsp:nvSpPr>
      <dsp:spPr>
        <a:xfrm>
          <a:off x="0" y="579832"/>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DATA DESCRIPTION</a:t>
          </a:r>
        </a:p>
      </dsp:txBody>
      <dsp:txXfrm>
        <a:off x="0" y="579832"/>
        <a:ext cx="6591346" cy="579336"/>
      </dsp:txXfrm>
    </dsp:sp>
    <dsp:sp modelId="{C918E3A3-82FB-43C2-8FE3-C256136F8E73}">
      <dsp:nvSpPr>
        <dsp:cNvPr id="0" name=""/>
        <dsp:cNvSpPr/>
      </dsp:nvSpPr>
      <dsp:spPr>
        <a:xfrm>
          <a:off x="0" y="1159169"/>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44B7EF-193B-4C18-9FE3-22C4C407C087}">
      <dsp:nvSpPr>
        <dsp:cNvPr id="0" name=""/>
        <dsp:cNvSpPr/>
      </dsp:nvSpPr>
      <dsp:spPr>
        <a:xfrm>
          <a:off x="0" y="1159169"/>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DATA PREPARATION</a:t>
          </a:r>
        </a:p>
      </dsp:txBody>
      <dsp:txXfrm>
        <a:off x="0" y="1159169"/>
        <a:ext cx="6591346" cy="579336"/>
      </dsp:txXfrm>
    </dsp:sp>
    <dsp:sp modelId="{653CBDFA-B4F1-4EE5-A332-E4780FAB1966}">
      <dsp:nvSpPr>
        <dsp:cNvPr id="0" name=""/>
        <dsp:cNvSpPr/>
      </dsp:nvSpPr>
      <dsp:spPr>
        <a:xfrm>
          <a:off x="0" y="1738506"/>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DCC57-AFC2-4FA8-B1D7-9D9C9FF277A1}">
      <dsp:nvSpPr>
        <dsp:cNvPr id="0" name=""/>
        <dsp:cNvSpPr/>
      </dsp:nvSpPr>
      <dsp:spPr>
        <a:xfrm>
          <a:off x="0" y="1738506"/>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EDA &amp; VISUALIZATION INTERPRETATION</a:t>
          </a:r>
        </a:p>
      </dsp:txBody>
      <dsp:txXfrm>
        <a:off x="0" y="1738506"/>
        <a:ext cx="6591346" cy="579336"/>
      </dsp:txXfrm>
    </dsp:sp>
    <dsp:sp modelId="{F9E9E368-4D6E-4A71-9F6C-BAC497F17422}">
      <dsp:nvSpPr>
        <dsp:cNvPr id="0" name=""/>
        <dsp:cNvSpPr/>
      </dsp:nvSpPr>
      <dsp:spPr>
        <a:xfrm>
          <a:off x="0" y="2317842"/>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D3206F-ADAE-4CE1-9CBD-0F3BD553FC26}">
      <dsp:nvSpPr>
        <dsp:cNvPr id="0" name=""/>
        <dsp:cNvSpPr/>
      </dsp:nvSpPr>
      <dsp:spPr>
        <a:xfrm>
          <a:off x="0" y="2317842"/>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MODEL BUILDING &amp; EVALUATION</a:t>
          </a:r>
        </a:p>
      </dsp:txBody>
      <dsp:txXfrm>
        <a:off x="0" y="2317842"/>
        <a:ext cx="6591346" cy="579336"/>
      </dsp:txXfrm>
    </dsp:sp>
    <dsp:sp modelId="{638C63DC-D2CE-453A-96F4-F6B8FCF22730}">
      <dsp:nvSpPr>
        <dsp:cNvPr id="0" name=""/>
        <dsp:cNvSpPr/>
      </dsp:nvSpPr>
      <dsp:spPr>
        <a:xfrm>
          <a:off x="0" y="2897179"/>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F1466-FB7E-4807-8288-56679B3FFC14}">
      <dsp:nvSpPr>
        <dsp:cNvPr id="0" name=""/>
        <dsp:cNvSpPr/>
      </dsp:nvSpPr>
      <dsp:spPr>
        <a:xfrm>
          <a:off x="0" y="2897179"/>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COMPARATIVE ANALYSIS</a:t>
          </a:r>
        </a:p>
      </dsp:txBody>
      <dsp:txXfrm>
        <a:off x="0" y="2897179"/>
        <a:ext cx="6591346" cy="579336"/>
      </dsp:txXfrm>
    </dsp:sp>
    <dsp:sp modelId="{68008045-E218-4225-9FED-C1F2A2DECE2B}">
      <dsp:nvSpPr>
        <dsp:cNvPr id="0" name=""/>
        <dsp:cNvSpPr/>
      </dsp:nvSpPr>
      <dsp:spPr>
        <a:xfrm>
          <a:off x="0" y="3476516"/>
          <a:ext cx="6591346"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0481E8-61F0-44BD-9F9F-6F6E3E76A1F7}">
      <dsp:nvSpPr>
        <dsp:cNvPr id="0" name=""/>
        <dsp:cNvSpPr/>
      </dsp:nvSpPr>
      <dsp:spPr>
        <a:xfrm>
          <a:off x="0" y="3476516"/>
          <a:ext cx="6591346"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CONCLUSION</a:t>
          </a:r>
        </a:p>
      </dsp:txBody>
      <dsp:txXfrm>
        <a:off x="0" y="3476516"/>
        <a:ext cx="6591346" cy="579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4D8C2-C7F2-45B1-AF3B-C99E975D1B7C}">
      <dsp:nvSpPr>
        <dsp:cNvPr id="0" name=""/>
        <dsp:cNvSpPr/>
      </dsp:nvSpPr>
      <dsp:spPr>
        <a:xfrm>
          <a:off x="0" y="496364"/>
          <a:ext cx="2878205" cy="18276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8984E-4DBF-421E-B936-7F52097076AE}">
      <dsp:nvSpPr>
        <dsp:cNvPr id="0" name=""/>
        <dsp:cNvSpPr/>
      </dsp:nvSpPr>
      <dsp:spPr>
        <a:xfrm>
          <a:off x="319800" y="800175"/>
          <a:ext cx="2878205" cy="18276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To increase model performance, we may study different machine learning methods like Decision Trees, and XGBoost</a:t>
          </a:r>
        </a:p>
      </dsp:txBody>
      <dsp:txXfrm>
        <a:off x="373330" y="853705"/>
        <a:ext cx="2771145" cy="1720600"/>
      </dsp:txXfrm>
    </dsp:sp>
    <dsp:sp modelId="{1AF3D667-0A72-42FB-8166-445AAA7631EF}">
      <dsp:nvSpPr>
        <dsp:cNvPr id="0" name=""/>
        <dsp:cNvSpPr/>
      </dsp:nvSpPr>
      <dsp:spPr>
        <a:xfrm>
          <a:off x="3517807" y="496364"/>
          <a:ext cx="2878205" cy="18276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68730-A3F4-4AD6-8F31-0A1E22AD26DF}">
      <dsp:nvSpPr>
        <dsp:cNvPr id="0" name=""/>
        <dsp:cNvSpPr/>
      </dsp:nvSpPr>
      <dsp:spPr>
        <a:xfrm>
          <a:off x="3837607" y="800175"/>
          <a:ext cx="2878205" cy="18276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Additionally, feature engineering ,feature importance and hyperparameter tweaking might be further researched to boost model accuracy and interpretability</a:t>
          </a:r>
        </a:p>
      </dsp:txBody>
      <dsp:txXfrm>
        <a:off x="3891137" y="853705"/>
        <a:ext cx="2771145" cy="1720600"/>
      </dsp:txXfrm>
    </dsp:sp>
    <dsp:sp modelId="{D41882EA-958F-4E04-8C98-30409C9618A3}">
      <dsp:nvSpPr>
        <dsp:cNvPr id="0" name=""/>
        <dsp:cNvSpPr/>
      </dsp:nvSpPr>
      <dsp:spPr>
        <a:xfrm>
          <a:off x="7035614" y="496364"/>
          <a:ext cx="2878205" cy="18276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5C7F-CAA2-4017-A8CF-708EA5872289}">
      <dsp:nvSpPr>
        <dsp:cNvPr id="0" name=""/>
        <dsp:cNvSpPr/>
      </dsp:nvSpPr>
      <dsp:spPr>
        <a:xfrm>
          <a:off x="7355415" y="800175"/>
          <a:ext cx="2878205" cy="18276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Based on the insights acquired from the investigation, the telecom operator may execute targeted retention measures to lower churn rates</a:t>
          </a:r>
        </a:p>
      </dsp:txBody>
      <dsp:txXfrm>
        <a:off x="7408945" y="853705"/>
        <a:ext cx="2771145" cy="17206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79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123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5648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3517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01785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2849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067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43414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3718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8004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314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530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02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404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76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5279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552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17185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48999-5E03-4AF7-4A34-AECE72138CF6}"/>
              </a:ext>
            </a:extLst>
          </p:cNvPr>
          <p:cNvPicPr>
            <a:picLocks noChangeAspect="1"/>
          </p:cNvPicPr>
          <p:nvPr/>
        </p:nvPicPr>
        <p:blipFill rotWithShape="1">
          <a:blip r:embed="rId2">
            <a:alphaModFix amt="35000"/>
          </a:blip>
          <a:srcRect t="28865" b="14885"/>
          <a:stretch/>
        </p:blipFill>
        <p:spPr>
          <a:xfrm>
            <a:off x="247670" y="66685"/>
            <a:ext cx="12191980" cy="6857990"/>
          </a:xfrm>
          <a:prstGeom prst="rect">
            <a:avLst/>
          </a:prstGeom>
        </p:spPr>
      </p:pic>
      <p:sp>
        <p:nvSpPr>
          <p:cNvPr id="2" name="Title"/>
          <p:cNvSpPr>
            <a:spLocks noGrp="1"/>
          </p:cNvSpPr>
          <p:nvPr>
            <p:ph type="ctrTitle"/>
          </p:nvPr>
        </p:nvSpPr>
        <p:spPr>
          <a:xfrm>
            <a:off x="4090451" y="1437779"/>
            <a:ext cx="7469722" cy="2893543"/>
          </a:xfrm>
        </p:spPr>
        <p:txBody>
          <a:bodyPr vert="horz" lIns="91440" tIns="45720" rIns="91440" bIns="45720" rtlCol="0">
            <a:normAutofit fontScale="90000"/>
          </a:bodyPr>
          <a:lstStyle/>
          <a:p>
            <a:pPr algn="ctr">
              <a:lnSpc>
                <a:spcPct val="90000"/>
              </a:lnSpc>
            </a:pPr>
            <a:r>
              <a:rPr lang="en-US" sz="4000" b="1" dirty="0">
                <a:latin typeface="Times New Roman"/>
                <a:cs typeface="Times New Roman"/>
              </a:rPr>
              <a:t>TELECOM CUSTOMER CHURN PREDICTION USING</a:t>
            </a:r>
            <a:br>
              <a:rPr lang="en-US" sz="4000" b="1" dirty="0">
                <a:latin typeface="Times New Roman"/>
                <a:cs typeface="Times New Roman"/>
              </a:rPr>
            </a:br>
            <a:r>
              <a:rPr lang="en-US" sz="4000" b="1" dirty="0">
                <a:latin typeface="Times New Roman"/>
                <a:cs typeface="Times New Roman"/>
              </a:rPr>
              <a:t>MACHINE LEARNING </a:t>
            </a:r>
            <a:br>
              <a:rPr lang="en-US" sz="4000" b="1" dirty="0">
                <a:latin typeface="Times New Roman"/>
                <a:cs typeface="Times New Roman"/>
              </a:rPr>
            </a:br>
            <a:r>
              <a:rPr lang="en-US" sz="4000" b="1" dirty="0">
                <a:latin typeface="Times New Roman"/>
                <a:cs typeface="Times New Roman"/>
              </a:rPr>
              <a:t>ALGORITHMS</a:t>
            </a:r>
            <a:br>
              <a:rPr lang="en-US" b="1" dirty="0">
                <a:latin typeface="Times New Roman"/>
                <a:cs typeface="Times New Roman"/>
              </a:rPr>
            </a:br>
            <a:endParaRPr lang="en-US" b="1">
              <a:latin typeface="Times New Roman"/>
              <a:cs typeface="Times New Roman"/>
            </a:endParaRPr>
          </a:p>
        </p:txBody>
      </p:sp>
      <p:grpSp>
        <p:nvGrpSpPr>
          <p:cNvPr id="19" name="Group 18">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21"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22"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23"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24"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25"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
        <p:nvSpPr>
          <p:cNvPr id="4" name="TextBox 3">
            <a:extLst>
              <a:ext uri="{FF2B5EF4-FFF2-40B4-BE49-F238E27FC236}">
                <a16:creationId xmlns:a16="http://schemas.microsoft.com/office/drawing/2014/main" id="{C4F5D454-E5E7-50EF-0B74-7C5AE0958020}"/>
              </a:ext>
            </a:extLst>
          </p:cNvPr>
          <p:cNvSpPr txBox="1"/>
          <p:nvPr/>
        </p:nvSpPr>
        <p:spPr>
          <a:xfrm>
            <a:off x="6264648" y="5100917"/>
            <a:ext cx="55939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Times New Roman"/>
              </a:rPr>
              <a:t>BIA 5402 –Machine Learning and Programming 2</a:t>
            </a:r>
          </a:p>
        </p:txBody>
      </p:sp>
      <p:sp>
        <p:nvSpPr>
          <p:cNvPr id="5" name="TextBox 4">
            <a:extLst>
              <a:ext uri="{FF2B5EF4-FFF2-40B4-BE49-F238E27FC236}">
                <a16:creationId xmlns:a16="http://schemas.microsoft.com/office/drawing/2014/main" id="{C070A88C-D92E-4030-1FE3-8943F30EDA64}"/>
              </a:ext>
            </a:extLst>
          </p:cNvPr>
          <p:cNvSpPr txBox="1"/>
          <p:nvPr/>
        </p:nvSpPr>
        <p:spPr>
          <a:xfrm>
            <a:off x="6343090" y="5605183"/>
            <a:ext cx="46599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Times New Roman"/>
              </a:rPr>
              <a:t>Submitted to : Professor Sarama </a:t>
            </a:r>
            <a:r>
              <a:rPr lang="en-US" sz="2000" err="1">
                <a:latin typeface="Times New Roman"/>
                <a:cs typeface="Times New Roman"/>
              </a:rPr>
              <a:t>Shehmir</a:t>
            </a:r>
            <a:r>
              <a:rPr lang="en-US" sz="2000">
                <a:latin typeface="Times New Roman"/>
                <a:cs typeface="Times New Roman"/>
              </a:rPr>
              <a:t> </a:t>
            </a:r>
          </a:p>
        </p:txBody>
      </p:sp>
    </p:spTree>
    <p:extLst>
      <p:ext uri="{BB962C8B-B14F-4D97-AF65-F5344CB8AC3E}">
        <p14:creationId xmlns:p14="http://schemas.microsoft.com/office/powerpoint/2010/main" val="41932406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duotone>
              <a:schemeClr val="bg2">
                <a:shade val="45000"/>
                <a:satMod val="135000"/>
              </a:schemeClr>
              <a:prstClr val="white"/>
            </a:duotone>
            <a:alphaModFix amt="25000"/>
          </a:blip>
          <a:srcRect t="14122"/>
          <a:stretch/>
        </p:blipFill>
        <p:spPr>
          <a:xfrm>
            <a:off x="20" y="73752"/>
            <a:ext cx="12191980" cy="6857990"/>
          </a:xfrm>
          <a:prstGeom prst="rect">
            <a:avLst/>
          </a:prstGeom>
        </p:spPr>
      </p:pic>
      <p:sp>
        <p:nvSpPr>
          <p:cNvPr id="2" name="Title"/>
          <p:cNvSpPr>
            <a:spLocks noGrp="1"/>
          </p:cNvSpPr>
          <p:nvPr>
            <p:ph type="title"/>
          </p:nvPr>
        </p:nvSpPr>
        <p:spPr>
          <a:xfrm>
            <a:off x="2917176" y="454744"/>
            <a:ext cx="5970364" cy="750254"/>
          </a:xfrm>
        </p:spPr>
        <p:txBody>
          <a:bodyPr>
            <a:normAutofit fontScale="90000"/>
          </a:bodyPr>
          <a:lstStyle/>
          <a:p>
            <a:br>
              <a:rPr lang="en-US" b="1">
                <a:latin typeface="Times New Roman"/>
                <a:ea typeface="+mj-lt"/>
                <a:cs typeface="+mj-lt"/>
              </a:rPr>
            </a:br>
            <a:endParaRPr lang="en-US" sz="1600">
              <a:latin typeface="Times New Roman"/>
              <a:ea typeface="+mj-lt"/>
              <a:cs typeface="Arial"/>
            </a:endParaRPr>
          </a:p>
          <a:p>
            <a:endParaRPr lang="en-US">
              <a:latin typeface="Times New Roman"/>
            </a:endParaRPr>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17F57A8-C027-1918-72CF-AA187278F72E}"/>
              </a:ext>
            </a:extLst>
          </p:cNvPr>
          <p:cNvSpPr txBox="1"/>
          <p:nvPr/>
        </p:nvSpPr>
        <p:spPr>
          <a:xfrm>
            <a:off x="631723" y="2073305"/>
            <a:ext cx="3443748" cy="313932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a:latin typeface="Times New Roman"/>
                <a:cs typeface="Arial"/>
              </a:rPr>
              <a:t>We deduced from the analysis of the aforementioned </a:t>
            </a:r>
            <a:r>
              <a:rPr lang="en-US" err="1">
                <a:latin typeface="Times New Roman"/>
                <a:cs typeface="Arial"/>
              </a:rPr>
              <a:t>visualisation</a:t>
            </a:r>
            <a:r>
              <a:rPr lang="en-US">
                <a:latin typeface="Times New Roman"/>
                <a:cs typeface="Arial"/>
              </a:rPr>
              <a:t> that consumers with </a:t>
            </a:r>
            <a:r>
              <a:rPr lang="en-US" err="1">
                <a:latin typeface="Times New Roman"/>
                <a:cs typeface="Arial"/>
              </a:rPr>
              <a:t>fibre</a:t>
            </a:r>
            <a:r>
              <a:rPr lang="en-US">
                <a:latin typeface="Times New Roman"/>
                <a:cs typeface="Arial"/>
              </a:rPr>
              <a:t> optic internet service were more likely to leave than those with DSL or no internet access. When compared to customers with DSL or those without internet connection, customers with </a:t>
            </a:r>
            <a:r>
              <a:rPr lang="en-US" err="1">
                <a:latin typeface="Times New Roman"/>
                <a:cs typeface="Arial"/>
              </a:rPr>
              <a:t>fibre</a:t>
            </a:r>
            <a:r>
              <a:rPr lang="en-US">
                <a:latin typeface="Times New Roman"/>
                <a:cs typeface="Arial"/>
              </a:rPr>
              <a:t> optic internet service had a churn rate that was four times higher.</a:t>
            </a:r>
            <a:endParaRPr lang="en-US">
              <a:latin typeface="Times New Roman"/>
              <a:cs typeface="Times New Roman"/>
            </a:endParaRPr>
          </a:p>
        </p:txBody>
      </p:sp>
      <p:sp>
        <p:nvSpPr>
          <p:cNvPr id="8" name="TextBox 7">
            <a:extLst>
              <a:ext uri="{FF2B5EF4-FFF2-40B4-BE49-F238E27FC236}">
                <a16:creationId xmlns:a16="http://schemas.microsoft.com/office/drawing/2014/main" id="{F084F668-6DD3-4CC3-0EB4-3B3466173EFC}"/>
              </a:ext>
            </a:extLst>
          </p:cNvPr>
          <p:cNvSpPr txBox="1"/>
          <p:nvPr/>
        </p:nvSpPr>
        <p:spPr>
          <a:xfrm>
            <a:off x="3605981" y="201562"/>
            <a:ext cx="56560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latin typeface="Times New Roman"/>
                <a:cs typeface="Times New Roman"/>
              </a:rPr>
              <a:t>CHURN</a:t>
            </a:r>
            <a:r>
              <a:rPr lang="en-US" sz="3600" b="1">
                <a:solidFill>
                  <a:srgbClr val="FFFFFF"/>
                </a:solidFill>
                <a:latin typeface="Times New Roman"/>
                <a:cs typeface="Times New Roman"/>
              </a:rPr>
              <a:t> BY INTERNET SERVICE TYPE </a:t>
            </a:r>
            <a:endParaRPr lang="en-US"/>
          </a:p>
        </p:txBody>
      </p:sp>
      <p:pic>
        <p:nvPicPr>
          <p:cNvPr id="3" name="Picture 4" descr="A graph of a number of blue and orange bars&#10;&#10;Description automatically generated">
            <a:extLst>
              <a:ext uri="{FF2B5EF4-FFF2-40B4-BE49-F238E27FC236}">
                <a16:creationId xmlns:a16="http://schemas.microsoft.com/office/drawing/2014/main" id="{6C8D6D5B-8362-3764-A548-A907CC600ADA}"/>
              </a:ext>
            </a:extLst>
          </p:cNvPr>
          <p:cNvPicPr>
            <a:picLocks noChangeAspect="1"/>
          </p:cNvPicPr>
          <p:nvPr/>
        </p:nvPicPr>
        <p:blipFill>
          <a:blip r:embed="rId3"/>
          <a:stretch>
            <a:fillRect/>
          </a:stretch>
        </p:blipFill>
        <p:spPr>
          <a:xfrm>
            <a:off x="5551846" y="1599585"/>
            <a:ext cx="5734050" cy="4076700"/>
          </a:xfrm>
          <a:prstGeom prst="rect">
            <a:avLst/>
          </a:prstGeom>
        </p:spPr>
      </p:pic>
    </p:spTree>
    <p:extLst>
      <p:ext uri="{BB962C8B-B14F-4D97-AF65-F5344CB8AC3E}">
        <p14:creationId xmlns:p14="http://schemas.microsoft.com/office/powerpoint/2010/main" val="4221146061"/>
      </p:ext>
    </p:extLst>
  </p:cSld>
  <p:clrMapOvr>
    <a:overrideClrMapping bg1="dk1" tx1="lt1" bg2="dk2" tx2="lt2" accent1="accent1" accent2="accent2" accent3="accent3" accent4="accent4" accent5="accent5" accent6="accent6" hlink="hlink" folHlink="folHlink"/>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duotone>
              <a:schemeClr val="bg2">
                <a:shade val="45000"/>
                <a:satMod val="135000"/>
              </a:schemeClr>
              <a:prstClr val="white"/>
            </a:duotone>
            <a:alphaModFix amt="25000"/>
          </a:blip>
          <a:srcRect t="14122"/>
          <a:stretch/>
        </p:blipFill>
        <p:spPr>
          <a:xfrm>
            <a:off x="20" y="73752"/>
            <a:ext cx="12191980" cy="6857990"/>
          </a:xfrm>
          <a:prstGeom prst="rect">
            <a:avLst/>
          </a:prstGeom>
        </p:spPr>
      </p:pic>
      <p:sp>
        <p:nvSpPr>
          <p:cNvPr id="2" name="Title"/>
          <p:cNvSpPr>
            <a:spLocks noGrp="1"/>
          </p:cNvSpPr>
          <p:nvPr>
            <p:ph type="title"/>
          </p:nvPr>
        </p:nvSpPr>
        <p:spPr>
          <a:xfrm>
            <a:off x="2917176" y="454744"/>
            <a:ext cx="5970364" cy="750254"/>
          </a:xfrm>
        </p:spPr>
        <p:txBody>
          <a:bodyPr>
            <a:normAutofit fontScale="90000"/>
          </a:bodyPr>
          <a:lstStyle/>
          <a:p>
            <a:br>
              <a:rPr lang="en-US" b="1">
                <a:latin typeface="Times New Roman"/>
                <a:ea typeface="+mj-lt"/>
                <a:cs typeface="+mj-lt"/>
              </a:rPr>
            </a:br>
            <a:endParaRPr lang="en-US" sz="1600">
              <a:latin typeface="Times New Roman"/>
              <a:ea typeface="+mj-lt"/>
              <a:cs typeface="Arial"/>
            </a:endParaRPr>
          </a:p>
          <a:p>
            <a:endParaRPr lang="en-US">
              <a:latin typeface="Times New Roman"/>
            </a:endParaRPr>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17F57A8-C027-1918-72CF-AA187278F72E}"/>
              </a:ext>
            </a:extLst>
          </p:cNvPr>
          <p:cNvSpPr txBox="1"/>
          <p:nvPr/>
        </p:nvSpPr>
        <p:spPr>
          <a:xfrm>
            <a:off x="631723" y="1934805"/>
            <a:ext cx="3443748" cy="34163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000" dirty="0">
                <a:latin typeface="Times New Roman"/>
                <a:cs typeface="Arial"/>
              </a:rPr>
              <a:t>Customers that pay by electronic cheque have a higher churn rate, as seen in the aforementioned statistic. Those who pay with an electronic cheque have a higher churn rate, which is five times higher than those who pay in another way.</a:t>
            </a:r>
            <a:endParaRPr lang="en-US" dirty="0"/>
          </a:p>
          <a:p>
            <a:pPr algn="just"/>
            <a:br>
              <a:rPr lang="en-US" dirty="0"/>
            </a:br>
            <a:endParaRPr lang="en-US"/>
          </a:p>
        </p:txBody>
      </p:sp>
      <p:sp>
        <p:nvSpPr>
          <p:cNvPr id="8" name="TextBox 7">
            <a:extLst>
              <a:ext uri="{FF2B5EF4-FFF2-40B4-BE49-F238E27FC236}">
                <a16:creationId xmlns:a16="http://schemas.microsoft.com/office/drawing/2014/main" id="{F084F668-6DD3-4CC3-0EB4-3B3466173EFC}"/>
              </a:ext>
            </a:extLst>
          </p:cNvPr>
          <p:cNvSpPr txBox="1"/>
          <p:nvPr/>
        </p:nvSpPr>
        <p:spPr>
          <a:xfrm>
            <a:off x="3605981" y="201562"/>
            <a:ext cx="56560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latin typeface="Times New Roman"/>
                <a:cs typeface="Times New Roman"/>
              </a:rPr>
              <a:t>CHURN</a:t>
            </a:r>
            <a:r>
              <a:rPr lang="en-US" sz="3600" b="1">
                <a:solidFill>
                  <a:srgbClr val="FFFFFF"/>
                </a:solidFill>
                <a:latin typeface="Times New Roman"/>
                <a:cs typeface="Times New Roman"/>
              </a:rPr>
              <a:t> BY PAYMENT METHOD </a:t>
            </a:r>
            <a:endParaRPr lang="en-US"/>
          </a:p>
        </p:txBody>
      </p:sp>
      <p:pic>
        <p:nvPicPr>
          <p:cNvPr id="3" name="Picture 4" descr="A graph of a number of blue and orange bars&#10;&#10;Description automatically generated">
            <a:extLst>
              <a:ext uri="{FF2B5EF4-FFF2-40B4-BE49-F238E27FC236}">
                <a16:creationId xmlns:a16="http://schemas.microsoft.com/office/drawing/2014/main" id="{6C8D6D5B-8362-3764-A548-A907CC600ADA}"/>
              </a:ext>
            </a:extLst>
          </p:cNvPr>
          <p:cNvPicPr>
            <a:picLocks noChangeAspect="1"/>
          </p:cNvPicPr>
          <p:nvPr/>
        </p:nvPicPr>
        <p:blipFill>
          <a:blip r:embed="rId3"/>
          <a:stretch>
            <a:fillRect/>
          </a:stretch>
        </p:blipFill>
        <p:spPr>
          <a:xfrm>
            <a:off x="5551846" y="1599585"/>
            <a:ext cx="5734050" cy="4076700"/>
          </a:xfrm>
          <a:prstGeom prst="rect">
            <a:avLst/>
          </a:prstGeom>
        </p:spPr>
      </p:pic>
    </p:spTree>
    <p:extLst>
      <p:ext uri="{BB962C8B-B14F-4D97-AF65-F5344CB8AC3E}">
        <p14:creationId xmlns:p14="http://schemas.microsoft.com/office/powerpoint/2010/main" val="3692347359"/>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A4EC59-B8A3-489A-9FB4-AA069920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bstract background of data">
            <a:extLst>
              <a:ext uri="{FF2B5EF4-FFF2-40B4-BE49-F238E27FC236}">
                <a16:creationId xmlns:a16="http://schemas.microsoft.com/office/drawing/2014/main" id="{6C9C7847-B9F8-E0D5-C4E5-C9EAF02D459C}"/>
              </a:ext>
            </a:extLst>
          </p:cNvPr>
          <p:cNvPicPr>
            <a:picLocks noChangeAspect="1"/>
          </p:cNvPicPr>
          <p:nvPr/>
        </p:nvPicPr>
        <p:blipFill rotWithShape="1">
          <a:blip r:embed="rId3"/>
          <a:srcRect/>
          <a:stretch/>
        </p:blipFill>
        <p:spPr>
          <a:xfrm>
            <a:off x="20" y="10"/>
            <a:ext cx="12191980" cy="6857990"/>
          </a:xfrm>
          <a:prstGeom prst="rect">
            <a:avLst/>
          </a:prstGeom>
        </p:spPr>
      </p:pic>
      <p:sp>
        <p:nvSpPr>
          <p:cNvPr id="13" name="Freeform 15">
            <a:extLst>
              <a:ext uri="{FF2B5EF4-FFF2-40B4-BE49-F238E27FC236}">
                <a16:creationId xmlns:a16="http://schemas.microsoft.com/office/drawing/2014/main" id="{1143E968-E203-496D-A1AD-2EA10AB3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BB3444A-472E-400E-81D0-7CCDEEECC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B7E64D84-2392-46A1-99D2-C8FC063F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89352A95-1C82-4A0D-9B20-8AC7280C7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81B60E48-D617-4CF1-8900-497D4914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BFF6C14F-3347-46BB-A317-C1C12263E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CDD86299-6737-471C-98C5-872BDC681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60C6C46B-7841-473B-AC3A-9A69908AB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cNvSpPr>
            <a:spLocks noGrp="1"/>
          </p:cNvSpPr>
          <p:nvPr>
            <p:ph type="title"/>
          </p:nvPr>
        </p:nvSpPr>
        <p:spPr>
          <a:xfrm>
            <a:off x="3970867" y="558800"/>
            <a:ext cx="7535333" cy="1413933"/>
          </a:xfrm>
        </p:spPr>
        <p:txBody>
          <a:bodyPr>
            <a:noAutofit/>
          </a:bodyPr>
          <a:lstStyle/>
          <a:p>
            <a:r>
              <a:rPr lang="en-US" sz="5000" b="1">
                <a:solidFill>
                  <a:schemeClr val="bg1"/>
                </a:solidFill>
                <a:latin typeface="Times New Roman"/>
                <a:cs typeface="Times New Roman"/>
              </a:rPr>
              <a:t>MODEL BUILDING &amp; EVALUATION</a:t>
            </a:r>
          </a:p>
        </p:txBody>
      </p:sp>
      <p:sp>
        <p:nvSpPr>
          <p:cNvPr id="3" name="Content Placeholder"/>
          <p:cNvSpPr>
            <a:spLocks noGrp="1"/>
          </p:cNvSpPr>
          <p:nvPr>
            <p:ph idx="1"/>
          </p:nvPr>
        </p:nvSpPr>
        <p:spPr>
          <a:xfrm>
            <a:off x="3970867" y="2048933"/>
            <a:ext cx="7532156" cy="3742267"/>
          </a:xfrm>
        </p:spPr>
        <p:txBody>
          <a:bodyPr>
            <a:normAutofit/>
          </a:bodyPr>
          <a:lstStyle/>
          <a:p>
            <a:r>
              <a:rPr lang="en-US" sz="4000" dirty="0">
                <a:solidFill>
                  <a:schemeClr val="bg1"/>
                </a:solidFill>
                <a:latin typeface="Times New Roman"/>
                <a:cs typeface="Times New Roman"/>
              </a:rPr>
              <a:t> Neural Network Classification </a:t>
            </a:r>
          </a:p>
          <a:p>
            <a:pPr>
              <a:buClr>
                <a:srgbClr val="1287C3"/>
              </a:buClr>
            </a:pPr>
            <a:r>
              <a:rPr lang="en-US" sz="4000" dirty="0">
                <a:solidFill>
                  <a:schemeClr val="bg1"/>
                </a:solidFill>
                <a:latin typeface="Times New Roman"/>
                <a:cs typeface="Times New Roman"/>
              </a:rPr>
              <a:t> Random Forest</a:t>
            </a:r>
          </a:p>
          <a:p>
            <a:pPr>
              <a:buClr>
                <a:srgbClr val="1287C3"/>
              </a:buClr>
            </a:pPr>
            <a:r>
              <a:rPr lang="en-US" sz="4000" dirty="0">
                <a:solidFill>
                  <a:schemeClr val="bg1"/>
                </a:solidFill>
                <a:latin typeface="Times New Roman"/>
                <a:cs typeface="Times New Roman"/>
              </a:rPr>
              <a:t>Association Rule Mining</a:t>
            </a:r>
          </a:p>
        </p:txBody>
      </p:sp>
    </p:spTree>
    <p:extLst>
      <p:ext uri="{BB962C8B-B14F-4D97-AF65-F5344CB8AC3E}">
        <p14:creationId xmlns:p14="http://schemas.microsoft.com/office/powerpoint/2010/main" val="3015830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network formed by white dots">
            <a:extLst>
              <a:ext uri="{FF2B5EF4-FFF2-40B4-BE49-F238E27FC236}">
                <a16:creationId xmlns:a16="http://schemas.microsoft.com/office/drawing/2014/main" id="{CB0B578F-2CCD-6F71-BB29-3D674A0450DC}"/>
              </a:ext>
            </a:extLst>
          </p:cNvPr>
          <p:cNvPicPr>
            <a:picLocks noChangeAspect="1"/>
          </p:cNvPicPr>
          <p:nvPr/>
        </p:nvPicPr>
        <p:blipFill rotWithShape="1">
          <a:blip r:embed="rId3"/>
          <a:srcRect t="9095" b="17854"/>
          <a:stretch/>
        </p:blipFill>
        <p:spPr>
          <a:xfrm>
            <a:off x="20" y="12300"/>
            <a:ext cx="12191980" cy="6857990"/>
          </a:xfrm>
          <a:prstGeom prst="rect">
            <a:avLst/>
          </a:prstGeom>
        </p:spPr>
      </p:pic>
      <p:sp>
        <p:nvSpPr>
          <p:cNvPr id="13"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85800" y="685800"/>
            <a:ext cx="7391400" cy="1176867"/>
          </a:xfrm>
        </p:spPr>
        <p:txBody>
          <a:bodyPr>
            <a:noAutofit/>
          </a:bodyPr>
          <a:lstStyle/>
          <a:p>
            <a:r>
              <a:rPr lang="en-US" sz="5000" b="1">
                <a:solidFill>
                  <a:schemeClr val="bg1"/>
                </a:solidFill>
                <a:latin typeface="Times New Roman"/>
                <a:cs typeface="Times New Roman"/>
              </a:rPr>
              <a:t>NEURAL NETWORK CLASSIFICATION</a:t>
            </a:r>
          </a:p>
        </p:txBody>
      </p:sp>
      <p:sp>
        <p:nvSpPr>
          <p:cNvPr id="3" name="Content Placeholder"/>
          <p:cNvSpPr>
            <a:spLocks noGrp="1"/>
          </p:cNvSpPr>
          <p:nvPr>
            <p:ph idx="1"/>
          </p:nvPr>
        </p:nvSpPr>
        <p:spPr>
          <a:xfrm>
            <a:off x="685799" y="2219906"/>
            <a:ext cx="7391401" cy="3970866"/>
          </a:xfrm>
        </p:spPr>
        <p:txBody>
          <a:bodyPr>
            <a:normAutofit/>
          </a:bodyPr>
          <a:lstStyle/>
          <a:p>
            <a:pPr lvl="0">
              <a:lnSpc>
                <a:spcPct val="90000"/>
              </a:lnSpc>
            </a:pPr>
            <a:r>
              <a:rPr lang="en-US" sz="1800">
                <a:solidFill>
                  <a:schemeClr val="bg1"/>
                </a:solidFill>
                <a:latin typeface="Times New Roman"/>
                <a:cs typeface="Times New Roman"/>
              </a:rPr>
              <a:t>In this analysis, a predictive model for customer churn was developed using a Multi-Layer Perceptron architecture, a form of artificial neural network</a:t>
            </a:r>
          </a:p>
          <a:p>
            <a:pPr lvl="0">
              <a:lnSpc>
                <a:spcPct val="90000"/>
              </a:lnSpc>
            </a:pPr>
            <a:r>
              <a:rPr lang="en-US" sz="1800">
                <a:solidFill>
                  <a:schemeClr val="bg1"/>
                </a:solidFill>
                <a:latin typeface="Times New Roman"/>
                <a:cs typeface="Times New Roman"/>
              </a:rPr>
              <a:t>The MLP architecture was utilized for its ability to capture complex relationships within the data</a:t>
            </a:r>
          </a:p>
          <a:p>
            <a:pPr lvl="0">
              <a:lnSpc>
                <a:spcPct val="90000"/>
              </a:lnSpc>
            </a:pPr>
            <a:r>
              <a:rPr lang="en-US" sz="1800">
                <a:solidFill>
                  <a:schemeClr val="bg1"/>
                </a:solidFill>
                <a:latin typeface="Times New Roman"/>
                <a:cs typeface="Times New Roman"/>
              </a:rPr>
              <a:t>The model was trained using a range of hyperparameters that significantly influence its performance</a:t>
            </a:r>
          </a:p>
          <a:p>
            <a:pPr lvl="0">
              <a:lnSpc>
                <a:spcPct val="90000"/>
              </a:lnSpc>
            </a:pPr>
            <a:r>
              <a:rPr lang="en-US" sz="1800">
                <a:solidFill>
                  <a:schemeClr val="bg1"/>
                </a:solidFill>
                <a:latin typeface="Times New Roman"/>
                <a:cs typeface="Times New Roman"/>
              </a:rPr>
              <a:t>The performance evaluation of the neural network revealed its predictive prowess in identifying customer churn</a:t>
            </a:r>
          </a:p>
          <a:p>
            <a:pPr lvl="0">
              <a:lnSpc>
                <a:spcPct val="90000"/>
              </a:lnSpc>
            </a:pPr>
            <a:r>
              <a:rPr lang="en-US" sz="1800">
                <a:solidFill>
                  <a:schemeClr val="bg1"/>
                </a:solidFill>
                <a:latin typeface="Times New Roman"/>
                <a:cs typeface="Times New Roman"/>
              </a:rPr>
              <a:t>Overall, the MLP neural network demonstrated its capacity to make accurate predictions and offer valuable insights into customer churn behavior, which holds potential for informed decision-making in the business context</a:t>
            </a:r>
          </a:p>
        </p:txBody>
      </p:sp>
      <p:grpSp>
        <p:nvGrpSpPr>
          <p:cNvPr id="15" name="Group 1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887217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ear with compass turning gears without">
            <a:extLst>
              <a:ext uri="{FF2B5EF4-FFF2-40B4-BE49-F238E27FC236}">
                <a16:creationId xmlns:a16="http://schemas.microsoft.com/office/drawing/2014/main" id="{F735E783-2702-9A30-3F8D-026D64FA4974}"/>
              </a:ext>
            </a:extLst>
          </p:cNvPr>
          <p:cNvPicPr>
            <a:picLocks noChangeAspect="1"/>
          </p:cNvPicPr>
          <p:nvPr/>
        </p:nvPicPr>
        <p:blipFill rotWithShape="1">
          <a:blip r:embed="rId3"/>
          <a:srcRect b="15730"/>
          <a:stretch/>
        </p:blipFill>
        <p:spPr>
          <a:xfrm>
            <a:off x="110633" y="12301"/>
            <a:ext cx="12191980" cy="6857990"/>
          </a:xfrm>
          <a:prstGeom prst="rect">
            <a:avLst/>
          </a:prstGeom>
        </p:spPr>
      </p:pic>
      <p:sp>
        <p:nvSpPr>
          <p:cNvPr id="13"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85800" y="538316"/>
            <a:ext cx="7391400" cy="1176867"/>
          </a:xfrm>
        </p:spPr>
        <p:txBody>
          <a:bodyPr>
            <a:normAutofit fontScale="90000"/>
          </a:bodyPr>
          <a:lstStyle/>
          <a:p>
            <a:r>
              <a:rPr lang="en-US" sz="5000" b="1">
                <a:solidFill>
                  <a:schemeClr val="bg1"/>
                </a:solidFill>
                <a:latin typeface="Times New Roman"/>
                <a:cs typeface="Times New Roman"/>
              </a:rPr>
              <a:t>RANDOM FOREST</a:t>
            </a:r>
            <a:br>
              <a:rPr lang="en-US" sz="5000" b="1">
                <a:solidFill>
                  <a:schemeClr val="bg1"/>
                </a:solidFill>
                <a:latin typeface="Times New Roman"/>
                <a:cs typeface="Times New Roman"/>
              </a:rPr>
            </a:br>
            <a:endParaRPr lang="en-US" sz="5000" b="1">
              <a:solidFill>
                <a:schemeClr val="bg1"/>
              </a:solidFill>
              <a:latin typeface="Times New Roman"/>
              <a:cs typeface="Times New Roman"/>
            </a:endParaRPr>
          </a:p>
        </p:txBody>
      </p:sp>
      <p:sp>
        <p:nvSpPr>
          <p:cNvPr id="3" name="Content Placeholder"/>
          <p:cNvSpPr>
            <a:spLocks noGrp="1"/>
          </p:cNvSpPr>
          <p:nvPr>
            <p:ph idx="1"/>
          </p:nvPr>
        </p:nvSpPr>
        <p:spPr>
          <a:xfrm>
            <a:off x="685799" y="1888067"/>
            <a:ext cx="7391401" cy="3970866"/>
          </a:xfrm>
        </p:spPr>
        <p:txBody>
          <a:bodyPr vert="horz" lIns="91440" tIns="45720" rIns="91440" bIns="45720" rtlCol="0" anchor="ctr">
            <a:noAutofit/>
          </a:bodyPr>
          <a:lstStyle/>
          <a:p>
            <a:pPr marL="0" indent="0">
              <a:buNone/>
            </a:pPr>
            <a:endParaRPr lang="en-US" dirty="0"/>
          </a:p>
          <a:p>
            <a:pPr>
              <a:buClr>
                <a:srgbClr val="1287C3"/>
              </a:buClr>
            </a:pPr>
            <a:r>
              <a:rPr lang="en-US" sz="1800" dirty="0">
                <a:solidFill>
                  <a:schemeClr val="bg1"/>
                </a:solidFill>
                <a:latin typeface="Times New Roman"/>
                <a:cs typeface="Arial"/>
              </a:rPr>
              <a:t>Developed a predictive model for customer churn using Random Forest Classifier.</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Chose Random Forest for its capability to handle intricate data relationships.</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Leveraged ensemble learning to employ decision tree classifiers collectively.</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Utilized Random Forest architecture to address complex data interactions.</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Trained the model using an array of hyperparameters, significantly shaping its performance.</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Hyperparameters included size of hidden layers, activation functions, optimization algorithms, training iterations, and batch size.</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Performance assessment of the Random Forest model unveiled its predictive strength in detecting customer churn.</a:t>
            </a:r>
            <a:endParaRPr lang="en-US" sz="1800">
              <a:solidFill>
                <a:schemeClr val="bg1"/>
              </a:solidFill>
              <a:latin typeface="Times New Roman"/>
              <a:cs typeface="Times New Roman"/>
            </a:endParaRPr>
          </a:p>
          <a:p>
            <a:pPr>
              <a:buClr>
                <a:srgbClr val="1287C3"/>
              </a:buClr>
            </a:pPr>
            <a:r>
              <a:rPr lang="en-US" sz="1800" dirty="0">
                <a:solidFill>
                  <a:schemeClr val="bg1"/>
                </a:solidFill>
                <a:latin typeface="Times New Roman"/>
                <a:cs typeface="Arial"/>
              </a:rPr>
              <a:t> Model's ability to make accurate predictions showcased its proficiency in understanding churn dynamics.</a:t>
            </a:r>
            <a:endParaRPr lang="en-US" sz="1800" dirty="0">
              <a:solidFill>
                <a:schemeClr val="bg1"/>
              </a:solidFill>
              <a:latin typeface="Times New Roman"/>
              <a:cs typeface="Times New Roman"/>
            </a:endParaRPr>
          </a:p>
          <a:p>
            <a:pPr lvl="0">
              <a:lnSpc>
                <a:spcPct val="90000"/>
              </a:lnSpc>
              <a:buClr>
                <a:srgbClr val="1287C3"/>
              </a:buClr>
            </a:pPr>
            <a:endParaRPr lang="en-US" sz="2800">
              <a:solidFill>
                <a:schemeClr val="bg1"/>
              </a:solidFill>
              <a:latin typeface="Times New Roman"/>
              <a:cs typeface="Times New Roman"/>
            </a:endParaRPr>
          </a:p>
        </p:txBody>
      </p:sp>
      <p:grpSp>
        <p:nvGrpSpPr>
          <p:cNvPr id="15" name="Group 1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24874991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ear with compass turning gears without">
            <a:extLst>
              <a:ext uri="{FF2B5EF4-FFF2-40B4-BE49-F238E27FC236}">
                <a16:creationId xmlns:a16="http://schemas.microsoft.com/office/drawing/2014/main" id="{F735E783-2702-9A30-3F8D-026D64FA4974}"/>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33"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85800" y="685800"/>
            <a:ext cx="7391400" cy="1176867"/>
          </a:xfrm>
        </p:spPr>
        <p:txBody>
          <a:bodyPr>
            <a:normAutofit/>
          </a:bodyPr>
          <a:lstStyle/>
          <a:p>
            <a:pPr>
              <a:lnSpc>
                <a:spcPct val="90000"/>
              </a:lnSpc>
            </a:pPr>
            <a:r>
              <a:rPr lang="en-US" b="1">
                <a:solidFill>
                  <a:schemeClr val="bg1"/>
                </a:solidFill>
                <a:latin typeface="Times New Roman"/>
                <a:cs typeface="Times New Roman"/>
              </a:rPr>
              <a:t>ASSOCIATION RULE MINING</a:t>
            </a:r>
          </a:p>
        </p:txBody>
      </p:sp>
      <p:sp>
        <p:nvSpPr>
          <p:cNvPr id="3" name="Content Placeholder"/>
          <p:cNvSpPr>
            <a:spLocks noGrp="1"/>
          </p:cNvSpPr>
          <p:nvPr>
            <p:ph idx="1"/>
          </p:nvPr>
        </p:nvSpPr>
        <p:spPr>
          <a:xfrm>
            <a:off x="685799" y="1888067"/>
            <a:ext cx="7391401" cy="3970866"/>
          </a:xfrm>
        </p:spPr>
        <p:txBody>
          <a:bodyPr>
            <a:normAutofit/>
          </a:bodyPr>
          <a:lstStyle/>
          <a:p>
            <a:pPr lvl="0"/>
            <a:r>
              <a:rPr lang="en-US">
                <a:solidFill>
                  <a:schemeClr val="bg1"/>
                </a:solidFill>
                <a:latin typeface="Times New Roman"/>
                <a:cs typeface="Times New Roman"/>
              </a:rPr>
              <a:t>In this study, we used Association Rule Mining to explore the intricate aspects of customer churn from a different perspective</a:t>
            </a:r>
          </a:p>
          <a:p>
            <a:pPr lvl="0"/>
            <a:r>
              <a:rPr lang="en-US">
                <a:solidFill>
                  <a:schemeClr val="bg1"/>
                </a:solidFill>
                <a:latin typeface="Times New Roman"/>
                <a:cs typeface="Times New Roman"/>
              </a:rPr>
              <a:t>By focusing on relevant categorical features, the dataset was meticulously prepared for association rule mining</a:t>
            </a:r>
          </a:p>
          <a:p>
            <a:pPr lvl="0"/>
            <a:r>
              <a:rPr lang="en-US">
                <a:solidFill>
                  <a:schemeClr val="bg1"/>
                </a:solidFill>
                <a:latin typeface="Times New Roman"/>
                <a:cs typeface="Times New Roman"/>
              </a:rPr>
              <a:t>Ultimately, the Association Rule Mining approach provided a novel perspective that contributed to a more comprehensive understanding of the intricate factors influencing customer churn behavior</a:t>
            </a:r>
          </a:p>
        </p:txBody>
      </p:sp>
      <p:grpSp>
        <p:nvGrpSpPr>
          <p:cNvPr id="35" name="Group 3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3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7888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alphaModFix amt="25000"/>
          </a:blip>
          <a:srcRect t="14122"/>
          <a:stretch/>
        </p:blipFill>
        <p:spPr>
          <a:xfrm>
            <a:off x="20" y="10"/>
            <a:ext cx="12191980" cy="6857990"/>
          </a:xfrm>
          <a:prstGeom prst="rect">
            <a:avLst/>
          </a:prstGeom>
        </p:spPr>
      </p:pic>
      <p:sp>
        <p:nvSpPr>
          <p:cNvPr id="2" name="Title"/>
          <p:cNvSpPr>
            <a:spLocks noGrp="1"/>
          </p:cNvSpPr>
          <p:nvPr>
            <p:ph type="title"/>
          </p:nvPr>
        </p:nvSpPr>
        <p:spPr>
          <a:xfrm>
            <a:off x="1484311" y="685800"/>
            <a:ext cx="10018713" cy="1752599"/>
          </a:xfrm>
        </p:spPr>
        <p:txBody>
          <a:bodyPr anchor="b">
            <a:normAutofit/>
          </a:bodyPr>
          <a:lstStyle/>
          <a:p>
            <a:pPr algn="l"/>
            <a:r>
              <a:rPr lang="en-US" b="1">
                <a:latin typeface="Times New Roman"/>
                <a:cs typeface="Times New Roman"/>
              </a:rPr>
              <a:t> EVALUATION METRICS</a:t>
            </a:r>
            <a:endParaRPr lang="en-US" b="1"/>
          </a:p>
        </p:txBody>
      </p:sp>
      <p:graphicFrame>
        <p:nvGraphicFramePr>
          <p:cNvPr id="18" name="Content Placeholder">
            <a:extLst>
              <a:ext uri="{FF2B5EF4-FFF2-40B4-BE49-F238E27FC236}">
                <a16:creationId xmlns:a16="http://schemas.microsoft.com/office/drawing/2014/main" id="{332F7FB8-51A7-1BB3-F3D1-77040B1DEA25}"/>
              </a:ext>
            </a:extLst>
          </p:cNvPr>
          <p:cNvGraphicFramePr>
            <a:graphicFrameLocks noGrp="1"/>
          </p:cNvGraphicFramePr>
          <p:nvPr>
            <p:ph idx="1"/>
            <p:extLst>
              <p:ext uri="{D42A27DB-BD31-4B8C-83A1-F6EECF244321}">
                <p14:modId xmlns:p14="http://schemas.microsoft.com/office/powerpoint/2010/main" val="1405460508"/>
              </p:ext>
            </p:extLst>
          </p:nvPr>
        </p:nvGraphicFramePr>
        <p:xfrm>
          <a:off x="1269402" y="2666999"/>
          <a:ext cx="10233621"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392264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ear with compass turning gears without">
            <a:extLst>
              <a:ext uri="{FF2B5EF4-FFF2-40B4-BE49-F238E27FC236}">
                <a16:creationId xmlns:a16="http://schemas.microsoft.com/office/drawing/2014/main" id="{F735E783-2702-9A30-3F8D-026D64FA4974}"/>
              </a:ext>
            </a:extLst>
          </p:cNvPr>
          <p:cNvPicPr>
            <a:picLocks noChangeAspect="1"/>
          </p:cNvPicPr>
          <p:nvPr/>
        </p:nvPicPr>
        <p:blipFill rotWithShape="1">
          <a:blip r:embed="rId2">
            <a:alphaModFix amt="25000"/>
          </a:blip>
          <a:srcRect b="15730"/>
          <a:stretch/>
        </p:blipFill>
        <p:spPr>
          <a:xfrm>
            <a:off x="20" y="10"/>
            <a:ext cx="12191980" cy="6857990"/>
          </a:xfrm>
          <a:prstGeom prst="rect">
            <a:avLst/>
          </a:prstGeom>
        </p:spPr>
      </p:pic>
      <p:sp>
        <p:nvSpPr>
          <p:cNvPr id="2" name="Title"/>
          <p:cNvSpPr>
            <a:spLocks noGrp="1"/>
          </p:cNvSpPr>
          <p:nvPr>
            <p:ph type="title"/>
          </p:nvPr>
        </p:nvSpPr>
        <p:spPr>
          <a:xfrm>
            <a:off x="1545763" y="464574"/>
            <a:ext cx="8654488" cy="941438"/>
          </a:xfrm>
        </p:spPr>
        <p:txBody>
          <a:bodyPr anchor="b">
            <a:normAutofit/>
          </a:bodyPr>
          <a:lstStyle/>
          <a:p>
            <a:r>
              <a:rPr lang="en-US" sz="5000" b="1">
                <a:latin typeface="Times New Roman"/>
                <a:cs typeface="Times New Roman"/>
              </a:rPr>
              <a:t>COMPARATIVE ANALYSIS</a:t>
            </a:r>
            <a:endParaRPr lang="en-US" sz="5000"/>
          </a:p>
        </p:txBody>
      </p:sp>
      <p:graphicFrame>
        <p:nvGraphicFramePr>
          <p:cNvPr id="5" name="Content Placeholder 4">
            <a:extLst>
              <a:ext uri="{FF2B5EF4-FFF2-40B4-BE49-F238E27FC236}">
                <a16:creationId xmlns:a16="http://schemas.microsoft.com/office/drawing/2014/main" id="{8B7508CC-F733-2947-CAFD-BF6D0D9FB79C}"/>
              </a:ext>
            </a:extLst>
          </p:cNvPr>
          <p:cNvGraphicFramePr>
            <a:graphicFrameLocks noGrp="1"/>
          </p:cNvGraphicFramePr>
          <p:nvPr>
            <p:ph idx="1"/>
            <p:extLst>
              <p:ext uri="{D42A27DB-BD31-4B8C-83A1-F6EECF244321}">
                <p14:modId xmlns:p14="http://schemas.microsoft.com/office/powerpoint/2010/main" val="1459689279"/>
              </p:ext>
            </p:extLst>
          </p:nvPr>
        </p:nvGraphicFramePr>
        <p:xfrm>
          <a:off x="6543675" y="2000250"/>
          <a:ext cx="5367380" cy="3660239"/>
        </p:xfrm>
        <a:graphic>
          <a:graphicData uri="http://schemas.openxmlformats.org/drawingml/2006/table">
            <a:tbl>
              <a:tblPr firstRow="1" bandRow="1">
                <a:tableStyleId>{5C22544A-7EE6-4342-B048-85BDC9FD1C3A}</a:tableStyleId>
              </a:tblPr>
              <a:tblGrid>
                <a:gridCol w="2457450">
                  <a:extLst>
                    <a:ext uri="{9D8B030D-6E8A-4147-A177-3AD203B41FA5}">
                      <a16:colId xmlns:a16="http://schemas.microsoft.com/office/drawing/2014/main" val="2954013656"/>
                    </a:ext>
                  </a:extLst>
                </a:gridCol>
                <a:gridCol w="1176910">
                  <a:extLst>
                    <a:ext uri="{9D8B030D-6E8A-4147-A177-3AD203B41FA5}">
                      <a16:colId xmlns:a16="http://schemas.microsoft.com/office/drawing/2014/main" val="239213915"/>
                    </a:ext>
                  </a:extLst>
                </a:gridCol>
                <a:gridCol w="1733020">
                  <a:extLst>
                    <a:ext uri="{9D8B030D-6E8A-4147-A177-3AD203B41FA5}">
                      <a16:colId xmlns:a16="http://schemas.microsoft.com/office/drawing/2014/main" val="2389902277"/>
                    </a:ext>
                  </a:extLst>
                </a:gridCol>
              </a:tblGrid>
              <a:tr h="821241">
                <a:tc>
                  <a:txBody>
                    <a:bodyPr/>
                    <a:lstStyle/>
                    <a:p>
                      <a:pPr algn="ctr" fontAlgn="b"/>
                      <a:r>
                        <a:rPr lang="en-US" sz="2000" b="1">
                          <a:solidFill>
                            <a:schemeClr val="bg1"/>
                          </a:solidFill>
                          <a:effectLst/>
                          <a:latin typeface="Times New Roman"/>
                        </a:rPr>
                        <a:t>Evaluation Metrics</a:t>
                      </a:r>
                    </a:p>
                  </a:txBody>
                  <a:tcPr anchor="b">
                    <a:solidFill>
                      <a:schemeClr val="bg2">
                        <a:lumMod val="50000"/>
                        <a:lumOff val="50000"/>
                      </a:schemeClr>
                    </a:solidFill>
                  </a:tcPr>
                </a:tc>
                <a:tc>
                  <a:txBody>
                    <a:bodyPr/>
                    <a:lstStyle/>
                    <a:p>
                      <a:pPr algn="ctr" fontAlgn="b"/>
                      <a:r>
                        <a:rPr lang="en-US" sz="2000" b="1">
                          <a:solidFill>
                            <a:schemeClr val="bg1"/>
                          </a:solidFill>
                          <a:effectLst/>
                          <a:latin typeface="Times New Roman"/>
                        </a:rPr>
                        <a:t>Neural Network</a:t>
                      </a:r>
                    </a:p>
                  </a:txBody>
                  <a:tcPr anchor="b">
                    <a:solidFill>
                      <a:schemeClr val="bg2">
                        <a:lumMod val="50000"/>
                        <a:lumOff val="50000"/>
                      </a:schemeClr>
                    </a:solidFill>
                  </a:tcPr>
                </a:tc>
                <a:tc>
                  <a:txBody>
                    <a:bodyPr/>
                    <a:lstStyle/>
                    <a:p>
                      <a:pPr algn="ctr" fontAlgn="b"/>
                      <a:r>
                        <a:rPr lang="en-US" sz="2000" b="1">
                          <a:solidFill>
                            <a:schemeClr val="bg1"/>
                          </a:solidFill>
                          <a:effectLst/>
                          <a:latin typeface="Times New Roman"/>
                        </a:rPr>
                        <a:t>Random Forest</a:t>
                      </a:r>
                    </a:p>
                  </a:txBody>
                  <a:tcPr anchor="b">
                    <a:solidFill>
                      <a:schemeClr val="bg2">
                        <a:lumMod val="50000"/>
                        <a:lumOff val="50000"/>
                      </a:schemeClr>
                    </a:solidFill>
                  </a:tcPr>
                </a:tc>
                <a:extLst>
                  <a:ext uri="{0D108BD9-81ED-4DB2-BD59-A6C34878D82A}">
                    <a16:rowId xmlns:a16="http://schemas.microsoft.com/office/drawing/2014/main" val="2568801424"/>
                  </a:ext>
                </a:extLst>
              </a:tr>
              <a:tr h="542925">
                <a:tc>
                  <a:txBody>
                    <a:bodyPr/>
                    <a:lstStyle/>
                    <a:p>
                      <a:pPr algn="ctr" fontAlgn="base"/>
                      <a:r>
                        <a:rPr lang="en-US" sz="2000" b="1">
                          <a:effectLst/>
                          <a:latin typeface="Times New Roman"/>
                        </a:rPr>
                        <a:t>Training Accuracy</a:t>
                      </a:r>
                    </a:p>
                  </a:txBody>
                  <a:tcPr anchor="ctr">
                    <a:solidFill>
                      <a:schemeClr val="bg2">
                        <a:lumMod val="50000"/>
                        <a:lumOff val="50000"/>
                      </a:schemeClr>
                    </a:solidFill>
                  </a:tcPr>
                </a:tc>
                <a:tc>
                  <a:txBody>
                    <a:bodyPr/>
                    <a:lstStyle/>
                    <a:p>
                      <a:pPr algn="ctr" fontAlgn="base"/>
                      <a:r>
                        <a:rPr lang="en-US" sz="2000">
                          <a:effectLst/>
                          <a:latin typeface="Times New Roman"/>
                        </a:rPr>
                        <a:t>80.33%</a:t>
                      </a:r>
                    </a:p>
                  </a:txBody>
                  <a:tcPr anchor="ctr">
                    <a:solidFill>
                      <a:schemeClr val="tx1">
                        <a:lumMod val="95000"/>
                      </a:schemeClr>
                    </a:solidFill>
                  </a:tcPr>
                </a:tc>
                <a:tc>
                  <a:txBody>
                    <a:bodyPr/>
                    <a:lstStyle/>
                    <a:p>
                      <a:pPr algn="ctr" fontAlgn="base"/>
                      <a:r>
                        <a:rPr lang="en-US" sz="2000">
                          <a:effectLst/>
                          <a:latin typeface="Times New Roman"/>
                        </a:rPr>
                        <a:t>99.8%</a:t>
                      </a:r>
                    </a:p>
                  </a:txBody>
                  <a:tcPr anchor="ctr">
                    <a:solidFill>
                      <a:schemeClr val="tx1">
                        <a:lumMod val="95000"/>
                      </a:schemeClr>
                    </a:solidFill>
                  </a:tcPr>
                </a:tc>
                <a:extLst>
                  <a:ext uri="{0D108BD9-81ED-4DB2-BD59-A6C34878D82A}">
                    <a16:rowId xmlns:a16="http://schemas.microsoft.com/office/drawing/2014/main" val="3210530743"/>
                  </a:ext>
                </a:extLst>
              </a:tr>
              <a:tr h="757237">
                <a:tc>
                  <a:txBody>
                    <a:bodyPr/>
                    <a:lstStyle/>
                    <a:p>
                      <a:pPr algn="ctr" fontAlgn="base"/>
                      <a:r>
                        <a:rPr lang="en-US" sz="2000" b="1">
                          <a:effectLst/>
                          <a:latin typeface="Times New Roman"/>
                        </a:rPr>
                        <a:t>Validation Accuracy</a:t>
                      </a:r>
                    </a:p>
                  </a:txBody>
                  <a:tcPr anchor="ctr">
                    <a:solidFill>
                      <a:schemeClr val="bg2">
                        <a:lumMod val="50000"/>
                        <a:lumOff val="50000"/>
                      </a:schemeClr>
                    </a:solidFill>
                  </a:tcPr>
                </a:tc>
                <a:tc>
                  <a:txBody>
                    <a:bodyPr/>
                    <a:lstStyle/>
                    <a:p>
                      <a:pPr algn="ctr" fontAlgn="base"/>
                      <a:r>
                        <a:rPr lang="en-US" sz="2000">
                          <a:effectLst/>
                          <a:latin typeface="Times New Roman"/>
                        </a:rPr>
                        <a:t>81.26%</a:t>
                      </a:r>
                    </a:p>
                  </a:txBody>
                  <a:tcPr anchor="ctr">
                    <a:solidFill>
                      <a:schemeClr val="tx1">
                        <a:lumMod val="95000"/>
                      </a:schemeClr>
                    </a:solidFill>
                  </a:tcPr>
                </a:tc>
                <a:tc>
                  <a:txBody>
                    <a:bodyPr/>
                    <a:lstStyle/>
                    <a:p>
                      <a:pPr algn="ctr" fontAlgn="base"/>
                      <a:r>
                        <a:rPr lang="en-US" sz="2000">
                          <a:effectLst/>
                          <a:latin typeface="Times New Roman"/>
                        </a:rPr>
                        <a:t>79.7%</a:t>
                      </a:r>
                    </a:p>
                  </a:txBody>
                  <a:tcPr anchor="ctr">
                    <a:solidFill>
                      <a:schemeClr val="tx1">
                        <a:lumMod val="95000"/>
                      </a:schemeClr>
                    </a:solidFill>
                  </a:tcPr>
                </a:tc>
                <a:extLst>
                  <a:ext uri="{0D108BD9-81ED-4DB2-BD59-A6C34878D82A}">
                    <a16:rowId xmlns:a16="http://schemas.microsoft.com/office/drawing/2014/main" val="2137785185"/>
                  </a:ext>
                </a:extLst>
              </a:tr>
              <a:tr h="571298">
                <a:tc>
                  <a:txBody>
                    <a:bodyPr/>
                    <a:lstStyle/>
                    <a:p>
                      <a:pPr algn="ctr" fontAlgn="base"/>
                      <a:r>
                        <a:rPr lang="en-US" sz="2000" b="1">
                          <a:effectLst/>
                          <a:latin typeface="Times New Roman"/>
                        </a:rPr>
                        <a:t>Precision</a:t>
                      </a:r>
                    </a:p>
                  </a:txBody>
                  <a:tcPr anchor="ctr">
                    <a:solidFill>
                      <a:schemeClr val="bg2">
                        <a:lumMod val="50000"/>
                        <a:lumOff val="50000"/>
                      </a:schemeClr>
                    </a:solidFill>
                  </a:tcPr>
                </a:tc>
                <a:tc>
                  <a:txBody>
                    <a:bodyPr/>
                    <a:lstStyle/>
                    <a:p>
                      <a:pPr algn="ctr" fontAlgn="base"/>
                      <a:r>
                        <a:rPr lang="en-US" sz="2000">
                          <a:effectLst/>
                          <a:latin typeface="Times New Roman"/>
                        </a:rPr>
                        <a:t>68.73%</a:t>
                      </a:r>
                    </a:p>
                  </a:txBody>
                  <a:tcPr anchor="ctr">
                    <a:solidFill>
                      <a:schemeClr val="tx1">
                        <a:lumMod val="95000"/>
                      </a:schemeClr>
                    </a:solidFill>
                  </a:tcPr>
                </a:tc>
                <a:tc>
                  <a:txBody>
                    <a:bodyPr/>
                    <a:lstStyle/>
                    <a:p>
                      <a:pPr algn="ctr" fontAlgn="base"/>
                      <a:r>
                        <a:rPr lang="en-US" sz="2000">
                          <a:effectLst/>
                          <a:latin typeface="Times New Roman"/>
                        </a:rPr>
                        <a:t>71.30%</a:t>
                      </a:r>
                    </a:p>
                  </a:txBody>
                  <a:tcPr anchor="ctr">
                    <a:solidFill>
                      <a:schemeClr val="tx1">
                        <a:lumMod val="95000"/>
                      </a:schemeClr>
                    </a:solidFill>
                  </a:tcPr>
                </a:tc>
                <a:extLst>
                  <a:ext uri="{0D108BD9-81ED-4DB2-BD59-A6C34878D82A}">
                    <a16:rowId xmlns:a16="http://schemas.microsoft.com/office/drawing/2014/main" val="3170920272"/>
                  </a:ext>
                </a:extLst>
              </a:tr>
              <a:tr h="321354">
                <a:tc>
                  <a:txBody>
                    <a:bodyPr/>
                    <a:lstStyle/>
                    <a:p>
                      <a:pPr algn="ctr" fontAlgn="base"/>
                      <a:r>
                        <a:rPr lang="en-US" sz="2000" b="1">
                          <a:effectLst/>
                          <a:latin typeface="Times New Roman"/>
                        </a:rPr>
                        <a:t>Recall</a:t>
                      </a:r>
                    </a:p>
                  </a:txBody>
                  <a:tcPr anchor="ctr">
                    <a:solidFill>
                      <a:schemeClr val="bg2">
                        <a:lumMod val="50000"/>
                        <a:lumOff val="50000"/>
                      </a:schemeClr>
                    </a:solidFill>
                  </a:tcPr>
                </a:tc>
                <a:tc>
                  <a:txBody>
                    <a:bodyPr/>
                    <a:lstStyle/>
                    <a:p>
                      <a:pPr algn="ctr" fontAlgn="base"/>
                      <a:r>
                        <a:rPr lang="en-US" sz="2000">
                          <a:effectLst/>
                          <a:latin typeface="Times New Roman"/>
                        </a:rPr>
                        <a:t>53.62%</a:t>
                      </a:r>
                    </a:p>
                  </a:txBody>
                  <a:tcPr anchor="ctr">
                    <a:solidFill>
                      <a:schemeClr val="tx1">
                        <a:lumMod val="95000"/>
                      </a:schemeClr>
                    </a:solidFill>
                  </a:tcPr>
                </a:tc>
                <a:tc>
                  <a:txBody>
                    <a:bodyPr/>
                    <a:lstStyle/>
                    <a:p>
                      <a:pPr algn="ctr" fontAlgn="base"/>
                      <a:r>
                        <a:rPr lang="en-US" sz="2000">
                          <a:effectLst/>
                          <a:latin typeface="Times New Roman"/>
                        </a:rPr>
                        <a:t>45.30%</a:t>
                      </a:r>
                    </a:p>
                  </a:txBody>
                  <a:tcPr anchor="ctr">
                    <a:solidFill>
                      <a:schemeClr val="tx1">
                        <a:lumMod val="95000"/>
                      </a:schemeClr>
                    </a:solidFill>
                  </a:tcPr>
                </a:tc>
                <a:extLst>
                  <a:ext uri="{0D108BD9-81ED-4DB2-BD59-A6C34878D82A}">
                    <a16:rowId xmlns:a16="http://schemas.microsoft.com/office/drawing/2014/main" val="520080276"/>
                  </a:ext>
                </a:extLst>
              </a:tr>
              <a:tr h="571298">
                <a:tc>
                  <a:txBody>
                    <a:bodyPr/>
                    <a:lstStyle/>
                    <a:p>
                      <a:pPr algn="ctr" fontAlgn="base"/>
                      <a:r>
                        <a:rPr lang="en-US" sz="2000" b="1">
                          <a:effectLst/>
                          <a:latin typeface="Times New Roman"/>
                        </a:rPr>
                        <a:t>F1-Score</a:t>
                      </a:r>
                    </a:p>
                  </a:txBody>
                  <a:tcPr anchor="ctr">
                    <a:solidFill>
                      <a:schemeClr val="bg2">
                        <a:lumMod val="50000"/>
                        <a:lumOff val="50000"/>
                      </a:schemeClr>
                    </a:solidFill>
                  </a:tcPr>
                </a:tc>
                <a:tc>
                  <a:txBody>
                    <a:bodyPr/>
                    <a:lstStyle/>
                    <a:p>
                      <a:pPr algn="ctr" fontAlgn="base"/>
                      <a:r>
                        <a:rPr lang="en-US" sz="2000">
                          <a:effectLst/>
                          <a:latin typeface="Times New Roman"/>
                        </a:rPr>
                        <a:t>60.24%</a:t>
                      </a:r>
                    </a:p>
                  </a:txBody>
                  <a:tcPr anchor="ctr">
                    <a:solidFill>
                      <a:schemeClr val="tx1">
                        <a:lumMod val="95000"/>
                      </a:schemeClr>
                    </a:solidFill>
                  </a:tcPr>
                </a:tc>
                <a:tc>
                  <a:txBody>
                    <a:bodyPr/>
                    <a:lstStyle/>
                    <a:p>
                      <a:pPr algn="ctr" fontAlgn="base"/>
                      <a:r>
                        <a:rPr lang="en-US" sz="2000">
                          <a:effectLst/>
                          <a:latin typeface="Times New Roman"/>
                        </a:rPr>
                        <a:t>55.40%</a:t>
                      </a:r>
                    </a:p>
                  </a:txBody>
                  <a:tcPr anchor="ctr">
                    <a:solidFill>
                      <a:schemeClr val="tx1">
                        <a:lumMod val="95000"/>
                      </a:schemeClr>
                    </a:solidFill>
                  </a:tcPr>
                </a:tc>
                <a:extLst>
                  <a:ext uri="{0D108BD9-81ED-4DB2-BD59-A6C34878D82A}">
                    <a16:rowId xmlns:a16="http://schemas.microsoft.com/office/drawing/2014/main" val="3360790108"/>
                  </a:ext>
                </a:extLst>
              </a:tr>
            </a:tbl>
          </a:graphicData>
        </a:graphic>
      </p:graphicFrame>
      <p:pic>
        <p:nvPicPr>
          <p:cNvPr id="9" name="Picture 9" descr="A graph of different models&#10;&#10;Description automatically generated">
            <a:extLst>
              <a:ext uri="{FF2B5EF4-FFF2-40B4-BE49-F238E27FC236}">
                <a16:creationId xmlns:a16="http://schemas.microsoft.com/office/drawing/2014/main" id="{96770131-6381-097E-9591-F2275B0F6331}"/>
              </a:ext>
            </a:extLst>
          </p:cNvPr>
          <p:cNvPicPr>
            <a:picLocks noChangeAspect="1"/>
          </p:cNvPicPr>
          <p:nvPr/>
        </p:nvPicPr>
        <p:blipFill>
          <a:blip r:embed="rId3"/>
          <a:stretch>
            <a:fillRect/>
          </a:stretch>
        </p:blipFill>
        <p:spPr>
          <a:xfrm>
            <a:off x="216448" y="1653328"/>
            <a:ext cx="6040820" cy="4648688"/>
          </a:xfrm>
          <a:prstGeom prst="rect">
            <a:avLst/>
          </a:prstGeom>
        </p:spPr>
      </p:pic>
    </p:spTree>
    <p:extLst>
      <p:ext uri="{BB962C8B-B14F-4D97-AF65-F5344CB8AC3E}">
        <p14:creationId xmlns:p14="http://schemas.microsoft.com/office/powerpoint/2010/main" val="1015843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eb of wires connecting pins">
            <a:extLst>
              <a:ext uri="{FF2B5EF4-FFF2-40B4-BE49-F238E27FC236}">
                <a16:creationId xmlns:a16="http://schemas.microsoft.com/office/drawing/2014/main" id="{BF2089C3-3EF3-0DC6-487A-5CE9B3584450}"/>
              </a:ext>
            </a:extLst>
          </p:cNvPr>
          <p:cNvPicPr>
            <a:picLocks noChangeAspect="1"/>
          </p:cNvPicPr>
          <p:nvPr/>
        </p:nvPicPr>
        <p:blipFill rotWithShape="1">
          <a:blip r:embed="rId2">
            <a:alphaModFix amt="25000"/>
          </a:blip>
          <a:srcRect t="7863" b="7867"/>
          <a:stretch/>
        </p:blipFill>
        <p:spPr>
          <a:xfrm>
            <a:off x="20" y="10"/>
            <a:ext cx="12191980" cy="6857990"/>
          </a:xfrm>
          <a:prstGeom prst="rect">
            <a:avLst/>
          </a:prstGeom>
        </p:spPr>
      </p:pic>
      <p:sp>
        <p:nvSpPr>
          <p:cNvPr id="2" name="Title"/>
          <p:cNvSpPr>
            <a:spLocks noGrp="1"/>
          </p:cNvSpPr>
          <p:nvPr>
            <p:ph type="title"/>
          </p:nvPr>
        </p:nvSpPr>
        <p:spPr>
          <a:xfrm>
            <a:off x="3721149" y="562897"/>
            <a:ext cx="4475778" cy="1039761"/>
          </a:xfrm>
        </p:spPr>
        <p:txBody>
          <a:bodyPr anchor="b">
            <a:normAutofit/>
          </a:bodyPr>
          <a:lstStyle/>
          <a:p>
            <a:r>
              <a:rPr lang="en-US" sz="5000">
                <a:latin typeface="Times New Roman"/>
                <a:cs typeface="Times New Roman"/>
              </a:rPr>
              <a:t>CONCLUSION</a:t>
            </a:r>
          </a:p>
        </p:txBody>
      </p:sp>
      <p:sp>
        <p:nvSpPr>
          <p:cNvPr id="3" name="Content Placeholder"/>
          <p:cNvSpPr>
            <a:spLocks noGrp="1"/>
          </p:cNvSpPr>
          <p:nvPr>
            <p:ph idx="1"/>
          </p:nvPr>
        </p:nvSpPr>
        <p:spPr>
          <a:xfrm>
            <a:off x="1269402" y="2040193"/>
            <a:ext cx="10233621" cy="3751007"/>
          </a:xfrm>
        </p:spPr>
        <p:txBody>
          <a:bodyPr vert="horz" lIns="91440" tIns="45720" rIns="91440" bIns="45720" rtlCol="0" anchor="t">
            <a:noAutofit/>
          </a:bodyPr>
          <a:lstStyle/>
          <a:p>
            <a:pPr>
              <a:buClr>
                <a:srgbClr val="1287C3"/>
              </a:buClr>
            </a:pPr>
            <a:r>
              <a:rPr lang="en-US" sz="2800" dirty="0">
                <a:latin typeface="Times New Roman"/>
                <a:cs typeface="Times New Roman"/>
              </a:rPr>
              <a:t>In this research, we successfully created a telecom churn prediction model employing a neural network classifier, random forest classifier and association rule mining</a:t>
            </a:r>
          </a:p>
          <a:p>
            <a:pPr lvl="0"/>
            <a:r>
              <a:rPr lang="en-US" sz="2800" dirty="0">
                <a:latin typeface="Times New Roman"/>
                <a:cs typeface="Times New Roman"/>
              </a:rPr>
              <a:t>The model demonstrated promising results in forecasting customer attrition, and the association rules gave useful insights into consumer behavior</a:t>
            </a:r>
          </a:p>
          <a:p>
            <a:pPr lvl="0"/>
            <a:r>
              <a:rPr lang="en-US" sz="2800" dirty="0">
                <a:latin typeface="Times New Roman"/>
                <a:cs typeface="Times New Roman"/>
              </a:rPr>
              <a:t>By employing this predictive model, the telecom business may take proactive efforts to retain consumers and enhance overall customer happiness</a:t>
            </a:r>
          </a:p>
        </p:txBody>
      </p:sp>
    </p:spTree>
    <p:extLst>
      <p:ext uri="{BB962C8B-B14F-4D97-AF65-F5344CB8AC3E}">
        <p14:creationId xmlns:p14="http://schemas.microsoft.com/office/powerpoint/2010/main" val="45040867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A4EC59-B8A3-489A-9FB4-AA069920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obot using a laptop sitting on a blue chair">
            <a:extLst>
              <a:ext uri="{FF2B5EF4-FFF2-40B4-BE49-F238E27FC236}">
                <a16:creationId xmlns:a16="http://schemas.microsoft.com/office/drawing/2014/main" id="{D161A06A-ADA8-33F1-2B77-4DD04CBF5944}"/>
              </a:ext>
            </a:extLst>
          </p:cNvPr>
          <p:cNvPicPr>
            <a:picLocks noChangeAspect="1"/>
          </p:cNvPicPr>
          <p:nvPr/>
        </p:nvPicPr>
        <p:blipFill rotWithShape="1">
          <a:blip r:embed="rId3"/>
          <a:srcRect/>
          <a:stretch/>
        </p:blipFill>
        <p:spPr>
          <a:xfrm>
            <a:off x="20" y="10"/>
            <a:ext cx="12191980" cy="6857990"/>
          </a:xfrm>
          <a:prstGeom prst="rect">
            <a:avLst/>
          </a:prstGeom>
        </p:spPr>
      </p:pic>
      <p:sp>
        <p:nvSpPr>
          <p:cNvPr id="13" name="Freeform 15">
            <a:extLst>
              <a:ext uri="{FF2B5EF4-FFF2-40B4-BE49-F238E27FC236}">
                <a16:creationId xmlns:a16="http://schemas.microsoft.com/office/drawing/2014/main" id="{1143E968-E203-496D-A1AD-2EA10AB3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BB3444A-472E-400E-81D0-7CCDEEECC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B7E64D84-2392-46A1-99D2-C8FC063F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89352A95-1C82-4A0D-9B20-8AC7280C7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81B60E48-D617-4CF1-8900-497D4914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BFF6C14F-3347-46BB-A317-C1C12263E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CDD86299-6737-471C-98C5-872BDC681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60C6C46B-7841-473B-AC3A-9A69908AB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cNvSpPr>
            <a:spLocks noGrp="1"/>
          </p:cNvSpPr>
          <p:nvPr>
            <p:ph type="title"/>
          </p:nvPr>
        </p:nvSpPr>
        <p:spPr>
          <a:xfrm>
            <a:off x="3970867" y="558800"/>
            <a:ext cx="7535333" cy="1413933"/>
          </a:xfrm>
        </p:spPr>
        <p:txBody>
          <a:bodyPr>
            <a:normAutofit/>
          </a:bodyPr>
          <a:lstStyle/>
          <a:p>
            <a:r>
              <a:rPr lang="en-US" b="1">
                <a:solidFill>
                  <a:schemeClr val="bg1"/>
                </a:solidFill>
                <a:latin typeface="Times New Roman"/>
                <a:cs typeface="Times New Roman"/>
              </a:rPr>
              <a:t> FUTURE WORK</a:t>
            </a:r>
          </a:p>
        </p:txBody>
      </p:sp>
      <p:sp>
        <p:nvSpPr>
          <p:cNvPr id="3" name="Content Placeholder"/>
          <p:cNvSpPr>
            <a:spLocks noGrp="1"/>
          </p:cNvSpPr>
          <p:nvPr>
            <p:ph idx="1"/>
          </p:nvPr>
        </p:nvSpPr>
        <p:spPr>
          <a:xfrm>
            <a:off x="3970867" y="2048933"/>
            <a:ext cx="7532156" cy="3742267"/>
          </a:xfrm>
        </p:spPr>
        <p:txBody>
          <a:bodyPr>
            <a:normAutofit/>
          </a:bodyPr>
          <a:lstStyle/>
          <a:p>
            <a:pPr lvl="0"/>
            <a:r>
              <a:rPr lang="en-US">
                <a:solidFill>
                  <a:schemeClr val="bg1"/>
                </a:solidFill>
                <a:latin typeface="Times New Roman"/>
                <a:cs typeface="Times New Roman"/>
              </a:rPr>
              <a:t>Future work may comprise researching additional machine learning models, undertaking feature significance analysis, and implementing the final model in a production setting.</a:t>
            </a:r>
          </a:p>
          <a:p>
            <a:pPr lvl="0"/>
            <a:r>
              <a:rPr lang="en-US">
                <a:solidFill>
                  <a:schemeClr val="bg1"/>
                </a:solidFill>
                <a:latin typeface="Times New Roman"/>
                <a:cs typeface="Times New Roman"/>
              </a:rPr>
              <a:t>Regular monitoring and retraining of the model with fresh data will be crucial to maintain its continuous accuracy and efficacy in minimizing churn.</a:t>
            </a:r>
          </a:p>
        </p:txBody>
      </p:sp>
    </p:spTree>
    <p:extLst>
      <p:ext uri="{BB962C8B-B14F-4D97-AF65-F5344CB8AC3E}">
        <p14:creationId xmlns:p14="http://schemas.microsoft.com/office/powerpoint/2010/main" val="17962226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Football on green playing field">
            <a:extLst>
              <a:ext uri="{FF2B5EF4-FFF2-40B4-BE49-F238E27FC236}">
                <a16:creationId xmlns:a16="http://schemas.microsoft.com/office/drawing/2014/main" id="{2CA30B57-043C-6B34-1862-78EC32B8B86E}"/>
              </a:ext>
            </a:extLst>
          </p:cNvPr>
          <p:cNvPicPr>
            <a:picLocks noChangeAspect="1"/>
          </p:cNvPicPr>
          <p:nvPr/>
        </p:nvPicPr>
        <p:blipFill rotWithShape="1">
          <a:blip r:embed="rId2">
            <a:duotone>
              <a:schemeClr val="bg2">
                <a:shade val="45000"/>
                <a:satMod val="135000"/>
              </a:schemeClr>
              <a:prstClr val="white"/>
            </a:duotone>
            <a:alphaModFix amt="25000"/>
          </a:blip>
          <a:srcRect t="11570" r="-2" b="4032"/>
          <a:stretch/>
        </p:blipFill>
        <p:spPr>
          <a:xfrm>
            <a:off x="20" y="10"/>
            <a:ext cx="12191980" cy="6857990"/>
          </a:xfrm>
          <a:prstGeom prst="rect">
            <a:avLst/>
          </a:prstGeom>
        </p:spPr>
      </p:pic>
      <p:sp>
        <p:nvSpPr>
          <p:cNvPr id="2" name="Title"/>
          <p:cNvSpPr>
            <a:spLocks noGrp="1"/>
          </p:cNvSpPr>
          <p:nvPr>
            <p:ph type="title"/>
          </p:nvPr>
        </p:nvSpPr>
        <p:spPr>
          <a:xfrm>
            <a:off x="643467" y="639099"/>
            <a:ext cx="3647493" cy="4965833"/>
          </a:xfrm>
        </p:spPr>
        <p:txBody>
          <a:bodyPr>
            <a:normAutofit/>
          </a:bodyPr>
          <a:lstStyle/>
          <a:p>
            <a:r>
              <a:rPr lang="en-US" cap="all">
                <a:latin typeface="Times New Roman"/>
                <a:cs typeface="Times New Roman"/>
              </a:rPr>
              <a:t>THE </a:t>
            </a:r>
            <a:br>
              <a:rPr lang="en-US" cap="all">
                <a:latin typeface="Times New Roman"/>
                <a:cs typeface="Times New Roman"/>
              </a:rPr>
            </a:br>
            <a:r>
              <a:rPr lang="en-US" cap="all">
                <a:latin typeface="Times New Roman"/>
                <a:cs typeface="Times New Roman"/>
              </a:rPr>
              <a:t>TEAM</a:t>
            </a:r>
          </a:p>
        </p:txBody>
      </p:sp>
      <p:cxnSp>
        <p:nvCxnSpPr>
          <p:cNvPr id="50" name="Straight Connector 49">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2B119FF8-292C-7C56-D318-2E7EAAD8B5A6}"/>
              </a:ext>
            </a:extLst>
          </p:cNvPr>
          <p:cNvSpPr>
            <a:spLocks noGrp="1"/>
          </p:cNvSpPr>
          <p:nvPr>
            <p:ph idx="1"/>
          </p:nvPr>
        </p:nvSpPr>
        <p:spPr>
          <a:xfrm>
            <a:off x="4979938" y="1548583"/>
            <a:ext cx="6591346" cy="4056349"/>
          </a:xfrm>
        </p:spPr>
        <p:txBody>
          <a:bodyPr vert="horz" lIns="91440" tIns="45720" rIns="91440" bIns="45720" rtlCol="0">
            <a:normAutofit/>
          </a:bodyPr>
          <a:lstStyle/>
          <a:p>
            <a:r>
              <a:rPr lang="en-US" dirty="0">
                <a:latin typeface="Times New Roman"/>
                <a:cs typeface="Times New Roman"/>
              </a:rPr>
              <a:t>AMARACHI EZEJI               N01510367</a:t>
            </a:r>
          </a:p>
          <a:p>
            <a:pPr>
              <a:buClr>
                <a:srgbClr val="1287C3"/>
              </a:buClr>
            </a:pPr>
            <a:r>
              <a:rPr lang="en-US" dirty="0">
                <a:latin typeface="Times New Roman"/>
                <a:cs typeface="Times New Roman"/>
              </a:rPr>
              <a:t>APARAJITA ROY                  N01511087</a:t>
            </a:r>
          </a:p>
          <a:p>
            <a:pPr>
              <a:buClr>
                <a:srgbClr val="1287C3"/>
              </a:buClr>
            </a:pPr>
            <a:r>
              <a:rPr lang="en-US" dirty="0">
                <a:latin typeface="Times New Roman"/>
                <a:cs typeface="Times New Roman"/>
              </a:rPr>
              <a:t>AYESHA KARADIA             N01514568</a:t>
            </a:r>
          </a:p>
          <a:p>
            <a:pPr>
              <a:buClr>
                <a:srgbClr val="1287C3"/>
              </a:buClr>
            </a:pPr>
            <a:r>
              <a:rPr lang="en-US" dirty="0">
                <a:latin typeface="Times New Roman"/>
                <a:cs typeface="Times New Roman"/>
              </a:rPr>
              <a:t>GBENGA  ADEBOWALE     N01513109</a:t>
            </a:r>
          </a:p>
          <a:p>
            <a:pPr>
              <a:buClr>
                <a:srgbClr val="1287C3"/>
              </a:buClr>
            </a:pPr>
            <a:r>
              <a:rPr lang="en-US" dirty="0">
                <a:latin typeface="Times New Roman"/>
                <a:cs typeface="Times New Roman"/>
              </a:rPr>
              <a:t>IVIN ALEXANDER               N01474172</a:t>
            </a:r>
          </a:p>
          <a:p>
            <a:pPr>
              <a:buClr>
                <a:srgbClr val="1287C3"/>
              </a:buClr>
            </a:pPr>
            <a:endParaRPr lang="en-US"/>
          </a:p>
          <a:p>
            <a:pPr>
              <a:buClr>
                <a:srgbClr val="1287C3"/>
              </a:buClr>
            </a:pPr>
            <a:endParaRPr lang="en-US"/>
          </a:p>
        </p:txBody>
      </p:sp>
    </p:spTree>
    <p:extLst>
      <p:ext uri="{BB962C8B-B14F-4D97-AF65-F5344CB8AC3E}">
        <p14:creationId xmlns:p14="http://schemas.microsoft.com/office/powerpoint/2010/main" val="587717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eb of wires connecting pins">
            <a:extLst>
              <a:ext uri="{FF2B5EF4-FFF2-40B4-BE49-F238E27FC236}">
                <a16:creationId xmlns:a16="http://schemas.microsoft.com/office/drawing/2014/main" id="{BF2089C3-3EF3-0DC6-487A-5CE9B3584450}"/>
              </a:ext>
            </a:extLst>
          </p:cNvPr>
          <p:cNvPicPr>
            <a:picLocks noChangeAspect="1"/>
          </p:cNvPicPr>
          <p:nvPr/>
        </p:nvPicPr>
        <p:blipFill rotWithShape="1">
          <a:blip r:embed="rId2">
            <a:alphaModFix amt="25000"/>
          </a:blip>
          <a:srcRect t="7863" b="7867"/>
          <a:stretch/>
        </p:blipFill>
        <p:spPr>
          <a:xfrm>
            <a:off x="20" y="10"/>
            <a:ext cx="12191980" cy="6857990"/>
          </a:xfrm>
          <a:prstGeom prst="rect">
            <a:avLst/>
          </a:prstGeom>
        </p:spPr>
      </p:pic>
      <p:sp>
        <p:nvSpPr>
          <p:cNvPr id="2" name="Title"/>
          <p:cNvSpPr>
            <a:spLocks noGrp="1"/>
          </p:cNvSpPr>
          <p:nvPr>
            <p:ph type="title"/>
          </p:nvPr>
        </p:nvSpPr>
        <p:spPr>
          <a:xfrm>
            <a:off x="3721149" y="562897"/>
            <a:ext cx="4475778" cy="1039761"/>
          </a:xfrm>
        </p:spPr>
        <p:txBody>
          <a:bodyPr anchor="b">
            <a:normAutofit/>
          </a:bodyPr>
          <a:lstStyle/>
          <a:p>
            <a:r>
              <a:rPr lang="en-US" sz="5000">
                <a:latin typeface="Times New Roman"/>
                <a:cs typeface="Times New Roman"/>
              </a:rPr>
              <a:t>REFERENCES</a:t>
            </a:r>
            <a:endParaRPr lang="en-US"/>
          </a:p>
        </p:txBody>
      </p:sp>
      <p:sp>
        <p:nvSpPr>
          <p:cNvPr id="3" name="Content Placeholder"/>
          <p:cNvSpPr>
            <a:spLocks noGrp="1"/>
          </p:cNvSpPr>
          <p:nvPr>
            <p:ph idx="1"/>
          </p:nvPr>
        </p:nvSpPr>
        <p:spPr>
          <a:xfrm>
            <a:off x="1269402" y="2040193"/>
            <a:ext cx="10233621" cy="3751007"/>
          </a:xfrm>
        </p:spPr>
        <p:txBody>
          <a:bodyPr vert="horz" lIns="91440" tIns="45720" rIns="91440" bIns="45720" rtlCol="0" anchor="t">
            <a:noAutofit/>
          </a:bodyPr>
          <a:lstStyle/>
          <a:p>
            <a:pPr>
              <a:buClr>
                <a:srgbClr val="1287C3"/>
              </a:buClr>
            </a:pPr>
            <a:r>
              <a:rPr lang="en-US">
                <a:latin typeface="Arial"/>
                <a:cs typeface="Arial"/>
              </a:rPr>
              <a:t>1] Y. -b. Chen, B. -s. Li and X. -q. Ge, "Study on Predictive Model of Customer Churn of Mobile Telecommunication Company," </a:t>
            </a:r>
            <a:r>
              <a:rPr lang="en-US" i="1">
                <a:latin typeface="Calibri"/>
                <a:cs typeface="Calibri"/>
              </a:rPr>
              <a:t>2011 Fourth International Conference on Business Intelligence and Financial Engineering</a:t>
            </a:r>
            <a:r>
              <a:rPr lang="en-US">
                <a:latin typeface="Arial"/>
                <a:cs typeface="Arial"/>
              </a:rPr>
              <a:t>, Wuhan, China, 2011, pp. 114-117, </a:t>
            </a:r>
            <a:r>
              <a:rPr lang="en-US" err="1">
                <a:latin typeface="Arial"/>
                <a:cs typeface="Arial"/>
              </a:rPr>
              <a:t>doi</a:t>
            </a:r>
            <a:r>
              <a:rPr lang="en-US">
                <a:latin typeface="Arial"/>
                <a:cs typeface="Arial"/>
              </a:rPr>
              <a:t>: 10.1109/BIFE.2011.112.</a:t>
            </a:r>
            <a:endParaRPr lang="en-US">
              <a:latin typeface="Times New Roman"/>
              <a:cs typeface="Times New Roman"/>
            </a:endParaRPr>
          </a:p>
          <a:p>
            <a:pPr>
              <a:buClr>
                <a:srgbClr val="1287C3"/>
              </a:buClr>
            </a:pPr>
            <a:r>
              <a:rPr lang="en-US">
                <a:latin typeface="Arial"/>
                <a:cs typeface="Arial"/>
              </a:rPr>
              <a:t>2] P. </a:t>
            </a:r>
            <a:r>
              <a:rPr lang="en-US" err="1">
                <a:latin typeface="Arial"/>
                <a:cs typeface="Arial"/>
              </a:rPr>
              <a:t>Bhuse</a:t>
            </a:r>
            <a:r>
              <a:rPr lang="en-US">
                <a:latin typeface="Arial"/>
                <a:cs typeface="Arial"/>
              </a:rPr>
              <a:t>, A. Gandhi, P. </a:t>
            </a:r>
            <a:r>
              <a:rPr lang="en-US" err="1">
                <a:latin typeface="Arial"/>
                <a:cs typeface="Arial"/>
              </a:rPr>
              <a:t>Meswani</a:t>
            </a:r>
            <a:r>
              <a:rPr lang="en-US">
                <a:latin typeface="Arial"/>
                <a:cs typeface="Arial"/>
              </a:rPr>
              <a:t>, R. Muni and N. Katre, "Machine Learning Based Telecom-Customer Churn Prediction," </a:t>
            </a:r>
            <a:r>
              <a:rPr lang="en-US" i="1">
                <a:latin typeface="Calibri"/>
                <a:cs typeface="Calibri"/>
              </a:rPr>
              <a:t>2020 3rd International Conference on Intelligent Sustainable Systems (ICISS)</a:t>
            </a:r>
            <a:r>
              <a:rPr lang="en-US">
                <a:latin typeface="Arial"/>
                <a:cs typeface="Arial"/>
              </a:rPr>
              <a:t>, </a:t>
            </a:r>
            <a:r>
              <a:rPr lang="en-US" err="1">
                <a:latin typeface="Arial"/>
                <a:cs typeface="Arial"/>
              </a:rPr>
              <a:t>Thoothukudi</a:t>
            </a:r>
            <a:r>
              <a:rPr lang="en-US">
                <a:latin typeface="Arial"/>
                <a:cs typeface="Arial"/>
              </a:rPr>
              <a:t>, India, 2020, pp. 1297-1301, </a:t>
            </a:r>
            <a:r>
              <a:rPr lang="en-US" err="1">
                <a:latin typeface="Arial"/>
                <a:cs typeface="Arial"/>
              </a:rPr>
              <a:t>doi</a:t>
            </a:r>
            <a:r>
              <a:rPr lang="en-US">
                <a:latin typeface="Arial"/>
                <a:cs typeface="Arial"/>
              </a:rPr>
              <a:t>: 10.1109/ICISS49785.2020.9315951.</a:t>
            </a:r>
            <a:endParaRPr lang="en-US"/>
          </a:p>
        </p:txBody>
      </p:sp>
    </p:spTree>
    <p:extLst>
      <p:ext uri="{BB962C8B-B14F-4D97-AF65-F5344CB8AC3E}">
        <p14:creationId xmlns:p14="http://schemas.microsoft.com/office/powerpoint/2010/main" val="7606059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Football on green playing field">
            <a:extLst>
              <a:ext uri="{FF2B5EF4-FFF2-40B4-BE49-F238E27FC236}">
                <a16:creationId xmlns:a16="http://schemas.microsoft.com/office/drawing/2014/main" id="{2CA30B57-043C-6B34-1862-78EC32B8B86E}"/>
              </a:ext>
            </a:extLst>
          </p:cNvPr>
          <p:cNvPicPr>
            <a:picLocks noChangeAspect="1"/>
          </p:cNvPicPr>
          <p:nvPr/>
        </p:nvPicPr>
        <p:blipFill rotWithShape="1">
          <a:blip r:embed="rId2">
            <a:duotone>
              <a:schemeClr val="bg2">
                <a:shade val="45000"/>
                <a:satMod val="135000"/>
              </a:schemeClr>
              <a:prstClr val="white"/>
            </a:duotone>
            <a:alphaModFix amt="25000"/>
          </a:blip>
          <a:srcRect t="11570" r="-2" b="4032"/>
          <a:stretch/>
        </p:blipFill>
        <p:spPr>
          <a:xfrm>
            <a:off x="20" y="10"/>
            <a:ext cx="12191980" cy="6857990"/>
          </a:xfrm>
          <a:prstGeom prst="rect">
            <a:avLst/>
          </a:prstGeom>
        </p:spPr>
      </p:pic>
      <p:sp>
        <p:nvSpPr>
          <p:cNvPr id="2" name="Title"/>
          <p:cNvSpPr>
            <a:spLocks noGrp="1"/>
          </p:cNvSpPr>
          <p:nvPr>
            <p:ph type="title"/>
          </p:nvPr>
        </p:nvSpPr>
        <p:spPr>
          <a:xfrm>
            <a:off x="643467" y="639099"/>
            <a:ext cx="3647493" cy="4965833"/>
          </a:xfrm>
        </p:spPr>
        <p:txBody>
          <a:bodyPr>
            <a:normAutofit/>
          </a:bodyPr>
          <a:lstStyle/>
          <a:p>
            <a:r>
              <a:rPr lang="en-US" cap="all" dirty="0">
                <a:latin typeface="Times New Roman"/>
                <a:cs typeface="Times New Roman"/>
              </a:rPr>
              <a:t>TABLE OF CONTENTS</a:t>
            </a:r>
          </a:p>
        </p:txBody>
      </p:sp>
      <p:cxnSp>
        <p:nvCxnSpPr>
          <p:cNvPr id="50" name="Straight Connector 49">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14">
            <a:extLst>
              <a:ext uri="{FF2B5EF4-FFF2-40B4-BE49-F238E27FC236}">
                <a16:creationId xmlns:a16="http://schemas.microsoft.com/office/drawing/2014/main" id="{F3B16C7E-592F-302F-7175-53064F6C08D7}"/>
              </a:ext>
            </a:extLst>
          </p:cNvPr>
          <p:cNvGraphicFramePr>
            <a:graphicFrameLocks noGrp="1"/>
          </p:cNvGraphicFramePr>
          <p:nvPr>
            <p:ph idx="1"/>
            <p:extLst>
              <p:ext uri="{D42A27DB-BD31-4B8C-83A1-F6EECF244321}">
                <p14:modId xmlns:p14="http://schemas.microsoft.com/office/powerpoint/2010/main" val="3257772417"/>
              </p:ext>
            </p:extLst>
          </p:nvPr>
        </p:nvGraphicFramePr>
        <p:xfrm>
          <a:off x="4979938" y="1548583"/>
          <a:ext cx="6591346" cy="4056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6619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3D pattern of ring shapes connected by lines">
            <a:extLst>
              <a:ext uri="{FF2B5EF4-FFF2-40B4-BE49-F238E27FC236}">
                <a16:creationId xmlns:a16="http://schemas.microsoft.com/office/drawing/2014/main" id="{59BDADBC-CDB1-ED3B-F479-F3E2F1955ADA}"/>
              </a:ext>
            </a:extLst>
          </p:cNvPr>
          <p:cNvPicPr>
            <a:picLocks noChangeAspect="1"/>
          </p:cNvPicPr>
          <p:nvPr/>
        </p:nvPicPr>
        <p:blipFill rotWithShape="1">
          <a:blip r:embed="rId2">
            <a:alphaModFix amt="25000"/>
          </a:blip>
          <a:srcRect/>
          <a:stretch/>
        </p:blipFill>
        <p:spPr>
          <a:xfrm>
            <a:off x="20" y="10"/>
            <a:ext cx="12191980" cy="6857990"/>
          </a:xfrm>
          <a:prstGeom prst="rect">
            <a:avLst/>
          </a:prstGeom>
        </p:spPr>
      </p:pic>
      <p:sp>
        <p:nvSpPr>
          <p:cNvPr id="2" name="Title"/>
          <p:cNvSpPr>
            <a:spLocks noGrp="1"/>
          </p:cNvSpPr>
          <p:nvPr>
            <p:ph type="title"/>
          </p:nvPr>
        </p:nvSpPr>
        <p:spPr>
          <a:xfrm>
            <a:off x="2504408" y="734961"/>
            <a:ext cx="5778552" cy="867696"/>
          </a:xfrm>
        </p:spPr>
        <p:txBody>
          <a:bodyPr anchor="b">
            <a:noAutofit/>
          </a:bodyPr>
          <a:lstStyle/>
          <a:p>
            <a:pPr algn="l"/>
            <a:r>
              <a:rPr lang="en-US" sz="5000" b="1">
                <a:latin typeface="Times New Roman"/>
                <a:cs typeface="Times New Roman"/>
              </a:rPr>
              <a:t>INTRODUCTION</a:t>
            </a:r>
          </a:p>
        </p:txBody>
      </p:sp>
      <p:sp>
        <p:nvSpPr>
          <p:cNvPr id="3" name="Content Placeholder"/>
          <p:cNvSpPr>
            <a:spLocks noGrp="1"/>
          </p:cNvSpPr>
          <p:nvPr>
            <p:ph idx="1"/>
          </p:nvPr>
        </p:nvSpPr>
        <p:spPr>
          <a:xfrm>
            <a:off x="1269402" y="2027903"/>
            <a:ext cx="10233621" cy="3763297"/>
          </a:xfrm>
        </p:spPr>
        <p:txBody>
          <a:bodyPr vert="horz" lIns="91440" tIns="45720" rIns="91440" bIns="45720" rtlCol="0" anchor="t">
            <a:noAutofit/>
          </a:bodyPr>
          <a:lstStyle/>
          <a:p>
            <a:pPr marL="0" indent="0" algn="just">
              <a:buNone/>
            </a:pPr>
            <a:r>
              <a:rPr lang="en-US" sz="2800">
                <a:latin typeface="Times New Roman"/>
                <a:cs typeface="Times New Roman"/>
              </a:rPr>
              <a:t>The goal of this project is to create a churn prediction system for a well-known telecommunications company. Our goal is to analyze past customer data using data analytics and machine learning to find trends and signals that point to possible churn behavior. The brand can cultivate long-lasting customer relationships and ensure sustainable growth and ongoing success in a market that is constantly changing by taking a proactive approach to churn prediction and retention.</a:t>
            </a:r>
            <a:endParaRPr lang="en-US" sz="2800">
              <a:latin typeface="Neue Haas Grotesk Text Pro"/>
              <a:cs typeface="Times New Roman"/>
            </a:endParaRPr>
          </a:p>
          <a:p>
            <a:pPr>
              <a:buClr>
                <a:srgbClr val="1287C3"/>
              </a:buClr>
              <a:buFont typeface="Arial" panose="020B0504020202020204" pitchFamily="34" charset="0"/>
              <a:buChar char="•"/>
            </a:pPr>
            <a:endParaRPr lang="en-US">
              <a:cs typeface="Times New Roman"/>
            </a:endParaRPr>
          </a:p>
        </p:txBody>
      </p:sp>
    </p:spTree>
    <p:extLst>
      <p:ext uri="{BB962C8B-B14F-4D97-AF65-F5344CB8AC3E}">
        <p14:creationId xmlns:p14="http://schemas.microsoft.com/office/powerpoint/2010/main" val="4224184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A4EC59-B8A3-489A-9FB4-AA069920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uter script on a screen">
            <a:extLst>
              <a:ext uri="{FF2B5EF4-FFF2-40B4-BE49-F238E27FC236}">
                <a16:creationId xmlns:a16="http://schemas.microsoft.com/office/drawing/2014/main" id="{F3957926-37F4-813F-786D-D9BFE21EE041}"/>
              </a:ext>
            </a:extLst>
          </p:cNvPr>
          <p:cNvPicPr>
            <a:picLocks noChangeAspect="1"/>
          </p:cNvPicPr>
          <p:nvPr/>
        </p:nvPicPr>
        <p:blipFill rotWithShape="1">
          <a:blip r:embed="rId3"/>
          <a:srcRect t="7695" b="8035"/>
          <a:stretch/>
        </p:blipFill>
        <p:spPr>
          <a:xfrm>
            <a:off x="-958625" y="122914"/>
            <a:ext cx="12191980" cy="6857990"/>
          </a:xfrm>
          <a:prstGeom prst="rect">
            <a:avLst/>
          </a:prstGeom>
        </p:spPr>
      </p:pic>
      <p:sp>
        <p:nvSpPr>
          <p:cNvPr id="20" name="Freeform 15">
            <a:extLst>
              <a:ext uri="{FF2B5EF4-FFF2-40B4-BE49-F238E27FC236}">
                <a16:creationId xmlns:a16="http://schemas.microsoft.com/office/drawing/2014/main" id="{1143E968-E203-496D-A1AD-2EA10AB3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BB3444A-472E-400E-81D0-7CCDEEECC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3" name="Freeform 6">
              <a:extLst>
                <a:ext uri="{FF2B5EF4-FFF2-40B4-BE49-F238E27FC236}">
                  <a16:creationId xmlns:a16="http://schemas.microsoft.com/office/drawing/2014/main" id="{B7E64D84-2392-46A1-99D2-C8FC063F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89352A95-1C82-4A0D-9B20-8AC7280C7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 name="Freeform 8">
              <a:extLst>
                <a:ext uri="{FF2B5EF4-FFF2-40B4-BE49-F238E27FC236}">
                  <a16:creationId xmlns:a16="http://schemas.microsoft.com/office/drawing/2014/main" id="{81B60E48-D617-4CF1-8900-497D4914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BFF6C14F-3347-46BB-A317-C1C12263E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CDD86299-6737-471C-98C5-872BDC681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60C6C46B-7841-473B-AC3A-9A69908AB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cNvSpPr>
            <a:spLocks noGrp="1"/>
          </p:cNvSpPr>
          <p:nvPr>
            <p:ph type="title"/>
          </p:nvPr>
        </p:nvSpPr>
        <p:spPr>
          <a:xfrm>
            <a:off x="3970867" y="558800"/>
            <a:ext cx="7535333" cy="1413933"/>
          </a:xfrm>
        </p:spPr>
        <p:txBody>
          <a:bodyPr>
            <a:normAutofit/>
          </a:bodyPr>
          <a:lstStyle/>
          <a:p>
            <a:r>
              <a:rPr lang="en-US" sz="5000" b="1">
                <a:solidFill>
                  <a:schemeClr val="bg1"/>
                </a:solidFill>
                <a:latin typeface="Times New Roman"/>
                <a:cs typeface="Times New Roman"/>
              </a:rPr>
              <a:t>DATA DESCRIPTION</a:t>
            </a:r>
            <a:endParaRPr lang="en-US" sz="5000">
              <a:solidFill>
                <a:schemeClr val="bg1"/>
              </a:solidFill>
            </a:endParaRPr>
          </a:p>
        </p:txBody>
      </p:sp>
      <p:sp>
        <p:nvSpPr>
          <p:cNvPr id="3" name="Content Placeholder"/>
          <p:cNvSpPr>
            <a:spLocks noGrp="1"/>
          </p:cNvSpPr>
          <p:nvPr>
            <p:ph idx="1"/>
          </p:nvPr>
        </p:nvSpPr>
        <p:spPr>
          <a:xfrm>
            <a:off x="3970867" y="2048933"/>
            <a:ext cx="7532156" cy="3742267"/>
          </a:xfrm>
        </p:spPr>
        <p:txBody>
          <a:bodyPr vert="horz" lIns="91440" tIns="45720" rIns="91440" bIns="45720" rtlCol="0" anchor="ctr">
            <a:noAutofit/>
          </a:bodyPr>
          <a:lstStyle/>
          <a:p>
            <a:pPr lvl="0">
              <a:lnSpc>
                <a:spcPct val="90000"/>
              </a:lnSpc>
            </a:pPr>
            <a:r>
              <a:rPr lang="en-US" sz="1600" dirty="0">
                <a:solidFill>
                  <a:schemeClr val="bg1"/>
                </a:solidFill>
                <a:latin typeface="Times New Roman"/>
                <a:cs typeface="Times New Roman"/>
              </a:rPr>
              <a:t>'</a:t>
            </a:r>
            <a:r>
              <a:rPr lang="en-US" sz="1600" dirty="0" err="1">
                <a:solidFill>
                  <a:schemeClr val="bg1"/>
                </a:solidFill>
                <a:latin typeface="Times New Roman"/>
                <a:cs typeface="Times New Roman"/>
              </a:rPr>
              <a:t>Senior_Citizen</a:t>
            </a:r>
            <a:r>
              <a:rPr lang="en-US" sz="1600" dirty="0">
                <a:solidFill>
                  <a:schemeClr val="bg1"/>
                </a:solidFill>
                <a:latin typeface="Times New Roman"/>
                <a:cs typeface="Times New Roman"/>
              </a:rPr>
              <a:t>' : A binary variable showing if the consumer is a senior citizen</a:t>
            </a:r>
          </a:p>
          <a:p>
            <a:pPr lvl="0">
              <a:lnSpc>
                <a:spcPct val="90000"/>
              </a:lnSpc>
            </a:pPr>
            <a:r>
              <a:rPr lang="en-US" sz="1600" dirty="0">
                <a:solidFill>
                  <a:schemeClr val="bg1"/>
                </a:solidFill>
                <a:latin typeface="Times New Roman"/>
                <a:cs typeface="Times New Roman"/>
              </a:rPr>
              <a:t>'Partner' and 'Dependents': Binary variables showing if the client has a partner or dependents</a:t>
            </a:r>
            <a:endParaRPr lang="en-US" sz="1600">
              <a:solidFill>
                <a:schemeClr val="bg1"/>
              </a:solidFill>
              <a:latin typeface="Times New Roman"/>
              <a:cs typeface="Times New Roman"/>
            </a:endParaRPr>
          </a:p>
          <a:p>
            <a:pPr lvl="0">
              <a:lnSpc>
                <a:spcPct val="90000"/>
              </a:lnSpc>
            </a:pPr>
            <a:r>
              <a:rPr lang="en-US" sz="1600" dirty="0">
                <a:solidFill>
                  <a:schemeClr val="bg1"/>
                </a:solidFill>
                <a:latin typeface="Times New Roman"/>
                <a:cs typeface="Times New Roman"/>
              </a:rPr>
              <a:t>'tenure': The number of months the customer has been with the firm</a:t>
            </a:r>
          </a:p>
          <a:p>
            <a:pPr lvl="0">
              <a:lnSpc>
                <a:spcPct val="90000"/>
              </a:lnSpc>
            </a:pPr>
            <a:r>
              <a:rPr lang="en-US" sz="1600" dirty="0">
                <a:solidFill>
                  <a:schemeClr val="bg1"/>
                </a:solidFill>
                <a:latin typeface="Times New Roman"/>
                <a:cs typeface="Times New Roman"/>
              </a:rPr>
              <a:t>'</a:t>
            </a:r>
            <a:r>
              <a:rPr lang="en-US" sz="1600" dirty="0" err="1">
                <a:solidFill>
                  <a:schemeClr val="bg1"/>
                </a:solidFill>
                <a:latin typeface="Times New Roman"/>
                <a:cs typeface="Times New Roman"/>
              </a:rPr>
              <a:t>Phone_Service</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Paperless_Billing</a:t>
            </a:r>
            <a:r>
              <a:rPr lang="en-US" sz="1600" dirty="0">
                <a:solidFill>
                  <a:schemeClr val="bg1"/>
                </a:solidFill>
                <a:latin typeface="Times New Roman"/>
                <a:cs typeface="Times New Roman"/>
              </a:rPr>
              <a:t>': Binary variables showing if the client has phone service and paperless billing, respectively</a:t>
            </a:r>
            <a:endParaRPr lang="en-US" sz="1600">
              <a:solidFill>
                <a:schemeClr val="bg1"/>
              </a:solidFill>
              <a:latin typeface="Times New Roman"/>
              <a:cs typeface="Times New Roman"/>
            </a:endParaRPr>
          </a:p>
          <a:p>
            <a:pPr lvl="0">
              <a:lnSpc>
                <a:spcPct val="90000"/>
              </a:lnSpc>
            </a:pPr>
            <a:r>
              <a:rPr lang="en-US" sz="1600" dirty="0">
                <a:solidFill>
                  <a:schemeClr val="bg1"/>
                </a:solidFill>
                <a:latin typeface="Times New Roman"/>
                <a:cs typeface="Times New Roman"/>
              </a:rPr>
              <a:t>'</a:t>
            </a:r>
            <a:r>
              <a:rPr lang="en-US" sz="1600" dirty="0" err="1">
                <a:solidFill>
                  <a:schemeClr val="bg1"/>
                </a:solidFill>
                <a:latin typeface="Times New Roman"/>
                <a:cs typeface="Times New Roman"/>
              </a:rPr>
              <a:t>Monthly_Charges</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Total_Charges</a:t>
            </a:r>
            <a:r>
              <a:rPr lang="en-US" sz="1600" dirty="0">
                <a:solidFill>
                  <a:schemeClr val="bg1"/>
                </a:solidFill>
                <a:latin typeface="Times New Roman"/>
                <a:cs typeface="Times New Roman"/>
              </a:rPr>
              <a:t>': The monthly and total costs incurred by the customer, respectively</a:t>
            </a:r>
            <a:endParaRPr lang="en-US" sz="1600">
              <a:solidFill>
                <a:schemeClr val="bg1"/>
              </a:solidFill>
              <a:latin typeface="Times New Roman"/>
              <a:cs typeface="Times New Roman"/>
            </a:endParaRPr>
          </a:p>
          <a:p>
            <a:pPr lvl="0">
              <a:lnSpc>
                <a:spcPct val="90000"/>
              </a:lnSpc>
            </a:pPr>
            <a:r>
              <a:rPr lang="en-US" sz="1600" dirty="0">
                <a:solidFill>
                  <a:schemeClr val="bg1"/>
                </a:solidFill>
                <a:latin typeface="Times New Roman"/>
                <a:cs typeface="Times New Roman"/>
              </a:rPr>
              <a:t>'gender': A binary variable showing if the customer is a male or female</a:t>
            </a:r>
          </a:p>
          <a:p>
            <a:pPr lvl="0">
              <a:lnSpc>
                <a:spcPct val="90000"/>
              </a:lnSpc>
            </a:pPr>
            <a:r>
              <a:rPr lang="en-US" sz="1600" dirty="0">
                <a:solidFill>
                  <a:schemeClr val="bg1"/>
                </a:solidFill>
                <a:latin typeface="Times New Roman"/>
                <a:cs typeface="Times New Roman"/>
              </a:rPr>
              <a:t>'</a:t>
            </a:r>
            <a:r>
              <a:rPr lang="en-US" sz="1600" dirty="0" err="1">
                <a:solidFill>
                  <a:schemeClr val="bg1"/>
                </a:solidFill>
                <a:latin typeface="Times New Roman"/>
                <a:cs typeface="Times New Roman"/>
              </a:rPr>
              <a:t>InternetService</a:t>
            </a:r>
            <a:r>
              <a:rPr lang="en-US" sz="1600" dirty="0">
                <a:solidFill>
                  <a:schemeClr val="bg1"/>
                </a:solidFill>
                <a:latin typeface="Times New Roman"/>
                <a:cs typeface="Times New Roman"/>
              </a:rPr>
              <a:t>' : The type of internet service a customer is using</a:t>
            </a:r>
          </a:p>
          <a:p>
            <a:pPr>
              <a:lnSpc>
                <a:spcPct val="90000"/>
              </a:lnSpc>
              <a:buClr>
                <a:srgbClr val="1287C3"/>
              </a:buClr>
            </a:pPr>
            <a:r>
              <a:rPr lang="en-US" sz="1600" dirty="0">
                <a:solidFill>
                  <a:schemeClr val="bg1"/>
                </a:solidFill>
                <a:latin typeface="Corbel"/>
                <a:cs typeface="Times New Roman"/>
              </a:rPr>
              <a:t>'</a:t>
            </a:r>
            <a:r>
              <a:rPr lang="en-US" sz="1600" dirty="0" err="1">
                <a:solidFill>
                  <a:schemeClr val="bg1"/>
                </a:solidFill>
                <a:latin typeface="Times New Roman"/>
                <a:cs typeface="Times New Roman"/>
              </a:rPr>
              <a:t>MultipleLines</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OnlineSecurity</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OnlineBackup</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DeviceProtection</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TechSupport</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StreamingTV</a:t>
            </a:r>
            <a:r>
              <a:rPr lang="en-US" sz="1600" dirty="0">
                <a:solidFill>
                  <a:schemeClr val="bg1"/>
                </a:solidFill>
                <a:latin typeface="Times New Roman"/>
                <a:cs typeface="Times New Roman"/>
              </a:rPr>
              <a:t>', '</a:t>
            </a:r>
            <a:r>
              <a:rPr lang="en-US" sz="1600" dirty="0" err="1">
                <a:solidFill>
                  <a:schemeClr val="bg1"/>
                </a:solidFill>
                <a:latin typeface="Times New Roman"/>
                <a:cs typeface="Times New Roman"/>
              </a:rPr>
              <a:t>StreamingMovies</a:t>
            </a:r>
            <a:r>
              <a:rPr lang="en-US" sz="1600" dirty="0">
                <a:solidFill>
                  <a:schemeClr val="bg1"/>
                </a:solidFill>
                <a:latin typeface="Times New Roman"/>
                <a:cs typeface="Times New Roman"/>
              </a:rPr>
              <a:t>': categorical variables indicating whether or not a consumer is using particular services</a:t>
            </a:r>
            <a:endParaRPr lang="en-US" sz="1600">
              <a:solidFill>
                <a:schemeClr val="bg1"/>
              </a:solidFill>
              <a:latin typeface="Times New Roman"/>
              <a:cs typeface="Times New Roman"/>
            </a:endParaRPr>
          </a:p>
          <a:p>
            <a:pPr>
              <a:lnSpc>
                <a:spcPct val="90000"/>
              </a:lnSpc>
              <a:buClr>
                <a:srgbClr val="1287C3"/>
              </a:buClr>
            </a:pPr>
            <a:r>
              <a:rPr lang="en-US" sz="1600" dirty="0">
                <a:solidFill>
                  <a:schemeClr val="bg1"/>
                </a:solidFill>
                <a:latin typeface="Times New Roman"/>
                <a:cs typeface="Times New Roman"/>
              </a:rPr>
              <a:t>'Contract': The type of contract made between the customer and the firm</a:t>
            </a:r>
          </a:p>
        </p:txBody>
      </p:sp>
    </p:spTree>
    <p:extLst>
      <p:ext uri="{BB962C8B-B14F-4D97-AF65-F5344CB8AC3E}">
        <p14:creationId xmlns:p14="http://schemas.microsoft.com/office/powerpoint/2010/main" val="37267718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ny question marks on black background">
            <a:extLst>
              <a:ext uri="{FF2B5EF4-FFF2-40B4-BE49-F238E27FC236}">
                <a16:creationId xmlns:a16="http://schemas.microsoft.com/office/drawing/2014/main" id="{8AC28C31-C9B8-C078-DCE6-07CAE5FC2964}"/>
              </a:ext>
            </a:extLst>
          </p:cNvPr>
          <p:cNvPicPr>
            <a:picLocks noChangeAspect="1"/>
          </p:cNvPicPr>
          <p:nvPr/>
        </p:nvPicPr>
        <p:blipFill rotWithShape="1">
          <a:blip r:embed="rId3"/>
          <a:srcRect t="7787"/>
          <a:stretch/>
        </p:blipFill>
        <p:spPr>
          <a:xfrm>
            <a:off x="20" y="10"/>
            <a:ext cx="12191980" cy="6857990"/>
          </a:xfrm>
          <a:prstGeom prst="rect">
            <a:avLst/>
          </a:prstGeom>
        </p:spPr>
      </p:pic>
      <p:sp>
        <p:nvSpPr>
          <p:cNvPr id="13" name="Freeform 15">
            <a:extLst>
              <a:ext uri="{FF2B5EF4-FFF2-40B4-BE49-F238E27FC236}">
                <a16:creationId xmlns:a16="http://schemas.microsoft.com/office/drawing/2014/main" id="{AAAE29C6-F6DD-4D29-805A-6C214EA9C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9491133"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9203266 w 9203266"/>
              <a:gd name="connsiteY0" fmla="*/ 16933 h 6883400"/>
              <a:gd name="connsiteX1" fmla="*/ 4783666 w 9203266"/>
              <a:gd name="connsiteY1" fmla="*/ 2573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203266"/>
              <a:gd name="connsiteY0" fmla="*/ 16933 h 6883400"/>
              <a:gd name="connsiteX1" fmla="*/ 8339666 w 9203266"/>
              <a:gd name="connsiteY1" fmla="*/ 5240866 h 6883400"/>
              <a:gd name="connsiteX2" fmla="*/ 7340600 w 9203266"/>
              <a:gd name="connsiteY2" fmla="*/ 6874933 h 6883400"/>
              <a:gd name="connsiteX3" fmla="*/ 0 w 9203266"/>
              <a:gd name="connsiteY3" fmla="*/ 6883400 h 6883400"/>
              <a:gd name="connsiteX4" fmla="*/ 8466 w 9203266"/>
              <a:gd name="connsiteY4" fmla="*/ 0 h 6883400"/>
              <a:gd name="connsiteX5" fmla="*/ 9203266 w 9203266"/>
              <a:gd name="connsiteY5" fmla="*/ 16933 h 6883400"/>
              <a:gd name="connsiteX0" fmla="*/ 9203266 w 9491133"/>
              <a:gd name="connsiteY0" fmla="*/ 16933 h 6883400"/>
              <a:gd name="connsiteX1" fmla="*/ 8339666 w 9491133"/>
              <a:gd name="connsiteY1" fmla="*/ 5240866 h 6883400"/>
              <a:gd name="connsiteX2" fmla="*/ 9491133 w 9491133"/>
              <a:gd name="connsiteY2" fmla="*/ 6883400 h 6883400"/>
              <a:gd name="connsiteX3" fmla="*/ 0 w 9491133"/>
              <a:gd name="connsiteY3" fmla="*/ 6883400 h 6883400"/>
              <a:gd name="connsiteX4" fmla="*/ 8466 w 9491133"/>
              <a:gd name="connsiteY4" fmla="*/ 0 h 6883400"/>
              <a:gd name="connsiteX5" fmla="*/ 9203266 w 9491133"/>
              <a:gd name="connsiteY5" fmla="*/ 16933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91133" h="6883400">
                <a:moveTo>
                  <a:pt x="9203266" y="16933"/>
                </a:moveTo>
                <a:lnTo>
                  <a:pt x="8339666" y="5240866"/>
                </a:lnTo>
                <a:lnTo>
                  <a:pt x="9491133" y="6883400"/>
                </a:lnTo>
                <a:lnTo>
                  <a:pt x="0" y="6883400"/>
                </a:lnTo>
                <a:lnTo>
                  <a:pt x="8466" y="0"/>
                </a:lnTo>
                <a:lnTo>
                  <a:pt x="9203266" y="16933"/>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685800" y="685800"/>
            <a:ext cx="7391400" cy="1176867"/>
          </a:xfrm>
        </p:spPr>
        <p:txBody>
          <a:bodyPr>
            <a:normAutofit/>
          </a:bodyPr>
          <a:lstStyle/>
          <a:p>
            <a:r>
              <a:rPr lang="en-US" sz="5000" b="1">
                <a:solidFill>
                  <a:schemeClr val="bg1"/>
                </a:solidFill>
                <a:latin typeface="Times New Roman"/>
                <a:cs typeface="Times New Roman"/>
              </a:rPr>
              <a:t>DATA PREPARATION</a:t>
            </a:r>
          </a:p>
        </p:txBody>
      </p:sp>
      <p:sp>
        <p:nvSpPr>
          <p:cNvPr id="3" name="Content Placeholder"/>
          <p:cNvSpPr>
            <a:spLocks noGrp="1"/>
          </p:cNvSpPr>
          <p:nvPr>
            <p:ph idx="1"/>
          </p:nvPr>
        </p:nvSpPr>
        <p:spPr>
          <a:xfrm>
            <a:off x="685799" y="1888067"/>
            <a:ext cx="7391401" cy="3970866"/>
          </a:xfrm>
        </p:spPr>
        <p:txBody>
          <a:bodyPr>
            <a:normAutofit/>
          </a:bodyPr>
          <a:lstStyle/>
          <a:p>
            <a:pPr>
              <a:lnSpc>
                <a:spcPct val="90000"/>
              </a:lnSpc>
            </a:pPr>
            <a:r>
              <a:rPr lang="en-US" sz="2000" dirty="0">
                <a:solidFill>
                  <a:schemeClr val="bg1"/>
                </a:solidFill>
                <a:latin typeface="Times New Roman"/>
                <a:cs typeface="Times New Roman"/>
              </a:rPr>
              <a:t>Missing Values: The “</a:t>
            </a:r>
            <a:r>
              <a:rPr lang="en-US" sz="2000" dirty="0" err="1">
                <a:solidFill>
                  <a:schemeClr val="bg1"/>
                </a:solidFill>
                <a:latin typeface="Times New Roman"/>
                <a:cs typeface="Times New Roman"/>
              </a:rPr>
              <a:t>TotalCharges</a:t>
            </a:r>
            <a:r>
              <a:rPr lang="en-US" sz="2000" dirty="0">
                <a:solidFill>
                  <a:schemeClr val="bg1"/>
                </a:solidFill>
                <a:latin typeface="Times New Roman"/>
                <a:cs typeface="Times New Roman"/>
              </a:rPr>
              <a:t>” Column and “</a:t>
            </a:r>
            <a:r>
              <a:rPr lang="en-US" sz="2000" dirty="0" err="1">
                <a:solidFill>
                  <a:schemeClr val="bg1"/>
                </a:solidFill>
                <a:latin typeface="Times New Roman"/>
                <a:cs typeface="Times New Roman"/>
              </a:rPr>
              <a:t>AvgMonthlySpending</a:t>
            </a:r>
            <a:r>
              <a:rPr lang="en-US" sz="2000" dirty="0">
                <a:solidFill>
                  <a:schemeClr val="bg1"/>
                </a:solidFill>
                <a:latin typeface="Times New Roman"/>
                <a:cs typeface="Times New Roman"/>
              </a:rPr>
              <a:t>” Column in the dataset both had missing  values and we replaced the values with the calculated means. </a:t>
            </a:r>
          </a:p>
          <a:p>
            <a:pPr lvl="0">
              <a:lnSpc>
                <a:spcPct val="90000"/>
              </a:lnSpc>
            </a:pPr>
            <a:r>
              <a:rPr lang="en-US" sz="2000" dirty="0">
                <a:solidFill>
                  <a:schemeClr val="bg1"/>
                </a:solidFill>
                <a:latin typeface="Times New Roman"/>
                <a:cs typeface="Times New Roman"/>
              </a:rPr>
              <a:t>Encoding Categorical Variables: One-hot encoding was used to encode categorical variables as binary or dummy variables.</a:t>
            </a:r>
          </a:p>
          <a:p>
            <a:pPr lvl="0">
              <a:lnSpc>
                <a:spcPct val="90000"/>
              </a:lnSpc>
            </a:pPr>
            <a:r>
              <a:rPr lang="en-US" sz="2000" dirty="0">
                <a:solidFill>
                  <a:schemeClr val="bg1"/>
                </a:solidFill>
                <a:latin typeface="Times New Roman"/>
                <a:cs typeface="Times New Roman"/>
              </a:rPr>
              <a:t>Feature Scaling: To guarantee that all features had comparable sizes, numerical features (such as "tenure," "</a:t>
            </a:r>
            <a:r>
              <a:rPr lang="en-US" sz="2000" dirty="0" err="1">
                <a:solidFill>
                  <a:schemeClr val="bg1"/>
                </a:solidFill>
                <a:latin typeface="Times New Roman"/>
                <a:cs typeface="Times New Roman"/>
              </a:rPr>
              <a:t>MonthlyCharges</a:t>
            </a:r>
            <a:r>
              <a:rPr lang="en-US" sz="2000" dirty="0">
                <a:solidFill>
                  <a:schemeClr val="bg1"/>
                </a:solidFill>
                <a:latin typeface="Times New Roman"/>
                <a:cs typeface="Times New Roman"/>
              </a:rPr>
              <a:t>," and "</a:t>
            </a:r>
            <a:r>
              <a:rPr lang="en-US" sz="2000" dirty="0" err="1">
                <a:solidFill>
                  <a:schemeClr val="bg1"/>
                </a:solidFill>
                <a:latin typeface="Times New Roman"/>
                <a:cs typeface="Times New Roman"/>
              </a:rPr>
              <a:t>TotalCharges</a:t>
            </a:r>
            <a:r>
              <a:rPr lang="en-US" sz="2000" dirty="0">
                <a:solidFill>
                  <a:schemeClr val="bg1"/>
                </a:solidFill>
                <a:latin typeface="Times New Roman"/>
                <a:cs typeface="Times New Roman"/>
              </a:rPr>
              <a:t>" were </a:t>
            </a:r>
            <a:r>
              <a:rPr lang="en-US" sz="2000" dirty="0" err="1">
                <a:solidFill>
                  <a:schemeClr val="bg1"/>
                </a:solidFill>
                <a:latin typeface="Times New Roman"/>
                <a:cs typeface="Times New Roman"/>
              </a:rPr>
              <a:t>standardised</a:t>
            </a:r>
            <a:r>
              <a:rPr lang="en-US" sz="2000" dirty="0">
                <a:solidFill>
                  <a:schemeClr val="bg1"/>
                </a:solidFill>
                <a:latin typeface="Times New Roman"/>
                <a:cs typeface="Times New Roman"/>
              </a:rPr>
              <a:t> using the </a:t>
            </a:r>
            <a:r>
              <a:rPr lang="en-US" sz="2000" dirty="0" err="1">
                <a:solidFill>
                  <a:schemeClr val="bg1"/>
                </a:solidFill>
                <a:latin typeface="Times New Roman"/>
                <a:cs typeface="Times New Roman"/>
              </a:rPr>
              <a:t>StandardScaler</a:t>
            </a:r>
            <a:r>
              <a:rPr lang="en-US" sz="2000" dirty="0">
                <a:solidFill>
                  <a:schemeClr val="bg1"/>
                </a:solidFill>
                <a:latin typeface="Times New Roman"/>
                <a:cs typeface="Times New Roman"/>
              </a:rPr>
              <a:t>.</a:t>
            </a:r>
          </a:p>
          <a:p>
            <a:pPr>
              <a:lnSpc>
                <a:spcPct val="90000"/>
              </a:lnSpc>
            </a:pPr>
            <a:r>
              <a:rPr lang="en-US" sz="2000" dirty="0">
                <a:solidFill>
                  <a:schemeClr val="bg1"/>
                </a:solidFill>
                <a:latin typeface="Times New Roman"/>
                <a:cs typeface="Times New Roman"/>
              </a:rPr>
              <a:t>Data Splitting and Modeling: The dataset was split into two core components: the feature set and the target variable , a fundamental step in building an effective machine learning model.</a:t>
            </a:r>
          </a:p>
        </p:txBody>
      </p:sp>
      <p:grpSp>
        <p:nvGrpSpPr>
          <p:cNvPr id="15" name="Group 1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05812" y="0"/>
            <a:ext cx="2436813" cy="6858001"/>
            <a:chOff x="1320800" y="0"/>
            <a:chExt cx="2436813" cy="6858001"/>
          </a:xfrm>
        </p:grpSpPr>
        <p:sp>
          <p:nvSpPr>
            <p:cNvPr id="1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6408587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6CA4EC59-B8A3-489A-9FB4-AA069920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financial graph">
            <a:extLst>
              <a:ext uri="{FF2B5EF4-FFF2-40B4-BE49-F238E27FC236}">
                <a16:creationId xmlns:a16="http://schemas.microsoft.com/office/drawing/2014/main" id="{129852D2-1581-2C66-1968-EBB1C2AE83CF}"/>
              </a:ext>
            </a:extLst>
          </p:cNvPr>
          <p:cNvPicPr>
            <a:picLocks noChangeAspect="1"/>
          </p:cNvPicPr>
          <p:nvPr/>
        </p:nvPicPr>
        <p:blipFill rotWithShape="1">
          <a:blip r:embed="rId3"/>
          <a:srcRect/>
          <a:stretch/>
        </p:blipFill>
        <p:spPr>
          <a:xfrm>
            <a:off x="20" y="-12280"/>
            <a:ext cx="12191980" cy="6857990"/>
          </a:xfrm>
          <a:prstGeom prst="rect">
            <a:avLst/>
          </a:prstGeom>
        </p:spPr>
      </p:pic>
      <p:sp>
        <p:nvSpPr>
          <p:cNvPr id="28" name="Freeform 15">
            <a:extLst>
              <a:ext uri="{FF2B5EF4-FFF2-40B4-BE49-F238E27FC236}">
                <a16:creationId xmlns:a16="http://schemas.microsoft.com/office/drawing/2014/main" id="{1143E968-E203-496D-A1AD-2EA10AB3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3005669" y="-16933"/>
            <a:ext cx="9220200" cy="6891867"/>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 name="connsiteX0" fmla="*/ 8382001 w 10295468"/>
              <a:gd name="connsiteY0" fmla="*/ 8466 h 6883400"/>
              <a:gd name="connsiteX1" fmla="*/ 7738534 w 10295468"/>
              <a:gd name="connsiteY1" fmla="*/ 2573866 h 6883400"/>
              <a:gd name="connsiteX2" fmla="*/ 10295468 w 10295468"/>
              <a:gd name="connsiteY2" fmla="*/ 6874933 h 6883400"/>
              <a:gd name="connsiteX3" fmla="*/ 2954868 w 10295468"/>
              <a:gd name="connsiteY3" fmla="*/ 6883400 h 6883400"/>
              <a:gd name="connsiteX4" fmla="*/ 0 w 10295468"/>
              <a:gd name="connsiteY4" fmla="*/ 0 h 6883400"/>
              <a:gd name="connsiteX5" fmla="*/ 8382001 w 10295468"/>
              <a:gd name="connsiteY5" fmla="*/ 8466 h 6883400"/>
              <a:gd name="connsiteX0" fmla="*/ 8382001 w 10295468"/>
              <a:gd name="connsiteY0" fmla="*/ 8466 h 6891867"/>
              <a:gd name="connsiteX1" fmla="*/ 7738534 w 10295468"/>
              <a:gd name="connsiteY1" fmla="*/ 2573866 h 6891867"/>
              <a:gd name="connsiteX2" fmla="*/ 10295468 w 10295468"/>
              <a:gd name="connsiteY2" fmla="*/ 6874933 h 6891867"/>
              <a:gd name="connsiteX3" fmla="*/ 16935 w 10295468"/>
              <a:gd name="connsiteY3" fmla="*/ 6891867 h 6891867"/>
              <a:gd name="connsiteX4" fmla="*/ 0 w 10295468"/>
              <a:gd name="connsiteY4" fmla="*/ 0 h 6891867"/>
              <a:gd name="connsiteX5" fmla="*/ 8382001 w 10295468"/>
              <a:gd name="connsiteY5" fmla="*/ 8466 h 6891867"/>
              <a:gd name="connsiteX0" fmla="*/ 8382001 w 8382001"/>
              <a:gd name="connsiteY0" fmla="*/ 8466 h 6891867"/>
              <a:gd name="connsiteX1" fmla="*/ 7738534 w 8382001"/>
              <a:gd name="connsiteY1" fmla="*/ 2573866 h 6891867"/>
              <a:gd name="connsiteX2" fmla="*/ 7340602 w 8382001"/>
              <a:gd name="connsiteY2" fmla="*/ 6883400 h 6891867"/>
              <a:gd name="connsiteX3" fmla="*/ 16935 w 8382001"/>
              <a:gd name="connsiteY3" fmla="*/ 6891867 h 6891867"/>
              <a:gd name="connsiteX4" fmla="*/ 0 w 8382001"/>
              <a:gd name="connsiteY4" fmla="*/ 0 h 6891867"/>
              <a:gd name="connsiteX5" fmla="*/ 8382001 w 8382001"/>
              <a:gd name="connsiteY5" fmla="*/ 8466 h 6891867"/>
              <a:gd name="connsiteX0" fmla="*/ 8382001 w 9220200"/>
              <a:gd name="connsiteY0" fmla="*/ 8466 h 6891867"/>
              <a:gd name="connsiteX1" fmla="*/ 9220200 w 9220200"/>
              <a:gd name="connsiteY1" fmla="*/ 5350932 h 6891867"/>
              <a:gd name="connsiteX2" fmla="*/ 7340602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 name="connsiteX0" fmla="*/ 8382001 w 9220200"/>
              <a:gd name="connsiteY0" fmla="*/ 8466 h 6891867"/>
              <a:gd name="connsiteX1" fmla="*/ 9220200 w 9220200"/>
              <a:gd name="connsiteY1" fmla="*/ 5350932 h 6891867"/>
              <a:gd name="connsiteX2" fmla="*/ 7298269 w 9220200"/>
              <a:gd name="connsiteY2" fmla="*/ 6883400 h 6891867"/>
              <a:gd name="connsiteX3" fmla="*/ 16935 w 9220200"/>
              <a:gd name="connsiteY3" fmla="*/ 6891867 h 6891867"/>
              <a:gd name="connsiteX4" fmla="*/ 0 w 9220200"/>
              <a:gd name="connsiteY4" fmla="*/ 0 h 6891867"/>
              <a:gd name="connsiteX5" fmla="*/ 8382001 w 9220200"/>
              <a:gd name="connsiteY5" fmla="*/ 8466 h 689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0200" h="6891867">
                <a:moveTo>
                  <a:pt x="8382001" y="8466"/>
                </a:moveTo>
                <a:lnTo>
                  <a:pt x="9220200" y="5350932"/>
                </a:lnTo>
                <a:lnTo>
                  <a:pt x="7298269" y="6883400"/>
                </a:lnTo>
                <a:lnTo>
                  <a:pt x="16935" y="6891867"/>
                </a:lnTo>
                <a:lnTo>
                  <a:pt x="0" y="0"/>
                </a:lnTo>
                <a:lnTo>
                  <a:pt x="8382001"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14">
            <a:extLst>
              <a:ext uri="{FF2B5EF4-FFF2-40B4-BE49-F238E27FC236}">
                <a16:creationId xmlns:a16="http://schemas.microsoft.com/office/drawing/2014/main" id="{FBB3444A-472E-400E-81D0-7CCDEEECC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B7E64D84-2392-46A1-99D2-C8FC063F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89352A95-1C82-4A0D-9B20-8AC7280C7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81B60E48-D617-4CF1-8900-497D4914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BFF6C14F-3347-46BB-A317-C1C12263E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CDD86299-6737-471C-98C5-872BDC681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60C6C46B-7841-473B-AC3A-9A69908AB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cNvSpPr>
            <a:spLocks noGrp="1"/>
          </p:cNvSpPr>
          <p:nvPr>
            <p:ph type="title"/>
          </p:nvPr>
        </p:nvSpPr>
        <p:spPr>
          <a:xfrm>
            <a:off x="3970867" y="558800"/>
            <a:ext cx="7535333" cy="1413933"/>
          </a:xfrm>
        </p:spPr>
        <p:txBody>
          <a:bodyPr>
            <a:noAutofit/>
          </a:bodyPr>
          <a:lstStyle/>
          <a:p>
            <a:r>
              <a:rPr lang="en-US" sz="5000" b="1">
                <a:solidFill>
                  <a:schemeClr val="bg1"/>
                </a:solidFill>
                <a:latin typeface="Times New Roman"/>
                <a:cs typeface="Times New Roman"/>
              </a:rPr>
              <a:t>EDA &amp; VISUALIZATION INTERPRETATION</a:t>
            </a:r>
          </a:p>
        </p:txBody>
      </p:sp>
      <p:sp>
        <p:nvSpPr>
          <p:cNvPr id="3" name="Content Placeholder"/>
          <p:cNvSpPr>
            <a:spLocks noGrp="1"/>
          </p:cNvSpPr>
          <p:nvPr>
            <p:ph idx="1"/>
          </p:nvPr>
        </p:nvSpPr>
        <p:spPr>
          <a:xfrm>
            <a:off x="4093771" y="2270158"/>
            <a:ext cx="7532156" cy="3742267"/>
          </a:xfrm>
        </p:spPr>
        <p:txBody>
          <a:bodyPr vert="horz" lIns="91440" tIns="45720" rIns="91440" bIns="45720" rtlCol="0" anchor="ctr">
            <a:noAutofit/>
          </a:bodyPr>
          <a:lstStyle/>
          <a:p>
            <a:pPr lvl="0"/>
            <a:r>
              <a:rPr lang="en-US" sz="2000">
                <a:solidFill>
                  <a:schemeClr val="bg1"/>
                </a:solidFill>
                <a:latin typeface="Times New Roman"/>
                <a:cs typeface="Times New Roman"/>
              </a:rPr>
              <a:t>EDA was undertaken to acquire insights into the data and find trends connected to churn.</a:t>
            </a:r>
          </a:p>
          <a:p>
            <a:pPr lvl="0"/>
            <a:r>
              <a:rPr lang="en-US" sz="2000">
                <a:solidFill>
                  <a:schemeClr val="bg1"/>
                </a:solidFill>
                <a:latin typeface="Times New Roman"/>
                <a:cs typeface="Times New Roman"/>
              </a:rPr>
              <a:t>Visualizations were utilized to better comprehend the distribution of the target variable and correlations between various characteristics and churn.</a:t>
            </a:r>
          </a:p>
          <a:p>
            <a:pPr lvl="0"/>
            <a:r>
              <a:rPr lang="en-US" sz="2000">
                <a:solidFill>
                  <a:schemeClr val="bg1"/>
                </a:solidFill>
                <a:latin typeface="Times New Roman"/>
                <a:cs typeface="Times New Roman"/>
              </a:rPr>
              <a:t>Customers with month-to-month contracts left the company at a rate that was 7-8 times higher than those with one- or two-year contracts.</a:t>
            </a:r>
          </a:p>
        </p:txBody>
      </p:sp>
    </p:spTree>
    <p:extLst>
      <p:ext uri="{BB962C8B-B14F-4D97-AF65-F5344CB8AC3E}">
        <p14:creationId xmlns:p14="http://schemas.microsoft.com/office/powerpoint/2010/main" val="5268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duotone>
              <a:schemeClr val="bg2">
                <a:shade val="45000"/>
                <a:satMod val="135000"/>
              </a:schemeClr>
              <a:prstClr val="white"/>
            </a:duotone>
            <a:alphaModFix amt="25000"/>
          </a:blip>
          <a:srcRect t="14122"/>
          <a:stretch/>
        </p:blipFill>
        <p:spPr>
          <a:xfrm>
            <a:off x="20" y="73752"/>
            <a:ext cx="12191980" cy="6857990"/>
          </a:xfrm>
          <a:prstGeom prst="rect">
            <a:avLst/>
          </a:prstGeom>
        </p:spPr>
      </p:pic>
      <p:sp>
        <p:nvSpPr>
          <p:cNvPr id="2" name="Title"/>
          <p:cNvSpPr>
            <a:spLocks noGrp="1"/>
          </p:cNvSpPr>
          <p:nvPr>
            <p:ph type="title"/>
          </p:nvPr>
        </p:nvSpPr>
        <p:spPr>
          <a:xfrm>
            <a:off x="3507111" y="540776"/>
            <a:ext cx="5380429" cy="860867"/>
          </a:xfrm>
        </p:spPr>
        <p:txBody>
          <a:bodyPr>
            <a:normAutofit fontScale="90000"/>
          </a:bodyPr>
          <a:lstStyle/>
          <a:p>
            <a:r>
              <a:rPr lang="en-US" b="1">
                <a:latin typeface="Times New Roman"/>
                <a:ea typeface="+mj-lt"/>
                <a:cs typeface="+mj-lt"/>
              </a:rPr>
              <a:t>CHURN DISTRIBUTION</a:t>
            </a:r>
            <a:br>
              <a:rPr lang="en-US" b="1">
                <a:latin typeface="Times New Roman"/>
                <a:ea typeface="+mj-lt"/>
                <a:cs typeface="+mj-lt"/>
              </a:rPr>
            </a:br>
            <a:endParaRPr lang="en-US" sz="1600">
              <a:latin typeface="Times New Roman"/>
              <a:ea typeface="+mj-lt"/>
              <a:cs typeface="Arial"/>
            </a:endParaRPr>
          </a:p>
          <a:p>
            <a:endParaRPr lang="en-US">
              <a:latin typeface="Times New Roman"/>
            </a:endParaRPr>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7E1186C-100E-AD52-83D0-24E5D83A8F6F}"/>
              </a:ext>
            </a:extLst>
          </p:cNvPr>
          <p:cNvPicPr>
            <a:picLocks noGrp="1" noChangeAspect="1"/>
          </p:cNvPicPr>
          <p:nvPr>
            <p:ph idx="1"/>
          </p:nvPr>
        </p:nvPicPr>
        <p:blipFill>
          <a:blip r:embed="rId3"/>
          <a:stretch>
            <a:fillRect/>
          </a:stretch>
        </p:blipFill>
        <p:spPr>
          <a:xfrm>
            <a:off x="5261102" y="1473422"/>
            <a:ext cx="6422308" cy="4477057"/>
          </a:xfrm>
        </p:spPr>
      </p:pic>
      <p:sp>
        <p:nvSpPr>
          <p:cNvPr id="4" name="TextBox 3">
            <a:extLst>
              <a:ext uri="{FF2B5EF4-FFF2-40B4-BE49-F238E27FC236}">
                <a16:creationId xmlns:a16="http://schemas.microsoft.com/office/drawing/2014/main" id="{E17F57A8-C027-1918-72CF-AA187278F72E}"/>
              </a:ext>
            </a:extLst>
          </p:cNvPr>
          <p:cNvSpPr txBox="1"/>
          <p:nvPr/>
        </p:nvSpPr>
        <p:spPr>
          <a:xfrm>
            <a:off x="631723" y="2304140"/>
            <a:ext cx="3443748" cy="267765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a:latin typeface="Times New Roman"/>
              </a:rPr>
              <a:t>The graphic demonstrated that there was a class imbalance, with a greater proportion of non-churned consumers compared to churned customers</a:t>
            </a:r>
            <a:r>
              <a:rPr lang="en-US" sz="2400">
                <a:latin typeface="Times New Roman"/>
                <a:cs typeface="Times New Roman"/>
              </a:rPr>
              <a:t>​.</a:t>
            </a:r>
            <a:endParaRPr lang="en-US" sz="2400"/>
          </a:p>
        </p:txBody>
      </p:sp>
    </p:spTree>
    <p:extLst>
      <p:ext uri="{BB962C8B-B14F-4D97-AF65-F5344CB8AC3E}">
        <p14:creationId xmlns:p14="http://schemas.microsoft.com/office/powerpoint/2010/main" val="3695183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A4A65545-3E84-23B4-312F-A6F11A9FB32F}"/>
              </a:ext>
            </a:extLst>
          </p:cNvPr>
          <p:cNvPicPr>
            <a:picLocks noChangeAspect="1"/>
          </p:cNvPicPr>
          <p:nvPr/>
        </p:nvPicPr>
        <p:blipFill rotWithShape="1">
          <a:blip r:embed="rId2">
            <a:duotone>
              <a:schemeClr val="bg2">
                <a:shade val="45000"/>
                <a:satMod val="135000"/>
              </a:schemeClr>
              <a:prstClr val="white"/>
            </a:duotone>
            <a:alphaModFix amt="25000"/>
          </a:blip>
          <a:srcRect t="14122"/>
          <a:stretch/>
        </p:blipFill>
        <p:spPr>
          <a:xfrm>
            <a:off x="20" y="73752"/>
            <a:ext cx="12191980" cy="6857990"/>
          </a:xfrm>
          <a:prstGeom prst="rect">
            <a:avLst/>
          </a:prstGeom>
        </p:spPr>
      </p:pic>
      <p:sp>
        <p:nvSpPr>
          <p:cNvPr id="2" name="Title"/>
          <p:cNvSpPr>
            <a:spLocks noGrp="1"/>
          </p:cNvSpPr>
          <p:nvPr>
            <p:ph type="title"/>
          </p:nvPr>
        </p:nvSpPr>
        <p:spPr>
          <a:xfrm>
            <a:off x="2917176" y="454744"/>
            <a:ext cx="5970364" cy="750254"/>
          </a:xfrm>
        </p:spPr>
        <p:txBody>
          <a:bodyPr>
            <a:normAutofit fontScale="90000"/>
          </a:bodyPr>
          <a:lstStyle/>
          <a:p>
            <a:br>
              <a:rPr lang="en-US" b="1">
                <a:latin typeface="Times New Roman"/>
                <a:ea typeface="+mj-lt"/>
                <a:cs typeface="+mj-lt"/>
              </a:rPr>
            </a:br>
            <a:endParaRPr lang="en-US" sz="1600">
              <a:latin typeface="Times New Roman"/>
              <a:ea typeface="+mj-lt"/>
              <a:cs typeface="Arial"/>
            </a:endParaRPr>
          </a:p>
          <a:p>
            <a:endParaRPr lang="en-US">
              <a:latin typeface="Times New Roman"/>
            </a:endParaRPr>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17F57A8-C027-1918-72CF-AA187278F72E}"/>
              </a:ext>
            </a:extLst>
          </p:cNvPr>
          <p:cNvSpPr txBox="1"/>
          <p:nvPr/>
        </p:nvSpPr>
        <p:spPr>
          <a:xfrm>
            <a:off x="631723" y="2365694"/>
            <a:ext cx="3443748" cy="25545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a:latin typeface="Times New Roman"/>
                <a:cs typeface="Arial"/>
              </a:rPr>
              <a:t>Customers with shorter contract periods are more likely to churn, as shown in the above figure. Customers with month-to-month contracts left the company at a rate that was 7-8 times higher than those with one- or two-year contracts.</a:t>
            </a:r>
            <a:endParaRPr lang="en-US" sz="2000">
              <a:latin typeface="Times New Roman"/>
              <a:cs typeface="Times New Roman"/>
            </a:endParaRPr>
          </a:p>
        </p:txBody>
      </p:sp>
      <p:sp>
        <p:nvSpPr>
          <p:cNvPr id="8" name="TextBox 7">
            <a:extLst>
              <a:ext uri="{FF2B5EF4-FFF2-40B4-BE49-F238E27FC236}">
                <a16:creationId xmlns:a16="http://schemas.microsoft.com/office/drawing/2014/main" id="{F084F668-6DD3-4CC3-0EB4-3B3466173EFC}"/>
              </a:ext>
            </a:extLst>
          </p:cNvPr>
          <p:cNvSpPr txBox="1"/>
          <p:nvPr/>
        </p:nvSpPr>
        <p:spPr>
          <a:xfrm>
            <a:off x="3605981" y="201562"/>
            <a:ext cx="56560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latin typeface="Times New Roman"/>
              </a:rPr>
              <a:t>CHURN BY CONTARCT TYPE </a:t>
            </a:r>
            <a:endParaRPr lang="en-US" sz="3600">
              <a:latin typeface="Times New Roman"/>
              <a:cs typeface="Times New Roman"/>
            </a:endParaRPr>
          </a:p>
        </p:txBody>
      </p:sp>
      <p:pic>
        <p:nvPicPr>
          <p:cNvPr id="9" name="Picture 9" descr="A graph of a number of blue and orange bars&#10;&#10;Description automatically generated">
            <a:extLst>
              <a:ext uri="{FF2B5EF4-FFF2-40B4-BE49-F238E27FC236}">
                <a16:creationId xmlns:a16="http://schemas.microsoft.com/office/drawing/2014/main" id="{380B928F-C952-1658-3326-815607A18FEB}"/>
              </a:ext>
            </a:extLst>
          </p:cNvPr>
          <p:cNvPicPr>
            <a:picLocks noChangeAspect="1"/>
          </p:cNvPicPr>
          <p:nvPr/>
        </p:nvPicPr>
        <p:blipFill>
          <a:blip r:embed="rId3"/>
          <a:stretch>
            <a:fillRect/>
          </a:stretch>
        </p:blipFill>
        <p:spPr>
          <a:xfrm>
            <a:off x="5478104" y="1618481"/>
            <a:ext cx="5734050" cy="4333875"/>
          </a:xfrm>
          <a:prstGeom prst="rect">
            <a:avLst/>
          </a:prstGeom>
        </p:spPr>
      </p:pic>
    </p:spTree>
    <p:extLst>
      <p:ext uri="{BB962C8B-B14F-4D97-AF65-F5344CB8AC3E}">
        <p14:creationId xmlns:p14="http://schemas.microsoft.com/office/powerpoint/2010/main" val="1276586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TELECOM CUSTOMER CHURN PREDICTION USING MACHINE LEARNING  ALGORITHMS </vt:lpstr>
      <vt:lpstr>THE  TEAM</vt:lpstr>
      <vt:lpstr>TABLE OF CONTENTS</vt:lpstr>
      <vt:lpstr>INTRODUCTION</vt:lpstr>
      <vt:lpstr>DATA DESCRIPTION</vt:lpstr>
      <vt:lpstr>DATA PREPARATION</vt:lpstr>
      <vt:lpstr>EDA &amp; VISUALIZATION INTERPRETATION</vt:lpstr>
      <vt:lpstr>CHURN DISTRIBUTION  </vt:lpstr>
      <vt:lpstr>  </vt:lpstr>
      <vt:lpstr>  </vt:lpstr>
      <vt:lpstr>  </vt:lpstr>
      <vt:lpstr>MODEL BUILDING &amp; EVALUATION</vt:lpstr>
      <vt:lpstr>NEURAL NETWORK CLASSIFICATION</vt:lpstr>
      <vt:lpstr>RANDOM FOREST </vt:lpstr>
      <vt:lpstr>ASSOCIATION RULE MINING</vt:lpstr>
      <vt:lpstr> EVALUATION METRICS</vt:lpstr>
      <vt:lpstr>COMPARATIVE ANALYSIS</vt:lpstr>
      <vt:lpstr>CONCLUSION</vt:lpstr>
      <vt:lpstr>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30</cp:revision>
  <dcterms:created xsi:type="dcterms:W3CDTF">2023-08-09T00:39:39Z</dcterms:created>
  <dcterms:modified xsi:type="dcterms:W3CDTF">2023-08-10T03:22:55Z</dcterms:modified>
</cp:coreProperties>
</file>