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86" r:id="rId5"/>
    <p:sldId id="378" r:id="rId6"/>
    <p:sldId id="408" r:id="rId7"/>
    <p:sldId id="387" r:id="rId8"/>
    <p:sldId id="388" r:id="rId9"/>
    <p:sldId id="389" r:id="rId10"/>
    <p:sldId id="402" r:id="rId11"/>
    <p:sldId id="390" r:id="rId12"/>
    <p:sldId id="415" r:id="rId13"/>
    <p:sldId id="416" r:id="rId14"/>
    <p:sldId id="417" r:id="rId15"/>
    <p:sldId id="391" r:id="rId16"/>
    <p:sldId id="392" r:id="rId17"/>
    <p:sldId id="393" r:id="rId18"/>
    <p:sldId id="410" r:id="rId19"/>
    <p:sldId id="394" r:id="rId20"/>
    <p:sldId id="418" r:id="rId21"/>
    <p:sldId id="411" r:id="rId22"/>
    <p:sldId id="419" r:id="rId23"/>
    <p:sldId id="395" r:id="rId24"/>
    <p:sldId id="396" r:id="rId25"/>
    <p:sldId id="403" r:id="rId26"/>
    <p:sldId id="398" r:id="rId27"/>
    <p:sldId id="413" r:id="rId28"/>
    <p:sldId id="420" r:id="rId29"/>
    <p:sldId id="399" r:id="rId30"/>
    <p:sldId id="400" r:id="rId31"/>
    <p:sldId id="401" r:id="rId32"/>
    <p:sldId id="407" r:id="rId33"/>
    <p:sldId id="4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2024-04-13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Oracle/C++</a:t>
            </a:r>
            <a:br>
              <a:rPr lang="en-US" altLang="en-US" dirty="0"/>
            </a:br>
            <a:r>
              <a:rPr lang="en-US" altLang="en-US" dirty="0"/>
              <a:t>Application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executeUpdate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CA" i="1" dirty="0" err="1"/>
              <a:t>executeUpdate</a:t>
            </a:r>
            <a:r>
              <a:rPr lang="en-CA" i="1" dirty="0"/>
              <a:t>() </a:t>
            </a:r>
            <a:r>
              <a:rPr lang="en-CA" dirty="0"/>
              <a:t>executes a SQL INSERT, UPDATE, DELETE, and a DDL statements CREATE/ALTER.</a:t>
            </a:r>
          </a:p>
          <a:p>
            <a:r>
              <a:rPr lang="en-US" dirty="0"/>
              <a:t>It returns the number of rows affected by the SQL statement execution.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9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Terminate and deallocate a </a:t>
            </a:r>
            <a:r>
              <a:rPr lang="en-US" i="1" dirty="0"/>
              <a:t>Statement</a:t>
            </a:r>
            <a:r>
              <a:rPr lang="en-US" dirty="0"/>
              <a:t> object using the following statement:</a:t>
            </a:r>
          </a:p>
          <a:p>
            <a:pPr lvl="1"/>
            <a:r>
              <a:rPr lang="en-CA" dirty="0" err="1"/>
              <a:t>terminateStatement</a:t>
            </a:r>
            <a:r>
              <a:rPr lang="en-CA" dirty="0"/>
              <a:t>()</a:t>
            </a:r>
          </a:p>
          <a:p>
            <a:r>
              <a:rPr lang="en-US" dirty="0"/>
              <a:t>See the following code that closes a statement object </a:t>
            </a:r>
            <a:r>
              <a:rPr lang="en-US" dirty="0" err="1"/>
              <a:t>stmt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Connection::conn-&gt;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51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executeUpdate</a:t>
            </a:r>
            <a:r>
              <a:rPr lang="en-US" dirty="0"/>
              <a:t>() – Create a Table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09894"/>
            <a:ext cx="8877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executeUpdate</a:t>
            </a:r>
            <a:r>
              <a:rPr lang="en-US" dirty="0"/>
              <a:t>() – Drop a Table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2" y="2016991"/>
            <a:ext cx="6486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createStatement</a:t>
            </a:r>
            <a:r>
              <a:rPr lang="en-US" dirty="0"/>
              <a:t> - 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13251"/>
            <a:ext cx="85439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392632"/>
            <a:ext cx="84201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66982" y="2844800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3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Statements in the OCCI Environment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Oracle® C++ Call Interface</a:t>
            </a:r>
          </a:p>
          <a:p>
            <a:r>
              <a:rPr lang="en-CA" dirty="0"/>
              <a:t>Programmer's Guide</a:t>
            </a:r>
          </a:p>
          <a:p>
            <a:r>
              <a:rPr lang="en-CA" dirty="0"/>
              <a:t>12</a:t>
            </a:r>
            <a:r>
              <a:rPr lang="en-CA" i="1" dirty="0"/>
              <a:t>c </a:t>
            </a:r>
            <a:r>
              <a:rPr lang="en-CA" dirty="0"/>
              <a:t>Release 1 (12.1)</a:t>
            </a:r>
          </a:p>
          <a:p>
            <a:r>
              <a:rPr lang="en-CA" b="1" dirty="0"/>
              <a:t>E48221-07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6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three types of SQL statements in OCCI.</a:t>
            </a:r>
          </a:p>
          <a:p>
            <a:pPr lvl="1"/>
            <a:r>
              <a:rPr lang="en-US" sz="2000" dirty="0"/>
              <a:t>Standard Statements </a:t>
            </a:r>
          </a:p>
          <a:p>
            <a:pPr lvl="2"/>
            <a:r>
              <a:rPr lang="en-US" sz="1600" dirty="0"/>
              <a:t>use SQL commands with specified values</a:t>
            </a:r>
          </a:p>
          <a:p>
            <a:pPr lvl="1"/>
            <a:r>
              <a:rPr lang="en-US" sz="2000" dirty="0"/>
              <a:t>Parameterized Statements </a:t>
            </a:r>
          </a:p>
          <a:p>
            <a:pPr lvl="2"/>
            <a:r>
              <a:rPr lang="en-US" sz="1600" dirty="0"/>
              <a:t>have parameters, or bind variables</a:t>
            </a:r>
          </a:p>
          <a:p>
            <a:pPr lvl="1"/>
            <a:r>
              <a:rPr lang="en-US" sz="2000" dirty="0"/>
              <a:t>Callable Statements </a:t>
            </a:r>
          </a:p>
          <a:p>
            <a:pPr lvl="2"/>
            <a:r>
              <a:rPr lang="en-US" sz="1600" dirty="0"/>
              <a:t>call stored PL/SQL procedures and functions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0602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standard statements, the values are explicitly specified.</a:t>
            </a:r>
          </a:p>
          <a:p>
            <a:r>
              <a:rPr lang="en-US" dirty="0"/>
              <a:t>See the following example:</a:t>
            </a:r>
          </a:p>
          <a:p>
            <a:pPr lvl="1"/>
            <a:r>
              <a:rPr lang="en-US" dirty="0"/>
              <a:t>To creates a table in a database: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pPr lvl="1"/>
            <a:r>
              <a:rPr lang="en-US" dirty="0"/>
              <a:t>To insert values into a table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67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63742"/>
            <a:ext cx="7829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statement can be executed with different values using parameters as placeholders for the input values.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setxxx</a:t>
            </a:r>
            <a:r>
              <a:rPr lang="en-US" i="1" dirty="0"/>
              <a:t>()</a:t>
            </a:r>
            <a:r>
              <a:rPr lang="en-US" dirty="0"/>
              <a:t> is used to specify parameters.</a:t>
            </a:r>
          </a:p>
          <a:p>
            <a:pPr lvl="1"/>
            <a:r>
              <a:rPr lang="en-US" i="1" dirty="0"/>
              <a:t>XXX</a:t>
            </a:r>
            <a:r>
              <a:rPr lang="en-US" dirty="0"/>
              <a:t> stands for the type of the parameter.</a:t>
            </a:r>
          </a:p>
          <a:p>
            <a:r>
              <a:rPr lang="en-US" dirty="0"/>
              <a:t>See the following example: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(:1,:2)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You first need to specify the statement using the </a:t>
            </a:r>
            <a:r>
              <a:rPr lang="en-US" i="1" dirty="0" err="1"/>
              <a:t>setSQL</a:t>
            </a:r>
            <a:r>
              <a:rPr lang="en-US" i="1" dirty="0"/>
              <a:t>()</a:t>
            </a:r>
            <a:r>
              <a:rPr lang="en-US" dirty="0"/>
              <a:t> method.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1003); // value for first parameter</a:t>
            </a:r>
            <a:endParaRPr lang="en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"Nick Shine"); // value for 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</a:p>
          <a:p>
            <a:pPr marL="274320" lvl="1" indent="0">
              <a:buNone/>
            </a:pP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1004); // value for first parameter</a:t>
            </a:r>
            <a:endParaRPr lang="en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"Adam Sandler"); // value for 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0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  <a:p>
            <a:r>
              <a:rPr lang="en-US" dirty="0"/>
              <a:t>Executing SQL DDL and DML Statements</a:t>
            </a:r>
            <a:endParaRPr lang="en-CA" dirty="0"/>
          </a:p>
          <a:p>
            <a:r>
              <a:rPr lang="en-US" dirty="0"/>
              <a:t>Types of SQL Statements in the OCCI Environment</a:t>
            </a:r>
          </a:p>
          <a:p>
            <a:r>
              <a:rPr lang="en-CA" dirty="0"/>
              <a:t>Executing SQL Queries</a:t>
            </a:r>
          </a:p>
          <a:p>
            <a:r>
              <a:rPr lang="en-CA" dirty="0"/>
              <a:t>Committing a Transaction</a:t>
            </a:r>
          </a:p>
          <a:p>
            <a:r>
              <a:rPr lang="en-CA" dirty="0"/>
              <a:t>Handling 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setSQL</a:t>
            </a:r>
            <a:r>
              <a:rPr lang="en-US" dirty="0"/>
              <a:t>( 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setSQL</a:t>
            </a:r>
            <a:r>
              <a:rPr lang="en-US" dirty="0"/>
              <a:t>() method is used to reuse a statement object to store and execute a SQL statement multiple times.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(:1,:2)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getSQL</a:t>
            </a:r>
            <a:r>
              <a:rPr lang="en-US" dirty="0"/>
              <a:t>() method can be called to the content of the current statement.</a:t>
            </a:r>
          </a:p>
          <a:p>
            <a:r>
              <a:rPr lang="en-US" dirty="0"/>
              <a:t>To reset a statement object, call </a:t>
            </a:r>
            <a:r>
              <a:rPr lang="en-US" dirty="0" err="1"/>
              <a:t>serSQL</a:t>
            </a:r>
            <a:r>
              <a:rPr lang="en-US" dirty="0"/>
              <a:t>() method with the new SQL statement.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inventories WHERE quantity &lt; :1");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Parameterized Insert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115627" cy="50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1"/>
            <a:ext cx="6797225" cy="669636"/>
          </a:xfrm>
        </p:spPr>
        <p:txBody>
          <a:bodyPr/>
          <a:lstStyle/>
          <a:p>
            <a:r>
              <a:rPr lang="en-US" dirty="0"/>
              <a:t>Reset Statement Objects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75855" y="1376218"/>
            <a:ext cx="3870036" cy="4533517"/>
          </a:xfrm>
        </p:spPr>
        <p:txBody>
          <a:bodyPr/>
          <a:lstStyle/>
          <a:p>
            <a:r>
              <a:rPr lang="en-US" sz="1800" dirty="0"/>
              <a:t>The method </a:t>
            </a:r>
            <a:r>
              <a:rPr lang="en-US" sz="1800" dirty="0" err="1"/>
              <a:t>setSQL</a:t>
            </a:r>
            <a:r>
              <a:rPr lang="en-US" sz="1800" dirty="0"/>
              <a:t>() can b used to reset a statement object to be used for a different SQL statement.</a:t>
            </a:r>
            <a:endParaRPr lang="en-CA" sz="18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80" y="1255280"/>
            <a:ext cx="5803611" cy="52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844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PL/SQL stored procedures are procedures stored on a database server which can be called inside a database or by an application.</a:t>
            </a:r>
          </a:p>
          <a:p>
            <a:r>
              <a:rPr lang="en-US" dirty="0"/>
              <a:t>First define the statement to be executed: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("BEGIN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(:1, :2); END:");</a:t>
            </a:r>
          </a:p>
          <a:p>
            <a:pPr lvl="1"/>
            <a:r>
              <a:rPr lang="en-US" dirty="0"/>
              <a:t>The above command will call </a:t>
            </a:r>
            <a:r>
              <a:rPr lang="en-US"/>
              <a:t>the </a:t>
            </a:r>
            <a:r>
              <a:rPr lang="en-US" i="1"/>
              <a:t>countStudents</a:t>
            </a:r>
            <a:r>
              <a:rPr lang="en-US"/>
              <a:t> </a:t>
            </a:r>
            <a:r>
              <a:rPr lang="en-US" dirty="0"/>
              <a:t>stored procedure that has two parameters.</a:t>
            </a:r>
          </a:p>
          <a:p>
            <a:pPr lvl="1"/>
            <a:r>
              <a:rPr lang="en-US" dirty="0"/>
              <a:t>First parameter is an </a:t>
            </a:r>
            <a:r>
              <a:rPr lang="en-US" i="1" dirty="0"/>
              <a:t>IN</a:t>
            </a:r>
            <a:r>
              <a:rPr lang="en-US" dirty="0"/>
              <a:t> parameter. It gets the value of PGM (program). The stored procedure will then find the number of students in the “CPA” program.</a:t>
            </a:r>
          </a:p>
          <a:p>
            <a:pPr marL="548640" lvl="2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"CPA");</a:t>
            </a:r>
          </a:p>
          <a:p>
            <a:pPr lvl="1"/>
            <a:r>
              <a:rPr lang="en-US" dirty="0"/>
              <a:t>The second parameter is an </a:t>
            </a:r>
            <a:r>
              <a:rPr lang="en-US" i="1" dirty="0"/>
              <a:t>OUT</a:t>
            </a:r>
            <a:r>
              <a:rPr lang="en-US" dirty="0"/>
              <a:t> parameter. It stored the number of students in the  “CPA” program and the values will be returned to the caller. 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variable stores the returning value from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procedure</a:t>
            </a:r>
          </a:p>
          <a:p>
            <a:pPr marL="548640" lvl="2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registerOutParam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Type::OCCIINT,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(count)); </a:t>
            </a:r>
            <a:b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type and size of the second (OUT) parameter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And finally, execute the statement to call and execute the stored procedure.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call the procedure</a:t>
            </a:r>
          </a:p>
          <a:p>
            <a:pPr lvl="1"/>
            <a:r>
              <a:rPr lang="en-US" dirty="0"/>
              <a:t>Now, save the returning value of the OUT parameter in the count variable.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07298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Executing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application fetch information from a database by executing SQL queries.</a:t>
            </a:r>
          </a:p>
          <a:p>
            <a:r>
              <a:rPr lang="en-US" dirty="0"/>
              <a:t>You can execute a query and store a result into a result set object.</a:t>
            </a:r>
          </a:p>
          <a:p>
            <a:r>
              <a:rPr lang="en-US" dirty="0"/>
              <a:t>See the following example: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student");</a:t>
            </a:r>
          </a:p>
          <a:p>
            <a:pPr lvl="1"/>
            <a:r>
              <a:rPr lang="en-US" dirty="0"/>
              <a:t>The result of the above query is stored in </a:t>
            </a:r>
            <a:r>
              <a:rPr lang="en-US" i="1" dirty="0" err="1"/>
              <a:t>rs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CPA program has:"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// get the first column as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 get the second column as string</a:t>
            </a: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" " &lt;&lt; students &lt;&lt;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You can perform operations on data in the result set.</a:t>
            </a:r>
          </a:p>
          <a:p>
            <a:pPr lvl="1"/>
            <a:r>
              <a:rPr lang="en-US" dirty="0"/>
              <a:t>The next() method is used to fetch the next row.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getXXX</a:t>
            </a:r>
            <a:r>
              <a:rPr lang="en-US" dirty="0"/>
              <a:t>() is used to fetch the value of a column. </a:t>
            </a:r>
          </a:p>
        </p:txBody>
      </p:sp>
    </p:spTree>
    <p:extLst>
      <p:ext uri="{BB962C8B-B14F-4D97-AF65-F5344CB8AC3E}">
        <p14:creationId xmlns:p14="http://schemas.microsoft.com/office/powerpoint/2010/main" val="267277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ResultSet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ResultSet</a:t>
            </a:r>
            <a:r>
              <a:rPr lang="en-US" dirty="0"/>
              <a:t> provides access to the result of a query.</a:t>
            </a:r>
          </a:p>
          <a:p>
            <a:r>
              <a:rPr lang="en-US" dirty="0"/>
              <a:t>It provides a cursor pointing to the current row.</a:t>
            </a:r>
          </a:p>
          <a:p>
            <a:r>
              <a:rPr lang="en-US" dirty="0"/>
              <a:t>The cursor initially is pointing to the position before the first row.</a:t>
            </a:r>
          </a:p>
          <a:p>
            <a:r>
              <a:rPr lang="en-US" dirty="0"/>
              <a:t>The </a:t>
            </a:r>
            <a:r>
              <a:rPr lang="en-US" i="1" dirty="0"/>
              <a:t>next()</a:t>
            </a:r>
            <a:r>
              <a:rPr lang="en-US" dirty="0"/>
              <a:t> method moves the cursor to the next row.</a:t>
            </a:r>
          </a:p>
          <a:p>
            <a:r>
              <a:rPr lang="en-US" dirty="0"/>
              <a:t>The </a:t>
            </a:r>
            <a:r>
              <a:rPr lang="en-US" i="1" dirty="0" err="1"/>
              <a:t>getxxx</a:t>
            </a:r>
            <a:r>
              <a:rPr lang="en-US" i="1" dirty="0"/>
              <a:t>()</a:t>
            </a:r>
            <a:r>
              <a:rPr lang="en-US" dirty="0"/>
              <a:t> method is used to fetch the value of a column.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// get the first column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 get the second column as string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" " &lt;&lt; students &lt;&lt;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3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used to specify values in the WHERE clause of a SQL query.</a:t>
            </a:r>
          </a:p>
          <a:p>
            <a:r>
              <a:rPr lang="en-US" dirty="0"/>
              <a:t>We want to find students with </a:t>
            </a:r>
            <a:r>
              <a:rPr lang="en-US" dirty="0" err="1"/>
              <a:t>gpa</a:t>
            </a:r>
            <a:r>
              <a:rPr lang="en-US" dirty="0"/>
              <a:t> 3.2: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student WHERE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:1");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3.2;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setFloat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set the parameter</a:t>
            </a: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students with GPA 3.2:"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&lt;&lt; " 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Query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80557"/>
            <a:ext cx="8940224" cy="48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with Parameters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9953"/>
            <a:ext cx="9782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getXXX</a:t>
            </a:r>
            <a:r>
              <a:rPr lang="en-US" dirty="0"/>
              <a:t>() Methods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06389"/>
              </p:ext>
            </p:extLst>
          </p:nvPr>
        </p:nvGraphicFramePr>
        <p:xfrm>
          <a:off x="1262063" y="1828800"/>
          <a:ext cx="859472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1855511341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53725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getDate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value of a parameter as a Date object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5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getDouble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value of a parameter as a C++ double.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0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getFloat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value of a parameter as a C++ float.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getInt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value of a parameter as a C++ int.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6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getNumber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value of a parameter as a Number object.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getString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value of the parameter as a string.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1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2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isNull</a:t>
            </a:r>
            <a:r>
              <a:rPr lang="en-CA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whether the parameter is null.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4596"/>
            <a:ext cx="8832129" cy="43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setXXX</a:t>
            </a:r>
            <a:r>
              <a:rPr lang="en-US" dirty="0"/>
              <a:t>() Methods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2753"/>
              </p:ext>
            </p:extLst>
          </p:nvPr>
        </p:nvGraphicFramePr>
        <p:xfrm>
          <a:off x="1262063" y="1828800"/>
          <a:ext cx="859472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759346487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47902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setDate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a Date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setDouble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a C++ double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5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setFloat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a C++ float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setInt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a C++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setNull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SQL null.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8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setNumber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a Number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setString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 parameter to an string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49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by DDL statements become permanent after committing the transaction or reversed by rollback.</a:t>
            </a:r>
          </a:p>
          <a:p>
            <a:r>
              <a:rPr lang="en-US" dirty="0"/>
              <a:t>Commit and Rollback commands can be execute when using </a:t>
            </a:r>
            <a:r>
              <a:rPr lang="en-US" dirty="0" err="1"/>
              <a:t>executeUpdate</a:t>
            </a:r>
            <a:r>
              <a:rPr lang="en-US" dirty="0"/>
              <a:t>().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Connection::commit()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Connection::rollback()</a:t>
            </a:r>
          </a:p>
          <a:p>
            <a:r>
              <a:rPr lang="en-US" dirty="0"/>
              <a:t>To make changes of DML statements permanent immediately, execute the following command: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dirty="0"/>
              <a:t>To set the auto commit off: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59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OCCI methods generates exceptions of type </a:t>
            </a:r>
            <a:r>
              <a:rPr lang="en-US" i="1" dirty="0" err="1"/>
              <a:t>SQLException</a:t>
            </a:r>
            <a:r>
              <a:rPr lang="en-US" dirty="0"/>
              <a:t> if they are unsuccessful.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SQLException</a:t>
            </a:r>
            <a:r>
              <a:rPr lang="en-US" dirty="0"/>
              <a:t> class contains Oracle specific error numbers and messages.</a:t>
            </a:r>
          </a:p>
          <a:p>
            <a:pPr lvl="1"/>
            <a:r>
              <a:rPr lang="en-US" dirty="0"/>
              <a:t>The error message can be obtained by the </a:t>
            </a:r>
            <a:r>
              <a:rPr lang="en-CA" i="1" dirty="0"/>
              <a:t>exception::what()</a:t>
            </a:r>
            <a:r>
              <a:rPr lang="en-CA" dirty="0"/>
              <a:t> or </a:t>
            </a:r>
            <a:r>
              <a:rPr lang="en-CA" dirty="0" err="1"/>
              <a:t>getMessage</a:t>
            </a:r>
            <a:r>
              <a:rPr lang="en-CA" dirty="0"/>
              <a:t>() method.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CA" dirty="0" err="1"/>
              <a:t>getErrorCode</a:t>
            </a:r>
            <a:r>
              <a:rPr lang="en-CA" dirty="0"/>
              <a:t>() returns the </a:t>
            </a:r>
            <a:r>
              <a:rPr lang="en-CA" dirty="0" err="1"/>
              <a:t>Orcale</a:t>
            </a:r>
            <a:r>
              <a:rPr lang="en-CA" dirty="0"/>
              <a:t> error code.</a:t>
            </a:r>
          </a:p>
          <a:p>
            <a:r>
              <a:rPr lang="en-US" dirty="0"/>
              <a:t>See the following examples: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66617" y="4004468"/>
            <a:ext cx="346363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25509" y="4004468"/>
            <a:ext cx="59020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sqlExcp.getErrorMessage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6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an Environment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OCCI processing takes place inside the Environment class.</a:t>
            </a:r>
          </a:p>
          <a:p>
            <a:r>
              <a:rPr lang="en-CA" dirty="0"/>
              <a:t>An OCCI environment </a:t>
            </a:r>
            <a:r>
              <a:rPr lang="en-US" dirty="0"/>
              <a:t>provides application modes and user-specified memory management functions.</a:t>
            </a:r>
            <a:endParaRPr lang="en-CA" dirty="0"/>
          </a:p>
          <a:p>
            <a:r>
              <a:rPr lang="en-US" dirty="0"/>
              <a:t>To create an OCCI environment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 err="1"/>
              <a:t>create</a:t>
            </a:r>
            <a:r>
              <a:rPr lang="en-CA" i="1" dirty="0" err="1"/>
              <a:t>xxx</a:t>
            </a:r>
            <a:r>
              <a:rPr lang="en-CA" dirty="0"/>
              <a:t>() methods are used to create OCCI objects such as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Statements</a:t>
            </a:r>
          </a:p>
          <a:p>
            <a:r>
              <a:rPr lang="en-US" dirty="0"/>
              <a:t>At the end of your program, you need to terminate the OCCI environment: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90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Closing a Connection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i="1" dirty="0"/>
              <a:t>Environment</a:t>
            </a:r>
            <a:r>
              <a:rPr lang="en-US" dirty="0"/>
              <a:t> class is the factory class for creating </a:t>
            </a:r>
            <a:r>
              <a:rPr lang="en-US" i="1" dirty="0"/>
              <a:t>Connection</a:t>
            </a:r>
            <a:r>
              <a:rPr lang="en-US" dirty="0"/>
              <a:t> objects.</a:t>
            </a:r>
          </a:p>
          <a:p>
            <a:pPr lvl="1"/>
            <a:r>
              <a:rPr lang="en-US" dirty="0"/>
              <a:t>Before creating a connection, you need to create the environment.</a:t>
            </a:r>
          </a:p>
          <a:p>
            <a:r>
              <a:rPr lang="en-US" dirty="0"/>
              <a:t>Use an environment instance to create a connection: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*conn = 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createConnection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("username", "</a:t>
            </a:r>
            <a:r>
              <a:rPr lang="en-CA" sz="1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", "Connection String");</a:t>
            </a:r>
          </a:p>
          <a:p>
            <a:r>
              <a:rPr lang="en-US" dirty="0"/>
              <a:t>You must terminate a connection at the end of the session.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terminateConnection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3" y="303413"/>
            <a:ext cx="3143873" cy="3125586"/>
          </a:xfrm>
        </p:spPr>
        <p:txBody>
          <a:bodyPr/>
          <a:lstStyle/>
          <a:p>
            <a:r>
              <a:rPr lang="en-US" dirty="0"/>
              <a:t>Creating a Database Connection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76" y="120068"/>
            <a:ext cx="74199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DDL and DML Statements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3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Statement</a:t>
            </a:r>
            <a:r>
              <a:rPr lang="en-US" dirty="0"/>
              <a:t> class is used to execute SQL commands.</a:t>
            </a:r>
          </a:p>
          <a:p>
            <a:r>
              <a:rPr lang="en-US" dirty="0"/>
              <a:t>To create a statement objects: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034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SQL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creating the statement object, the following methods can be called to execute SQL commands:</a:t>
            </a:r>
          </a:p>
          <a:p>
            <a:pPr lvl="1"/>
            <a:r>
              <a:rPr lang="en-US" dirty="0"/>
              <a:t>execute() </a:t>
            </a:r>
          </a:p>
          <a:p>
            <a:pPr lvl="2"/>
            <a:r>
              <a:rPr lang="en-US" dirty="0"/>
              <a:t>executes all nonspecific statement types</a:t>
            </a:r>
          </a:p>
          <a:p>
            <a:pPr lvl="1"/>
            <a:r>
              <a:rPr lang="en-US" dirty="0" err="1"/>
              <a:t>executeUpdate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executes DML and DDL statements</a:t>
            </a:r>
          </a:p>
          <a:p>
            <a:pPr lvl="1"/>
            <a:r>
              <a:rPr lang="en-US" dirty="0" err="1"/>
              <a:t>executeArrayUpdate</a:t>
            </a:r>
            <a:r>
              <a:rPr lang="en-US" dirty="0"/>
              <a:t>() </a:t>
            </a:r>
          </a:p>
          <a:p>
            <a:pPr lvl="2"/>
            <a:r>
              <a:rPr lang="en-CA" dirty="0"/>
              <a:t>executes multiple DML statements</a:t>
            </a:r>
            <a:endParaRPr lang="en-US" dirty="0"/>
          </a:p>
          <a:p>
            <a:pPr lvl="1"/>
            <a:r>
              <a:rPr lang="en-US" dirty="0" err="1"/>
              <a:t>executeQuery</a:t>
            </a:r>
            <a:r>
              <a:rPr lang="en-US" dirty="0"/>
              <a:t>()</a:t>
            </a:r>
            <a:r>
              <a:rPr lang="en-CA" dirty="0"/>
              <a:t>	</a:t>
            </a:r>
          </a:p>
          <a:p>
            <a:pPr lvl="2"/>
            <a:r>
              <a:rPr lang="en-CA" dirty="0"/>
              <a:t>executes a query</a:t>
            </a:r>
          </a:p>
          <a:p>
            <a:r>
              <a:rPr lang="en-US" dirty="0"/>
              <a:t>To creates a table in a database: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student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r>
              <a:rPr lang="en-US" dirty="0"/>
              <a:t>To insert values into a table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student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179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26134</TotalTime>
  <Words>1765</Words>
  <Application>Microsoft Office PowerPoint</Application>
  <PresentationFormat>Widescreen</PresentationFormat>
  <Paragraphs>226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Schoolbook</vt:lpstr>
      <vt:lpstr>Courier New</vt:lpstr>
      <vt:lpstr>Wingdings 2</vt:lpstr>
      <vt:lpstr>View</vt:lpstr>
      <vt:lpstr>Oracle/C++ Application Programming</vt:lpstr>
      <vt:lpstr>Agenda</vt:lpstr>
      <vt:lpstr>Connecting to a Database</vt:lpstr>
      <vt:lpstr>Creating and Terminating an Environment</vt:lpstr>
      <vt:lpstr>Opening and Closing a Connection</vt:lpstr>
      <vt:lpstr>Creating a Database Connection</vt:lpstr>
      <vt:lpstr>Executing SQL DDL and DML Statements</vt:lpstr>
      <vt:lpstr>Creating a Statement Object</vt:lpstr>
      <vt:lpstr>Execute SQL Commands</vt:lpstr>
      <vt:lpstr>executeUpdate()</vt:lpstr>
      <vt:lpstr>Terminating a Statement Object</vt:lpstr>
      <vt:lpstr>executeUpdate() – Create a Table</vt:lpstr>
      <vt:lpstr>executeUpdate() – Drop a Table</vt:lpstr>
      <vt:lpstr>createStatement - Example</vt:lpstr>
      <vt:lpstr>Types of SQL Statements in the OCCI Environment</vt:lpstr>
      <vt:lpstr>Types of SQL Statements</vt:lpstr>
      <vt:lpstr>Standard Statements</vt:lpstr>
      <vt:lpstr>Standard Insert Statement</vt:lpstr>
      <vt:lpstr>Parameterized Statements</vt:lpstr>
      <vt:lpstr>setSQL( )</vt:lpstr>
      <vt:lpstr>Parameterized Insert Statement</vt:lpstr>
      <vt:lpstr>Reset Statement Objects</vt:lpstr>
      <vt:lpstr>Callable Statements</vt:lpstr>
      <vt:lpstr>Executing SQL Queries</vt:lpstr>
      <vt:lpstr>ResultSet Class</vt:lpstr>
      <vt:lpstr>Query with Variables</vt:lpstr>
      <vt:lpstr>Standard SQL Query </vt:lpstr>
      <vt:lpstr>SQL Query with Parameters</vt:lpstr>
      <vt:lpstr>getXXX() Methods</vt:lpstr>
      <vt:lpstr>isNull() Method</vt:lpstr>
      <vt:lpstr>setXXX() Methods</vt:lpstr>
      <vt:lpstr>Transactions</vt:lpstr>
      <vt:lpstr>Handling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Bruno Amaral</cp:lastModifiedBy>
  <cp:revision>557</cp:revision>
  <dcterms:created xsi:type="dcterms:W3CDTF">2019-07-08T16:55:16Z</dcterms:created>
  <dcterms:modified xsi:type="dcterms:W3CDTF">2024-04-13T14:05:39Z</dcterms:modified>
</cp:coreProperties>
</file>