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5119350" cy="21383625"/>
  <p:notesSz cx="6858000" cy="9144000"/>
  <p:defaultTextStyle>
    <a:defPPr>
      <a:defRPr lang="pt-BR"/>
    </a:defPPr>
    <a:lvl1pPr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1pPr>
    <a:lvl2pPr marL="1042031" indent="-821365"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2pPr>
    <a:lvl3pPr marL="2084827" indent="-1643497"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3pPr>
    <a:lvl4pPr marL="3127624" indent="-2465628"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4pPr>
    <a:lvl5pPr marL="4170421" indent="-3287759" algn="l" defTabSz="2084827" rtl="0" fontAlgn="base">
      <a:spcBef>
        <a:spcPct val="0"/>
      </a:spcBef>
      <a:spcAft>
        <a:spcPct val="0"/>
      </a:spcAft>
      <a:defRPr sz="4102" kern="1200">
        <a:solidFill>
          <a:schemeClr val="tx1"/>
        </a:solidFill>
        <a:latin typeface="Arial" pitchFamily="34" charset="0"/>
        <a:ea typeface="ＭＳ Ｐゴシック" pitchFamily="34" charset="-128"/>
        <a:cs typeface="+mn-cs"/>
      </a:defRPr>
    </a:lvl5pPr>
    <a:lvl6pPr marL="1103326" algn="l" defTabSz="441330" rtl="0" eaLnBrk="1" latinLnBrk="0" hangingPunct="1">
      <a:defRPr sz="4102" kern="1200">
        <a:solidFill>
          <a:schemeClr val="tx1"/>
        </a:solidFill>
        <a:latin typeface="Arial" pitchFamily="34" charset="0"/>
        <a:ea typeface="ＭＳ Ｐゴシック" pitchFamily="34" charset="-128"/>
        <a:cs typeface="+mn-cs"/>
      </a:defRPr>
    </a:lvl6pPr>
    <a:lvl7pPr marL="1323992" algn="l" defTabSz="441330" rtl="0" eaLnBrk="1" latinLnBrk="0" hangingPunct="1">
      <a:defRPr sz="4102" kern="1200">
        <a:solidFill>
          <a:schemeClr val="tx1"/>
        </a:solidFill>
        <a:latin typeface="Arial" pitchFamily="34" charset="0"/>
        <a:ea typeface="ＭＳ Ｐゴシック" pitchFamily="34" charset="-128"/>
        <a:cs typeface="+mn-cs"/>
      </a:defRPr>
    </a:lvl7pPr>
    <a:lvl8pPr marL="1544657" algn="l" defTabSz="441330" rtl="0" eaLnBrk="1" latinLnBrk="0" hangingPunct="1">
      <a:defRPr sz="4102" kern="1200">
        <a:solidFill>
          <a:schemeClr val="tx1"/>
        </a:solidFill>
        <a:latin typeface="Arial" pitchFamily="34" charset="0"/>
        <a:ea typeface="ＭＳ Ｐゴシック" pitchFamily="34" charset="-128"/>
        <a:cs typeface="+mn-cs"/>
      </a:defRPr>
    </a:lvl8pPr>
    <a:lvl9pPr marL="1765322" algn="l" defTabSz="441330" rtl="0" eaLnBrk="1" latinLnBrk="0" hangingPunct="1">
      <a:defRPr sz="4102"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05A"/>
    <a:srgbClr val="373435"/>
    <a:srgbClr val="601700"/>
    <a:srgbClr val="E3E35F"/>
    <a:srgbClr val="F692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p:normalViewPr>
  <p:slideViewPr>
    <p:cSldViewPr>
      <p:cViewPr varScale="1">
        <p:scale>
          <a:sx n="37" d="100"/>
          <a:sy n="37" d="100"/>
        </p:scale>
        <p:origin x="3462" y="102"/>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33952" y="6642785"/>
            <a:ext cx="12851448" cy="4583620"/>
          </a:xfrm>
        </p:spPr>
        <p:txBody>
          <a:bodyPr/>
          <a:lstStyle/>
          <a:p>
            <a:r>
              <a:rPr lang="pt-BR"/>
              <a:t>Clique para editar o título mestre</a:t>
            </a:r>
          </a:p>
        </p:txBody>
      </p:sp>
      <p:sp>
        <p:nvSpPr>
          <p:cNvPr id="3" name="Subtítulo 2"/>
          <p:cNvSpPr>
            <a:spLocks noGrp="1"/>
          </p:cNvSpPr>
          <p:nvPr>
            <p:ph type="subTitle" idx="1"/>
          </p:nvPr>
        </p:nvSpPr>
        <p:spPr>
          <a:xfrm>
            <a:off x="2267903" y="12117388"/>
            <a:ext cx="10583545" cy="5464704"/>
          </a:xfrm>
        </p:spPr>
        <p:txBody>
          <a:bodyPr/>
          <a:lstStyle>
            <a:lvl1pPr marL="0" indent="0" algn="ctr">
              <a:buNone/>
              <a:defRPr>
                <a:solidFill>
                  <a:schemeClr val="tx1">
                    <a:tint val="75000"/>
                  </a:schemeClr>
                </a:solidFill>
              </a:defRPr>
            </a:lvl1pPr>
            <a:lvl2pPr marL="1007714" indent="0" algn="ctr">
              <a:buNone/>
              <a:defRPr>
                <a:solidFill>
                  <a:schemeClr val="tx1">
                    <a:tint val="75000"/>
                  </a:schemeClr>
                </a:solidFill>
              </a:defRPr>
            </a:lvl2pPr>
            <a:lvl3pPr marL="2015427" indent="0" algn="ctr">
              <a:buNone/>
              <a:defRPr>
                <a:solidFill>
                  <a:schemeClr val="tx1">
                    <a:tint val="75000"/>
                  </a:schemeClr>
                </a:solidFill>
              </a:defRPr>
            </a:lvl3pPr>
            <a:lvl4pPr marL="3023141" indent="0" algn="ctr">
              <a:buNone/>
              <a:defRPr>
                <a:solidFill>
                  <a:schemeClr val="tx1">
                    <a:tint val="75000"/>
                  </a:schemeClr>
                </a:solidFill>
              </a:defRPr>
            </a:lvl4pPr>
            <a:lvl5pPr marL="4030858" indent="0" algn="ctr">
              <a:buNone/>
              <a:defRPr>
                <a:solidFill>
                  <a:schemeClr val="tx1">
                    <a:tint val="75000"/>
                  </a:schemeClr>
                </a:solidFill>
              </a:defRPr>
            </a:lvl5pPr>
            <a:lvl6pPr marL="5038572" indent="0" algn="ctr">
              <a:buNone/>
              <a:defRPr>
                <a:solidFill>
                  <a:schemeClr val="tx1">
                    <a:tint val="75000"/>
                  </a:schemeClr>
                </a:solidFill>
              </a:defRPr>
            </a:lvl6pPr>
            <a:lvl7pPr marL="6046286" indent="0" algn="ctr">
              <a:buNone/>
              <a:defRPr>
                <a:solidFill>
                  <a:schemeClr val="tx1">
                    <a:tint val="75000"/>
                  </a:schemeClr>
                </a:solidFill>
              </a:defRPr>
            </a:lvl7pPr>
            <a:lvl8pPr marL="7053999" indent="0" algn="ctr">
              <a:buNone/>
              <a:defRPr>
                <a:solidFill>
                  <a:schemeClr val="tx1">
                    <a:tint val="75000"/>
                  </a:schemeClr>
                </a:solidFill>
              </a:defRPr>
            </a:lvl8pPr>
            <a:lvl9pPr marL="8061712"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fld id="{1E839B23-D297-4C69-94B9-D5D67910C1C5}" type="datetimeFigureOut">
              <a:rPr lang="pt-BR"/>
              <a:pPr/>
              <a:t>04/12/2019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584EF69-4F96-4074-86AF-3D9CF92EBC9E}" type="slidenum">
              <a:rPr lang="pt-B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E3DE16A2-24E1-4569-AC32-F4599B96F368}" type="datetimeFigureOut">
              <a:rPr lang="pt-BR"/>
              <a:pPr/>
              <a:t>04/12/2019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F0D3FF8F-AB9F-48B2-835E-43731FCA437F}" type="slidenum">
              <a:rPr lang="pt-B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961529" y="856338"/>
            <a:ext cx="3401854" cy="18245380"/>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755968" y="856338"/>
            <a:ext cx="9953572" cy="18245380"/>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0FAA2285-42A5-4602-8F50-811F3B8BBEE4}" type="datetimeFigureOut">
              <a:rPr lang="pt-BR"/>
              <a:pPr/>
              <a:t>04/12/2019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5B1D8E3D-B829-44FA-8E0D-B4CA7B909378}" type="slidenum">
              <a:rPr lang="pt-B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A7FE39B1-1C6D-4CD4-BA59-97DF9474006D}" type="datetimeFigureOut">
              <a:rPr lang="pt-BR"/>
              <a:pPr/>
              <a:t>04/12/2019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24AC0245-2675-41A3-B5CF-0A5EE9B0F122}" type="slidenum">
              <a:rPr lang="pt-B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194325" y="13740969"/>
            <a:ext cx="12851448" cy="4247026"/>
          </a:xfrm>
        </p:spPr>
        <p:txBody>
          <a:bodyPr anchor="t"/>
          <a:lstStyle>
            <a:lvl1pPr algn="l">
              <a:defRPr sz="8820" b="1" cap="all"/>
            </a:lvl1pPr>
          </a:lstStyle>
          <a:p>
            <a:r>
              <a:rPr lang="pt-BR"/>
              <a:t>Clique para editar o título mestre</a:t>
            </a:r>
          </a:p>
        </p:txBody>
      </p:sp>
      <p:sp>
        <p:nvSpPr>
          <p:cNvPr id="3" name="Espaço Reservado para Texto 2"/>
          <p:cNvSpPr>
            <a:spLocks noGrp="1"/>
          </p:cNvSpPr>
          <p:nvPr>
            <p:ph type="body" idx="1"/>
          </p:nvPr>
        </p:nvSpPr>
        <p:spPr>
          <a:xfrm>
            <a:off x="1194325" y="9063294"/>
            <a:ext cx="12851448" cy="4677666"/>
          </a:xfrm>
        </p:spPr>
        <p:txBody>
          <a:bodyPr anchor="b"/>
          <a:lstStyle>
            <a:lvl1pPr marL="0" indent="0">
              <a:buNone/>
              <a:defRPr sz="4433">
                <a:solidFill>
                  <a:schemeClr val="tx1">
                    <a:tint val="75000"/>
                  </a:schemeClr>
                </a:solidFill>
              </a:defRPr>
            </a:lvl1pPr>
            <a:lvl2pPr marL="1007714" indent="0">
              <a:buNone/>
              <a:defRPr sz="3966">
                <a:solidFill>
                  <a:schemeClr val="tx1">
                    <a:tint val="75000"/>
                  </a:schemeClr>
                </a:solidFill>
              </a:defRPr>
            </a:lvl2pPr>
            <a:lvl3pPr marL="2015427" indent="0">
              <a:buNone/>
              <a:defRPr sz="3546">
                <a:solidFill>
                  <a:schemeClr val="tx1">
                    <a:tint val="75000"/>
                  </a:schemeClr>
                </a:solidFill>
              </a:defRPr>
            </a:lvl3pPr>
            <a:lvl4pPr marL="3023141" indent="0">
              <a:buNone/>
              <a:defRPr sz="3080">
                <a:solidFill>
                  <a:schemeClr val="tx1">
                    <a:tint val="75000"/>
                  </a:schemeClr>
                </a:solidFill>
              </a:defRPr>
            </a:lvl4pPr>
            <a:lvl5pPr marL="4030858" indent="0">
              <a:buNone/>
              <a:defRPr sz="3080">
                <a:solidFill>
                  <a:schemeClr val="tx1">
                    <a:tint val="75000"/>
                  </a:schemeClr>
                </a:solidFill>
              </a:defRPr>
            </a:lvl5pPr>
            <a:lvl6pPr marL="5038572" indent="0">
              <a:buNone/>
              <a:defRPr sz="3080">
                <a:solidFill>
                  <a:schemeClr val="tx1">
                    <a:tint val="75000"/>
                  </a:schemeClr>
                </a:solidFill>
              </a:defRPr>
            </a:lvl6pPr>
            <a:lvl7pPr marL="6046286" indent="0">
              <a:buNone/>
              <a:defRPr sz="3080">
                <a:solidFill>
                  <a:schemeClr val="tx1">
                    <a:tint val="75000"/>
                  </a:schemeClr>
                </a:solidFill>
              </a:defRPr>
            </a:lvl7pPr>
            <a:lvl8pPr marL="7053999" indent="0">
              <a:buNone/>
              <a:defRPr sz="3080">
                <a:solidFill>
                  <a:schemeClr val="tx1">
                    <a:tint val="75000"/>
                  </a:schemeClr>
                </a:solidFill>
              </a:defRPr>
            </a:lvl8pPr>
            <a:lvl9pPr marL="8061712" indent="0">
              <a:buNone/>
              <a:defRPr sz="308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fld id="{78280F46-5C74-42D4-AD20-329FCC3EB7B4}" type="datetimeFigureOut">
              <a:rPr lang="pt-BR"/>
              <a:pPr/>
              <a:t>04/12/2019</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DDAB38CB-5A9F-4687-807F-02EAAB1C3141}" type="slidenum">
              <a:rPr lang="pt-BR"/>
              <a:pPr/>
              <a:t>‹#›</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755967"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7685671" y="4989522"/>
            <a:ext cx="6677713" cy="14112204"/>
          </a:xfrm>
        </p:spPr>
        <p:txBody>
          <a:bodyPr/>
          <a:lstStyle>
            <a:lvl1pPr>
              <a:defRPr sz="6160"/>
            </a:lvl1pPr>
            <a:lvl2pPr>
              <a:defRPr sz="5273"/>
            </a:lvl2pPr>
            <a:lvl3pPr>
              <a:defRPr sz="4433"/>
            </a:lvl3pPr>
            <a:lvl4pPr>
              <a:defRPr sz="3966"/>
            </a:lvl4pPr>
            <a:lvl5pPr>
              <a:defRPr sz="3966"/>
            </a:lvl5pPr>
            <a:lvl6pPr>
              <a:defRPr sz="3966"/>
            </a:lvl6pPr>
            <a:lvl7pPr>
              <a:defRPr sz="3966"/>
            </a:lvl7pPr>
            <a:lvl8pPr>
              <a:defRPr sz="3966"/>
            </a:lvl8pPr>
            <a:lvl9pPr>
              <a:defRPr sz="396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fld id="{CB1C6ED0-343F-4221-AE3F-7C8ED5B1EA7D}" type="datetimeFigureOut">
              <a:rPr lang="pt-BR"/>
              <a:pPr/>
              <a:t>04/12/2019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4564A023-61B6-4524-A797-6AE762ED68C4}" type="slidenum">
              <a:rPr lang="pt-B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755969" y="4786569"/>
            <a:ext cx="6680339"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4" name="Espaço Reservado para Conteúdo 3"/>
          <p:cNvSpPr>
            <a:spLocks noGrp="1"/>
          </p:cNvSpPr>
          <p:nvPr>
            <p:ph sz="half" idx="2"/>
          </p:nvPr>
        </p:nvSpPr>
        <p:spPr>
          <a:xfrm>
            <a:off x="755969" y="6781381"/>
            <a:ext cx="6680339"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7680422" y="4786569"/>
            <a:ext cx="6682963" cy="1994814"/>
          </a:xfrm>
        </p:spPr>
        <p:txBody>
          <a:bodyPr anchor="b"/>
          <a:lstStyle>
            <a:lvl1pPr marL="0" indent="0">
              <a:buNone/>
              <a:defRPr sz="5273" b="1"/>
            </a:lvl1pPr>
            <a:lvl2pPr marL="1007714" indent="0">
              <a:buNone/>
              <a:defRPr sz="4433" b="1"/>
            </a:lvl2pPr>
            <a:lvl3pPr marL="2015427" indent="0">
              <a:buNone/>
              <a:defRPr sz="3966" b="1"/>
            </a:lvl3pPr>
            <a:lvl4pPr marL="3023141" indent="0">
              <a:buNone/>
              <a:defRPr sz="3546" b="1"/>
            </a:lvl4pPr>
            <a:lvl5pPr marL="4030858" indent="0">
              <a:buNone/>
              <a:defRPr sz="3546" b="1"/>
            </a:lvl5pPr>
            <a:lvl6pPr marL="5038572" indent="0">
              <a:buNone/>
              <a:defRPr sz="3546" b="1"/>
            </a:lvl6pPr>
            <a:lvl7pPr marL="6046286" indent="0">
              <a:buNone/>
              <a:defRPr sz="3546" b="1"/>
            </a:lvl7pPr>
            <a:lvl8pPr marL="7053999" indent="0">
              <a:buNone/>
              <a:defRPr sz="3546" b="1"/>
            </a:lvl8pPr>
            <a:lvl9pPr marL="8061712" indent="0">
              <a:buNone/>
              <a:defRPr sz="3546" b="1"/>
            </a:lvl9pPr>
          </a:lstStyle>
          <a:p>
            <a:pPr lvl="0"/>
            <a:r>
              <a:rPr lang="pt-BR"/>
              <a:t>Clique para editar o texto mestre</a:t>
            </a:r>
          </a:p>
        </p:txBody>
      </p:sp>
      <p:sp>
        <p:nvSpPr>
          <p:cNvPr id="6" name="Espaço Reservado para Conteúdo 5"/>
          <p:cNvSpPr>
            <a:spLocks noGrp="1"/>
          </p:cNvSpPr>
          <p:nvPr>
            <p:ph sz="quarter" idx="4"/>
          </p:nvPr>
        </p:nvSpPr>
        <p:spPr>
          <a:xfrm>
            <a:off x="7680422" y="6781381"/>
            <a:ext cx="6682963" cy="12320335"/>
          </a:xfrm>
        </p:spPr>
        <p:txBody>
          <a:bodyPr/>
          <a:lstStyle>
            <a:lvl1pPr>
              <a:defRPr sz="5273"/>
            </a:lvl1pPr>
            <a:lvl2pPr>
              <a:defRPr sz="4433"/>
            </a:lvl2pPr>
            <a:lvl3pPr>
              <a:defRPr sz="3966"/>
            </a:lvl3pPr>
            <a:lvl4pPr>
              <a:defRPr sz="3546"/>
            </a:lvl4pPr>
            <a:lvl5pPr>
              <a:defRPr sz="3546"/>
            </a:lvl5pPr>
            <a:lvl6pPr>
              <a:defRPr sz="3546"/>
            </a:lvl6pPr>
            <a:lvl7pPr>
              <a:defRPr sz="3546"/>
            </a:lvl7pPr>
            <a:lvl8pPr>
              <a:defRPr sz="3546"/>
            </a:lvl8pPr>
            <a:lvl9pPr>
              <a:defRPr sz="3546"/>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fld id="{11C41CC9-3DC5-45D9-8F82-DDBEABD672A7}" type="datetimeFigureOut">
              <a:rPr lang="pt-BR"/>
              <a:pPr/>
              <a:t>04/12/2019</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fld id="{A7BE2E8A-4A0C-4D25-87F2-0108D546358A}" type="slidenum">
              <a:rPr lang="pt-B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fld id="{E0968910-A46E-4BD0-B6C5-4EFDB129814F}" type="datetimeFigureOut">
              <a:rPr lang="pt-BR"/>
              <a:pPr/>
              <a:t>04/12/2019</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fld id="{FB8AD132-8ED7-4C52-B973-33DA775ECFFE}" type="slidenum">
              <a:rPr lang="pt-B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fld id="{3B404536-C8CD-4BCE-935C-AEE91DDC5FBB}" type="datetimeFigureOut">
              <a:rPr lang="pt-BR"/>
              <a:pPr/>
              <a:t>04/12/2019</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36D9521B-D444-4017-8947-48F79266A3D9}" type="slidenum">
              <a:rPr lang="pt-B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755972" y="851387"/>
            <a:ext cx="4974162" cy="3623336"/>
          </a:xfrm>
        </p:spPr>
        <p:txBody>
          <a:bodyPr anchor="b"/>
          <a:lstStyle>
            <a:lvl1pPr algn="l">
              <a:defRPr sz="4433" b="1"/>
            </a:lvl1pPr>
          </a:lstStyle>
          <a:p>
            <a:r>
              <a:rPr lang="pt-BR"/>
              <a:t>Clique para editar o título mestre</a:t>
            </a:r>
          </a:p>
        </p:txBody>
      </p:sp>
      <p:sp>
        <p:nvSpPr>
          <p:cNvPr id="3" name="Espaço Reservado para Conteúdo 2"/>
          <p:cNvSpPr>
            <a:spLocks noGrp="1"/>
          </p:cNvSpPr>
          <p:nvPr>
            <p:ph idx="1"/>
          </p:nvPr>
        </p:nvSpPr>
        <p:spPr>
          <a:xfrm>
            <a:off x="5911246" y="851386"/>
            <a:ext cx="8452137" cy="18250332"/>
          </a:xfrm>
        </p:spPr>
        <p:txBody>
          <a:bodyPr/>
          <a:lstStyle>
            <a:lvl1pPr>
              <a:defRPr sz="7046"/>
            </a:lvl1pPr>
            <a:lvl2pPr>
              <a:defRPr sz="6160"/>
            </a:lvl2pPr>
            <a:lvl3pPr>
              <a:defRPr sz="5273"/>
            </a:lvl3pPr>
            <a:lvl4pPr>
              <a:defRPr sz="4433"/>
            </a:lvl4pPr>
            <a:lvl5pPr>
              <a:defRPr sz="4433"/>
            </a:lvl5pPr>
            <a:lvl6pPr>
              <a:defRPr sz="4433"/>
            </a:lvl6pPr>
            <a:lvl7pPr>
              <a:defRPr sz="4433"/>
            </a:lvl7pPr>
            <a:lvl8pPr>
              <a:defRPr sz="4433"/>
            </a:lvl8pPr>
            <a:lvl9pPr>
              <a:defRPr sz="4433"/>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755972" y="4474732"/>
            <a:ext cx="4974162" cy="1462699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A6803685-1BB9-4227-B69F-6105DE13E471}" type="datetimeFigureOut">
              <a:rPr lang="pt-BR"/>
              <a:pPr/>
              <a:t>04/12/2019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73C29115-FF38-438D-BFD3-FD8CCE1848D6}" type="slidenum">
              <a:rPr lang="pt-BR"/>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963500" y="14968539"/>
            <a:ext cx="9071610" cy="1767120"/>
          </a:xfrm>
        </p:spPr>
        <p:txBody>
          <a:bodyPr anchor="b"/>
          <a:lstStyle>
            <a:lvl1pPr algn="l">
              <a:defRPr sz="4433" b="1"/>
            </a:lvl1pPr>
          </a:lstStyle>
          <a:p>
            <a:r>
              <a:rPr lang="pt-BR"/>
              <a:t>Clique para editar o título mestre</a:t>
            </a:r>
          </a:p>
        </p:txBody>
      </p:sp>
      <p:sp>
        <p:nvSpPr>
          <p:cNvPr id="3" name="Espaço Reservado para Imagem 2"/>
          <p:cNvSpPr>
            <a:spLocks noGrp="1"/>
          </p:cNvSpPr>
          <p:nvPr>
            <p:ph type="pic" idx="1"/>
          </p:nvPr>
        </p:nvSpPr>
        <p:spPr>
          <a:xfrm>
            <a:off x="2963500" y="1910668"/>
            <a:ext cx="9071610" cy="12830175"/>
          </a:xfrm>
        </p:spPr>
        <p:txBody>
          <a:bodyPr rtlCol="0">
            <a:normAutofit/>
          </a:bodyPr>
          <a:lstStyle>
            <a:lvl1pPr marL="0" indent="0">
              <a:buNone/>
              <a:defRPr sz="7046"/>
            </a:lvl1pPr>
            <a:lvl2pPr marL="1007714" indent="0">
              <a:buNone/>
              <a:defRPr sz="6160"/>
            </a:lvl2pPr>
            <a:lvl3pPr marL="2015427" indent="0">
              <a:buNone/>
              <a:defRPr sz="5273"/>
            </a:lvl3pPr>
            <a:lvl4pPr marL="3023141" indent="0">
              <a:buNone/>
              <a:defRPr sz="4433"/>
            </a:lvl4pPr>
            <a:lvl5pPr marL="4030858" indent="0">
              <a:buNone/>
              <a:defRPr sz="4433"/>
            </a:lvl5pPr>
            <a:lvl6pPr marL="5038572" indent="0">
              <a:buNone/>
              <a:defRPr sz="4433"/>
            </a:lvl6pPr>
            <a:lvl7pPr marL="6046286" indent="0">
              <a:buNone/>
              <a:defRPr sz="4433"/>
            </a:lvl7pPr>
            <a:lvl8pPr marL="7053999" indent="0">
              <a:buNone/>
              <a:defRPr sz="4433"/>
            </a:lvl8pPr>
            <a:lvl9pPr marL="8061712" indent="0">
              <a:buNone/>
              <a:defRPr sz="4433"/>
            </a:lvl9pPr>
          </a:lstStyle>
          <a:p>
            <a:pPr lvl="0"/>
            <a:endParaRPr lang="pt-BR" noProof="0"/>
          </a:p>
        </p:txBody>
      </p:sp>
      <p:sp>
        <p:nvSpPr>
          <p:cNvPr id="4" name="Espaço Reservado para Texto 3"/>
          <p:cNvSpPr>
            <a:spLocks noGrp="1"/>
          </p:cNvSpPr>
          <p:nvPr>
            <p:ph type="body" sz="half" idx="2"/>
          </p:nvPr>
        </p:nvSpPr>
        <p:spPr>
          <a:xfrm>
            <a:off x="2963500" y="16735660"/>
            <a:ext cx="9071610" cy="2509605"/>
          </a:xfrm>
        </p:spPr>
        <p:txBody>
          <a:bodyPr/>
          <a:lstStyle>
            <a:lvl1pPr marL="0" indent="0">
              <a:buNone/>
              <a:defRPr sz="3080"/>
            </a:lvl1pPr>
            <a:lvl2pPr marL="1007714" indent="0">
              <a:buNone/>
              <a:defRPr sz="2660"/>
            </a:lvl2pPr>
            <a:lvl3pPr marL="2015427" indent="0">
              <a:buNone/>
              <a:defRPr sz="2193"/>
            </a:lvl3pPr>
            <a:lvl4pPr marL="3023141" indent="0">
              <a:buNone/>
              <a:defRPr sz="2007"/>
            </a:lvl4pPr>
            <a:lvl5pPr marL="4030858" indent="0">
              <a:buNone/>
              <a:defRPr sz="2007"/>
            </a:lvl5pPr>
            <a:lvl6pPr marL="5038572" indent="0">
              <a:buNone/>
              <a:defRPr sz="2007"/>
            </a:lvl6pPr>
            <a:lvl7pPr marL="6046286" indent="0">
              <a:buNone/>
              <a:defRPr sz="2007"/>
            </a:lvl7pPr>
            <a:lvl8pPr marL="7053999" indent="0">
              <a:buNone/>
              <a:defRPr sz="2007"/>
            </a:lvl8pPr>
            <a:lvl9pPr marL="8061712" indent="0">
              <a:buNone/>
              <a:defRPr sz="2007"/>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fld id="{105313E8-7250-48B5-9E67-E30E71424C6D}" type="datetimeFigureOut">
              <a:rPr lang="pt-BR"/>
              <a:pPr/>
              <a:t>04/12/2019</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A11A5A0A-AD83-4A36-9AC5-13F6419AAEEA}" type="slidenum">
              <a:rPr lang="pt-BR"/>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756265" y="856415"/>
            <a:ext cx="13606822" cy="3563937"/>
          </a:xfrm>
          <a:prstGeom prst="rect">
            <a:avLst/>
          </a:prstGeom>
          <a:noFill/>
          <a:ln w="9525">
            <a:noFill/>
            <a:miter lim="800000"/>
            <a:headEnd/>
            <a:tailEnd/>
          </a:ln>
        </p:spPr>
        <p:txBody>
          <a:bodyPr vert="horz" wrap="square" lIns="431893" tIns="215942" rIns="431893" bIns="215942" numCol="1" anchor="ctr" anchorCtr="0" compatLnSpc="1">
            <a:prstTxWarp prst="textNoShape">
              <a:avLst/>
            </a:prstTxWarp>
          </a:bodyPr>
          <a:lstStyle/>
          <a:p>
            <a:pPr lvl="0"/>
            <a:r>
              <a:rPr lang="pt-BR"/>
              <a:t>Clique para editar o título mestre</a:t>
            </a:r>
          </a:p>
        </p:txBody>
      </p:sp>
      <p:sp>
        <p:nvSpPr>
          <p:cNvPr id="1027" name="Espaço Reservado para Texto 2"/>
          <p:cNvSpPr>
            <a:spLocks noGrp="1"/>
          </p:cNvSpPr>
          <p:nvPr>
            <p:ph type="body" idx="1"/>
          </p:nvPr>
        </p:nvSpPr>
        <p:spPr bwMode="auto">
          <a:xfrm>
            <a:off x="756265" y="4989199"/>
            <a:ext cx="13606822" cy="14112752"/>
          </a:xfrm>
          <a:prstGeom prst="rect">
            <a:avLst/>
          </a:prstGeom>
          <a:noFill/>
          <a:ln w="9525">
            <a:noFill/>
            <a:miter lim="800000"/>
            <a:headEnd/>
            <a:tailEnd/>
          </a:ln>
        </p:spPr>
        <p:txBody>
          <a:bodyPr vert="horz" wrap="square" lIns="431893" tIns="215942" rIns="431893" bIns="215942" numCol="1" anchor="t" anchorCtr="0" compatLnSpc="1">
            <a:prstTxWarp prst="textNoShape">
              <a:avLst/>
            </a:prstTxWarp>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756264"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defRPr sz="2660">
                <a:solidFill>
                  <a:srgbClr val="898989"/>
                </a:solidFill>
              </a:defRPr>
            </a:lvl1pPr>
          </a:lstStyle>
          <a:p>
            <a:fld id="{BB2D2FE6-648F-4D02-8165-E6DE94804BE9}" type="datetimeFigureOut">
              <a:rPr lang="pt-BR"/>
              <a:pPr/>
              <a:t>04/12/2019</a:t>
            </a:fld>
            <a:endParaRPr lang="pt-BR"/>
          </a:p>
        </p:txBody>
      </p:sp>
      <p:sp>
        <p:nvSpPr>
          <p:cNvPr id="5" name="Espaço Reservado para Rodapé 4"/>
          <p:cNvSpPr>
            <a:spLocks noGrp="1"/>
          </p:cNvSpPr>
          <p:nvPr>
            <p:ph type="ftr" sz="quarter" idx="3"/>
          </p:nvPr>
        </p:nvSpPr>
        <p:spPr>
          <a:xfrm>
            <a:off x="5165704" y="19819297"/>
            <a:ext cx="4787942" cy="1138480"/>
          </a:xfrm>
          <a:prstGeom prst="rect">
            <a:avLst/>
          </a:prstGeom>
        </p:spPr>
        <p:txBody>
          <a:bodyPr vert="horz" lIns="431893" tIns="215942" rIns="431893" bIns="215942" rtlCol="0" anchor="ctr"/>
          <a:lstStyle>
            <a:lvl1pPr algn="ctr">
              <a:defRPr sz="2660">
                <a:solidFill>
                  <a:schemeClr val="tx1">
                    <a:tint val="75000"/>
                  </a:schemeClr>
                </a:solidFill>
                <a:latin typeface="Arial" charset="0"/>
                <a:ea typeface="+mn-ea"/>
                <a:cs typeface="Arial" charset="0"/>
              </a:defRPr>
            </a:lvl1pPr>
          </a:lstStyle>
          <a:p>
            <a:pPr>
              <a:defRPr/>
            </a:pPr>
            <a:endParaRPr lang="pt-BR"/>
          </a:p>
        </p:txBody>
      </p:sp>
      <p:sp>
        <p:nvSpPr>
          <p:cNvPr id="6" name="Espaço Reservado para Número de Slide 5"/>
          <p:cNvSpPr>
            <a:spLocks noGrp="1"/>
          </p:cNvSpPr>
          <p:nvPr>
            <p:ph type="sldNum" sz="quarter" idx="4"/>
          </p:nvPr>
        </p:nvSpPr>
        <p:spPr>
          <a:xfrm>
            <a:off x="10835831" y="19819297"/>
            <a:ext cx="3527256" cy="1138480"/>
          </a:xfrm>
          <a:prstGeom prst="rect">
            <a:avLst/>
          </a:prstGeom>
        </p:spPr>
        <p:txBody>
          <a:bodyPr vert="horz" wrap="square" lIns="431893" tIns="215942" rIns="431893" bIns="215942" numCol="1" anchor="ctr" anchorCtr="0" compatLnSpc="1">
            <a:prstTxWarp prst="textNoShape">
              <a:avLst/>
            </a:prstTxWarp>
          </a:bodyPr>
          <a:lstStyle>
            <a:lvl1pPr algn="r">
              <a:defRPr sz="2660">
                <a:solidFill>
                  <a:srgbClr val="898989"/>
                </a:solidFill>
              </a:defRPr>
            </a:lvl1pPr>
          </a:lstStyle>
          <a:p>
            <a:fld id="{411A9431-1A24-4632-9B20-D49A36730A5B}" type="slidenum">
              <a:rPr lang="pt-BR"/>
              <a:pPr/>
              <a:t>‹#›</a:t>
            </a:fld>
            <a:endParaRPr lang="pt-B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2015009" rtl="0" eaLnBrk="0" fontAlgn="base" hangingPunct="0">
        <a:spcBef>
          <a:spcPct val="0"/>
        </a:spcBef>
        <a:spcAft>
          <a:spcPct val="0"/>
        </a:spcAft>
        <a:defRPr sz="9706" kern="1200">
          <a:solidFill>
            <a:schemeClr val="tx1"/>
          </a:solidFill>
          <a:latin typeface="+mj-lt"/>
          <a:ea typeface="ＭＳ Ｐゴシック" charset="0"/>
          <a:cs typeface="+mj-cs"/>
        </a:defRPr>
      </a:lvl1pPr>
      <a:lvl2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2pPr>
      <a:lvl3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3pPr>
      <a:lvl4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4pPr>
      <a:lvl5pPr algn="ctr" defTabSz="2015009" rtl="0" eaLnBrk="0" fontAlgn="base" hangingPunct="0">
        <a:spcBef>
          <a:spcPct val="0"/>
        </a:spcBef>
        <a:spcAft>
          <a:spcPct val="0"/>
        </a:spcAft>
        <a:defRPr sz="9706">
          <a:solidFill>
            <a:schemeClr val="tx1"/>
          </a:solidFill>
          <a:latin typeface="Calibri" pitchFamily="34" charset="0"/>
          <a:ea typeface="ＭＳ Ｐゴシック" charset="0"/>
        </a:defRPr>
      </a:lvl5pPr>
      <a:lvl6pPr marL="213354" algn="ctr" defTabSz="2015009" rtl="0" fontAlgn="base">
        <a:spcBef>
          <a:spcPct val="0"/>
        </a:spcBef>
        <a:spcAft>
          <a:spcPct val="0"/>
        </a:spcAft>
        <a:defRPr sz="9706">
          <a:solidFill>
            <a:schemeClr val="tx1"/>
          </a:solidFill>
          <a:latin typeface="Calibri" pitchFamily="34" charset="0"/>
        </a:defRPr>
      </a:lvl6pPr>
      <a:lvl7pPr marL="426708" algn="ctr" defTabSz="2015009" rtl="0" fontAlgn="base">
        <a:spcBef>
          <a:spcPct val="0"/>
        </a:spcBef>
        <a:spcAft>
          <a:spcPct val="0"/>
        </a:spcAft>
        <a:defRPr sz="9706">
          <a:solidFill>
            <a:schemeClr val="tx1"/>
          </a:solidFill>
          <a:latin typeface="Calibri" pitchFamily="34" charset="0"/>
        </a:defRPr>
      </a:lvl7pPr>
      <a:lvl8pPr marL="640062" algn="ctr" defTabSz="2015009" rtl="0" fontAlgn="base">
        <a:spcBef>
          <a:spcPct val="0"/>
        </a:spcBef>
        <a:spcAft>
          <a:spcPct val="0"/>
        </a:spcAft>
        <a:defRPr sz="9706">
          <a:solidFill>
            <a:schemeClr val="tx1"/>
          </a:solidFill>
          <a:latin typeface="Calibri" pitchFamily="34" charset="0"/>
        </a:defRPr>
      </a:lvl8pPr>
      <a:lvl9pPr marL="853416" algn="ctr" defTabSz="2015009" rtl="0" fontAlgn="base">
        <a:spcBef>
          <a:spcPct val="0"/>
        </a:spcBef>
        <a:spcAft>
          <a:spcPct val="0"/>
        </a:spcAft>
        <a:defRPr sz="9706">
          <a:solidFill>
            <a:schemeClr val="tx1"/>
          </a:solidFill>
          <a:latin typeface="Calibri" pitchFamily="34" charset="0"/>
        </a:defRPr>
      </a:lvl9pPr>
    </p:titleStyle>
    <p:bodyStyle>
      <a:lvl1pPr marL="755628" indent="-755628" algn="l" defTabSz="2015009" rtl="0" eaLnBrk="0" fontAlgn="base" hangingPunct="0">
        <a:spcBef>
          <a:spcPct val="20000"/>
        </a:spcBef>
        <a:spcAft>
          <a:spcPct val="0"/>
        </a:spcAft>
        <a:buFont typeface="Arial" pitchFamily="34" charset="0"/>
        <a:buChar char="•"/>
        <a:defRPr sz="7046" kern="1200">
          <a:solidFill>
            <a:schemeClr val="tx1"/>
          </a:solidFill>
          <a:latin typeface="+mn-lt"/>
          <a:ea typeface="ＭＳ Ｐゴシック" charset="0"/>
          <a:cs typeface="+mn-cs"/>
        </a:defRPr>
      </a:lvl1pPr>
      <a:lvl2pPr marL="1637195" indent="-629690" algn="l" defTabSz="2015009" rtl="0" eaLnBrk="0" fontAlgn="base" hangingPunct="0">
        <a:spcBef>
          <a:spcPct val="20000"/>
        </a:spcBef>
        <a:spcAft>
          <a:spcPct val="0"/>
        </a:spcAft>
        <a:buFont typeface="Arial" pitchFamily="34" charset="0"/>
        <a:buChar char="–"/>
        <a:defRPr sz="6160" kern="1200">
          <a:solidFill>
            <a:schemeClr val="tx1"/>
          </a:solidFill>
          <a:latin typeface="+mn-lt"/>
          <a:ea typeface="ＭＳ Ｐゴシック" charset="0"/>
          <a:cs typeface="+mn-cs"/>
        </a:defRPr>
      </a:lvl2pPr>
      <a:lvl3pPr marL="2518761" indent="-503752" algn="l" defTabSz="2015009" rtl="0" eaLnBrk="0" fontAlgn="base" hangingPunct="0">
        <a:spcBef>
          <a:spcPct val="20000"/>
        </a:spcBef>
        <a:spcAft>
          <a:spcPct val="0"/>
        </a:spcAft>
        <a:buFont typeface="Arial" pitchFamily="34" charset="0"/>
        <a:buChar char="•"/>
        <a:defRPr sz="5273" kern="1200">
          <a:solidFill>
            <a:schemeClr val="tx1"/>
          </a:solidFill>
          <a:latin typeface="+mn-lt"/>
          <a:ea typeface="ＭＳ Ｐゴシック" charset="0"/>
          <a:cs typeface="+mn-cs"/>
        </a:defRPr>
      </a:lvl3pPr>
      <a:lvl4pPr marL="3526266"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4pPr>
      <a:lvl5pPr marL="4534511" indent="-503752" algn="l" defTabSz="2015009" rtl="0" eaLnBrk="0" fontAlgn="base" hangingPunct="0">
        <a:spcBef>
          <a:spcPct val="20000"/>
        </a:spcBef>
        <a:spcAft>
          <a:spcPct val="0"/>
        </a:spcAft>
        <a:buFont typeface="Arial" pitchFamily="34" charset="0"/>
        <a:buChar char="»"/>
        <a:defRPr sz="4433" kern="1200">
          <a:solidFill>
            <a:schemeClr val="tx1"/>
          </a:solidFill>
          <a:latin typeface="+mn-lt"/>
          <a:ea typeface="ＭＳ Ｐゴシック" charset="0"/>
          <a:cs typeface="+mn-cs"/>
        </a:defRPr>
      </a:lvl5pPr>
      <a:lvl6pPr marL="5542427"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6pPr>
      <a:lvl7pPr marL="6550140"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7pPr>
      <a:lvl8pPr marL="7557856"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8pPr>
      <a:lvl9pPr marL="8565571" indent="-503859" algn="l" defTabSz="2015427" rtl="0" eaLnBrk="1" latinLnBrk="0" hangingPunct="1">
        <a:spcBef>
          <a:spcPct val="20000"/>
        </a:spcBef>
        <a:buFont typeface="Arial" pitchFamily="34" charset="0"/>
        <a:buChar char="•"/>
        <a:defRPr sz="4433" kern="1200">
          <a:solidFill>
            <a:schemeClr val="tx1"/>
          </a:solidFill>
          <a:latin typeface="+mn-lt"/>
          <a:ea typeface="+mn-ea"/>
          <a:cs typeface="+mn-cs"/>
        </a:defRPr>
      </a:lvl9pPr>
    </p:bodyStyle>
    <p:otherStyle>
      <a:defPPr>
        <a:defRPr lang="pt-BR"/>
      </a:defPPr>
      <a:lvl1pPr marL="0" algn="l" defTabSz="2015427" rtl="0" eaLnBrk="1" latinLnBrk="0" hangingPunct="1">
        <a:defRPr sz="3966" kern="1200">
          <a:solidFill>
            <a:schemeClr val="tx1"/>
          </a:solidFill>
          <a:latin typeface="+mn-lt"/>
          <a:ea typeface="+mn-ea"/>
          <a:cs typeface="+mn-cs"/>
        </a:defRPr>
      </a:lvl1pPr>
      <a:lvl2pPr marL="1007714" algn="l" defTabSz="2015427" rtl="0" eaLnBrk="1" latinLnBrk="0" hangingPunct="1">
        <a:defRPr sz="3966" kern="1200">
          <a:solidFill>
            <a:schemeClr val="tx1"/>
          </a:solidFill>
          <a:latin typeface="+mn-lt"/>
          <a:ea typeface="+mn-ea"/>
          <a:cs typeface="+mn-cs"/>
        </a:defRPr>
      </a:lvl2pPr>
      <a:lvl3pPr marL="2015427" algn="l" defTabSz="2015427" rtl="0" eaLnBrk="1" latinLnBrk="0" hangingPunct="1">
        <a:defRPr sz="3966" kern="1200">
          <a:solidFill>
            <a:schemeClr val="tx1"/>
          </a:solidFill>
          <a:latin typeface="+mn-lt"/>
          <a:ea typeface="+mn-ea"/>
          <a:cs typeface="+mn-cs"/>
        </a:defRPr>
      </a:lvl3pPr>
      <a:lvl4pPr marL="3023141" algn="l" defTabSz="2015427" rtl="0" eaLnBrk="1" latinLnBrk="0" hangingPunct="1">
        <a:defRPr sz="3966" kern="1200">
          <a:solidFill>
            <a:schemeClr val="tx1"/>
          </a:solidFill>
          <a:latin typeface="+mn-lt"/>
          <a:ea typeface="+mn-ea"/>
          <a:cs typeface="+mn-cs"/>
        </a:defRPr>
      </a:lvl4pPr>
      <a:lvl5pPr marL="4030858" algn="l" defTabSz="2015427" rtl="0" eaLnBrk="1" latinLnBrk="0" hangingPunct="1">
        <a:defRPr sz="3966" kern="1200">
          <a:solidFill>
            <a:schemeClr val="tx1"/>
          </a:solidFill>
          <a:latin typeface="+mn-lt"/>
          <a:ea typeface="+mn-ea"/>
          <a:cs typeface="+mn-cs"/>
        </a:defRPr>
      </a:lvl5pPr>
      <a:lvl6pPr marL="5038572" algn="l" defTabSz="2015427" rtl="0" eaLnBrk="1" latinLnBrk="0" hangingPunct="1">
        <a:defRPr sz="3966" kern="1200">
          <a:solidFill>
            <a:schemeClr val="tx1"/>
          </a:solidFill>
          <a:latin typeface="+mn-lt"/>
          <a:ea typeface="+mn-ea"/>
          <a:cs typeface="+mn-cs"/>
        </a:defRPr>
      </a:lvl6pPr>
      <a:lvl7pPr marL="6046286" algn="l" defTabSz="2015427" rtl="0" eaLnBrk="1" latinLnBrk="0" hangingPunct="1">
        <a:defRPr sz="3966" kern="1200">
          <a:solidFill>
            <a:schemeClr val="tx1"/>
          </a:solidFill>
          <a:latin typeface="+mn-lt"/>
          <a:ea typeface="+mn-ea"/>
          <a:cs typeface="+mn-cs"/>
        </a:defRPr>
      </a:lvl7pPr>
      <a:lvl8pPr marL="7053999" algn="l" defTabSz="2015427" rtl="0" eaLnBrk="1" latinLnBrk="0" hangingPunct="1">
        <a:defRPr sz="3966" kern="1200">
          <a:solidFill>
            <a:schemeClr val="tx1"/>
          </a:solidFill>
          <a:latin typeface="+mn-lt"/>
          <a:ea typeface="+mn-ea"/>
          <a:cs typeface="+mn-cs"/>
        </a:defRPr>
      </a:lvl8pPr>
      <a:lvl9pPr marL="8061712" algn="l" defTabSz="2015427" rtl="0" eaLnBrk="1" latinLnBrk="0" hangingPunct="1">
        <a:defRPr sz="39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github.com/amaralc/projeto-visao-computacional" TargetMode="External"/><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69CBD1-7D23-4001-9C41-077E9719F587}"/>
              </a:ext>
            </a:extLst>
          </p:cNvPr>
          <p:cNvSpPr/>
          <p:nvPr/>
        </p:nvSpPr>
        <p:spPr>
          <a:xfrm>
            <a:off x="-19560" y="239518"/>
            <a:ext cx="15138910" cy="1721963"/>
          </a:xfrm>
          <a:prstGeom prst="rect">
            <a:avLst/>
          </a:prstGeom>
          <a:solidFill>
            <a:srgbClr val="1E30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16" name="CaixaDeTexto 26"/>
          <p:cNvSpPr txBox="1">
            <a:spLocks noChangeArrowheads="1"/>
          </p:cNvSpPr>
          <p:nvPr/>
        </p:nvSpPr>
        <p:spPr bwMode="auto">
          <a:xfrm>
            <a:off x="0" y="381086"/>
            <a:ext cx="15119350" cy="954107"/>
          </a:xfrm>
          <a:prstGeom prst="rect">
            <a:avLst/>
          </a:prstGeom>
          <a:noFill/>
          <a:ln w="9525">
            <a:noFill/>
            <a:miter lim="800000"/>
            <a:headEnd/>
            <a:tailEnd/>
          </a:ln>
        </p:spPr>
        <p:txBody>
          <a:bodyPr wrap="square" lIns="503915" rIns="503915">
            <a:spAutoFit/>
          </a:bodyPr>
          <a:lstStyle/>
          <a:p>
            <a:pPr algn="ctr"/>
            <a:r>
              <a:rPr lang="pt-BR" sz="2800" b="1" cap="all" dirty="0">
                <a:solidFill>
                  <a:schemeClr val="bg1"/>
                </a:solidFill>
                <a:latin typeface="+mn-lt"/>
              </a:rPr>
              <a:t>avaliação não destrutiva da altura de cordões FABRICADOS POR DED-LP: AVALIAÇÃO CONCEITUAL UTILIZANDO ANÁLISE DE IMAGEM</a:t>
            </a:r>
          </a:p>
        </p:txBody>
      </p:sp>
      <p:sp>
        <p:nvSpPr>
          <p:cNvPr id="13317" name="CaixaDeTexto 30"/>
          <p:cNvSpPr txBox="1">
            <a:spLocks noChangeArrowheads="1"/>
          </p:cNvSpPr>
          <p:nvPr/>
        </p:nvSpPr>
        <p:spPr bwMode="auto">
          <a:xfrm>
            <a:off x="-19560" y="1483963"/>
            <a:ext cx="15119350" cy="350865"/>
          </a:xfrm>
          <a:prstGeom prst="rect">
            <a:avLst/>
          </a:prstGeom>
          <a:noFill/>
          <a:ln w="9525">
            <a:noFill/>
            <a:miter lim="800000"/>
            <a:headEnd/>
            <a:tailEnd/>
          </a:ln>
        </p:spPr>
        <p:txBody>
          <a:bodyPr wrap="square" lIns="503915" rIns="503915">
            <a:spAutoFit/>
          </a:bodyPr>
          <a:lstStyle/>
          <a:p>
            <a:pPr algn="ctr"/>
            <a:r>
              <a:rPr lang="pt-BR" altLang="pt-BR" sz="1680" i="1" dirty="0">
                <a:solidFill>
                  <a:schemeClr val="bg1"/>
                </a:solidFill>
                <a:latin typeface="+mn-lt"/>
              </a:rPr>
              <a:t>Calil Amaral, João Vitor Cardoso</a:t>
            </a:r>
          </a:p>
        </p:txBody>
      </p:sp>
      <p:grpSp>
        <p:nvGrpSpPr>
          <p:cNvPr id="55" name="Grupo 54"/>
          <p:cNvGrpSpPr/>
          <p:nvPr/>
        </p:nvGrpSpPr>
        <p:grpSpPr>
          <a:xfrm>
            <a:off x="431302" y="2152446"/>
            <a:ext cx="6886843" cy="5479021"/>
            <a:chOff x="1080000" y="10310108"/>
            <a:chExt cx="14760000" cy="11742731"/>
          </a:xfrm>
        </p:grpSpPr>
        <p:sp>
          <p:nvSpPr>
            <p:cNvPr id="13320" name="CaixaDeTexto 1024"/>
            <p:cNvSpPr txBox="1">
              <a:spLocks noChangeArrowheads="1"/>
            </p:cNvSpPr>
            <p:nvPr/>
          </p:nvSpPr>
          <p:spPr bwMode="auto">
            <a:xfrm>
              <a:off x="1080000" y="11233438"/>
              <a:ext cx="14760000" cy="10819401"/>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800" dirty="0">
                  <a:latin typeface="+mn-lt"/>
                  <a:cs typeface="Arial" panose="020B0604020202020204" pitchFamily="34" charset="0"/>
                </a:rPr>
                <a:t>Deposição por Energia Direcionada a Laser com pó (DED-LP) é um processo de fabricação pertencente à categoria de processos de manufatura aditiva. O processo permite construir geometrias metálicas complexas a partir da fusão de partículas metálicas e material base por um feixe laser, dando origem a cordões produzidos continuamente. A altura de um cordão depositado é uma característica chave dependente de diversos parâmetros de processo e medir essa característica hoje custa caro. A avaliação inclui cortar amostras e prepare-las para análise de microscopia e analisar as imagens do cordão seccionado uma a uma. O presente trabalho tem como objetivo fazer uma avaliação introdutória da viabilidade de realizar medições não destrutivas da altura dos cordões utilizando imagens registradas pelo </a:t>
              </a:r>
              <a:r>
                <a:rPr lang="pt-BR" sz="1800" dirty="0" err="1">
                  <a:latin typeface="+mn-lt"/>
                  <a:cs typeface="Arial" panose="020B0604020202020204" pitchFamily="34" charset="0"/>
                </a:rPr>
                <a:t>Digiclad</a:t>
              </a:r>
              <a:r>
                <a:rPr lang="pt-BR" sz="1800" dirty="0">
                  <a:latin typeface="+mn-lt"/>
                  <a:cs typeface="Arial" panose="020B0604020202020204" pitchFamily="34" charset="0"/>
                </a:rPr>
                <a:t>, protótipo desenvolvido pelo PET-MA que ajudaria a eliminar as etapas de preparação, corte e análise de microscopia. A ótica geométrica envolvida no problema não fez parte do escopo deste trabalho e deverá ser avaliada futuramente.</a:t>
              </a:r>
            </a:p>
            <a:p>
              <a:endParaRPr lang="en-US" sz="1800" dirty="0">
                <a:latin typeface="+mn-lt"/>
                <a:cs typeface="Arial" panose="020B0604020202020204" pitchFamily="34" charset="0"/>
              </a:endParaRPr>
            </a:p>
          </p:txBody>
        </p:sp>
        <p:sp>
          <p:nvSpPr>
            <p:cNvPr id="13322" name="CaixaDeTexto 1035"/>
            <p:cNvSpPr txBox="1">
              <a:spLocks noChangeArrowheads="1"/>
            </p:cNvSpPr>
            <p:nvPr/>
          </p:nvSpPr>
          <p:spPr bwMode="auto">
            <a:xfrm flipH="1">
              <a:off x="1080000" y="10310108"/>
              <a:ext cx="14760000" cy="936678"/>
            </a:xfrm>
            <a:prstGeom prst="rect">
              <a:avLst/>
            </a:prstGeom>
            <a:noFill/>
            <a:ln w="9525">
              <a:noFill/>
              <a:miter lim="800000"/>
              <a:headEnd/>
              <a:tailEnd/>
            </a:ln>
          </p:spPr>
          <p:txBody>
            <a:bodyPr>
              <a:spAutoFit/>
            </a:bodyPr>
            <a:lstStyle/>
            <a:p>
              <a:pPr algn="just"/>
              <a:r>
                <a:rPr lang="pt-BR" sz="2240" b="1" cap="all" dirty="0">
                  <a:latin typeface="+mn-lt"/>
                </a:rPr>
                <a:t>INTRODUÇÃO</a:t>
              </a:r>
              <a:endParaRPr lang="pt-BR" sz="1867" b="1" cap="all" dirty="0">
                <a:solidFill>
                  <a:srgbClr val="FF0000"/>
                </a:solidFill>
                <a:latin typeface="+mn-lt"/>
              </a:endParaRPr>
            </a:p>
          </p:txBody>
        </p:sp>
        <p:cxnSp>
          <p:nvCxnSpPr>
            <p:cNvPr id="36" name="Conector reto 35"/>
            <p:cNvCxnSpPr/>
            <p:nvPr/>
          </p:nvCxnSpPr>
          <p:spPr>
            <a:xfrm>
              <a:off x="1080000" y="11233438"/>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upo 53"/>
          <p:cNvGrpSpPr/>
          <p:nvPr/>
        </p:nvGrpSpPr>
        <p:grpSpPr>
          <a:xfrm>
            <a:off x="431302" y="7249010"/>
            <a:ext cx="6886843" cy="4589675"/>
            <a:chOff x="1080000" y="22759765"/>
            <a:chExt cx="14760000" cy="9836669"/>
          </a:xfrm>
        </p:grpSpPr>
        <p:sp>
          <p:nvSpPr>
            <p:cNvPr id="13321" name="CaixaDeTexto 1024"/>
            <p:cNvSpPr txBox="1">
              <a:spLocks noChangeArrowheads="1"/>
            </p:cNvSpPr>
            <p:nvPr/>
          </p:nvSpPr>
          <p:spPr bwMode="auto">
            <a:xfrm>
              <a:off x="1080000" y="23683095"/>
              <a:ext cx="14760000" cy="8913339"/>
            </a:xfrm>
            <a:prstGeom prst="rect">
              <a:avLst/>
            </a:prstGeom>
            <a:noFill/>
            <a:ln w="9525">
              <a:noFill/>
              <a:miter lim="800000"/>
              <a:headEnd/>
              <a:tailEnd/>
            </a:ln>
          </p:spPr>
          <p:txBody>
            <a:bodyPr tIns="167972" rIns="41993" bIns="167972">
              <a:spAutoFit/>
            </a:bodyPr>
            <a:lstStyle/>
            <a:p>
              <a:pPr algn="just">
                <a:defRPr/>
              </a:pPr>
              <a:r>
                <a:rPr lang="pt-BR" sz="1773" dirty="0">
                  <a:latin typeface="+mn-lt"/>
                </a:rPr>
                <a:t>O conceito de equipamento (</a:t>
              </a:r>
              <a:r>
                <a:rPr lang="pt-BR" sz="1773" dirty="0" err="1">
                  <a:latin typeface="+mn-lt"/>
                </a:rPr>
                <a:t>Digiclad</a:t>
              </a:r>
              <a:r>
                <a:rPr lang="pt-BR" sz="1773" dirty="0">
                  <a:latin typeface="+mn-lt"/>
                </a:rPr>
                <a:t>) disponível no Laboratório de Mecânica de Precisão (LMP) prevê a emissão de um feixe de laser sobre cordões previamente depositados. O feixe de luz monocromática vermelho incide sobre a superfície dos cordões, diferenciando-os da superfície plana de referência como ilustra a Figura 1. Uma câmera fixada em ângulo em relação à superfície plana, captura um vídeo que é posteriormente convertido em uma sequência de imagens em extensão “.png” a serem avaliadas pelo algoritmo proposto. O dispositivo existente utiliza uma câmera dedicada conectada a uma placa </a:t>
              </a:r>
              <a:r>
                <a:rPr lang="pt-BR" sz="1773" dirty="0" err="1">
                  <a:latin typeface="+mn-lt"/>
                </a:rPr>
                <a:t>Raspberry</a:t>
              </a:r>
              <a:r>
                <a:rPr lang="pt-BR" sz="1773" dirty="0">
                  <a:latin typeface="+mn-lt"/>
                </a:rPr>
                <a:t> </a:t>
              </a:r>
              <a:r>
                <a:rPr lang="pt-BR" sz="1773" dirty="0" err="1">
                  <a:latin typeface="+mn-lt"/>
                </a:rPr>
                <a:t>Pi</a:t>
              </a:r>
              <a:r>
                <a:rPr lang="pt-BR" sz="1773" dirty="0">
                  <a:latin typeface="+mn-lt"/>
                </a:rPr>
                <a:t>, mas como se encontrava desmontado no momento, o celular foi utilizado para ilustrar a montagem e posicionamento da câmera em relação à amostra e ao feixe laser como ilustra a Figura 1. Já as imagens utilizadas para o estudo foram as registradas pela câmera dedicada, quando o dispositivo ainda se encontrava montado.</a:t>
              </a:r>
              <a:endParaRPr lang="en-US" sz="1773" dirty="0">
                <a:latin typeface="+mn-lt"/>
              </a:endParaRPr>
            </a:p>
          </p:txBody>
        </p:sp>
        <p:sp>
          <p:nvSpPr>
            <p:cNvPr id="42" name="CaixaDeTexto 1035"/>
            <p:cNvSpPr txBox="1">
              <a:spLocks noChangeArrowheads="1"/>
            </p:cNvSpPr>
            <p:nvPr/>
          </p:nvSpPr>
          <p:spPr bwMode="auto">
            <a:xfrm flipH="1">
              <a:off x="1080000" y="22759765"/>
              <a:ext cx="14760000" cy="936678"/>
            </a:xfrm>
            <a:prstGeom prst="rect">
              <a:avLst/>
            </a:prstGeom>
            <a:noFill/>
            <a:ln w="9525">
              <a:noFill/>
              <a:miter lim="800000"/>
              <a:headEnd/>
              <a:tailEnd/>
            </a:ln>
          </p:spPr>
          <p:txBody>
            <a:bodyPr wrap="square">
              <a:spAutoFit/>
            </a:bodyPr>
            <a:lstStyle/>
            <a:p>
              <a:r>
                <a:rPr lang="pt-BR" sz="2240" b="1" cap="all" dirty="0">
                  <a:latin typeface="+mn-lt"/>
                </a:rPr>
                <a:t>METODOLOGIA</a:t>
              </a:r>
              <a:endParaRPr lang="pt-BR" sz="2520" b="1" cap="all" dirty="0">
                <a:latin typeface="+mn-lt"/>
              </a:endParaRPr>
            </a:p>
          </p:txBody>
        </p:sp>
        <p:cxnSp>
          <p:nvCxnSpPr>
            <p:cNvPr id="43" name="Conector reto 42"/>
            <p:cNvCxnSpPr/>
            <p:nvPr/>
          </p:nvCxnSpPr>
          <p:spPr>
            <a:xfrm>
              <a:off x="1080000" y="23637770"/>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7" name="Grupo 46"/>
          <p:cNvGrpSpPr/>
          <p:nvPr/>
        </p:nvGrpSpPr>
        <p:grpSpPr>
          <a:xfrm>
            <a:off x="7655978" y="16886302"/>
            <a:ext cx="6886843" cy="2679858"/>
            <a:chOff x="16564050" y="22759765"/>
            <a:chExt cx="14760000" cy="5743517"/>
          </a:xfrm>
        </p:grpSpPr>
        <p:sp>
          <p:nvSpPr>
            <p:cNvPr id="13323" name="CaixaDeTexto 1035"/>
            <p:cNvSpPr txBox="1">
              <a:spLocks noChangeArrowheads="1"/>
            </p:cNvSpPr>
            <p:nvPr/>
          </p:nvSpPr>
          <p:spPr bwMode="auto">
            <a:xfrm flipH="1">
              <a:off x="16564050" y="23683095"/>
              <a:ext cx="14760000" cy="4820187"/>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latin typeface="+mn-lt"/>
                </a:rPr>
                <a:t>O método utilizado é considerado suficiente como prova de conceito para avaliação das imagens geradas pelo </a:t>
              </a:r>
              <a:r>
                <a:rPr lang="pt-BR" sz="1773" dirty="0" err="1">
                  <a:latin typeface="+mn-lt"/>
                </a:rPr>
                <a:t>Digiclad</a:t>
              </a:r>
              <a:r>
                <a:rPr lang="pt-BR" sz="1773" dirty="0">
                  <a:latin typeface="+mn-lt"/>
                </a:rPr>
                <a:t>, mas ainda não para realização de medições de precisão. Antes disso, aspectos relacionados à ótica geométrica, calibração de câmera e condições adequadas de iluminação e espessura do feixe laser precisam ser estudadas em detalhes. O critério de definição de </a:t>
              </a:r>
              <a:r>
                <a:rPr lang="pt-BR" sz="1773" dirty="0" err="1">
                  <a:latin typeface="+mn-lt"/>
                </a:rPr>
                <a:t>threshold</a:t>
              </a:r>
              <a:r>
                <a:rPr lang="pt-BR" sz="1773" dirty="0">
                  <a:latin typeface="+mn-lt"/>
                </a:rPr>
                <a:t> de altura de cordões também precisa ser melhor definido.</a:t>
              </a:r>
            </a:p>
          </p:txBody>
        </p:sp>
        <p:sp>
          <p:nvSpPr>
            <p:cNvPr id="45" name="CaixaDeTexto 1035"/>
            <p:cNvSpPr txBox="1">
              <a:spLocks noChangeArrowheads="1"/>
            </p:cNvSpPr>
            <p:nvPr/>
          </p:nvSpPr>
          <p:spPr bwMode="auto">
            <a:xfrm flipH="1">
              <a:off x="16564050" y="22759765"/>
              <a:ext cx="14760000" cy="1029025"/>
            </a:xfrm>
            <a:prstGeom prst="rect">
              <a:avLst/>
            </a:prstGeom>
            <a:noFill/>
            <a:ln w="9525">
              <a:noFill/>
              <a:miter lim="800000"/>
              <a:headEnd/>
              <a:tailEnd/>
            </a:ln>
          </p:spPr>
          <p:txBody>
            <a:bodyPr>
              <a:spAutoFit/>
            </a:bodyPr>
            <a:lstStyle/>
            <a:p>
              <a:r>
                <a:rPr lang="en-US" sz="2240" b="1" cap="all" dirty="0">
                  <a:latin typeface="+mn-lt"/>
                </a:rPr>
                <a:t>CONCLUSÕES</a:t>
              </a:r>
              <a:r>
                <a:rPr lang="pt-BR" sz="2520" b="1" cap="all" dirty="0">
                  <a:latin typeface="+mn-lt"/>
                </a:rPr>
                <a:t> </a:t>
              </a:r>
              <a:endParaRPr lang="pt-BR" sz="2520" b="1" cap="all" dirty="0">
                <a:solidFill>
                  <a:srgbClr val="FF0000"/>
                </a:solidFill>
                <a:latin typeface="+mn-lt"/>
              </a:endParaRPr>
            </a:p>
          </p:txBody>
        </p:sp>
        <p:cxnSp>
          <p:nvCxnSpPr>
            <p:cNvPr id="46" name="Conector reto 45"/>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Retângulo 26"/>
          <p:cNvSpPr/>
          <p:nvPr/>
        </p:nvSpPr>
        <p:spPr>
          <a:xfrm>
            <a:off x="431302" y="13747638"/>
            <a:ext cx="6886843" cy="2794705"/>
          </a:xfrm>
          <a:prstGeom prst="rect">
            <a:avLst/>
          </a:prstGeom>
          <a:noFill/>
          <a:ln w="9525">
            <a:noFill/>
            <a:miter lim="800000"/>
            <a:headEnd/>
            <a:tailEnd/>
          </a:ln>
        </p:spPr>
        <p:txBody>
          <a:bodyPr tIns="167972" rIns="41993" bIns="167972">
            <a:spAutoFit/>
          </a:bodyPr>
          <a:lstStyle/>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a:p>
            <a:pPr algn="just"/>
            <a:endParaRPr lang="pt-BR" sz="1773" dirty="0">
              <a:latin typeface="+mn-lt"/>
            </a:endParaRPr>
          </a:p>
        </p:txBody>
      </p:sp>
      <p:sp>
        <p:nvSpPr>
          <p:cNvPr id="57" name="Retângulo 56">
            <a:extLst>
              <a:ext uri="{FF2B5EF4-FFF2-40B4-BE49-F238E27FC236}">
                <a16:creationId xmlns:a16="http://schemas.microsoft.com/office/drawing/2014/main" id="{D86DD504-33AD-48AB-9C8B-5349CA3A230D}"/>
              </a:ext>
            </a:extLst>
          </p:cNvPr>
          <p:cNvSpPr/>
          <p:nvPr/>
        </p:nvSpPr>
        <p:spPr>
          <a:xfrm>
            <a:off x="423148" y="14474056"/>
            <a:ext cx="6889044" cy="551818"/>
          </a:xfrm>
          <a:prstGeom prst="rect">
            <a:avLst/>
          </a:prstGeom>
        </p:spPr>
        <p:txBody>
          <a:bodyPr wrap="square">
            <a:spAutoFit/>
          </a:bodyPr>
          <a:lstStyle/>
          <a:p>
            <a:r>
              <a:rPr lang="pt-BR" sz="1493" dirty="0">
                <a:latin typeface="+mn-lt"/>
              </a:rPr>
              <a:t>Figura 1 – Incidência do feixe laser e imagem capturada. (a) Câmera e laser; (b) Imagem capturada com ondulações aparentes.</a:t>
            </a:r>
          </a:p>
        </p:txBody>
      </p:sp>
      <p:grpSp>
        <p:nvGrpSpPr>
          <p:cNvPr id="66" name="Grupo 46"/>
          <p:cNvGrpSpPr/>
          <p:nvPr/>
        </p:nvGrpSpPr>
        <p:grpSpPr>
          <a:xfrm>
            <a:off x="7657608" y="11921961"/>
            <a:ext cx="6886843" cy="5408169"/>
            <a:chOff x="16564050" y="22759765"/>
            <a:chExt cx="14760000" cy="11590880"/>
          </a:xfrm>
        </p:grpSpPr>
        <p:sp>
          <p:nvSpPr>
            <p:cNvPr id="67" name="CaixaDeTexto 1035"/>
            <p:cNvSpPr txBox="1">
              <a:spLocks noChangeArrowheads="1"/>
            </p:cNvSpPr>
            <p:nvPr/>
          </p:nvSpPr>
          <p:spPr bwMode="auto">
            <a:xfrm flipH="1">
              <a:off x="16564050" y="23683095"/>
              <a:ext cx="14760000" cy="10667550"/>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latin typeface="+mn-lt"/>
                </a:rPr>
                <a:t>O método adotado permitiu avaliar diferenças de altura entre cordões, medidas em pixels, e se mostrou relativamente robusto para o </a:t>
              </a:r>
              <a:r>
                <a:rPr lang="pt-BR" sz="1773" dirty="0" err="1">
                  <a:latin typeface="+mn-lt"/>
                </a:rPr>
                <a:t>dataset</a:t>
              </a:r>
              <a:r>
                <a:rPr lang="pt-BR" sz="1773" dirty="0">
                  <a:latin typeface="+mn-lt"/>
                </a:rPr>
                <a:t> disponível, com </a:t>
              </a:r>
              <a:r>
                <a:rPr lang="pt-BR" sz="1773" dirty="0" err="1">
                  <a:latin typeface="+mn-lt"/>
                </a:rPr>
                <a:t>threshold</a:t>
              </a:r>
              <a:r>
                <a:rPr lang="pt-BR" sz="1773" dirty="0">
                  <a:latin typeface="+mn-lt"/>
                </a:rPr>
                <a:t> e kernel fixos para uma determinada condição de iluminação padrão e câmera dedicada (lente macro). Durante o estudo o método de conversão em escala de cinza foi comparado ao método de seleção do espectro de vermelhos, que resultou em melhor diferenciação do cordão em relação ao resto da imagem. Alguns testes realizados com imagens da </a:t>
              </a:r>
              <a:r>
                <a:rPr lang="pt-BR" sz="1773" dirty="0" err="1">
                  <a:latin typeface="+mn-lt"/>
                </a:rPr>
                <a:t>câmaera</a:t>
              </a:r>
              <a:r>
                <a:rPr lang="pt-BR" sz="1773" dirty="0">
                  <a:latin typeface="+mn-lt"/>
                </a:rPr>
                <a:t> do celular deixaram evidentes que variações na iluminação, inerentes à curvatura dos cordões e à posição da câmera em relação à amostra podem resultar em gaps no perfil médio, que precisaram ser corrigidos antes de definir a altura de cada cordão. As regiões de início de um cordão são muito afetadas pelo espalhamento da luz e resultam em alturas de cordão que podem não refletir tão bem a altura da seção transversal como se deseja. A definição do </a:t>
              </a:r>
              <a:r>
                <a:rPr lang="pt-BR" sz="1773" dirty="0" err="1">
                  <a:latin typeface="+mn-lt"/>
                </a:rPr>
                <a:t>threshold</a:t>
              </a:r>
              <a:r>
                <a:rPr lang="pt-BR" sz="1773" dirty="0">
                  <a:latin typeface="+mn-lt"/>
                </a:rPr>
                <a:t> de altura mínima é um parâmetro crítico que limita a detecção de cordões menores e precisa ser melhor definida em termos estatísticos.</a:t>
              </a:r>
            </a:p>
            <a:p>
              <a:endParaRPr lang="pt-BR" sz="1773" i="1" dirty="0">
                <a:latin typeface="+mn-lt"/>
              </a:endParaRPr>
            </a:p>
          </p:txBody>
        </p:sp>
        <p:sp>
          <p:nvSpPr>
            <p:cNvPr id="69" name="CaixaDeTexto 1035"/>
            <p:cNvSpPr txBox="1">
              <a:spLocks noChangeArrowheads="1"/>
            </p:cNvSpPr>
            <p:nvPr/>
          </p:nvSpPr>
          <p:spPr bwMode="auto">
            <a:xfrm flipH="1">
              <a:off x="16564050" y="22759765"/>
              <a:ext cx="14760000" cy="936678"/>
            </a:xfrm>
            <a:prstGeom prst="rect">
              <a:avLst/>
            </a:prstGeom>
            <a:noFill/>
            <a:ln w="9525">
              <a:noFill/>
              <a:miter lim="800000"/>
              <a:headEnd/>
              <a:tailEnd/>
            </a:ln>
          </p:spPr>
          <p:txBody>
            <a:bodyPr>
              <a:spAutoFit/>
            </a:bodyPr>
            <a:lstStyle/>
            <a:p>
              <a:r>
                <a:rPr lang="pt-BR" sz="2240" b="1" cap="all" dirty="0">
                  <a:latin typeface="+mn-lt"/>
                </a:rPr>
                <a:t>RESULTADOS E DISCUSSÃO</a:t>
              </a:r>
              <a:endParaRPr lang="pt-BR" sz="2520" b="1" cap="all" dirty="0">
                <a:solidFill>
                  <a:srgbClr val="FF0000"/>
                </a:solidFill>
                <a:latin typeface="+mn-lt"/>
              </a:endParaRPr>
            </a:p>
          </p:txBody>
        </p:sp>
        <p:cxnSp>
          <p:nvCxnSpPr>
            <p:cNvPr id="70" name="Conector reto 69"/>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8FB9EF32-932A-474F-9E2A-CF08B0FC8267}"/>
              </a:ext>
            </a:extLst>
          </p:cNvPr>
          <p:cNvPicPr>
            <a:picLocks noChangeAspect="1"/>
          </p:cNvPicPr>
          <p:nvPr/>
        </p:nvPicPr>
        <p:blipFill rotWithShape="1">
          <a:blip r:embed="rId2"/>
          <a:srcRect t="1" b="3774"/>
          <a:stretch/>
        </p:blipFill>
        <p:spPr>
          <a:xfrm>
            <a:off x="537966" y="11841395"/>
            <a:ext cx="3180502" cy="2455915"/>
          </a:xfrm>
          <a:prstGeom prst="rect">
            <a:avLst/>
          </a:prstGeom>
        </p:spPr>
      </p:pic>
      <p:pic>
        <p:nvPicPr>
          <p:cNvPr id="5" name="Picture 4">
            <a:extLst>
              <a:ext uri="{FF2B5EF4-FFF2-40B4-BE49-F238E27FC236}">
                <a16:creationId xmlns:a16="http://schemas.microsoft.com/office/drawing/2014/main" id="{CB58C727-9F22-4894-89FC-724F34C54221}"/>
              </a:ext>
            </a:extLst>
          </p:cNvPr>
          <p:cNvPicPr>
            <a:picLocks noChangeAspect="1"/>
          </p:cNvPicPr>
          <p:nvPr/>
        </p:nvPicPr>
        <p:blipFill>
          <a:blip r:embed="rId3"/>
          <a:stretch>
            <a:fillRect/>
          </a:stretch>
        </p:blipFill>
        <p:spPr>
          <a:xfrm rot="10800000">
            <a:off x="3925790" y="11869089"/>
            <a:ext cx="3343129" cy="2455915"/>
          </a:xfrm>
          <a:prstGeom prst="rect">
            <a:avLst/>
          </a:prstGeom>
        </p:spPr>
      </p:pic>
      <p:sp>
        <p:nvSpPr>
          <p:cNvPr id="7" name="TextBox 6">
            <a:extLst>
              <a:ext uri="{FF2B5EF4-FFF2-40B4-BE49-F238E27FC236}">
                <a16:creationId xmlns:a16="http://schemas.microsoft.com/office/drawing/2014/main" id="{39E1460C-9189-4940-BF2F-45BFB9897134}"/>
              </a:ext>
            </a:extLst>
          </p:cNvPr>
          <p:cNvSpPr txBox="1"/>
          <p:nvPr/>
        </p:nvSpPr>
        <p:spPr>
          <a:xfrm>
            <a:off x="536595" y="13523310"/>
            <a:ext cx="992274" cy="723596"/>
          </a:xfrm>
          <a:prstGeom prst="rect">
            <a:avLst/>
          </a:prstGeom>
          <a:noFill/>
        </p:spPr>
        <p:txBody>
          <a:bodyPr wrap="square" rtlCol="0">
            <a:spAutoFit/>
          </a:bodyPr>
          <a:lstStyle/>
          <a:p>
            <a:pPr algn="ctr"/>
            <a:r>
              <a:rPr lang="pt-BR" dirty="0">
                <a:solidFill>
                  <a:schemeClr val="bg1"/>
                </a:solidFill>
                <a:latin typeface="+mn-lt"/>
              </a:rPr>
              <a:t>(a)</a:t>
            </a:r>
          </a:p>
        </p:txBody>
      </p:sp>
      <p:sp>
        <p:nvSpPr>
          <p:cNvPr id="48" name="TextBox 47">
            <a:extLst>
              <a:ext uri="{FF2B5EF4-FFF2-40B4-BE49-F238E27FC236}">
                <a16:creationId xmlns:a16="http://schemas.microsoft.com/office/drawing/2014/main" id="{21B6095E-27C9-49BF-A398-C19BAE652B1F}"/>
              </a:ext>
            </a:extLst>
          </p:cNvPr>
          <p:cNvSpPr txBox="1"/>
          <p:nvPr/>
        </p:nvSpPr>
        <p:spPr>
          <a:xfrm>
            <a:off x="3885496" y="13542694"/>
            <a:ext cx="992274" cy="723596"/>
          </a:xfrm>
          <a:prstGeom prst="rect">
            <a:avLst/>
          </a:prstGeom>
          <a:noFill/>
        </p:spPr>
        <p:txBody>
          <a:bodyPr wrap="square" rtlCol="0">
            <a:spAutoFit/>
          </a:bodyPr>
          <a:lstStyle/>
          <a:p>
            <a:pPr algn="ctr"/>
            <a:r>
              <a:rPr lang="pt-BR" dirty="0">
                <a:solidFill>
                  <a:schemeClr val="bg1"/>
                </a:solidFill>
                <a:latin typeface="+mn-lt"/>
              </a:rPr>
              <a:t>(b)</a:t>
            </a:r>
          </a:p>
        </p:txBody>
      </p:sp>
      <p:sp>
        <p:nvSpPr>
          <p:cNvPr id="49" name="CaixaDeTexto 1024">
            <a:extLst>
              <a:ext uri="{FF2B5EF4-FFF2-40B4-BE49-F238E27FC236}">
                <a16:creationId xmlns:a16="http://schemas.microsoft.com/office/drawing/2014/main" id="{EC93BB0F-F7C3-4638-864C-42F1F0B990A4}"/>
              </a:ext>
            </a:extLst>
          </p:cNvPr>
          <p:cNvSpPr txBox="1">
            <a:spLocks noChangeArrowheads="1"/>
          </p:cNvSpPr>
          <p:nvPr/>
        </p:nvSpPr>
        <p:spPr bwMode="auto">
          <a:xfrm>
            <a:off x="429101" y="15007487"/>
            <a:ext cx="6886843" cy="6341509"/>
          </a:xfrm>
          <a:prstGeom prst="rect">
            <a:avLst/>
          </a:prstGeom>
          <a:noFill/>
          <a:ln w="9525">
            <a:noFill/>
            <a:miter lim="800000"/>
            <a:headEnd/>
            <a:tailEnd/>
          </a:ln>
        </p:spPr>
        <p:txBody>
          <a:bodyPr tIns="167972" rIns="41993" bIns="167972">
            <a:spAutoFit/>
          </a:bodyPr>
          <a:lstStyle/>
          <a:p>
            <a:pPr algn="just">
              <a:defRPr/>
            </a:pPr>
            <a:r>
              <a:rPr lang="pt-BR" sz="1773" dirty="0">
                <a:latin typeface="+mn-lt"/>
              </a:rPr>
              <a:t>As imagens analisadas, como ilustrado na Figura 2(a) são importadas em formato BGR e avaliadas uma a uma. A imagem original é convertida para RGB e como o laser incidente é monocromático e vermelho, apenas o </a:t>
            </a:r>
            <a:r>
              <a:rPr lang="pt-BR" sz="1773" dirty="0" err="1">
                <a:latin typeface="+mn-lt"/>
              </a:rPr>
              <a:t>array</a:t>
            </a:r>
            <a:r>
              <a:rPr lang="pt-BR" sz="1773" dirty="0">
                <a:latin typeface="+mn-lt"/>
              </a:rPr>
              <a:t> correspondente à intensidade de vermelhos (</a:t>
            </a:r>
            <a:r>
              <a:rPr lang="pt-BR" sz="1773" dirty="0" err="1">
                <a:latin typeface="+mn-lt"/>
              </a:rPr>
              <a:t>orig</a:t>
            </a:r>
            <a:r>
              <a:rPr lang="pt-BR" sz="1773" dirty="0">
                <a:latin typeface="+mn-lt"/>
              </a:rPr>
              <a:t>[:,:,0]) é salvo e avaliado posteriormente como escala de cinza (b). Um </a:t>
            </a:r>
            <a:r>
              <a:rPr lang="pt-BR" sz="1773" dirty="0" err="1">
                <a:latin typeface="+mn-lt"/>
              </a:rPr>
              <a:t>threshold</a:t>
            </a:r>
            <a:r>
              <a:rPr lang="pt-BR" sz="1773" dirty="0">
                <a:latin typeface="+mn-lt"/>
              </a:rPr>
              <a:t> binário é aplicado à imagem resultante, para gerar uma nova imagem apenas com as regiões de vermelho mais intenso, localizadas nas regiões de incidência direta do feixe (c). A imagem resultante em preto e branco é posteriormente erodida para eliminar ruídos (d) e o perfil médio da região branca é calculado varrendo todas as colunas da imagem e extraindo a média do valor das linhas onde a intensidade do pixel é maior que zero (e). As extremidades do perfil médio são utilizadas para calcular a inclinação da imagem, que é rotacionada com o valor calculado (f). O perfil médio é extraído da imagem rotacionada (f) e o valor da linha de referência horizontal é definida como a moda da distribuição do valor das linhas brancas (g). A região onde se encontram os cordões é definida a partir de um </a:t>
            </a:r>
            <a:r>
              <a:rPr lang="pt-BR" sz="1773" dirty="0" err="1">
                <a:latin typeface="+mn-lt"/>
              </a:rPr>
              <a:t>threshold</a:t>
            </a:r>
            <a:r>
              <a:rPr lang="pt-BR" sz="1773" dirty="0">
                <a:latin typeface="+mn-lt"/>
              </a:rPr>
              <a:t> de altura de cordão definido a partir do valor de referência (h, i) e os máximos locais são calculados em relação à linha horizontal (j, k). Uma sequência de imagens são avaliadas para delinear o perfil dos cordões ao longo de seu comprimento. O código se encontra disponível em </a:t>
            </a:r>
            <a:r>
              <a:rPr lang="pt-BR" sz="1773" dirty="0">
                <a:latin typeface="+mn-lt"/>
                <a:hlinkClick r:id="rId4"/>
              </a:rPr>
              <a:t>https://github.com/amaralc/projeto-</a:t>
            </a:r>
            <a:r>
              <a:rPr lang="pt-BR" sz="1773" dirty="0" err="1">
                <a:latin typeface="+mn-lt"/>
                <a:hlinkClick r:id="rId4"/>
              </a:rPr>
              <a:t>visao</a:t>
            </a:r>
            <a:r>
              <a:rPr lang="pt-BR" sz="1773" dirty="0">
                <a:latin typeface="+mn-lt"/>
                <a:hlinkClick r:id="rId4"/>
              </a:rPr>
              <a:t>-computacional</a:t>
            </a:r>
            <a:r>
              <a:rPr lang="pt-BR" sz="1773" dirty="0">
                <a:latin typeface="+mn-lt"/>
              </a:rPr>
              <a:t>.</a:t>
            </a:r>
          </a:p>
          <a:p>
            <a:pPr algn="just">
              <a:defRPr/>
            </a:pPr>
            <a:endParaRPr lang="pt-BR" sz="1773" dirty="0">
              <a:latin typeface="+mn-lt"/>
            </a:endParaRPr>
          </a:p>
        </p:txBody>
      </p:sp>
      <p:pic>
        <p:nvPicPr>
          <p:cNvPr id="18" name="Picture 17">
            <a:extLst>
              <a:ext uri="{FF2B5EF4-FFF2-40B4-BE49-F238E27FC236}">
                <a16:creationId xmlns:a16="http://schemas.microsoft.com/office/drawing/2014/main" id="{F7D6B815-8E16-4313-8877-F62B17D3CA2C}"/>
              </a:ext>
            </a:extLst>
          </p:cNvPr>
          <p:cNvPicPr>
            <a:picLocks noChangeAspect="1"/>
          </p:cNvPicPr>
          <p:nvPr/>
        </p:nvPicPr>
        <p:blipFill>
          <a:blip r:embed="rId5"/>
          <a:stretch>
            <a:fillRect/>
          </a:stretch>
        </p:blipFill>
        <p:spPr>
          <a:xfrm>
            <a:off x="7484860" y="2486953"/>
            <a:ext cx="3605647" cy="1128251"/>
          </a:xfrm>
          <a:prstGeom prst="rect">
            <a:avLst/>
          </a:prstGeom>
        </p:spPr>
      </p:pic>
      <p:pic>
        <p:nvPicPr>
          <p:cNvPr id="19" name="Picture 18">
            <a:extLst>
              <a:ext uri="{FF2B5EF4-FFF2-40B4-BE49-F238E27FC236}">
                <a16:creationId xmlns:a16="http://schemas.microsoft.com/office/drawing/2014/main" id="{F3F47918-5C50-4353-ADC0-67776E8C69BE}"/>
              </a:ext>
            </a:extLst>
          </p:cNvPr>
          <p:cNvPicPr>
            <a:picLocks noChangeAspect="1"/>
          </p:cNvPicPr>
          <p:nvPr/>
        </p:nvPicPr>
        <p:blipFill>
          <a:blip r:embed="rId6"/>
          <a:stretch>
            <a:fillRect/>
          </a:stretch>
        </p:blipFill>
        <p:spPr>
          <a:xfrm>
            <a:off x="7484860" y="3599177"/>
            <a:ext cx="3615498" cy="1115347"/>
          </a:xfrm>
          <a:prstGeom prst="rect">
            <a:avLst/>
          </a:prstGeom>
        </p:spPr>
      </p:pic>
      <p:pic>
        <p:nvPicPr>
          <p:cNvPr id="20" name="Picture 19">
            <a:extLst>
              <a:ext uri="{FF2B5EF4-FFF2-40B4-BE49-F238E27FC236}">
                <a16:creationId xmlns:a16="http://schemas.microsoft.com/office/drawing/2014/main" id="{DD144F66-5BF0-4094-A4B7-1A6077A97210}"/>
              </a:ext>
            </a:extLst>
          </p:cNvPr>
          <p:cNvPicPr>
            <a:picLocks noChangeAspect="1"/>
          </p:cNvPicPr>
          <p:nvPr/>
        </p:nvPicPr>
        <p:blipFill>
          <a:blip r:embed="rId7"/>
          <a:stretch>
            <a:fillRect/>
          </a:stretch>
        </p:blipFill>
        <p:spPr>
          <a:xfrm>
            <a:off x="7469877" y="4736740"/>
            <a:ext cx="3648821" cy="1119292"/>
          </a:xfrm>
          <a:prstGeom prst="rect">
            <a:avLst/>
          </a:prstGeom>
        </p:spPr>
      </p:pic>
      <p:pic>
        <p:nvPicPr>
          <p:cNvPr id="21" name="Picture 20">
            <a:extLst>
              <a:ext uri="{FF2B5EF4-FFF2-40B4-BE49-F238E27FC236}">
                <a16:creationId xmlns:a16="http://schemas.microsoft.com/office/drawing/2014/main" id="{DC555DC6-2CF1-4ABD-996D-78804F166A98}"/>
              </a:ext>
            </a:extLst>
          </p:cNvPr>
          <p:cNvPicPr>
            <a:picLocks noChangeAspect="1"/>
          </p:cNvPicPr>
          <p:nvPr/>
        </p:nvPicPr>
        <p:blipFill>
          <a:blip r:embed="rId8"/>
          <a:stretch>
            <a:fillRect/>
          </a:stretch>
        </p:blipFill>
        <p:spPr>
          <a:xfrm>
            <a:off x="7469877" y="5864365"/>
            <a:ext cx="3675813" cy="1142668"/>
          </a:xfrm>
          <a:prstGeom prst="rect">
            <a:avLst/>
          </a:prstGeom>
        </p:spPr>
      </p:pic>
      <p:pic>
        <p:nvPicPr>
          <p:cNvPr id="22" name="Picture 21">
            <a:extLst>
              <a:ext uri="{FF2B5EF4-FFF2-40B4-BE49-F238E27FC236}">
                <a16:creationId xmlns:a16="http://schemas.microsoft.com/office/drawing/2014/main" id="{FED32B4A-1117-403C-B51E-0EAC14E800E5}"/>
              </a:ext>
            </a:extLst>
          </p:cNvPr>
          <p:cNvPicPr>
            <a:picLocks noChangeAspect="1"/>
          </p:cNvPicPr>
          <p:nvPr/>
        </p:nvPicPr>
        <p:blipFill>
          <a:blip r:embed="rId9"/>
          <a:stretch>
            <a:fillRect/>
          </a:stretch>
        </p:blipFill>
        <p:spPr>
          <a:xfrm>
            <a:off x="7469877" y="7040418"/>
            <a:ext cx="3694076" cy="1142247"/>
          </a:xfrm>
          <a:prstGeom prst="rect">
            <a:avLst/>
          </a:prstGeom>
        </p:spPr>
      </p:pic>
      <p:pic>
        <p:nvPicPr>
          <p:cNvPr id="23" name="Picture 22">
            <a:extLst>
              <a:ext uri="{FF2B5EF4-FFF2-40B4-BE49-F238E27FC236}">
                <a16:creationId xmlns:a16="http://schemas.microsoft.com/office/drawing/2014/main" id="{309E2FC1-AEBE-4E20-8B10-CB384BC661B4}"/>
              </a:ext>
            </a:extLst>
          </p:cNvPr>
          <p:cNvPicPr>
            <a:picLocks noChangeAspect="1"/>
          </p:cNvPicPr>
          <p:nvPr/>
        </p:nvPicPr>
        <p:blipFill>
          <a:blip r:embed="rId10"/>
          <a:stretch>
            <a:fillRect/>
          </a:stretch>
        </p:blipFill>
        <p:spPr>
          <a:xfrm>
            <a:off x="7505224" y="8193467"/>
            <a:ext cx="3684491" cy="1162431"/>
          </a:xfrm>
          <a:prstGeom prst="rect">
            <a:avLst/>
          </a:prstGeom>
        </p:spPr>
      </p:pic>
      <p:pic>
        <p:nvPicPr>
          <p:cNvPr id="25" name="Picture 24">
            <a:extLst>
              <a:ext uri="{FF2B5EF4-FFF2-40B4-BE49-F238E27FC236}">
                <a16:creationId xmlns:a16="http://schemas.microsoft.com/office/drawing/2014/main" id="{4DB00211-E4CA-4A31-A877-63B76A88D52E}"/>
              </a:ext>
            </a:extLst>
          </p:cNvPr>
          <p:cNvPicPr>
            <a:picLocks noChangeAspect="1"/>
          </p:cNvPicPr>
          <p:nvPr/>
        </p:nvPicPr>
        <p:blipFill>
          <a:blip r:embed="rId11"/>
          <a:stretch>
            <a:fillRect/>
          </a:stretch>
        </p:blipFill>
        <p:spPr>
          <a:xfrm>
            <a:off x="11145689" y="2501448"/>
            <a:ext cx="3683023" cy="1095280"/>
          </a:xfrm>
          <a:prstGeom prst="rect">
            <a:avLst/>
          </a:prstGeom>
        </p:spPr>
      </p:pic>
      <p:pic>
        <p:nvPicPr>
          <p:cNvPr id="26" name="Picture 25">
            <a:extLst>
              <a:ext uri="{FF2B5EF4-FFF2-40B4-BE49-F238E27FC236}">
                <a16:creationId xmlns:a16="http://schemas.microsoft.com/office/drawing/2014/main" id="{18658238-D287-41E7-BB76-6C34D2BA6492}"/>
              </a:ext>
            </a:extLst>
          </p:cNvPr>
          <p:cNvPicPr>
            <a:picLocks noChangeAspect="1"/>
          </p:cNvPicPr>
          <p:nvPr/>
        </p:nvPicPr>
        <p:blipFill>
          <a:blip r:embed="rId12"/>
          <a:stretch>
            <a:fillRect/>
          </a:stretch>
        </p:blipFill>
        <p:spPr>
          <a:xfrm>
            <a:off x="11137963" y="3627199"/>
            <a:ext cx="3700197" cy="1057030"/>
          </a:xfrm>
          <a:prstGeom prst="rect">
            <a:avLst/>
          </a:prstGeom>
        </p:spPr>
      </p:pic>
      <p:pic>
        <p:nvPicPr>
          <p:cNvPr id="28" name="Picture 27">
            <a:extLst>
              <a:ext uri="{FF2B5EF4-FFF2-40B4-BE49-F238E27FC236}">
                <a16:creationId xmlns:a16="http://schemas.microsoft.com/office/drawing/2014/main" id="{F9334E6F-6B8B-4076-89E5-397203F1C934}"/>
              </a:ext>
            </a:extLst>
          </p:cNvPr>
          <p:cNvPicPr>
            <a:picLocks noChangeAspect="1"/>
          </p:cNvPicPr>
          <p:nvPr/>
        </p:nvPicPr>
        <p:blipFill>
          <a:blip r:embed="rId13"/>
          <a:stretch>
            <a:fillRect/>
          </a:stretch>
        </p:blipFill>
        <p:spPr>
          <a:xfrm>
            <a:off x="11127294" y="4721369"/>
            <a:ext cx="3710865" cy="1093682"/>
          </a:xfrm>
          <a:prstGeom prst="rect">
            <a:avLst/>
          </a:prstGeom>
        </p:spPr>
      </p:pic>
      <p:pic>
        <p:nvPicPr>
          <p:cNvPr id="29" name="Picture 28">
            <a:extLst>
              <a:ext uri="{FF2B5EF4-FFF2-40B4-BE49-F238E27FC236}">
                <a16:creationId xmlns:a16="http://schemas.microsoft.com/office/drawing/2014/main" id="{1B2A0B37-50F0-4473-B374-CB608766B355}"/>
              </a:ext>
            </a:extLst>
          </p:cNvPr>
          <p:cNvPicPr>
            <a:picLocks noChangeAspect="1"/>
          </p:cNvPicPr>
          <p:nvPr/>
        </p:nvPicPr>
        <p:blipFill>
          <a:blip r:embed="rId14"/>
          <a:stretch>
            <a:fillRect/>
          </a:stretch>
        </p:blipFill>
        <p:spPr>
          <a:xfrm>
            <a:off x="11118697" y="5841240"/>
            <a:ext cx="3719461" cy="1161454"/>
          </a:xfrm>
          <a:prstGeom prst="rect">
            <a:avLst/>
          </a:prstGeom>
        </p:spPr>
      </p:pic>
      <p:pic>
        <p:nvPicPr>
          <p:cNvPr id="32" name="Picture 31">
            <a:extLst>
              <a:ext uri="{FF2B5EF4-FFF2-40B4-BE49-F238E27FC236}">
                <a16:creationId xmlns:a16="http://schemas.microsoft.com/office/drawing/2014/main" id="{52E42AED-097F-48AC-BDDC-CCCB29FF96F3}"/>
              </a:ext>
            </a:extLst>
          </p:cNvPr>
          <p:cNvPicPr>
            <a:picLocks noChangeAspect="1"/>
          </p:cNvPicPr>
          <p:nvPr/>
        </p:nvPicPr>
        <p:blipFill>
          <a:blip r:embed="rId15"/>
          <a:stretch>
            <a:fillRect/>
          </a:stretch>
        </p:blipFill>
        <p:spPr>
          <a:xfrm>
            <a:off x="11145689" y="7047851"/>
            <a:ext cx="3683023" cy="1124144"/>
          </a:xfrm>
          <a:prstGeom prst="rect">
            <a:avLst/>
          </a:prstGeom>
        </p:spPr>
      </p:pic>
      <p:pic>
        <p:nvPicPr>
          <p:cNvPr id="3" name="Picture 2">
            <a:extLst>
              <a:ext uri="{FF2B5EF4-FFF2-40B4-BE49-F238E27FC236}">
                <a16:creationId xmlns:a16="http://schemas.microsoft.com/office/drawing/2014/main" id="{FE8ED30C-5756-4ABC-B732-0A519DC6B085}"/>
              </a:ext>
            </a:extLst>
          </p:cNvPr>
          <p:cNvPicPr>
            <a:picLocks noChangeAspect="1"/>
          </p:cNvPicPr>
          <p:nvPr/>
        </p:nvPicPr>
        <p:blipFill>
          <a:blip r:embed="rId16"/>
          <a:stretch>
            <a:fillRect/>
          </a:stretch>
        </p:blipFill>
        <p:spPr>
          <a:xfrm>
            <a:off x="11290485" y="8279870"/>
            <a:ext cx="3538228" cy="1008751"/>
          </a:xfrm>
          <a:prstGeom prst="rect">
            <a:avLst/>
          </a:prstGeom>
        </p:spPr>
      </p:pic>
      <p:sp>
        <p:nvSpPr>
          <p:cNvPr id="50" name="Retângulo 56">
            <a:extLst>
              <a:ext uri="{FF2B5EF4-FFF2-40B4-BE49-F238E27FC236}">
                <a16:creationId xmlns:a16="http://schemas.microsoft.com/office/drawing/2014/main" id="{0F434800-DD7D-4F47-9A02-6DE6E9611757}"/>
              </a:ext>
            </a:extLst>
          </p:cNvPr>
          <p:cNvSpPr/>
          <p:nvPr/>
        </p:nvSpPr>
        <p:spPr>
          <a:xfrm>
            <a:off x="7509184" y="9500035"/>
            <a:ext cx="7328974" cy="2389757"/>
          </a:xfrm>
          <a:prstGeom prst="rect">
            <a:avLst/>
          </a:prstGeom>
        </p:spPr>
        <p:txBody>
          <a:bodyPr wrap="square">
            <a:spAutoFit/>
          </a:bodyPr>
          <a:lstStyle/>
          <a:p>
            <a:pPr algn="just"/>
            <a:r>
              <a:rPr lang="pt-BR" sz="1493" dirty="0">
                <a:latin typeface="+mn-lt"/>
              </a:rPr>
              <a:t>Figura 2 – Etapas do processamento da imagem. (a) Imagem original (frame 5); (b) Imagem correspondente ao </a:t>
            </a:r>
            <a:r>
              <a:rPr lang="pt-BR" sz="1493" dirty="0" err="1">
                <a:latin typeface="+mn-lt"/>
              </a:rPr>
              <a:t>array</a:t>
            </a:r>
            <a:r>
              <a:rPr lang="pt-BR" sz="1493" dirty="0">
                <a:latin typeface="+mn-lt"/>
              </a:rPr>
              <a:t> de intensidade de vermelhos, exibido em escala de cinza; (c) Imagem resultante após aplicar </a:t>
            </a:r>
            <a:r>
              <a:rPr lang="pt-BR" sz="1493" dirty="0" err="1">
                <a:latin typeface="+mn-lt"/>
              </a:rPr>
              <a:t>threshold</a:t>
            </a:r>
            <a:r>
              <a:rPr lang="pt-BR" sz="1493" dirty="0">
                <a:latin typeface="+mn-lt"/>
              </a:rPr>
              <a:t> binário (</a:t>
            </a:r>
            <a:r>
              <a:rPr lang="pt-BR" sz="1493" dirty="0" err="1">
                <a:latin typeface="+mn-lt"/>
              </a:rPr>
              <a:t>thresh</a:t>
            </a:r>
            <a:r>
              <a:rPr lang="pt-BR" sz="1493" dirty="0">
                <a:latin typeface="+mn-lt"/>
              </a:rPr>
              <a:t> = 127); (d) Imagem erodida com kernel 5 x 5; (e) Cálculo do perfil médio e do ângulo de inclinação da imagem a partir dos pixels das extremidades; (f) Imagem rotacionada e cálculo do perfil médio da imagem resultante; (g) Histograma das médias para definição da região horizontal e do </a:t>
            </a:r>
            <a:r>
              <a:rPr lang="pt-BR" sz="1493" dirty="0" err="1">
                <a:latin typeface="+mn-lt"/>
              </a:rPr>
              <a:t>threshold</a:t>
            </a:r>
            <a:r>
              <a:rPr lang="pt-BR" sz="1493" dirty="0">
                <a:latin typeface="+mn-lt"/>
              </a:rPr>
              <a:t> de altura mínima de cordões; (h) Regiões que atendem ao </a:t>
            </a:r>
            <a:r>
              <a:rPr lang="pt-BR" sz="1493" dirty="0" err="1">
                <a:latin typeface="+mn-lt"/>
              </a:rPr>
              <a:t>threshold</a:t>
            </a:r>
            <a:r>
              <a:rPr lang="pt-BR" sz="1493" dirty="0">
                <a:latin typeface="+mn-lt"/>
              </a:rPr>
              <a:t> de altura mínima; (i) Correção das regiões; (j) Cálculo dos pontos de máximo na região dos cordões; (k) Deslocamento do perfil para a linha zero e cálculo das alturas individuais; (l) Iteração em todas as imagens do vídeo e perfil das alturas ao longo do comprimento.</a:t>
            </a:r>
          </a:p>
        </p:txBody>
      </p:sp>
      <p:sp>
        <p:nvSpPr>
          <p:cNvPr id="4" name="TextBox 3">
            <a:extLst>
              <a:ext uri="{FF2B5EF4-FFF2-40B4-BE49-F238E27FC236}">
                <a16:creationId xmlns:a16="http://schemas.microsoft.com/office/drawing/2014/main" id="{7F8D29A2-BE22-4914-BB4E-0C6BEEB2753E}"/>
              </a:ext>
            </a:extLst>
          </p:cNvPr>
          <p:cNvSpPr txBox="1"/>
          <p:nvPr/>
        </p:nvSpPr>
        <p:spPr>
          <a:xfrm>
            <a:off x="10517955" y="2534557"/>
            <a:ext cx="441747" cy="338554"/>
          </a:xfrm>
          <a:prstGeom prst="rect">
            <a:avLst/>
          </a:prstGeom>
          <a:noFill/>
        </p:spPr>
        <p:txBody>
          <a:bodyPr wrap="square" rtlCol="0">
            <a:spAutoFit/>
          </a:bodyPr>
          <a:lstStyle/>
          <a:p>
            <a:pPr algn="ctr"/>
            <a:r>
              <a:rPr lang="pt-BR" sz="1600" dirty="0">
                <a:solidFill>
                  <a:schemeClr val="bg1"/>
                </a:solidFill>
                <a:latin typeface="+mn-lt"/>
              </a:rPr>
              <a:t>(a)</a:t>
            </a:r>
          </a:p>
        </p:txBody>
      </p:sp>
      <p:sp>
        <p:nvSpPr>
          <p:cNvPr id="53" name="TextBox 52">
            <a:extLst>
              <a:ext uri="{FF2B5EF4-FFF2-40B4-BE49-F238E27FC236}">
                <a16:creationId xmlns:a16="http://schemas.microsoft.com/office/drawing/2014/main" id="{7D7F5089-E8BF-49B2-9C2D-73AC785A6643}"/>
              </a:ext>
            </a:extLst>
          </p:cNvPr>
          <p:cNvSpPr txBox="1"/>
          <p:nvPr/>
        </p:nvSpPr>
        <p:spPr>
          <a:xfrm>
            <a:off x="10517955" y="3675650"/>
            <a:ext cx="441747" cy="338554"/>
          </a:xfrm>
          <a:prstGeom prst="rect">
            <a:avLst/>
          </a:prstGeom>
          <a:noFill/>
        </p:spPr>
        <p:txBody>
          <a:bodyPr wrap="square" rtlCol="0">
            <a:spAutoFit/>
          </a:bodyPr>
          <a:lstStyle/>
          <a:p>
            <a:pPr algn="ctr"/>
            <a:r>
              <a:rPr lang="pt-BR" sz="1600" dirty="0">
                <a:solidFill>
                  <a:schemeClr val="bg1"/>
                </a:solidFill>
                <a:latin typeface="+mn-lt"/>
              </a:rPr>
              <a:t>(b)</a:t>
            </a:r>
          </a:p>
        </p:txBody>
      </p:sp>
      <p:sp>
        <p:nvSpPr>
          <p:cNvPr id="56" name="TextBox 55">
            <a:extLst>
              <a:ext uri="{FF2B5EF4-FFF2-40B4-BE49-F238E27FC236}">
                <a16:creationId xmlns:a16="http://schemas.microsoft.com/office/drawing/2014/main" id="{04C49400-3F6C-430E-BA33-A7C5C7E9010E}"/>
              </a:ext>
            </a:extLst>
          </p:cNvPr>
          <p:cNvSpPr txBox="1"/>
          <p:nvPr/>
        </p:nvSpPr>
        <p:spPr>
          <a:xfrm>
            <a:off x="10517955" y="4817967"/>
            <a:ext cx="441747" cy="338554"/>
          </a:xfrm>
          <a:prstGeom prst="rect">
            <a:avLst/>
          </a:prstGeom>
          <a:noFill/>
        </p:spPr>
        <p:txBody>
          <a:bodyPr wrap="square" rtlCol="0">
            <a:spAutoFit/>
          </a:bodyPr>
          <a:lstStyle/>
          <a:p>
            <a:pPr algn="ctr"/>
            <a:r>
              <a:rPr lang="pt-BR" sz="1600" dirty="0">
                <a:solidFill>
                  <a:schemeClr val="bg1"/>
                </a:solidFill>
                <a:latin typeface="+mn-lt"/>
              </a:rPr>
              <a:t>(c)</a:t>
            </a:r>
          </a:p>
        </p:txBody>
      </p:sp>
      <p:sp>
        <p:nvSpPr>
          <p:cNvPr id="58" name="TextBox 57">
            <a:extLst>
              <a:ext uri="{FF2B5EF4-FFF2-40B4-BE49-F238E27FC236}">
                <a16:creationId xmlns:a16="http://schemas.microsoft.com/office/drawing/2014/main" id="{3947AA42-355C-46DA-A5EE-6C402912D01B}"/>
              </a:ext>
            </a:extLst>
          </p:cNvPr>
          <p:cNvSpPr txBox="1"/>
          <p:nvPr/>
        </p:nvSpPr>
        <p:spPr>
          <a:xfrm>
            <a:off x="10517955" y="5904103"/>
            <a:ext cx="441747" cy="338554"/>
          </a:xfrm>
          <a:prstGeom prst="rect">
            <a:avLst/>
          </a:prstGeom>
          <a:noFill/>
        </p:spPr>
        <p:txBody>
          <a:bodyPr wrap="square" rtlCol="0">
            <a:spAutoFit/>
          </a:bodyPr>
          <a:lstStyle/>
          <a:p>
            <a:pPr algn="ctr"/>
            <a:r>
              <a:rPr lang="pt-BR" sz="1600" dirty="0">
                <a:solidFill>
                  <a:schemeClr val="bg1"/>
                </a:solidFill>
                <a:latin typeface="+mn-lt"/>
              </a:rPr>
              <a:t>(d)</a:t>
            </a:r>
          </a:p>
        </p:txBody>
      </p:sp>
      <p:sp>
        <p:nvSpPr>
          <p:cNvPr id="59" name="TextBox 58">
            <a:extLst>
              <a:ext uri="{FF2B5EF4-FFF2-40B4-BE49-F238E27FC236}">
                <a16:creationId xmlns:a16="http://schemas.microsoft.com/office/drawing/2014/main" id="{CAB03B6B-B9DC-40AC-9330-0F60A4C63B12}"/>
              </a:ext>
            </a:extLst>
          </p:cNvPr>
          <p:cNvSpPr txBox="1"/>
          <p:nvPr/>
        </p:nvSpPr>
        <p:spPr>
          <a:xfrm>
            <a:off x="10517955" y="7637565"/>
            <a:ext cx="441747" cy="338554"/>
          </a:xfrm>
          <a:prstGeom prst="rect">
            <a:avLst/>
          </a:prstGeom>
          <a:noFill/>
        </p:spPr>
        <p:txBody>
          <a:bodyPr wrap="square" rtlCol="0">
            <a:spAutoFit/>
          </a:bodyPr>
          <a:lstStyle/>
          <a:p>
            <a:pPr algn="ctr"/>
            <a:r>
              <a:rPr lang="pt-BR" sz="1600" dirty="0">
                <a:solidFill>
                  <a:schemeClr val="bg1"/>
                </a:solidFill>
                <a:latin typeface="+mn-lt"/>
              </a:rPr>
              <a:t>(e)</a:t>
            </a:r>
          </a:p>
        </p:txBody>
      </p:sp>
      <p:sp>
        <p:nvSpPr>
          <p:cNvPr id="60" name="TextBox 59">
            <a:extLst>
              <a:ext uri="{FF2B5EF4-FFF2-40B4-BE49-F238E27FC236}">
                <a16:creationId xmlns:a16="http://schemas.microsoft.com/office/drawing/2014/main" id="{C693D677-EE82-4EC6-BE20-561E5270740D}"/>
              </a:ext>
            </a:extLst>
          </p:cNvPr>
          <p:cNvSpPr txBox="1"/>
          <p:nvPr/>
        </p:nvSpPr>
        <p:spPr>
          <a:xfrm>
            <a:off x="10517955" y="8817967"/>
            <a:ext cx="441747" cy="338554"/>
          </a:xfrm>
          <a:prstGeom prst="rect">
            <a:avLst/>
          </a:prstGeom>
          <a:noFill/>
        </p:spPr>
        <p:txBody>
          <a:bodyPr wrap="square" rtlCol="0">
            <a:spAutoFit/>
          </a:bodyPr>
          <a:lstStyle/>
          <a:p>
            <a:pPr algn="ctr"/>
            <a:r>
              <a:rPr lang="pt-BR" sz="1600" dirty="0">
                <a:solidFill>
                  <a:schemeClr val="bg1"/>
                </a:solidFill>
                <a:latin typeface="+mn-lt"/>
              </a:rPr>
              <a:t>(f)</a:t>
            </a:r>
          </a:p>
        </p:txBody>
      </p:sp>
      <p:sp>
        <p:nvSpPr>
          <p:cNvPr id="61" name="TextBox 60">
            <a:extLst>
              <a:ext uri="{FF2B5EF4-FFF2-40B4-BE49-F238E27FC236}">
                <a16:creationId xmlns:a16="http://schemas.microsoft.com/office/drawing/2014/main" id="{DAEB139C-4F5C-40FD-A70F-6D79C99BEADD}"/>
              </a:ext>
            </a:extLst>
          </p:cNvPr>
          <p:cNvSpPr txBox="1"/>
          <p:nvPr/>
        </p:nvSpPr>
        <p:spPr>
          <a:xfrm>
            <a:off x="14378197" y="2564832"/>
            <a:ext cx="441747" cy="338554"/>
          </a:xfrm>
          <a:prstGeom prst="rect">
            <a:avLst/>
          </a:prstGeom>
          <a:noFill/>
        </p:spPr>
        <p:txBody>
          <a:bodyPr wrap="square" rtlCol="0">
            <a:spAutoFit/>
          </a:bodyPr>
          <a:lstStyle/>
          <a:p>
            <a:pPr algn="ctr"/>
            <a:r>
              <a:rPr lang="pt-BR" sz="1600" dirty="0">
                <a:latin typeface="+mn-lt"/>
              </a:rPr>
              <a:t>(g)</a:t>
            </a:r>
          </a:p>
        </p:txBody>
      </p:sp>
      <p:sp>
        <p:nvSpPr>
          <p:cNvPr id="62" name="TextBox 61">
            <a:extLst>
              <a:ext uri="{FF2B5EF4-FFF2-40B4-BE49-F238E27FC236}">
                <a16:creationId xmlns:a16="http://schemas.microsoft.com/office/drawing/2014/main" id="{958C9F17-96EC-4804-A5DE-9A6ABB113AFD}"/>
              </a:ext>
            </a:extLst>
          </p:cNvPr>
          <p:cNvSpPr txBox="1"/>
          <p:nvPr/>
        </p:nvSpPr>
        <p:spPr>
          <a:xfrm>
            <a:off x="14382551" y="3641778"/>
            <a:ext cx="441747" cy="338554"/>
          </a:xfrm>
          <a:prstGeom prst="rect">
            <a:avLst/>
          </a:prstGeom>
          <a:noFill/>
        </p:spPr>
        <p:txBody>
          <a:bodyPr wrap="square" rtlCol="0">
            <a:spAutoFit/>
          </a:bodyPr>
          <a:lstStyle/>
          <a:p>
            <a:pPr algn="ctr"/>
            <a:r>
              <a:rPr lang="pt-BR" sz="1600" dirty="0">
                <a:latin typeface="+mn-lt"/>
              </a:rPr>
              <a:t>(h)</a:t>
            </a:r>
          </a:p>
        </p:txBody>
      </p:sp>
      <p:sp>
        <p:nvSpPr>
          <p:cNvPr id="63" name="TextBox 62">
            <a:extLst>
              <a:ext uri="{FF2B5EF4-FFF2-40B4-BE49-F238E27FC236}">
                <a16:creationId xmlns:a16="http://schemas.microsoft.com/office/drawing/2014/main" id="{B16D79B8-8BCB-43BF-A231-A891BA317D8B}"/>
              </a:ext>
            </a:extLst>
          </p:cNvPr>
          <p:cNvSpPr txBox="1"/>
          <p:nvPr/>
        </p:nvSpPr>
        <p:spPr>
          <a:xfrm>
            <a:off x="14382551" y="4736740"/>
            <a:ext cx="441747" cy="338554"/>
          </a:xfrm>
          <a:prstGeom prst="rect">
            <a:avLst/>
          </a:prstGeom>
          <a:noFill/>
        </p:spPr>
        <p:txBody>
          <a:bodyPr wrap="square" rtlCol="0">
            <a:spAutoFit/>
          </a:bodyPr>
          <a:lstStyle/>
          <a:p>
            <a:pPr algn="ctr"/>
            <a:r>
              <a:rPr lang="pt-BR" sz="1600" dirty="0">
                <a:latin typeface="+mn-lt"/>
              </a:rPr>
              <a:t>(i)</a:t>
            </a:r>
          </a:p>
        </p:txBody>
      </p:sp>
      <p:sp>
        <p:nvSpPr>
          <p:cNvPr id="64" name="TextBox 63">
            <a:extLst>
              <a:ext uri="{FF2B5EF4-FFF2-40B4-BE49-F238E27FC236}">
                <a16:creationId xmlns:a16="http://schemas.microsoft.com/office/drawing/2014/main" id="{537585F1-E668-460D-B9F7-AC4D169FE31E}"/>
              </a:ext>
            </a:extLst>
          </p:cNvPr>
          <p:cNvSpPr txBox="1"/>
          <p:nvPr/>
        </p:nvSpPr>
        <p:spPr>
          <a:xfrm>
            <a:off x="14382551" y="6486083"/>
            <a:ext cx="441747" cy="338554"/>
          </a:xfrm>
          <a:prstGeom prst="rect">
            <a:avLst/>
          </a:prstGeom>
          <a:noFill/>
        </p:spPr>
        <p:txBody>
          <a:bodyPr wrap="square" rtlCol="0">
            <a:spAutoFit/>
          </a:bodyPr>
          <a:lstStyle/>
          <a:p>
            <a:pPr algn="ctr"/>
            <a:r>
              <a:rPr lang="pt-BR" sz="1600" dirty="0">
                <a:solidFill>
                  <a:schemeClr val="bg1"/>
                </a:solidFill>
                <a:latin typeface="+mn-lt"/>
              </a:rPr>
              <a:t>(j)</a:t>
            </a:r>
          </a:p>
        </p:txBody>
      </p:sp>
      <p:sp>
        <p:nvSpPr>
          <p:cNvPr id="65" name="TextBox 64">
            <a:extLst>
              <a:ext uri="{FF2B5EF4-FFF2-40B4-BE49-F238E27FC236}">
                <a16:creationId xmlns:a16="http://schemas.microsoft.com/office/drawing/2014/main" id="{49390DD4-553A-46FA-9E2D-62B76AA0D18C}"/>
              </a:ext>
            </a:extLst>
          </p:cNvPr>
          <p:cNvSpPr txBox="1"/>
          <p:nvPr/>
        </p:nvSpPr>
        <p:spPr>
          <a:xfrm>
            <a:off x="14378197" y="4736740"/>
            <a:ext cx="441747" cy="338554"/>
          </a:xfrm>
          <a:prstGeom prst="rect">
            <a:avLst/>
          </a:prstGeom>
          <a:noFill/>
        </p:spPr>
        <p:txBody>
          <a:bodyPr wrap="square" rtlCol="0">
            <a:spAutoFit/>
          </a:bodyPr>
          <a:lstStyle/>
          <a:p>
            <a:pPr algn="ctr"/>
            <a:r>
              <a:rPr lang="pt-BR" sz="1600" dirty="0">
                <a:latin typeface="+mn-lt"/>
              </a:rPr>
              <a:t>(i)</a:t>
            </a:r>
          </a:p>
        </p:txBody>
      </p:sp>
      <p:sp>
        <p:nvSpPr>
          <p:cNvPr id="68" name="TextBox 67">
            <a:extLst>
              <a:ext uri="{FF2B5EF4-FFF2-40B4-BE49-F238E27FC236}">
                <a16:creationId xmlns:a16="http://schemas.microsoft.com/office/drawing/2014/main" id="{BF770500-E46C-47DB-88FA-1747CA8A9F31}"/>
              </a:ext>
            </a:extLst>
          </p:cNvPr>
          <p:cNvSpPr txBox="1"/>
          <p:nvPr/>
        </p:nvSpPr>
        <p:spPr>
          <a:xfrm>
            <a:off x="14378197" y="7349034"/>
            <a:ext cx="441747" cy="338554"/>
          </a:xfrm>
          <a:prstGeom prst="rect">
            <a:avLst/>
          </a:prstGeom>
          <a:noFill/>
        </p:spPr>
        <p:txBody>
          <a:bodyPr wrap="square" rtlCol="0">
            <a:spAutoFit/>
          </a:bodyPr>
          <a:lstStyle/>
          <a:p>
            <a:pPr algn="ctr"/>
            <a:r>
              <a:rPr lang="pt-BR" sz="1600" dirty="0">
                <a:latin typeface="+mn-lt"/>
              </a:rPr>
              <a:t>(k)</a:t>
            </a:r>
          </a:p>
        </p:txBody>
      </p:sp>
      <p:sp>
        <p:nvSpPr>
          <p:cNvPr id="71" name="TextBox 70">
            <a:extLst>
              <a:ext uri="{FF2B5EF4-FFF2-40B4-BE49-F238E27FC236}">
                <a16:creationId xmlns:a16="http://schemas.microsoft.com/office/drawing/2014/main" id="{C027FDD8-FFF1-4060-BCBC-3BB09F093AF8}"/>
              </a:ext>
            </a:extLst>
          </p:cNvPr>
          <p:cNvSpPr txBox="1"/>
          <p:nvPr/>
        </p:nvSpPr>
        <p:spPr>
          <a:xfrm>
            <a:off x="14378196" y="8272517"/>
            <a:ext cx="441747" cy="338554"/>
          </a:xfrm>
          <a:prstGeom prst="rect">
            <a:avLst/>
          </a:prstGeom>
          <a:solidFill>
            <a:schemeClr val="bg1"/>
          </a:solidFill>
        </p:spPr>
        <p:txBody>
          <a:bodyPr wrap="square" rtlCol="0">
            <a:spAutoFit/>
          </a:bodyPr>
          <a:lstStyle/>
          <a:p>
            <a:pPr algn="ctr"/>
            <a:r>
              <a:rPr lang="pt-BR" sz="1600" dirty="0">
                <a:latin typeface="+mn-lt"/>
              </a:rPr>
              <a:t>(l)</a:t>
            </a:r>
          </a:p>
        </p:txBody>
      </p:sp>
      <p:grpSp>
        <p:nvGrpSpPr>
          <p:cNvPr id="73" name="Grupo 46">
            <a:extLst>
              <a:ext uri="{FF2B5EF4-FFF2-40B4-BE49-F238E27FC236}">
                <a16:creationId xmlns:a16="http://schemas.microsoft.com/office/drawing/2014/main" id="{9A56AEFC-91A8-491D-B425-15B95A4AAF34}"/>
              </a:ext>
            </a:extLst>
          </p:cNvPr>
          <p:cNvGrpSpPr/>
          <p:nvPr/>
        </p:nvGrpSpPr>
        <p:grpSpPr>
          <a:xfrm>
            <a:off x="7612506" y="19414004"/>
            <a:ext cx="6886843" cy="1588534"/>
            <a:chOff x="16564050" y="22759765"/>
            <a:chExt cx="14760000" cy="3404573"/>
          </a:xfrm>
        </p:grpSpPr>
        <p:sp>
          <p:nvSpPr>
            <p:cNvPr id="74" name="CaixaDeTexto 1035">
              <a:extLst>
                <a:ext uri="{FF2B5EF4-FFF2-40B4-BE49-F238E27FC236}">
                  <a16:creationId xmlns:a16="http://schemas.microsoft.com/office/drawing/2014/main" id="{1F32DDA8-756C-4A9F-98D0-AC15EC54076D}"/>
                </a:ext>
              </a:extLst>
            </p:cNvPr>
            <p:cNvSpPr txBox="1">
              <a:spLocks noChangeArrowheads="1"/>
            </p:cNvSpPr>
            <p:nvPr/>
          </p:nvSpPr>
          <p:spPr bwMode="auto">
            <a:xfrm flipH="1">
              <a:off x="16564050" y="23683095"/>
              <a:ext cx="14760000" cy="2481243"/>
            </a:xfrm>
            <a:prstGeom prst="rect">
              <a:avLst/>
            </a:prstGeom>
            <a:noFill/>
            <a:ln w="9525">
              <a:noFill/>
              <a:miter lim="800000"/>
              <a:headEnd/>
              <a:tailEnd/>
            </a:ln>
          </p:spPr>
          <p:txBody>
            <a:bodyPr tIns="167972" rIns="41993" bIns="167972">
              <a:spAutoFit/>
            </a:bodyPr>
            <a:lstStyle>
              <a:defPPr>
                <a:defRPr lang="pt-BR"/>
              </a:defPPr>
              <a:lvl1pPr algn="just">
                <a:defRPr sz="4400"/>
              </a:lvl1pPr>
            </a:lstStyle>
            <a:p>
              <a:r>
                <a:rPr lang="pt-BR" sz="1773" dirty="0">
                  <a:latin typeface="+mn-lt"/>
                </a:rPr>
                <a:t>Agradecimentos ao LAPIX e ao professor Aldo por disponibilizar tópicos atuais e online sob demanda e ao LMP por disponibilizar as imagens e partes do equipamento para </a:t>
              </a:r>
              <a:r>
                <a:rPr lang="pt-BR" sz="1773">
                  <a:latin typeface="+mn-lt"/>
                </a:rPr>
                <a:t>avaliação. </a:t>
              </a:r>
              <a:endParaRPr lang="pt-BR" sz="1773" i="1" dirty="0">
                <a:latin typeface="+mn-lt"/>
              </a:endParaRPr>
            </a:p>
          </p:txBody>
        </p:sp>
        <p:sp>
          <p:nvSpPr>
            <p:cNvPr id="75" name="CaixaDeTexto 1035">
              <a:extLst>
                <a:ext uri="{FF2B5EF4-FFF2-40B4-BE49-F238E27FC236}">
                  <a16:creationId xmlns:a16="http://schemas.microsoft.com/office/drawing/2014/main" id="{E3CFFFEF-6FBB-4773-88CD-070A264A388E}"/>
                </a:ext>
              </a:extLst>
            </p:cNvPr>
            <p:cNvSpPr txBox="1">
              <a:spLocks noChangeArrowheads="1"/>
            </p:cNvSpPr>
            <p:nvPr/>
          </p:nvSpPr>
          <p:spPr bwMode="auto">
            <a:xfrm flipH="1">
              <a:off x="16564050" y="22759765"/>
              <a:ext cx="14760000" cy="936678"/>
            </a:xfrm>
            <a:prstGeom prst="rect">
              <a:avLst/>
            </a:prstGeom>
            <a:noFill/>
            <a:ln w="9525">
              <a:noFill/>
              <a:miter lim="800000"/>
              <a:headEnd/>
              <a:tailEnd/>
            </a:ln>
          </p:spPr>
          <p:txBody>
            <a:bodyPr>
              <a:spAutoFit/>
            </a:bodyPr>
            <a:lstStyle/>
            <a:p>
              <a:r>
                <a:rPr lang="pt-BR" sz="2240" b="1" cap="all" dirty="0">
                  <a:latin typeface="+mn-lt"/>
                </a:rPr>
                <a:t>AGRADECIMENTOS</a:t>
              </a:r>
              <a:endParaRPr lang="pt-BR" sz="2520" b="1" cap="all" dirty="0">
                <a:solidFill>
                  <a:srgbClr val="FF0000"/>
                </a:solidFill>
                <a:latin typeface="+mn-lt"/>
              </a:endParaRPr>
            </a:p>
          </p:txBody>
        </p:sp>
        <p:cxnSp>
          <p:nvCxnSpPr>
            <p:cNvPr id="76" name="Conector reto 69">
              <a:extLst>
                <a:ext uri="{FF2B5EF4-FFF2-40B4-BE49-F238E27FC236}">
                  <a16:creationId xmlns:a16="http://schemas.microsoft.com/office/drawing/2014/main" id="{2E4BD1F4-B962-4B6F-84C4-88F0613B4067}"/>
                </a:ext>
              </a:extLst>
            </p:cNvPr>
            <p:cNvCxnSpPr/>
            <p:nvPr/>
          </p:nvCxnSpPr>
          <p:spPr>
            <a:xfrm>
              <a:off x="16564050" y="23683095"/>
              <a:ext cx="147600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3724</TotalTime>
  <Words>1192</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Tema do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XX Coloquio de Usinagem</dc:creator>
  <cp:lastModifiedBy>Calil Amaral</cp:lastModifiedBy>
  <cp:revision>199</cp:revision>
  <dcterms:created xsi:type="dcterms:W3CDTF">2012-08-20T13:55:46Z</dcterms:created>
  <dcterms:modified xsi:type="dcterms:W3CDTF">2019-12-04T20:47:09Z</dcterms:modified>
</cp:coreProperties>
</file>