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042031" indent="-821365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2084827" indent="-1643497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3127624" indent="-2465628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4170421" indent="-3287759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103326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2399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44657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6532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435"/>
    <a:srgbClr val="601700"/>
    <a:srgbClr val="E3E35F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>
      <p:cViewPr>
        <p:scale>
          <a:sx n="66" d="100"/>
          <a:sy n="66" d="100"/>
        </p:scale>
        <p:origin x="2070" y="-85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2" y="6642785"/>
            <a:ext cx="12851448" cy="458362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839B23-D297-4C69-94B9-D5D67910C1C5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4EF69-4F96-4074-86AF-3D9CF92EBC9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E16A2-24E1-4569-AC32-F4599B96F368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F8F-AB9F-48B2-835E-43731FCA437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1529" y="856338"/>
            <a:ext cx="3401854" cy="182453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55968" y="856338"/>
            <a:ext cx="9953572" cy="1824538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A2285-42A5-4602-8F50-811F3B8BBEE4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D8E3D-B829-44FA-8E0D-B4CA7B90937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E39B1-1C6D-4CD4-BA59-97DF9474006D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C0245-2675-41A3-B5CF-0A5EE9B0F1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325" y="13740969"/>
            <a:ext cx="12851448" cy="4247026"/>
          </a:xfrm>
        </p:spPr>
        <p:txBody>
          <a:bodyPr anchor="t"/>
          <a:lstStyle>
            <a:lvl1pPr algn="l">
              <a:defRPr sz="882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4325" y="9063294"/>
            <a:ext cx="12851448" cy="4677666"/>
          </a:xfrm>
        </p:spPr>
        <p:txBody>
          <a:bodyPr anchor="b"/>
          <a:lstStyle>
            <a:lvl1pPr marL="0" indent="0">
              <a:buNone/>
              <a:defRPr sz="4433">
                <a:solidFill>
                  <a:schemeClr val="tx1">
                    <a:tint val="75000"/>
                  </a:schemeClr>
                </a:solidFill>
              </a:defRPr>
            </a:lvl1pPr>
            <a:lvl2pPr marL="1007714" indent="0">
              <a:buNone/>
              <a:defRPr sz="3966">
                <a:solidFill>
                  <a:schemeClr val="tx1">
                    <a:tint val="75000"/>
                  </a:schemeClr>
                </a:solidFill>
              </a:defRPr>
            </a:lvl2pPr>
            <a:lvl3pPr marL="2015427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3pPr>
            <a:lvl4pPr marL="3023141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4pPr>
            <a:lvl5pPr marL="4030858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5pPr>
            <a:lvl6pPr marL="503857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6pPr>
            <a:lvl7pPr marL="6046286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7pPr>
            <a:lvl8pPr marL="7053999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8pPr>
            <a:lvl9pPr marL="806171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80F46-5C74-42D4-AD20-329FCC3EB7B4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B38CB-5A9F-4687-807F-02EAAB1C3141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67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85671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1C6ED0-343F-4221-AE3F-7C8ED5B1EA7D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4A023-61B6-4524-A797-6AE762ED68C4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9" y="4786569"/>
            <a:ext cx="6680339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5969" y="6781381"/>
            <a:ext cx="6680339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680422" y="4786569"/>
            <a:ext cx="6682963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680422" y="6781381"/>
            <a:ext cx="6682963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41CC9-3DC5-45D9-8F82-DDBEABD672A7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E2E8A-4A0C-4D25-87F2-0108D546358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68910-A46E-4BD0-B6C5-4EFDB129814F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D132-8ED7-4C52-B973-33DA775ECFF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404536-C8CD-4BCE-935C-AEE91DDC5FBB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9521B-D444-4017-8947-48F79266A3D9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72" y="851387"/>
            <a:ext cx="4974162" cy="3623336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1246" y="851386"/>
            <a:ext cx="8452137" cy="18250332"/>
          </a:xfrm>
        </p:spPr>
        <p:txBody>
          <a:bodyPr/>
          <a:lstStyle>
            <a:lvl1pPr>
              <a:defRPr sz="7046"/>
            </a:lvl1pPr>
            <a:lvl2pPr>
              <a:defRPr sz="6160"/>
            </a:lvl2pPr>
            <a:lvl3pPr>
              <a:defRPr sz="5273"/>
            </a:lvl3pPr>
            <a:lvl4pPr>
              <a:defRPr sz="4433"/>
            </a:lvl4pPr>
            <a:lvl5pPr>
              <a:defRPr sz="4433"/>
            </a:lvl5pPr>
            <a:lvl6pPr>
              <a:defRPr sz="4433"/>
            </a:lvl6pPr>
            <a:lvl7pPr>
              <a:defRPr sz="4433"/>
            </a:lvl7pPr>
            <a:lvl8pPr>
              <a:defRPr sz="4433"/>
            </a:lvl8pPr>
            <a:lvl9pPr>
              <a:defRPr sz="44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5972" y="4474732"/>
            <a:ext cx="4974162" cy="1462699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03685-1BB9-4227-B69F-6105DE13E471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29115-FF38-438D-BFD3-FD8CCE1848D6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3500" y="14968539"/>
            <a:ext cx="9071610" cy="1767120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63500" y="1910668"/>
            <a:ext cx="9071610" cy="12830175"/>
          </a:xfrm>
        </p:spPr>
        <p:txBody>
          <a:bodyPr rtlCol="0">
            <a:normAutofit/>
          </a:bodyPr>
          <a:lstStyle>
            <a:lvl1pPr marL="0" indent="0">
              <a:buNone/>
              <a:defRPr sz="7046"/>
            </a:lvl1pPr>
            <a:lvl2pPr marL="1007714" indent="0">
              <a:buNone/>
              <a:defRPr sz="6160"/>
            </a:lvl2pPr>
            <a:lvl3pPr marL="2015427" indent="0">
              <a:buNone/>
              <a:defRPr sz="5273"/>
            </a:lvl3pPr>
            <a:lvl4pPr marL="3023141" indent="0">
              <a:buNone/>
              <a:defRPr sz="4433"/>
            </a:lvl4pPr>
            <a:lvl5pPr marL="4030858" indent="0">
              <a:buNone/>
              <a:defRPr sz="4433"/>
            </a:lvl5pPr>
            <a:lvl6pPr marL="5038572" indent="0">
              <a:buNone/>
              <a:defRPr sz="4433"/>
            </a:lvl6pPr>
            <a:lvl7pPr marL="6046286" indent="0">
              <a:buNone/>
              <a:defRPr sz="4433"/>
            </a:lvl7pPr>
            <a:lvl8pPr marL="7053999" indent="0">
              <a:buNone/>
              <a:defRPr sz="4433"/>
            </a:lvl8pPr>
            <a:lvl9pPr marL="8061712" indent="0">
              <a:buNone/>
              <a:defRPr sz="4433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963500" y="16735660"/>
            <a:ext cx="9071610" cy="250960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313E8-7250-48B5-9E67-E30E71424C6D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A5A0A-AD83-4A36-9AC5-13F6419AAEE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6265" y="856415"/>
            <a:ext cx="13606822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756265" y="4989199"/>
            <a:ext cx="13606822" cy="141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6264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>
              <a:defRPr sz="2660">
                <a:solidFill>
                  <a:srgbClr val="898989"/>
                </a:solidFill>
              </a:defRPr>
            </a:lvl1pPr>
          </a:lstStyle>
          <a:p>
            <a:fld id="{BB2D2FE6-648F-4D02-8165-E6DE94804BE9}" type="datetimeFigureOut">
              <a:rPr lang="pt-BR"/>
              <a:pPr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04" y="19819297"/>
            <a:ext cx="4787942" cy="1138480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831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 algn="r">
              <a:defRPr sz="2660">
                <a:solidFill>
                  <a:srgbClr val="898989"/>
                </a:solidFill>
              </a:defRPr>
            </a:lvl1pPr>
          </a:lstStyle>
          <a:p>
            <a:fld id="{411A9431-1A24-4632-9B20-D49A36730A5B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015009" rtl="0" eaLnBrk="0" fontAlgn="base" hangingPunct="0">
        <a:spcBef>
          <a:spcPct val="0"/>
        </a:spcBef>
        <a:spcAft>
          <a:spcPct val="0"/>
        </a:spcAft>
        <a:defRPr sz="9706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13354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6pPr>
      <a:lvl7pPr marL="426708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7pPr>
      <a:lvl8pPr marL="640062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8pPr>
      <a:lvl9pPr marL="853416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9pPr>
    </p:titleStyle>
    <p:bodyStyle>
      <a:lvl1pPr marL="755628" indent="-755628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637195" indent="-629690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16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51876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526266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53451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542427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0140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7856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5571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714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427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141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0858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857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6286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3999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171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aixaDeTexto 26"/>
          <p:cNvSpPr txBox="1">
            <a:spLocks noChangeArrowheads="1"/>
          </p:cNvSpPr>
          <p:nvPr/>
        </p:nvSpPr>
        <p:spPr bwMode="auto">
          <a:xfrm>
            <a:off x="19560" y="2566758"/>
            <a:ext cx="15119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sz="2800" b="1" cap="all" dirty="0"/>
              <a:t>avaliação não destrutiva da altura de cordões FABRICADOS POR LASER CLADDING: AVALIAÇÃO CONCEITUAL UTILIZANDO ANÁLISE DE IMAGEM</a:t>
            </a:r>
            <a:endParaRPr lang="pt-BR" sz="2800" b="1" cap="all" dirty="0">
              <a:solidFill>
                <a:srgbClr val="FF0000"/>
              </a:solidFill>
            </a:endParaRPr>
          </a:p>
        </p:txBody>
      </p:sp>
      <p:sp>
        <p:nvSpPr>
          <p:cNvPr id="13317" name="CaixaDeTexto 30"/>
          <p:cNvSpPr txBox="1">
            <a:spLocks noChangeArrowheads="1"/>
          </p:cNvSpPr>
          <p:nvPr/>
        </p:nvSpPr>
        <p:spPr bwMode="auto">
          <a:xfrm>
            <a:off x="0" y="3669635"/>
            <a:ext cx="1511935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altLang="pt-BR" sz="1680" i="1" dirty="0"/>
              <a:t>Calil Amaral, João Vitor Brasil</a:t>
            </a:r>
            <a:endParaRPr lang="pt-BR" altLang="pt-BR" sz="1680" i="1" dirty="0">
              <a:solidFill>
                <a:srgbClr val="FF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444909" y="4148823"/>
            <a:ext cx="6886843" cy="5135337"/>
            <a:chOff x="1080000" y="10310108"/>
            <a:chExt cx="14760000" cy="11006142"/>
          </a:xfrm>
        </p:grpSpPr>
        <p:sp>
          <p:nvSpPr>
            <p:cNvPr id="13320" name="CaixaDeTexto 1024"/>
            <p:cNvSpPr txBox="1">
              <a:spLocks noChangeArrowheads="1"/>
            </p:cNvSpPr>
            <p:nvPr/>
          </p:nvSpPr>
          <p:spPr bwMode="auto">
            <a:xfrm>
              <a:off x="1080000" y="11233438"/>
              <a:ext cx="14760000" cy="1008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Deposição por Energia Direcionada a Laser com pó (DED-LP) é um processo de fabricação pertencente à categoria de processos de manufatura aditiva. O processo permite construir geometrias metálicas complexas a partir da fusão de partículas metálicas e material base por um feixe laser, dando origem a cordões produzidos continuamente. A altura de um cordão depositado é uma característica chave dependente de diversos parâmetros de processo e medir essa característica hoje custa caro. A avaliação inclui cortar amostras e prepare-las para análise de microscopia e analisar as imagens do cordão seccionado uma a uma. O presente trabalho tem como objetivo fazer uma avaliação introdutória da viabilidade de </a:t>
              </a:r>
              <a:r>
                <a:rPr lang="pt-BR" sz="1773" dirty="0" err="1"/>
                <a:t>realizer</a:t>
              </a:r>
              <a:r>
                <a:rPr lang="pt-BR" sz="1773" dirty="0"/>
                <a:t> medições não destrutivas da altura dos cordões, eliminando as etapas de preparação, corte e análise de microscopia. A ótica </a:t>
              </a:r>
              <a:r>
                <a:rPr lang="pt-BR" sz="1773" dirty="0" err="1"/>
                <a:t>geométria</a:t>
              </a:r>
              <a:r>
                <a:rPr lang="pt-BR" sz="1773" dirty="0"/>
                <a:t> envolvida no problema não faz parte do escopo deste trabalho e será avaliada futuramente.</a:t>
              </a:r>
            </a:p>
            <a:p>
              <a:endParaRPr lang="en-US" sz="1773" dirty="0"/>
            </a:p>
          </p:txBody>
        </p:sp>
        <p:sp>
          <p:nvSpPr>
            <p:cNvPr id="1332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10310108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240" b="1" cap="all" dirty="0"/>
                <a:t>INTRODUÇÃO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1080000" y="11233438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444909" y="9005417"/>
            <a:ext cx="6886843" cy="2952688"/>
            <a:chOff x="1080000" y="22759765"/>
            <a:chExt cx="14760000" cy="6328251"/>
          </a:xfrm>
        </p:grpSpPr>
        <p:sp>
          <p:nvSpPr>
            <p:cNvPr id="13321" name="CaixaDeTexto 1024"/>
            <p:cNvSpPr txBox="1">
              <a:spLocks noChangeArrowheads="1"/>
            </p:cNvSpPr>
            <p:nvPr/>
          </p:nvSpPr>
          <p:spPr bwMode="auto">
            <a:xfrm>
              <a:off x="1080000" y="23683095"/>
              <a:ext cx="14760000" cy="540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/>
            <a:p>
              <a:pPr algn="just">
                <a:defRPr/>
              </a:pPr>
              <a:r>
                <a:rPr lang="pt-BR" sz="1773" dirty="0"/>
                <a:t>O conceito de equipamento disponível no LMP prevê a emissão de um feixe de laser sobre cordões previamente depositados. O feixe de luz monocromática vermelho incide sobre a superfície dos cordões, diferenciando-os da superfície plana de referência como ilustra a Figura 1. Uma câmera fixada em ângulo em relação à superfície plana, captura um vídeo que é posteriormente convertido em uma sequência de imagens em extensão “.png” a serem avaliadas pelo algoritmo proposto.</a:t>
              </a:r>
              <a:endParaRPr lang="en-US" sz="1773" dirty="0"/>
            </a:p>
          </p:txBody>
        </p:sp>
        <p:sp>
          <p:nvSpPr>
            <p:cNvPr id="4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240" b="1" cap="all" dirty="0"/>
                <a:t>METODOLOGIA</a:t>
              </a:r>
              <a:endParaRPr lang="pt-BR" sz="2520" b="1" cap="all" dirty="0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080000" y="23637770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7669585" y="16461202"/>
            <a:ext cx="6886843" cy="1042871"/>
            <a:chOff x="16564050" y="22759765"/>
            <a:chExt cx="14760000" cy="2235099"/>
          </a:xfrm>
        </p:grpSpPr>
        <p:sp>
          <p:nvSpPr>
            <p:cNvPr id="13323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i="1" dirty="0"/>
                <a:t>...</a:t>
              </a:r>
            </a:p>
          </p:txBody>
        </p:sp>
        <p:sp>
          <p:nvSpPr>
            <p:cNvPr id="45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10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40" b="1" cap="all" dirty="0"/>
                <a:t>CONCLUSÕES</a:t>
              </a:r>
              <a:r>
                <a:rPr lang="pt-BR" sz="2520" b="1" cap="all" dirty="0"/>
                <a:t> 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26"/>
          <p:cNvSpPr/>
          <p:nvPr/>
        </p:nvSpPr>
        <p:spPr>
          <a:xfrm>
            <a:off x="444909" y="15744015"/>
            <a:ext cx="6886843" cy="279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</p:txBody>
      </p:sp>
      <p:grpSp>
        <p:nvGrpSpPr>
          <p:cNvPr id="44" name="Grupo 43"/>
          <p:cNvGrpSpPr/>
          <p:nvPr/>
        </p:nvGrpSpPr>
        <p:grpSpPr>
          <a:xfrm>
            <a:off x="7669585" y="17949003"/>
            <a:ext cx="6886843" cy="1042871"/>
            <a:chOff x="16564050" y="35938395"/>
            <a:chExt cx="14760000" cy="2235099"/>
          </a:xfrm>
        </p:grpSpPr>
        <p:sp>
          <p:nvSpPr>
            <p:cNvPr id="24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686172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en-US" sz="1773" dirty="0"/>
                <a:t>…</a:t>
              </a:r>
            </a:p>
          </p:txBody>
        </p:sp>
        <p:sp>
          <p:nvSpPr>
            <p:cNvPr id="51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593839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AGRADECIMENTOS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6564050" y="3686172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>
          <a:xfrm>
            <a:off x="0" y="612246"/>
            <a:ext cx="503915" cy="503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914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442708" y="20770932"/>
            <a:ext cx="14111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D86DD504-33AD-48AB-9C8B-5349CA3A230D}"/>
              </a:ext>
            </a:extLst>
          </p:cNvPr>
          <p:cNvSpPr/>
          <p:nvPr/>
        </p:nvSpPr>
        <p:spPr>
          <a:xfrm>
            <a:off x="442708" y="14731728"/>
            <a:ext cx="6889044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93" dirty="0"/>
              <a:t>Figura 1 – Incidência do feixe laser e imagem capturada. (a) Câmera e laser; (b) Imagem capturada com ondulações aparentes.</a:t>
            </a:r>
          </a:p>
        </p:txBody>
      </p:sp>
      <p:grpSp>
        <p:nvGrpSpPr>
          <p:cNvPr id="66" name="Grupo 46"/>
          <p:cNvGrpSpPr/>
          <p:nvPr/>
        </p:nvGrpSpPr>
        <p:grpSpPr>
          <a:xfrm>
            <a:off x="7669585" y="11958105"/>
            <a:ext cx="6886843" cy="1315702"/>
            <a:chOff x="16564050" y="22759765"/>
            <a:chExt cx="14760000" cy="2819835"/>
          </a:xfrm>
        </p:grpSpPr>
        <p:sp>
          <p:nvSpPr>
            <p:cNvPr id="67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896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...</a:t>
              </a:r>
              <a:endParaRPr lang="pt-BR" sz="1773" dirty="0">
                <a:solidFill>
                  <a:srgbClr val="FF0000"/>
                </a:solidFill>
              </a:endParaRPr>
            </a:p>
            <a:p>
              <a:endParaRPr lang="pt-BR" sz="1773" i="1" dirty="0"/>
            </a:p>
          </p:txBody>
        </p:sp>
        <p:sp>
          <p:nvSpPr>
            <p:cNvPr id="69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RESULTADOS E DISCUÇÃO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FB9EF32-932A-474F-9E2A-CF08B0FC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74"/>
          <a:stretch/>
        </p:blipFill>
        <p:spPr>
          <a:xfrm>
            <a:off x="503915" y="11987956"/>
            <a:ext cx="3234113" cy="249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8C727-9F22-4894-89FC-724F34C5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29067" y="11955169"/>
            <a:ext cx="3399481" cy="249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1460C-9189-4940-BF2F-45BFB9897134}"/>
              </a:ext>
            </a:extLst>
          </p:cNvPr>
          <p:cNvSpPr txBox="1"/>
          <p:nvPr/>
        </p:nvSpPr>
        <p:spPr>
          <a:xfrm>
            <a:off x="539429" y="13648261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6095E-27C9-49BF-A398-C19BAE652B1F}"/>
              </a:ext>
            </a:extLst>
          </p:cNvPr>
          <p:cNvSpPr txBox="1"/>
          <p:nvPr/>
        </p:nvSpPr>
        <p:spPr>
          <a:xfrm>
            <a:off x="3888330" y="13667645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49" name="CaixaDeTexto 1024">
            <a:extLst>
              <a:ext uri="{FF2B5EF4-FFF2-40B4-BE49-F238E27FC236}">
                <a16:creationId xmlns:a16="http://schemas.microsoft.com/office/drawing/2014/main" id="{EC93BB0F-F7C3-4638-864C-42F1F0B9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08" y="15241501"/>
            <a:ext cx="6886843" cy="525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>
              <a:defRPr/>
            </a:pPr>
            <a:r>
              <a:rPr lang="pt-BR" sz="1773" dirty="0"/>
              <a:t>As imagens capturadas são importadas em formato BGR e avaliadas uma a uma. A imagem original é convertida para RGB e como o laser incidente é monocromático e vermelho, apenas o </a:t>
            </a:r>
            <a:r>
              <a:rPr lang="pt-BR" sz="1773" dirty="0" err="1"/>
              <a:t>array</a:t>
            </a:r>
            <a:r>
              <a:rPr lang="pt-BR" sz="1773" dirty="0"/>
              <a:t> correspondente à intensidade de vermelhos (</a:t>
            </a:r>
            <a:r>
              <a:rPr lang="pt-BR" sz="1773" dirty="0" err="1">
                <a:latin typeface="Consolas" panose="020B0609020204030204" pitchFamily="49" charset="0"/>
              </a:rPr>
              <a:t>orig</a:t>
            </a:r>
            <a:r>
              <a:rPr lang="pt-BR" sz="1773" dirty="0">
                <a:latin typeface="Consolas" panose="020B0609020204030204" pitchFamily="49" charset="0"/>
              </a:rPr>
              <a:t>[:,:,0]</a:t>
            </a:r>
            <a:r>
              <a:rPr lang="pt-BR" sz="1773" dirty="0"/>
              <a:t>) é salvo e avaliado posteriormente como escala de cinza. Um </a:t>
            </a:r>
            <a:r>
              <a:rPr lang="pt-BR" sz="1773" dirty="0" err="1"/>
              <a:t>threshold</a:t>
            </a:r>
            <a:r>
              <a:rPr lang="pt-BR" sz="1773" dirty="0"/>
              <a:t> binário é aplicado à imagem resultante, para gerar uma nova imagem apenas com as regiões de vermelho mais intenso, localizadas nas regiões de incidência direta do feixe. A imagem resultante em preto e branco é posteriormente erodida para eliminar ruídos e o perfil médio da região branca é calculado varrendo todas as colunas do </a:t>
            </a:r>
            <a:r>
              <a:rPr lang="pt-BR" sz="1773" dirty="0" err="1"/>
              <a:t>array</a:t>
            </a:r>
            <a:r>
              <a:rPr lang="pt-BR" sz="1773" dirty="0"/>
              <a:t> e extraindo a média do valor das linhas onde a intensidade do pixel é maior que zero. As extremidades do perfil médio são utilizadas para calcular a inclinação da imagem, que é rotacionada com o valor calculado. O perfil médio é extraído da imagem rotacionada e os máximos locais são calculados em relação à linha horizontal. O valor da linha de referência horizontal é definida como o mínimo valor da média das linhas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6B815-8E16-4313-8877-F62B17D3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467" y="4483330"/>
            <a:ext cx="3605647" cy="1128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F47918-5C50-4353-ADC0-67776E8C6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467" y="5595554"/>
            <a:ext cx="3615498" cy="11153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144F66-5BF0-4094-A4B7-1A6077A97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484" y="6733117"/>
            <a:ext cx="3648821" cy="11192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555DC6-2CF1-4ABD-996D-78804F16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484" y="7860742"/>
            <a:ext cx="3675813" cy="11426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D32B4A-1117-403C-B51E-0EAC14E80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3484" y="9036795"/>
            <a:ext cx="3694076" cy="1142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9E2FC1-AEBE-4E20-8B10-CB384BC66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8831" y="10189844"/>
            <a:ext cx="3684491" cy="11624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B00211-E4CA-4A31-A877-63B76A88D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9296" y="4497825"/>
            <a:ext cx="3683023" cy="10952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658238-D287-41E7-BB76-6C34D2BA64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1570" y="5623576"/>
            <a:ext cx="3700197" cy="10570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334E6F-6B8B-4076-89E5-397203F1C9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0901" y="6717746"/>
            <a:ext cx="3710865" cy="1093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B2A0B37-50F0-4473-B374-CB608766B3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2304" y="7837617"/>
            <a:ext cx="3719461" cy="11614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E42AED-097F-48AC-BDDC-CCCB29FF96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59296" y="9044228"/>
            <a:ext cx="3683023" cy="11241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59A791-B1AC-43C5-9AFF-DD0E2EB6F6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90401" y="10370817"/>
            <a:ext cx="1459910" cy="4370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EE3EBD-73A2-4B92-ABCB-A3360D4452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83687" y="10861603"/>
            <a:ext cx="1260564" cy="274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490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XX Coloquio de Usinagem</dc:creator>
  <cp:lastModifiedBy>Calil Amaral</cp:lastModifiedBy>
  <cp:revision>183</cp:revision>
  <dcterms:created xsi:type="dcterms:W3CDTF">2012-08-20T13:55:46Z</dcterms:created>
  <dcterms:modified xsi:type="dcterms:W3CDTF">2019-12-02T23:14:50Z</dcterms:modified>
</cp:coreProperties>
</file>