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4"/>
  </p:notesMasterIdLst>
  <p:sldIdLst>
    <p:sldId id="256" r:id="rId2"/>
    <p:sldId id="297" r:id="rId3"/>
    <p:sldId id="298" r:id="rId4"/>
    <p:sldId id="299" r:id="rId5"/>
    <p:sldId id="300" r:id="rId6"/>
    <p:sldId id="305" r:id="rId7"/>
    <p:sldId id="303" r:id="rId8"/>
    <p:sldId id="302" r:id="rId9"/>
    <p:sldId id="304" r:id="rId10"/>
    <p:sldId id="312" r:id="rId11"/>
    <p:sldId id="301" r:id="rId12"/>
    <p:sldId id="311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CA"/>
    <a:srgbClr val="FFFF99"/>
    <a:srgbClr val="9BBB59"/>
    <a:srgbClr val="8064A2"/>
    <a:srgbClr val="4F81BD"/>
    <a:srgbClr val="C0504D"/>
    <a:srgbClr val="4BACC6"/>
    <a:srgbClr val="0000FF"/>
    <a:srgbClr val="023368"/>
    <a:srgbClr val="114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FD1F1-D724-4AC1-93C5-DC9ABA9C1EA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CA17B-6F8B-4A94-8B8D-FD0991A1F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839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gif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jpe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741" y="2682140"/>
            <a:ext cx="2088296" cy="2844240"/>
          </a:xfrm>
          <a:prstGeom prst="rect">
            <a:avLst/>
          </a:prstGeom>
        </p:spPr>
      </p:pic>
      <p:sp>
        <p:nvSpPr>
          <p:cNvPr id="10" name="L 도형 5"/>
          <p:cNvSpPr/>
          <p:nvPr/>
        </p:nvSpPr>
        <p:spPr bwMode="auto">
          <a:xfrm flipH="1">
            <a:off x="817" y="5976589"/>
            <a:ext cx="9146638" cy="836787"/>
          </a:xfrm>
          <a:custGeom>
            <a:avLst/>
            <a:gdLst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18778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2969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75356"/>
              <a:gd name="connsiteY0" fmla="*/ 0 h 786010"/>
              <a:gd name="connsiteX1" fmla="*/ 1758749 w 9375356"/>
              <a:gd name="connsiteY1" fmla="*/ 2181 h 786010"/>
              <a:gd name="connsiteX2" fmla="*/ 2425499 w 9375356"/>
              <a:gd name="connsiteY2" fmla="*/ 308368 h 786010"/>
              <a:gd name="connsiteX3" fmla="*/ 9375356 w 9375356"/>
              <a:gd name="connsiteY3" fmla="*/ 308368 h 786010"/>
              <a:gd name="connsiteX4" fmla="*/ 9375356 w 9375356"/>
              <a:gd name="connsiteY4" fmla="*/ 786010 h 786010"/>
              <a:gd name="connsiteX5" fmla="*/ 14288 w 9375356"/>
              <a:gd name="connsiteY5" fmla="*/ 786010 h 786010"/>
              <a:gd name="connsiteX6" fmla="*/ 0 w 9375356"/>
              <a:gd name="connsiteY6" fmla="*/ 0 h 786010"/>
              <a:gd name="connsiteX0" fmla="*/ 0 w 9375356"/>
              <a:gd name="connsiteY0" fmla="*/ 0 h 786010"/>
              <a:gd name="connsiteX1" fmla="*/ 1758749 w 9375356"/>
              <a:gd name="connsiteY1" fmla="*/ 2181 h 786010"/>
              <a:gd name="connsiteX2" fmla="*/ 2425499 w 9375356"/>
              <a:gd name="connsiteY2" fmla="*/ 308368 h 786010"/>
              <a:gd name="connsiteX3" fmla="*/ 9375356 w 9375356"/>
              <a:gd name="connsiteY3" fmla="*/ 308368 h 786010"/>
              <a:gd name="connsiteX4" fmla="*/ 9375356 w 9375356"/>
              <a:gd name="connsiteY4" fmla="*/ 786010 h 786010"/>
              <a:gd name="connsiteX5" fmla="*/ 2381 w 9375356"/>
              <a:gd name="connsiteY5" fmla="*/ 786010 h 786010"/>
              <a:gd name="connsiteX6" fmla="*/ 0 w 9375356"/>
              <a:gd name="connsiteY6" fmla="*/ 0 h 786010"/>
              <a:gd name="connsiteX0" fmla="*/ 2488 w 9373081"/>
              <a:gd name="connsiteY0" fmla="*/ 17447 h 783829"/>
              <a:gd name="connsiteX1" fmla="*/ 1756474 w 9373081"/>
              <a:gd name="connsiteY1" fmla="*/ 0 h 783829"/>
              <a:gd name="connsiteX2" fmla="*/ 2423224 w 9373081"/>
              <a:gd name="connsiteY2" fmla="*/ 306187 h 783829"/>
              <a:gd name="connsiteX3" fmla="*/ 9373081 w 9373081"/>
              <a:gd name="connsiteY3" fmla="*/ 306187 h 783829"/>
              <a:gd name="connsiteX4" fmla="*/ 9373081 w 9373081"/>
              <a:gd name="connsiteY4" fmla="*/ 783829 h 783829"/>
              <a:gd name="connsiteX5" fmla="*/ 106 w 9373081"/>
              <a:gd name="connsiteY5" fmla="*/ 783829 h 783829"/>
              <a:gd name="connsiteX6" fmla="*/ 2488 w 9373081"/>
              <a:gd name="connsiteY6" fmla="*/ 17447 h 783829"/>
              <a:gd name="connsiteX0" fmla="*/ 2488 w 9373081"/>
              <a:gd name="connsiteY0" fmla="*/ 0 h 766382"/>
              <a:gd name="connsiteX1" fmla="*/ 1756474 w 9373081"/>
              <a:gd name="connsiteY1" fmla="*/ 0 h 766382"/>
              <a:gd name="connsiteX2" fmla="*/ 2423224 w 9373081"/>
              <a:gd name="connsiteY2" fmla="*/ 288740 h 766382"/>
              <a:gd name="connsiteX3" fmla="*/ 9373081 w 9373081"/>
              <a:gd name="connsiteY3" fmla="*/ 288740 h 766382"/>
              <a:gd name="connsiteX4" fmla="*/ 9373081 w 9373081"/>
              <a:gd name="connsiteY4" fmla="*/ 766382 h 766382"/>
              <a:gd name="connsiteX5" fmla="*/ 106 w 9373081"/>
              <a:gd name="connsiteY5" fmla="*/ 766382 h 766382"/>
              <a:gd name="connsiteX6" fmla="*/ 2488 w 9373081"/>
              <a:gd name="connsiteY6" fmla="*/ 0 h 766382"/>
              <a:gd name="connsiteX0" fmla="*/ 2488 w 9373081"/>
              <a:gd name="connsiteY0" fmla="*/ 0 h 766382"/>
              <a:gd name="connsiteX1" fmla="*/ 1756474 w 9373081"/>
              <a:gd name="connsiteY1" fmla="*/ 0 h 766382"/>
              <a:gd name="connsiteX2" fmla="*/ 2423224 w 9373081"/>
              <a:gd name="connsiteY2" fmla="*/ 288740 h 766382"/>
              <a:gd name="connsiteX3" fmla="*/ 9373081 w 9373081"/>
              <a:gd name="connsiteY3" fmla="*/ 288740 h 766382"/>
              <a:gd name="connsiteX4" fmla="*/ 9373081 w 9373081"/>
              <a:gd name="connsiteY4" fmla="*/ 766382 h 766382"/>
              <a:gd name="connsiteX5" fmla="*/ 106 w 9373081"/>
              <a:gd name="connsiteY5" fmla="*/ 766382 h 766382"/>
              <a:gd name="connsiteX6" fmla="*/ 2488 w 9373081"/>
              <a:gd name="connsiteY6" fmla="*/ 0 h 766382"/>
              <a:gd name="connsiteX0" fmla="*/ 2488 w 9373081"/>
              <a:gd name="connsiteY0" fmla="*/ 418 h 766800"/>
              <a:gd name="connsiteX1" fmla="*/ 1756474 w 9373081"/>
              <a:gd name="connsiteY1" fmla="*/ 418 h 766800"/>
              <a:gd name="connsiteX2" fmla="*/ 2423224 w 9373081"/>
              <a:gd name="connsiteY2" fmla="*/ 289158 h 766800"/>
              <a:gd name="connsiteX3" fmla="*/ 9373081 w 9373081"/>
              <a:gd name="connsiteY3" fmla="*/ 289158 h 766800"/>
              <a:gd name="connsiteX4" fmla="*/ 9373081 w 9373081"/>
              <a:gd name="connsiteY4" fmla="*/ 766800 h 766800"/>
              <a:gd name="connsiteX5" fmla="*/ 106 w 9373081"/>
              <a:gd name="connsiteY5" fmla="*/ 766800 h 766800"/>
              <a:gd name="connsiteX6" fmla="*/ 2488 w 9373081"/>
              <a:gd name="connsiteY6" fmla="*/ 418 h 766800"/>
              <a:gd name="connsiteX0" fmla="*/ 2488 w 9373081"/>
              <a:gd name="connsiteY0" fmla="*/ 0 h 766382"/>
              <a:gd name="connsiteX1" fmla="*/ 1756474 w 9373081"/>
              <a:gd name="connsiteY1" fmla="*/ 0 h 766382"/>
              <a:gd name="connsiteX2" fmla="*/ 2423224 w 9373081"/>
              <a:gd name="connsiteY2" fmla="*/ 288740 h 766382"/>
              <a:gd name="connsiteX3" fmla="*/ 9373081 w 9373081"/>
              <a:gd name="connsiteY3" fmla="*/ 288740 h 766382"/>
              <a:gd name="connsiteX4" fmla="*/ 9373081 w 9373081"/>
              <a:gd name="connsiteY4" fmla="*/ 766382 h 766382"/>
              <a:gd name="connsiteX5" fmla="*/ 106 w 9373081"/>
              <a:gd name="connsiteY5" fmla="*/ 766382 h 766382"/>
              <a:gd name="connsiteX6" fmla="*/ 2488 w 9373081"/>
              <a:gd name="connsiteY6" fmla="*/ 0 h 76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73081" h="766382">
                <a:moveTo>
                  <a:pt x="2488" y="0"/>
                </a:moveTo>
                <a:lnTo>
                  <a:pt x="1756474" y="0"/>
                </a:lnTo>
                <a:cubicBezTo>
                  <a:pt x="2043018" y="462"/>
                  <a:pt x="2107312" y="264481"/>
                  <a:pt x="2423224" y="288740"/>
                </a:cubicBezTo>
                <a:lnTo>
                  <a:pt x="9373081" y="288740"/>
                </a:lnTo>
                <a:lnTo>
                  <a:pt x="9373081" y="766382"/>
                </a:lnTo>
                <a:lnTo>
                  <a:pt x="106" y="766382"/>
                </a:lnTo>
                <a:cubicBezTo>
                  <a:pt x="-688" y="504379"/>
                  <a:pt x="3282" y="262003"/>
                  <a:pt x="2488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13000"/>
              </a:prstClr>
            </a:outerShd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L 도형 5"/>
          <p:cNvSpPr/>
          <p:nvPr/>
        </p:nvSpPr>
        <p:spPr bwMode="auto">
          <a:xfrm flipH="1">
            <a:off x="818" y="6029547"/>
            <a:ext cx="9143182" cy="783829"/>
          </a:xfrm>
          <a:custGeom>
            <a:avLst/>
            <a:gdLst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18778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2969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61068" h="783829">
                <a:moveTo>
                  <a:pt x="0" y="0"/>
                </a:moveTo>
                <a:lnTo>
                  <a:pt x="1744461" y="0"/>
                </a:lnTo>
                <a:cubicBezTo>
                  <a:pt x="2023861" y="462"/>
                  <a:pt x="2100061" y="299375"/>
                  <a:pt x="2411211" y="306187"/>
                </a:cubicBezTo>
                <a:lnTo>
                  <a:pt x="9361068" y="306187"/>
                </a:lnTo>
                <a:lnTo>
                  <a:pt x="9361068" y="783829"/>
                </a:lnTo>
                <a:lnTo>
                  <a:pt x="0" y="78382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BEBEBE"/>
              </a:gs>
              <a:gs pos="0">
                <a:srgbClr val="ECECEC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3" name="Picture 8" descr="C:\Users\Donggeon Lee\Desktop\IoT\pnu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053" y="6223627"/>
            <a:ext cx="1645499" cy="41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제목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1277281"/>
            <a:ext cx="7772400" cy="1259824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3" name="부제목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650024" y="3023001"/>
            <a:ext cx="5843952" cy="1081259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rgbClr val="004EA2"/>
                </a:solidFill>
                <a:effectLst>
                  <a:glow rad="38100">
                    <a:schemeClr val="bg1"/>
                  </a:glow>
                </a:effectLst>
                <a:latin typeface="Candara" panose="020E0502030303020204" pitchFamily="34" charset="0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10D680-078B-4021-91D2-BFE36AAF6766}"/>
              </a:ext>
            </a:extLst>
          </p:cNvPr>
          <p:cNvSpPr txBox="1"/>
          <p:nvPr/>
        </p:nvSpPr>
        <p:spPr>
          <a:xfrm>
            <a:off x="3320925" y="5041117"/>
            <a:ext cx="2723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부산대학교 공과대학 전기컴퓨터공학부</a:t>
            </a:r>
            <a:endParaRPr lang="en-US" altLang="ko-KR" sz="1200" b="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2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</a:t>
            </a:r>
            <a:r>
              <a:rPr lang="ko-KR" altLang="en-US" sz="2000" b="0" dirty="0">
                <a:solidFill>
                  <a:schemeClr val="tx2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컴퓨터공학전공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A9853B-F490-4B3B-9B23-5B632CC61D03}"/>
              </a:ext>
            </a:extLst>
          </p:cNvPr>
          <p:cNvSpPr/>
          <p:nvPr/>
        </p:nvSpPr>
        <p:spPr>
          <a:xfrm>
            <a:off x="817" y="0"/>
            <a:ext cx="9144000" cy="711200"/>
          </a:xfrm>
          <a:prstGeom prst="rect">
            <a:avLst/>
          </a:prstGeom>
          <a:solidFill>
            <a:srgbClr val="004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3CDD27-CD1C-4CA0-A452-7B574BE3AB50}"/>
              </a:ext>
            </a:extLst>
          </p:cNvPr>
          <p:cNvSpPr/>
          <p:nvPr/>
        </p:nvSpPr>
        <p:spPr>
          <a:xfrm>
            <a:off x="0" y="612559"/>
            <a:ext cx="9144000" cy="383340"/>
          </a:xfrm>
          <a:prstGeom prst="rect">
            <a:avLst/>
          </a:prstGeom>
          <a:solidFill>
            <a:srgbClr val="20A15E"/>
          </a:solidFill>
          <a:ln>
            <a:solidFill>
              <a:srgbClr val="20A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기본형">
            <a:extLst>
              <a:ext uri="{FF2B5EF4-FFF2-40B4-BE49-F238E27FC236}">
                <a16:creationId xmlns:a16="http://schemas.microsoft.com/office/drawing/2014/main" id="{D26D7978-E8B6-4D84-BAC1-928F19A6FE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6557" r="28362" b="25734"/>
          <a:stretch/>
        </p:blipFill>
        <p:spPr bwMode="auto">
          <a:xfrm>
            <a:off x="108529" y="133822"/>
            <a:ext cx="1080653" cy="76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정장형 심볼01">
            <a:extLst>
              <a:ext uri="{FF2B5EF4-FFF2-40B4-BE49-F238E27FC236}">
                <a16:creationId xmlns:a16="http://schemas.microsoft.com/office/drawing/2014/main" id="{690CD754-3353-485D-95B4-94148F98E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064" y="5041117"/>
            <a:ext cx="613861" cy="6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9603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99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457200" y="908720"/>
            <a:ext cx="4038600" cy="58326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4648200" y="908720"/>
            <a:ext cx="4038600" cy="5832648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2">
            <a:extLst>
              <a:ext uri="{FF2B5EF4-FFF2-40B4-BE49-F238E27FC236}">
                <a16:creationId xmlns:a16="http://schemas.microsoft.com/office/drawing/2014/main" id="{5565FF20-9F99-4F3D-8508-0C7C5A8F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889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05DB11-9E8D-4861-8DF2-ADEACCA464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0" y="914400"/>
            <a:ext cx="8587509" cy="5532438"/>
          </a:xfrm>
        </p:spPr>
        <p:txBody>
          <a:bodyPr/>
          <a:lstStyle>
            <a:lvl1pPr>
              <a:defRPr baseline="0">
                <a:latin typeface="Candara" panose="020E0502030303020204" pitchFamily="34" charset="0"/>
                <a:ea typeface="+mj-ea"/>
              </a:defRPr>
            </a:lvl1pPr>
            <a:lvl2pPr>
              <a:lnSpc>
                <a:spcPct val="150000"/>
              </a:lnSpc>
              <a:defRPr baseline="0">
                <a:latin typeface="Candara" panose="020E0502030303020204" pitchFamily="34" charset="0"/>
                <a:ea typeface="+mn-ea"/>
              </a:defRPr>
            </a:lvl2pPr>
            <a:lvl3pPr>
              <a:defRPr baseline="0">
                <a:latin typeface="Candara" panose="020E0502030303020204" pitchFamily="34" charset="0"/>
                <a:ea typeface="+mn-ea"/>
              </a:defRPr>
            </a:lvl3pPr>
            <a:lvl4pPr>
              <a:defRPr baseline="0">
                <a:latin typeface="Candara" panose="020E0502030303020204" pitchFamily="34" charset="0"/>
                <a:ea typeface="+mn-ea"/>
              </a:defRPr>
            </a:lvl4pPr>
            <a:lvl5pPr>
              <a:defRPr baseline="0">
                <a:latin typeface="Candara" panose="020E0502030303020204" pitchFamily="34" charset="0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11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13" y="3929066"/>
            <a:ext cx="7772400" cy="714380"/>
          </a:xfrm>
        </p:spPr>
        <p:txBody>
          <a:bodyPr anchor="t"/>
          <a:lstStyle>
            <a:lvl1pPr algn="l">
              <a:defRPr sz="4000" b="1" cap="all"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2313" y="4643445"/>
            <a:ext cx="77724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0725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457200" y="908720"/>
            <a:ext cx="4038600" cy="5832648"/>
          </a:xfrm>
        </p:spPr>
        <p:txBody>
          <a:bodyPr>
            <a:normAutofit/>
          </a:bodyPr>
          <a:lstStyle>
            <a:lvl1pPr>
              <a:defRPr sz="2000"/>
            </a:lvl1pPr>
            <a:lvl2pPr marL="442913" indent="-174625">
              <a:defRPr sz="1600"/>
            </a:lvl2pPr>
            <a:lvl3pPr marL="803275" indent="-174625">
              <a:defRPr sz="1400"/>
            </a:lvl3pPr>
            <a:lvl4pPr marL="1081088" indent="-277813">
              <a:defRPr sz="1200"/>
            </a:lvl4pPr>
            <a:lvl5pPr marL="1163638" indent="-268288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  <p:custDataLst>
              <p:tags r:id="rId2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2">
            <a:extLst>
              <a:ext uri="{FF2B5EF4-FFF2-40B4-BE49-F238E27FC236}">
                <a16:creationId xmlns:a16="http://schemas.microsoft.com/office/drawing/2014/main" id="{5565FF20-9F99-4F3D-8508-0C7C5A8F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56323F4-0B9B-4F2F-9D74-97D8AAC62AB9}"/>
              </a:ext>
            </a:extLst>
          </p:cNvPr>
          <p:cNvSpPr>
            <a:spLocks noGrp="1"/>
          </p:cNvSpPr>
          <p:nvPr>
            <p:ph sz="half" idx="11"/>
            <p:custDataLst>
              <p:tags r:id="rId3"/>
            </p:custDataLst>
          </p:nvPr>
        </p:nvSpPr>
        <p:spPr>
          <a:xfrm>
            <a:off x="4927600" y="908720"/>
            <a:ext cx="4038600" cy="5832648"/>
          </a:xfrm>
        </p:spPr>
        <p:txBody>
          <a:bodyPr>
            <a:normAutofit/>
          </a:bodyPr>
          <a:lstStyle>
            <a:lvl1pPr>
              <a:defRPr sz="2000"/>
            </a:lvl1pPr>
            <a:lvl2pPr marL="442913" indent="-174625">
              <a:defRPr sz="1600"/>
            </a:lvl2pPr>
            <a:lvl3pPr marL="803275" indent="-174625">
              <a:defRPr sz="1400"/>
            </a:lvl3pPr>
            <a:lvl4pPr marL="1081088" indent="-277813">
              <a:defRPr sz="1200"/>
            </a:lvl4pPr>
            <a:lvl5pPr marL="1163638" indent="-268288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927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40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86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31809"/>
      </p:ext>
    </p:extLst>
  </p:cSld>
  <p:clrMapOvr>
    <a:masterClrMapping/>
  </p:clrMapOvr>
  <p:transition/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0"/>
          <p:cNvSpPr>
            <a:spLocks noChangeArrowheads="1"/>
          </p:cNvSpPr>
          <p:nvPr/>
        </p:nvSpPr>
        <p:spPr bwMode="invGray">
          <a:xfrm>
            <a:off x="0" y="-22225"/>
            <a:ext cx="9144000" cy="555625"/>
          </a:xfrm>
          <a:prstGeom prst="rect">
            <a:avLst/>
          </a:prstGeom>
          <a:solidFill>
            <a:srgbClr val="009EA8">
              <a:alpha val="3294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fontAlgn="ctr" latinLnBrk="1">
              <a:spcBef>
                <a:spcPct val="20000"/>
              </a:spcBef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algn="ctr" fontAlgn="ctr" latinLnBrk="1">
              <a:spcBef>
                <a:spcPct val="20000"/>
              </a:spcBef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algn="ctr" fontAlgn="ctr" latinLnBrk="1">
              <a:spcBef>
                <a:spcPct val="20000"/>
              </a:spcBef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algn="ctr" fontAlgn="ctr" latinLnBrk="1">
              <a:spcBef>
                <a:spcPct val="20000"/>
              </a:spcBef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algn="ctr" fontAlgn="ctr" latinLnBrk="1">
              <a:spcBef>
                <a:spcPct val="20000"/>
              </a:spcBef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ctr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ctr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ctr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ctr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 sz="3200">
              <a:solidFill>
                <a:srgbClr val="481C10"/>
              </a:solidFill>
              <a:ea typeface="맑은 고딕" pitchFamily="50" charset="-127"/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8301038" y="6525344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ctr" latinLnBrk="1" hangingPunct="1">
              <a:spcBef>
                <a:spcPct val="20000"/>
              </a:spcBef>
              <a:defRPr/>
            </a:pPr>
            <a:fld id="{384696AA-5E38-43AD-84E0-1096E86142ED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fontAlgn="ctr" latinLnBrk="1" hangingPunct="1">
                <a:spcBef>
                  <a:spcPct val="20000"/>
                </a:spcBef>
                <a:defRPr/>
              </a:pPr>
              <a:t>‹#›</a:t>
            </a:fld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47650" y="35744"/>
            <a:ext cx="7600950" cy="474662"/>
          </a:xfrm>
        </p:spPr>
        <p:txBody>
          <a:bodyPr>
            <a:noAutofit/>
          </a:bodyPr>
          <a:lstStyle>
            <a:lvl1pPr algn="l">
              <a:defRPr sz="28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26960" y="836712"/>
            <a:ext cx="8449496" cy="5544616"/>
          </a:xfrm>
        </p:spPr>
        <p:txBody>
          <a:bodyPr/>
          <a:lstStyle>
            <a:lvl1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967651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05DB11-9E8D-4861-8DF2-ADEACCA464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0" y="914400"/>
            <a:ext cx="8587509" cy="5532438"/>
          </a:xfrm>
        </p:spPr>
        <p:txBody>
          <a:bodyPr/>
          <a:lstStyle>
            <a:lvl1pPr>
              <a:defRPr baseline="0">
                <a:latin typeface="Candara" panose="020E0502030303020204" pitchFamily="34" charset="0"/>
                <a:ea typeface="+mj-ea"/>
              </a:defRPr>
            </a:lvl1pPr>
            <a:lvl2pPr>
              <a:defRPr baseline="0">
                <a:latin typeface="Candara" panose="020E0502030303020204" pitchFamily="34" charset="0"/>
                <a:ea typeface="+mn-ea"/>
              </a:defRPr>
            </a:lvl2pPr>
            <a:lvl3pPr>
              <a:defRPr baseline="0">
                <a:latin typeface="Candara" panose="020E0502030303020204" pitchFamily="34" charset="0"/>
                <a:ea typeface="+mn-ea"/>
              </a:defRPr>
            </a:lvl3pPr>
            <a:lvl4pPr>
              <a:defRPr baseline="0">
                <a:latin typeface="Candara" panose="020E0502030303020204" pitchFamily="34" charset="0"/>
                <a:ea typeface="+mn-ea"/>
              </a:defRPr>
            </a:lvl4pPr>
            <a:lvl5pPr>
              <a:defRPr baseline="0">
                <a:latin typeface="Candara" panose="020E0502030303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7791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4"/>
            <p:custDataLst>
              <p:tags r:id="rId13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26" name="제목 개체 틀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 bwMode="auto">
          <a:xfrm>
            <a:off x="181794" y="129648"/>
            <a:ext cx="8784976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 bwMode="auto">
          <a:xfrm>
            <a:off x="179512" y="796190"/>
            <a:ext cx="8784976" cy="598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6791968"/>
            <a:ext cx="9144000" cy="66032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8" descr="C:\Users\Donggeon Lee\Desktop\IoT\pnu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430120"/>
            <a:ext cx="1325123" cy="33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74" r:id="rId9"/>
    <p:sldLayoutId id="2147483680" r:id="rId10"/>
    <p:sldLayoutId id="2147483676" r:id="rId1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2800" b="1" kern="1200" baseline="0">
          <a:solidFill>
            <a:srgbClr val="20A15E"/>
          </a:solidFill>
          <a:effectLst>
            <a:glow rad="127000">
              <a:schemeClr val="bg1"/>
            </a:glow>
          </a:effectLst>
          <a:latin typeface="Candara" panose="020E0502030303020204" pitchFamily="34" charset="0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9pPr>
    </p:titleStyle>
    <p:bodyStyle>
      <a:lvl1pPr marL="342900" indent="-342900" algn="l" rtl="0" eaLnBrk="1" fontAlgn="base" latinLnBrk="1" hangingPunct="1">
        <a:lnSpc>
          <a:spcPct val="100000"/>
        </a:lnSpc>
        <a:spcBef>
          <a:spcPts val="600"/>
        </a:spcBef>
        <a:spcAft>
          <a:spcPts val="600"/>
        </a:spcAft>
        <a:buFont typeface="Wingdings" pitchFamily="2" charset="2"/>
        <a:buChar char="v"/>
        <a:defRPr sz="2000" b="1" kern="1200" baseline="0">
          <a:solidFill>
            <a:srgbClr val="023368"/>
          </a:solidFill>
          <a:effectLst>
            <a:glow rad="38100">
              <a:schemeClr val="bg1"/>
            </a:glow>
          </a:effectLst>
          <a:latin typeface="Candara" panose="020E0502030303020204" pitchFamily="34" charset="0"/>
          <a:ea typeface="+mj-ea"/>
          <a:cs typeface="+mn-cs"/>
        </a:defRPr>
      </a:lvl1pPr>
      <a:lvl2pPr marL="742950" indent="-285750" algn="l" rtl="0" eaLnBrk="1" fontAlgn="base" latinLnBrk="1" hangingPunct="1">
        <a:lnSpc>
          <a:spcPct val="100000"/>
        </a:lnSpc>
        <a:spcBef>
          <a:spcPts val="600"/>
        </a:spcBef>
        <a:spcAft>
          <a:spcPts val="600"/>
        </a:spcAft>
        <a:buFont typeface="Wingdings" pitchFamily="2" charset="2"/>
        <a:buChar char="§"/>
        <a:defRPr sz="16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rtl="0" eaLnBrk="1" fontAlgn="base" latinLnBrk="1" hangingPunct="1">
        <a:lnSpc>
          <a:spcPct val="100000"/>
        </a:lnSpc>
        <a:spcBef>
          <a:spcPts val="300"/>
        </a:spcBef>
        <a:spcAft>
          <a:spcPts val="300"/>
        </a:spcAft>
        <a:buFont typeface="Arial" charset="0"/>
        <a:buChar char="•"/>
        <a:defRPr sz="14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rtl="0" eaLnBrk="1" fontAlgn="base" latinLnBrk="1" hangingPunct="1">
        <a:lnSpc>
          <a:spcPct val="100000"/>
        </a:lnSpc>
        <a:spcBef>
          <a:spcPts val="300"/>
        </a:spcBef>
        <a:spcAft>
          <a:spcPts val="300"/>
        </a:spcAft>
        <a:buFont typeface="Arial" charset="0"/>
        <a:buChar char="–"/>
        <a:defRPr sz="12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rtl="0" eaLnBrk="1" fontAlgn="base" latinLnBrk="1" hangingPunct="1">
        <a:lnSpc>
          <a:spcPct val="100000"/>
        </a:lnSpc>
        <a:spcBef>
          <a:spcPts val="300"/>
        </a:spcBef>
        <a:spcAft>
          <a:spcPts val="300"/>
        </a:spcAft>
        <a:buFont typeface="Arial" charset="0"/>
        <a:buChar char="»"/>
        <a:defRPr sz="12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7.jpg"/><Relationship Id="rId7" Type="http://schemas.openxmlformats.org/officeDocument/2006/relationships/image" Target="../media/image2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g"/><Relationship Id="rId7" Type="http://schemas.openxmlformats.org/officeDocument/2006/relationships/image" Target="../media/image2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png"/><Relationship Id="rId9" Type="http://schemas.openxmlformats.org/officeDocument/2006/relationships/image" Target="../media/image2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200" dirty="0"/>
              <a:t>식물 성장 예측</a:t>
            </a:r>
            <a:br>
              <a:rPr lang="en-US" altLang="ko-KR" sz="3200" dirty="0"/>
            </a:br>
            <a:r>
              <a:rPr lang="ko-KR" altLang="en-US" sz="3200" dirty="0"/>
              <a:t>프로젝트 설계 발표자료 템플릿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E6DD0D-58CE-4ECD-B3B8-09118EB1B845}"/>
              </a:ext>
            </a:extLst>
          </p:cNvPr>
          <p:cNvSpPr/>
          <p:nvPr/>
        </p:nvSpPr>
        <p:spPr>
          <a:xfrm>
            <a:off x="95731" y="6461349"/>
            <a:ext cx="24000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81518" latinLnBrk="0"/>
            <a:r>
              <a:rPr lang="en-US" altLang="ko-KR" sz="1400" kern="0" spc="-91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20A15E"/>
                </a:solidFill>
                <a:latin typeface="Cooper Black" panose="0208090404030B020404" pitchFamily="18" charset="0"/>
                <a:ea typeface="나눔명조 ExtraBold" panose="02020603020101020101" pitchFamily="18" charset="-127"/>
              </a:rPr>
              <a:t>Elementary Computer Lab.</a:t>
            </a:r>
            <a:endParaRPr lang="ko-KR" altLang="en-US" sz="1400" kern="0" spc="-91" dirty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rgbClr val="20A15E"/>
              </a:solidFill>
              <a:latin typeface="Cooper Black" panose="0208090404030B020404" pitchFamily="18" charset="0"/>
              <a:ea typeface="나눔명조 ExtraBold" panose="02020603020101020101" pitchFamily="18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1532238" y="2821296"/>
            <a:ext cx="6186374" cy="2181011"/>
          </a:xfrm>
        </p:spPr>
        <p:txBody>
          <a:bodyPr/>
          <a:lstStyle/>
          <a:p>
            <a:r>
              <a:rPr lang="en-US" altLang="ko-KR" dirty="0"/>
              <a:t>2020</a:t>
            </a:r>
            <a:r>
              <a:rPr lang="ko-KR" altLang="en-US" dirty="0"/>
              <a:t>년 부산대학교 어드벤처 디자인 </a:t>
            </a:r>
            <a:r>
              <a:rPr lang="ko-KR" altLang="en-US" dirty="0" err="1"/>
              <a:t>텀</a:t>
            </a:r>
            <a:r>
              <a:rPr lang="ko-KR" altLang="en-US" dirty="0"/>
              <a:t> 프로젝트 과제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202055550 </a:t>
            </a:r>
            <a:r>
              <a:rPr lang="ko-KR" altLang="en-US" dirty="0"/>
              <a:t>박혜경</a:t>
            </a:r>
            <a:endParaRPr lang="en-US" altLang="ko-KR" dirty="0"/>
          </a:p>
          <a:p>
            <a:r>
              <a:rPr lang="en-US" altLang="ko-KR" dirty="0"/>
              <a:t>202055558 </a:t>
            </a:r>
            <a:r>
              <a:rPr lang="ko-KR" altLang="en-US" dirty="0" err="1"/>
              <a:t>송세연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448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FCD43BD9-B12D-484F-A7D8-5838FBA118A6}"/>
              </a:ext>
            </a:extLst>
          </p:cNvPr>
          <p:cNvSpPr/>
          <p:nvPr/>
        </p:nvSpPr>
        <p:spPr>
          <a:xfrm>
            <a:off x="179512" y="1710515"/>
            <a:ext cx="8688294" cy="383321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제안하는 시스템의 내용 및 방법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722078" y="6709577"/>
            <a:ext cx="323528" cy="194616"/>
          </a:xfrm>
        </p:spPr>
        <p:txBody>
          <a:bodyPr/>
          <a:lstStyle/>
          <a:p>
            <a:fld id="{997B2DE0-1A44-4C02-8B54-020652419A9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C788D0-B9C2-4AE1-A0A6-2C6164E2659F}"/>
              </a:ext>
            </a:extLst>
          </p:cNvPr>
          <p:cNvSpPr txBox="1"/>
          <p:nvPr/>
        </p:nvSpPr>
        <p:spPr>
          <a:xfrm>
            <a:off x="508000" y="1011642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/>
              <a:t>프로그램 작동과정 요약</a:t>
            </a:r>
          </a:p>
        </p:txBody>
      </p:sp>
      <p:sp>
        <p:nvSpPr>
          <p:cNvPr id="26" name="모서리가 둥근 직사각형 8">
            <a:extLst>
              <a:ext uri="{FF2B5EF4-FFF2-40B4-BE49-F238E27FC236}">
                <a16:creationId xmlns:a16="http://schemas.microsoft.com/office/drawing/2014/main" id="{97E70B1A-314B-4313-A68B-BEBBB10A0DDB}"/>
              </a:ext>
            </a:extLst>
          </p:cNvPr>
          <p:cNvSpPr/>
          <p:nvPr/>
        </p:nvSpPr>
        <p:spPr>
          <a:xfrm>
            <a:off x="758693" y="2072830"/>
            <a:ext cx="2897512" cy="72255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B2FA6C-C429-4521-9264-3A9BA83D8427}"/>
              </a:ext>
            </a:extLst>
          </p:cNvPr>
          <p:cNvSpPr txBox="1"/>
          <p:nvPr/>
        </p:nvSpPr>
        <p:spPr>
          <a:xfrm>
            <a:off x="808960" y="2197884"/>
            <a:ext cx="2856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하루</a:t>
            </a:r>
            <a:r>
              <a:rPr lang="en-US" altLang="ko-KR" sz="1200" dirty="0"/>
              <a:t>(30</a:t>
            </a:r>
            <a:r>
              <a:rPr lang="ko-KR" altLang="en-US" sz="1200" dirty="0"/>
              <a:t>초</a:t>
            </a:r>
            <a:r>
              <a:rPr lang="en-US" altLang="ko-KR" sz="1200" dirty="0"/>
              <a:t>)</a:t>
            </a:r>
            <a:r>
              <a:rPr lang="ko-KR" altLang="en-US" sz="1200" dirty="0"/>
              <a:t>동안 온도</a:t>
            </a:r>
            <a:r>
              <a:rPr lang="en-US" altLang="ko-KR" sz="1200" dirty="0"/>
              <a:t>/</a:t>
            </a:r>
            <a:r>
              <a:rPr lang="ko-KR" altLang="en-US" sz="1200" dirty="0"/>
              <a:t>습도</a:t>
            </a:r>
            <a:r>
              <a:rPr lang="en-US" altLang="ko-KR" sz="1200" dirty="0"/>
              <a:t>/</a:t>
            </a:r>
            <a:r>
              <a:rPr lang="ko-KR" altLang="en-US" sz="1200" dirty="0"/>
              <a:t>조도센서로부터 데이터 입력을 받는다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1" name="모서리가 둥근 직사각형 8">
            <a:extLst>
              <a:ext uri="{FF2B5EF4-FFF2-40B4-BE49-F238E27FC236}">
                <a16:creationId xmlns:a16="http://schemas.microsoft.com/office/drawing/2014/main" id="{6E1FDECE-20BD-47C3-89CA-38D06E814140}"/>
              </a:ext>
            </a:extLst>
          </p:cNvPr>
          <p:cNvSpPr/>
          <p:nvPr/>
        </p:nvSpPr>
        <p:spPr>
          <a:xfrm>
            <a:off x="787294" y="3001678"/>
            <a:ext cx="2834544" cy="7754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26831C-B949-43D8-A6EE-9206E0E20B72}"/>
              </a:ext>
            </a:extLst>
          </p:cNvPr>
          <p:cNvSpPr txBox="1"/>
          <p:nvPr/>
        </p:nvSpPr>
        <p:spPr>
          <a:xfrm>
            <a:off x="869468" y="3165060"/>
            <a:ext cx="2591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하루동안 받은 데이터를 기반으로 건강수치를 변화시킨다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6" name="모서리가 둥근 직사각형 8">
            <a:extLst>
              <a:ext uri="{FF2B5EF4-FFF2-40B4-BE49-F238E27FC236}">
                <a16:creationId xmlns:a16="http://schemas.microsoft.com/office/drawing/2014/main" id="{D82F5BB5-55E5-4B74-8F63-401C0B29B7BD}"/>
              </a:ext>
            </a:extLst>
          </p:cNvPr>
          <p:cNvSpPr/>
          <p:nvPr/>
        </p:nvSpPr>
        <p:spPr>
          <a:xfrm>
            <a:off x="4554511" y="4882793"/>
            <a:ext cx="2291522" cy="43544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BD3088-1448-4A8D-94AE-53D4F44FA6CF}"/>
              </a:ext>
            </a:extLst>
          </p:cNvPr>
          <p:cNvSpPr txBox="1"/>
          <p:nvPr/>
        </p:nvSpPr>
        <p:spPr>
          <a:xfrm>
            <a:off x="4726923" y="4979950"/>
            <a:ext cx="1957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건강수치가 </a:t>
            </a:r>
            <a:r>
              <a:rPr lang="en-US" altLang="ko-KR" sz="1200" dirty="0"/>
              <a:t>0 </a:t>
            </a:r>
            <a:r>
              <a:rPr lang="ko-KR" altLang="en-US" sz="1200" dirty="0"/>
              <a:t>미만이라면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41" name="모서리가 둥근 직사각형 8">
            <a:extLst>
              <a:ext uri="{FF2B5EF4-FFF2-40B4-BE49-F238E27FC236}">
                <a16:creationId xmlns:a16="http://schemas.microsoft.com/office/drawing/2014/main" id="{34F75EB8-7790-4D2A-A33F-800471E5C309}"/>
              </a:ext>
            </a:extLst>
          </p:cNvPr>
          <p:cNvSpPr/>
          <p:nvPr/>
        </p:nvSpPr>
        <p:spPr>
          <a:xfrm>
            <a:off x="4554512" y="3078107"/>
            <a:ext cx="3324396" cy="70178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E77A8B-AABF-4729-8FD1-1A1AAD879450}"/>
              </a:ext>
            </a:extLst>
          </p:cNvPr>
          <p:cNvSpPr txBox="1"/>
          <p:nvPr/>
        </p:nvSpPr>
        <p:spPr>
          <a:xfrm>
            <a:off x="4653591" y="3198166"/>
            <a:ext cx="3133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식물이 생장기간 내에 있고 건강 수치가</a:t>
            </a:r>
            <a:endParaRPr lang="en-US" altLang="ko-KR" sz="1200" dirty="0"/>
          </a:p>
          <a:p>
            <a:r>
              <a:rPr lang="en-US" altLang="ko-KR" sz="1200" dirty="0"/>
              <a:t>1 </a:t>
            </a:r>
            <a:r>
              <a:rPr lang="ko-KR" altLang="en-US" sz="1200" dirty="0"/>
              <a:t>이상이면 다음 생장단계로 상태를 바꾼다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7" name="모서리가 둥근 직사각형 8">
            <a:extLst>
              <a:ext uri="{FF2B5EF4-FFF2-40B4-BE49-F238E27FC236}">
                <a16:creationId xmlns:a16="http://schemas.microsoft.com/office/drawing/2014/main" id="{19D9B9C7-1C98-43FD-B002-663962B16988}"/>
              </a:ext>
            </a:extLst>
          </p:cNvPr>
          <p:cNvSpPr/>
          <p:nvPr/>
        </p:nvSpPr>
        <p:spPr>
          <a:xfrm>
            <a:off x="4572000" y="3996949"/>
            <a:ext cx="3324395" cy="66812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08BC1D6F-B8D0-4ED1-B068-20CA43F2DAFA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6017187" y="5543728"/>
            <a:ext cx="0" cy="32874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263267E-F2CB-4C08-B7C5-EB49EB843AE6}"/>
              </a:ext>
            </a:extLst>
          </p:cNvPr>
          <p:cNvSpPr txBox="1"/>
          <p:nvPr/>
        </p:nvSpPr>
        <p:spPr>
          <a:xfrm>
            <a:off x="4579892" y="4101471"/>
            <a:ext cx="3224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식물이 생장기간 밖에 있고 하루동안 암기가 최소 암기 이상이라면 개화상태로 바꾼다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52" name="모서리가 둥근 직사각형 8">
            <a:extLst>
              <a:ext uri="{FF2B5EF4-FFF2-40B4-BE49-F238E27FC236}">
                <a16:creationId xmlns:a16="http://schemas.microsoft.com/office/drawing/2014/main" id="{2CD51764-C51D-4814-B89B-282D75C73C25}"/>
              </a:ext>
            </a:extLst>
          </p:cNvPr>
          <p:cNvSpPr/>
          <p:nvPr/>
        </p:nvSpPr>
        <p:spPr>
          <a:xfrm>
            <a:off x="4554511" y="5872471"/>
            <a:ext cx="2925352" cy="5542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F167F7-2360-43A6-8824-CC1C0F020208}"/>
              </a:ext>
            </a:extLst>
          </p:cNvPr>
          <p:cNvSpPr txBox="1"/>
          <p:nvPr/>
        </p:nvSpPr>
        <p:spPr>
          <a:xfrm>
            <a:off x="4640489" y="5933762"/>
            <a:ext cx="2753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생장 </a:t>
            </a:r>
            <a:r>
              <a:rPr lang="en-US" altLang="ko-KR" sz="1200" dirty="0"/>
              <a:t>5</a:t>
            </a:r>
            <a:r>
              <a:rPr lang="ko-KR" altLang="en-US" sz="1200" dirty="0"/>
              <a:t>단계</a:t>
            </a:r>
            <a:r>
              <a:rPr lang="en-US" altLang="ko-KR" sz="1200" dirty="0"/>
              <a:t>(</a:t>
            </a:r>
            <a:r>
              <a:rPr lang="ko-KR" altLang="en-US" sz="1200" dirty="0"/>
              <a:t>죽음</a:t>
            </a:r>
            <a:r>
              <a:rPr lang="en-US" altLang="ko-KR" sz="1200" dirty="0"/>
              <a:t>)</a:t>
            </a:r>
            <a:r>
              <a:rPr lang="ko-KR" altLang="en-US" sz="1200" dirty="0"/>
              <a:t>으로 상태를 바꾸고 </a:t>
            </a:r>
            <a:r>
              <a:rPr lang="ko-KR" altLang="en-US" sz="1200" dirty="0" err="1"/>
              <a:t>부저에서</a:t>
            </a:r>
            <a:r>
              <a:rPr lang="ko-KR" altLang="en-US" sz="1200" dirty="0"/>
              <a:t> 특수한 음을 출력한다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56" name="모서리가 둥근 직사각형 8">
            <a:extLst>
              <a:ext uri="{FF2B5EF4-FFF2-40B4-BE49-F238E27FC236}">
                <a16:creationId xmlns:a16="http://schemas.microsoft.com/office/drawing/2014/main" id="{73578039-3371-4044-B12E-2851176A5C9C}"/>
              </a:ext>
            </a:extLst>
          </p:cNvPr>
          <p:cNvSpPr/>
          <p:nvPr/>
        </p:nvSpPr>
        <p:spPr>
          <a:xfrm>
            <a:off x="475121" y="1493199"/>
            <a:ext cx="3190329" cy="45679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0B3614-E9CC-4C90-8C25-6DE09D8F17BE}"/>
              </a:ext>
            </a:extLst>
          </p:cNvPr>
          <p:cNvSpPr txBox="1"/>
          <p:nvPr/>
        </p:nvSpPr>
        <p:spPr>
          <a:xfrm>
            <a:off x="475121" y="1593723"/>
            <a:ext cx="3234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수명</a:t>
            </a:r>
            <a:r>
              <a:rPr lang="en-US" altLang="ko-KR" sz="1400" dirty="0"/>
              <a:t>(5</a:t>
            </a:r>
            <a:r>
              <a:rPr lang="ko-KR" altLang="en-US" sz="1400" dirty="0"/>
              <a:t>일</a:t>
            </a:r>
            <a:r>
              <a:rPr lang="en-US" altLang="ko-KR" sz="1400" dirty="0"/>
              <a:t>)</a:t>
            </a:r>
            <a:r>
              <a:rPr lang="ko-KR" altLang="en-US" sz="1400" dirty="0"/>
              <a:t>동안 다음 과정을 반복한다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DDB6D7DB-13CF-4861-97AF-A3043119D735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 flipH="1">
            <a:off x="2204566" y="2795381"/>
            <a:ext cx="2883" cy="2062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0C949C78-3153-4F7F-A3CA-4BCF2F416A8E}"/>
              </a:ext>
            </a:extLst>
          </p:cNvPr>
          <p:cNvCxnSpPr>
            <a:cxnSpLocks/>
            <a:stCxn id="41" idx="1"/>
            <a:endCxn id="36" idx="1"/>
          </p:cNvCxnSpPr>
          <p:nvPr/>
        </p:nvCxnSpPr>
        <p:spPr>
          <a:xfrm rot="10800000" flipV="1">
            <a:off x="4554512" y="3428999"/>
            <a:ext cx="1" cy="1671517"/>
          </a:xfrm>
          <a:prstGeom prst="bentConnector3">
            <a:avLst>
              <a:gd name="adj1" fmla="val 2286010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6396349B-0BAA-4A6F-A08F-5319026F985D}"/>
              </a:ext>
            </a:extLst>
          </p:cNvPr>
          <p:cNvCxnSpPr>
            <a:cxnSpLocks/>
            <a:stCxn id="105" idx="3"/>
            <a:endCxn id="47" idx="1"/>
          </p:cNvCxnSpPr>
          <p:nvPr/>
        </p:nvCxnSpPr>
        <p:spPr>
          <a:xfrm flipV="1">
            <a:off x="3624721" y="4331011"/>
            <a:ext cx="947279" cy="21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D9509C2-1BFB-4B71-9F39-C8894137B2AD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5700272" y="5318240"/>
            <a:ext cx="0" cy="5542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모서리가 둥근 직사각형 8">
            <a:extLst>
              <a:ext uri="{FF2B5EF4-FFF2-40B4-BE49-F238E27FC236}">
                <a16:creationId xmlns:a16="http://schemas.microsoft.com/office/drawing/2014/main" id="{0A98DF3E-8A5E-4184-8566-A13E7C193C25}"/>
              </a:ext>
            </a:extLst>
          </p:cNvPr>
          <p:cNvSpPr/>
          <p:nvPr/>
        </p:nvSpPr>
        <p:spPr>
          <a:xfrm>
            <a:off x="790177" y="3943518"/>
            <a:ext cx="2834544" cy="7754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900E03D-5F9B-493B-AB72-394934C3A80D}"/>
              </a:ext>
            </a:extLst>
          </p:cNvPr>
          <p:cNvSpPr txBox="1"/>
          <p:nvPr/>
        </p:nvSpPr>
        <p:spPr>
          <a:xfrm>
            <a:off x="894870" y="4116238"/>
            <a:ext cx="2591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건강수치에 따라 </a:t>
            </a:r>
            <a:r>
              <a:rPr lang="en-US" altLang="ko-KR" sz="1200" dirty="0"/>
              <a:t>LED</a:t>
            </a:r>
            <a:r>
              <a:rPr lang="ko-KR" altLang="en-US" sz="1200" dirty="0"/>
              <a:t>의 색을 변화시킨다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560C5A8C-4E0E-4838-821A-E7E5F6CE04F3}"/>
              </a:ext>
            </a:extLst>
          </p:cNvPr>
          <p:cNvCxnSpPr>
            <a:stCxn id="31" idx="2"/>
            <a:endCxn id="105" idx="0"/>
          </p:cNvCxnSpPr>
          <p:nvPr/>
        </p:nvCxnSpPr>
        <p:spPr>
          <a:xfrm>
            <a:off x="2204566" y="3777084"/>
            <a:ext cx="2883" cy="1664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87B5E61D-CEC4-4209-8774-078262C96906}"/>
              </a:ext>
            </a:extLst>
          </p:cNvPr>
          <p:cNvCxnSpPr>
            <a:cxnSpLocks/>
            <a:stCxn id="28" idx="3"/>
            <a:endCxn id="47" idx="3"/>
          </p:cNvCxnSpPr>
          <p:nvPr/>
        </p:nvCxnSpPr>
        <p:spPr>
          <a:xfrm>
            <a:off x="3665450" y="2428717"/>
            <a:ext cx="4230945" cy="1902294"/>
          </a:xfrm>
          <a:prstGeom prst="bentConnector3">
            <a:avLst>
              <a:gd name="adj1" fmla="val 10540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6F00C4BF-DCEA-4333-AD3A-52F2F610A628}"/>
              </a:ext>
            </a:extLst>
          </p:cNvPr>
          <p:cNvCxnSpPr>
            <a:cxnSpLocks/>
            <a:endCxn id="41" idx="3"/>
          </p:cNvCxnSpPr>
          <p:nvPr/>
        </p:nvCxnSpPr>
        <p:spPr>
          <a:xfrm flipH="1">
            <a:off x="7878908" y="3428999"/>
            <a:ext cx="234151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이등변 삼각형 143">
            <a:extLst>
              <a:ext uri="{FF2B5EF4-FFF2-40B4-BE49-F238E27FC236}">
                <a16:creationId xmlns:a16="http://schemas.microsoft.com/office/drawing/2014/main" id="{64907DB6-8415-43B9-BDD5-C0FA17D6BF3F}"/>
              </a:ext>
            </a:extLst>
          </p:cNvPr>
          <p:cNvSpPr/>
          <p:nvPr/>
        </p:nvSpPr>
        <p:spPr>
          <a:xfrm rot="16200000">
            <a:off x="3642626" y="2345800"/>
            <a:ext cx="208408" cy="144271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이등변 삼각형 145">
            <a:extLst>
              <a:ext uri="{FF2B5EF4-FFF2-40B4-BE49-F238E27FC236}">
                <a16:creationId xmlns:a16="http://schemas.microsoft.com/office/drawing/2014/main" id="{08E415E6-9FF4-4D01-85F3-7F0EDCFD121B}"/>
              </a:ext>
            </a:extLst>
          </p:cNvPr>
          <p:cNvSpPr/>
          <p:nvPr/>
        </p:nvSpPr>
        <p:spPr>
          <a:xfrm rot="10800000">
            <a:off x="2143263" y="2888542"/>
            <a:ext cx="122606" cy="85342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이등변 삼각형 147">
            <a:extLst>
              <a:ext uri="{FF2B5EF4-FFF2-40B4-BE49-F238E27FC236}">
                <a16:creationId xmlns:a16="http://schemas.microsoft.com/office/drawing/2014/main" id="{899DBE3C-A7D9-4764-BA5A-C60DD6BB8947}"/>
              </a:ext>
            </a:extLst>
          </p:cNvPr>
          <p:cNvSpPr/>
          <p:nvPr/>
        </p:nvSpPr>
        <p:spPr>
          <a:xfrm rot="10800000">
            <a:off x="2143262" y="3856113"/>
            <a:ext cx="122606" cy="85342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이등변 삼각형 149">
            <a:extLst>
              <a:ext uri="{FF2B5EF4-FFF2-40B4-BE49-F238E27FC236}">
                <a16:creationId xmlns:a16="http://schemas.microsoft.com/office/drawing/2014/main" id="{2F053937-AB36-4662-94F0-7DC1D1916E4B}"/>
              </a:ext>
            </a:extLst>
          </p:cNvPr>
          <p:cNvSpPr/>
          <p:nvPr/>
        </p:nvSpPr>
        <p:spPr>
          <a:xfrm rot="5400000">
            <a:off x="4396000" y="3369100"/>
            <a:ext cx="199436" cy="117583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이등변 삼각형 151">
            <a:extLst>
              <a:ext uri="{FF2B5EF4-FFF2-40B4-BE49-F238E27FC236}">
                <a16:creationId xmlns:a16="http://schemas.microsoft.com/office/drawing/2014/main" id="{8D023D1D-061B-47D7-B5CE-C47838B75329}"/>
              </a:ext>
            </a:extLst>
          </p:cNvPr>
          <p:cNvSpPr/>
          <p:nvPr/>
        </p:nvSpPr>
        <p:spPr>
          <a:xfrm rot="5400000">
            <a:off x="4404746" y="4266190"/>
            <a:ext cx="199436" cy="117583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이등변 삼각형 153">
            <a:extLst>
              <a:ext uri="{FF2B5EF4-FFF2-40B4-BE49-F238E27FC236}">
                <a16:creationId xmlns:a16="http://schemas.microsoft.com/office/drawing/2014/main" id="{D2495C20-D790-4F95-9DFF-204C1A438B0F}"/>
              </a:ext>
            </a:extLst>
          </p:cNvPr>
          <p:cNvSpPr/>
          <p:nvPr/>
        </p:nvSpPr>
        <p:spPr>
          <a:xfrm rot="5400000">
            <a:off x="4395999" y="5036140"/>
            <a:ext cx="199436" cy="117583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이등변 삼각형 155">
            <a:extLst>
              <a:ext uri="{FF2B5EF4-FFF2-40B4-BE49-F238E27FC236}">
                <a16:creationId xmlns:a16="http://schemas.microsoft.com/office/drawing/2014/main" id="{E0A4ADDD-A667-4E1D-A856-D7E9FE42F392}"/>
              </a:ext>
            </a:extLst>
          </p:cNvPr>
          <p:cNvSpPr/>
          <p:nvPr/>
        </p:nvSpPr>
        <p:spPr>
          <a:xfrm rot="10800000">
            <a:off x="5600554" y="5724242"/>
            <a:ext cx="199436" cy="11758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이등변 삼각형 157">
            <a:extLst>
              <a:ext uri="{FF2B5EF4-FFF2-40B4-BE49-F238E27FC236}">
                <a16:creationId xmlns:a16="http://schemas.microsoft.com/office/drawing/2014/main" id="{CED375F9-6211-4F92-A159-6384AAEA6250}"/>
              </a:ext>
            </a:extLst>
          </p:cNvPr>
          <p:cNvSpPr/>
          <p:nvPr/>
        </p:nvSpPr>
        <p:spPr>
          <a:xfrm rot="10800000">
            <a:off x="5917469" y="5726506"/>
            <a:ext cx="199436" cy="117583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37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41B8DC6D-23C2-4E55-A9D0-090EA23C3F1F}"/>
              </a:ext>
            </a:extLst>
          </p:cNvPr>
          <p:cNvSpPr/>
          <p:nvPr/>
        </p:nvSpPr>
        <p:spPr>
          <a:xfrm>
            <a:off x="2272554" y="166580"/>
            <a:ext cx="2327136" cy="627746"/>
          </a:xfrm>
          <a:prstGeom prst="rect">
            <a:avLst/>
          </a:prstGeom>
          <a:solidFill>
            <a:srgbClr val="FFFF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C51D215-9D31-430A-BC40-7AD23293E25B}"/>
              </a:ext>
            </a:extLst>
          </p:cNvPr>
          <p:cNvSpPr/>
          <p:nvPr/>
        </p:nvSpPr>
        <p:spPr>
          <a:xfrm>
            <a:off x="177801" y="166580"/>
            <a:ext cx="1624106" cy="614218"/>
          </a:xfrm>
          <a:prstGeom prst="rect">
            <a:avLst/>
          </a:prstGeom>
          <a:solidFill>
            <a:srgbClr val="FFFF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6065" y="220449"/>
            <a:ext cx="8786688" cy="614218"/>
          </a:xfrm>
        </p:spPr>
        <p:txBody>
          <a:bodyPr/>
          <a:lstStyle/>
          <a:p>
            <a:r>
              <a:rPr lang="ko-KR" altLang="en-US" dirty="0"/>
              <a:t>활용 방안 및 향후 발전 방향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6182DF8-8F3A-403C-84DF-0F0BAC3B9AC0}"/>
              </a:ext>
            </a:extLst>
          </p:cNvPr>
          <p:cNvGrpSpPr/>
          <p:nvPr/>
        </p:nvGrpSpPr>
        <p:grpSpPr>
          <a:xfrm>
            <a:off x="608954" y="1129551"/>
            <a:ext cx="8211518" cy="4786407"/>
            <a:chOff x="1551385" y="1013846"/>
            <a:chExt cx="8677529" cy="520059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59FC54D-6A53-4FDA-ADC3-B23B497D8EA5}"/>
                </a:ext>
              </a:extLst>
            </p:cNvPr>
            <p:cNvSpPr txBox="1"/>
            <p:nvPr/>
          </p:nvSpPr>
          <p:spPr>
            <a:xfrm>
              <a:off x="1551385" y="4316699"/>
              <a:ext cx="3761528" cy="50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국내 농사 시뮬레이션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E43F3593-E50E-49B3-B81E-B4BDADFBD993}"/>
                </a:ext>
              </a:extLst>
            </p:cNvPr>
            <p:cNvGrpSpPr/>
            <p:nvPr/>
          </p:nvGrpSpPr>
          <p:grpSpPr>
            <a:xfrm>
              <a:off x="1551385" y="1013846"/>
              <a:ext cx="8677529" cy="5200595"/>
              <a:chOff x="1551385" y="1013846"/>
              <a:chExt cx="8677529" cy="5200595"/>
            </a:xfrm>
          </p:grpSpPr>
          <p:pic>
            <p:nvPicPr>
              <p:cNvPr id="12" name="그래픽 11" descr="농업">
                <a:extLst>
                  <a:ext uri="{FF2B5EF4-FFF2-40B4-BE49-F238E27FC236}">
                    <a16:creationId xmlns:a16="http://schemas.microsoft.com/office/drawing/2014/main" id="{5B1ECAF0-047D-42C6-B871-8E2EC8FA24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51385" y="1013846"/>
                <a:ext cx="3399577" cy="3399577"/>
              </a:xfrm>
              <a:prstGeom prst="rect">
                <a:avLst/>
              </a:prstGeom>
            </p:spPr>
          </p:pic>
          <p:pic>
            <p:nvPicPr>
              <p:cNvPr id="13" name="그래픽 12" descr="시험관">
                <a:extLst>
                  <a:ext uri="{FF2B5EF4-FFF2-40B4-BE49-F238E27FC236}">
                    <a16:creationId xmlns:a16="http://schemas.microsoft.com/office/drawing/2014/main" id="{ABED04D0-654F-4661-86E0-B8BCD3CE1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254780" y="1326335"/>
                <a:ext cx="3186112" cy="3186112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4FE2845-9B85-4606-AC74-3D0F0C174376}"/>
                  </a:ext>
                </a:extLst>
              </p:cNvPr>
              <p:cNvSpPr txBox="1"/>
              <p:nvPr/>
            </p:nvSpPr>
            <p:spPr>
              <a:xfrm>
                <a:off x="5768598" y="4331025"/>
                <a:ext cx="4460316" cy="501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/>
                  <a:t>추가 자본 없이 연구 가능</a:t>
                </a:r>
              </a:p>
            </p:txBody>
          </p:sp>
          <p:sp>
            <p:nvSpPr>
              <p:cNvPr id="15" name="화살표: 아래쪽 14">
                <a:extLst>
                  <a:ext uri="{FF2B5EF4-FFF2-40B4-BE49-F238E27FC236}">
                    <a16:creationId xmlns:a16="http://schemas.microsoft.com/office/drawing/2014/main" id="{B50451BF-12BB-42D5-B3EE-DD2548580B2A}"/>
                  </a:ext>
                </a:extLst>
              </p:cNvPr>
              <p:cNvSpPr/>
              <p:nvPr/>
            </p:nvSpPr>
            <p:spPr>
              <a:xfrm>
                <a:off x="3008497" y="4976677"/>
                <a:ext cx="485352" cy="523220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3E4D42B-BEA1-478B-AD77-F1A8E244996C}"/>
                  </a:ext>
                </a:extLst>
              </p:cNvPr>
              <p:cNvSpPr txBox="1"/>
              <p:nvPr/>
            </p:nvSpPr>
            <p:spPr>
              <a:xfrm>
                <a:off x="2158179" y="5712826"/>
                <a:ext cx="2185988" cy="501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/>
                  <a:t>농가에 도움</a:t>
                </a:r>
              </a:p>
            </p:txBody>
          </p:sp>
          <p:sp>
            <p:nvSpPr>
              <p:cNvPr id="17" name="화살표: 아래쪽 16">
                <a:extLst>
                  <a:ext uri="{FF2B5EF4-FFF2-40B4-BE49-F238E27FC236}">
                    <a16:creationId xmlns:a16="http://schemas.microsoft.com/office/drawing/2014/main" id="{B3B728BB-097D-47F3-BB77-018E04F7875A}"/>
                  </a:ext>
                </a:extLst>
              </p:cNvPr>
              <p:cNvSpPr/>
              <p:nvPr/>
            </p:nvSpPr>
            <p:spPr>
              <a:xfrm>
                <a:off x="7605160" y="4976677"/>
                <a:ext cx="485352" cy="523220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62D5157-C160-4946-A86E-CC365987A76C}"/>
                  </a:ext>
                </a:extLst>
              </p:cNvPr>
              <p:cNvSpPr txBox="1"/>
              <p:nvPr/>
            </p:nvSpPr>
            <p:spPr>
              <a:xfrm>
                <a:off x="6754842" y="5712826"/>
                <a:ext cx="2185988" cy="501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/>
                  <a:t>연구에 도움</a:t>
                </a:r>
              </a:p>
            </p:txBody>
          </p:sp>
        </p:grp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90924-C159-4C60-B0C3-26D6F38D7F4F}"/>
              </a:ext>
            </a:extLst>
          </p:cNvPr>
          <p:cNvGrpSpPr/>
          <p:nvPr/>
        </p:nvGrpSpPr>
        <p:grpSpPr>
          <a:xfrm>
            <a:off x="19675" y="879832"/>
            <a:ext cx="8933078" cy="5386497"/>
            <a:chOff x="685800" y="979060"/>
            <a:chExt cx="8933078" cy="5386497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D681B0C-3544-4EE7-8686-9F20B8E8201A}"/>
                </a:ext>
              </a:extLst>
            </p:cNvPr>
            <p:cNvSpPr/>
            <p:nvPr/>
          </p:nvSpPr>
          <p:spPr>
            <a:xfrm>
              <a:off x="685800" y="979060"/>
              <a:ext cx="8933078" cy="53864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3" name="그래픽 22" descr="가로 막대형 차트">
              <a:extLst>
                <a:ext uri="{FF2B5EF4-FFF2-40B4-BE49-F238E27FC236}">
                  <a16:creationId xmlns:a16="http://schemas.microsoft.com/office/drawing/2014/main" id="{9D09C88C-21F9-4606-911C-A5FA34973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42916" y="3045192"/>
              <a:ext cx="3040396" cy="3040396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5805293-8846-4AF8-9A32-A1BBE0ED6CE4}"/>
                </a:ext>
              </a:extLst>
            </p:cNvPr>
            <p:cNvSpPr txBox="1"/>
            <p:nvPr/>
          </p:nvSpPr>
          <p:spPr>
            <a:xfrm>
              <a:off x="4944849" y="2162582"/>
              <a:ext cx="4194332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anose="05000000000000000000" pitchFamily="2" charset="2"/>
                </a:rPr>
                <a:t></a:t>
              </a:r>
              <a:r>
                <a:rPr lang="ko-KR" altLang="en-US" sz="2000" dirty="0">
                  <a:sym typeface="Wingdings" panose="05000000000000000000" pitchFamily="2" charset="2"/>
                </a:rPr>
                <a:t>조도</a:t>
              </a:r>
              <a:r>
                <a:rPr lang="en-US" altLang="ko-KR" sz="2000" dirty="0">
                  <a:sym typeface="Wingdings" panose="05000000000000000000" pitchFamily="2" charset="2"/>
                </a:rPr>
                <a:t>, </a:t>
              </a:r>
              <a:r>
                <a:rPr lang="ko-KR" altLang="en-US" sz="2000" dirty="0">
                  <a:sym typeface="Wingdings" panose="05000000000000000000" pitchFamily="2" charset="2"/>
                </a:rPr>
                <a:t>온도</a:t>
              </a:r>
              <a:r>
                <a:rPr lang="en-US" altLang="ko-KR" sz="2000" dirty="0">
                  <a:sym typeface="Wingdings" panose="05000000000000000000" pitchFamily="2" charset="2"/>
                </a:rPr>
                <a:t>, </a:t>
              </a:r>
              <a:r>
                <a:rPr lang="ko-KR" altLang="en-US" sz="2000" dirty="0">
                  <a:sym typeface="Wingdings" panose="05000000000000000000" pitchFamily="2" charset="2"/>
                </a:rPr>
                <a:t>토양습도 외의 다른 요인들도 고려하여</a:t>
              </a:r>
              <a:r>
                <a:rPr lang="en-US" altLang="ko-KR" sz="2000" dirty="0">
                  <a:sym typeface="Wingdings" panose="05000000000000000000" pitchFamily="2" charset="2"/>
                </a:rPr>
                <a:t> </a:t>
              </a:r>
              <a:r>
                <a:rPr lang="ko-KR" altLang="en-US" sz="2000" dirty="0"/>
                <a:t>성장 예측을 구체적이고 더 정확하게 낼 수 있도록</a:t>
              </a:r>
              <a:r>
                <a:rPr lang="en-US" altLang="ko-KR" sz="2000" dirty="0"/>
                <a:t> </a:t>
              </a:r>
              <a:r>
                <a:rPr lang="ko-KR" altLang="en-US" sz="2000" dirty="0"/>
                <a:t>발전할 수 있다</a:t>
              </a:r>
              <a:r>
                <a:rPr lang="en-US" altLang="ko-KR" sz="2000" dirty="0"/>
                <a:t>.</a:t>
              </a:r>
            </a:p>
            <a:p>
              <a:endParaRPr lang="en-US" altLang="ko-KR" sz="2000" dirty="0"/>
            </a:p>
            <a:p>
              <a:r>
                <a:rPr lang="en-US" altLang="ko-KR" sz="2000" dirty="0">
                  <a:sym typeface="Wingdings" panose="05000000000000000000" pitchFamily="2" charset="2"/>
                </a:rPr>
                <a:t></a:t>
              </a:r>
              <a:r>
                <a:rPr lang="ko-KR" altLang="en-US" sz="2000" dirty="0"/>
                <a:t>현실의 정보를 반영한 게임 형식의 시스템으로도 발전할 수 있다</a:t>
              </a:r>
              <a:r>
                <a:rPr lang="en-US" altLang="ko-KR" sz="2000" dirty="0"/>
                <a:t>.</a:t>
              </a:r>
              <a:endParaRPr lang="ko-KR" altLang="en-US" sz="2000" dirty="0"/>
            </a:p>
          </p:txBody>
        </p:sp>
        <p:pic>
          <p:nvPicPr>
            <p:cNvPr id="25" name="그래픽 24" descr="해바라기">
              <a:extLst>
                <a:ext uri="{FF2B5EF4-FFF2-40B4-BE49-F238E27FC236}">
                  <a16:creationId xmlns:a16="http://schemas.microsoft.com/office/drawing/2014/main" id="{370767D5-F611-434D-8CEC-4C615E2BF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87370" y="1228779"/>
              <a:ext cx="2814489" cy="28144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845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1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필요한 부품 목록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6DEF93-E2B7-4EB1-B84D-C86AA89544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" b="15590"/>
          <a:stretch/>
        </p:blipFill>
        <p:spPr>
          <a:xfrm>
            <a:off x="455506" y="3700914"/>
            <a:ext cx="1749126" cy="14863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99C46FC-A51C-4A28-BB17-5B7DE3017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384" y="3914446"/>
            <a:ext cx="1426635" cy="12810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D526AA0-4511-4C4C-9511-FC974B74EA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7" r="644" b="15948"/>
          <a:stretch/>
        </p:blipFill>
        <p:spPr>
          <a:xfrm>
            <a:off x="6550960" y="960252"/>
            <a:ext cx="2146180" cy="153182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3F05DB7-0F4F-46B8-8392-4364F207D0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507" y="1138383"/>
            <a:ext cx="1425093" cy="142509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CD3D375-2A64-451E-BC16-9C37335657C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858" y="1059800"/>
            <a:ext cx="1528471" cy="152847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5BBF528-203C-49E2-AF7A-5646FE45D6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13" y="1169082"/>
            <a:ext cx="1425093" cy="136369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8268B82-418F-4086-BFF0-5AFD5DB26D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824" y="3700913"/>
            <a:ext cx="1486365" cy="148636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B011AB8-690C-4C0B-B889-17B1BE60CAD8}"/>
              </a:ext>
            </a:extLst>
          </p:cNvPr>
          <p:cNvSpPr txBox="1"/>
          <p:nvPr/>
        </p:nvSpPr>
        <p:spPr>
          <a:xfrm>
            <a:off x="654900" y="2681836"/>
            <a:ext cx="1733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토양 습도 센서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77BFCB-18E7-4978-ACE8-429C7971F7EB}"/>
              </a:ext>
            </a:extLst>
          </p:cNvPr>
          <p:cNvSpPr txBox="1"/>
          <p:nvPr/>
        </p:nvSpPr>
        <p:spPr>
          <a:xfrm>
            <a:off x="4505207" y="2678331"/>
            <a:ext cx="2045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온도 센서</a:t>
            </a:r>
            <a:r>
              <a:rPr lang="en-US" altLang="ko-KR" sz="1600" b="1" dirty="0"/>
              <a:t>(LM 35)</a:t>
            </a:r>
            <a:endParaRPr lang="ko-KR" altLang="en-US" sz="16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E7301A-BA75-4012-8A5B-22354373E80C}"/>
              </a:ext>
            </a:extLst>
          </p:cNvPr>
          <p:cNvSpPr txBox="1"/>
          <p:nvPr/>
        </p:nvSpPr>
        <p:spPr>
          <a:xfrm>
            <a:off x="6602883" y="2611244"/>
            <a:ext cx="2422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아두이노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Mega 2560</a:t>
            </a:r>
            <a:endParaRPr lang="ko-KR" altLang="en-US" sz="16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73999E-95F0-49E6-B1C8-3359FC7D37C4}"/>
              </a:ext>
            </a:extLst>
          </p:cNvPr>
          <p:cNvSpPr txBox="1"/>
          <p:nvPr/>
        </p:nvSpPr>
        <p:spPr>
          <a:xfrm>
            <a:off x="2639891" y="2681836"/>
            <a:ext cx="1189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조도 센서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C5306F-462B-4924-B62B-3DF3616947B7}"/>
              </a:ext>
            </a:extLst>
          </p:cNvPr>
          <p:cNvSpPr txBox="1"/>
          <p:nvPr/>
        </p:nvSpPr>
        <p:spPr>
          <a:xfrm>
            <a:off x="719164" y="5367365"/>
            <a:ext cx="1221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20x4 LCD</a:t>
            </a:r>
            <a:endParaRPr lang="ko-KR" altLang="en-US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B34DC0-9412-4BA9-B657-0A59E476552E}"/>
              </a:ext>
            </a:extLst>
          </p:cNvPr>
          <p:cNvSpPr txBox="1"/>
          <p:nvPr/>
        </p:nvSpPr>
        <p:spPr>
          <a:xfrm>
            <a:off x="4822824" y="5325898"/>
            <a:ext cx="1582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Piezo buzzer</a:t>
            </a:r>
            <a:endParaRPr lang="ko-KR" altLang="en-US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D31822-D3B5-4B53-A40C-9C8DB671F21A}"/>
              </a:ext>
            </a:extLst>
          </p:cNvPr>
          <p:cNvSpPr txBox="1"/>
          <p:nvPr/>
        </p:nvSpPr>
        <p:spPr>
          <a:xfrm>
            <a:off x="2962739" y="5360479"/>
            <a:ext cx="114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RGB LED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60298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 및 필요성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0FB096-B2E6-4D63-A2F9-DFF60EFD3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96152"/>
            <a:ext cx="4922982" cy="49289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65139C-687E-48DA-96F1-1F1994DBC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923" y="2074542"/>
            <a:ext cx="4490076" cy="43392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7BF10E6-E5A6-40A5-A736-45146EA9B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5589" y="1377782"/>
            <a:ext cx="4994908" cy="50359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633CA9-176F-4F11-B76A-E5F5DD9FA455}"/>
              </a:ext>
            </a:extLst>
          </p:cNvPr>
          <p:cNvSpPr txBox="1"/>
          <p:nvPr/>
        </p:nvSpPr>
        <p:spPr>
          <a:xfrm>
            <a:off x="0" y="2619133"/>
            <a:ext cx="9143999" cy="1815882"/>
          </a:xfrm>
          <a:prstGeom prst="rect">
            <a:avLst/>
          </a:prstGeom>
          <a:solidFill>
            <a:srgbClr val="FAFACA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2800" dirty="0"/>
          </a:p>
          <a:p>
            <a:pPr algn="ctr"/>
            <a:r>
              <a:rPr lang="ko-KR" altLang="en-US" sz="2800" b="1" dirty="0"/>
              <a:t>우리 나라의 어느 환경에서 어떻게 자라는지 </a:t>
            </a:r>
            <a:endParaRPr lang="en-US" altLang="ko-KR" sz="2800" b="1" dirty="0"/>
          </a:p>
          <a:p>
            <a:pPr algn="ctr"/>
            <a:r>
              <a:rPr lang="ko-KR" altLang="en-US" sz="2800" b="1" dirty="0"/>
              <a:t>미리 시뮬레이션 할 수 있다면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어떨까</a:t>
            </a:r>
            <a:r>
              <a:rPr lang="en-US" altLang="ko-KR" sz="2800" b="1" dirty="0"/>
              <a:t>?</a:t>
            </a:r>
          </a:p>
          <a:p>
            <a:pPr algn="ctr"/>
            <a:endParaRPr lang="en-US" altLang="ko-KR" sz="2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D04B9D-C4E9-436B-AFA0-FEDD4EA957A4}"/>
              </a:ext>
            </a:extLst>
          </p:cNvPr>
          <p:cNvSpPr/>
          <p:nvPr/>
        </p:nvSpPr>
        <p:spPr>
          <a:xfrm>
            <a:off x="1291215" y="1529951"/>
            <a:ext cx="1128711" cy="487356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8C1963-1F33-4FFB-8E69-D4F8F1F183DA}"/>
              </a:ext>
            </a:extLst>
          </p:cNvPr>
          <p:cNvSpPr/>
          <p:nvPr/>
        </p:nvSpPr>
        <p:spPr>
          <a:xfrm>
            <a:off x="3305589" y="1647291"/>
            <a:ext cx="2097684" cy="569436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381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시스템이나 서비스의 현상 및 한계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8E9ECA-F1CF-48EF-AAD5-B0194EA17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4" y="915939"/>
            <a:ext cx="5463176" cy="50261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0715D3-E1CB-48A5-9C9A-514EDCE44B5B}"/>
              </a:ext>
            </a:extLst>
          </p:cNvPr>
          <p:cNvSpPr txBox="1"/>
          <p:nvPr/>
        </p:nvSpPr>
        <p:spPr>
          <a:xfrm>
            <a:off x="5463176" y="1457034"/>
            <a:ext cx="35190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 </a:t>
            </a:r>
            <a:r>
              <a:rPr lang="ko-KR" altLang="en-US" sz="2800" dirty="0"/>
              <a:t>가정용 식물 재배기</a:t>
            </a:r>
            <a:endParaRPr lang="en-US" altLang="ko-KR" sz="2800" dirty="0"/>
          </a:p>
          <a:p>
            <a:endParaRPr lang="en-US" altLang="ko-KR" sz="2400" dirty="0">
              <a:sym typeface="Wingdings" panose="05000000000000000000" pitchFamily="2" charset="2"/>
            </a:endParaRPr>
          </a:p>
          <a:p>
            <a:r>
              <a:rPr lang="en-US" altLang="ko-KR" sz="2400" dirty="0">
                <a:sym typeface="Wingdings" panose="05000000000000000000" pitchFamily="2" charset="2"/>
              </a:rPr>
              <a:t>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0ECE1F-2967-4187-B201-84FBB893342A}"/>
              </a:ext>
            </a:extLst>
          </p:cNvPr>
          <p:cNvSpPr txBox="1"/>
          <p:nvPr/>
        </p:nvSpPr>
        <p:spPr>
          <a:xfrm>
            <a:off x="5811059" y="2334851"/>
            <a:ext cx="300941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*</a:t>
            </a:r>
            <a:r>
              <a:rPr lang="ko-KR" altLang="en-US" sz="2000" dirty="0"/>
              <a:t>공간의 제약이 크다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                              </a:t>
            </a:r>
            <a:endParaRPr lang="en-US" altLang="ko-KR" sz="2000" dirty="0"/>
          </a:p>
          <a:p>
            <a:r>
              <a:rPr lang="en-US" altLang="ko-KR" sz="2000" dirty="0"/>
              <a:t>*</a:t>
            </a:r>
            <a:r>
              <a:rPr lang="ko-KR" altLang="en-US" sz="2000" dirty="0"/>
              <a:t>재배기 가격이 높을 것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아직 가격 미정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씨앗 구매 해야함</a:t>
            </a:r>
            <a:endParaRPr lang="en-US" altLang="ko-KR" dirty="0"/>
          </a:p>
          <a:p>
            <a:r>
              <a:rPr lang="en-US" altLang="ko-KR" dirty="0"/>
              <a:t> (</a:t>
            </a:r>
            <a:r>
              <a:rPr lang="ko-KR" altLang="en-US" dirty="0"/>
              <a:t>구하기 힘든 씨앗일 경우 힘들다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3D3855-F035-412A-9B39-64D45BFE8A19}"/>
              </a:ext>
            </a:extLst>
          </p:cNvPr>
          <p:cNvGrpSpPr/>
          <p:nvPr/>
        </p:nvGrpSpPr>
        <p:grpSpPr>
          <a:xfrm>
            <a:off x="161764" y="915940"/>
            <a:ext cx="8970400" cy="5444519"/>
            <a:chOff x="593302" y="944106"/>
            <a:chExt cx="11575858" cy="571403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098C435-C5DF-4F96-AC3D-5EA1C9D91BFB}"/>
                </a:ext>
              </a:extLst>
            </p:cNvPr>
            <p:cNvSpPr/>
            <p:nvPr/>
          </p:nvSpPr>
          <p:spPr>
            <a:xfrm>
              <a:off x="700087" y="944106"/>
              <a:ext cx="11108903" cy="57140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97CA36A-396C-4050-BA48-4176953B5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3302" y="1702920"/>
              <a:ext cx="6081287" cy="345215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5DBEE5-4371-4286-B4AC-8CD2ECC5F995}"/>
                </a:ext>
              </a:extLst>
            </p:cNvPr>
            <p:cNvSpPr txBox="1"/>
            <p:nvPr/>
          </p:nvSpPr>
          <p:spPr>
            <a:xfrm>
              <a:off x="6781373" y="1963406"/>
              <a:ext cx="5387787" cy="1582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  </a:t>
              </a:r>
              <a:r>
                <a:rPr lang="ko-KR" altLang="en-US" sz="2800" dirty="0" err="1"/>
                <a:t>파밍</a:t>
              </a:r>
              <a:r>
                <a:rPr lang="ko-KR" altLang="en-US" sz="2800" dirty="0"/>
                <a:t> 시뮬레이터</a:t>
              </a:r>
              <a:endParaRPr lang="en-US" altLang="ko-KR" sz="2800" dirty="0"/>
            </a:p>
            <a:p>
              <a:r>
                <a:rPr lang="en-US" altLang="ko-KR" sz="2000" dirty="0"/>
                <a:t>	(</a:t>
              </a:r>
              <a:r>
                <a:rPr lang="ko-KR" altLang="en-US" sz="2000" dirty="0"/>
                <a:t>잘 구현된 경작 게임</a:t>
              </a:r>
              <a:r>
                <a:rPr lang="en-US" altLang="ko-KR" sz="2000" dirty="0"/>
                <a:t>)</a:t>
              </a:r>
            </a:p>
            <a:p>
              <a:endParaRPr lang="en-US" altLang="ko-KR" sz="2000" dirty="0">
                <a:sym typeface="Wingdings" panose="05000000000000000000" pitchFamily="2" charset="2"/>
              </a:endParaRPr>
            </a:p>
            <a:p>
              <a:r>
                <a:rPr lang="en-US" altLang="ko-KR" sz="2400" dirty="0">
                  <a:sym typeface="Wingdings" panose="05000000000000000000" pitchFamily="2" charset="2"/>
                </a:rPr>
                <a:t>  </a:t>
              </a:r>
              <a:endParaRPr lang="en-US" altLang="ko-KR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0AF4C0-4688-41D9-A84F-FB2BD8E6BD81}"/>
                </a:ext>
              </a:extLst>
            </p:cNvPr>
            <p:cNvSpPr txBox="1"/>
            <p:nvPr/>
          </p:nvSpPr>
          <p:spPr>
            <a:xfrm>
              <a:off x="7586092" y="3133512"/>
              <a:ext cx="4106022" cy="1968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*</a:t>
              </a:r>
              <a:r>
                <a:rPr lang="ko-KR" altLang="en-US" sz="2000" dirty="0"/>
                <a:t>현재의 날씨 및 온도를 </a:t>
              </a:r>
              <a:endParaRPr lang="en-US" altLang="ko-KR" sz="2000" dirty="0"/>
            </a:p>
            <a:p>
              <a:r>
                <a:rPr lang="en-US" altLang="ko-KR" sz="2000" dirty="0"/>
                <a:t> </a:t>
              </a:r>
              <a:r>
                <a:rPr lang="ko-KR" altLang="en-US" sz="2000" dirty="0"/>
                <a:t>반영하지 않음</a:t>
              </a:r>
              <a:r>
                <a:rPr lang="en-US" altLang="ko-KR" sz="2000" dirty="0"/>
                <a:t>. </a:t>
              </a:r>
            </a:p>
            <a:p>
              <a:r>
                <a:rPr lang="ko-KR" altLang="en-US" sz="2000" dirty="0"/>
                <a:t>                              </a:t>
              </a:r>
              <a:endParaRPr lang="en-US" altLang="ko-KR" sz="2000" dirty="0"/>
            </a:p>
            <a:p>
              <a:r>
                <a:rPr lang="en-US" altLang="ko-KR" sz="2000" dirty="0"/>
                <a:t>*</a:t>
              </a:r>
              <a:r>
                <a:rPr lang="ko-KR" altLang="en-US" sz="2000" dirty="0"/>
                <a:t>원하는 지역이 없을 시 </a:t>
              </a:r>
              <a:endParaRPr lang="en-US" altLang="ko-KR" sz="2000" dirty="0"/>
            </a:p>
            <a:p>
              <a:r>
                <a:rPr lang="en-US" altLang="ko-KR" sz="2000" dirty="0"/>
                <a:t> </a:t>
              </a:r>
              <a:r>
                <a:rPr lang="ko-KR" altLang="en-US" sz="2000" dirty="0"/>
                <a:t>설정 불가</a:t>
              </a:r>
              <a:endParaRPr lang="en-US" altLang="ko-KR" dirty="0"/>
            </a:p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9157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제안하는 시스템의 목표와 특성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E6B8D3D-D9E8-4846-B3F5-6B504EFBAEFD}"/>
              </a:ext>
            </a:extLst>
          </p:cNvPr>
          <p:cNvGrpSpPr/>
          <p:nvPr/>
        </p:nvGrpSpPr>
        <p:grpSpPr>
          <a:xfrm>
            <a:off x="1733548" y="1446983"/>
            <a:ext cx="6247483" cy="4881140"/>
            <a:chOff x="501615" y="1446983"/>
            <a:chExt cx="6247483" cy="4881140"/>
          </a:xfrm>
        </p:grpSpPr>
        <p:pic>
          <p:nvPicPr>
            <p:cNvPr id="9" name="그래픽 8" descr="뿌리가 있는 식물">
              <a:extLst>
                <a:ext uri="{FF2B5EF4-FFF2-40B4-BE49-F238E27FC236}">
                  <a16:creationId xmlns:a16="http://schemas.microsoft.com/office/drawing/2014/main" id="{91D9EE3B-993B-43CE-AB19-3BBFB5F5A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1615" y="1446983"/>
              <a:ext cx="2640921" cy="264092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EFEF438-287E-4A63-BA5A-344CABAAF143}"/>
                </a:ext>
              </a:extLst>
            </p:cNvPr>
            <p:cNvSpPr txBox="1"/>
            <p:nvPr/>
          </p:nvSpPr>
          <p:spPr>
            <a:xfrm>
              <a:off x="1317812" y="4481463"/>
              <a:ext cx="1277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식물 정보</a:t>
              </a:r>
            </a:p>
          </p:txBody>
        </p:sp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42191E2D-FC46-44C8-BA19-EAA84FDC07ED}"/>
                </a:ext>
              </a:extLst>
            </p:cNvPr>
            <p:cNvSpPr/>
            <p:nvPr/>
          </p:nvSpPr>
          <p:spPr>
            <a:xfrm>
              <a:off x="2873594" y="2606079"/>
              <a:ext cx="1281546" cy="874058"/>
            </a:xfrm>
            <a:prstGeom prst="rightArrow">
              <a:avLst>
                <a:gd name="adj1" fmla="val 34615"/>
                <a:gd name="adj2" fmla="val 4846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2" name="그래픽 11" descr="톱니바퀴">
              <a:extLst>
                <a:ext uri="{FF2B5EF4-FFF2-40B4-BE49-F238E27FC236}">
                  <a16:creationId xmlns:a16="http://schemas.microsoft.com/office/drawing/2014/main" id="{F4EB5759-A9E5-45A5-A420-A3940AD5D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55140" y="2055870"/>
              <a:ext cx="1974475" cy="197447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20E364-B686-4FD2-ABB6-973D9E5F5B65}"/>
                </a:ext>
              </a:extLst>
            </p:cNvPr>
            <p:cNvSpPr txBox="1"/>
            <p:nvPr/>
          </p:nvSpPr>
          <p:spPr>
            <a:xfrm>
              <a:off x="4818530" y="4481463"/>
              <a:ext cx="1277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프로그램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AC382CF-5F30-43C1-A746-2C9EE768CFA7}"/>
                </a:ext>
              </a:extLst>
            </p:cNvPr>
            <p:cNvSpPr txBox="1"/>
            <p:nvPr/>
          </p:nvSpPr>
          <p:spPr>
            <a:xfrm>
              <a:off x="4019345" y="4850795"/>
              <a:ext cx="2729753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ko-KR" dirty="0"/>
            </a:p>
            <a:p>
              <a:pPr algn="ctr"/>
              <a:r>
                <a:rPr lang="ko-KR" altLang="en-US" dirty="0"/>
                <a:t>현재 지역의 온도</a:t>
              </a:r>
              <a:endParaRPr lang="en-US" altLang="ko-KR" dirty="0"/>
            </a:p>
            <a:p>
              <a:pPr algn="ctr"/>
              <a:r>
                <a:rPr lang="ko-KR" altLang="en-US" dirty="0"/>
                <a:t>현재 지역의 조도</a:t>
              </a:r>
              <a:endParaRPr lang="en-US" altLang="ko-KR" dirty="0"/>
            </a:p>
            <a:p>
              <a:pPr algn="ctr"/>
              <a:r>
                <a:rPr lang="ko-KR" altLang="en-US" dirty="0"/>
                <a:t>현재 지역 토양 습도</a:t>
              </a:r>
              <a:endParaRPr lang="en-US" altLang="ko-KR" dirty="0"/>
            </a:p>
            <a:p>
              <a:pPr algn="ctr"/>
              <a:endParaRPr lang="en-US" altLang="ko-KR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28967E9-F7EF-4755-9254-FF995250B2B7}"/>
              </a:ext>
            </a:extLst>
          </p:cNvPr>
          <p:cNvGrpSpPr/>
          <p:nvPr/>
        </p:nvGrpSpPr>
        <p:grpSpPr>
          <a:xfrm>
            <a:off x="382272" y="848322"/>
            <a:ext cx="7984393" cy="5493248"/>
            <a:chOff x="1676400" y="983673"/>
            <a:chExt cx="8247678" cy="5721927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E2684E5-DB4A-4505-BB43-B579E2CEA46C}"/>
                </a:ext>
              </a:extLst>
            </p:cNvPr>
            <p:cNvSpPr/>
            <p:nvPr/>
          </p:nvSpPr>
          <p:spPr>
            <a:xfrm>
              <a:off x="1676400" y="983673"/>
              <a:ext cx="8247678" cy="57219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E4BD944-F8F1-490A-99AB-A8D5058A77C0}"/>
                </a:ext>
              </a:extLst>
            </p:cNvPr>
            <p:cNvGrpSpPr/>
            <p:nvPr/>
          </p:nvGrpSpPr>
          <p:grpSpPr>
            <a:xfrm>
              <a:off x="4136496" y="1937338"/>
              <a:ext cx="4165125" cy="4393657"/>
              <a:chOff x="4136496" y="1937338"/>
              <a:chExt cx="4165125" cy="4393657"/>
            </a:xfrm>
          </p:grpSpPr>
          <p:pic>
            <p:nvPicPr>
              <p:cNvPr id="18" name="그래픽 17" descr="클립보드 혼합됨">
                <a:extLst>
                  <a:ext uri="{FF2B5EF4-FFF2-40B4-BE49-F238E27FC236}">
                    <a16:creationId xmlns:a16="http://schemas.microsoft.com/office/drawing/2014/main" id="{67D603AC-676F-49E4-9085-1963F353B9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821481" y="1937338"/>
                <a:ext cx="2640921" cy="2640921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7943C21-51EB-4E13-BB1B-8321DA986B6B}"/>
                  </a:ext>
                </a:extLst>
              </p:cNvPr>
              <p:cNvSpPr txBox="1"/>
              <p:nvPr/>
            </p:nvSpPr>
            <p:spPr>
              <a:xfrm>
                <a:off x="5844122" y="4627897"/>
                <a:ext cx="1277470" cy="384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출력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57427CA-F292-4A63-A53C-85D78A4F6BC4}"/>
                  </a:ext>
                </a:extLst>
              </p:cNvPr>
              <p:cNvSpPr txBox="1"/>
              <p:nvPr/>
            </p:nvSpPr>
            <p:spPr>
              <a:xfrm>
                <a:off x="4136496" y="5130666"/>
                <a:ext cx="4165125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현재 지역에서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주어진 환경에 따른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성장 예측 결과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583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제안하는 시스템의 내용 및 방법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0" name="모서리가 둥근 직사각형 6">
            <a:extLst>
              <a:ext uri="{FF2B5EF4-FFF2-40B4-BE49-F238E27FC236}">
                <a16:creationId xmlns:a16="http://schemas.microsoft.com/office/drawing/2014/main" id="{7552459D-FBF1-46AD-BF7B-DEE05D550F82}"/>
              </a:ext>
            </a:extLst>
          </p:cNvPr>
          <p:cNvSpPr/>
          <p:nvPr/>
        </p:nvSpPr>
        <p:spPr>
          <a:xfrm>
            <a:off x="782000" y="1442337"/>
            <a:ext cx="1990429" cy="770021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온도 센서</a:t>
            </a:r>
          </a:p>
        </p:txBody>
      </p:sp>
      <p:sp>
        <p:nvSpPr>
          <p:cNvPr id="21" name="모서리가 둥근 직사각형 11">
            <a:extLst>
              <a:ext uri="{FF2B5EF4-FFF2-40B4-BE49-F238E27FC236}">
                <a16:creationId xmlns:a16="http://schemas.microsoft.com/office/drawing/2014/main" id="{A69729A2-E420-4CC0-AE33-F951281D5829}"/>
              </a:ext>
            </a:extLst>
          </p:cNvPr>
          <p:cNvSpPr/>
          <p:nvPr/>
        </p:nvSpPr>
        <p:spPr>
          <a:xfrm>
            <a:off x="5947558" y="1442337"/>
            <a:ext cx="1990431" cy="770021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토양 습도 센서</a:t>
            </a:r>
          </a:p>
        </p:txBody>
      </p:sp>
      <p:sp>
        <p:nvSpPr>
          <p:cNvPr id="22" name="모서리가 둥근 직사각형 12">
            <a:extLst>
              <a:ext uri="{FF2B5EF4-FFF2-40B4-BE49-F238E27FC236}">
                <a16:creationId xmlns:a16="http://schemas.microsoft.com/office/drawing/2014/main" id="{6AB02216-8C99-4E0E-960A-94902E286153}"/>
              </a:ext>
            </a:extLst>
          </p:cNvPr>
          <p:cNvSpPr/>
          <p:nvPr/>
        </p:nvSpPr>
        <p:spPr>
          <a:xfrm>
            <a:off x="3364778" y="1410254"/>
            <a:ext cx="1990431" cy="770021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조도 센서</a:t>
            </a:r>
          </a:p>
        </p:txBody>
      </p:sp>
      <p:sp>
        <p:nvSpPr>
          <p:cNvPr id="23" name="모서리가 둥근 직사각형 14">
            <a:extLst>
              <a:ext uri="{FF2B5EF4-FFF2-40B4-BE49-F238E27FC236}">
                <a16:creationId xmlns:a16="http://schemas.microsoft.com/office/drawing/2014/main" id="{F4CE0799-2D83-4607-9D1C-5B3423FDB501}"/>
              </a:ext>
            </a:extLst>
          </p:cNvPr>
          <p:cNvSpPr/>
          <p:nvPr/>
        </p:nvSpPr>
        <p:spPr>
          <a:xfrm>
            <a:off x="1078171" y="4740666"/>
            <a:ext cx="1990429" cy="770021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LCD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15">
            <a:extLst>
              <a:ext uri="{FF2B5EF4-FFF2-40B4-BE49-F238E27FC236}">
                <a16:creationId xmlns:a16="http://schemas.microsoft.com/office/drawing/2014/main" id="{C12B9CB1-0577-48C4-BB39-DBB0FD8ECB54}"/>
              </a:ext>
            </a:extLst>
          </p:cNvPr>
          <p:cNvSpPr/>
          <p:nvPr/>
        </p:nvSpPr>
        <p:spPr>
          <a:xfrm>
            <a:off x="5651383" y="4740666"/>
            <a:ext cx="1990429" cy="770021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tx1"/>
                </a:solidFill>
              </a:rPr>
              <a:t>피에조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 err="1">
                <a:solidFill>
                  <a:schemeClr val="tx1"/>
                </a:solidFill>
              </a:rPr>
              <a:t>부저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16">
            <a:extLst>
              <a:ext uri="{FF2B5EF4-FFF2-40B4-BE49-F238E27FC236}">
                <a16:creationId xmlns:a16="http://schemas.microsoft.com/office/drawing/2014/main" id="{1C10D11F-0E96-4F22-BBF5-6A28E2956B2C}"/>
              </a:ext>
            </a:extLst>
          </p:cNvPr>
          <p:cNvSpPr/>
          <p:nvPr/>
        </p:nvSpPr>
        <p:spPr>
          <a:xfrm>
            <a:off x="3364777" y="4865072"/>
            <a:ext cx="1990429" cy="770021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RGB LED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17">
            <a:extLst>
              <a:ext uri="{FF2B5EF4-FFF2-40B4-BE49-F238E27FC236}">
                <a16:creationId xmlns:a16="http://schemas.microsoft.com/office/drawing/2014/main" id="{85317873-4125-463C-A577-0640DBE15DC0}"/>
              </a:ext>
            </a:extLst>
          </p:cNvPr>
          <p:cNvSpPr/>
          <p:nvPr/>
        </p:nvSpPr>
        <p:spPr>
          <a:xfrm>
            <a:off x="6676913" y="3135286"/>
            <a:ext cx="1990429" cy="770021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시리얼 모니터</a:t>
            </a:r>
          </a:p>
        </p:txBody>
      </p:sp>
      <p:cxnSp>
        <p:nvCxnSpPr>
          <p:cNvPr id="27" name="꺾인 연결선 19">
            <a:extLst>
              <a:ext uri="{FF2B5EF4-FFF2-40B4-BE49-F238E27FC236}">
                <a16:creationId xmlns:a16="http://schemas.microsoft.com/office/drawing/2014/main" id="{4D8C2C99-939F-4CDB-9E85-9B8ADA9D7371}"/>
              </a:ext>
            </a:extLst>
          </p:cNvPr>
          <p:cNvCxnSpPr>
            <a:stCxn id="20" idx="2"/>
            <a:endCxn id="21" idx="2"/>
          </p:cNvCxnSpPr>
          <p:nvPr/>
        </p:nvCxnSpPr>
        <p:spPr>
          <a:xfrm rot="16200000" flipH="1">
            <a:off x="4359994" y="-370422"/>
            <a:ext cx="12700" cy="5165559"/>
          </a:xfrm>
          <a:prstGeom prst="bentConnector3">
            <a:avLst>
              <a:gd name="adj1" fmla="val 2927724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25BC02D-118E-434D-8E96-25E4EE9E2644}"/>
              </a:ext>
            </a:extLst>
          </p:cNvPr>
          <p:cNvCxnSpPr>
            <a:stCxn id="22" idx="2"/>
            <a:endCxn id="29" idx="0"/>
          </p:cNvCxnSpPr>
          <p:nvPr/>
        </p:nvCxnSpPr>
        <p:spPr>
          <a:xfrm flipH="1">
            <a:off x="4359993" y="2180275"/>
            <a:ext cx="1" cy="78739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13">
            <a:extLst>
              <a:ext uri="{FF2B5EF4-FFF2-40B4-BE49-F238E27FC236}">
                <a16:creationId xmlns:a16="http://schemas.microsoft.com/office/drawing/2014/main" id="{91D149E4-04EC-4823-B1E4-320C94DC9CC6}"/>
              </a:ext>
            </a:extLst>
          </p:cNvPr>
          <p:cNvSpPr/>
          <p:nvPr/>
        </p:nvSpPr>
        <p:spPr>
          <a:xfrm>
            <a:off x="3158354" y="2967665"/>
            <a:ext cx="2403277" cy="1105265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tx1"/>
                </a:solidFill>
              </a:rPr>
              <a:t>아두이노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아래쪽 화살표 26">
            <a:extLst>
              <a:ext uri="{FF2B5EF4-FFF2-40B4-BE49-F238E27FC236}">
                <a16:creationId xmlns:a16="http://schemas.microsoft.com/office/drawing/2014/main" id="{F1D2C541-14B4-4695-A6CC-E48CD908C4BF}"/>
              </a:ext>
            </a:extLst>
          </p:cNvPr>
          <p:cNvSpPr/>
          <p:nvPr/>
        </p:nvSpPr>
        <p:spPr>
          <a:xfrm>
            <a:off x="4195582" y="4213149"/>
            <a:ext cx="341523" cy="474433"/>
          </a:xfrm>
          <a:prstGeom prst="downArrow">
            <a:avLst/>
          </a:prstGeom>
          <a:solidFill>
            <a:schemeClr val="accent2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아래쪽 화살표 27">
            <a:extLst>
              <a:ext uri="{FF2B5EF4-FFF2-40B4-BE49-F238E27FC236}">
                <a16:creationId xmlns:a16="http://schemas.microsoft.com/office/drawing/2014/main" id="{86FD68F3-53EC-4ED1-A269-C1CF14254B98}"/>
              </a:ext>
            </a:extLst>
          </p:cNvPr>
          <p:cNvSpPr/>
          <p:nvPr/>
        </p:nvSpPr>
        <p:spPr>
          <a:xfrm rot="2380516">
            <a:off x="2737611" y="4127312"/>
            <a:ext cx="341523" cy="474433"/>
          </a:xfrm>
          <a:prstGeom prst="downArrow">
            <a:avLst/>
          </a:prstGeom>
          <a:solidFill>
            <a:schemeClr val="accent2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아래쪽 화살표 28">
            <a:extLst>
              <a:ext uri="{FF2B5EF4-FFF2-40B4-BE49-F238E27FC236}">
                <a16:creationId xmlns:a16="http://schemas.microsoft.com/office/drawing/2014/main" id="{DC0490C1-4038-418F-9F79-A34D8BE9B676}"/>
              </a:ext>
            </a:extLst>
          </p:cNvPr>
          <p:cNvSpPr/>
          <p:nvPr/>
        </p:nvSpPr>
        <p:spPr>
          <a:xfrm rot="19054266">
            <a:off x="5676955" y="4213147"/>
            <a:ext cx="341523" cy="474433"/>
          </a:xfrm>
          <a:prstGeom prst="downArrow">
            <a:avLst/>
          </a:prstGeom>
          <a:solidFill>
            <a:schemeClr val="accent2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아래쪽 화살표 29">
            <a:extLst>
              <a:ext uri="{FF2B5EF4-FFF2-40B4-BE49-F238E27FC236}">
                <a16:creationId xmlns:a16="http://schemas.microsoft.com/office/drawing/2014/main" id="{043FC1FD-2CBB-4B4D-99AF-BE3ED2B1546F}"/>
              </a:ext>
            </a:extLst>
          </p:cNvPr>
          <p:cNvSpPr/>
          <p:nvPr/>
        </p:nvSpPr>
        <p:spPr>
          <a:xfrm rot="16200000">
            <a:off x="5923729" y="3283079"/>
            <a:ext cx="341523" cy="474433"/>
          </a:xfrm>
          <a:prstGeom prst="downArrow">
            <a:avLst/>
          </a:prstGeom>
          <a:solidFill>
            <a:schemeClr val="accent2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527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제안하는 시스템의 내용 및 방법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AA80E3-63AD-41B1-99D5-54F362DF4EE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" b="15590"/>
          <a:stretch/>
        </p:blipFill>
        <p:spPr>
          <a:xfrm>
            <a:off x="455506" y="3700914"/>
            <a:ext cx="1749126" cy="14863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0CED03-8362-421E-9931-ADB8E167B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384" y="3914446"/>
            <a:ext cx="1426635" cy="12810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0E50F4B-7378-4F6A-BC71-7C69624A30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7" r="644" b="15948"/>
          <a:stretch/>
        </p:blipFill>
        <p:spPr>
          <a:xfrm>
            <a:off x="6550960" y="960252"/>
            <a:ext cx="2146180" cy="153182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BB3EAF5-9D45-4364-AC24-2FF3B72759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507" y="1138383"/>
            <a:ext cx="1425093" cy="142509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F04EE49-B80B-4839-BBC6-ED67A2F4109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858" y="1059800"/>
            <a:ext cx="1528471" cy="152847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68E3D61-99B7-4B9E-93A6-2E6AC621E0D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13" y="1169082"/>
            <a:ext cx="1425093" cy="136369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47F63E7-CBB5-4846-AAF8-CD6D8FF42B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994" y="3811793"/>
            <a:ext cx="1486365" cy="148636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B5665A4-28DB-46AB-BD45-0CFE7770ED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824" y="3700913"/>
            <a:ext cx="1486365" cy="148636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CED2CDB-F1C5-4B33-A71B-6DF49DCC5EF7}"/>
              </a:ext>
            </a:extLst>
          </p:cNvPr>
          <p:cNvSpPr txBox="1"/>
          <p:nvPr/>
        </p:nvSpPr>
        <p:spPr>
          <a:xfrm>
            <a:off x="654900" y="2681836"/>
            <a:ext cx="1733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토양 습도 센서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23DA26-2A07-4BB7-90A1-F4FB76F1FAD6}"/>
              </a:ext>
            </a:extLst>
          </p:cNvPr>
          <p:cNvSpPr txBox="1"/>
          <p:nvPr/>
        </p:nvSpPr>
        <p:spPr>
          <a:xfrm>
            <a:off x="4505207" y="2678331"/>
            <a:ext cx="2045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온도 센서</a:t>
            </a:r>
            <a:r>
              <a:rPr lang="en-US" altLang="ko-KR" sz="1600" b="1" dirty="0"/>
              <a:t>(LM 35)</a:t>
            </a:r>
            <a:endParaRPr lang="ko-KR" altLang="en-US" sz="1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21C165-1178-453F-8EC6-509B07DD1901}"/>
              </a:ext>
            </a:extLst>
          </p:cNvPr>
          <p:cNvSpPr txBox="1"/>
          <p:nvPr/>
        </p:nvSpPr>
        <p:spPr>
          <a:xfrm>
            <a:off x="6602883" y="2611244"/>
            <a:ext cx="2422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아두이노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Mega 2560</a:t>
            </a:r>
            <a:endParaRPr lang="ko-KR" altLang="en-US" sz="16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C3A3F2-CE9E-4696-B0D1-AEF68DF327CE}"/>
              </a:ext>
            </a:extLst>
          </p:cNvPr>
          <p:cNvSpPr txBox="1"/>
          <p:nvPr/>
        </p:nvSpPr>
        <p:spPr>
          <a:xfrm>
            <a:off x="2639891" y="2681836"/>
            <a:ext cx="1189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조도 센서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8D53F7-0B5A-4866-8020-82FB1AB5B99A}"/>
              </a:ext>
            </a:extLst>
          </p:cNvPr>
          <p:cNvSpPr txBox="1"/>
          <p:nvPr/>
        </p:nvSpPr>
        <p:spPr>
          <a:xfrm>
            <a:off x="719164" y="5367365"/>
            <a:ext cx="1221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20x4 LCD</a:t>
            </a:r>
            <a:endParaRPr lang="ko-KR" altLang="en-US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E80038-A088-4B32-9ADB-63342FC88FE3}"/>
              </a:ext>
            </a:extLst>
          </p:cNvPr>
          <p:cNvSpPr txBox="1"/>
          <p:nvPr/>
        </p:nvSpPr>
        <p:spPr>
          <a:xfrm>
            <a:off x="4822824" y="5325898"/>
            <a:ext cx="1582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Piezo buzzer</a:t>
            </a:r>
            <a:endParaRPr lang="ko-KR" altLang="en-US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BC892C-F290-41C9-ABF0-480238BC3827}"/>
              </a:ext>
            </a:extLst>
          </p:cNvPr>
          <p:cNvSpPr txBox="1"/>
          <p:nvPr/>
        </p:nvSpPr>
        <p:spPr>
          <a:xfrm>
            <a:off x="2962739" y="5360479"/>
            <a:ext cx="114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RGB LED</a:t>
            </a:r>
            <a:endParaRPr lang="ko-KR" altLang="en-US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1E6B94-5AED-4099-A709-271A0D52A6FC}"/>
              </a:ext>
            </a:extLst>
          </p:cNvPr>
          <p:cNvSpPr txBox="1"/>
          <p:nvPr/>
        </p:nvSpPr>
        <p:spPr>
          <a:xfrm>
            <a:off x="7078107" y="5373535"/>
            <a:ext cx="1651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시리얼 모니터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4DF610-119B-4EAE-BC66-A40E43551848}"/>
              </a:ext>
            </a:extLst>
          </p:cNvPr>
          <p:cNvSpPr txBox="1"/>
          <p:nvPr/>
        </p:nvSpPr>
        <p:spPr>
          <a:xfrm>
            <a:off x="35338" y="3092883"/>
            <a:ext cx="2352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-"/>
            </a:pPr>
            <a:r>
              <a:rPr lang="ko-KR" altLang="en-US" sz="1400" dirty="0"/>
              <a:t>화분 흙 속 습도 측정</a:t>
            </a:r>
            <a:endParaRPr lang="en-US" altLang="ko-KR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51D69E-7A49-4832-9F8A-3BB39B4CC3D6}"/>
              </a:ext>
            </a:extLst>
          </p:cNvPr>
          <p:cNvSpPr txBox="1"/>
          <p:nvPr/>
        </p:nvSpPr>
        <p:spPr>
          <a:xfrm>
            <a:off x="205948" y="5751135"/>
            <a:ext cx="2108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</a:t>
            </a:r>
            <a:r>
              <a:rPr lang="ko-KR" altLang="en-US" sz="1400" dirty="0"/>
              <a:t>식물의 성장 모습 출력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199736-857B-4383-AA48-7B2B9D96A613}"/>
              </a:ext>
            </a:extLst>
          </p:cNvPr>
          <p:cNvSpPr txBox="1"/>
          <p:nvPr/>
        </p:nvSpPr>
        <p:spPr>
          <a:xfrm>
            <a:off x="2204632" y="3027161"/>
            <a:ext cx="2049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-"/>
            </a:pPr>
            <a:r>
              <a:rPr lang="ko-KR" altLang="en-US" sz="1400" dirty="0"/>
              <a:t>화분이 받는 광량 측정 및 암기 측정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19BA436-1786-4AB6-8E5D-811502ED7572}"/>
              </a:ext>
            </a:extLst>
          </p:cNvPr>
          <p:cNvSpPr txBox="1"/>
          <p:nvPr/>
        </p:nvSpPr>
        <p:spPr>
          <a:xfrm>
            <a:off x="6538875" y="5695938"/>
            <a:ext cx="2427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-"/>
            </a:pPr>
            <a:r>
              <a:rPr lang="ko-KR" altLang="en-US" sz="1400" dirty="0"/>
              <a:t>센서로부터 입력 받은 온도</a:t>
            </a:r>
            <a:r>
              <a:rPr lang="en-US" altLang="ko-KR" sz="1400" dirty="0"/>
              <a:t>, </a:t>
            </a:r>
            <a:r>
              <a:rPr lang="ko-KR" altLang="en-US" sz="1400" dirty="0"/>
              <a:t>습도 등을 출력</a:t>
            </a:r>
            <a:endParaRPr lang="en-US" altLang="ko-KR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A810DC-F15B-4A09-B284-2C8EC558A3D9}"/>
              </a:ext>
            </a:extLst>
          </p:cNvPr>
          <p:cNvSpPr txBox="1"/>
          <p:nvPr/>
        </p:nvSpPr>
        <p:spPr>
          <a:xfrm>
            <a:off x="4613004" y="5712089"/>
            <a:ext cx="19258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-"/>
            </a:pPr>
            <a:r>
              <a:rPr lang="ko-KR" altLang="en-US" sz="1400" dirty="0"/>
              <a:t>프로그램의 진행 상황에 따라 특정 효과음 출력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42E816-01D7-415D-B99A-CB27DE45DED3}"/>
              </a:ext>
            </a:extLst>
          </p:cNvPr>
          <p:cNvSpPr txBox="1"/>
          <p:nvPr/>
        </p:nvSpPr>
        <p:spPr>
          <a:xfrm>
            <a:off x="2332703" y="5751135"/>
            <a:ext cx="2177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-"/>
            </a:pPr>
            <a:r>
              <a:rPr lang="ko-KR" altLang="en-US" sz="1400" dirty="0"/>
              <a:t>식물의 상태에 따라 다른 색의 빛 출력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062231-D6CD-45BC-AAFF-6C7C5F740033}"/>
              </a:ext>
            </a:extLst>
          </p:cNvPr>
          <p:cNvSpPr txBox="1"/>
          <p:nvPr/>
        </p:nvSpPr>
        <p:spPr>
          <a:xfrm>
            <a:off x="6416133" y="3105216"/>
            <a:ext cx="2795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-"/>
            </a:pPr>
            <a:r>
              <a:rPr lang="ko-KR" altLang="en-US" sz="1400" dirty="0"/>
              <a:t>센서 및 출력장치 제어</a:t>
            </a:r>
            <a:endParaRPr lang="en-US" altLang="ko-KR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D42577D-6916-4B56-B0AE-BA618F7AF232}"/>
              </a:ext>
            </a:extLst>
          </p:cNvPr>
          <p:cNvSpPr txBox="1"/>
          <p:nvPr/>
        </p:nvSpPr>
        <p:spPr>
          <a:xfrm>
            <a:off x="4648870" y="3105653"/>
            <a:ext cx="148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-"/>
            </a:pPr>
            <a:r>
              <a:rPr lang="ko-KR" altLang="en-US" sz="1400" dirty="0"/>
              <a:t>기온 측정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704336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제안하는 시스템의 내용 및 방법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C79C9C6-9181-44FB-BAF6-D7268E2921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0" t="28208" r="27855" b="34739"/>
          <a:stretch/>
        </p:blipFill>
        <p:spPr>
          <a:xfrm>
            <a:off x="5221803" y="5137391"/>
            <a:ext cx="1029861" cy="9082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AB20A08-FBF0-4DFA-9EF6-B1CF740D3B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0" t="32202" r="58423" b="35507"/>
          <a:stretch/>
        </p:blipFill>
        <p:spPr>
          <a:xfrm>
            <a:off x="3819553" y="5110819"/>
            <a:ext cx="1133743" cy="100662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FA3289D-5C0E-4F61-83ED-716D608934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36" r="12064" b="70397"/>
          <a:stretch/>
        </p:blipFill>
        <p:spPr>
          <a:xfrm>
            <a:off x="2562585" y="5153404"/>
            <a:ext cx="1029860" cy="89223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5E7C0DB-7355-4D77-89CE-E8829F4AF9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1" r="42514" b="70668"/>
          <a:stretch/>
        </p:blipFill>
        <p:spPr>
          <a:xfrm>
            <a:off x="1417605" y="5110819"/>
            <a:ext cx="1029861" cy="90806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1E45F8C-24E6-4557-A36A-FE315D037C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76" t="66016" r="44496" b="6251"/>
          <a:stretch/>
        </p:blipFill>
        <p:spPr>
          <a:xfrm>
            <a:off x="7097585" y="5242288"/>
            <a:ext cx="1133743" cy="91598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21DF2E0-9BDA-437A-9C7E-FA51FF73C87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6" t="5862" r="71559" b="66560"/>
          <a:stretch/>
        </p:blipFill>
        <p:spPr>
          <a:xfrm>
            <a:off x="358008" y="5242288"/>
            <a:ext cx="940722" cy="77987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EA869FC-4D56-4838-B128-3CA836AEF760}"/>
              </a:ext>
            </a:extLst>
          </p:cNvPr>
          <p:cNvSpPr txBox="1"/>
          <p:nvPr/>
        </p:nvSpPr>
        <p:spPr>
          <a:xfrm>
            <a:off x="3992110" y="6037304"/>
            <a:ext cx="737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개화</a:t>
            </a:r>
            <a:r>
              <a:rPr lang="en-US" altLang="ko-KR" sz="1400" dirty="0"/>
              <a:t>O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C34189-333E-4C42-8424-FC477A6E67EA}"/>
              </a:ext>
            </a:extLst>
          </p:cNvPr>
          <p:cNvSpPr txBox="1"/>
          <p:nvPr/>
        </p:nvSpPr>
        <p:spPr>
          <a:xfrm>
            <a:off x="5334993" y="6048546"/>
            <a:ext cx="693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개화</a:t>
            </a:r>
            <a:r>
              <a:rPr lang="en-US" altLang="ko-KR" sz="1400" dirty="0"/>
              <a:t>X</a:t>
            </a:r>
            <a:endParaRPr lang="ko-KR" altLang="en-US" sz="1400" dirty="0"/>
          </a:p>
        </p:txBody>
      </p:sp>
      <p:graphicFrame>
        <p:nvGraphicFramePr>
          <p:cNvPr id="34" name="표 34">
            <a:extLst>
              <a:ext uri="{FF2B5EF4-FFF2-40B4-BE49-F238E27FC236}">
                <a16:creationId xmlns:a16="http://schemas.microsoft.com/office/drawing/2014/main" id="{28994B50-02A6-41F6-B347-6867E1C29B67}"/>
              </a:ext>
            </a:extLst>
          </p:cNvPr>
          <p:cNvGraphicFramePr>
            <a:graphicFrameLocks noGrp="1"/>
          </p:cNvGraphicFramePr>
          <p:nvPr/>
        </p:nvGraphicFramePr>
        <p:xfrm>
          <a:off x="272626" y="4846672"/>
          <a:ext cx="8547846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47483">
                  <a:extLst>
                    <a:ext uri="{9D8B030D-6E8A-4147-A177-3AD203B41FA5}">
                      <a16:colId xmlns:a16="http://schemas.microsoft.com/office/drawing/2014/main" val="891951052"/>
                    </a:ext>
                  </a:extLst>
                </a:gridCol>
                <a:gridCol w="1093694">
                  <a:extLst>
                    <a:ext uri="{9D8B030D-6E8A-4147-A177-3AD203B41FA5}">
                      <a16:colId xmlns:a16="http://schemas.microsoft.com/office/drawing/2014/main" val="1129969069"/>
                    </a:ext>
                  </a:extLst>
                </a:gridCol>
                <a:gridCol w="1120589">
                  <a:extLst>
                    <a:ext uri="{9D8B030D-6E8A-4147-A177-3AD203B41FA5}">
                      <a16:colId xmlns:a16="http://schemas.microsoft.com/office/drawing/2014/main" val="1861644777"/>
                    </a:ext>
                  </a:extLst>
                </a:gridCol>
                <a:gridCol w="2886635">
                  <a:extLst>
                    <a:ext uri="{9D8B030D-6E8A-4147-A177-3AD203B41FA5}">
                      <a16:colId xmlns:a16="http://schemas.microsoft.com/office/drawing/2014/main" val="3905779575"/>
                    </a:ext>
                  </a:extLst>
                </a:gridCol>
                <a:gridCol w="2299445">
                  <a:extLst>
                    <a:ext uri="{9D8B030D-6E8A-4147-A177-3AD203B41FA5}">
                      <a16:colId xmlns:a16="http://schemas.microsoft.com/office/drawing/2014/main" val="1295360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생장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단계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생장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단계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생장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단계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생장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단계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생장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단계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437661"/>
                  </a:ext>
                </a:extLst>
              </a:tr>
            </a:tbl>
          </a:graphicData>
        </a:graphic>
      </p:graphicFrame>
      <p:pic>
        <p:nvPicPr>
          <p:cNvPr id="36" name="그림 35">
            <a:extLst>
              <a:ext uri="{FF2B5EF4-FFF2-40B4-BE49-F238E27FC236}">
                <a16:creationId xmlns:a16="http://schemas.microsoft.com/office/drawing/2014/main" id="{15157875-BF56-494A-AE29-95C4FE4C761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02" b="9824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69" r="25041"/>
          <a:stretch/>
        </p:blipFill>
        <p:spPr>
          <a:xfrm>
            <a:off x="981900" y="1427679"/>
            <a:ext cx="1793039" cy="194552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DF6C7E1-A62C-4742-9619-BF5A7624DC91}"/>
              </a:ext>
            </a:extLst>
          </p:cNvPr>
          <p:cNvSpPr txBox="1"/>
          <p:nvPr/>
        </p:nvSpPr>
        <p:spPr>
          <a:xfrm>
            <a:off x="346418" y="896895"/>
            <a:ext cx="3477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/>
              <a:t>가상의 꽃 </a:t>
            </a:r>
            <a:r>
              <a:rPr lang="en-US" altLang="ko-KR" sz="2000" dirty="0"/>
              <a:t>Flower</a:t>
            </a:r>
            <a:r>
              <a:rPr lang="ko-KR" altLang="en-US" sz="2000" dirty="0"/>
              <a:t>을 설정</a:t>
            </a:r>
          </a:p>
        </p:txBody>
      </p:sp>
      <p:sp>
        <p:nvSpPr>
          <p:cNvPr id="40" name="설명선 1 3">
            <a:extLst>
              <a:ext uri="{FF2B5EF4-FFF2-40B4-BE49-F238E27FC236}">
                <a16:creationId xmlns:a16="http://schemas.microsoft.com/office/drawing/2014/main" id="{ECB1E742-FBDD-420F-9800-D4D21846B23B}"/>
              </a:ext>
            </a:extLst>
          </p:cNvPr>
          <p:cNvSpPr/>
          <p:nvPr/>
        </p:nvSpPr>
        <p:spPr>
          <a:xfrm>
            <a:off x="4548077" y="1070706"/>
            <a:ext cx="3914605" cy="2501821"/>
          </a:xfrm>
          <a:prstGeom prst="borderCallout1">
            <a:avLst>
              <a:gd name="adj1" fmla="val 20418"/>
              <a:gd name="adj2" fmla="val -83"/>
              <a:gd name="adj3" fmla="val 41370"/>
              <a:gd name="adj4" fmla="val -325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76C2EB-2A23-46D6-B7EA-03C972305835}"/>
              </a:ext>
            </a:extLst>
          </p:cNvPr>
          <p:cNvSpPr txBox="1"/>
          <p:nvPr/>
        </p:nvSpPr>
        <p:spPr>
          <a:xfrm>
            <a:off x="4572000" y="1153906"/>
            <a:ext cx="38906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단일 식물</a:t>
            </a:r>
            <a:endParaRPr lang="en-US" altLang="ko-KR" sz="2400" dirty="0"/>
          </a:p>
          <a:p>
            <a:r>
              <a:rPr lang="ko-KR" altLang="en-US" sz="2400" dirty="0"/>
              <a:t>최소 암기</a:t>
            </a:r>
            <a:r>
              <a:rPr lang="en-US" altLang="ko-KR" sz="2400" dirty="0"/>
              <a:t> : 8</a:t>
            </a:r>
            <a:r>
              <a:rPr lang="ko-KR" altLang="en-US" sz="2400" dirty="0"/>
              <a:t>시간</a:t>
            </a:r>
            <a:r>
              <a:rPr lang="en-US" altLang="ko-KR" sz="2400" dirty="0"/>
              <a:t>(10</a:t>
            </a:r>
            <a:r>
              <a:rPr lang="ko-KR" altLang="en-US" sz="2400" dirty="0"/>
              <a:t>초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수명</a:t>
            </a:r>
            <a:r>
              <a:rPr lang="en-US" altLang="ko-KR" sz="2400" dirty="0"/>
              <a:t> : 5</a:t>
            </a:r>
            <a:r>
              <a:rPr lang="ko-KR" altLang="en-US" sz="2400" dirty="0"/>
              <a:t>일</a:t>
            </a:r>
            <a:r>
              <a:rPr lang="en-US" altLang="ko-KR" sz="2400" dirty="0"/>
              <a:t>(150</a:t>
            </a:r>
            <a:r>
              <a:rPr lang="ko-KR" altLang="en-US" sz="2400" dirty="0"/>
              <a:t>초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생장 기간 </a:t>
            </a:r>
            <a:r>
              <a:rPr lang="en-US" altLang="ko-KR" sz="2400" dirty="0"/>
              <a:t>3</a:t>
            </a:r>
            <a:r>
              <a:rPr lang="ko-KR" altLang="en-US" sz="2400" dirty="0"/>
              <a:t>일</a:t>
            </a:r>
            <a:r>
              <a:rPr lang="en-US" altLang="ko-KR" sz="2400" dirty="0"/>
              <a:t>(90</a:t>
            </a:r>
            <a:r>
              <a:rPr lang="ko-KR" altLang="en-US" sz="2400" dirty="0"/>
              <a:t>초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적정 온도 </a:t>
            </a:r>
            <a:r>
              <a:rPr lang="en-US" altLang="ko-KR" sz="2400" dirty="0"/>
              <a:t>: 30~35°C</a:t>
            </a:r>
          </a:p>
          <a:p>
            <a:r>
              <a:rPr lang="ko-KR" altLang="en-US" sz="2400" dirty="0"/>
              <a:t>물주는 횟수</a:t>
            </a:r>
            <a:r>
              <a:rPr lang="en-US" altLang="ko-KR" sz="2400" dirty="0"/>
              <a:t> : </a:t>
            </a:r>
            <a:r>
              <a:rPr lang="ko-KR" altLang="en-US" sz="2400" dirty="0"/>
              <a:t>일 </a:t>
            </a:r>
            <a:r>
              <a:rPr lang="en-US" altLang="ko-KR" sz="2400" dirty="0"/>
              <a:t>1</a:t>
            </a:r>
            <a:r>
              <a:rPr lang="ko-KR" altLang="en-US" sz="2400" dirty="0"/>
              <a:t>회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9D07F09E-843B-4479-A6D7-59B52547EF8A}"/>
              </a:ext>
            </a:extLst>
          </p:cNvPr>
          <p:cNvSpPr/>
          <p:nvPr/>
        </p:nvSpPr>
        <p:spPr>
          <a:xfrm>
            <a:off x="272626" y="4026880"/>
            <a:ext cx="6226786" cy="20455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F8DB8536-C5FF-4882-B371-AE7E59735458}"/>
              </a:ext>
            </a:extLst>
          </p:cNvPr>
          <p:cNvSpPr/>
          <p:nvPr/>
        </p:nvSpPr>
        <p:spPr>
          <a:xfrm>
            <a:off x="272626" y="4594866"/>
            <a:ext cx="3319819" cy="17974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1E65BA-53C5-45AD-8254-B23847322926}"/>
              </a:ext>
            </a:extLst>
          </p:cNvPr>
          <p:cNvSpPr txBox="1"/>
          <p:nvPr/>
        </p:nvSpPr>
        <p:spPr>
          <a:xfrm>
            <a:off x="1661467" y="4225534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</a:t>
            </a:r>
            <a:r>
              <a:rPr lang="ko-KR" altLang="en-US" dirty="0"/>
              <a:t>일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0D14CFB-0132-44D8-AE8B-CA073E7E64D9}"/>
              </a:ext>
            </a:extLst>
          </p:cNvPr>
          <p:cNvSpPr txBox="1"/>
          <p:nvPr/>
        </p:nvSpPr>
        <p:spPr>
          <a:xfrm>
            <a:off x="3114951" y="365560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</a:t>
            </a:r>
            <a:r>
              <a:rPr lang="ko-KR" altLang="en-US" dirty="0"/>
              <a:t>일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14661CA-6F66-4726-BA6F-C40CC5A6D8A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" b="15590"/>
          <a:stretch/>
        </p:blipFill>
        <p:spPr>
          <a:xfrm>
            <a:off x="2858587" y="2509254"/>
            <a:ext cx="2610385" cy="2218241"/>
          </a:xfrm>
          <a:prstGeom prst="rect">
            <a:avLst/>
          </a:prstGeom>
        </p:spPr>
      </p:pic>
      <p:sp>
        <p:nvSpPr>
          <p:cNvPr id="50" name="말풍선: 타원형 49">
            <a:extLst>
              <a:ext uri="{FF2B5EF4-FFF2-40B4-BE49-F238E27FC236}">
                <a16:creationId xmlns:a16="http://schemas.microsoft.com/office/drawing/2014/main" id="{5990BFA6-C3BF-4A9B-960A-2350DDB7C9AC}"/>
              </a:ext>
            </a:extLst>
          </p:cNvPr>
          <p:cNvSpPr/>
          <p:nvPr/>
        </p:nvSpPr>
        <p:spPr>
          <a:xfrm>
            <a:off x="5221803" y="1855694"/>
            <a:ext cx="3348456" cy="1859932"/>
          </a:xfrm>
          <a:prstGeom prst="wedgeEllipseCallout">
            <a:avLst>
              <a:gd name="adj1" fmla="val -52766"/>
              <a:gd name="adj2" fmla="val 5623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각 생장단계를 </a:t>
            </a:r>
            <a:r>
              <a:rPr lang="en-US" altLang="ko-KR" dirty="0">
                <a:solidFill>
                  <a:sysClr val="windowText" lastClr="000000"/>
                </a:solidFill>
              </a:rPr>
              <a:t>LCD</a:t>
            </a:r>
            <a:r>
              <a:rPr lang="ko-KR" altLang="en-US" dirty="0">
                <a:solidFill>
                  <a:sysClr val="windowText" lastClr="000000"/>
                </a:solidFill>
              </a:rPr>
              <a:t>에 사용자 지정 비트로 표현</a:t>
            </a:r>
          </a:p>
        </p:txBody>
      </p:sp>
    </p:spTree>
    <p:extLst>
      <p:ext uri="{BB962C8B-B14F-4D97-AF65-F5344CB8AC3E}">
        <p14:creationId xmlns:p14="http://schemas.microsoft.com/office/powerpoint/2010/main" val="319348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제안하는 시스템의 내용 및 방법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F4CAF-FA4F-4A66-B5A5-E007A65EF72E}"/>
              </a:ext>
            </a:extLst>
          </p:cNvPr>
          <p:cNvSpPr txBox="1"/>
          <p:nvPr/>
        </p:nvSpPr>
        <p:spPr>
          <a:xfrm>
            <a:off x="203954" y="1358584"/>
            <a:ext cx="2155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식물 생장 요인</a:t>
            </a:r>
          </a:p>
        </p:txBody>
      </p:sp>
      <p:sp>
        <p:nvSpPr>
          <p:cNvPr id="7" name="왼쪽 대괄호 6">
            <a:extLst>
              <a:ext uri="{FF2B5EF4-FFF2-40B4-BE49-F238E27FC236}">
                <a16:creationId xmlns:a16="http://schemas.microsoft.com/office/drawing/2014/main" id="{DE3938CD-F743-47F9-94B3-66E9A037C5C2}"/>
              </a:ext>
            </a:extLst>
          </p:cNvPr>
          <p:cNvSpPr/>
          <p:nvPr/>
        </p:nvSpPr>
        <p:spPr>
          <a:xfrm>
            <a:off x="2085388" y="1455190"/>
            <a:ext cx="295879" cy="1257287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77076-C313-4AA5-B32D-D9D8EF7D8BD4}"/>
              </a:ext>
            </a:extLst>
          </p:cNvPr>
          <p:cNvSpPr txBox="1"/>
          <p:nvPr/>
        </p:nvSpPr>
        <p:spPr>
          <a:xfrm>
            <a:off x="177801" y="3814614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식물 개화 요인</a:t>
            </a:r>
          </a:p>
        </p:txBody>
      </p:sp>
      <p:sp>
        <p:nvSpPr>
          <p:cNvPr id="9" name="모서리가 둥근 직사각형 7">
            <a:extLst>
              <a:ext uri="{FF2B5EF4-FFF2-40B4-BE49-F238E27FC236}">
                <a16:creationId xmlns:a16="http://schemas.microsoft.com/office/drawing/2014/main" id="{5A15EDCB-E435-42BC-ADC6-25F6BC658847}"/>
              </a:ext>
            </a:extLst>
          </p:cNvPr>
          <p:cNvSpPr/>
          <p:nvPr/>
        </p:nvSpPr>
        <p:spPr>
          <a:xfrm>
            <a:off x="3795460" y="2250990"/>
            <a:ext cx="5152551" cy="91299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모서리가 둥근 직사각형 8">
            <a:extLst>
              <a:ext uri="{FF2B5EF4-FFF2-40B4-BE49-F238E27FC236}">
                <a16:creationId xmlns:a16="http://schemas.microsoft.com/office/drawing/2014/main" id="{EDF19BFD-9C6F-4BD4-8AE2-72F005E901DB}"/>
              </a:ext>
            </a:extLst>
          </p:cNvPr>
          <p:cNvSpPr/>
          <p:nvPr/>
        </p:nvSpPr>
        <p:spPr>
          <a:xfrm>
            <a:off x="3795462" y="1011168"/>
            <a:ext cx="5186317" cy="90375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모서리가 둥근 직사각형 9">
            <a:extLst>
              <a:ext uri="{FF2B5EF4-FFF2-40B4-BE49-F238E27FC236}">
                <a16:creationId xmlns:a16="http://schemas.microsoft.com/office/drawing/2014/main" id="{E693A988-7A44-4C16-9AEA-B0147EC735CA}"/>
              </a:ext>
            </a:extLst>
          </p:cNvPr>
          <p:cNvSpPr/>
          <p:nvPr/>
        </p:nvSpPr>
        <p:spPr>
          <a:xfrm>
            <a:off x="3783943" y="3558380"/>
            <a:ext cx="5186317" cy="91299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100334-9CA2-4865-B5A4-A5097B05DFFD}"/>
              </a:ext>
            </a:extLst>
          </p:cNvPr>
          <p:cNvSpPr txBox="1"/>
          <p:nvPr/>
        </p:nvSpPr>
        <p:spPr>
          <a:xfrm>
            <a:off x="2747446" y="125405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기온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975450-32BE-4727-9594-E4FC98527B03}"/>
              </a:ext>
            </a:extLst>
          </p:cNvPr>
          <p:cNvSpPr txBox="1"/>
          <p:nvPr/>
        </p:nvSpPr>
        <p:spPr>
          <a:xfrm>
            <a:off x="2401198" y="2534332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물 준 횟수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347FF0-5278-44A9-A7B2-55E668EF559C}"/>
              </a:ext>
            </a:extLst>
          </p:cNvPr>
          <p:cNvSpPr txBox="1"/>
          <p:nvPr/>
        </p:nvSpPr>
        <p:spPr>
          <a:xfrm>
            <a:off x="3783943" y="3717495"/>
            <a:ext cx="5152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식물이 빛을 받지 않는 암기 지속시간을 측정하여 다음날 꽃의 개화 여부를 결정한다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050E8C-6301-4323-A6BE-732F014DCB88}"/>
              </a:ext>
            </a:extLst>
          </p:cNvPr>
          <p:cNvSpPr txBox="1"/>
          <p:nvPr/>
        </p:nvSpPr>
        <p:spPr>
          <a:xfrm>
            <a:off x="2453981" y="381461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광주기성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39F9AD2-EEF5-4842-B4E8-BDE85772B76D}"/>
              </a:ext>
            </a:extLst>
          </p:cNvPr>
          <p:cNvCxnSpPr>
            <a:cxnSpLocks/>
          </p:cNvCxnSpPr>
          <p:nvPr/>
        </p:nvCxnSpPr>
        <p:spPr>
          <a:xfrm>
            <a:off x="2038898" y="4014668"/>
            <a:ext cx="3201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AC8764B-16E1-4F5F-923E-2A2F1CBD2F22}"/>
              </a:ext>
            </a:extLst>
          </p:cNvPr>
          <p:cNvSpPr txBox="1"/>
          <p:nvPr/>
        </p:nvSpPr>
        <p:spPr>
          <a:xfrm>
            <a:off x="3818958" y="1057948"/>
            <a:ext cx="5152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온도 범위에 따라 등급을 나누고 각 등급 범위 내에서의 지속시간과 각 등급에 분배된 점수의 곱을 합한다</a:t>
            </a:r>
            <a:r>
              <a:rPr lang="en-US" altLang="ko-KR" sz="1600" dirty="0"/>
              <a:t>. </a:t>
            </a:r>
            <a:r>
              <a:rPr lang="ko-KR" altLang="en-US" sz="1600" dirty="0"/>
              <a:t>식물의 적정 기온에 가까울수록 높은 점수를 부여한다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C2E91F-D96B-4F4E-AB85-48B1D90354C4}"/>
              </a:ext>
            </a:extLst>
          </p:cNvPr>
          <p:cNvSpPr txBox="1"/>
          <p:nvPr/>
        </p:nvSpPr>
        <p:spPr>
          <a:xfrm>
            <a:off x="3829228" y="2415097"/>
            <a:ext cx="5152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습도가 일정 수준을 넘는 횟수를 카운트하고</a:t>
            </a:r>
            <a:r>
              <a:rPr lang="en-US" altLang="ko-KR" sz="1600" dirty="0"/>
              <a:t>, </a:t>
            </a:r>
            <a:r>
              <a:rPr lang="ko-KR" altLang="en-US" sz="1600" dirty="0"/>
              <a:t>횟수가 적정 횟수에 가까울수록 높은 점수를 부여한다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9" name="모서리가 둥근 직사각형 7">
            <a:extLst>
              <a:ext uri="{FF2B5EF4-FFF2-40B4-BE49-F238E27FC236}">
                <a16:creationId xmlns:a16="http://schemas.microsoft.com/office/drawing/2014/main" id="{39473AAE-DDEE-4093-B1C7-8ED8EC2201DC}"/>
              </a:ext>
            </a:extLst>
          </p:cNvPr>
          <p:cNvSpPr/>
          <p:nvPr/>
        </p:nvSpPr>
        <p:spPr>
          <a:xfrm>
            <a:off x="139062" y="4838458"/>
            <a:ext cx="8865876" cy="125727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AEEFE7-639F-4BB5-B208-04C643D7D227}"/>
              </a:ext>
            </a:extLst>
          </p:cNvPr>
          <p:cNvSpPr txBox="1"/>
          <p:nvPr/>
        </p:nvSpPr>
        <p:spPr>
          <a:xfrm>
            <a:off x="139062" y="4926004"/>
            <a:ext cx="896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하루가 끝나는 시점에 각 생장 요인으로부터 받은 점수의 총합에 따라 건강 수치 값을 변화시킨다</a:t>
            </a:r>
            <a:r>
              <a:rPr lang="en-US" altLang="ko-KR" sz="1600" dirty="0"/>
              <a:t>. </a:t>
            </a:r>
            <a:r>
              <a:rPr lang="ko-KR" altLang="en-US" sz="1600" dirty="0"/>
              <a:t>건강수치 값이 일정 값 이하로 떨어지거나 수명이 다 지나면 식물은 죽는다</a:t>
            </a:r>
            <a:r>
              <a:rPr lang="en-US" altLang="ko-KR" sz="1600" dirty="0"/>
              <a:t>. </a:t>
            </a:r>
            <a:r>
              <a:rPr lang="ko-KR" altLang="en-US" sz="1600" dirty="0"/>
              <a:t>생장 기간동안 건강수치 값이 기준치 이상일 시 </a:t>
            </a:r>
            <a:r>
              <a:rPr lang="en-US" altLang="ko-KR" sz="1600" dirty="0"/>
              <a:t>LCD</a:t>
            </a:r>
            <a:r>
              <a:rPr lang="ko-KR" altLang="en-US" sz="1600" dirty="0"/>
              <a:t>의 식물 모습이 성장한다</a:t>
            </a:r>
            <a:r>
              <a:rPr lang="en-US" altLang="ko-KR" sz="1600" dirty="0"/>
              <a:t>. </a:t>
            </a:r>
            <a:r>
              <a:rPr lang="ko-KR" altLang="en-US" sz="1600" dirty="0"/>
              <a:t>건강 수치 값은 </a:t>
            </a:r>
            <a:r>
              <a:rPr lang="en-US" altLang="ko-KR" sz="1600" dirty="0"/>
              <a:t>LED</a:t>
            </a:r>
            <a:r>
              <a:rPr lang="ko-KR" altLang="en-US" sz="1600" dirty="0"/>
              <a:t>의 색 변화로 나타낸다</a:t>
            </a:r>
            <a:r>
              <a:rPr lang="en-US" altLang="ko-KR" sz="1600" dirty="0"/>
              <a:t>. </a:t>
            </a:r>
            <a:r>
              <a:rPr lang="ko-KR" altLang="en-US" sz="1600" dirty="0"/>
              <a:t>식물의 생장 단계가 바뀌거나 식물이 죽으면 </a:t>
            </a:r>
            <a:r>
              <a:rPr lang="ko-KR" altLang="en-US" sz="1600" dirty="0" err="1"/>
              <a:t>부저에서</a:t>
            </a:r>
            <a:r>
              <a:rPr lang="ko-KR" altLang="en-US" sz="1600" dirty="0"/>
              <a:t> 특수한 효과음을 출력한다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1309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제안하는 시스템의 내용 및 방법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1303AB98-2A85-4374-8F0B-D9B8983813D0}"/>
              </a:ext>
            </a:extLst>
          </p:cNvPr>
          <p:cNvGraphicFramePr>
            <a:graphicFrameLocks noGrp="1"/>
          </p:cNvGraphicFramePr>
          <p:nvPr/>
        </p:nvGraphicFramePr>
        <p:xfrm>
          <a:off x="508000" y="1477360"/>
          <a:ext cx="8128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664995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447645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786901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641764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55147526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+2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+4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+2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13538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20~25</a:t>
                      </a:r>
                      <a:r>
                        <a:rPr lang="en-US" altLang="ko-KR" sz="1800" dirty="0"/>
                        <a:t>°C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25~30</a:t>
                      </a:r>
                      <a:r>
                        <a:rPr lang="en-US" altLang="ko-KR" sz="1800" dirty="0"/>
                        <a:t>°C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30~35</a:t>
                      </a:r>
                      <a:r>
                        <a:rPr lang="en-US" altLang="ko-KR" sz="1800" dirty="0"/>
                        <a:t>°C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35~40</a:t>
                      </a:r>
                      <a:r>
                        <a:rPr lang="en-US" altLang="ko-KR" sz="1800" dirty="0"/>
                        <a:t>°C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40~45</a:t>
                      </a:r>
                      <a:r>
                        <a:rPr lang="en-US" altLang="ko-KR" sz="1800" dirty="0"/>
                        <a:t>°C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330048"/>
                  </a:ext>
                </a:extLst>
              </a:tr>
            </a:tbl>
          </a:graphicData>
        </a:graphic>
      </p:graphicFrame>
      <p:graphicFrame>
        <p:nvGraphicFramePr>
          <p:cNvPr id="8" name="표 3">
            <a:extLst>
              <a:ext uri="{FF2B5EF4-FFF2-40B4-BE49-F238E27FC236}">
                <a16:creationId xmlns:a16="http://schemas.microsoft.com/office/drawing/2014/main" id="{ACB14147-0479-42A6-83FD-657B09D6EF9A}"/>
              </a:ext>
            </a:extLst>
          </p:cNvPr>
          <p:cNvGraphicFramePr>
            <a:graphicFrameLocks noGrp="1"/>
          </p:cNvGraphicFramePr>
          <p:nvPr/>
        </p:nvGraphicFramePr>
        <p:xfrm>
          <a:off x="508000" y="2766505"/>
          <a:ext cx="8128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7082367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221948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889059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8325343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52940916"/>
                    </a:ext>
                  </a:extLst>
                </a:gridCol>
              </a:tblGrid>
              <a:tr h="286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5261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43835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08C0A3E-3176-4A5B-820D-8153052079FC}"/>
              </a:ext>
            </a:extLst>
          </p:cNvPr>
          <p:cNvSpPr txBox="1"/>
          <p:nvPr/>
        </p:nvSpPr>
        <p:spPr>
          <a:xfrm>
            <a:off x="508000" y="2305266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물을 준 횟수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2FCB67-E784-4147-88C0-4086DD17BFCF}"/>
              </a:ext>
            </a:extLst>
          </p:cNvPr>
          <p:cNvSpPr txBox="1"/>
          <p:nvPr/>
        </p:nvSpPr>
        <p:spPr>
          <a:xfrm>
            <a:off x="508000" y="101164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/>
              <a:t>기온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07108E-DBA4-41CC-9447-5FA436C98348}"/>
              </a:ext>
            </a:extLst>
          </p:cNvPr>
          <p:cNvSpPr txBox="1"/>
          <p:nvPr/>
        </p:nvSpPr>
        <p:spPr>
          <a:xfrm>
            <a:off x="68729" y="4768365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</a:t>
            </a:r>
            <a:r>
              <a:rPr lang="en-US" altLang="ko-KR" dirty="0"/>
              <a:t>)30</a:t>
            </a:r>
            <a:r>
              <a:rPr lang="ko-KR" altLang="en-US" dirty="0"/>
              <a:t>초</a:t>
            </a:r>
            <a:r>
              <a:rPr lang="en-US" altLang="ko-KR" dirty="0"/>
              <a:t>(</a:t>
            </a:r>
            <a:r>
              <a:rPr lang="ko-KR" altLang="en-US" dirty="0"/>
              <a:t>하루</a:t>
            </a:r>
            <a:r>
              <a:rPr lang="en-US" altLang="ko-KR" dirty="0"/>
              <a:t>)</a:t>
            </a:r>
            <a:r>
              <a:rPr lang="ko-KR" altLang="en-US" dirty="0"/>
              <a:t>동안 </a:t>
            </a:r>
            <a:r>
              <a:rPr lang="en-US" altLang="ko-KR" dirty="0"/>
              <a:t>26</a:t>
            </a:r>
            <a:r>
              <a:rPr lang="en-US" altLang="ko-KR" sz="1800" dirty="0"/>
              <a:t>°C</a:t>
            </a:r>
            <a:r>
              <a:rPr lang="ko-KR" altLang="en-US" dirty="0"/>
              <a:t>로</a:t>
            </a:r>
            <a:r>
              <a:rPr lang="ko-KR" altLang="en-US" sz="1800" dirty="0"/>
              <a:t> 총 </a:t>
            </a:r>
            <a:r>
              <a:rPr lang="en-US" altLang="ko-KR" sz="1800" dirty="0"/>
              <a:t>8</a:t>
            </a:r>
            <a:r>
              <a:rPr lang="ko-KR" altLang="en-US" sz="1800" dirty="0"/>
              <a:t>초 지속되고</a:t>
            </a:r>
            <a:r>
              <a:rPr lang="en-US" altLang="ko-KR" dirty="0"/>
              <a:t>, 33</a:t>
            </a:r>
            <a:r>
              <a:rPr lang="en-US" altLang="ko-KR" sz="1800" dirty="0"/>
              <a:t>°C</a:t>
            </a:r>
            <a:r>
              <a:rPr lang="ko-KR" altLang="en-US" dirty="0"/>
              <a:t>로 </a:t>
            </a:r>
            <a:r>
              <a:rPr lang="en-US" altLang="ko-KR" dirty="0"/>
              <a:t>13</a:t>
            </a:r>
            <a:r>
              <a:rPr lang="ko-KR" altLang="en-US" dirty="0"/>
              <a:t>초</a:t>
            </a:r>
            <a:r>
              <a:rPr lang="en-US" altLang="ko-KR" dirty="0"/>
              <a:t>, 42</a:t>
            </a:r>
            <a:r>
              <a:rPr lang="en-US" altLang="ko-KR" sz="1800" dirty="0"/>
              <a:t>°C</a:t>
            </a:r>
            <a:r>
              <a:rPr lang="ko-KR" altLang="en-US" sz="1800" dirty="0"/>
              <a:t>로 </a:t>
            </a:r>
            <a:r>
              <a:rPr lang="en-US" altLang="ko-KR" dirty="0"/>
              <a:t>9</a:t>
            </a:r>
            <a:r>
              <a:rPr lang="ko-KR" altLang="en-US" dirty="0"/>
              <a:t>초 지속되었다면 평균 점수는 </a:t>
            </a:r>
            <a:r>
              <a:rPr lang="en-US" altLang="ko-KR" dirty="0"/>
              <a:t>(8*2+13*4+9*0)/30=1.93</a:t>
            </a:r>
            <a:r>
              <a:rPr lang="ko-KR" altLang="en-US" dirty="0"/>
              <a:t>점이다</a:t>
            </a:r>
            <a:r>
              <a:rPr lang="en-US" altLang="ko-KR" dirty="0"/>
              <a:t>. </a:t>
            </a:r>
            <a:r>
              <a:rPr lang="ko-KR" altLang="en-US" dirty="0"/>
              <a:t>물을 </a:t>
            </a:r>
            <a:r>
              <a:rPr lang="en-US" altLang="ko-KR" dirty="0"/>
              <a:t>1</a:t>
            </a:r>
            <a:r>
              <a:rPr lang="ko-KR" altLang="en-US" dirty="0"/>
              <a:t>회 주었다면</a:t>
            </a:r>
            <a:r>
              <a:rPr lang="en-US" altLang="ko-KR" dirty="0"/>
              <a:t> </a:t>
            </a:r>
            <a:r>
              <a:rPr lang="ko-KR" altLang="en-US" dirty="0"/>
              <a:t>점수는 </a:t>
            </a:r>
            <a:r>
              <a:rPr lang="en-US" altLang="ko-KR" dirty="0"/>
              <a:t>3</a:t>
            </a:r>
            <a:r>
              <a:rPr lang="ko-KR" altLang="en-US" dirty="0"/>
              <a:t>점이다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총</a:t>
            </a:r>
            <a:r>
              <a:rPr lang="en-US" altLang="ko-KR" dirty="0"/>
              <a:t> </a:t>
            </a:r>
            <a:r>
              <a:rPr lang="ko-KR" altLang="en-US" dirty="0"/>
              <a:t>생장 점수는 총 </a:t>
            </a:r>
            <a:r>
              <a:rPr lang="en-US" altLang="ko-KR" dirty="0"/>
              <a:t>4.93</a:t>
            </a:r>
            <a:r>
              <a:rPr lang="ko-KR" altLang="en-US" dirty="0"/>
              <a:t>점이므로 건강지수에 변화는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 하루 중 최대 암기 지속시간이 </a:t>
            </a:r>
            <a:r>
              <a:rPr lang="en-US" altLang="ko-KR" dirty="0"/>
              <a:t>10</a:t>
            </a:r>
            <a:r>
              <a:rPr lang="ko-KR" altLang="en-US" dirty="0"/>
              <a:t>초였다면</a:t>
            </a:r>
            <a:r>
              <a:rPr lang="en-US" altLang="ko-KR" dirty="0"/>
              <a:t>, </a:t>
            </a:r>
            <a:r>
              <a:rPr lang="ko-KR" altLang="en-US" dirty="0"/>
              <a:t>최소 암기 기준 이상이므로 다음날 꽃은 개화한다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14" name="표 3">
            <a:extLst>
              <a:ext uri="{FF2B5EF4-FFF2-40B4-BE49-F238E27FC236}">
                <a16:creationId xmlns:a16="http://schemas.microsoft.com/office/drawing/2014/main" id="{A6B9664A-78AE-4CD5-B3FF-9E915184B866}"/>
              </a:ext>
            </a:extLst>
          </p:cNvPr>
          <p:cNvGraphicFramePr>
            <a:graphicFrameLocks noGrp="1"/>
          </p:cNvGraphicFramePr>
          <p:nvPr/>
        </p:nvGraphicFramePr>
        <p:xfrm>
          <a:off x="508000" y="3944938"/>
          <a:ext cx="48768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7082367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221948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88905990"/>
                    </a:ext>
                  </a:extLst>
                </a:gridCol>
              </a:tblGrid>
              <a:tr h="286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+1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5261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점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3~5</a:t>
                      </a:r>
                      <a:r>
                        <a:rPr lang="ko-KR" altLang="en-US" dirty="0"/>
                        <a:t>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점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이상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43835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227FBEC-629D-4177-8025-2C60C6DA3717}"/>
              </a:ext>
            </a:extLst>
          </p:cNvPr>
          <p:cNvSpPr txBox="1"/>
          <p:nvPr/>
        </p:nvSpPr>
        <p:spPr>
          <a:xfrm>
            <a:off x="508000" y="348369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건강지수</a:t>
            </a:r>
          </a:p>
        </p:txBody>
      </p:sp>
    </p:spTree>
    <p:extLst>
      <p:ext uri="{BB962C8B-B14F-4D97-AF65-F5344CB8AC3E}">
        <p14:creationId xmlns:p14="http://schemas.microsoft.com/office/powerpoint/2010/main" val="13933244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tcCmzjmhfJDuZhLbpvT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tcCmzjmhfJDuZhLbpvT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aeufGMLZ6f4cdCbhkTB3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pYkUTD7qABHdSGfRxOu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sVgDfMlUYA4jayhh1HOv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9DTBptqZV2uc8jFWqjFc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8pChlaXnULdSmJ4motlV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HbEfVRAWoJn4JJGiHEPM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BYOn956YP6sfx4V7ktuW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tcCmzjmhfJDuZhLbpvTG"/>
</p:tagLst>
</file>

<file path=ppt/theme/theme1.xml><?xml version="1.0" encoding="utf-8"?>
<a:theme xmlns:a="http://schemas.openxmlformats.org/drawingml/2006/main" name="PNU_CSE201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NU_CSE2018" id="{439E5F79-CFE3-4032-A601-C40681A7A87C}" vid="{10F89F83-683A-40D6-BA90-26E73A59182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PNU_CSE2018</Template>
  <TotalTime>1965</TotalTime>
  <Words>749</Words>
  <Application>Microsoft Office PowerPoint</Application>
  <PresentationFormat>화면 슬라이드 쇼(4:3)</PresentationFormat>
  <Paragraphs>166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나눔고딕 ExtraBold</vt:lpstr>
      <vt:lpstr>맑은 고딕</vt:lpstr>
      <vt:lpstr>Arial</vt:lpstr>
      <vt:lpstr>Candara</vt:lpstr>
      <vt:lpstr>Cooper Black</vt:lpstr>
      <vt:lpstr>Tahoma</vt:lpstr>
      <vt:lpstr>Times New Roman</vt:lpstr>
      <vt:lpstr>Wingdings</vt:lpstr>
      <vt:lpstr>PNU_CSE2018</vt:lpstr>
      <vt:lpstr>식물 성장 예측 프로젝트 설계 발표자료 템플릿</vt:lpstr>
      <vt:lpstr>배경 및 필요성</vt:lpstr>
      <vt:lpstr>기존 시스템이나 서비스의 현상 및 한계</vt:lpstr>
      <vt:lpstr>제안하는 시스템의 목표와 특성</vt:lpstr>
      <vt:lpstr>제안하는 시스템의 내용 및 방법</vt:lpstr>
      <vt:lpstr>제안하는 시스템의 내용 및 방법</vt:lpstr>
      <vt:lpstr>제안하는 시스템의 내용 및 방법</vt:lpstr>
      <vt:lpstr>제안하는 시스템의 내용 및 방법</vt:lpstr>
      <vt:lpstr>제안하는 시스템의 내용 및 방법</vt:lpstr>
      <vt:lpstr>제안하는 시스템의 내용 및 방법</vt:lpstr>
      <vt:lpstr>활용 방안 및 향후 발전 방향</vt:lpstr>
      <vt:lpstr>필요한 부품 목록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기초 실험 교과목 개요</dc:title>
  <dc:creator>김종덕</dc:creator>
  <cp:lastModifiedBy>송세연</cp:lastModifiedBy>
  <cp:revision>125</cp:revision>
  <dcterms:created xsi:type="dcterms:W3CDTF">2018-02-20T01:52:53Z</dcterms:created>
  <dcterms:modified xsi:type="dcterms:W3CDTF">2020-11-06T13:42:07Z</dcterms:modified>
</cp:coreProperties>
</file>