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56" r:id="rId2"/>
    <p:sldId id="297" r:id="rId3"/>
    <p:sldId id="298" r:id="rId4"/>
    <p:sldId id="299" r:id="rId5"/>
    <p:sldId id="318" r:id="rId6"/>
    <p:sldId id="300" r:id="rId7"/>
    <p:sldId id="303" r:id="rId8"/>
    <p:sldId id="315" r:id="rId9"/>
    <p:sldId id="314" r:id="rId10"/>
    <p:sldId id="301" r:id="rId11"/>
    <p:sldId id="316" r:id="rId12"/>
    <p:sldId id="317" r:id="rId13"/>
    <p:sldId id="31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CA"/>
    <a:srgbClr val="FFFF99"/>
    <a:srgbClr val="9BBB59"/>
    <a:srgbClr val="8064A2"/>
    <a:srgbClr val="4F81BD"/>
    <a:srgbClr val="C0504D"/>
    <a:srgbClr val="4BACC6"/>
    <a:srgbClr val="0000FF"/>
    <a:srgbClr val="023368"/>
    <a:srgbClr val="114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78" autoAdjust="0"/>
    <p:restoredTop sz="74526" autoAdjust="0"/>
  </p:normalViewPr>
  <p:slideViewPr>
    <p:cSldViewPr snapToGrid="0">
      <p:cViewPr varScale="1">
        <p:scale>
          <a:sx n="49" d="100"/>
          <a:sy n="49" d="100"/>
        </p:scale>
        <p:origin x="15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FD1F1-D724-4AC1-93C5-DC9ABA9C1EA4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CA17B-6F8B-4A94-8B8D-FD0991A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83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gi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741" y="2682140"/>
            <a:ext cx="2088296" cy="2844240"/>
          </a:xfrm>
          <a:prstGeom prst="rect">
            <a:avLst/>
          </a:prstGeom>
        </p:spPr>
      </p:pic>
      <p:sp>
        <p:nvSpPr>
          <p:cNvPr id="10" name="L 도형 5"/>
          <p:cNvSpPr/>
          <p:nvPr/>
        </p:nvSpPr>
        <p:spPr bwMode="auto">
          <a:xfrm flipH="1">
            <a:off x="817" y="5976589"/>
            <a:ext cx="9146638" cy="836787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14288 w 9375356"/>
              <a:gd name="connsiteY5" fmla="*/ 786010 h 786010"/>
              <a:gd name="connsiteX6" fmla="*/ 0 w 9375356"/>
              <a:gd name="connsiteY6" fmla="*/ 0 h 786010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2381 w 9375356"/>
              <a:gd name="connsiteY5" fmla="*/ 786010 h 786010"/>
              <a:gd name="connsiteX6" fmla="*/ 0 w 9375356"/>
              <a:gd name="connsiteY6" fmla="*/ 0 h 786010"/>
              <a:gd name="connsiteX0" fmla="*/ 2488 w 9373081"/>
              <a:gd name="connsiteY0" fmla="*/ 17447 h 783829"/>
              <a:gd name="connsiteX1" fmla="*/ 1756474 w 9373081"/>
              <a:gd name="connsiteY1" fmla="*/ 0 h 783829"/>
              <a:gd name="connsiteX2" fmla="*/ 2423224 w 9373081"/>
              <a:gd name="connsiteY2" fmla="*/ 306187 h 783829"/>
              <a:gd name="connsiteX3" fmla="*/ 9373081 w 9373081"/>
              <a:gd name="connsiteY3" fmla="*/ 306187 h 783829"/>
              <a:gd name="connsiteX4" fmla="*/ 9373081 w 9373081"/>
              <a:gd name="connsiteY4" fmla="*/ 783829 h 783829"/>
              <a:gd name="connsiteX5" fmla="*/ 106 w 9373081"/>
              <a:gd name="connsiteY5" fmla="*/ 783829 h 783829"/>
              <a:gd name="connsiteX6" fmla="*/ 2488 w 9373081"/>
              <a:gd name="connsiteY6" fmla="*/ 17447 h 783829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418 h 766800"/>
              <a:gd name="connsiteX1" fmla="*/ 1756474 w 9373081"/>
              <a:gd name="connsiteY1" fmla="*/ 418 h 766800"/>
              <a:gd name="connsiteX2" fmla="*/ 2423224 w 9373081"/>
              <a:gd name="connsiteY2" fmla="*/ 289158 h 766800"/>
              <a:gd name="connsiteX3" fmla="*/ 9373081 w 9373081"/>
              <a:gd name="connsiteY3" fmla="*/ 289158 h 766800"/>
              <a:gd name="connsiteX4" fmla="*/ 9373081 w 9373081"/>
              <a:gd name="connsiteY4" fmla="*/ 766800 h 766800"/>
              <a:gd name="connsiteX5" fmla="*/ 106 w 9373081"/>
              <a:gd name="connsiteY5" fmla="*/ 766800 h 766800"/>
              <a:gd name="connsiteX6" fmla="*/ 2488 w 9373081"/>
              <a:gd name="connsiteY6" fmla="*/ 418 h 766800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73081" h="766382">
                <a:moveTo>
                  <a:pt x="2488" y="0"/>
                </a:moveTo>
                <a:lnTo>
                  <a:pt x="1756474" y="0"/>
                </a:lnTo>
                <a:cubicBezTo>
                  <a:pt x="2043018" y="462"/>
                  <a:pt x="2107312" y="264481"/>
                  <a:pt x="2423224" y="288740"/>
                </a:cubicBezTo>
                <a:lnTo>
                  <a:pt x="9373081" y="288740"/>
                </a:lnTo>
                <a:lnTo>
                  <a:pt x="9373081" y="766382"/>
                </a:lnTo>
                <a:lnTo>
                  <a:pt x="106" y="766382"/>
                </a:lnTo>
                <a:cubicBezTo>
                  <a:pt x="-688" y="504379"/>
                  <a:pt x="3282" y="262003"/>
                  <a:pt x="248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L 도형 5"/>
          <p:cNvSpPr/>
          <p:nvPr/>
        </p:nvSpPr>
        <p:spPr bwMode="auto">
          <a:xfrm flipH="1">
            <a:off x="818" y="6029547"/>
            <a:ext cx="9143182" cy="783829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1068" h="783829">
                <a:moveTo>
                  <a:pt x="0" y="0"/>
                </a:moveTo>
                <a:lnTo>
                  <a:pt x="1744461" y="0"/>
                </a:lnTo>
                <a:cubicBezTo>
                  <a:pt x="2023861" y="462"/>
                  <a:pt x="2100061" y="299375"/>
                  <a:pt x="2411211" y="306187"/>
                </a:cubicBezTo>
                <a:lnTo>
                  <a:pt x="9361068" y="306187"/>
                </a:lnTo>
                <a:lnTo>
                  <a:pt x="9361068" y="783829"/>
                </a:lnTo>
                <a:lnTo>
                  <a:pt x="0" y="78382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BEBEBE"/>
              </a:gs>
              <a:gs pos="0">
                <a:srgbClr val="ECECEC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3" name="Picture 8" descr="C:\Users\Donggeon Lee\Desktop\IoT\pn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53" y="6223627"/>
            <a:ext cx="1645499" cy="41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제목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1277281"/>
            <a:ext cx="7772400" cy="125982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3" name="부제목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650024" y="3023001"/>
            <a:ext cx="5843952" cy="1081259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004EA2"/>
                </a:solidFill>
                <a:effectLst>
                  <a:glow rad="38100">
                    <a:schemeClr val="bg1"/>
                  </a:glow>
                </a:effectLst>
                <a:latin typeface="Candara" panose="020E0502030303020204" pitchFamily="34" charset="0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0D680-078B-4021-91D2-BFE36AAF6766}"/>
              </a:ext>
            </a:extLst>
          </p:cNvPr>
          <p:cNvSpPr txBox="1"/>
          <p:nvPr/>
        </p:nvSpPr>
        <p:spPr>
          <a:xfrm>
            <a:off x="3320925" y="5041117"/>
            <a:ext cx="2723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부산대학교 공과대학 전기컴퓨터공학부</a:t>
            </a:r>
            <a:endParaRPr lang="en-US" altLang="ko-KR" sz="1200" b="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2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</a:t>
            </a:r>
            <a:r>
              <a:rPr lang="ko-KR" altLang="en-US" sz="2000" b="0" dirty="0">
                <a:solidFill>
                  <a:schemeClr val="tx2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컴퓨터공학전공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A9853B-F490-4B3B-9B23-5B632CC61D03}"/>
              </a:ext>
            </a:extLst>
          </p:cNvPr>
          <p:cNvSpPr/>
          <p:nvPr/>
        </p:nvSpPr>
        <p:spPr>
          <a:xfrm>
            <a:off x="817" y="0"/>
            <a:ext cx="9144000" cy="711200"/>
          </a:xfrm>
          <a:prstGeom prst="rect">
            <a:avLst/>
          </a:prstGeom>
          <a:solidFill>
            <a:srgbClr val="004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3CDD27-CD1C-4CA0-A452-7B574BE3AB50}"/>
              </a:ext>
            </a:extLst>
          </p:cNvPr>
          <p:cNvSpPr/>
          <p:nvPr/>
        </p:nvSpPr>
        <p:spPr>
          <a:xfrm>
            <a:off x="0" y="612559"/>
            <a:ext cx="9144000" cy="383340"/>
          </a:xfrm>
          <a:prstGeom prst="rect">
            <a:avLst/>
          </a:prstGeom>
          <a:solidFill>
            <a:srgbClr val="20A15E"/>
          </a:solidFill>
          <a:ln>
            <a:solidFill>
              <a:srgbClr val="20A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기본형">
            <a:extLst>
              <a:ext uri="{FF2B5EF4-FFF2-40B4-BE49-F238E27FC236}">
                <a16:creationId xmlns:a16="http://schemas.microsoft.com/office/drawing/2014/main" id="{D26D7978-E8B6-4D84-BAC1-928F19A6FE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6557" r="28362" b="25734"/>
          <a:stretch/>
        </p:blipFill>
        <p:spPr bwMode="auto">
          <a:xfrm>
            <a:off x="108529" y="133822"/>
            <a:ext cx="1080653" cy="76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정장형 심볼01">
            <a:extLst>
              <a:ext uri="{FF2B5EF4-FFF2-40B4-BE49-F238E27FC236}">
                <a16:creationId xmlns:a16="http://schemas.microsoft.com/office/drawing/2014/main" id="{690CD754-3353-485D-95B4-94148F98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064" y="5041117"/>
            <a:ext cx="613861" cy="6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960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9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457200" y="908720"/>
            <a:ext cx="4038600" cy="58326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648200" y="908720"/>
            <a:ext cx="4038600" cy="5832648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5565FF20-9F99-4F3D-8508-0C7C5A8F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889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05DB11-9E8D-4861-8DF2-ADEACCA464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0" y="914400"/>
            <a:ext cx="8587509" cy="5532438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  <a:ea typeface="+mj-ea"/>
              </a:defRPr>
            </a:lvl1pPr>
            <a:lvl2pPr>
              <a:lnSpc>
                <a:spcPct val="150000"/>
              </a:lnSpc>
              <a:defRPr baseline="0">
                <a:latin typeface="Candara" panose="020E0502030303020204" pitchFamily="34" charset="0"/>
                <a:ea typeface="+mn-ea"/>
              </a:defRPr>
            </a:lvl2pPr>
            <a:lvl3pPr>
              <a:defRPr baseline="0">
                <a:latin typeface="Candara" panose="020E0502030303020204" pitchFamily="34" charset="0"/>
                <a:ea typeface="+mn-ea"/>
              </a:defRPr>
            </a:lvl3pPr>
            <a:lvl4pPr>
              <a:defRPr baseline="0">
                <a:latin typeface="Candara" panose="020E0502030303020204" pitchFamily="34" charset="0"/>
                <a:ea typeface="+mn-ea"/>
              </a:defRPr>
            </a:lvl4pPr>
            <a:lvl5pPr>
              <a:defRPr baseline="0">
                <a:latin typeface="Candara" panose="020E0502030303020204" pitchFamily="34" charset="0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11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3929066"/>
            <a:ext cx="7772400" cy="714380"/>
          </a:xfrm>
        </p:spPr>
        <p:txBody>
          <a:bodyPr anchor="t"/>
          <a:lstStyle>
            <a:lvl1pPr algn="l">
              <a:defRPr sz="4000" b="1" cap="all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4643445"/>
            <a:ext cx="77724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0725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457200" y="908720"/>
            <a:ext cx="4038600" cy="5832648"/>
          </a:xfrm>
        </p:spPr>
        <p:txBody>
          <a:bodyPr>
            <a:normAutofit/>
          </a:bodyPr>
          <a:lstStyle>
            <a:lvl1pPr>
              <a:defRPr sz="2000"/>
            </a:lvl1pPr>
            <a:lvl2pPr marL="442913" indent="-174625">
              <a:defRPr sz="1600"/>
            </a:lvl2pPr>
            <a:lvl3pPr marL="803275" indent="-174625">
              <a:defRPr sz="1400"/>
            </a:lvl3pPr>
            <a:lvl4pPr marL="1081088" indent="-277813">
              <a:defRPr sz="1200"/>
            </a:lvl4pPr>
            <a:lvl5pPr marL="1163638" indent="-268288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5565FF20-9F99-4F3D-8508-0C7C5A8F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56323F4-0B9B-4F2F-9D74-97D8AAC62AB9}"/>
              </a:ext>
            </a:extLst>
          </p:cNvPr>
          <p:cNvSpPr>
            <a:spLocks noGrp="1"/>
          </p:cNvSpPr>
          <p:nvPr>
            <p:ph sz="half" idx="11"/>
            <p:custDataLst>
              <p:tags r:id="rId3"/>
            </p:custDataLst>
          </p:nvPr>
        </p:nvSpPr>
        <p:spPr>
          <a:xfrm>
            <a:off x="4927600" y="908720"/>
            <a:ext cx="4038600" cy="5832648"/>
          </a:xfrm>
        </p:spPr>
        <p:txBody>
          <a:bodyPr>
            <a:normAutofit/>
          </a:bodyPr>
          <a:lstStyle>
            <a:lvl1pPr>
              <a:defRPr sz="2000"/>
            </a:lvl1pPr>
            <a:lvl2pPr marL="442913" indent="-174625">
              <a:defRPr sz="1600"/>
            </a:lvl2pPr>
            <a:lvl3pPr marL="803275" indent="-174625">
              <a:defRPr sz="1400"/>
            </a:lvl3pPr>
            <a:lvl4pPr marL="1081088" indent="-277813">
              <a:defRPr sz="1200"/>
            </a:lvl4pPr>
            <a:lvl5pPr marL="1163638" indent="-268288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27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40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31809"/>
      </p:ext>
    </p:extLst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0"/>
          <p:cNvSpPr>
            <a:spLocks noChangeArrowheads="1"/>
          </p:cNvSpPr>
          <p:nvPr/>
        </p:nvSpPr>
        <p:spPr bwMode="invGray">
          <a:xfrm>
            <a:off x="0" y="-22225"/>
            <a:ext cx="9144000" cy="555625"/>
          </a:xfrm>
          <a:prstGeom prst="rect">
            <a:avLst/>
          </a:prstGeom>
          <a:solidFill>
            <a:srgbClr val="009EA8">
              <a:alpha val="3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 sz="3200">
              <a:solidFill>
                <a:srgbClr val="481C10"/>
              </a:solidFill>
              <a:ea typeface="맑은 고딕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8301038" y="6525344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ctr" latinLnBrk="1" hangingPunct="1">
              <a:spcBef>
                <a:spcPct val="20000"/>
              </a:spcBef>
              <a:defRPr/>
            </a:pPr>
            <a:fld id="{384696AA-5E38-43AD-84E0-1096E86142ED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fontAlgn="ctr" latinLnBrk="1" hangingPunct="1">
                <a:spcBef>
                  <a:spcPct val="20000"/>
                </a:spcBef>
                <a:defRPr/>
              </a:pPr>
              <a:t>‹#›</a:t>
            </a:fld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47650" y="35744"/>
            <a:ext cx="7600950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26960" y="836712"/>
            <a:ext cx="8449496" cy="5544616"/>
          </a:xfrm>
        </p:spPr>
        <p:txBody>
          <a:bodyPr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6765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05DB11-9E8D-4861-8DF2-ADEACCA464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0" y="914400"/>
            <a:ext cx="8587509" cy="5532438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  <a:ea typeface="+mj-ea"/>
              </a:defRPr>
            </a:lvl1pPr>
            <a:lvl2pPr>
              <a:defRPr baseline="0">
                <a:latin typeface="Candara" panose="020E0502030303020204" pitchFamily="34" charset="0"/>
                <a:ea typeface="+mn-ea"/>
              </a:defRPr>
            </a:lvl2pPr>
            <a:lvl3pPr>
              <a:defRPr baseline="0">
                <a:latin typeface="Candara" panose="020E0502030303020204" pitchFamily="34" charset="0"/>
                <a:ea typeface="+mn-ea"/>
              </a:defRPr>
            </a:lvl3pPr>
            <a:lvl4pPr>
              <a:defRPr baseline="0">
                <a:latin typeface="Candara" panose="020E0502030303020204" pitchFamily="34" charset="0"/>
                <a:ea typeface="+mn-ea"/>
              </a:defRPr>
            </a:lvl4pPr>
            <a:lvl5pPr>
              <a:defRPr baseline="0">
                <a:latin typeface="Candara" panose="020E0502030303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7791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26" name="제목 개체 틀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181794" y="129648"/>
            <a:ext cx="8784976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179512" y="796190"/>
            <a:ext cx="8784976" cy="598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6791968"/>
            <a:ext cx="9144000" cy="66032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 descr="C:\Users\Donggeon Lee\Desktop\IoT\pnu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430120"/>
            <a:ext cx="1325123" cy="33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74" r:id="rId9"/>
    <p:sldLayoutId id="2147483680" r:id="rId10"/>
    <p:sldLayoutId id="2147483676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800" b="1" kern="1200" baseline="0">
          <a:solidFill>
            <a:srgbClr val="20A15E"/>
          </a:solidFill>
          <a:effectLst>
            <a:glow rad="127000">
              <a:schemeClr val="bg1"/>
            </a:glow>
          </a:effectLst>
          <a:latin typeface="Candara" panose="020E0502030303020204" pitchFamily="34" charset="0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9pPr>
    </p:titleStyle>
    <p:bodyStyle>
      <a:lvl1pPr marL="342900" indent="-342900" algn="l" rtl="0" eaLnBrk="1" fontAlgn="base" latinLnBrk="1" hangingPunct="1">
        <a:lnSpc>
          <a:spcPct val="100000"/>
        </a:lnSpc>
        <a:spcBef>
          <a:spcPts val="600"/>
        </a:spcBef>
        <a:spcAft>
          <a:spcPts val="600"/>
        </a:spcAft>
        <a:buFont typeface="Wingdings" pitchFamily="2" charset="2"/>
        <a:buChar char="v"/>
        <a:defRPr sz="2000" b="1" kern="1200" baseline="0">
          <a:solidFill>
            <a:srgbClr val="023368"/>
          </a:solidFill>
          <a:effectLst>
            <a:glow rad="38100">
              <a:schemeClr val="bg1"/>
            </a:glow>
          </a:effectLst>
          <a:latin typeface="Candara" panose="020E0502030303020204" pitchFamily="34" charset="0"/>
          <a:ea typeface="+mj-ea"/>
          <a:cs typeface="+mn-cs"/>
        </a:defRPr>
      </a:lvl1pPr>
      <a:lvl2pPr marL="742950" indent="-285750" algn="l" rtl="0" eaLnBrk="1" fontAlgn="base" latinLnBrk="1" hangingPunct="1">
        <a:lnSpc>
          <a:spcPct val="100000"/>
        </a:lnSpc>
        <a:spcBef>
          <a:spcPts val="600"/>
        </a:spcBef>
        <a:spcAft>
          <a:spcPts val="600"/>
        </a:spcAft>
        <a:buFont typeface="Wingdings" pitchFamily="2" charset="2"/>
        <a:buChar char="§"/>
        <a:defRPr sz="16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•"/>
        <a:defRPr sz="14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–"/>
        <a:defRPr sz="12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»"/>
        <a:defRPr sz="12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9.jpg"/><Relationship Id="rId7" Type="http://schemas.openxmlformats.org/officeDocument/2006/relationships/image" Target="../media/image47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microsoft.com/office/2007/relationships/hdphoto" Target="../media/hdphoto5.wdp"/><Relationship Id="rId18" Type="http://schemas.openxmlformats.org/officeDocument/2006/relationships/image" Target="../media/image25.png"/><Relationship Id="rId3" Type="http://schemas.openxmlformats.org/officeDocument/2006/relationships/image" Target="../media/image17.jpg"/><Relationship Id="rId21" Type="http://schemas.microsoft.com/office/2007/relationships/hdphoto" Target="../media/hdphoto9.wdp"/><Relationship Id="rId7" Type="http://schemas.microsoft.com/office/2007/relationships/hdphoto" Target="../media/hdphoto2.wdp"/><Relationship Id="rId12" Type="http://schemas.openxmlformats.org/officeDocument/2006/relationships/image" Target="../media/image22.png"/><Relationship Id="rId17" Type="http://schemas.microsoft.com/office/2007/relationships/hdphoto" Target="../media/hdphoto7.wdp"/><Relationship Id="rId2" Type="http://schemas.openxmlformats.org/officeDocument/2006/relationships/image" Target="../media/image16.jpg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21.png"/><Relationship Id="rId19" Type="http://schemas.microsoft.com/office/2007/relationships/hdphoto" Target="../media/hdphoto8.wdp"/><Relationship Id="rId4" Type="http://schemas.openxmlformats.org/officeDocument/2006/relationships/image" Target="../media/image18.png"/><Relationship Id="rId9" Type="http://schemas.microsoft.com/office/2007/relationships/hdphoto" Target="../media/hdphoto3.wdp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200" dirty="0"/>
              <a:t>식물 성장 예측 시뮬레이션</a:t>
            </a:r>
            <a:br>
              <a:rPr lang="en-US" altLang="ko-KR" sz="3200" dirty="0"/>
            </a:br>
            <a:r>
              <a:rPr lang="ko-KR" altLang="en-US" sz="3200" dirty="0"/>
              <a:t>프로젝트 설계 발표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E6DD0D-58CE-4ECD-B3B8-09118EB1B845}"/>
              </a:ext>
            </a:extLst>
          </p:cNvPr>
          <p:cNvSpPr/>
          <p:nvPr/>
        </p:nvSpPr>
        <p:spPr>
          <a:xfrm>
            <a:off x="95731" y="6461349"/>
            <a:ext cx="2400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81518" latinLnBrk="0"/>
            <a:r>
              <a:rPr lang="en-US" altLang="ko-KR" sz="1400" kern="0" spc="-91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20A15E"/>
                </a:solidFill>
                <a:latin typeface="Cooper Black" panose="0208090404030B020404" pitchFamily="18" charset="0"/>
                <a:ea typeface="나눔명조 ExtraBold" panose="02020603020101020101" pitchFamily="18" charset="-127"/>
              </a:rPr>
              <a:t>Elementary Computer Lab.</a:t>
            </a:r>
            <a:endParaRPr lang="ko-KR" altLang="en-US" sz="1400" kern="0" spc="-91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rgbClr val="20A15E"/>
              </a:solidFill>
              <a:latin typeface="Cooper Black" panose="0208090404030B020404" pitchFamily="18" charset="0"/>
              <a:ea typeface="나눔명조 ExtraBold" panose="02020603020101020101" pitchFamily="18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532238" y="2821296"/>
            <a:ext cx="6186374" cy="2181011"/>
          </a:xfrm>
        </p:spPr>
        <p:txBody>
          <a:bodyPr/>
          <a:lstStyle/>
          <a:p>
            <a:r>
              <a:rPr lang="en-US" altLang="ko-KR" dirty="0"/>
              <a:t>2020</a:t>
            </a:r>
            <a:r>
              <a:rPr lang="ko-KR" altLang="en-US" dirty="0"/>
              <a:t>년 부산대학교 어드벤처 디자인 </a:t>
            </a:r>
            <a:r>
              <a:rPr lang="ko-KR" altLang="en-US" dirty="0" err="1"/>
              <a:t>텀</a:t>
            </a:r>
            <a:r>
              <a:rPr lang="ko-KR" altLang="en-US" dirty="0"/>
              <a:t> 프로젝트 과제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202055550 </a:t>
            </a:r>
            <a:r>
              <a:rPr lang="ko-KR" altLang="en-US" dirty="0"/>
              <a:t>박혜경</a:t>
            </a:r>
            <a:endParaRPr lang="en-US" altLang="ko-KR" dirty="0"/>
          </a:p>
          <a:p>
            <a:r>
              <a:rPr lang="en-US" altLang="ko-KR" dirty="0"/>
              <a:t>202055558 </a:t>
            </a:r>
            <a:r>
              <a:rPr lang="ko-KR" altLang="en-US" dirty="0" err="1"/>
              <a:t>송세연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44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B8DC6D-23C2-4E55-A9D0-090EA23C3F1F}"/>
              </a:ext>
            </a:extLst>
          </p:cNvPr>
          <p:cNvSpPr/>
          <p:nvPr/>
        </p:nvSpPr>
        <p:spPr>
          <a:xfrm>
            <a:off x="2272554" y="166580"/>
            <a:ext cx="2327136" cy="627746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51D215-9D31-430A-BC40-7AD23293E25B}"/>
              </a:ext>
            </a:extLst>
          </p:cNvPr>
          <p:cNvSpPr/>
          <p:nvPr/>
        </p:nvSpPr>
        <p:spPr>
          <a:xfrm>
            <a:off x="177801" y="166580"/>
            <a:ext cx="1624106" cy="614218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6065" y="220449"/>
            <a:ext cx="8786688" cy="614218"/>
          </a:xfrm>
        </p:spPr>
        <p:txBody>
          <a:bodyPr/>
          <a:lstStyle/>
          <a:p>
            <a:r>
              <a:rPr lang="ko-KR" altLang="en-US" dirty="0"/>
              <a:t>활용 방안 및 향후 발전 방향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6182DF8-8F3A-403C-84DF-0F0BAC3B9AC0}"/>
              </a:ext>
            </a:extLst>
          </p:cNvPr>
          <p:cNvGrpSpPr/>
          <p:nvPr/>
        </p:nvGrpSpPr>
        <p:grpSpPr>
          <a:xfrm>
            <a:off x="608954" y="1129551"/>
            <a:ext cx="8211518" cy="4786407"/>
            <a:chOff x="1551385" y="1013846"/>
            <a:chExt cx="8677529" cy="520059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9FC54D-6A53-4FDA-ADC3-B23B497D8EA5}"/>
                </a:ext>
              </a:extLst>
            </p:cNvPr>
            <p:cNvSpPr txBox="1"/>
            <p:nvPr/>
          </p:nvSpPr>
          <p:spPr>
            <a:xfrm>
              <a:off x="1551385" y="4316699"/>
              <a:ext cx="3761528" cy="50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국내 농사 시뮬레이션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43F3593-E50E-49B3-B81E-B4BDADFBD993}"/>
                </a:ext>
              </a:extLst>
            </p:cNvPr>
            <p:cNvGrpSpPr/>
            <p:nvPr/>
          </p:nvGrpSpPr>
          <p:grpSpPr>
            <a:xfrm>
              <a:off x="1551385" y="1013846"/>
              <a:ext cx="8677529" cy="5200595"/>
              <a:chOff x="1551385" y="1013846"/>
              <a:chExt cx="8677529" cy="5200595"/>
            </a:xfrm>
          </p:grpSpPr>
          <p:pic>
            <p:nvPicPr>
              <p:cNvPr id="12" name="그래픽 11" descr="농업">
                <a:extLst>
                  <a:ext uri="{FF2B5EF4-FFF2-40B4-BE49-F238E27FC236}">
                    <a16:creationId xmlns:a16="http://schemas.microsoft.com/office/drawing/2014/main" id="{5B1ECAF0-047D-42C6-B871-8E2EC8FA24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51385" y="1013846"/>
                <a:ext cx="3399577" cy="3399577"/>
              </a:xfrm>
              <a:prstGeom prst="rect">
                <a:avLst/>
              </a:prstGeom>
            </p:spPr>
          </p:pic>
          <p:pic>
            <p:nvPicPr>
              <p:cNvPr id="13" name="그래픽 12" descr="시험관">
                <a:extLst>
                  <a:ext uri="{FF2B5EF4-FFF2-40B4-BE49-F238E27FC236}">
                    <a16:creationId xmlns:a16="http://schemas.microsoft.com/office/drawing/2014/main" id="{ABED04D0-654F-4661-86E0-B8BCD3CE1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54780" y="1326335"/>
                <a:ext cx="3186112" cy="3186112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FE2845-9B85-4606-AC74-3D0F0C174376}"/>
                  </a:ext>
                </a:extLst>
              </p:cNvPr>
              <p:cNvSpPr txBox="1"/>
              <p:nvPr/>
            </p:nvSpPr>
            <p:spPr>
              <a:xfrm>
                <a:off x="5768598" y="4331025"/>
                <a:ext cx="4460316" cy="501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/>
                  <a:t>추가 자본 없이 연구 가능</a:t>
                </a:r>
              </a:p>
            </p:txBody>
          </p:sp>
          <p:sp>
            <p:nvSpPr>
              <p:cNvPr id="15" name="화살표: 아래쪽 14">
                <a:extLst>
                  <a:ext uri="{FF2B5EF4-FFF2-40B4-BE49-F238E27FC236}">
                    <a16:creationId xmlns:a16="http://schemas.microsoft.com/office/drawing/2014/main" id="{B50451BF-12BB-42D5-B3EE-DD2548580B2A}"/>
                  </a:ext>
                </a:extLst>
              </p:cNvPr>
              <p:cNvSpPr/>
              <p:nvPr/>
            </p:nvSpPr>
            <p:spPr>
              <a:xfrm>
                <a:off x="3008497" y="4976677"/>
                <a:ext cx="485352" cy="523220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E4D42B-BEA1-478B-AD77-F1A8E244996C}"/>
                  </a:ext>
                </a:extLst>
              </p:cNvPr>
              <p:cNvSpPr txBox="1"/>
              <p:nvPr/>
            </p:nvSpPr>
            <p:spPr>
              <a:xfrm>
                <a:off x="2158179" y="5712826"/>
                <a:ext cx="2185988" cy="501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/>
                  <a:t>농가에 도움</a:t>
                </a:r>
              </a:p>
            </p:txBody>
          </p:sp>
          <p:sp>
            <p:nvSpPr>
              <p:cNvPr id="17" name="화살표: 아래쪽 16">
                <a:extLst>
                  <a:ext uri="{FF2B5EF4-FFF2-40B4-BE49-F238E27FC236}">
                    <a16:creationId xmlns:a16="http://schemas.microsoft.com/office/drawing/2014/main" id="{B3B728BB-097D-47F3-BB77-018E04F7875A}"/>
                  </a:ext>
                </a:extLst>
              </p:cNvPr>
              <p:cNvSpPr/>
              <p:nvPr/>
            </p:nvSpPr>
            <p:spPr>
              <a:xfrm>
                <a:off x="7605160" y="4976677"/>
                <a:ext cx="485352" cy="523220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2D5157-C160-4946-A86E-CC365987A76C}"/>
                  </a:ext>
                </a:extLst>
              </p:cNvPr>
              <p:cNvSpPr txBox="1"/>
              <p:nvPr/>
            </p:nvSpPr>
            <p:spPr>
              <a:xfrm>
                <a:off x="6754842" y="5712826"/>
                <a:ext cx="2185988" cy="501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/>
                  <a:t>연구에 도움</a:t>
                </a:r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90924-C159-4C60-B0C3-26D6F38D7F4F}"/>
              </a:ext>
            </a:extLst>
          </p:cNvPr>
          <p:cNvGrpSpPr/>
          <p:nvPr/>
        </p:nvGrpSpPr>
        <p:grpSpPr>
          <a:xfrm>
            <a:off x="19675" y="879832"/>
            <a:ext cx="8933078" cy="5386497"/>
            <a:chOff x="685800" y="979060"/>
            <a:chExt cx="8933078" cy="5386497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D681B0C-3544-4EE7-8686-9F20B8E8201A}"/>
                </a:ext>
              </a:extLst>
            </p:cNvPr>
            <p:cNvSpPr/>
            <p:nvPr/>
          </p:nvSpPr>
          <p:spPr>
            <a:xfrm>
              <a:off x="685800" y="979060"/>
              <a:ext cx="8933078" cy="5386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3" name="그래픽 22" descr="가로 막대형 차트">
              <a:extLst>
                <a:ext uri="{FF2B5EF4-FFF2-40B4-BE49-F238E27FC236}">
                  <a16:creationId xmlns:a16="http://schemas.microsoft.com/office/drawing/2014/main" id="{9D09C88C-21F9-4606-911C-A5FA34973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42916" y="3045192"/>
              <a:ext cx="3040396" cy="304039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805293-8846-4AF8-9A32-A1BBE0ED6CE4}"/>
                </a:ext>
              </a:extLst>
            </p:cNvPr>
            <p:cNvSpPr txBox="1"/>
            <p:nvPr/>
          </p:nvSpPr>
          <p:spPr>
            <a:xfrm>
              <a:off x="4944849" y="2162582"/>
              <a:ext cx="419433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anose="05000000000000000000" pitchFamily="2" charset="2"/>
                </a:rPr>
                <a:t></a:t>
              </a:r>
              <a:r>
                <a:rPr lang="ko-KR" altLang="en-US" sz="2000" dirty="0">
                  <a:sym typeface="Wingdings" panose="05000000000000000000" pitchFamily="2" charset="2"/>
                </a:rPr>
                <a:t>조도</a:t>
              </a:r>
              <a:r>
                <a:rPr lang="en-US" altLang="ko-KR" sz="2000" dirty="0">
                  <a:sym typeface="Wingdings" panose="05000000000000000000" pitchFamily="2" charset="2"/>
                </a:rPr>
                <a:t>, </a:t>
              </a:r>
              <a:r>
                <a:rPr lang="ko-KR" altLang="en-US" sz="2000" dirty="0">
                  <a:sym typeface="Wingdings" panose="05000000000000000000" pitchFamily="2" charset="2"/>
                </a:rPr>
                <a:t>온도</a:t>
              </a:r>
              <a:r>
                <a:rPr lang="en-US" altLang="ko-KR" sz="2000" dirty="0">
                  <a:sym typeface="Wingdings" panose="05000000000000000000" pitchFamily="2" charset="2"/>
                </a:rPr>
                <a:t>, </a:t>
              </a:r>
              <a:r>
                <a:rPr lang="ko-KR" altLang="en-US" sz="2000" dirty="0">
                  <a:sym typeface="Wingdings" panose="05000000000000000000" pitchFamily="2" charset="2"/>
                </a:rPr>
                <a:t>토양습도 외의 다른 요인들도 고려하여</a:t>
              </a:r>
              <a:r>
                <a:rPr lang="en-US" altLang="ko-KR" sz="2000" dirty="0">
                  <a:sym typeface="Wingdings" panose="05000000000000000000" pitchFamily="2" charset="2"/>
                </a:rPr>
                <a:t> </a:t>
              </a:r>
              <a:r>
                <a:rPr lang="ko-KR" altLang="en-US" sz="2000" dirty="0"/>
                <a:t>성장 예측을 구체적이고 더 정확하게 낼 수 있도록</a:t>
              </a:r>
              <a:r>
                <a:rPr lang="en-US" altLang="ko-KR" sz="2000" dirty="0"/>
                <a:t> </a:t>
              </a:r>
              <a:r>
                <a:rPr lang="ko-KR" altLang="en-US" sz="2000" dirty="0"/>
                <a:t>발전할 수 있다</a:t>
              </a:r>
              <a:r>
                <a:rPr lang="en-US" altLang="ko-KR" sz="2000" dirty="0"/>
                <a:t>.</a:t>
              </a:r>
            </a:p>
            <a:p>
              <a:endParaRPr lang="en-US" altLang="ko-KR" sz="2000" dirty="0"/>
            </a:p>
            <a:p>
              <a:r>
                <a:rPr lang="en-US" altLang="ko-KR" sz="2000" dirty="0">
                  <a:sym typeface="Wingdings" panose="05000000000000000000" pitchFamily="2" charset="2"/>
                </a:rPr>
                <a:t></a:t>
              </a:r>
              <a:r>
                <a:rPr lang="ko-KR" altLang="en-US" sz="2000" dirty="0"/>
                <a:t>현실의 정보를 반영한 게임 형식의 시스템으로도 발전할 수 있다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pic>
          <p:nvPicPr>
            <p:cNvPr id="25" name="그래픽 24" descr="해바라기">
              <a:extLst>
                <a:ext uri="{FF2B5EF4-FFF2-40B4-BE49-F238E27FC236}">
                  <a16:creationId xmlns:a16="http://schemas.microsoft.com/office/drawing/2014/main" id="{370767D5-F611-434D-8CEC-4C615E2BF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87370" y="1228779"/>
              <a:ext cx="2814489" cy="2814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845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0B8CB-AB8D-4F67-914C-D9654A92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발생한 문제 및 한계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AF0057-A005-4AC2-9169-62F86A1B1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 descr="텍스트, 디스플레이이(가) 표시된 사진&#10;&#10;자동 생성된 설명">
            <a:extLst>
              <a:ext uri="{FF2B5EF4-FFF2-40B4-BE49-F238E27FC236}">
                <a16:creationId xmlns:a16="http://schemas.microsoft.com/office/drawing/2014/main" id="{0B55F190-FF84-445D-BB8D-0FB30DC57D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83" t="41540" r="28252" b="40232"/>
          <a:stretch/>
        </p:blipFill>
        <p:spPr>
          <a:xfrm>
            <a:off x="4965334" y="1839869"/>
            <a:ext cx="2333825" cy="1374584"/>
          </a:xfrm>
          <a:prstGeom prst="rect">
            <a:avLst/>
          </a:prstGeom>
        </p:spPr>
      </p:pic>
      <p:pic>
        <p:nvPicPr>
          <p:cNvPr id="8" name="그림 7" descr="텍스트, 모니터이(가) 표시된 사진&#10;&#10;자동 생성된 설명">
            <a:extLst>
              <a:ext uri="{FF2B5EF4-FFF2-40B4-BE49-F238E27FC236}">
                <a16:creationId xmlns:a16="http://schemas.microsoft.com/office/drawing/2014/main" id="{B801C879-CEEA-4FE6-96D6-AFCEA5E223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29" t="50793" r="36953" b="35844"/>
          <a:stretch/>
        </p:blipFill>
        <p:spPr>
          <a:xfrm>
            <a:off x="1598809" y="1839869"/>
            <a:ext cx="2333825" cy="1374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BA7D56-0882-4744-B934-58328301B785}"/>
              </a:ext>
            </a:extLst>
          </p:cNvPr>
          <p:cNvSpPr txBox="1"/>
          <p:nvPr/>
        </p:nvSpPr>
        <p:spPr>
          <a:xfrm>
            <a:off x="259723" y="1008872"/>
            <a:ext cx="7563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/>
              <a:t>LCD </a:t>
            </a:r>
            <a:r>
              <a:rPr lang="ko-KR" altLang="en-US" sz="2400" dirty="0"/>
              <a:t>출력 중 종종 출력 화면이 깨지는 현상이 있음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   -&gt;</a:t>
            </a:r>
            <a:r>
              <a:rPr lang="ko-KR" altLang="en-US" sz="2400" dirty="0"/>
              <a:t>자체 시스템상 문제로 추측</a:t>
            </a:r>
            <a:endParaRPr lang="en-US" altLang="ko-KR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9347A-550D-45D5-AC7E-1A47C5583EA3}"/>
              </a:ext>
            </a:extLst>
          </p:cNvPr>
          <p:cNvSpPr txBox="1"/>
          <p:nvPr/>
        </p:nvSpPr>
        <p:spPr>
          <a:xfrm>
            <a:off x="1778110" y="3214453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정상적인 출력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432A0-D95B-463C-86DA-E7CA80E74DF9}"/>
              </a:ext>
            </a:extLst>
          </p:cNvPr>
          <p:cNvSpPr txBox="1"/>
          <p:nvPr/>
        </p:nvSpPr>
        <p:spPr>
          <a:xfrm>
            <a:off x="5029219" y="3214453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비정상적인 출력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88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95DD3-C329-4D25-812B-CAA598EF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보완하고 싶은 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F3CDAA-2632-48C7-B05F-C52AF98F7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65D33-19DB-4C5A-A294-A6AE2E4D99F2}"/>
              </a:ext>
            </a:extLst>
          </p:cNvPr>
          <p:cNvSpPr txBox="1"/>
          <p:nvPr/>
        </p:nvSpPr>
        <p:spPr>
          <a:xfrm>
            <a:off x="346418" y="896895"/>
            <a:ext cx="762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dirty="0"/>
              <a:t>LCD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온습도</a:t>
            </a:r>
            <a:r>
              <a:rPr lang="ko-KR" altLang="en-US" sz="2000" dirty="0"/>
              <a:t> 명</a:t>
            </a:r>
            <a:r>
              <a:rPr lang="en-US" altLang="ko-KR" sz="2000" dirty="0"/>
              <a:t>/</a:t>
            </a:r>
            <a:r>
              <a:rPr lang="ko-KR" altLang="en-US" sz="2000" dirty="0"/>
              <a:t>암을 실시간으로 출력</a:t>
            </a:r>
          </a:p>
        </p:txBody>
      </p:sp>
    </p:spTree>
    <p:extLst>
      <p:ext uri="{BB962C8B-B14F-4D97-AF65-F5344CB8AC3E}">
        <p14:creationId xmlns:p14="http://schemas.microsoft.com/office/powerpoint/2010/main" val="4258127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 부품 목록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6DEF93-E2B7-4EB1-B84D-C86AA89544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" b="15590"/>
          <a:stretch/>
        </p:blipFill>
        <p:spPr>
          <a:xfrm>
            <a:off x="455506" y="3700914"/>
            <a:ext cx="1749126" cy="14863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9C46FC-A51C-4A28-BB17-5B7DE3017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384" y="3914446"/>
            <a:ext cx="1426635" cy="12810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D526AA0-4511-4C4C-9511-FC974B74EA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7" r="644" b="15948"/>
          <a:stretch/>
        </p:blipFill>
        <p:spPr>
          <a:xfrm>
            <a:off x="6550960" y="960252"/>
            <a:ext cx="2146180" cy="15318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3F05DB7-0F4F-46B8-8392-4364F207D0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507" y="1138383"/>
            <a:ext cx="1425093" cy="14250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D3D375-2A64-451E-BC16-9C37335657C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858" y="1059800"/>
            <a:ext cx="1528471" cy="152847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5BBF528-203C-49E2-AF7A-5646FE45D6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3" y="1169082"/>
            <a:ext cx="1425093" cy="136369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8268B82-418F-4086-BFF0-5AFD5DB26D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824" y="3700913"/>
            <a:ext cx="1486365" cy="148636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B011AB8-690C-4C0B-B889-17B1BE60CAD8}"/>
              </a:ext>
            </a:extLst>
          </p:cNvPr>
          <p:cNvSpPr txBox="1"/>
          <p:nvPr/>
        </p:nvSpPr>
        <p:spPr>
          <a:xfrm>
            <a:off x="654900" y="2681836"/>
            <a:ext cx="1733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토양 습도 센서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77BFCB-18E7-4978-ACE8-429C7971F7EB}"/>
              </a:ext>
            </a:extLst>
          </p:cNvPr>
          <p:cNvSpPr txBox="1"/>
          <p:nvPr/>
        </p:nvSpPr>
        <p:spPr>
          <a:xfrm>
            <a:off x="4505207" y="2678331"/>
            <a:ext cx="2045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온도 센서</a:t>
            </a:r>
            <a:r>
              <a:rPr lang="en-US" altLang="ko-KR" sz="1600" b="1" dirty="0"/>
              <a:t>(LM 35)</a:t>
            </a:r>
            <a:endParaRPr lang="ko-KR" altLang="en-US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E7301A-BA75-4012-8A5B-22354373E80C}"/>
              </a:ext>
            </a:extLst>
          </p:cNvPr>
          <p:cNvSpPr txBox="1"/>
          <p:nvPr/>
        </p:nvSpPr>
        <p:spPr>
          <a:xfrm>
            <a:off x="6602883" y="2611244"/>
            <a:ext cx="2422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아두이노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Mega 2560</a:t>
            </a:r>
            <a:endParaRPr lang="ko-KR" altLang="en-US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73999E-95F0-49E6-B1C8-3359FC7D37C4}"/>
              </a:ext>
            </a:extLst>
          </p:cNvPr>
          <p:cNvSpPr txBox="1"/>
          <p:nvPr/>
        </p:nvSpPr>
        <p:spPr>
          <a:xfrm>
            <a:off x="2639891" y="2681836"/>
            <a:ext cx="118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조도 센서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C5306F-462B-4924-B62B-3DF3616947B7}"/>
              </a:ext>
            </a:extLst>
          </p:cNvPr>
          <p:cNvSpPr txBox="1"/>
          <p:nvPr/>
        </p:nvSpPr>
        <p:spPr>
          <a:xfrm>
            <a:off x="719164" y="5367365"/>
            <a:ext cx="122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20x4 LCD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B34DC0-9412-4BA9-B657-0A59E476552E}"/>
              </a:ext>
            </a:extLst>
          </p:cNvPr>
          <p:cNvSpPr txBox="1"/>
          <p:nvPr/>
        </p:nvSpPr>
        <p:spPr>
          <a:xfrm>
            <a:off x="4822824" y="5325898"/>
            <a:ext cx="1582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Piezo buzzer</a:t>
            </a:r>
            <a:endParaRPr lang="ko-KR" alt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31822-D3B5-4B53-A40C-9C8DB671F21A}"/>
              </a:ext>
            </a:extLst>
          </p:cNvPr>
          <p:cNvSpPr txBox="1"/>
          <p:nvPr/>
        </p:nvSpPr>
        <p:spPr>
          <a:xfrm>
            <a:off x="2962739" y="5360479"/>
            <a:ext cx="114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RGB LED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6029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및 필요성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0FB096-B2E6-4D63-A2F9-DFF60EFD3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96152"/>
            <a:ext cx="4922982" cy="49289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65139C-687E-48DA-96F1-1F1994DBC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923" y="2074542"/>
            <a:ext cx="4490076" cy="43392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BF10E6-E5A6-40A5-A736-45146EA9B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589" y="1377782"/>
            <a:ext cx="4994908" cy="50359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633CA9-176F-4F11-B76A-E5F5DD9FA455}"/>
              </a:ext>
            </a:extLst>
          </p:cNvPr>
          <p:cNvSpPr txBox="1"/>
          <p:nvPr/>
        </p:nvSpPr>
        <p:spPr>
          <a:xfrm>
            <a:off x="0" y="2619133"/>
            <a:ext cx="9143999" cy="1815882"/>
          </a:xfrm>
          <a:prstGeom prst="rect">
            <a:avLst/>
          </a:prstGeom>
          <a:solidFill>
            <a:srgbClr val="FAFACA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2800" dirty="0"/>
          </a:p>
          <a:p>
            <a:pPr algn="ctr"/>
            <a:r>
              <a:rPr lang="ko-KR" altLang="en-US" sz="2800" b="1" dirty="0"/>
              <a:t>우리 나라의 어느 환경에서 어떻게 자라는지 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미리 시뮬레이션 할 수 있다면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어떨까</a:t>
            </a:r>
            <a:r>
              <a:rPr lang="en-US" altLang="ko-KR" sz="2800" b="1" dirty="0"/>
              <a:t>?</a:t>
            </a:r>
          </a:p>
          <a:p>
            <a:pPr algn="ctr"/>
            <a:endParaRPr lang="en-US" altLang="ko-KR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D04B9D-C4E9-436B-AFA0-FEDD4EA957A4}"/>
              </a:ext>
            </a:extLst>
          </p:cNvPr>
          <p:cNvSpPr/>
          <p:nvPr/>
        </p:nvSpPr>
        <p:spPr>
          <a:xfrm>
            <a:off x="1291215" y="1529951"/>
            <a:ext cx="1128711" cy="487356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8C1963-1F33-4FFB-8E69-D4F8F1F183DA}"/>
              </a:ext>
            </a:extLst>
          </p:cNvPr>
          <p:cNvSpPr/>
          <p:nvPr/>
        </p:nvSpPr>
        <p:spPr>
          <a:xfrm>
            <a:off x="3305589" y="1647291"/>
            <a:ext cx="2097684" cy="569436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81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시스템이나 서비스의 현상 및 한계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8E9ECA-F1CF-48EF-AAD5-B0194EA17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" y="915939"/>
            <a:ext cx="5463176" cy="50261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0715D3-E1CB-48A5-9C9A-514EDCE44B5B}"/>
              </a:ext>
            </a:extLst>
          </p:cNvPr>
          <p:cNvSpPr txBox="1"/>
          <p:nvPr/>
        </p:nvSpPr>
        <p:spPr>
          <a:xfrm>
            <a:off x="5463176" y="1457034"/>
            <a:ext cx="35190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 </a:t>
            </a:r>
            <a:r>
              <a:rPr lang="ko-KR" altLang="en-US" sz="2800" dirty="0"/>
              <a:t>가정용 식물 재배기</a:t>
            </a:r>
            <a:endParaRPr lang="en-US" altLang="ko-KR" sz="2800" dirty="0"/>
          </a:p>
          <a:p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en-US" altLang="ko-KR" sz="2400" dirty="0">
                <a:sym typeface="Wingdings" panose="05000000000000000000" pitchFamily="2" charset="2"/>
              </a:rPr>
              <a:t>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0ECE1F-2967-4187-B201-84FBB893342A}"/>
              </a:ext>
            </a:extLst>
          </p:cNvPr>
          <p:cNvSpPr txBox="1"/>
          <p:nvPr/>
        </p:nvSpPr>
        <p:spPr>
          <a:xfrm>
            <a:off x="5811059" y="2334851"/>
            <a:ext cx="300941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*</a:t>
            </a:r>
            <a:r>
              <a:rPr lang="ko-KR" altLang="en-US" sz="2000" dirty="0"/>
              <a:t>공간의 제약이 크다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                              </a:t>
            </a:r>
            <a:endParaRPr lang="en-US" altLang="ko-KR" sz="2000" dirty="0"/>
          </a:p>
          <a:p>
            <a:r>
              <a:rPr lang="en-US" altLang="ko-KR" sz="2000" dirty="0"/>
              <a:t>*</a:t>
            </a:r>
            <a:r>
              <a:rPr lang="ko-KR" altLang="en-US" sz="2000" dirty="0"/>
              <a:t>재배기 가격이 높을 것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아직 가격 미정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씨앗 구매 해야함</a:t>
            </a:r>
            <a:endParaRPr lang="en-US" altLang="ko-KR" dirty="0"/>
          </a:p>
          <a:p>
            <a:r>
              <a:rPr lang="en-US" altLang="ko-KR" dirty="0"/>
              <a:t> (</a:t>
            </a:r>
            <a:r>
              <a:rPr lang="ko-KR" altLang="en-US" dirty="0"/>
              <a:t>구하기 힘든 씨앗일 경우 힘들다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3D3855-F035-412A-9B39-64D45BFE8A19}"/>
              </a:ext>
            </a:extLst>
          </p:cNvPr>
          <p:cNvGrpSpPr/>
          <p:nvPr/>
        </p:nvGrpSpPr>
        <p:grpSpPr>
          <a:xfrm>
            <a:off x="161764" y="915940"/>
            <a:ext cx="8970400" cy="5444519"/>
            <a:chOff x="593302" y="944106"/>
            <a:chExt cx="11575858" cy="571403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98C435-C5DF-4F96-AC3D-5EA1C9D91BFB}"/>
                </a:ext>
              </a:extLst>
            </p:cNvPr>
            <p:cNvSpPr/>
            <p:nvPr/>
          </p:nvSpPr>
          <p:spPr>
            <a:xfrm>
              <a:off x="700087" y="944106"/>
              <a:ext cx="11108903" cy="5714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97CA36A-396C-4050-BA48-4176953B5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302" y="1702920"/>
              <a:ext cx="6081287" cy="345215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5DBEE5-4371-4286-B4AC-8CD2ECC5F995}"/>
                </a:ext>
              </a:extLst>
            </p:cNvPr>
            <p:cNvSpPr txBox="1"/>
            <p:nvPr/>
          </p:nvSpPr>
          <p:spPr>
            <a:xfrm>
              <a:off x="6781373" y="1963406"/>
              <a:ext cx="5387787" cy="1582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  </a:t>
              </a:r>
              <a:r>
                <a:rPr lang="ko-KR" altLang="en-US" sz="2800" dirty="0" err="1"/>
                <a:t>파밍</a:t>
              </a:r>
              <a:r>
                <a:rPr lang="ko-KR" altLang="en-US" sz="2800" dirty="0"/>
                <a:t> 시뮬레이터</a:t>
              </a:r>
              <a:endParaRPr lang="en-US" altLang="ko-KR" sz="2800" dirty="0"/>
            </a:p>
            <a:p>
              <a:r>
                <a:rPr lang="en-US" altLang="ko-KR" sz="2000" dirty="0"/>
                <a:t>	(</a:t>
              </a:r>
              <a:r>
                <a:rPr lang="ko-KR" altLang="en-US" sz="2000" dirty="0"/>
                <a:t>잘 구현된 경작 게임</a:t>
              </a:r>
              <a:r>
                <a:rPr lang="en-US" altLang="ko-KR" sz="2000" dirty="0"/>
                <a:t>)</a:t>
              </a:r>
            </a:p>
            <a:p>
              <a:endParaRPr lang="en-US" altLang="ko-KR" sz="2000" dirty="0">
                <a:sym typeface="Wingdings" panose="05000000000000000000" pitchFamily="2" charset="2"/>
              </a:endParaRPr>
            </a:p>
            <a:p>
              <a:r>
                <a:rPr lang="en-US" altLang="ko-KR" sz="2400" dirty="0">
                  <a:sym typeface="Wingdings" panose="05000000000000000000" pitchFamily="2" charset="2"/>
                </a:rPr>
                <a:t>  </a:t>
              </a:r>
              <a:endParaRPr lang="en-US" altLang="ko-KR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0AF4C0-4688-41D9-A84F-FB2BD8E6BD81}"/>
                </a:ext>
              </a:extLst>
            </p:cNvPr>
            <p:cNvSpPr txBox="1"/>
            <p:nvPr/>
          </p:nvSpPr>
          <p:spPr>
            <a:xfrm>
              <a:off x="7586092" y="3133512"/>
              <a:ext cx="4106022" cy="1968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*</a:t>
              </a:r>
              <a:r>
                <a:rPr lang="ko-KR" altLang="en-US" sz="2000" dirty="0"/>
                <a:t>현재의 날씨 및 온도를 </a:t>
              </a:r>
              <a:endParaRPr lang="en-US" altLang="ko-KR" sz="2000" dirty="0"/>
            </a:p>
            <a:p>
              <a:r>
                <a:rPr lang="en-US" altLang="ko-KR" sz="2000" dirty="0"/>
                <a:t> </a:t>
              </a:r>
              <a:r>
                <a:rPr lang="ko-KR" altLang="en-US" sz="2000" dirty="0"/>
                <a:t>반영하지 않음</a:t>
              </a:r>
              <a:r>
                <a:rPr lang="en-US" altLang="ko-KR" sz="2000" dirty="0"/>
                <a:t>. </a:t>
              </a:r>
            </a:p>
            <a:p>
              <a:r>
                <a:rPr lang="ko-KR" altLang="en-US" sz="2000" dirty="0"/>
                <a:t>                              </a:t>
              </a:r>
              <a:endParaRPr lang="en-US" altLang="ko-KR" sz="2000" dirty="0"/>
            </a:p>
            <a:p>
              <a:r>
                <a:rPr lang="en-US" altLang="ko-KR" sz="2000" dirty="0"/>
                <a:t>*</a:t>
              </a:r>
              <a:r>
                <a:rPr lang="ko-KR" altLang="en-US" sz="2000" dirty="0"/>
                <a:t>원하는 지역이 없을 시 </a:t>
              </a:r>
              <a:endParaRPr lang="en-US" altLang="ko-KR" sz="2000" dirty="0"/>
            </a:p>
            <a:p>
              <a:r>
                <a:rPr lang="en-US" altLang="ko-KR" sz="2000" dirty="0"/>
                <a:t> </a:t>
              </a:r>
              <a:r>
                <a:rPr lang="ko-KR" altLang="en-US" sz="2000" dirty="0"/>
                <a:t>설정 불가</a:t>
              </a:r>
              <a:endParaRPr lang="en-US" altLang="ko-KR" dirty="0"/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157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목표와 특성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E6B8D3D-D9E8-4846-B3F5-6B504EFBAEFD}"/>
              </a:ext>
            </a:extLst>
          </p:cNvPr>
          <p:cNvGrpSpPr/>
          <p:nvPr/>
        </p:nvGrpSpPr>
        <p:grpSpPr>
          <a:xfrm>
            <a:off x="1733548" y="1446983"/>
            <a:ext cx="6247483" cy="4881140"/>
            <a:chOff x="501615" y="1446983"/>
            <a:chExt cx="6247483" cy="4881140"/>
          </a:xfrm>
        </p:grpSpPr>
        <p:pic>
          <p:nvPicPr>
            <p:cNvPr id="9" name="그래픽 8" descr="뿌리가 있는 식물">
              <a:extLst>
                <a:ext uri="{FF2B5EF4-FFF2-40B4-BE49-F238E27FC236}">
                  <a16:creationId xmlns:a16="http://schemas.microsoft.com/office/drawing/2014/main" id="{91D9EE3B-993B-43CE-AB19-3BBFB5F5A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1615" y="1446983"/>
              <a:ext cx="2640921" cy="264092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FEF438-287E-4A63-BA5A-344CABAAF143}"/>
                </a:ext>
              </a:extLst>
            </p:cNvPr>
            <p:cNvSpPr txBox="1"/>
            <p:nvPr/>
          </p:nvSpPr>
          <p:spPr>
            <a:xfrm>
              <a:off x="1317812" y="4481463"/>
              <a:ext cx="1277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식물 정보</a:t>
              </a:r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42191E2D-FC46-44C8-BA19-EAA84FDC07ED}"/>
                </a:ext>
              </a:extLst>
            </p:cNvPr>
            <p:cNvSpPr/>
            <p:nvPr/>
          </p:nvSpPr>
          <p:spPr>
            <a:xfrm>
              <a:off x="2873594" y="2606079"/>
              <a:ext cx="1281546" cy="874058"/>
            </a:xfrm>
            <a:prstGeom prst="rightArrow">
              <a:avLst>
                <a:gd name="adj1" fmla="val 34615"/>
                <a:gd name="adj2" fmla="val 4846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" name="그래픽 11" descr="톱니바퀴">
              <a:extLst>
                <a:ext uri="{FF2B5EF4-FFF2-40B4-BE49-F238E27FC236}">
                  <a16:creationId xmlns:a16="http://schemas.microsoft.com/office/drawing/2014/main" id="{F4EB5759-A9E5-45A5-A420-A3940AD5D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5140" y="2055870"/>
              <a:ext cx="1974475" cy="19744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20E364-B686-4FD2-ABB6-973D9E5F5B65}"/>
                </a:ext>
              </a:extLst>
            </p:cNvPr>
            <p:cNvSpPr txBox="1"/>
            <p:nvPr/>
          </p:nvSpPr>
          <p:spPr>
            <a:xfrm>
              <a:off x="4818530" y="4481463"/>
              <a:ext cx="1277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프로그램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C382CF-5F30-43C1-A746-2C9EE768CFA7}"/>
                </a:ext>
              </a:extLst>
            </p:cNvPr>
            <p:cNvSpPr txBox="1"/>
            <p:nvPr/>
          </p:nvSpPr>
          <p:spPr>
            <a:xfrm>
              <a:off x="4019345" y="4850795"/>
              <a:ext cx="2729753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현재 지역의 온도</a:t>
              </a:r>
              <a:endParaRPr lang="en-US" altLang="ko-KR" dirty="0"/>
            </a:p>
            <a:p>
              <a:pPr algn="ctr"/>
              <a:r>
                <a:rPr lang="ko-KR" altLang="en-US" dirty="0"/>
                <a:t>현재 지역의 조도</a:t>
              </a:r>
              <a:endParaRPr lang="en-US" altLang="ko-KR" dirty="0"/>
            </a:p>
            <a:p>
              <a:pPr algn="ctr"/>
              <a:r>
                <a:rPr lang="ko-KR" altLang="en-US" dirty="0"/>
                <a:t>현재 지역 토양 습도</a:t>
              </a:r>
              <a:endParaRPr lang="en-US" altLang="ko-KR" dirty="0"/>
            </a:p>
            <a:p>
              <a:pPr algn="ctr"/>
              <a:endParaRPr lang="en-US" altLang="ko-KR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8967E9-F7EF-4755-9254-FF995250B2B7}"/>
              </a:ext>
            </a:extLst>
          </p:cNvPr>
          <p:cNvGrpSpPr/>
          <p:nvPr/>
        </p:nvGrpSpPr>
        <p:grpSpPr>
          <a:xfrm>
            <a:off x="382272" y="848322"/>
            <a:ext cx="7984393" cy="5493248"/>
            <a:chOff x="1676400" y="983673"/>
            <a:chExt cx="8247678" cy="572192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E2684E5-DB4A-4505-BB43-B579E2CEA46C}"/>
                </a:ext>
              </a:extLst>
            </p:cNvPr>
            <p:cNvSpPr/>
            <p:nvPr/>
          </p:nvSpPr>
          <p:spPr>
            <a:xfrm>
              <a:off x="1676400" y="983673"/>
              <a:ext cx="8247678" cy="57219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E4BD944-F8F1-490A-99AB-A8D5058A77C0}"/>
                </a:ext>
              </a:extLst>
            </p:cNvPr>
            <p:cNvGrpSpPr/>
            <p:nvPr/>
          </p:nvGrpSpPr>
          <p:grpSpPr>
            <a:xfrm>
              <a:off x="4136496" y="1937338"/>
              <a:ext cx="4165125" cy="4393657"/>
              <a:chOff x="4136496" y="1937338"/>
              <a:chExt cx="4165125" cy="4393657"/>
            </a:xfrm>
          </p:grpSpPr>
          <p:pic>
            <p:nvPicPr>
              <p:cNvPr id="18" name="그래픽 17" descr="클립보드 혼합됨">
                <a:extLst>
                  <a:ext uri="{FF2B5EF4-FFF2-40B4-BE49-F238E27FC236}">
                    <a16:creationId xmlns:a16="http://schemas.microsoft.com/office/drawing/2014/main" id="{67D603AC-676F-49E4-9085-1963F353B9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21481" y="1937338"/>
                <a:ext cx="2640921" cy="2640921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943C21-51EB-4E13-BB1B-8321DA986B6B}"/>
                  </a:ext>
                </a:extLst>
              </p:cNvPr>
              <p:cNvSpPr txBox="1"/>
              <p:nvPr/>
            </p:nvSpPr>
            <p:spPr>
              <a:xfrm>
                <a:off x="5844122" y="4627897"/>
                <a:ext cx="1277470" cy="384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출력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7427CA-F292-4A63-A53C-85D78A4F6BC4}"/>
                  </a:ext>
                </a:extLst>
              </p:cNvPr>
              <p:cNvSpPr txBox="1"/>
              <p:nvPr/>
            </p:nvSpPr>
            <p:spPr>
              <a:xfrm>
                <a:off x="4136496" y="5130666"/>
                <a:ext cx="4165125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현재 지역에서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주어진 환경에 따른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성장 예측 결과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583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3537DCA-1BD6-4EEA-AEF6-973BB60FFE97}"/>
              </a:ext>
            </a:extLst>
          </p:cNvPr>
          <p:cNvSpPr/>
          <p:nvPr/>
        </p:nvSpPr>
        <p:spPr>
          <a:xfrm>
            <a:off x="0" y="1078579"/>
            <a:ext cx="9159647" cy="4806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회로, 전자기기이(가) 표시된 사진&#10;&#10;자동 생성된 설명">
            <a:extLst>
              <a:ext uri="{FF2B5EF4-FFF2-40B4-BE49-F238E27FC236}">
                <a16:creationId xmlns:a16="http://schemas.microsoft.com/office/drawing/2014/main" id="{404C275B-0680-409E-AC28-508C5CC886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" t="7973" r="61522"/>
          <a:stretch/>
        </p:blipFill>
        <p:spPr>
          <a:xfrm>
            <a:off x="529702" y="1619864"/>
            <a:ext cx="2041766" cy="3927005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380C4111-85F2-48C3-9C32-4456F0159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18044" y="2669511"/>
            <a:ext cx="4700840" cy="1518979"/>
          </a:xfrm>
          <a:prstGeom prst="rect">
            <a:avLst/>
          </a:prstGeom>
        </p:spPr>
      </p:pic>
      <p:pic>
        <p:nvPicPr>
          <p:cNvPr id="5" name="그림 4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BA94BDA8-9FF7-4F3A-BDD9-7B875CB1C6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9912" b="91593" l="52539" r="94922">
                        <a14:foregroundMark x1="55273" y1="51327" x2="53836" y2="67371"/>
                        <a14:foregroundMark x1="54754" y1="85575" x2="57813" y2="90708"/>
                        <a14:foregroundMark x1="57813" y1="90708" x2="65625" y2="91150"/>
                        <a14:foregroundMark x1="65625" y1="91150" x2="72852" y2="90265"/>
                        <a14:foregroundMark x1="72852" y1="90265" x2="92188" y2="91593"/>
                        <a14:foregroundMark x1="92188" y1="91593" x2="92773" y2="88496"/>
                        <a14:foregroundMark x1="53906" y1="50442" x2="52666" y2="67307"/>
                        <a14:foregroundMark x1="53288" y1="85494" x2="54883" y2="91593"/>
                        <a14:foregroundMark x1="54883" y1="91593" x2="55078" y2="91593"/>
                        <a14:foregroundMark x1="52734" y1="50885" x2="53050" y2="67328"/>
                        <a14:foregroundMark x1="53051" y1="85481" x2="52734" y2="90265"/>
                        <a14:foregroundMark x1="55859" y1="19912" x2="68750" y2="21239"/>
                        <a14:foregroundMark x1="68750" y1="21239" x2="76758" y2="19912"/>
                        <a14:backgroundMark x1="51758" y1="67257" x2="51563" y2="85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444" t="12710"/>
          <a:stretch/>
        </p:blipFill>
        <p:spPr>
          <a:xfrm rot="16200000">
            <a:off x="4881300" y="2728826"/>
            <a:ext cx="2578309" cy="2004646"/>
          </a:xfrm>
          <a:prstGeom prst="rect">
            <a:avLst/>
          </a:prstGeom>
        </p:spPr>
      </p:pic>
      <p:pic>
        <p:nvPicPr>
          <p:cNvPr id="7" name="그림 6" descr="보조의자이(가) 표시된 사진&#10;&#10;자동 생성된 설명">
            <a:extLst>
              <a:ext uri="{FF2B5EF4-FFF2-40B4-BE49-F238E27FC236}">
                <a16:creationId xmlns:a16="http://schemas.microsoft.com/office/drawing/2014/main" id="{041F95C4-CCAE-40A3-91E3-FEA208DAF57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12" b="87408" l="52886" r="94765">
                        <a14:foregroundMark x1="66559" y1="27419" x2="79421" y2="29032"/>
                        <a14:foregroundMark x1="80707" y1="28629" x2="72026" y2="10887"/>
                        <a14:foregroundMark x1="72026" y1="10887" x2="66238" y2="25403"/>
                        <a14:foregroundMark x1="72990" y1="10887" x2="79421" y2="22581"/>
                        <a14:foregroundMark x1="73955" y1="14919" x2="79100" y2="22177"/>
                        <a14:foregroundMark x1="80707" y1="21774" x2="66559" y2="11290"/>
                        <a14:foregroundMark x1="66559" y1="11290" x2="65595" y2="24194"/>
                        <a14:foregroundMark x1="72669" y1="14516" x2="81672" y2="23387"/>
                        <a14:foregroundMark x1="80064" y1="22984" x2="70418" y2="11694"/>
                        <a14:foregroundMark x1="70096" y1="12500" x2="80386" y2="28226"/>
                        <a14:foregroundMark x1="66881" y1="16532" x2="81672" y2="22177"/>
                        <a14:foregroundMark x1="80064" y1="18952" x2="71061" y2="120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651" t="-1" b="2880"/>
          <a:stretch/>
        </p:blipFill>
        <p:spPr>
          <a:xfrm rot="5400000">
            <a:off x="4401164" y="1832582"/>
            <a:ext cx="460259" cy="680918"/>
          </a:xfrm>
          <a:prstGeom prst="rect">
            <a:avLst/>
          </a:prstGeom>
        </p:spPr>
      </p:pic>
      <p:pic>
        <p:nvPicPr>
          <p:cNvPr id="9" name="그림 8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5501D179-CFDB-4731-9ADB-885017E442A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077" b="29538" l="49320" r="77551">
                        <a14:foregroundMark x1="62925" y1="26154" x2="62755" y2="28769"/>
                        <a14:foregroundMark x1="65136" y1="26000" x2="65306" y2="29846"/>
                        <a14:foregroundMark x1="50170" y1="14769" x2="49320" y2="16615"/>
                        <a14:foregroundMark x1="76701" y1="17538" x2="77551" y2="14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181" t="211" r="19970" b="70074"/>
          <a:stretch/>
        </p:blipFill>
        <p:spPr>
          <a:xfrm rot="5400000">
            <a:off x="4352996" y="3444029"/>
            <a:ext cx="878175" cy="8781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4FA1BF-343F-4F23-B5A4-88C618C8792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3105" b="71225" l="70000" r="79125">
                        <a14:foregroundMark x1="73750" y1="20513" x2="73750" y2="13390"/>
                        <a14:foregroundMark x1="74000" y1="62963" x2="74125" y2="712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9" t="11241" r="19644" b="24963"/>
          <a:stretch/>
        </p:blipFill>
        <p:spPr>
          <a:xfrm rot="5400000">
            <a:off x="3869673" y="2124394"/>
            <a:ext cx="132269" cy="32513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335DCBA-A407-4467-A662-67CFBDAA1F9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911" b="38773" l="29200" r="76500">
                        <a14:foregroundMark x1="55600" y1="3326" x2="55600" y2="3326"/>
                        <a14:foregroundMark x1="57000" y1="2911" x2="57000" y2="2911"/>
                        <a14:foregroundMark x1="30500" y1="4262" x2="30500" y2="4262"/>
                        <a14:foregroundMark x1="30000" y1="13306" x2="30000" y2="13306"/>
                        <a14:foregroundMark x1="29300" y1="4574" x2="29300" y2="4574"/>
                        <a14:foregroundMark x1="29200" y1="13514" x2="29200" y2="13514"/>
                        <a14:foregroundMark x1="73600" y1="17152" x2="73600" y2="17152"/>
                        <a14:foregroundMark x1="75600" y1="22661" x2="75600" y2="22661"/>
                        <a14:foregroundMark x1="66500" y1="7900" x2="66500" y2="7900"/>
                        <a14:foregroundMark x1="74200" y1="26715" x2="74200" y2="26715"/>
                        <a14:foregroundMark x1="76200" y1="28794" x2="76200" y2="28794"/>
                        <a14:foregroundMark x1="76400" y1="25676" x2="76400" y2="25676"/>
                        <a14:foregroundMark x1="76600" y1="19231" x2="76600" y2="19231"/>
                        <a14:foregroundMark x1="71200" y1="37214" x2="71200" y2="37214"/>
                        <a14:foregroundMark x1="70100" y1="38669" x2="70100" y2="38669"/>
                        <a14:foregroundMark x1="71800" y1="20998" x2="71800" y2="20998"/>
                        <a14:foregroundMark x1="71200" y1="20894" x2="71200" y2="20894"/>
                        <a14:foregroundMark x1="70800" y1="22661" x2="70800" y2="22661"/>
                        <a14:foregroundMark x1="73800" y1="33576" x2="73800" y2="33576"/>
                        <a14:foregroundMark x1="73100" y1="33784" x2="73100" y2="33784"/>
                        <a14:foregroundMark x1="73000" y1="37214" x2="73000" y2="37214"/>
                        <a14:foregroundMark x1="72900" y1="36902" x2="72900" y2="36902"/>
                        <a14:foregroundMark x1="74900" y1="36798" x2="74900" y2="36798"/>
                        <a14:foregroundMark x1="76400" y1="37942" x2="76400" y2="37942"/>
                        <a14:foregroundMark x1="76100" y1="37942" x2="76100" y2="37942"/>
                        <a14:foregroundMark x1="75100" y1="38773" x2="75100" y2="38773"/>
                        <a14:foregroundMark x1="74800" y1="38565" x2="74800" y2="385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56" t="-1" r="21573" b="60089"/>
          <a:stretch/>
        </p:blipFill>
        <p:spPr>
          <a:xfrm rot="5400000">
            <a:off x="6234753" y="3655240"/>
            <a:ext cx="2506784" cy="1914613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1C5D79C3-D94D-45A7-87C5-89289524C06D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1263" b="76109" l="63167" r="84167">
                        <a14:foregroundMark x1="73333" y1="36177" x2="73333" y2="33788"/>
                        <a14:foregroundMark x1="76667" y1="38225" x2="73667" y2="37884"/>
                        <a14:foregroundMark x1="70333" y1="36860" x2="67333" y2="42662"/>
                        <a14:foregroundMark x1="78500" y1="37884" x2="78500" y2="37884"/>
                        <a14:foregroundMark x1="79667" y1="37543" x2="79667" y2="37543"/>
                        <a14:foregroundMark x1="78833" y1="37543" x2="78833" y2="37543"/>
                        <a14:foregroundMark x1="74500" y1="11604" x2="74500" y2="11604"/>
                        <a14:foregroundMark x1="67000" y1="67577" x2="67000" y2="67577"/>
                        <a14:foregroundMark x1="68000" y1="66553" x2="68000" y2="66553"/>
                        <a14:foregroundMark x1="65833" y1="68942" x2="65833" y2="68942"/>
                        <a14:foregroundMark x1="65333" y1="73379" x2="65333" y2="73379"/>
                        <a14:foregroundMark x1="74000" y1="67235" x2="74000" y2="67235"/>
                        <a14:foregroundMark x1="80167" y1="64505" x2="80167" y2="64505"/>
                        <a14:foregroundMark x1="82833" y1="76109" x2="82833" y2="76109"/>
                        <a14:foregroundMark x1="65500" y1="76109" x2="65500" y2="76109"/>
                        <a14:foregroundMark x1="74000" y1="76109" x2="74000" y2="761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626" t="6056" r="12860" b="22389"/>
          <a:stretch/>
        </p:blipFill>
        <p:spPr>
          <a:xfrm rot="5400000">
            <a:off x="4391986" y="2403005"/>
            <a:ext cx="245310" cy="323289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57946BAC-CF60-4638-9E14-34E200464F1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6271" b="73220" l="63000" r="85167">
                        <a14:foregroundMark x1="63000" y1="35593" x2="63000" y2="35593"/>
                        <a14:foregroundMark x1="69667" y1="65763" x2="69667" y2="65763"/>
                        <a14:foregroundMark x1="69167" y1="71186" x2="69167" y2="71186"/>
                        <a14:foregroundMark x1="79667" y1="71864" x2="79667" y2="71864"/>
                        <a14:foregroundMark x1="84667" y1="33898" x2="84667" y2="33898"/>
                        <a14:foregroundMark x1="85167" y1="33220" x2="85167" y2="33220"/>
                        <a14:foregroundMark x1="73167" y1="16610" x2="73167" y2="16610"/>
                        <a14:foregroundMark x1="69000" y1="73220" x2="69000" y2="73220"/>
                        <a14:foregroundMark x1="79500" y1="72542" x2="79500" y2="725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690" t="11952" r="12899" b="25062"/>
          <a:stretch/>
        </p:blipFill>
        <p:spPr>
          <a:xfrm rot="5400000">
            <a:off x="4380699" y="2957612"/>
            <a:ext cx="319677" cy="374832"/>
          </a:xfrm>
          <a:prstGeom prst="rect">
            <a:avLst/>
          </a:prstGeom>
        </p:spPr>
      </p:pic>
      <p:pic>
        <p:nvPicPr>
          <p:cNvPr id="23" name="그림 22" descr="전자기기이(가) 표시된 사진&#10;&#10;자동 생성된 설명">
            <a:extLst>
              <a:ext uri="{FF2B5EF4-FFF2-40B4-BE49-F238E27FC236}">
                <a16:creationId xmlns:a16="http://schemas.microsoft.com/office/drawing/2014/main" id="{8178203A-0920-4C3C-AE86-CE1124F2479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2500" b="78316" l="62875" r="87000">
                        <a14:foregroundMark x1="68625" y1="36990" x2="68625" y2="36990"/>
                        <a14:foregroundMark x1="67875" y1="33673" x2="67875" y2="33673"/>
                        <a14:foregroundMark x1="67375" y1="29337" x2="67375" y2="29337"/>
                        <a14:foregroundMark x1="67375" y1="45663" x2="66750" y2="45408"/>
                        <a14:foregroundMark x1="65250" y1="64796" x2="65250" y2="64796"/>
                        <a14:foregroundMark x1="85250" y1="64796" x2="85250" y2="64796"/>
                        <a14:foregroundMark x1="86250" y1="75255" x2="86250" y2="75255"/>
                        <a14:foregroundMark x1="85000" y1="45153" x2="85000" y2="45153"/>
                        <a14:foregroundMark x1="85000" y1="44643" x2="82250" y2="57398"/>
                        <a14:foregroundMark x1="82250" y1="57398" x2="74625" y2="59439"/>
                        <a14:foregroundMark x1="74625" y1="59439" x2="67750" y2="55102"/>
                        <a14:foregroundMark x1="67750" y1="55102" x2="62875" y2="43622"/>
                        <a14:foregroundMark x1="62875" y1="43622" x2="65875" y2="29592"/>
                        <a14:foregroundMark x1="65875" y1="29592" x2="72250" y2="24490"/>
                        <a14:foregroundMark x1="72250" y1="24490" x2="77625" y2="25765"/>
                        <a14:foregroundMark x1="87000" y1="24235" x2="87000" y2="24235"/>
                        <a14:foregroundMark x1="86250" y1="16837" x2="86250" y2="16837"/>
                        <a14:foregroundMark x1="64875" y1="15561" x2="64875" y2="15561"/>
                        <a14:foregroundMark x1="64875" y1="12500" x2="64875" y2="12500"/>
                        <a14:foregroundMark x1="64625" y1="73214" x2="64625" y2="73214"/>
                        <a14:foregroundMark x1="64750" y1="78316" x2="64750" y2="78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784" t="8600" r="11473" b="16764"/>
          <a:stretch/>
        </p:blipFill>
        <p:spPr>
          <a:xfrm>
            <a:off x="3681483" y="1532385"/>
            <a:ext cx="203741" cy="268574"/>
          </a:xfrm>
          <a:prstGeom prst="rect">
            <a:avLst/>
          </a:prstGeom>
        </p:spPr>
      </p:pic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F09EC70F-576F-4BA4-8C67-634D1FD1526A}"/>
              </a:ext>
            </a:extLst>
          </p:cNvPr>
          <p:cNvCxnSpPr>
            <a:cxnSpLocks/>
          </p:cNvCxnSpPr>
          <p:nvPr/>
        </p:nvCxnSpPr>
        <p:spPr>
          <a:xfrm>
            <a:off x="2403308" y="5296903"/>
            <a:ext cx="884321" cy="213560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276EF31-4E42-4EEB-ACE2-4F60FD45EBB6}"/>
              </a:ext>
            </a:extLst>
          </p:cNvPr>
          <p:cNvCxnSpPr>
            <a:cxnSpLocks/>
          </p:cNvCxnSpPr>
          <p:nvPr/>
        </p:nvCxnSpPr>
        <p:spPr>
          <a:xfrm>
            <a:off x="2403309" y="2799039"/>
            <a:ext cx="20273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4D628B8-A812-43B8-A269-475C8FD788AA}"/>
              </a:ext>
            </a:extLst>
          </p:cNvPr>
          <p:cNvCxnSpPr>
            <a:cxnSpLocks/>
          </p:cNvCxnSpPr>
          <p:nvPr/>
        </p:nvCxnSpPr>
        <p:spPr>
          <a:xfrm flipV="1">
            <a:off x="2606040" y="1308709"/>
            <a:ext cx="0" cy="15090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B78E99-D84F-4F0F-9F90-EC6B3C3933EC}"/>
              </a:ext>
            </a:extLst>
          </p:cNvPr>
          <p:cNvCxnSpPr>
            <a:cxnSpLocks/>
          </p:cNvCxnSpPr>
          <p:nvPr/>
        </p:nvCxnSpPr>
        <p:spPr>
          <a:xfrm>
            <a:off x="2606041" y="1332136"/>
            <a:ext cx="7523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그림 60">
            <a:extLst>
              <a:ext uri="{FF2B5EF4-FFF2-40B4-BE49-F238E27FC236}">
                <a16:creationId xmlns:a16="http://schemas.microsoft.com/office/drawing/2014/main" id="{10BECF27-B2C4-4537-A37F-C33BEBF21C2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3105" b="71225" l="70000" r="79125">
                        <a14:foregroundMark x1="73750" y1="20513" x2="73750" y2="13390"/>
                        <a14:foregroundMark x1="74000" y1="62963" x2="74125" y2="712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9" t="11241" r="19644" b="24963"/>
          <a:stretch/>
        </p:blipFill>
        <p:spPr>
          <a:xfrm rot="5400000">
            <a:off x="3870481" y="1901944"/>
            <a:ext cx="132269" cy="325137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FDEDC34-ADB2-480A-8BDB-BC9B941D8CB6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3105" b="71225" l="70000" r="79125">
                        <a14:foregroundMark x1="73750" y1="20513" x2="73750" y2="13390"/>
                        <a14:foregroundMark x1="74000" y1="62963" x2="74125" y2="712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9" t="11241" r="19644" b="24963"/>
          <a:stretch/>
        </p:blipFill>
        <p:spPr>
          <a:xfrm rot="5400000">
            <a:off x="3870481" y="2047542"/>
            <a:ext cx="132269" cy="32513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518D33D1-C0D6-4942-B220-C005D38EF201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3105" b="71225" l="70000" r="79125">
                        <a14:foregroundMark x1="73750" y1="20513" x2="73750" y2="13390"/>
                        <a14:foregroundMark x1="74000" y1="62963" x2="74125" y2="712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9" t="11241" r="19644" b="24963"/>
          <a:stretch/>
        </p:blipFill>
        <p:spPr>
          <a:xfrm>
            <a:off x="3590037" y="1332136"/>
            <a:ext cx="109259" cy="245147"/>
          </a:xfrm>
          <a:prstGeom prst="rect">
            <a:avLst/>
          </a:prstGeom>
        </p:spPr>
      </p:pic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1392F3A-AC23-458A-B20E-9613F75184BD}"/>
              </a:ext>
            </a:extLst>
          </p:cNvPr>
          <p:cNvCxnSpPr>
            <a:cxnSpLocks/>
          </p:cNvCxnSpPr>
          <p:nvPr/>
        </p:nvCxnSpPr>
        <p:spPr>
          <a:xfrm>
            <a:off x="2393501" y="3337202"/>
            <a:ext cx="297029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EC5EE9E-9B2A-40F3-8853-44B7470BEC34}"/>
              </a:ext>
            </a:extLst>
          </p:cNvPr>
          <p:cNvCxnSpPr>
            <a:cxnSpLocks/>
          </p:cNvCxnSpPr>
          <p:nvPr/>
        </p:nvCxnSpPr>
        <p:spPr>
          <a:xfrm flipV="1">
            <a:off x="2671763" y="2063226"/>
            <a:ext cx="0" cy="129592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BFD2118-9667-445B-AA0C-82E41683D8E4}"/>
              </a:ext>
            </a:extLst>
          </p:cNvPr>
          <p:cNvCxnSpPr>
            <a:cxnSpLocks/>
          </p:cNvCxnSpPr>
          <p:nvPr/>
        </p:nvCxnSpPr>
        <p:spPr>
          <a:xfrm>
            <a:off x="2651885" y="2064512"/>
            <a:ext cx="914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FE373BA9-A2FB-40CD-96A4-53B48252BB30}"/>
              </a:ext>
            </a:extLst>
          </p:cNvPr>
          <p:cNvCxnSpPr>
            <a:cxnSpLocks/>
          </p:cNvCxnSpPr>
          <p:nvPr/>
        </p:nvCxnSpPr>
        <p:spPr>
          <a:xfrm>
            <a:off x="2398546" y="3475314"/>
            <a:ext cx="36342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92EFDA56-C6C0-4E92-A9CB-1DEEC1F3D0F8}"/>
              </a:ext>
            </a:extLst>
          </p:cNvPr>
          <p:cNvCxnSpPr>
            <a:cxnSpLocks/>
          </p:cNvCxnSpPr>
          <p:nvPr/>
        </p:nvCxnSpPr>
        <p:spPr>
          <a:xfrm flipV="1">
            <a:off x="2743200" y="2202625"/>
            <a:ext cx="0" cy="129089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A9B2A41-1CA4-4B77-9009-D326E65778A3}"/>
              </a:ext>
            </a:extLst>
          </p:cNvPr>
          <p:cNvCxnSpPr>
            <a:cxnSpLocks/>
          </p:cNvCxnSpPr>
          <p:nvPr/>
        </p:nvCxnSpPr>
        <p:spPr>
          <a:xfrm>
            <a:off x="2723323" y="2202625"/>
            <a:ext cx="84662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6401ADCF-32E7-49B3-9298-CE65BEAA0B94}"/>
              </a:ext>
            </a:extLst>
          </p:cNvPr>
          <p:cNvCxnSpPr>
            <a:cxnSpLocks/>
          </p:cNvCxnSpPr>
          <p:nvPr/>
        </p:nvCxnSpPr>
        <p:spPr>
          <a:xfrm flipV="1">
            <a:off x="2403309" y="3583366"/>
            <a:ext cx="442160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F6B8A281-EA46-46E4-8AA1-DC6455FE4840}"/>
              </a:ext>
            </a:extLst>
          </p:cNvPr>
          <p:cNvCxnSpPr>
            <a:cxnSpLocks/>
          </p:cNvCxnSpPr>
          <p:nvPr/>
        </p:nvCxnSpPr>
        <p:spPr>
          <a:xfrm flipV="1">
            <a:off x="2824163" y="2276245"/>
            <a:ext cx="0" cy="130712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368E7A57-1203-4073-8712-4357482D2FBC}"/>
              </a:ext>
            </a:extLst>
          </p:cNvPr>
          <p:cNvCxnSpPr>
            <a:cxnSpLocks/>
          </p:cNvCxnSpPr>
          <p:nvPr/>
        </p:nvCxnSpPr>
        <p:spPr>
          <a:xfrm>
            <a:off x="2800350" y="2276245"/>
            <a:ext cx="76593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DBB3F931-EA54-470B-885C-75C82BDFF831}"/>
              </a:ext>
            </a:extLst>
          </p:cNvPr>
          <p:cNvCxnSpPr>
            <a:cxnSpLocks/>
          </p:cNvCxnSpPr>
          <p:nvPr/>
        </p:nvCxnSpPr>
        <p:spPr>
          <a:xfrm>
            <a:off x="3251002" y="2129006"/>
            <a:ext cx="326395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9434935D-ACD5-40F0-B0C3-E1A031926A79}"/>
              </a:ext>
            </a:extLst>
          </p:cNvPr>
          <p:cNvCxnSpPr>
            <a:cxnSpLocks/>
          </p:cNvCxnSpPr>
          <p:nvPr/>
        </p:nvCxnSpPr>
        <p:spPr>
          <a:xfrm flipV="1">
            <a:off x="3346238" y="1335683"/>
            <a:ext cx="226165" cy="7240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1858DEB0-9E70-4F3A-B2D4-8A983BC11EED}"/>
              </a:ext>
            </a:extLst>
          </p:cNvPr>
          <p:cNvCxnSpPr>
            <a:cxnSpLocks/>
          </p:cNvCxnSpPr>
          <p:nvPr/>
        </p:nvCxnSpPr>
        <p:spPr>
          <a:xfrm>
            <a:off x="3846709" y="2127005"/>
            <a:ext cx="22614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8E9664AF-F3E7-40FB-8FBE-7A2AF5D6D70D}"/>
              </a:ext>
            </a:extLst>
          </p:cNvPr>
          <p:cNvCxnSpPr>
            <a:cxnSpLocks/>
          </p:cNvCxnSpPr>
          <p:nvPr/>
        </p:nvCxnSpPr>
        <p:spPr>
          <a:xfrm>
            <a:off x="3280976" y="1766822"/>
            <a:ext cx="298281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0C220636-085C-49A1-805E-F08959082E56}"/>
              </a:ext>
            </a:extLst>
          </p:cNvPr>
          <p:cNvCxnSpPr>
            <a:cxnSpLocks/>
          </p:cNvCxnSpPr>
          <p:nvPr/>
        </p:nvCxnSpPr>
        <p:spPr>
          <a:xfrm flipV="1">
            <a:off x="2398546" y="4482129"/>
            <a:ext cx="543476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58E49F1C-984E-4DC2-B04F-BB13A12B529F}"/>
              </a:ext>
            </a:extLst>
          </p:cNvPr>
          <p:cNvCxnSpPr>
            <a:cxnSpLocks/>
          </p:cNvCxnSpPr>
          <p:nvPr/>
        </p:nvCxnSpPr>
        <p:spPr>
          <a:xfrm flipV="1">
            <a:off x="2933700" y="1538401"/>
            <a:ext cx="0" cy="296177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A421098-2E88-4EA8-A296-B085072A7CCA}"/>
              </a:ext>
            </a:extLst>
          </p:cNvPr>
          <p:cNvCxnSpPr>
            <a:cxnSpLocks/>
          </p:cNvCxnSpPr>
          <p:nvPr/>
        </p:nvCxnSpPr>
        <p:spPr>
          <a:xfrm>
            <a:off x="2933700" y="1553166"/>
            <a:ext cx="64369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CAB6BA99-3A87-47C4-AFB4-9775CF1AA79F}"/>
              </a:ext>
            </a:extLst>
          </p:cNvPr>
          <p:cNvCxnSpPr>
            <a:cxnSpLocks/>
          </p:cNvCxnSpPr>
          <p:nvPr/>
        </p:nvCxnSpPr>
        <p:spPr>
          <a:xfrm>
            <a:off x="672611" y="3664744"/>
            <a:ext cx="239150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EBD3F9E2-D42F-4CA4-B1F1-5639AE34AC7D}"/>
              </a:ext>
            </a:extLst>
          </p:cNvPr>
          <p:cNvCxnSpPr>
            <a:cxnSpLocks/>
          </p:cNvCxnSpPr>
          <p:nvPr/>
        </p:nvCxnSpPr>
        <p:spPr>
          <a:xfrm>
            <a:off x="3020158" y="2564649"/>
            <a:ext cx="107821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927D8227-A90E-4A0C-8BCC-F385A99727BF}"/>
              </a:ext>
            </a:extLst>
          </p:cNvPr>
          <p:cNvCxnSpPr>
            <a:cxnSpLocks/>
          </p:cNvCxnSpPr>
          <p:nvPr/>
        </p:nvCxnSpPr>
        <p:spPr>
          <a:xfrm>
            <a:off x="3040441" y="2558258"/>
            <a:ext cx="0" cy="1106486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6CB3A478-496D-4AEC-B527-EC4492C34F34}"/>
              </a:ext>
            </a:extLst>
          </p:cNvPr>
          <p:cNvCxnSpPr>
            <a:cxnSpLocks/>
          </p:cNvCxnSpPr>
          <p:nvPr/>
        </p:nvCxnSpPr>
        <p:spPr>
          <a:xfrm>
            <a:off x="3346237" y="2633398"/>
            <a:ext cx="7386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CA7BDBD7-9816-4EC5-9C09-88AE37FA02F6}"/>
              </a:ext>
            </a:extLst>
          </p:cNvPr>
          <p:cNvCxnSpPr>
            <a:cxnSpLocks/>
          </p:cNvCxnSpPr>
          <p:nvPr/>
        </p:nvCxnSpPr>
        <p:spPr>
          <a:xfrm>
            <a:off x="3269160" y="2495901"/>
            <a:ext cx="81576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CECEB02C-C4C8-40DD-8D58-7EEA32DD2EDC}"/>
              </a:ext>
            </a:extLst>
          </p:cNvPr>
          <p:cNvCxnSpPr>
            <a:cxnSpLocks/>
          </p:cNvCxnSpPr>
          <p:nvPr/>
        </p:nvCxnSpPr>
        <p:spPr>
          <a:xfrm>
            <a:off x="672611" y="3861134"/>
            <a:ext cx="2455753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60ADA572-C94D-49A3-BEAF-5C2483617E16}"/>
              </a:ext>
            </a:extLst>
          </p:cNvPr>
          <p:cNvCxnSpPr>
            <a:cxnSpLocks/>
          </p:cNvCxnSpPr>
          <p:nvPr/>
        </p:nvCxnSpPr>
        <p:spPr>
          <a:xfrm>
            <a:off x="3128364" y="3059978"/>
            <a:ext cx="956563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68FFF1AD-8B5F-44AE-A543-66634272B74C}"/>
              </a:ext>
            </a:extLst>
          </p:cNvPr>
          <p:cNvCxnSpPr>
            <a:cxnSpLocks/>
          </p:cNvCxnSpPr>
          <p:nvPr/>
        </p:nvCxnSpPr>
        <p:spPr>
          <a:xfrm>
            <a:off x="3128363" y="3059977"/>
            <a:ext cx="0" cy="82313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2" name="그림 201">
            <a:extLst>
              <a:ext uri="{FF2B5EF4-FFF2-40B4-BE49-F238E27FC236}">
                <a16:creationId xmlns:a16="http://schemas.microsoft.com/office/drawing/2014/main" id="{F8B0913C-B876-4C52-A37C-88540FCB3072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3105" b="71225" l="70000" r="79125">
                        <a14:foregroundMark x1="73750" y1="20513" x2="73750" y2="13390"/>
                        <a14:foregroundMark x1="74000" y1="62963" x2="74125" y2="712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9" t="11241" r="19644" b="24963"/>
          <a:stretch/>
        </p:blipFill>
        <p:spPr>
          <a:xfrm>
            <a:off x="4163275" y="2767238"/>
            <a:ext cx="132269" cy="325137"/>
          </a:xfrm>
          <a:prstGeom prst="rect">
            <a:avLst/>
          </a:prstGeom>
        </p:spPr>
      </p:pic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CCDD9BFB-035F-4283-BABF-1FA9EE31EC0E}"/>
              </a:ext>
            </a:extLst>
          </p:cNvPr>
          <p:cNvCxnSpPr>
            <a:cxnSpLocks/>
          </p:cNvCxnSpPr>
          <p:nvPr/>
        </p:nvCxnSpPr>
        <p:spPr>
          <a:xfrm>
            <a:off x="3346237" y="3207983"/>
            <a:ext cx="7386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F430EE7E-DBC9-4545-B78D-5B35853F004E}"/>
              </a:ext>
            </a:extLst>
          </p:cNvPr>
          <p:cNvCxnSpPr>
            <a:cxnSpLocks/>
          </p:cNvCxnSpPr>
          <p:nvPr/>
        </p:nvCxnSpPr>
        <p:spPr>
          <a:xfrm>
            <a:off x="3261485" y="2776031"/>
            <a:ext cx="81576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그림 205">
            <a:extLst>
              <a:ext uri="{FF2B5EF4-FFF2-40B4-BE49-F238E27FC236}">
                <a16:creationId xmlns:a16="http://schemas.microsoft.com/office/drawing/2014/main" id="{50C10139-1198-4AF1-B661-888CB00F30B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3105" b="71225" l="70000" r="79125">
                        <a14:foregroundMark x1="73750" y1="20513" x2="73750" y2="13390"/>
                        <a14:foregroundMark x1="74000" y1="62963" x2="74125" y2="712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9" t="11241" r="19644" b="24963"/>
          <a:stretch/>
        </p:blipFill>
        <p:spPr>
          <a:xfrm rot="5400000">
            <a:off x="3861530" y="3776874"/>
            <a:ext cx="132269" cy="325137"/>
          </a:xfrm>
          <a:prstGeom prst="rect">
            <a:avLst/>
          </a:prstGeom>
        </p:spPr>
      </p:pic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6DAA6F63-2E59-4A3C-A5D3-46BB5B7459A5}"/>
              </a:ext>
            </a:extLst>
          </p:cNvPr>
          <p:cNvCxnSpPr>
            <a:cxnSpLocks/>
          </p:cNvCxnSpPr>
          <p:nvPr/>
        </p:nvCxnSpPr>
        <p:spPr>
          <a:xfrm flipV="1">
            <a:off x="682136" y="3927735"/>
            <a:ext cx="2886656" cy="1436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F32D2AE1-FEDD-4A25-A795-2DA12B5CA735}"/>
              </a:ext>
            </a:extLst>
          </p:cNvPr>
          <p:cNvCxnSpPr>
            <a:cxnSpLocks/>
          </p:cNvCxnSpPr>
          <p:nvPr/>
        </p:nvCxnSpPr>
        <p:spPr>
          <a:xfrm>
            <a:off x="3261485" y="5375516"/>
            <a:ext cx="3392606" cy="3378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B4A9853B-28BE-4B78-B294-7BFB06FDBD29}"/>
              </a:ext>
            </a:extLst>
          </p:cNvPr>
          <p:cNvCxnSpPr>
            <a:cxnSpLocks/>
          </p:cNvCxnSpPr>
          <p:nvPr/>
        </p:nvCxnSpPr>
        <p:spPr>
          <a:xfrm>
            <a:off x="3346237" y="5296903"/>
            <a:ext cx="3248873" cy="3380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4E513AA8-F4D2-40CD-B820-5F53C928E5F7}"/>
              </a:ext>
            </a:extLst>
          </p:cNvPr>
          <p:cNvCxnSpPr>
            <a:cxnSpLocks/>
          </p:cNvCxnSpPr>
          <p:nvPr/>
        </p:nvCxnSpPr>
        <p:spPr>
          <a:xfrm>
            <a:off x="375570" y="3754593"/>
            <a:ext cx="32298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03ECF0CF-CFE1-4927-87F2-AFCD9656677C}"/>
              </a:ext>
            </a:extLst>
          </p:cNvPr>
          <p:cNvCxnSpPr>
            <a:cxnSpLocks/>
          </p:cNvCxnSpPr>
          <p:nvPr/>
        </p:nvCxnSpPr>
        <p:spPr>
          <a:xfrm>
            <a:off x="375570" y="3740912"/>
            <a:ext cx="0" cy="212502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0CC9839A-EED5-46B1-82C0-301FE9D154B3}"/>
              </a:ext>
            </a:extLst>
          </p:cNvPr>
          <p:cNvCxnSpPr>
            <a:cxnSpLocks/>
          </p:cNvCxnSpPr>
          <p:nvPr/>
        </p:nvCxnSpPr>
        <p:spPr>
          <a:xfrm>
            <a:off x="349496" y="5860602"/>
            <a:ext cx="5331377" cy="2421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A2E9DC81-8422-426E-8BA0-F185263A05D8}"/>
              </a:ext>
            </a:extLst>
          </p:cNvPr>
          <p:cNvCxnSpPr>
            <a:cxnSpLocks/>
          </p:cNvCxnSpPr>
          <p:nvPr/>
        </p:nvCxnSpPr>
        <p:spPr>
          <a:xfrm>
            <a:off x="5663046" y="5450477"/>
            <a:ext cx="12632" cy="460314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46162027-0227-4D13-987E-BA239B37AFE9}"/>
              </a:ext>
            </a:extLst>
          </p:cNvPr>
          <p:cNvCxnSpPr>
            <a:cxnSpLocks/>
          </p:cNvCxnSpPr>
          <p:nvPr/>
        </p:nvCxnSpPr>
        <p:spPr>
          <a:xfrm flipV="1">
            <a:off x="5663045" y="5460681"/>
            <a:ext cx="996849" cy="526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D14B71BC-10FC-42F1-8F60-B31FDEFB5DB8}"/>
              </a:ext>
            </a:extLst>
          </p:cNvPr>
          <p:cNvCxnSpPr>
            <a:cxnSpLocks/>
          </p:cNvCxnSpPr>
          <p:nvPr/>
        </p:nvCxnSpPr>
        <p:spPr>
          <a:xfrm>
            <a:off x="3341042" y="5085039"/>
            <a:ext cx="231161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2782881F-8833-4D56-BF14-43AD2038D7BA}"/>
              </a:ext>
            </a:extLst>
          </p:cNvPr>
          <p:cNvCxnSpPr>
            <a:cxnSpLocks/>
          </p:cNvCxnSpPr>
          <p:nvPr/>
        </p:nvCxnSpPr>
        <p:spPr>
          <a:xfrm>
            <a:off x="3251002" y="5010077"/>
            <a:ext cx="23185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9E0FCDFE-2C50-4836-8366-26519B29BBB9}"/>
              </a:ext>
            </a:extLst>
          </p:cNvPr>
          <p:cNvCxnSpPr>
            <a:cxnSpLocks/>
          </p:cNvCxnSpPr>
          <p:nvPr/>
        </p:nvCxnSpPr>
        <p:spPr>
          <a:xfrm>
            <a:off x="5569527" y="4721469"/>
            <a:ext cx="0" cy="3093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1BA6C720-36AD-4A58-BF37-EB2C0062111C}"/>
              </a:ext>
            </a:extLst>
          </p:cNvPr>
          <p:cNvCxnSpPr>
            <a:cxnSpLocks/>
          </p:cNvCxnSpPr>
          <p:nvPr/>
        </p:nvCxnSpPr>
        <p:spPr>
          <a:xfrm flipV="1">
            <a:off x="5631872" y="4764232"/>
            <a:ext cx="0" cy="3283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560DCC69-AD31-41B4-A8CC-A0D74E611C20}"/>
              </a:ext>
            </a:extLst>
          </p:cNvPr>
          <p:cNvCxnSpPr>
            <a:cxnSpLocks/>
          </p:cNvCxnSpPr>
          <p:nvPr/>
        </p:nvCxnSpPr>
        <p:spPr>
          <a:xfrm>
            <a:off x="2403308" y="4928427"/>
            <a:ext cx="304294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768A18AA-6004-4869-8FB0-09BB30397D5F}"/>
              </a:ext>
            </a:extLst>
          </p:cNvPr>
          <p:cNvCxnSpPr>
            <a:cxnSpLocks/>
          </p:cNvCxnSpPr>
          <p:nvPr/>
        </p:nvCxnSpPr>
        <p:spPr>
          <a:xfrm>
            <a:off x="5425482" y="4702367"/>
            <a:ext cx="0" cy="22078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24A4E28C-A190-4DDE-998C-5794EDC6DFB1}"/>
              </a:ext>
            </a:extLst>
          </p:cNvPr>
          <p:cNvCxnSpPr>
            <a:cxnSpLocks/>
          </p:cNvCxnSpPr>
          <p:nvPr/>
        </p:nvCxnSpPr>
        <p:spPr>
          <a:xfrm>
            <a:off x="2403308" y="4853245"/>
            <a:ext cx="311533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EF624B4F-94F4-4BB4-A0AC-1E64AB9A39C6}"/>
              </a:ext>
            </a:extLst>
          </p:cNvPr>
          <p:cNvCxnSpPr>
            <a:cxnSpLocks/>
          </p:cNvCxnSpPr>
          <p:nvPr/>
        </p:nvCxnSpPr>
        <p:spPr>
          <a:xfrm>
            <a:off x="5499589" y="4698551"/>
            <a:ext cx="0" cy="15469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CDD9BFB-035F-4283-BABF-1FA9EE31EC0E}"/>
              </a:ext>
            </a:extLst>
          </p:cNvPr>
          <p:cNvCxnSpPr>
            <a:cxnSpLocks/>
          </p:cNvCxnSpPr>
          <p:nvPr/>
        </p:nvCxnSpPr>
        <p:spPr>
          <a:xfrm>
            <a:off x="3341042" y="3754594"/>
            <a:ext cx="738689" cy="970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75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내용 및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0" name="모서리가 둥근 직사각형 6">
            <a:extLst>
              <a:ext uri="{FF2B5EF4-FFF2-40B4-BE49-F238E27FC236}">
                <a16:creationId xmlns:a16="http://schemas.microsoft.com/office/drawing/2014/main" id="{7552459D-FBF1-46AD-BF7B-DEE05D550F82}"/>
              </a:ext>
            </a:extLst>
          </p:cNvPr>
          <p:cNvSpPr/>
          <p:nvPr/>
        </p:nvSpPr>
        <p:spPr>
          <a:xfrm>
            <a:off x="782000" y="1442337"/>
            <a:ext cx="1990429" cy="770021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온도 센서</a:t>
            </a:r>
          </a:p>
        </p:txBody>
      </p:sp>
      <p:sp>
        <p:nvSpPr>
          <p:cNvPr id="21" name="모서리가 둥근 직사각형 11">
            <a:extLst>
              <a:ext uri="{FF2B5EF4-FFF2-40B4-BE49-F238E27FC236}">
                <a16:creationId xmlns:a16="http://schemas.microsoft.com/office/drawing/2014/main" id="{A69729A2-E420-4CC0-AE33-F951281D5829}"/>
              </a:ext>
            </a:extLst>
          </p:cNvPr>
          <p:cNvSpPr/>
          <p:nvPr/>
        </p:nvSpPr>
        <p:spPr>
          <a:xfrm>
            <a:off x="5947558" y="1442337"/>
            <a:ext cx="1990431" cy="770021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토양 습도 센서</a:t>
            </a:r>
          </a:p>
        </p:txBody>
      </p:sp>
      <p:sp>
        <p:nvSpPr>
          <p:cNvPr id="22" name="모서리가 둥근 직사각형 12">
            <a:extLst>
              <a:ext uri="{FF2B5EF4-FFF2-40B4-BE49-F238E27FC236}">
                <a16:creationId xmlns:a16="http://schemas.microsoft.com/office/drawing/2014/main" id="{6AB02216-8C99-4E0E-960A-94902E286153}"/>
              </a:ext>
            </a:extLst>
          </p:cNvPr>
          <p:cNvSpPr/>
          <p:nvPr/>
        </p:nvSpPr>
        <p:spPr>
          <a:xfrm>
            <a:off x="3364778" y="1410254"/>
            <a:ext cx="1990431" cy="770021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조도 센서</a:t>
            </a:r>
          </a:p>
        </p:txBody>
      </p:sp>
      <p:sp>
        <p:nvSpPr>
          <p:cNvPr id="23" name="모서리가 둥근 직사각형 14">
            <a:extLst>
              <a:ext uri="{FF2B5EF4-FFF2-40B4-BE49-F238E27FC236}">
                <a16:creationId xmlns:a16="http://schemas.microsoft.com/office/drawing/2014/main" id="{F4CE0799-2D83-4607-9D1C-5B3423FDB501}"/>
              </a:ext>
            </a:extLst>
          </p:cNvPr>
          <p:cNvSpPr/>
          <p:nvPr/>
        </p:nvSpPr>
        <p:spPr>
          <a:xfrm>
            <a:off x="1078171" y="4740666"/>
            <a:ext cx="1990429" cy="770021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20x4 LCD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15">
            <a:extLst>
              <a:ext uri="{FF2B5EF4-FFF2-40B4-BE49-F238E27FC236}">
                <a16:creationId xmlns:a16="http://schemas.microsoft.com/office/drawing/2014/main" id="{C12B9CB1-0577-48C4-BB39-DBB0FD8ECB54}"/>
              </a:ext>
            </a:extLst>
          </p:cNvPr>
          <p:cNvSpPr/>
          <p:nvPr/>
        </p:nvSpPr>
        <p:spPr>
          <a:xfrm>
            <a:off x="5651383" y="4740666"/>
            <a:ext cx="1990429" cy="770021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</a:rPr>
              <a:t>피에조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 err="1">
                <a:solidFill>
                  <a:schemeClr val="tx1"/>
                </a:solidFill>
              </a:rPr>
              <a:t>부저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16">
            <a:extLst>
              <a:ext uri="{FF2B5EF4-FFF2-40B4-BE49-F238E27FC236}">
                <a16:creationId xmlns:a16="http://schemas.microsoft.com/office/drawing/2014/main" id="{1C10D11F-0E96-4F22-BBF5-6A28E2956B2C}"/>
              </a:ext>
            </a:extLst>
          </p:cNvPr>
          <p:cNvSpPr/>
          <p:nvPr/>
        </p:nvSpPr>
        <p:spPr>
          <a:xfrm>
            <a:off x="3364777" y="4865072"/>
            <a:ext cx="1990429" cy="770021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RGB LED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17">
            <a:extLst>
              <a:ext uri="{FF2B5EF4-FFF2-40B4-BE49-F238E27FC236}">
                <a16:creationId xmlns:a16="http://schemas.microsoft.com/office/drawing/2014/main" id="{85317873-4125-463C-A577-0640DBE15DC0}"/>
              </a:ext>
            </a:extLst>
          </p:cNvPr>
          <p:cNvSpPr/>
          <p:nvPr/>
        </p:nvSpPr>
        <p:spPr>
          <a:xfrm>
            <a:off x="6676913" y="3135286"/>
            <a:ext cx="1990429" cy="770021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시리얼 모니터</a:t>
            </a:r>
          </a:p>
        </p:txBody>
      </p:sp>
      <p:cxnSp>
        <p:nvCxnSpPr>
          <p:cNvPr id="27" name="꺾인 연결선 19">
            <a:extLst>
              <a:ext uri="{FF2B5EF4-FFF2-40B4-BE49-F238E27FC236}">
                <a16:creationId xmlns:a16="http://schemas.microsoft.com/office/drawing/2014/main" id="{4D8C2C99-939F-4CDB-9E85-9B8ADA9D7371}"/>
              </a:ext>
            </a:extLst>
          </p:cNvPr>
          <p:cNvCxnSpPr>
            <a:stCxn id="20" idx="2"/>
            <a:endCxn id="21" idx="2"/>
          </p:cNvCxnSpPr>
          <p:nvPr/>
        </p:nvCxnSpPr>
        <p:spPr>
          <a:xfrm rot="16200000" flipH="1">
            <a:off x="4359994" y="-370422"/>
            <a:ext cx="12700" cy="5165559"/>
          </a:xfrm>
          <a:prstGeom prst="bentConnector3">
            <a:avLst>
              <a:gd name="adj1" fmla="val 2927724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25BC02D-118E-434D-8E96-25E4EE9E2644}"/>
              </a:ext>
            </a:extLst>
          </p:cNvPr>
          <p:cNvCxnSpPr>
            <a:stCxn id="22" idx="2"/>
            <a:endCxn id="29" idx="0"/>
          </p:cNvCxnSpPr>
          <p:nvPr/>
        </p:nvCxnSpPr>
        <p:spPr>
          <a:xfrm flipH="1">
            <a:off x="4359993" y="2180275"/>
            <a:ext cx="1" cy="78739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91D149E4-04EC-4823-B1E4-320C94DC9CC6}"/>
              </a:ext>
            </a:extLst>
          </p:cNvPr>
          <p:cNvSpPr/>
          <p:nvPr/>
        </p:nvSpPr>
        <p:spPr>
          <a:xfrm>
            <a:off x="3158354" y="2967665"/>
            <a:ext cx="2403277" cy="1105265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</a:rPr>
              <a:t>아두이노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아래쪽 화살표 26">
            <a:extLst>
              <a:ext uri="{FF2B5EF4-FFF2-40B4-BE49-F238E27FC236}">
                <a16:creationId xmlns:a16="http://schemas.microsoft.com/office/drawing/2014/main" id="{F1D2C541-14B4-4695-A6CC-E48CD908C4BF}"/>
              </a:ext>
            </a:extLst>
          </p:cNvPr>
          <p:cNvSpPr/>
          <p:nvPr/>
        </p:nvSpPr>
        <p:spPr>
          <a:xfrm>
            <a:off x="4195582" y="4213149"/>
            <a:ext cx="341523" cy="474433"/>
          </a:xfrm>
          <a:prstGeom prst="downArrow">
            <a:avLst/>
          </a:prstGeom>
          <a:solidFill>
            <a:schemeClr val="accent2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27">
            <a:extLst>
              <a:ext uri="{FF2B5EF4-FFF2-40B4-BE49-F238E27FC236}">
                <a16:creationId xmlns:a16="http://schemas.microsoft.com/office/drawing/2014/main" id="{86FD68F3-53EC-4ED1-A269-C1CF14254B98}"/>
              </a:ext>
            </a:extLst>
          </p:cNvPr>
          <p:cNvSpPr/>
          <p:nvPr/>
        </p:nvSpPr>
        <p:spPr>
          <a:xfrm rot="2380516">
            <a:off x="2737611" y="4127312"/>
            <a:ext cx="341523" cy="474433"/>
          </a:xfrm>
          <a:prstGeom prst="downArrow">
            <a:avLst/>
          </a:prstGeom>
          <a:solidFill>
            <a:schemeClr val="accent2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28">
            <a:extLst>
              <a:ext uri="{FF2B5EF4-FFF2-40B4-BE49-F238E27FC236}">
                <a16:creationId xmlns:a16="http://schemas.microsoft.com/office/drawing/2014/main" id="{DC0490C1-4038-418F-9F79-A34D8BE9B676}"/>
              </a:ext>
            </a:extLst>
          </p:cNvPr>
          <p:cNvSpPr/>
          <p:nvPr/>
        </p:nvSpPr>
        <p:spPr>
          <a:xfrm rot="19054266">
            <a:off x="5676955" y="4213147"/>
            <a:ext cx="341523" cy="474433"/>
          </a:xfrm>
          <a:prstGeom prst="downArrow">
            <a:avLst/>
          </a:prstGeom>
          <a:solidFill>
            <a:schemeClr val="accent2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아래쪽 화살표 29">
            <a:extLst>
              <a:ext uri="{FF2B5EF4-FFF2-40B4-BE49-F238E27FC236}">
                <a16:creationId xmlns:a16="http://schemas.microsoft.com/office/drawing/2014/main" id="{043FC1FD-2CBB-4B4D-99AF-BE3ED2B1546F}"/>
              </a:ext>
            </a:extLst>
          </p:cNvPr>
          <p:cNvSpPr/>
          <p:nvPr/>
        </p:nvSpPr>
        <p:spPr>
          <a:xfrm rot="16200000">
            <a:off x="5923729" y="3283079"/>
            <a:ext cx="341523" cy="474433"/>
          </a:xfrm>
          <a:prstGeom prst="downArrow">
            <a:avLst/>
          </a:prstGeom>
          <a:solidFill>
            <a:schemeClr val="accent2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64F4-2200-4285-86B6-30C9F40809D0}"/>
              </a:ext>
            </a:extLst>
          </p:cNvPr>
          <p:cNvSpPr txBox="1"/>
          <p:nvPr/>
        </p:nvSpPr>
        <p:spPr>
          <a:xfrm>
            <a:off x="6768307" y="3923808"/>
            <a:ext cx="2052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ko-KR" altLang="en-US" sz="1200" dirty="0"/>
              <a:t>프로그램 진행상황 확인용</a:t>
            </a:r>
          </a:p>
        </p:txBody>
      </p:sp>
    </p:spTree>
    <p:extLst>
      <p:ext uri="{BB962C8B-B14F-4D97-AF65-F5344CB8AC3E}">
        <p14:creationId xmlns:p14="http://schemas.microsoft.com/office/powerpoint/2010/main" val="249652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내용 및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5157875-BF56-494A-AE29-95C4FE4C76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02" b="9824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69" r="25041"/>
          <a:stretch/>
        </p:blipFill>
        <p:spPr>
          <a:xfrm>
            <a:off x="1061413" y="1924636"/>
            <a:ext cx="1793039" cy="194552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DF6C7E1-A62C-4742-9619-BF5A7624DC91}"/>
              </a:ext>
            </a:extLst>
          </p:cNvPr>
          <p:cNvSpPr txBox="1"/>
          <p:nvPr/>
        </p:nvSpPr>
        <p:spPr>
          <a:xfrm>
            <a:off x="346418" y="896895"/>
            <a:ext cx="3477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/>
              <a:t>가상의 꽃 </a:t>
            </a:r>
            <a:r>
              <a:rPr lang="en-US" altLang="ko-KR" sz="2000" dirty="0"/>
              <a:t>Flower</a:t>
            </a:r>
            <a:r>
              <a:rPr lang="ko-KR" altLang="en-US" sz="2000" dirty="0"/>
              <a:t>을 설정</a:t>
            </a:r>
          </a:p>
        </p:txBody>
      </p:sp>
      <p:sp>
        <p:nvSpPr>
          <p:cNvPr id="40" name="설명선 1 3">
            <a:extLst>
              <a:ext uri="{FF2B5EF4-FFF2-40B4-BE49-F238E27FC236}">
                <a16:creationId xmlns:a16="http://schemas.microsoft.com/office/drawing/2014/main" id="{ECB1E742-FBDD-420F-9800-D4D21846B23B}"/>
              </a:ext>
            </a:extLst>
          </p:cNvPr>
          <p:cNvSpPr/>
          <p:nvPr/>
        </p:nvSpPr>
        <p:spPr>
          <a:xfrm>
            <a:off x="4332247" y="1297005"/>
            <a:ext cx="3914605" cy="2501821"/>
          </a:xfrm>
          <a:prstGeom prst="borderCallout1">
            <a:avLst>
              <a:gd name="adj1" fmla="val 20418"/>
              <a:gd name="adj2" fmla="val -83"/>
              <a:gd name="adj3" fmla="val 41370"/>
              <a:gd name="adj4" fmla="val -325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76C2EB-2A23-46D6-B7EA-03C972305835}"/>
              </a:ext>
            </a:extLst>
          </p:cNvPr>
          <p:cNvSpPr txBox="1"/>
          <p:nvPr/>
        </p:nvSpPr>
        <p:spPr>
          <a:xfrm>
            <a:off x="4356170" y="1380205"/>
            <a:ext cx="3890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단일 식물</a:t>
            </a:r>
            <a:endParaRPr lang="en-US" altLang="ko-KR" sz="2400" dirty="0"/>
          </a:p>
          <a:p>
            <a:r>
              <a:rPr lang="ko-KR" altLang="en-US" sz="2400" dirty="0"/>
              <a:t>최소 암기</a:t>
            </a:r>
            <a:r>
              <a:rPr lang="en-US" altLang="ko-KR" sz="2400" dirty="0"/>
              <a:t> : 8</a:t>
            </a:r>
            <a:r>
              <a:rPr lang="ko-KR" altLang="en-US" sz="2400" dirty="0"/>
              <a:t>시간</a:t>
            </a:r>
            <a:r>
              <a:rPr lang="en-US" altLang="ko-KR" sz="2400" dirty="0"/>
              <a:t>(10</a:t>
            </a:r>
            <a:r>
              <a:rPr lang="ko-KR" altLang="en-US" sz="2400" dirty="0"/>
              <a:t>초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수명</a:t>
            </a:r>
            <a:r>
              <a:rPr lang="en-US" altLang="ko-KR" sz="2400" dirty="0"/>
              <a:t> : 5</a:t>
            </a:r>
            <a:r>
              <a:rPr lang="ko-KR" altLang="en-US" sz="2400" dirty="0"/>
              <a:t>일</a:t>
            </a:r>
            <a:r>
              <a:rPr lang="en-US" altLang="ko-KR" sz="2400" dirty="0"/>
              <a:t>(150</a:t>
            </a:r>
            <a:r>
              <a:rPr lang="ko-KR" altLang="en-US" sz="2400" dirty="0"/>
              <a:t>초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생장 기간 </a:t>
            </a:r>
            <a:r>
              <a:rPr lang="en-US" altLang="ko-KR" sz="2400" dirty="0"/>
              <a:t>3</a:t>
            </a:r>
            <a:r>
              <a:rPr lang="ko-KR" altLang="en-US" sz="2400" dirty="0"/>
              <a:t>일</a:t>
            </a:r>
            <a:r>
              <a:rPr lang="en-US" altLang="ko-KR" sz="2400" dirty="0"/>
              <a:t>(90</a:t>
            </a:r>
            <a:r>
              <a:rPr lang="ko-KR" altLang="en-US" sz="2400" dirty="0"/>
              <a:t>초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적정 온도 </a:t>
            </a:r>
            <a:r>
              <a:rPr lang="en-US" altLang="ko-KR" sz="2400" dirty="0"/>
              <a:t>: 30~35°C</a:t>
            </a:r>
          </a:p>
          <a:p>
            <a:r>
              <a:rPr lang="ko-KR" altLang="en-US" sz="2400" dirty="0"/>
              <a:t>물주는 적정 횟수</a:t>
            </a:r>
            <a:r>
              <a:rPr lang="en-US" altLang="ko-KR" sz="2400" dirty="0"/>
              <a:t> : </a:t>
            </a:r>
            <a:r>
              <a:rPr lang="ko-KR" altLang="en-US" sz="2400" dirty="0"/>
              <a:t>일 </a:t>
            </a:r>
            <a:r>
              <a:rPr lang="en-US" altLang="ko-KR" sz="2400" dirty="0"/>
              <a:t>1</a:t>
            </a:r>
            <a:r>
              <a:rPr lang="ko-KR" altLang="en-US" sz="2400" dirty="0"/>
              <a:t>회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25DA88E-9A49-487C-B658-4F10F3777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44" y="3535137"/>
            <a:ext cx="8354728" cy="27748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9348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BC7DD-E5DF-4B00-A62A-744D782E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내용 및 방법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7FE9DC-8D37-41AD-A157-723DEE6C7DA8}"/>
              </a:ext>
            </a:extLst>
          </p:cNvPr>
          <p:cNvSpPr/>
          <p:nvPr/>
        </p:nvSpPr>
        <p:spPr>
          <a:xfrm>
            <a:off x="1072408" y="7216632"/>
            <a:ext cx="7834964" cy="26355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AE264E-7B90-4E3F-B110-6875D6CD0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C5061-91DF-42AE-B9BA-A0308AF6C5DD}"/>
              </a:ext>
            </a:extLst>
          </p:cNvPr>
          <p:cNvSpPr txBox="1"/>
          <p:nvPr/>
        </p:nvSpPr>
        <p:spPr>
          <a:xfrm>
            <a:off x="1274538" y="7031966"/>
            <a:ext cx="370646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하루</a:t>
            </a:r>
            <a:r>
              <a:rPr lang="en-US" altLang="ko-KR" dirty="0"/>
              <a:t>(30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r>
              <a:rPr lang="ko-KR" altLang="en-US" dirty="0"/>
              <a:t>동안 반복되는 </a:t>
            </a:r>
            <a:r>
              <a:rPr lang="en-US" altLang="ko-KR" dirty="0"/>
              <a:t>For loop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58D58-4BB2-45F6-8B19-9127197F0B7A}"/>
              </a:ext>
            </a:extLst>
          </p:cNvPr>
          <p:cNvSpPr txBox="1"/>
          <p:nvPr/>
        </p:nvSpPr>
        <p:spPr>
          <a:xfrm>
            <a:off x="1168660" y="7566019"/>
            <a:ext cx="319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1</a:t>
            </a:r>
            <a:r>
              <a:rPr lang="ko-KR" altLang="en-US" dirty="0">
                <a:solidFill>
                  <a:srgbClr val="0070C0"/>
                </a:solidFill>
              </a:rPr>
              <a:t>초마다 온도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ko-KR" altLang="en-US" dirty="0">
                <a:solidFill>
                  <a:srgbClr val="0070C0"/>
                </a:solidFill>
              </a:rPr>
              <a:t>습도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ko-KR" altLang="en-US" dirty="0">
                <a:solidFill>
                  <a:srgbClr val="0070C0"/>
                </a:solidFill>
              </a:rPr>
              <a:t>조도 측정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03781-B755-48CC-A8C8-AB8A8706512A}"/>
              </a:ext>
            </a:extLst>
          </p:cNvPr>
          <p:cNvSpPr txBox="1"/>
          <p:nvPr/>
        </p:nvSpPr>
        <p:spPr>
          <a:xfrm>
            <a:off x="1274538" y="7935351"/>
            <a:ext cx="78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ㄴ습도</a:t>
            </a:r>
            <a:r>
              <a:rPr lang="ko-KR" altLang="en-US" dirty="0"/>
              <a:t> 변화</a:t>
            </a:r>
            <a:r>
              <a:rPr lang="en-US" altLang="ko-KR" dirty="0"/>
              <a:t>/</a:t>
            </a:r>
            <a:r>
              <a:rPr lang="ko-KR" altLang="en-US" dirty="0"/>
              <a:t>조도 변화를 측정하여 물 준 횟수</a:t>
            </a:r>
            <a:r>
              <a:rPr lang="en-US" altLang="ko-KR" dirty="0"/>
              <a:t> </a:t>
            </a:r>
            <a:r>
              <a:rPr lang="ko-KR" altLang="en-US" dirty="0"/>
              <a:t>카운트 및 최대 암기 측정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1B8C1D0-426C-4440-B4F6-D82F6E4830CD}"/>
              </a:ext>
            </a:extLst>
          </p:cNvPr>
          <p:cNvSpPr/>
          <p:nvPr/>
        </p:nvSpPr>
        <p:spPr>
          <a:xfrm>
            <a:off x="6647172" y="966580"/>
            <a:ext cx="420359" cy="4001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C729D07-7ECE-4591-9026-440FC2497248}"/>
              </a:ext>
            </a:extLst>
          </p:cNvPr>
          <p:cNvSpPr/>
          <p:nvPr/>
        </p:nvSpPr>
        <p:spPr>
          <a:xfrm>
            <a:off x="6647173" y="1579022"/>
            <a:ext cx="420359" cy="40011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975DCFC-E430-4AB9-9E19-CC5DA183D7BF}"/>
              </a:ext>
            </a:extLst>
          </p:cNvPr>
          <p:cNvSpPr/>
          <p:nvPr/>
        </p:nvSpPr>
        <p:spPr>
          <a:xfrm>
            <a:off x="6647172" y="2164290"/>
            <a:ext cx="420359" cy="4001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EB68B69-5FD2-44BC-965B-105BC487F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318" y="2230401"/>
            <a:ext cx="1426635" cy="12810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A9ED2A-B5D4-43AE-B871-C8C2233AA7DD}"/>
              </a:ext>
            </a:extLst>
          </p:cNvPr>
          <p:cNvSpPr txBox="1"/>
          <p:nvPr/>
        </p:nvSpPr>
        <p:spPr>
          <a:xfrm>
            <a:off x="7067531" y="977076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건강지수가 </a:t>
            </a:r>
            <a:r>
              <a:rPr lang="en-US" altLang="ko-KR" dirty="0"/>
              <a:t>2 </a:t>
            </a:r>
            <a:r>
              <a:rPr lang="ko-KR" altLang="en-US" dirty="0"/>
              <a:t>이상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E1AA17-9E00-4027-B83D-96CDFC4CD649}"/>
              </a:ext>
            </a:extLst>
          </p:cNvPr>
          <p:cNvSpPr txBox="1"/>
          <p:nvPr/>
        </p:nvSpPr>
        <p:spPr>
          <a:xfrm>
            <a:off x="7073735" y="1569049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건강지수가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18A96-9E95-4C66-ABB5-FB3939514DB8}"/>
              </a:ext>
            </a:extLst>
          </p:cNvPr>
          <p:cNvSpPr txBox="1"/>
          <p:nvPr/>
        </p:nvSpPr>
        <p:spPr>
          <a:xfrm>
            <a:off x="2264576" y="212180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건강지수</a:t>
            </a:r>
          </a:p>
        </p:txBody>
      </p:sp>
      <p:sp>
        <p:nvSpPr>
          <p:cNvPr id="18" name="왼쪽 대괄호 17">
            <a:extLst>
              <a:ext uri="{FF2B5EF4-FFF2-40B4-BE49-F238E27FC236}">
                <a16:creationId xmlns:a16="http://schemas.microsoft.com/office/drawing/2014/main" id="{5D2EEBD0-744F-4CAC-8EF1-A240AE755A8C}"/>
              </a:ext>
            </a:extLst>
          </p:cNvPr>
          <p:cNvSpPr/>
          <p:nvPr/>
        </p:nvSpPr>
        <p:spPr>
          <a:xfrm>
            <a:off x="3680348" y="1480092"/>
            <a:ext cx="146007" cy="1863311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9CD43-D9F6-46FB-9AB3-D43827AB8227}"/>
              </a:ext>
            </a:extLst>
          </p:cNvPr>
          <p:cNvSpPr txBox="1"/>
          <p:nvPr/>
        </p:nvSpPr>
        <p:spPr>
          <a:xfrm>
            <a:off x="125643" y="1552142"/>
            <a:ext cx="1138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기온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(</a:t>
            </a:r>
            <a:r>
              <a:rPr lang="en-US" altLang="ko-KR" sz="2000" b="1" dirty="0" err="1"/>
              <a:t>Tscore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9A6FD7-92EF-44E9-B901-361E2981E7D6}"/>
              </a:ext>
            </a:extLst>
          </p:cNvPr>
          <p:cNvSpPr txBox="1"/>
          <p:nvPr/>
        </p:nvSpPr>
        <p:spPr>
          <a:xfrm>
            <a:off x="0" y="2609649"/>
            <a:ext cx="139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물 준 횟수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(</a:t>
            </a:r>
            <a:r>
              <a:rPr lang="en-US" altLang="ko-KR" sz="2000" b="1" dirty="0" err="1"/>
              <a:t>Hscore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E0F1EF2B-05D6-4928-A8BD-073728706BE4}"/>
              </a:ext>
            </a:extLst>
          </p:cNvPr>
          <p:cNvSpPr/>
          <p:nvPr/>
        </p:nvSpPr>
        <p:spPr>
          <a:xfrm rot="1463486">
            <a:off x="1374509" y="1813610"/>
            <a:ext cx="780039" cy="453866"/>
          </a:xfrm>
          <a:prstGeom prst="rightArrow">
            <a:avLst>
              <a:gd name="adj1" fmla="val 30881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995CD6F-B3D9-49A3-834B-B70C194C7722}"/>
              </a:ext>
            </a:extLst>
          </p:cNvPr>
          <p:cNvSpPr/>
          <p:nvPr/>
        </p:nvSpPr>
        <p:spPr>
          <a:xfrm rot="20227031">
            <a:off x="1375867" y="2418298"/>
            <a:ext cx="780039" cy="453866"/>
          </a:xfrm>
          <a:prstGeom prst="rightArrow">
            <a:avLst>
              <a:gd name="adj1" fmla="val 30881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대괄호 25">
            <a:extLst>
              <a:ext uri="{FF2B5EF4-FFF2-40B4-BE49-F238E27FC236}">
                <a16:creationId xmlns:a16="http://schemas.microsoft.com/office/drawing/2014/main" id="{1EC28ADF-5399-4A36-9164-F1120A386DA6}"/>
              </a:ext>
            </a:extLst>
          </p:cNvPr>
          <p:cNvSpPr/>
          <p:nvPr/>
        </p:nvSpPr>
        <p:spPr>
          <a:xfrm>
            <a:off x="3680348" y="2405104"/>
            <a:ext cx="146007" cy="931655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B53572-3CBC-4D5D-AE92-1D132E7961A3}"/>
              </a:ext>
            </a:extLst>
          </p:cNvPr>
          <p:cNvSpPr txBox="1"/>
          <p:nvPr/>
        </p:nvSpPr>
        <p:spPr>
          <a:xfrm>
            <a:off x="3875056" y="31325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음수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030F5C-07AD-409D-A865-7EEAABEEAF52}"/>
              </a:ext>
            </a:extLst>
          </p:cNvPr>
          <p:cNvSpPr txBox="1"/>
          <p:nvPr/>
        </p:nvSpPr>
        <p:spPr>
          <a:xfrm>
            <a:off x="3875056" y="217599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0</a:t>
            </a:r>
            <a:endParaRPr lang="ko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4E6CFE-0F73-4129-8648-C85A0AE24F0C}"/>
              </a:ext>
            </a:extLst>
          </p:cNvPr>
          <p:cNvSpPr txBox="1"/>
          <p:nvPr/>
        </p:nvSpPr>
        <p:spPr>
          <a:xfrm>
            <a:off x="3875056" y="1282487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 </a:t>
            </a:r>
            <a:r>
              <a:rPr lang="ko-KR" altLang="en-US" sz="2000" dirty="0"/>
              <a:t>이상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6D4D62-8777-4A2D-BA99-3A5B54799ADB}"/>
              </a:ext>
            </a:extLst>
          </p:cNvPr>
          <p:cNvSpPr txBox="1"/>
          <p:nvPr/>
        </p:nvSpPr>
        <p:spPr>
          <a:xfrm>
            <a:off x="4709309" y="3132502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=&gt;</a:t>
            </a:r>
            <a:r>
              <a:rPr lang="ko-KR" altLang="en-US" sz="2000" b="1" dirty="0">
                <a:solidFill>
                  <a:srgbClr val="FF0000"/>
                </a:solidFill>
              </a:rPr>
              <a:t>사망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D82F40-ECBE-4D01-9AB5-6706FF4EC4E3}"/>
              </a:ext>
            </a:extLst>
          </p:cNvPr>
          <p:cNvSpPr txBox="1"/>
          <p:nvPr/>
        </p:nvSpPr>
        <p:spPr>
          <a:xfrm>
            <a:off x="4709309" y="2152585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=&gt;</a:t>
            </a:r>
            <a:r>
              <a:rPr lang="ko-KR" altLang="en-US" sz="2000" b="1" dirty="0"/>
              <a:t>생장</a:t>
            </a:r>
            <a:r>
              <a:rPr lang="en-US" altLang="ko-KR" sz="2000" b="1" dirty="0"/>
              <a:t>X</a:t>
            </a:r>
            <a:endParaRPr lang="ko-KR" altLang="en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E6DFD8-0730-41BB-9726-213F720C4190}"/>
              </a:ext>
            </a:extLst>
          </p:cNvPr>
          <p:cNvSpPr txBox="1"/>
          <p:nvPr/>
        </p:nvSpPr>
        <p:spPr>
          <a:xfrm>
            <a:off x="4709309" y="1286389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=&gt;</a:t>
            </a:r>
            <a:r>
              <a:rPr lang="ko-KR" altLang="en-US" sz="2000" b="1" dirty="0"/>
              <a:t>생장</a:t>
            </a:r>
            <a:r>
              <a:rPr lang="en-US" altLang="ko-KR" sz="2000" b="1" dirty="0"/>
              <a:t>O</a:t>
            </a:r>
            <a:endParaRPr lang="ko-KR" altLang="en-US" sz="2000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8370C7E-B3E7-427D-82EC-444DFA265406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5974399" y="1190027"/>
            <a:ext cx="607855" cy="2964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EA6B24D-D38D-4077-B73A-BE7F228F9A4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5974399" y="1486444"/>
            <a:ext cx="607855" cy="2349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3CD4AF0-9EBB-40B1-A70D-F05F2BCAFA27}"/>
              </a:ext>
            </a:extLst>
          </p:cNvPr>
          <p:cNvCxnSpPr>
            <a:cxnSpLocks/>
            <a:stCxn id="32" idx="3"/>
            <a:endCxn id="12" idx="2"/>
          </p:cNvCxnSpPr>
          <p:nvPr/>
        </p:nvCxnSpPr>
        <p:spPr>
          <a:xfrm>
            <a:off x="5943942" y="2352640"/>
            <a:ext cx="703230" cy="117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6D5729F-01D2-4AE8-937F-8769E548B9FB}"/>
              </a:ext>
            </a:extLst>
          </p:cNvPr>
          <p:cNvSpPr txBox="1"/>
          <p:nvPr/>
        </p:nvSpPr>
        <p:spPr>
          <a:xfrm>
            <a:off x="346418" y="896895"/>
            <a:ext cx="3477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/>
              <a:t>건강지수와 </a:t>
            </a:r>
            <a:r>
              <a:rPr lang="en-US" altLang="ko-KR" sz="2000" dirty="0"/>
              <a:t>RGB</a:t>
            </a:r>
            <a:r>
              <a:rPr lang="ko-KR" altLang="en-US" sz="2000" dirty="0"/>
              <a:t> </a:t>
            </a:r>
            <a:r>
              <a:rPr lang="en-US" altLang="ko-KR" sz="2000" dirty="0"/>
              <a:t>LED</a:t>
            </a:r>
            <a:r>
              <a:rPr lang="ko-KR" altLang="en-US" sz="2000" dirty="0"/>
              <a:t> 출력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B8F47F-23B4-4FAE-A140-F3D8190F9DA7}"/>
              </a:ext>
            </a:extLst>
          </p:cNvPr>
          <p:cNvSpPr txBox="1"/>
          <p:nvPr/>
        </p:nvSpPr>
        <p:spPr>
          <a:xfrm>
            <a:off x="278718" y="4476308"/>
            <a:ext cx="81211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err="1"/>
              <a:t>시작음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시뮬레이션 시작 시</a:t>
            </a:r>
            <a:r>
              <a:rPr lang="en-US" altLang="ko-KR" sz="2400" dirty="0"/>
              <a:t>(1</a:t>
            </a:r>
            <a:r>
              <a:rPr lang="ko-KR" altLang="en-US" sz="2400" dirty="0"/>
              <a:t>일차 시작</a:t>
            </a:r>
            <a:r>
              <a:rPr lang="en-US" altLang="ko-KR" sz="24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2400" dirty="0" err="1"/>
              <a:t>생장음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식물이 생장했을 시</a:t>
            </a:r>
            <a:r>
              <a:rPr lang="en-US" altLang="ko-KR" sz="2400" dirty="0"/>
              <a:t>(=</a:t>
            </a:r>
            <a:r>
              <a:rPr lang="ko-KR" altLang="en-US" sz="2400" dirty="0"/>
              <a:t>생장단계가 바뀌었을 시</a:t>
            </a:r>
            <a:r>
              <a:rPr lang="en-US" altLang="ko-KR" sz="24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2400" dirty="0" err="1"/>
              <a:t>개화음</a:t>
            </a:r>
            <a:r>
              <a:rPr lang="en-US" altLang="ko-KR" sz="2400" dirty="0"/>
              <a:t> : </a:t>
            </a:r>
            <a:r>
              <a:rPr lang="ko-KR" altLang="en-US" sz="2400" dirty="0"/>
              <a:t>꽃이 개화했을 시</a:t>
            </a:r>
            <a:r>
              <a:rPr lang="en-US" altLang="ko-KR" sz="2400" dirty="0"/>
              <a:t>(</a:t>
            </a:r>
            <a:r>
              <a:rPr lang="ko-KR" altLang="en-US" sz="2400" dirty="0"/>
              <a:t>생장보다 우선도↑</a:t>
            </a:r>
            <a:r>
              <a:rPr lang="en-US" altLang="ko-KR" sz="24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2400" dirty="0" err="1"/>
              <a:t>사망음</a:t>
            </a:r>
            <a:r>
              <a:rPr lang="en-US" altLang="ko-KR" sz="2400" dirty="0"/>
              <a:t> : </a:t>
            </a:r>
            <a:r>
              <a:rPr lang="ko-KR" altLang="en-US" sz="2400" dirty="0"/>
              <a:t>식물이 사망했을 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B3D033-F0AE-4ECC-8DDA-AD189A5F1E3C}"/>
              </a:ext>
            </a:extLst>
          </p:cNvPr>
          <p:cNvSpPr txBox="1"/>
          <p:nvPr/>
        </p:nvSpPr>
        <p:spPr>
          <a:xfrm>
            <a:off x="346418" y="3953599"/>
            <a:ext cx="3477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err="1"/>
              <a:t>피에조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부저</a:t>
            </a:r>
            <a:r>
              <a:rPr lang="ko-KR" altLang="en-US" sz="2000" dirty="0"/>
              <a:t> 출력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E6021C9-120F-4A5E-8D5B-A7A35EE74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31" y="5270028"/>
            <a:ext cx="1426635" cy="142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6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5" grpId="0"/>
      <p:bldP spid="48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63973-F137-4388-9422-313A1872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내용 및 방법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26E72D-C331-420B-88A6-864A9EB23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1ACAA2-7671-4A73-9A35-7100DED00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49"/>
          <a:stretch/>
        </p:blipFill>
        <p:spPr>
          <a:xfrm>
            <a:off x="399277" y="919866"/>
            <a:ext cx="8566923" cy="30513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7AE0E8-078E-4D30-9DC2-273304141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2564" y="4168498"/>
            <a:ext cx="3261329" cy="2122675"/>
          </a:xfrm>
          <a:prstGeom prst="rect">
            <a:avLst/>
          </a:prstGeom>
        </p:spPr>
      </p:pic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A8961F1F-ED42-4503-A188-B3C7A8809E3B}"/>
              </a:ext>
            </a:extLst>
          </p:cNvPr>
          <p:cNvSpPr/>
          <p:nvPr/>
        </p:nvSpPr>
        <p:spPr>
          <a:xfrm>
            <a:off x="5617744" y="3527660"/>
            <a:ext cx="3348456" cy="1859932"/>
          </a:xfrm>
          <a:prstGeom prst="wedgeEllipseCallout">
            <a:avLst>
              <a:gd name="adj1" fmla="val -56790"/>
              <a:gd name="adj2" fmla="val 3760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각 생장단계를 </a:t>
            </a:r>
            <a:r>
              <a:rPr lang="en-US" altLang="ko-KR" dirty="0">
                <a:solidFill>
                  <a:sysClr val="windowText" lastClr="000000"/>
                </a:solidFill>
              </a:rPr>
              <a:t>LCD</a:t>
            </a:r>
            <a:r>
              <a:rPr lang="ko-KR" altLang="en-US" dirty="0">
                <a:solidFill>
                  <a:sysClr val="windowText" lastClr="000000"/>
                </a:solidFill>
              </a:rPr>
              <a:t>에 사용자 지정 비트로 표현</a:t>
            </a:r>
          </a:p>
        </p:txBody>
      </p:sp>
    </p:spTree>
    <p:extLst>
      <p:ext uri="{BB962C8B-B14F-4D97-AF65-F5344CB8AC3E}">
        <p14:creationId xmlns:p14="http://schemas.microsoft.com/office/powerpoint/2010/main" val="74267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eufGMLZ6f4cdCbhkTB3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pYkUTD7qABHdSGfRxOu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sVgDfMlUYA4jayhh1HOv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9DTBptqZV2uc8jFWqjFc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8pChlaXnULdSmJ4motlV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bEfVRAWoJn4JJGiHEPM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YOn956YP6sfx4V7ktuW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heme/theme1.xml><?xml version="1.0" encoding="utf-8"?>
<a:theme xmlns:a="http://schemas.openxmlformats.org/drawingml/2006/main" name="PNU_CSE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U_CSE2018" id="{439E5F79-CFE3-4032-A601-C40681A7A87C}" vid="{10F89F83-683A-40D6-BA90-26E73A59182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PNU_CSE2018</Template>
  <TotalTime>5604</TotalTime>
  <Words>457</Words>
  <Application>Microsoft Office PowerPoint</Application>
  <PresentationFormat>화면 슬라이드 쇼(4:3)</PresentationFormat>
  <Paragraphs>118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나눔고딕 ExtraBold</vt:lpstr>
      <vt:lpstr>맑은 고딕</vt:lpstr>
      <vt:lpstr>Arial</vt:lpstr>
      <vt:lpstr>Candara</vt:lpstr>
      <vt:lpstr>Cooper Black</vt:lpstr>
      <vt:lpstr>Tahoma</vt:lpstr>
      <vt:lpstr>Times New Roman</vt:lpstr>
      <vt:lpstr>Wingdings</vt:lpstr>
      <vt:lpstr>PNU_CSE2018</vt:lpstr>
      <vt:lpstr>식물 성장 예측 시뮬레이션 프로젝트 설계 발표</vt:lpstr>
      <vt:lpstr>배경 및 필요성</vt:lpstr>
      <vt:lpstr>기존 시스템이나 서비스의 현상 및 한계</vt:lpstr>
      <vt:lpstr>제안하는 시스템의 목표와 특성</vt:lpstr>
      <vt:lpstr>PowerPoint 프레젠테이션</vt:lpstr>
      <vt:lpstr>제안하는 시스템의 내용 및 방법</vt:lpstr>
      <vt:lpstr>제안하는 시스템의 내용 및 방법</vt:lpstr>
      <vt:lpstr>제안하는 시스템의 내용 및 방법</vt:lpstr>
      <vt:lpstr>제안하는 시스템의 내용 및 방법</vt:lpstr>
      <vt:lpstr>활용 방안 및 향후 발전 방향</vt:lpstr>
      <vt:lpstr>발생한 문제 및 한계</vt:lpstr>
      <vt:lpstr>추가/보완하고 싶은 점</vt:lpstr>
      <vt:lpstr>필요한 부품 목록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기초 실험 교과목 개요</dc:title>
  <dc:creator>김종덕</dc:creator>
  <cp:lastModifiedBy>송세연</cp:lastModifiedBy>
  <cp:revision>156</cp:revision>
  <dcterms:created xsi:type="dcterms:W3CDTF">2018-02-20T01:52:53Z</dcterms:created>
  <dcterms:modified xsi:type="dcterms:W3CDTF">2020-12-22T15:37:15Z</dcterms:modified>
</cp:coreProperties>
</file>