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57" r:id="rId4"/>
    <p:sldId id="258" r:id="rId5"/>
    <p:sldId id="261" r:id="rId6"/>
    <p:sldId id="259" r:id="rId7"/>
    <p:sldId id="262" r:id="rId8"/>
    <p:sldId id="263" r:id="rId9"/>
    <p:sldId id="264" r:id="rId10"/>
    <p:sldId id="265" r:id="rId11"/>
    <p:sldId id="266" r:id="rId12"/>
    <p:sldId id="268" r:id="rId13"/>
    <p:sldId id="269"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15" autoAdjust="0"/>
  </p:normalViewPr>
  <p:slideViewPr>
    <p:cSldViewPr>
      <p:cViewPr varScale="1">
        <p:scale>
          <a:sx n="97" d="100"/>
          <a:sy n="97" d="100"/>
        </p:scale>
        <p:origin x="-2050" y="-82"/>
      </p:cViewPr>
      <p:guideLst>
        <p:guide orient="horz" pos="2160"/>
        <p:guide pos="2880"/>
      </p:guideLst>
    </p:cSldViewPr>
  </p:slideViewPr>
  <p:notesTextViewPr>
    <p:cViewPr>
      <p:scale>
        <a:sx n="100" d="100"/>
        <a:sy n="100" d="100"/>
      </p:scale>
      <p:origin x="0" y="227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1B31B1-B20E-48CC-8CA3-66CA874D7665}" type="datetimeFigureOut">
              <a:rPr lang="en-IN" smtClean="0"/>
              <a:t>21-09-2020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E50EB3-1F63-41FE-AC83-F7152276E02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ubernetes.io/docs/concepts/workloads/pods/po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err="1" smtClean="0">
                <a:solidFill>
                  <a:schemeClr val="tx1"/>
                </a:solidFill>
                <a:latin typeface="+mn-lt"/>
                <a:ea typeface="+mn-ea"/>
                <a:cs typeface="+mn-cs"/>
              </a:rPr>
              <a:t>Kubernetes</a:t>
            </a:r>
            <a:r>
              <a:rPr lang="en-IN" sz="1200" b="0" i="0" kern="1200" dirty="0" smtClean="0">
                <a:solidFill>
                  <a:schemeClr val="tx1"/>
                </a:solidFill>
                <a:latin typeface="+mn-lt"/>
                <a:ea typeface="+mn-ea"/>
                <a:cs typeface="+mn-cs"/>
              </a:rPr>
              <a:t> deploys applications through </a:t>
            </a:r>
            <a:r>
              <a:rPr lang="en-IN" sz="1200" b="0" i="0" u="none" strike="noStrike" kern="1200" dirty="0" smtClean="0">
                <a:solidFill>
                  <a:schemeClr val="tx1"/>
                </a:solidFill>
                <a:latin typeface="+mn-lt"/>
                <a:ea typeface="+mn-ea"/>
                <a:cs typeface="+mn-cs"/>
                <a:hlinkClick r:id="rId3"/>
              </a:rPr>
              <a:t>Pods</a:t>
            </a:r>
            <a:r>
              <a:rPr lang="en-IN" sz="1200" b="0" i="0" kern="1200" dirty="0" smtClean="0">
                <a:solidFill>
                  <a:schemeClr val="tx1"/>
                </a:solidFill>
                <a:latin typeface="+mn-lt"/>
                <a:ea typeface="+mn-ea"/>
                <a:cs typeface="+mn-cs"/>
              </a:rPr>
              <a:t>.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Pods can be placed on different hosts (nodes), scaled up by increasing their number, scaled down by killing the excess ones, and moved from one node to another.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All those dynamic actions must occur while ensuring that the application remains reachable at all times. </a:t>
            </a:r>
          </a:p>
          <a:p>
            <a:endParaRPr lang="en-IN"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To address this critical requirement, we use the Service Discovery pattern.</a:t>
            </a:r>
          </a:p>
          <a:p>
            <a:endParaRPr lang="en-IN" sz="1200" b="0" i="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2E50EB3-1F63-41FE-AC83-F7152276E024}" type="slidenum">
              <a:rPr lang="en-IN" smtClean="0"/>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When a new service gets added or another one dies, the Service Registry is automatically updated. </a:t>
            </a:r>
            <a:endParaRPr lang="en-IN" dirty="0"/>
          </a:p>
        </p:txBody>
      </p:sp>
      <p:sp>
        <p:nvSpPr>
          <p:cNvPr id="4" name="Slide Number Placeholder 3"/>
          <p:cNvSpPr>
            <a:spLocks noGrp="1"/>
          </p:cNvSpPr>
          <p:nvPr>
            <p:ph type="sldNum" sz="quarter" idx="10"/>
          </p:nvPr>
        </p:nvSpPr>
        <p:spPr/>
        <p:txBody>
          <a:bodyPr/>
          <a:lstStyle/>
          <a:p>
            <a:fld id="{C2E50EB3-1F63-41FE-AC83-F7152276E024}"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2E50EB3-1F63-41FE-AC83-F7152276E024}" type="slidenum">
              <a:rPr lang="en-IN" smtClean="0"/>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2E50EB3-1F63-41FE-AC83-F7152276E024}" type="slidenum">
              <a:rPr lang="en-IN" smtClean="0"/>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2E50EB3-1F63-41FE-AC83-F7152276E024}" type="slidenum">
              <a:rPr lang="en-IN" smtClean="0"/>
              <a:t>12</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fontAlgn="base"/>
            <a:r>
              <a:rPr lang="en-IN" sz="1200" b="0" i="0" kern="1200" dirty="0" smtClean="0">
                <a:solidFill>
                  <a:schemeClr val="tx1"/>
                </a:solidFill>
                <a:latin typeface="+mn-lt"/>
                <a:ea typeface="+mn-ea"/>
                <a:cs typeface="+mn-cs"/>
              </a:rPr>
              <a:t>he </a:t>
            </a:r>
            <a:r>
              <a:rPr lang="en-IN" sz="1200" b="0" i="0" kern="1200" dirty="0" err="1" smtClean="0">
                <a:solidFill>
                  <a:schemeClr val="tx1"/>
                </a:solidFill>
                <a:latin typeface="+mn-lt"/>
                <a:ea typeface="+mn-ea"/>
                <a:cs typeface="+mn-cs"/>
              </a:rPr>
              <a:t>Istio</a:t>
            </a:r>
            <a:r>
              <a:rPr lang="en-IN" sz="1200" b="0" i="0" kern="1200" dirty="0" smtClean="0">
                <a:solidFill>
                  <a:schemeClr val="tx1"/>
                </a:solidFill>
                <a:latin typeface="+mn-lt"/>
                <a:ea typeface="+mn-ea"/>
                <a:cs typeface="+mn-cs"/>
              </a:rPr>
              <a:t> Service Mesh provides the following functionalities:</a:t>
            </a:r>
          </a:p>
          <a:p>
            <a:pPr fontAlgn="base"/>
            <a:r>
              <a:rPr lang="en-IN" sz="1200" b="0" i="0" kern="1200" dirty="0" smtClean="0">
                <a:solidFill>
                  <a:schemeClr val="tx1"/>
                </a:solidFill>
                <a:latin typeface="+mn-lt"/>
                <a:ea typeface="+mn-ea"/>
                <a:cs typeface="+mn-cs"/>
              </a:rPr>
              <a:t>Routing. For example 90% of the traffic goes to the version 1 of a </a:t>
            </a:r>
            <a:r>
              <a:rPr lang="en-IN" sz="1200" b="0" i="0" kern="1200" dirty="0" err="1" smtClean="0">
                <a:solidFill>
                  <a:schemeClr val="tx1"/>
                </a:solidFill>
                <a:latin typeface="+mn-lt"/>
                <a:ea typeface="+mn-ea"/>
                <a:cs typeface="+mn-cs"/>
              </a:rPr>
              <a:t>microservice</a:t>
            </a:r>
            <a:r>
              <a:rPr lang="en-IN" sz="1200" b="0" i="0" kern="1200" dirty="0" smtClean="0">
                <a:solidFill>
                  <a:schemeClr val="tx1"/>
                </a:solidFill>
                <a:latin typeface="+mn-lt"/>
                <a:ea typeface="+mn-ea"/>
                <a:cs typeface="+mn-cs"/>
              </a:rPr>
              <a:t> and the remaining 10% goes to the version 2. Or some specific requests go to the version 1 and all the others to the version 2, according to some condition. And also: a) rewrite b) redirect</a:t>
            </a:r>
          </a:p>
          <a:p>
            <a:pPr fontAlgn="base"/>
            <a:r>
              <a:rPr lang="en-IN" sz="1200" b="0" i="0" kern="1200" dirty="0" smtClean="0">
                <a:solidFill>
                  <a:schemeClr val="tx1"/>
                </a:solidFill>
                <a:latin typeface="+mn-lt"/>
                <a:ea typeface="+mn-ea"/>
                <a:cs typeface="+mn-cs"/>
              </a:rPr>
              <a:t>Support for </a:t>
            </a:r>
            <a:r>
              <a:rPr lang="en-IN" sz="1200" b="0" i="0" kern="1200" dirty="0" err="1" smtClean="0">
                <a:solidFill>
                  <a:schemeClr val="tx1"/>
                </a:solidFill>
                <a:latin typeface="+mn-lt"/>
                <a:ea typeface="+mn-ea"/>
                <a:cs typeface="+mn-cs"/>
              </a:rPr>
              <a:t>microservices</a:t>
            </a:r>
            <a:r>
              <a:rPr lang="en-IN" sz="1200" b="0" i="0" kern="1200" dirty="0" smtClean="0">
                <a:solidFill>
                  <a:schemeClr val="tx1"/>
                </a:solidFill>
                <a:latin typeface="+mn-lt"/>
                <a:ea typeface="+mn-ea"/>
                <a:cs typeface="+mn-cs"/>
              </a:rPr>
              <a:t> development, deployment and testing: a) timeouts b) retries c) circuit breakers d) load balancing e) fault injection for testing</a:t>
            </a:r>
          </a:p>
          <a:p>
            <a:pPr fontAlgn="base"/>
            <a:r>
              <a:rPr lang="en-IN" sz="1200" b="0" i="0" kern="1200" dirty="0" smtClean="0">
                <a:solidFill>
                  <a:schemeClr val="tx1"/>
                </a:solidFill>
                <a:latin typeface="+mn-lt"/>
                <a:ea typeface="+mn-ea"/>
                <a:cs typeface="+mn-cs"/>
              </a:rPr>
              <a:t>Reporting: Logging, Distributed Tracing, Telemetry</a:t>
            </a:r>
          </a:p>
          <a:p>
            <a:pPr fontAlgn="base"/>
            <a:r>
              <a:rPr lang="en-IN" sz="1200" b="0" i="0" kern="1200" dirty="0" smtClean="0">
                <a:solidFill>
                  <a:schemeClr val="tx1"/>
                </a:solidFill>
                <a:latin typeface="+mn-lt"/>
                <a:ea typeface="+mn-ea"/>
                <a:cs typeface="+mn-cs"/>
              </a:rPr>
              <a:t>Policy enforcement</a:t>
            </a:r>
          </a:p>
          <a:p>
            <a:pPr fontAlgn="base"/>
            <a:r>
              <a:rPr lang="en-IN" sz="1200" b="0" i="0" kern="1200" dirty="0" smtClean="0">
                <a:solidFill>
                  <a:schemeClr val="tx1"/>
                </a:solidFill>
                <a:latin typeface="+mn-lt"/>
                <a:ea typeface="+mn-ea"/>
                <a:cs typeface="+mn-cs"/>
              </a:rPr>
              <a:t>Secure communication between micro services and strong identity.</a:t>
            </a:r>
          </a:p>
          <a:p>
            <a:pPr fontAlgn="base"/>
            <a:r>
              <a:rPr lang="en-IN" sz="1200" b="0" i="0" kern="1200" dirty="0" smtClean="0">
                <a:solidFill>
                  <a:schemeClr val="tx1"/>
                </a:solidFill>
                <a:latin typeface="+mn-lt"/>
                <a:ea typeface="+mn-ea"/>
                <a:cs typeface="+mn-cs"/>
              </a:rPr>
              <a:t>Pilot is responsible for the items 1 and 2. Mixer is responsible for the items 3 and 4. Citadel (previously CA, previously Auth) is responsible for the item 5.</a:t>
            </a:r>
          </a:p>
          <a:p>
            <a:pPr fontAlgn="base"/>
            <a:r>
              <a:rPr lang="en-IN" sz="1200" b="0" i="0" kern="1200" dirty="0" smtClean="0">
                <a:solidFill>
                  <a:schemeClr val="tx1"/>
                </a:solidFill>
                <a:latin typeface="+mn-lt"/>
                <a:ea typeface="+mn-ea"/>
                <a:cs typeface="+mn-cs"/>
              </a:rPr>
              <a:t>Envoy, the sidecar proxy, gets its routing and configuration tables from Pilot to implement the items 1 and 2. Envoy reports to Mixer about each request, to implement the item 3. Envoy asks Mixer to allow or forbid requests, to implement the item 4. Envoy gets certificates from Citadel to implement the item 5.</a:t>
            </a:r>
          </a:p>
          <a:p>
            <a:pPr fontAlgn="base"/>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Galley</a:t>
            </a:r>
          </a:p>
          <a:p>
            <a:r>
              <a:rPr lang="en-IN" sz="1200" b="0" i="0" kern="1200" dirty="0" smtClean="0">
                <a:solidFill>
                  <a:schemeClr val="tx1"/>
                </a:solidFill>
                <a:latin typeface="+mn-lt"/>
                <a:ea typeface="+mn-ea"/>
                <a:cs typeface="+mn-cs"/>
              </a:rPr>
              <a:t>The galley is responsible for providing configuration validation, ingestion, processing, and distribution for your service mesh. It’s the interface for the underlying APIs with which the </a:t>
            </a:r>
            <a:r>
              <a:rPr lang="en-IN" sz="1200" b="0" i="0" kern="1200" dirty="0" err="1" smtClean="0">
                <a:solidFill>
                  <a:schemeClr val="tx1"/>
                </a:solidFill>
                <a:latin typeface="+mn-lt"/>
                <a:ea typeface="+mn-ea"/>
                <a:cs typeface="+mn-cs"/>
              </a:rPr>
              <a:t>Istio</a:t>
            </a:r>
            <a:r>
              <a:rPr lang="en-IN" sz="1200" b="0" i="0" kern="1200" dirty="0" smtClean="0">
                <a:solidFill>
                  <a:schemeClr val="tx1"/>
                </a:solidFill>
                <a:latin typeface="+mn-lt"/>
                <a:ea typeface="+mn-ea"/>
                <a:cs typeface="+mn-cs"/>
              </a:rPr>
              <a:t> control plane interacts.</a:t>
            </a:r>
          </a:p>
          <a:p>
            <a:r>
              <a:rPr lang="en-IN" sz="1200" b="0" i="0" kern="1200" dirty="0" smtClean="0">
                <a:solidFill>
                  <a:schemeClr val="tx1"/>
                </a:solidFill>
                <a:latin typeface="+mn-lt"/>
                <a:ea typeface="+mn-ea"/>
                <a:cs typeface="+mn-cs"/>
              </a:rPr>
              <a:t>For example, if you apply a new policy, the galley ingests it, validates it, processes it, and pushes it to the right components of the service mesh.</a:t>
            </a:r>
          </a:p>
          <a:p>
            <a:pPr fontAlgn="base"/>
            <a:endParaRPr lang="en-IN" sz="1200" b="0" i="0" kern="1200" dirty="0" smtClean="0">
              <a:solidFill>
                <a:schemeClr val="tx1"/>
              </a:solidFill>
              <a:latin typeface="+mn-lt"/>
              <a:ea typeface="+mn-ea"/>
              <a:cs typeface="+mn-cs"/>
            </a:endParaRPr>
          </a:p>
          <a:p>
            <a:r>
              <a:rPr lang="en-IN" sz="1200" b="1" i="0" kern="1200" dirty="0" smtClean="0">
                <a:solidFill>
                  <a:schemeClr val="tx1"/>
                </a:solidFill>
                <a:latin typeface="+mn-lt"/>
                <a:ea typeface="+mn-ea"/>
                <a:cs typeface="+mn-cs"/>
              </a:rPr>
              <a:t>Data Plane Components</a:t>
            </a:r>
          </a:p>
          <a:p>
            <a:r>
              <a:rPr lang="en-IN" sz="1200" b="0" i="0" kern="1200" dirty="0" smtClean="0">
                <a:solidFill>
                  <a:schemeClr val="tx1"/>
                </a:solidFill>
                <a:latin typeface="+mn-lt"/>
                <a:ea typeface="+mn-ea"/>
                <a:cs typeface="+mn-cs"/>
              </a:rPr>
              <a:t>The data plane component comprises of Envoy proxies. </a:t>
            </a:r>
            <a:r>
              <a:rPr lang="en-IN" sz="1200" b="0" i="0" kern="1200" dirty="0" err="1" smtClean="0">
                <a:solidFill>
                  <a:schemeClr val="tx1"/>
                </a:solidFill>
                <a:latin typeface="+mn-lt"/>
                <a:ea typeface="+mn-ea"/>
                <a:cs typeface="+mn-cs"/>
              </a:rPr>
              <a:t>Istio</a:t>
            </a:r>
            <a:r>
              <a:rPr lang="en-IN" sz="1200" b="0" i="0" kern="1200" dirty="0" smtClean="0">
                <a:solidFill>
                  <a:schemeClr val="tx1"/>
                </a:solidFill>
                <a:latin typeface="+mn-lt"/>
                <a:ea typeface="+mn-ea"/>
                <a:cs typeface="+mn-cs"/>
              </a:rPr>
              <a:t> fosters service discovery based on these proxies.</a:t>
            </a:r>
          </a:p>
          <a:p>
            <a:r>
              <a:rPr lang="en-IN" sz="1200" b="0" i="0" kern="1200" dirty="0" smtClean="0">
                <a:solidFill>
                  <a:schemeClr val="tx1"/>
                </a:solidFill>
                <a:latin typeface="+mn-lt"/>
                <a:ea typeface="+mn-ea"/>
                <a:cs typeface="+mn-cs"/>
              </a:rPr>
              <a:t>These are Layer 7 proxies that allow critical decisions based on the content of the messages it receives. The only components that interact with business traffic are the Envoy proxies.</a:t>
            </a:r>
          </a:p>
          <a:p>
            <a:r>
              <a:rPr lang="en-IN" sz="1200" b="0" i="0" kern="1200" dirty="0" smtClean="0">
                <a:solidFill>
                  <a:schemeClr val="tx1"/>
                </a:solidFill>
                <a:latin typeface="+mn-lt"/>
                <a:ea typeface="+mn-ea"/>
                <a:cs typeface="+mn-cs"/>
              </a:rPr>
              <a:t>They help provide the following:</a:t>
            </a:r>
          </a:p>
          <a:p>
            <a:r>
              <a:rPr lang="en-IN" sz="1200" b="0" i="0" kern="1200" dirty="0" smtClean="0">
                <a:solidFill>
                  <a:schemeClr val="tx1"/>
                </a:solidFill>
                <a:latin typeface="+mn-lt"/>
                <a:ea typeface="+mn-ea"/>
                <a:cs typeface="+mn-cs"/>
              </a:rPr>
              <a:t>Dynamic service discovery.</a:t>
            </a:r>
          </a:p>
          <a:p>
            <a:r>
              <a:rPr lang="en-IN" sz="1200" b="0" i="0" kern="1200" dirty="0" smtClean="0">
                <a:solidFill>
                  <a:schemeClr val="tx1"/>
                </a:solidFill>
                <a:latin typeface="+mn-lt"/>
                <a:ea typeface="+mn-ea"/>
                <a:cs typeface="+mn-cs"/>
              </a:rPr>
              <a:t>Load balancing.</a:t>
            </a:r>
          </a:p>
          <a:p>
            <a:r>
              <a:rPr lang="en-IN" sz="1200" b="0" i="0" kern="1200" dirty="0" smtClean="0">
                <a:solidFill>
                  <a:schemeClr val="tx1"/>
                </a:solidFill>
                <a:latin typeface="+mn-lt"/>
                <a:ea typeface="+mn-ea"/>
                <a:cs typeface="+mn-cs"/>
              </a:rPr>
              <a:t>TLS termination.</a:t>
            </a:r>
          </a:p>
          <a:p>
            <a:r>
              <a:rPr lang="en-IN" sz="1200" b="0" i="0" kern="1200" dirty="0" smtClean="0">
                <a:solidFill>
                  <a:schemeClr val="tx1"/>
                </a:solidFill>
                <a:latin typeface="+mn-lt"/>
                <a:ea typeface="+mn-ea"/>
                <a:cs typeface="+mn-cs"/>
              </a:rPr>
              <a:t>Staged rollouts with percentage-based metrics.</a:t>
            </a:r>
          </a:p>
          <a:p>
            <a:r>
              <a:rPr lang="en-IN" sz="1200" b="0" i="0" kern="1200" dirty="0" smtClean="0">
                <a:solidFill>
                  <a:schemeClr val="tx1"/>
                </a:solidFill>
                <a:latin typeface="+mn-lt"/>
                <a:ea typeface="+mn-ea"/>
                <a:cs typeface="+mn-cs"/>
              </a:rPr>
              <a:t>Fault injection.</a:t>
            </a:r>
          </a:p>
          <a:p>
            <a:r>
              <a:rPr lang="en-IN" sz="1200" b="0" i="0" kern="1200" dirty="0" smtClean="0">
                <a:solidFill>
                  <a:schemeClr val="tx1"/>
                </a:solidFill>
                <a:latin typeface="+mn-lt"/>
                <a:ea typeface="+mn-ea"/>
                <a:cs typeface="+mn-cs"/>
              </a:rPr>
              <a:t>Health checks.</a:t>
            </a:r>
          </a:p>
          <a:p>
            <a:r>
              <a:rPr lang="en-IN" sz="1200" b="0" i="0" kern="1200" dirty="0" smtClean="0">
                <a:solidFill>
                  <a:schemeClr val="tx1"/>
                </a:solidFill>
                <a:latin typeface="+mn-lt"/>
                <a:ea typeface="+mn-ea"/>
                <a:cs typeface="+mn-cs"/>
              </a:rPr>
              <a:t>Circuit breaking.</a:t>
            </a:r>
          </a:p>
          <a:p>
            <a:r>
              <a:rPr lang="en-IN" sz="1200" b="0" i="0" kern="1200" dirty="0" smtClean="0">
                <a:solidFill>
                  <a:schemeClr val="tx1"/>
                </a:solidFill>
                <a:latin typeface="+mn-lt"/>
                <a:ea typeface="+mn-ea"/>
                <a:cs typeface="+mn-cs"/>
              </a:rPr>
              <a:t>Gathering telemetry data.</a:t>
            </a:r>
            <a:endParaRPr lang="en-IN" sz="1200" b="0" i="0" kern="1200" smtClean="0">
              <a:solidFill>
                <a:schemeClr val="tx1"/>
              </a:solidFill>
              <a:latin typeface="+mn-lt"/>
              <a:ea typeface="+mn-ea"/>
              <a:cs typeface="+mn-cs"/>
            </a:endParaRPr>
          </a:p>
          <a:p>
            <a:pPr fontAlgn="base"/>
            <a:endParaRPr lang="en-IN" sz="1200" b="0" i="0" kern="1200" dirty="0" smtClean="0">
              <a:solidFill>
                <a:schemeClr val="tx1"/>
              </a:solidFill>
              <a:latin typeface="+mn-lt"/>
              <a:ea typeface="+mn-ea"/>
              <a:cs typeface="+mn-cs"/>
            </a:endParaRPr>
          </a:p>
          <a:p>
            <a:endParaRPr lang="en-IN" dirty="0" smtClean="0"/>
          </a:p>
          <a:p>
            <a:r>
              <a:rPr lang="en-IN" dirty="0" smtClean="0"/>
              <a:t>https://stackoverflow.com/questions/48639660/difference-between-mixer-and-pilot-in-istio</a:t>
            </a:r>
          </a:p>
          <a:p>
            <a:r>
              <a:rPr lang="en-IN" dirty="0" smtClean="0"/>
              <a:t>https://medium.com/better-programming/how-istio-works-behind-the-scenes-on-kubernetes-aeb8003f2cb5</a:t>
            </a:r>
          </a:p>
          <a:p>
            <a:endParaRPr lang="en-IN"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fld id="{C2E50EB3-1F63-41FE-AC83-F7152276E024}" type="slidenum">
              <a:rPr lang="en-IN" smtClean="0"/>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C72FA8-96B5-462A-BCB6-DE569DE826CD}"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C72FA8-96B5-462A-BCB6-DE569DE826CD}"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C72FA8-96B5-462A-BCB6-DE569DE826CD}"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C72FA8-96B5-462A-BCB6-DE569DE826CD}"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72FA8-96B5-462A-BCB6-DE569DE826CD}" type="datetimeFigureOut">
              <a:rPr lang="en-IN" smtClean="0"/>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C72FA8-96B5-462A-BCB6-DE569DE826CD}"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C72FA8-96B5-462A-BCB6-DE569DE826CD}" type="datetimeFigureOut">
              <a:rPr lang="en-IN" smtClean="0"/>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C72FA8-96B5-462A-BCB6-DE569DE826CD}" type="datetimeFigureOut">
              <a:rPr lang="en-IN" smtClean="0"/>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72FA8-96B5-462A-BCB6-DE569DE826CD}" type="datetimeFigureOut">
              <a:rPr lang="en-IN" smtClean="0"/>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72FA8-96B5-462A-BCB6-DE569DE826CD}"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72FA8-96B5-462A-BCB6-DE569DE826CD}" type="datetimeFigureOut">
              <a:rPr lang="en-IN" smtClean="0"/>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4FCD9-51E6-49AD-9439-DC368DD0D89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72FA8-96B5-462A-BCB6-DE569DE826CD}" type="datetimeFigureOut">
              <a:rPr lang="en-IN" smtClean="0"/>
              <a:t>21-09-2020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4FCD9-51E6-49AD-9439-DC368DD0D8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spring.io/spring-cloud-consul/reference/html/" TargetMode="External"/><Relationship Id="rId7" Type="http://schemas.openxmlformats.org/officeDocument/2006/relationships/hyperlink" Target="https://istio.io/latest/docs/concepts/what-is-ist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hashicorp.com/products/consul/multi-platform-service-mesh" TargetMode="External"/><Relationship Id="rId5" Type="http://schemas.openxmlformats.org/officeDocument/2006/relationships/hyperlink" Target="https://www.weave.works/blog/is-envoy-a-service-mesh-or-a-platform" TargetMode="External"/><Relationship Id="rId4" Type="http://schemas.openxmlformats.org/officeDocument/2006/relationships/hyperlink" Target="https://spring.io/guides/gs/service-registration-and-discover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magalix.com/blog/kubernetes-patterns-the-service-discovery-patter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icroservices.io/patterns/service-registry.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Kubernetes</a:t>
            </a:r>
            <a:r>
              <a:rPr lang="en-IN" dirty="0" smtClean="0"/>
              <a:t>:</a:t>
            </a:r>
            <a:br>
              <a:rPr lang="en-IN" dirty="0" smtClean="0"/>
            </a:br>
            <a:r>
              <a:rPr lang="en-IN" dirty="0" smtClean="0"/>
              <a:t>Service Discovery Pattern</a:t>
            </a:r>
            <a:endParaRPr lang="en-IN" dirty="0"/>
          </a:p>
        </p:txBody>
      </p:sp>
      <p:sp>
        <p:nvSpPr>
          <p:cNvPr id="3" name="Subtitle 2"/>
          <p:cNvSpPr>
            <a:spLocks noGrp="1"/>
          </p:cNvSpPr>
          <p:nvPr>
            <p:ph type="subTitle" idx="1"/>
          </p:nvPr>
        </p:nvSpPr>
        <p:spPr/>
        <p:txBody>
          <a:bodyPr/>
          <a:lstStyle/>
          <a:p>
            <a:pPr algn="l"/>
            <a:r>
              <a:rPr lang="en-IN" sz="4000" dirty="0" smtClean="0">
                <a:solidFill>
                  <a:schemeClr val="tx2">
                    <a:lumMod val="40000"/>
                    <a:lumOff val="60000"/>
                  </a:schemeClr>
                </a:solidFill>
                <a:latin typeface="Arial Black" pitchFamily="34" charset="0"/>
              </a:rPr>
              <a:t>t</a:t>
            </a:r>
            <a:r>
              <a:rPr lang="en-IN" dirty="0" smtClean="0"/>
              <a:t>: </a:t>
            </a:r>
            <a:r>
              <a:rPr lang="en-IN" sz="1200" dirty="0" err="1" smtClean="0">
                <a:latin typeface="Forte" pitchFamily="66" charset="0"/>
              </a:rPr>
              <a:t>amar_mca</a:t>
            </a:r>
            <a:endParaRPr lang="en-IN" sz="1200" dirty="0">
              <a:latin typeface="Forte"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Accepting Outside Connections: </a:t>
            </a:r>
            <a:br>
              <a:rPr lang="en-IN" dirty="0"/>
            </a:br>
            <a:r>
              <a:rPr lang="en-IN" dirty="0" smtClean="0"/>
              <a:t>Load Balancer</a:t>
            </a:r>
            <a:endParaRPr lang="en-IN" dirty="0"/>
          </a:p>
        </p:txBody>
      </p:sp>
      <p:pic>
        <p:nvPicPr>
          <p:cNvPr id="27650" name="Picture 2" descr="service discovery 5"/>
          <p:cNvPicPr>
            <a:picLocks noChangeAspect="1" noChangeArrowheads="1"/>
          </p:cNvPicPr>
          <p:nvPr/>
        </p:nvPicPr>
        <p:blipFill>
          <a:blip r:embed="rId2" cstate="print"/>
          <a:srcRect/>
          <a:stretch>
            <a:fillRect/>
          </a:stretch>
        </p:blipFill>
        <p:spPr bwMode="auto">
          <a:xfrm>
            <a:off x="107504" y="1844824"/>
            <a:ext cx="6858000" cy="3429001"/>
          </a:xfrm>
          <a:prstGeom prst="rect">
            <a:avLst/>
          </a:prstGeom>
          <a:noFill/>
        </p:spPr>
      </p:pic>
      <p:pic>
        <p:nvPicPr>
          <p:cNvPr id="27651" name="Picture 3"/>
          <p:cNvPicPr>
            <a:picLocks noChangeAspect="1" noChangeArrowheads="1"/>
          </p:cNvPicPr>
          <p:nvPr/>
        </p:nvPicPr>
        <p:blipFill>
          <a:blip r:embed="rId3" cstate="print"/>
          <a:srcRect/>
          <a:stretch>
            <a:fillRect/>
          </a:stretch>
        </p:blipFill>
        <p:spPr bwMode="auto">
          <a:xfrm>
            <a:off x="7020272" y="2420888"/>
            <a:ext cx="2016224" cy="30861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Serving Multiple Services</a:t>
            </a:r>
            <a:br>
              <a:rPr lang="en-IN" dirty="0" smtClean="0"/>
            </a:br>
            <a:r>
              <a:rPr lang="en-IN" dirty="0" smtClean="0"/>
              <a:t>Ingress</a:t>
            </a:r>
            <a:endParaRPr lang="en-IN" dirty="0"/>
          </a:p>
        </p:txBody>
      </p:sp>
      <p:pic>
        <p:nvPicPr>
          <p:cNvPr id="28674" name="Picture 2" descr="service discovery 7"/>
          <p:cNvPicPr>
            <a:picLocks noChangeAspect="1" noChangeArrowheads="1"/>
          </p:cNvPicPr>
          <p:nvPr/>
        </p:nvPicPr>
        <p:blipFill>
          <a:blip r:embed="rId2" cstate="print"/>
          <a:srcRect/>
          <a:stretch>
            <a:fillRect/>
          </a:stretch>
        </p:blipFill>
        <p:spPr bwMode="auto">
          <a:xfrm>
            <a:off x="467544" y="1196752"/>
            <a:ext cx="4968552" cy="5143501"/>
          </a:xfrm>
          <a:prstGeom prst="rect">
            <a:avLst/>
          </a:prstGeom>
          <a:noFill/>
        </p:spPr>
      </p:pic>
      <p:pic>
        <p:nvPicPr>
          <p:cNvPr id="28675" name="Picture 3"/>
          <p:cNvPicPr>
            <a:picLocks noChangeAspect="1" noChangeArrowheads="1"/>
          </p:cNvPicPr>
          <p:nvPr/>
        </p:nvPicPr>
        <p:blipFill>
          <a:blip r:embed="rId3" cstate="print"/>
          <a:srcRect/>
          <a:stretch>
            <a:fillRect/>
          </a:stretch>
        </p:blipFill>
        <p:spPr bwMode="auto">
          <a:xfrm>
            <a:off x="5868144" y="1988840"/>
            <a:ext cx="2875806" cy="36957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Registry &amp; Mesh</a:t>
            </a:r>
            <a:endParaRPr lang="en-IN" dirty="0"/>
          </a:p>
        </p:txBody>
      </p:sp>
      <p:sp>
        <p:nvSpPr>
          <p:cNvPr id="3" name="Content Placeholder 2"/>
          <p:cNvSpPr>
            <a:spLocks noGrp="1"/>
          </p:cNvSpPr>
          <p:nvPr>
            <p:ph idx="1"/>
          </p:nvPr>
        </p:nvSpPr>
        <p:spPr/>
        <p:txBody>
          <a:bodyPr>
            <a:normAutofit lnSpcReduction="10000"/>
          </a:bodyPr>
          <a:lstStyle/>
          <a:p>
            <a:r>
              <a:rPr lang="en-IN" sz="2000" b="1" dirty="0" smtClean="0"/>
              <a:t>Service Discovery with Consul</a:t>
            </a:r>
            <a:r>
              <a:rPr lang="en-IN" sz="2000" dirty="0" smtClean="0"/>
              <a:t> - </a:t>
            </a:r>
            <a:r>
              <a:rPr lang="en-IN" sz="2000" dirty="0" smtClean="0">
                <a:hlinkClick r:id="rId3"/>
              </a:rPr>
              <a:t>https://cloud.spring.io/spring-cloud-consul/reference/html/#spring-cloud-consul-install</a:t>
            </a:r>
            <a:r>
              <a:rPr lang="en-IN" sz="2000" dirty="0" smtClean="0"/>
              <a:t> </a:t>
            </a:r>
          </a:p>
          <a:p>
            <a:endParaRPr lang="en-IN" sz="2000" dirty="0"/>
          </a:p>
          <a:p>
            <a:r>
              <a:rPr lang="en-IN" sz="2000" b="1" dirty="0" smtClean="0"/>
              <a:t>Eureka</a:t>
            </a:r>
            <a:r>
              <a:rPr lang="en-IN" sz="2000" dirty="0" smtClean="0"/>
              <a:t> - </a:t>
            </a:r>
            <a:r>
              <a:rPr lang="en-IN" sz="2000" dirty="0" smtClean="0">
                <a:hlinkClick r:id="rId4"/>
              </a:rPr>
              <a:t>https://spring.io/guides/gs/service-registration-and-discovery/</a:t>
            </a:r>
            <a:endParaRPr lang="en-IN" sz="2000" dirty="0" smtClean="0"/>
          </a:p>
          <a:p>
            <a:endParaRPr lang="en-IN" sz="2000" b="1" dirty="0" smtClean="0"/>
          </a:p>
          <a:p>
            <a:r>
              <a:rPr lang="en-IN" sz="2000" b="1" dirty="0" smtClean="0"/>
              <a:t>Envoy a Service Mesh</a:t>
            </a:r>
            <a:r>
              <a:rPr lang="en-IN" sz="2000" dirty="0" smtClean="0"/>
              <a:t>  - </a:t>
            </a:r>
            <a:r>
              <a:rPr lang="en-IN" sz="2000" dirty="0" smtClean="0">
                <a:hlinkClick r:id="rId5"/>
              </a:rPr>
              <a:t>https://www.weave.works/blog/is-envoy-a-service-mesh-or-a-platform</a:t>
            </a:r>
            <a:endParaRPr lang="en-IN" sz="2000" dirty="0" smtClean="0"/>
          </a:p>
          <a:p>
            <a:endParaRPr lang="en-IN" sz="2000" dirty="0"/>
          </a:p>
          <a:p>
            <a:r>
              <a:rPr lang="en-IN" sz="2000" b="1" dirty="0" smtClean="0"/>
              <a:t>Consul Service Mesh </a:t>
            </a:r>
            <a:r>
              <a:rPr lang="en-IN" sz="2000" dirty="0" smtClean="0"/>
              <a:t>- </a:t>
            </a:r>
            <a:r>
              <a:rPr lang="en-IN" sz="2000" dirty="0" smtClean="0">
                <a:hlinkClick r:id="rId6"/>
              </a:rPr>
              <a:t>https://www.hashicorp.com/products/consul/multi-platform-service-mesh</a:t>
            </a:r>
            <a:r>
              <a:rPr lang="en-IN" sz="2000" dirty="0" smtClean="0"/>
              <a:t> </a:t>
            </a:r>
          </a:p>
          <a:p>
            <a:endParaRPr lang="en-IN" sz="2000" dirty="0" smtClean="0"/>
          </a:p>
          <a:p>
            <a:r>
              <a:rPr lang="en-IN" sz="2000" b="1" dirty="0" err="1" smtClean="0"/>
              <a:t>Istio</a:t>
            </a:r>
            <a:r>
              <a:rPr lang="en-IN" sz="2000" b="1" dirty="0" smtClean="0"/>
              <a:t> Service Mesh</a:t>
            </a:r>
            <a:r>
              <a:rPr lang="en-IN" sz="2000" dirty="0" smtClean="0"/>
              <a:t> - </a:t>
            </a:r>
            <a:r>
              <a:rPr lang="en-IN" sz="2000" dirty="0" smtClean="0">
                <a:hlinkClick r:id="rId7"/>
              </a:rPr>
              <a:t>https://istio.io/latest/docs/concepts/what-is-istio/</a:t>
            </a:r>
            <a:r>
              <a:rPr lang="en-IN" sz="2000" dirty="0" smtClean="0"/>
              <a:t> </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Istio</a:t>
            </a:r>
            <a:r>
              <a:rPr lang="en-IN" dirty="0" smtClean="0"/>
              <a:t> Service Mesh</a:t>
            </a:r>
            <a:endParaRPr lang="en-IN" dirty="0"/>
          </a:p>
        </p:txBody>
      </p:sp>
      <p:pic>
        <p:nvPicPr>
          <p:cNvPr id="29701" name="Picture 5"/>
          <p:cNvPicPr>
            <a:picLocks noChangeAspect="1" noChangeArrowheads="1"/>
          </p:cNvPicPr>
          <p:nvPr/>
        </p:nvPicPr>
        <p:blipFill>
          <a:blip r:embed="rId3" cstate="print"/>
          <a:srcRect/>
          <a:stretch>
            <a:fillRect/>
          </a:stretch>
        </p:blipFill>
        <p:spPr bwMode="auto">
          <a:xfrm>
            <a:off x="899592" y="1628800"/>
            <a:ext cx="7016750" cy="46926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smtClean="0">
                <a:hlinkClick r:id="rId2"/>
              </a:rPr>
              <a:t>https://www.magalix.com/blog/kubernetes-patterns-the-service-discovery-pattern</a:t>
            </a:r>
            <a:r>
              <a:rPr lang="en-IN" dirty="0" smtClean="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vice Discovery in WCF 4.0 – Part 1"/>
          <p:cNvPicPr>
            <a:picLocks noChangeAspect="1" noChangeArrowheads="1"/>
          </p:cNvPicPr>
          <p:nvPr/>
        </p:nvPicPr>
        <p:blipFill>
          <a:blip r:embed="rId2" cstate="print"/>
          <a:srcRect/>
          <a:stretch>
            <a:fillRect/>
          </a:stretch>
        </p:blipFill>
        <p:spPr bwMode="auto">
          <a:xfrm>
            <a:off x="1475656" y="1268760"/>
            <a:ext cx="6360641" cy="430698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Do We Need Service Discovery</a:t>
            </a:r>
            <a:r>
              <a:rPr lang="en-IN" dirty="0" smtClean="0"/>
              <a:t>?</a:t>
            </a:r>
            <a:endParaRPr lang="en-IN" dirty="0"/>
          </a:p>
        </p:txBody>
      </p:sp>
      <p:sp>
        <p:nvSpPr>
          <p:cNvPr id="3" name="Content Placeholder 2"/>
          <p:cNvSpPr>
            <a:spLocks noGrp="1"/>
          </p:cNvSpPr>
          <p:nvPr>
            <p:ph idx="1"/>
          </p:nvPr>
        </p:nvSpPr>
        <p:spPr/>
        <p:txBody>
          <a:bodyPr/>
          <a:lstStyle/>
          <a:p>
            <a:r>
              <a:rPr lang="en-IN" dirty="0" err="1" smtClean="0"/>
              <a:t>Kubernetes</a:t>
            </a:r>
            <a:r>
              <a:rPr lang="en-IN" dirty="0" smtClean="0"/>
              <a:t> deploys applications through Pods</a:t>
            </a:r>
          </a:p>
          <a:p>
            <a:r>
              <a:rPr lang="en-IN" dirty="0"/>
              <a:t>Pods can be placed on different hosts (nodes), scaled </a:t>
            </a:r>
            <a:r>
              <a:rPr lang="en-IN" dirty="0" smtClean="0"/>
              <a:t>up, </a:t>
            </a:r>
            <a:r>
              <a:rPr lang="en-IN" dirty="0"/>
              <a:t>scaled </a:t>
            </a:r>
            <a:r>
              <a:rPr lang="en-IN" dirty="0" smtClean="0"/>
              <a:t>down, </a:t>
            </a:r>
            <a:r>
              <a:rPr lang="en-IN" dirty="0"/>
              <a:t>and moved from one node to </a:t>
            </a:r>
            <a:r>
              <a:rPr lang="en-IN" dirty="0" smtClean="0"/>
              <a:t>another</a:t>
            </a:r>
          </a:p>
          <a:p>
            <a:r>
              <a:rPr lang="en-IN" dirty="0"/>
              <a:t>All those dynamic actions must occur while ensuring that the application remains reachable at all times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 Side Discovery</a:t>
            </a:r>
            <a:endParaRPr lang="en-IN" dirty="0"/>
          </a:p>
        </p:txBody>
      </p:sp>
      <p:sp>
        <p:nvSpPr>
          <p:cNvPr id="3" name="Content Placeholder 2"/>
          <p:cNvSpPr>
            <a:spLocks noGrp="1"/>
          </p:cNvSpPr>
          <p:nvPr>
            <p:ph idx="1"/>
          </p:nvPr>
        </p:nvSpPr>
        <p:spPr/>
        <p:txBody>
          <a:bodyPr>
            <a:normAutofit lnSpcReduction="10000"/>
          </a:bodyPr>
          <a:lstStyle/>
          <a:p>
            <a:r>
              <a:rPr lang="en-IN" dirty="0" smtClean="0"/>
              <a:t>In </a:t>
            </a:r>
            <a:r>
              <a:rPr lang="en-IN" dirty="0"/>
              <a:t>this mode, the client is responsible for determining which service instance it should connect to. </a:t>
            </a:r>
            <a:endParaRPr lang="en-IN" dirty="0" smtClean="0"/>
          </a:p>
          <a:p>
            <a:r>
              <a:rPr lang="en-IN" dirty="0" smtClean="0"/>
              <a:t>It </a:t>
            </a:r>
            <a:r>
              <a:rPr lang="en-IN" dirty="0"/>
              <a:t>does that by contacting a </a:t>
            </a:r>
            <a:r>
              <a:rPr lang="en-IN" dirty="0">
                <a:hlinkClick r:id="rId3"/>
              </a:rPr>
              <a:t>service registry</a:t>
            </a:r>
            <a:r>
              <a:rPr lang="en-IN" dirty="0"/>
              <a:t> component, which keeps records of all the running services and their endpoints. </a:t>
            </a:r>
            <a:endParaRPr lang="en-IN" dirty="0" smtClean="0"/>
          </a:p>
          <a:p>
            <a:r>
              <a:rPr lang="en-IN" dirty="0" smtClean="0"/>
              <a:t>It </a:t>
            </a:r>
            <a:r>
              <a:rPr lang="en-IN" dirty="0"/>
              <a:t>is the client’s responsibility to load-balance and distribute its request load on the available services.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Server Side Discovery</a:t>
            </a:r>
            <a:endParaRPr lang="en-IN" dirty="0"/>
          </a:p>
        </p:txBody>
      </p:sp>
      <p:sp>
        <p:nvSpPr>
          <p:cNvPr id="3" name="Content Placeholder 2"/>
          <p:cNvSpPr>
            <a:spLocks noGrp="1"/>
          </p:cNvSpPr>
          <p:nvPr>
            <p:ph idx="1"/>
          </p:nvPr>
        </p:nvSpPr>
        <p:spPr/>
        <p:txBody>
          <a:bodyPr/>
          <a:lstStyle/>
          <a:p>
            <a:r>
              <a:rPr lang="en-IN" dirty="0" smtClean="0"/>
              <a:t>In </a:t>
            </a:r>
            <a:r>
              <a:rPr lang="en-IN" dirty="0"/>
              <a:t>this mode, a load-balancing layer exists in front of the service instances. </a:t>
            </a:r>
            <a:endParaRPr lang="en-IN" dirty="0" smtClean="0"/>
          </a:p>
          <a:p>
            <a:r>
              <a:rPr lang="en-IN" dirty="0" smtClean="0"/>
              <a:t>The </a:t>
            </a:r>
            <a:r>
              <a:rPr lang="en-IN" dirty="0"/>
              <a:t>client connects to the well-defined URL of the load balancer and the latter determines which backend service it shall route the request too.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rvice discovery 1"/>
          <p:cNvPicPr>
            <a:picLocks noChangeAspect="1" noChangeArrowheads="1"/>
          </p:cNvPicPr>
          <p:nvPr/>
        </p:nvPicPr>
        <p:blipFill>
          <a:blip r:embed="rId3" cstate="print"/>
          <a:srcRect/>
          <a:stretch>
            <a:fillRect/>
          </a:stretch>
        </p:blipFill>
        <p:spPr bwMode="auto">
          <a:xfrm>
            <a:off x="899590" y="1988838"/>
            <a:ext cx="7670292" cy="3296412"/>
          </a:xfrm>
          <a:prstGeom prst="rect">
            <a:avLst/>
          </a:prstGeom>
          <a:noFill/>
        </p:spPr>
      </p:pic>
      <p:sp>
        <p:nvSpPr>
          <p:cNvPr id="5" name="Title 1"/>
          <p:cNvSpPr>
            <a:spLocks noGrp="1"/>
          </p:cNvSpPr>
          <p:nvPr>
            <p:ph type="title"/>
          </p:nvPr>
        </p:nvSpPr>
        <p:spPr>
          <a:xfrm>
            <a:off x="457200" y="274638"/>
            <a:ext cx="8229600" cy="1143000"/>
          </a:xfrm>
        </p:spPr>
        <p:txBody>
          <a:bodyPr/>
          <a:lstStyle/>
          <a:p>
            <a:r>
              <a:rPr lang="en-IN" dirty="0" smtClean="0"/>
              <a:t>Service Discovery</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Inter-App </a:t>
            </a:r>
            <a:r>
              <a:rPr lang="en-IN" dirty="0" smtClean="0"/>
              <a:t>Communication</a:t>
            </a:r>
            <a:endParaRPr lang="en-IN" dirty="0"/>
          </a:p>
        </p:txBody>
      </p:sp>
      <p:pic>
        <p:nvPicPr>
          <p:cNvPr id="20482" name="Picture 2" descr="service discovery 2"/>
          <p:cNvPicPr>
            <a:picLocks noChangeAspect="1" noChangeArrowheads="1"/>
          </p:cNvPicPr>
          <p:nvPr/>
        </p:nvPicPr>
        <p:blipFill>
          <a:blip r:embed="rId2" cstate="print"/>
          <a:srcRect/>
          <a:stretch>
            <a:fillRect/>
          </a:stretch>
        </p:blipFill>
        <p:spPr bwMode="auto">
          <a:xfrm>
            <a:off x="683568" y="1628800"/>
            <a:ext cx="6848475" cy="3990976"/>
          </a:xfrm>
          <a:prstGeom prst="rect">
            <a:avLst/>
          </a:prstGeom>
          <a:noFill/>
        </p:spPr>
      </p:pic>
      <p:sp>
        <p:nvSpPr>
          <p:cNvPr id="5" name="TextBox 4"/>
          <p:cNvSpPr txBox="1"/>
          <p:nvPr/>
        </p:nvSpPr>
        <p:spPr>
          <a:xfrm>
            <a:off x="6228184" y="1556792"/>
            <a:ext cx="1364989" cy="646331"/>
          </a:xfrm>
          <a:prstGeom prst="rect">
            <a:avLst/>
          </a:prstGeom>
          <a:noFill/>
        </p:spPr>
        <p:txBody>
          <a:bodyPr wrap="none" rtlCol="0">
            <a:spAutoFit/>
          </a:bodyPr>
          <a:lstStyle/>
          <a:p>
            <a:r>
              <a:rPr lang="en-IN" dirty="0" smtClean="0"/>
              <a:t>Auth Service</a:t>
            </a:r>
          </a:p>
          <a:p>
            <a:r>
              <a:rPr lang="en-IN" dirty="0" smtClean="0"/>
              <a:t>Replica Set</a:t>
            </a:r>
            <a:endParaRPr lang="en-IN" dirty="0"/>
          </a:p>
        </p:txBody>
      </p:sp>
      <p:sp>
        <p:nvSpPr>
          <p:cNvPr id="6" name="Rectangle 5"/>
          <p:cNvSpPr/>
          <p:nvPr/>
        </p:nvSpPr>
        <p:spPr>
          <a:xfrm>
            <a:off x="6084168" y="1556792"/>
            <a:ext cx="1512168" cy="3888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043608" y="1916832"/>
            <a:ext cx="1458028" cy="369332"/>
          </a:xfrm>
          <a:prstGeom prst="rect">
            <a:avLst/>
          </a:prstGeom>
          <a:noFill/>
        </p:spPr>
        <p:txBody>
          <a:bodyPr wrap="none" rtlCol="0">
            <a:spAutoFit/>
          </a:bodyPr>
          <a:lstStyle/>
          <a:p>
            <a:r>
              <a:rPr lang="en-IN" dirty="0" smtClean="0"/>
              <a:t>Order Service</a:t>
            </a:r>
            <a:endParaRPr lang="en-IN" dirty="0"/>
          </a:p>
        </p:txBody>
      </p:sp>
      <p:sp>
        <p:nvSpPr>
          <p:cNvPr id="8" name="TextBox 7"/>
          <p:cNvSpPr txBox="1"/>
          <p:nvPr/>
        </p:nvSpPr>
        <p:spPr>
          <a:xfrm>
            <a:off x="971600" y="2996952"/>
            <a:ext cx="1478995" cy="369332"/>
          </a:xfrm>
          <a:prstGeom prst="rect">
            <a:avLst/>
          </a:prstGeom>
          <a:noFill/>
        </p:spPr>
        <p:txBody>
          <a:bodyPr wrap="none" rtlCol="0">
            <a:spAutoFit/>
          </a:bodyPr>
          <a:lstStyle/>
          <a:p>
            <a:r>
              <a:rPr lang="en-IN" dirty="0" smtClean="0"/>
              <a:t>Credit Service</a:t>
            </a:r>
            <a:endParaRPr lang="en-IN" dirty="0"/>
          </a:p>
        </p:txBody>
      </p:sp>
      <p:sp>
        <p:nvSpPr>
          <p:cNvPr id="9" name="TextBox 8"/>
          <p:cNvSpPr txBox="1"/>
          <p:nvPr/>
        </p:nvSpPr>
        <p:spPr>
          <a:xfrm>
            <a:off x="971600" y="4221088"/>
            <a:ext cx="1783245" cy="369332"/>
          </a:xfrm>
          <a:prstGeom prst="rect">
            <a:avLst/>
          </a:prstGeom>
          <a:noFill/>
        </p:spPr>
        <p:txBody>
          <a:bodyPr wrap="none" rtlCol="0">
            <a:spAutoFit/>
          </a:bodyPr>
          <a:lstStyle/>
          <a:p>
            <a:r>
              <a:rPr lang="en-IN" dirty="0" smtClean="0"/>
              <a:t>Despatch Service</a:t>
            </a:r>
            <a:endParaRPr lang="en-IN" dirty="0"/>
          </a:p>
        </p:txBody>
      </p:sp>
      <p:sp>
        <p:nvSpPr>
          <p:cNvPr id="10" name="TextBox 9"/>
          <p:cNvSpPr txBox="1"/>
          <p:nvPr/>
        </p:nvSpPr>
        <p:spPr>
          <a:xfrm>
            <a:off x="3707904" y="2924944"/>
            <a:ext cx="1374607" cy="369332"/>
          </a:xfrm>
          <a:prstGeom prst="rect">
            <a:avLst/>
          </a:prstGeom>
          <a:noFill/>
        </p:spPr>
        <p:txBody>
          <a:bodyPr wrap="none" rtlCol="0">
            <a:spAutoFit/>
          </a:bodyPr>
          <a:lstStyle/>
          <a:p>
            <a:r>
              <a:rPr lang="en-IN" dirty="0" smtClean="0"/>
              <a:t>Kind: service</a:t>
            </a:r>
            <a:endParaRPr lang="en-IN" dirty="0"/>
          </a:p>
        </p:txBody>
      </p:sp>
      <p:pic>
        <p:nvPicPr>
          <p:cNvPr id="20483" name="Picture 3"/>
          <p:cNvPicPr>
            <a:picLocks noChangeAspect="1" noChangeArrowheads="1"/>
          </p:cNvPicPr>
          <p:nvPr/>
        </p:nvPicPr>
        <p:blipFill>
          <a:blip r:embed="rId3" cstate="print"/>
          <a:srcRect/>
          <a:stretch>
            <a:fillRect/>
          </a:stretch>
        </p:blipFill>
        <p:spPr bwMode="auto">
          <a:xfrm>
            <a:off x="3491880" y="4149080"/>
            <a:ext cx="1990725" cy="2447925"/>
          </a:xfrm>
          <a:prstGeom prst="rect">
            <a:avLst/>
          </a:prstGeom>
          <a:noFill/>
          <a:ln w="9525">
            <a:noFill/>
            <a:miter lim="800000"/>
            <a:headEnd/>
            <a:tailEnd/>
          </a:ln>
        </p:spPr>
      </p:pic>
      <p:pic>
        <p:nvPicPr>
          <p:cNvPr id="20484" name="Picture 4"/>
          <p:cNvPicPr>
            <a:picLocks noChangeAspect="1" noChangeArrowheads="1"/>
          </p:cNvPicPr>
          <p:nvPr/>
        </p:nvPicPr>
        <p:blipFill>
          <a:blip r:embed="rId4" cstate="print"/>
          <a:srcRect/>
          <a:stretch>
            <a:fillRect/>
          </a:stretch>
        </p:blipFill>
        <p:spPr bwMode="auto">
          <a:xfrm>
            <a:off x="6372200" y="3861048"/>
            <a:ext cx="2520280" cy="288032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Connecting To an Outside </a:t>
            </a:r>
            <a:r>
              <a:rPr lang="en-IN" dirty="0" smtClean="0"/>
              <a:t>Resource</a:t>
            </a:r>
            <a:endParaRPr lang="en-IN" dirty="0"/>
          </a:p>
        </p:txBody>
      </p:sp>
      <p:pic>
        <p:nvPicPr>
          <p:cNvPr id="25602" name="Picture 2" descr="service discovery 3"/>
          <p:cNvPicPr>
            <a:picLocks noChangeAspect="1" noChangeArrowheads="1"/>
          </p:cNvPicPr>
          <p:nvPr/>
        </p:nvPicPr>
        <p:blipFill>
          <a:blip r:embed="rId2" cstate="print"/>
          <a:srcRect/>
          <a:stretch>
            <a:fillRect/>
          </a:stretch>
        </p:blipFill>
        <p:spPr bwMode="auto">
          <a:xfrm>
            <a:off x="683568" y="1556792"/>
            <a:ext cx="6858000" cy="4572000"/>
          </a:xfrm>
          <a:prstGeom prst="rect">
            <a:avLst/>
          </a:prstGeom>
          <a:noFill/>
        </p:spPr>
      </p:pic>
      <p:pic>
        <p:nvPicPr>
          <p:cNvPr id="25603" name="Picture 3"/>
          <p:cNvPicPr>
            <a:picLocks noChangeAspect="1" noChangeArrowheads="1"/>
          </p:cNvPicPr>
          <p:nvPr/>
        </p:nvPicPr>
        <p:blipFill>
          <a:blip r:embed="rId3" cstate="print"/>
          <a:srcRect/>
          <a:stretch>
            <a:fillRect/>
          </a:stretch>
        </p:blipFill>
        <p:spPr bwMode="auto">
          <a:xfrm>
            <a:off x="3635896" y="1484784"/>
            <a:ext cx="1790700" cy="1981200"/>
          </a:xfrm>
          <a:prstGeom prst="rect">
            <a:avLst/>
          </a:prstGeom>
          <a:noFill/>
          <a:ln w="9525">
            <a:noFill/>
            <a:miter lim="800000"/>
            <a:headEnd/>
            <a:tailEnd/>
          </a:ln>
        </p:spPr>
      </p:pic>
      <p:pic>
        <p:nvPicPr>
          <p:cNvPr id="25604" name="Picture 4"/>
          <p:cNvPicPr>
            <a:picLocks noChangeAspect="1" noChangeArrowheads="1"/>
          </p:cNvPicPr>
          <p:nvPr/>
        </p:nvPicPr>
        <p:blipFill>
          <a:blip r:embed="rId4" cstate="print"/>
          <a:srcRect/>
          <a:stretch>
            <a:fillRect/>
          </a:stretch>
        </p:blipFill>
        <p:spPr bwMode="auto">
          <a:xfrm>
            <a:off x="6012160" y="1412776"/>
            <a:ext cx="2343150" cy="2143125"/>
          </a:xfrm>
          <a:prstGeom prst="rect">
            <a:avLst/>
          </a:prstGeom>
          <a:noFill/>
          <a:ln w="9525">
            <a:noFill/>
            <a:miter lim="800000"/>
            <a:headEnd/>
            <a:tailEnd/>
          </a:ln>
        </p:spPr>
      </p:pic>
      <p:pic>
        <p:nvPicPr>
          <p:cNvPr id="25605" name="Picture 5"/>
          <p:cNvPicPr>
            <a:picLocks noChangeAspect="1" noChangeArrowheads="1"/>
          </p:cNvPicPr>
          <p:nvPr/>
        </p:nvPicPr>
        <p:blipFill>
          <a:blip r:embed="rId5" cstate="print"/>
          <a:srcRect/>
          <a:stretch>
            <a:fillRect/>
          </a:stretch>
        </p:blipFill>
        <p:spPr bwMode="auto">
          <a:xfrm>
            <a:off x="5940152" y="4653136"/>
            <a:ext cx="2705100" cy="1952625"/>
          </a:xfrm>
          <a:prstGeom prst="rect">
            <a:avLst/>
          </a:prstGeom>
          <a:noFill/>
          <a:ln w="9525">
            <a:noFill/>
            <a:miter lim="800000"/>
            <a:headEnd/>
            <a:tailEnd/>
          </a:ln>
        </p:spPr>
      </p:pic>
      <p:sp>
        <p:nvSpPr>
          <p:cNvPr id="8" name="TextBox 7"/>
          <p:cNvSpPr txBox="1"/>
          <p:nvPr/>
        </p:nvSpPr>
        <p:spPr>
          <a:xfrm>
            <a:off x="5508104" y="2348880"/>
            <a:ext cx="439544" cy="707886"/>
          </a:xfrm>
          <a:prstGeom prst="rect">
            <a:avLst/>
          </a:prstGeom>
          <a:noFill/>
        </p:spPr>
        <p:txBody>
          <a:bodyPr wrap="none" rtlCol="0">
            <a:spAutoFit/>
          </a:bodyPr>
          <a:lstStyle/>
          <a:p>
            <a:r>
              <a:rPr lang="en-IN" sz="4000" b="1" dirty="0" smtClean="0">
                <a:solidFill>
                  <a:srgbClr val="FF66FF"/>
                </a:solidFill>
              </a:rPr>
              <a:t>+</a:t>
            </a:r>
            <a:endParaRPr lang="en-IN" sz="4000" b="1" dirty="0">
              <a:solidFill>
                <a:srgbClr val="FF66FF"/>
              </a:solidFill>
            </a:endParaRPr>
          </a:p>
        </p:txBody>
      </p:sp>
      <p:sp>
        <p:nvSpPr>
          <p:cNvPr id="9" name="TextBox 8"/>
          <p:cNvSpPr txBox="1"/>
          <p:nvPr/>
        </p:nvSpPr>
        <p:spPr>
          <a:xfrm>
            <a:off x="5364088" y="4221088"/>
            <a:ext cx="643125" cy="707886"/>
          </a:xfrm>
          <a:prstGeom prst="rect">
            <a:avLst/>
          </a:prstGeom>
          <a:noFill/>
        </p:spPr>
        <p:txBody>
          <a:bodyPr wrap="none" rtlCol="0">
            <a:spAutoFit/>
          </a:bodyPr>
          <a:lstStyle/>
          <a:p>
            <a:r>
              <a:rPr lang="en-IN" sz="4000" b="1" dirty="0" smtClean="0">
                <a:solidFill>
                  <a:srgbClr val="FF66FF"/>
                </a:solidFill>
              </a:rPr>
              <a:t>or</a:t>
            </a:r>
            <a:endParaRPr lang="en-IN" sz="4000" b="1" dirty="0">
              <a:solidFill>
                <a:srgbClr val="FF66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Accepting Outside </a:t>
            </a:r>
            <a:r>
              <a:rPr lang="en-IN" dirty="0" smtClean="0"/>
              <a:t>Connections: </a:t>
            </a:r>
            <a:br>
              <a:rPr lang="en-IN" dirty="0" smtClean="0"/>
            </a:br>
            <a:r>
              <a:rPr lang="en-IN" dirty="0" smtClean="0"/>
              <a:t>Node Port</a:t>
            </a:r>
            <a:endParaRPr lang="en-IN" dirty="0"/>
          </a:p>
        </p:txBody>
      </p:sp>
      <p:pic>
        <p:nvPicPr>
          <p:cNvPr id="26626" name="Picture 2" descr="service discovery 4"/>
          <p:cNvPicPr>
            <a:picLocks noChangeAspect="1" noChangeArrowheads="1"/>
          </p:cNvPicPr>
          <p:nvPr/>
        </p:nvPicPr>
        <p:blipFill>
          <a:blip r:embed="rId2" cstate="print"/>
          <a:srcRect/>
          <a:stretch>
            <a:fillRect/>
          </a:stretch>
        </p:blipFill>
        <p:spPr bwMode="auto">
          <a:xfrm>
            <a:off x="0" y="864095"/>
            <a:ext cx="6858000" cy="5993905"/>
          </a:xfrm>
          <a:prstGeom prst="rect">
            <a:avLst/>
          </a:prstGeom>
          <a:noFill/>
        </p:spPr>
      </p:pic>
      <p:pic>
        <p:nvPicPr>
          <p:cNvPr id="26627" name="Picture 3"/>
          <p:cNvPicPr>
            <a:picLocks noChangeAspect="1" noChangeArrowheads="1"/>
          </p:cNvPicPr>
          <p:nvPr/>
        </p:nvPicPr>
        <p:blipFill>
          <a:blip r:embed="rId3" cstate="print"/>
          <a:srcRect/>
          <a:stretch>
            <a:fillRect/>
          </a:stretch>
        </p:blipFill>
        <p:spPr bwMode="auto">
          <a:xfrm>
            <a:off x="7092280" y="1484784"/>
            <a:ext cx="1933575" cy="27527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576</Words>
  <Application>Microsoft Office PowerPoint</Application>
  <PresentationFormat>On-screen Show (4:3)</PresentationFormat>
  <Paragraphs>84</Paragraphs>
  <Slides>14</Slides>
  <Notes>6</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Kubernetes: Service Discovery Pattern</vt:lpstr>
      <vt:lpstr>Slide 2</vt:lpstr>
      <vt:lpstr>Why Do We Need Service Discovery?</vt:lpstr>
      <vt:lpstr>Client Side Discovery</vt:lpstr>
      <vt:lpstr>Server Side Discovery</vt:lpstr>
      <vt:lpstr>Service Discovery</vt:lpstr>
      <vt:lpstr>Inter-App Communication</vt:lpstr>
      <vt:lpstr>Connecting To an Outside Resource</vt:lpstr>
      <vt:lpstr>Accepting Outside Connections:  Node Port</vt:lpstr>
      <vt:lpstr>Accepting Outside Connections:  Load Balancer</vt:lpstr>
      <vt:lpstr>Serving Multiple Services Ingress</vt:lpstr>
      <vt:lpstr>Service Registry &amp; Mesh</vt:lpstr>
      <vt:lpstr>Istio Service Mesh</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amar babu</dc:creator>
  <cp:lastModifiedBy>amar babu</cp:lastModifiedBy>
  <cp:revision>18</cp:revision>
  <dcterms:created xsi:type="dcterms:W3CDTF">2020-09-21T15:54:36Z</dcterms:created>
  <dcterms:modified xsi:type="dcterms:W3CDTF">2020-09-21T17:35:30Z</dcterms:modified>
</cp:coreProperties>
</file>