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" initials="A" lastIdx="2" clrIdx="0">
    <p:extLst>
      <p:ext uri="{19B8F6BF-5375-455C-9EA6-DF929625EA0E}">
        <p15:presenceInfo xmlns:p15="http://schemas.microsoft.com/office/powerpoint/2012/main" userId="A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7T19:20:49.234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0783-E4C1-4D35-9A1D-3F0B2886E562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40CE-0376-43FD-AC3F-97961334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1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6C22-D607-42E8-93C4-C1D9A3882CC0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51A38-F448-4C75-BF4D-B25B7FEFD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51A38-F448-4C75-BF4D-B25B7FEFDF1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E2FD62-94EC-48C3-B806-5832644A0726}" type="datetime1">
              <a:rPr lang="en-US" smtClean="0"/>
              <a:t>11/8/2016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655F98-847D-4775-A7C1-AA155BF53098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9FCA-A94C-4A35-B116-1593C1FFA971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0BB9-29DA-41DC-A90E-A0EFC0FDFFE5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8C08-B515-442D-A738-AA250FC45FA7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155E-44BE-4563-9D4E-009EC1172C88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1C32-EFD7-417D-A1EE-269C1B4CE837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384E-74FA-4EBD-BD69-83242FBB1287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9A4-4E78-4413-8786-C25C4F624D7E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3A01-3F2D-486F-BEA3-BAC80A17F737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1FFA-0F43-4372-978A-A6BE843ED31F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910A-6ECA-4CCA-A53F-6F3543B6EFB0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089E-8BEC-4A7F-B465-91F428D73CF2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FE70-C54E-4A84-8AD4-639DF8D033A0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CC1-A1DF-4CB7-986B-D4E992081891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DEE-CB1D-4A9F-92C1-F5240BD485A3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4BD7-2EA9-491C-9D7D-599F9018A889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B6D7-21FF-4E4B-999E-C00C1052E371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287E-3A12-4E04-9F47-A1AF9A1E7CAF}" type="datetime1">
              <a:rPr lang="en-US" smtClean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236517"/>
            <a:ext cx="8791575" cy="495527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Detecting driver phone use      leveraging car speakers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76423" y="3283131"/>
            <a:ext cx="8791575" cy="243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FFC000"/>
                </a:solidFill>
              </a:rPr>
              <a:t>amar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bessedik</a:t>
            </a:r>
            <a:r>
              <a:rPr lang="en-US" dirty="0" smtClean="0">
                <a:solidFill>
                  <a:srgbClr val="FFC000"/>
                </a:solidFill>
              </a:rPr>
              <a:t> – PAPER #10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Authors: </a:t>
            </a:r>
          </a:p>
          <a:p>
            <a:pPr algn="ctr"/>
            <a:r>
              <a:rPr lang="en-US" altLang="zh-CN" dirty="0" err="1" smtClean="0">
                <a:solidFill>
                  <a:srgbClr val="FFC000"/>
                </a:solidFill>
              </a:rPr>
              <a:t>Jie</a:t>
            </a:r>
            <a:r>
              <a:rPr lang="en-US" altLang="zh-CN" dirty="0" smtClean="0">
                <a:solidFill>
                  <a:srgbClr val="FFC000"/>
                </a:solidFill>
              </a:rPr>
              <a:t> Yang, Simon </a:t>
            </a:r>
            <a:r>
              <a:rPr lang="en-US" altLang="zh-CN" dirty="0" err="1" smtClean="0">
                <a:solidFill>
                  <a:srgbClr val="FFC000"/>
                </a:solidFill>
              </a:rPr>
              <a:t>Sidhom</a:t>
            </a:r>
            <a:r>
              <a:rPr lang="en-US" altLang="zh-CN" dirty="0" smtClean="0">
                <a:solidFill>
                  <a:srgbClr val="FFC000"/>
                </a:solidFill>
              </a:rPr>
              <a:t>, Gayathri </a:t>
            </a:r>
            <a:r>
              <a:rPr lang="en-US" altLang="zh-CN" dirty="0" err="1" smtClean="0">
                <a:solidFill>
                  <a:srgbClr val="FFC000"/>
                </a:solidFill>
              </a:rPr>
              <a:t>Chandrasekaran</a:t>
            </a:r>
            <a:r>
              <a:rPr lang="en-US" altLang="zh-CN" dirty="0" smtClean="0">
                <a:solidFill>
                  <a:srgbClr val="FFC000"/>
                </a:solidFill>
              </a:rPr>
              <a:t> , Tam Vu</a:t>
            </a:r>
            <a:r>
              <a:rPr lang="en-US" altLang="zh-CN" baseline="30000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Hongbo</a:t>
            </a:r>
            <a:r>
              <a:rPr lang="en-US" altLang="zh-CN" dirty="0" smtClean="0">
                <a:solidFill>
                  <a:srgbClr val="FFC000"/>
                </a:solidFill>
              </a:rPr>
              <a:t> Liu, </a:t>
            </a:r>
            <a:r>
              <a:rPr lang="en-US" altLang="zh-CN" dirty="0" err="1" smtClean="0">
                <a:solidFill>
                  <a:srgbClr val="FFC000"/>
                </a:solidFill>
              </a:rPr>
              <a:t>Nicolae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Cecan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Yingying</a:t>
            </a:r>
            <a:r>
              <a:rPr lang="en-US" altLang="zh-CN" dirty="0" smtClean="0">
                <a:solidFill>
                  <a:srgbClr val="FFC000"/>
                </a:solidFill>
              </a:rPr>
              <a:t> Chen, Marco </a:t>
            </a:r>
            <a:r>
              <a:rPr lang="en-US" altLang="zh-CN" dirty="0" err="1" smtClean="0">
                <a:solidFill>
                  <a:srgbClr val="FFC000"/>
                </a:solidFill>
              </a:rPr>
              <a:t>Gruteser</a:t>
            </a:r>
            <a:r>
              <a:rPr lang="en-US" altLang="zh-CN" b="1" baseline="30000" dirty="0" smtClean="0">
                <a:solidFill>
                  <a:srgbClr val="FFC000"/>
                </a:solidFill>
              </a:rPr>
              <a:t>∗</a:t>
            </a:r>
            <a:r>
              <a:rPr lang="en-US" altLang="zh-CN" dirty="0" smtClean="0">
                <a:solidFill>
                  <a:srgbClr val="FFC000"/>
                </a:solidFill>
              </a:rPr>
              <a:t>, Richard P. Martin</a:t>
            </a:r>
            <a:endParaRPr lang="en-US" altLang="zh-CN" b="1" baseline="30000" dirty="0" smtClean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19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8367">
        <p14:doors dir="vert"/>
      </p:transition>
    </mc:Choice>
    <mc:Fallback>
      <p:transition spd="slow" advTm="83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On decreasing cell phone distractions WHILE DRIVING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413" y="2109354"/>
            <a:ext cx="4848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SOME OF THE TECHNOLOGIES THAT WERE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 jammers, call &amp; text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replay to callers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Delay incoming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call to voicemail box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9636" y="4287371"/>
            <a:ext cx="498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QUESTION: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HOW CAN WE KNOW WHETHER A PHONE IS USED BY A DRIVER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OF BY A PASSSENGER IN A MOVINF VEHICLE?</a:t>
            </a:r>
          </a:p>
          <a:p>
            <a:endParaRPr lang="en-US" dirty="0" smtClean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76" y="1727904"/>
            <a:ext cx="3619500" cy="2235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76" y="4088002"/>
            <a:ext cx="3619500" cy="260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486046"/>
      </p:ext>
    </p:extLst>
  </p:cSld>
  <p:clrMapOvr>
    <a:masterClrMapping/>
  </p:clrMapOvr>
  <p:transition spd="slow" advTm="2298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165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The idea behind: ACCOUSTIC RANGINE APPROACH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30168"/>
            <a:ext cx="9905999" cy="5627832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Intended to specify on which car seat a phone is located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The system relies on 2 assumptions: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Seat location a useful discriminator for distinguishing driver &amp; passenger cell phone use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Most cars will allow phone access to the car audio infrastructure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Challenges and design goals:</a:t>
            </a:r>
          </a:p>
          <a:p>
            <a:pPr marL="457200" lvl="1" indent="0">
              <a:buNone/>
            </a:pPr>
            <a:r>
              <a:rPr lang="en-US" sz="1800" dirty="0" smtClean="0"/>
              <a:t>1- Unobtrusiveness: The sounds emitted by the system should not be perceptible by the human ear.</a:t>
            </a:r>
          </a:p>
          <a:p>
            <a:pPr marL="457200" lvl="1" indent="0">
              <a:buNone/>
            </a:pPr>
            <a:r>
              <a:rPr lang="en-US" sz="1800" dirty="0" smtClean="0"/>
              <a:t>2- Robustness to noise and multipath: engine noise, tire &amp; road noise, wind noise, conversations, etc.</a:t>
            </a:r>
          </a:p>
          <a:p>
            <a:pPr marL="457200" lvl="1" indent="0">
              <a:buNone/>
            </a:pPr>
            <a:r>
              <a:rPr lang="en-US" sz="1800" dirty="0" smtClean="0"/>
              <a:t>3- Computational feasibility on smartphones: Standard smartphone platforms should be able to execute the signal processing</a:t>
            </a:r>
            <a:endParaRPr lang="en-US" sz="1800" dirty="0"/>
          </a:p>
        </p:txBody>
      </p:sp>
      <p:grpSp>
        <p:nvGrpSpPr>
          <p:cNvPr id="59" name="组合 71"/>
          <p:cNvGrpSpPr>
            <a:grpSpLocks/>
          </p:cNvGrpSpPr>
          <p:nvPr/>
        </p:nvGrpSpPr>
        <p:grpSpPr bwMode="auto">
          <a:xfrm>
            <a:off x="2840287" y="5859020"/>
            <a:ext cx="1589625" cy="628774"/>
            <a:chOff x="457200" y="1752600"/>
            <a:chExt cx="1447800" cy="87121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60" name="组合 78"/>
            <p:cNvGrpSpPr>
              <a:grpSpLocks/>
            </p:cNvGrpSpPr>
            <p:nvPr/>
          </p:nvGrpSpPr>
          <p:grpSpPr bwMode="auto">
            <a:xfrm>
              <a:off x="685803" y="1828800"/>
              <a:ext cx="762001" cy="457200"/>
              <a:chOff x="1295404" y="2590800"/>
              <a:chExt cx="1066802" cy="641350"/>
            </a:xfrm>
          </p:grpSpPr>
          <p:grpSp>
            <p:nvGrpSpPr>
              <p:cNvPr id="63" name="组合 47"/>
              <p:cNvGrpSpPr>
                <a:grpSpLocks/>
              </p:cNvGrpSpPr>
              <p:nvPr/>
            </p:nvGrpSpPr>
            <p:grpSpPr bwMode="auto">
              <a:xfrm>
                <a:off x="1295404" y="2590800"/>
                <a:ext cx="533402" cy="641350"/>
                <a:chOff x="2590800" y="2289175"/>
                <a:chExt cx="1219200" cy="641350"/>
              </a:xfrm>
            </p:grpSpPr>
            <p:sp>
              <p:nvSpPr>
                <p:cNvPr id="68" name="任意多边形 45"/>
                <p:cNvSpPr/>
                <p:nvPr/>
              </p:nvSpPr>
              <p:spPr>
                <a:xfrm>
                  <a:off x="3068309" y="2289134"/>
                  <a:ext cx="284479" cy="641109"/>
                </a:xfrm>
                <a:custGeom>
                  <a:avLst/>
                  <a:gdLst>
                    <a:gd name="connsiteX0" fmla="*/ 0 w 3009900"/>
                    <a:gd name="connsiteY0" fmla="*/ 330200 h 641350"/>
                    <a:gd name="connsiteX1" fmla="*/ 266700 w 3009900"/>
                    <a:gd name="connsiteY1" fmla="*/ 44450 h 641350"/>
                    <a:gd name="connsiteX2" fmla="*/ 742950 w 3009900"/>
                    <a:gd name="connsiteY2" fmla="*/ 596900 h 641350"/>
                    <a:gd name="connsiteX3" fmla="*/ 1228725 w 3009900"/>
                    <a:gd name="connsiteY3" fmla="*/ 44450 h 641350"/>
                    <a:gd name="connsiteX4" fmla="*/ 1733550 w 3009900"/>
                    <a:gd name="connsiteY4" fmla="*/ 606425 h 641350"/>
                    <a:gd name="connsiteX5" fmla="*/ 2238375 w 3009900"/>
                    <a:gd name="connsiteY5" fmla="*/ 44450 h 641350"/>
                    <a:gd name="connsiteX6" fmla="*/ 2733675 w 3009900"/>
                    <a:gd name="connsiteY6" fmla="*/ 596900 h 641350"/>
                    <a:gd name="connsiteX7" fmla="*/ 2971800 w 3009900"/>
                    <a:gd name="connsiteY7" fmla="*/ 311150 h 641350"/>
                    <a:gd name="connsiteX8" fmla="*/ 2962275 w 3009900"/>
                    <a:gd name="connsiteY8" fmla="*/ 301625 h 641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09900" h="641350">
                      <a:moveTo>
                        <a:pt x="0" y="330200"/>
                      </a:moveTo>
                      <a:cubicBezTo>
                        <a:pt x="71437" y="165100"/>
                        <a:pt x="142875" y="0"/>
                        <a:pt x="266700" y="44450"/>
                      </a:cubicBezTo>
                      <a:cubicBezTo>
                        <a:pt x="390525" y="88900"/>
                        <a:pt x="582613" y="596900"/>
                        <a:pt x="742950" y="596900"/>
                      </a:cubicBezTo>
                      <a:cubicBezTo>
                        <a:pt x="903287" y="596900"/>
                        <a:pt x="1063625" y="42862"/>
                        <a:pt x="1228725" y="44450"/>
                      </a:cubicBezTo>
                      <a:cubicBezTo>
                        <a:pt x="1393825" y="46038"/>
                        <a:pt x="1565275" y="606425"/>
                        <a:pt x="1733550" y="606425"/>
                      </a:cubicBezTo>
                      <a:cubicBezTo>
                        <a:pt x="1901825" y="606425"/>
                        <a:pt x="2071688" y="46037"/>
                        <a:pt x="2238375" y="44450"/>
                      </a:cubicBezTo>
                      <a:cubicBezTo>
                        <a:pt x="2405062" y="42863"/>
                        <a:pt x="2611438" y="552450"/>
                        <a:pt x="2733675" y="596900"/>
                      </a:cubicBezTo>
                      <a:cubicBezTo>
                        <a:pt x="2855913" y="641350"/>
                        <a:pt x="2933700" y="360363"/>
                        <a:pt x="2971800" y="311150"/>
                      </a:cubicBezTo>
                      <a:cubicBezTo>
                        <a:pt x="3009900" y="261938"/>
                        <a:pt x="2986087" y="281781"/>
                        <a:pt x="2962275" y="301625"/>
                      </a:cubicBezTo>
                    </a:path>
                  </a:pathLst>
                </a:cu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69" name="直接连接符 55"/>
                <p:cNvCxnSpPr>
                  <a:stCxn id="68" idx="8"/>
                </p:cNvCxnSpPr>
                <p:nvPr/>
              </p:nvCxnSpPr>
              <p:spPr>
                <a:xfrm>
                  <a:off x="3347710" y="2589655"/>
                  <a:ext cx="462277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56"/>
                <p:cNvCxnSpPr/>
                <p:nvPr/>
              </p:nvCxnSpPr>
              <p:spPr>
                <a:xfrm>
                  <a:off x="2590790" y="2589655"/>
                  <a:ext cx="462280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48"/>
              <p:cNvGrpSpPr>
                <a:grpSpLocks/>
              </p:cNvGrpSpPr>
              <p:nvPr/>
            </p:nvGrpSpPr>
            <p:grpSpPr bwMode="auto">
              <a:xfrm>
                <a:off x="1828804" y="2590800"/>
                <a:ext cx="533402" cy="641350"/>
                <a:chOff x="2590800" y="2289175"/>
                <a:chExt cx="1219200" cy="641350"/>
              </a:xfrm>
            </p:grpSpPr>
            <p:sp>
              <p:nvSpPr>
                <p:cNvPr id="65" name="任意多边形 42"/>
                <p:cNvSpPr/>
                <p:nvPr/>
              </p:nvSpPr>
              <p:spPr>
                <a:xfrm>
                  <a:off x="3068309" y="2289134"/>
                  <a:ext cx="284479" cy="641109"/>
                </a:xfrm>
                <a:custGeom>
                  <a:avLst/>
                  <a:gdLst>
                    <a:gd name="connsiteX0" fmla="*/ 0 w 3009900"/>
                    <a:gd name="connsiteY0" fmla="*/ 330200 h 641350"/>
                    <a:gd name="connsiteX1" fmla="*/ 266700 w 3009900"/>
                    <a:gd name="connsiteY1" fmla="*/ 44450 h 641350"/>
                    <a:gd name="connsiteX2" fmla="*/ 742950 w 3009900"/>
                    <a:gd name="connsiteY2" fmla="*/ 596900 h 641350"/>
                    <a:gd name="connsiteX3" fmla="*/ 1228725 w 3009900"/>
                    <a:gd name="connsiteY3" fmla="*/ 44450 h 641350"/>
                    <a:gd name="connsiteX4" fmla="*/ 1733550 w 3009900"/>
                    <a:gd name="connsiteY4" fmla="*/ 606425 h 641350"/>
                    <a:gd name="connsiteX5" fmla="*/ 2238375 w 3009900"/>
                    <a:gd name="connsiteY5" fmla="*/ 44450 h 641350"/>
                    <a:gd name="connsiteX6" fmla="*/ 2733675 w 3009900"/>
                    <a:gd name="connsiteY6" fmla="*/ 596900 h 641350"/>
                    <a:gd name="connsiteX7" fmla="*/ 2971800 w 3009900"/>
                    <a:gd name="connsiteY7" fmla="*/ 311150 h 641350"/>
                    <a:gd name="connsiteX8" fmla="*/ 2962275 w 3009900"/>
                    <a:gd name="connsiteY8" fmla="*/ 301625 h 641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09900" h="641350">
                      <a:moveTo>
                        <a:pt x="0" y="330200"/>
                      </a:moveTo>
                      <a:cubicBezTo>
                        <a:pt x="71437" y="165100"/>
                        <a:pt x="142875" y="0"/>
                        <a:pt x="266700" y="44450"/>
                      </a:cubicBezTo>
                      <a:cubicBezTo>
                        <a:pt x="390525" y="88900"/>
                        <a:pt x="582613" y="596900"/>
                        <a:pt x="742950" y="596900"/>
                      </a:cubicBezTo>
                      <a:cubicBezTo>
                        <a:pt x="903287" y="596900"/>
                        <a:pt x="1063625" y="42862"/>
                        <a:pt x="1228725" y="44450"/>
                      </a:cubicBezTo>
                      <a:cubicBezTo>
                        <a:pt x="1393825" y="46038"/>
                        <a:pt x="1565275" y="606425"/>
                        <a:pt x="1733550" y="606425"/>
                      </a:cubicBezTo>
                      <a:cubicBezTo>
                        <a:pt x="1901825" y="606425"/>
                        <a:pt x="2071688" y="46037"/>
                        <a:pt x="2238375" y="44450"/>
                      </a:cubicBezTo>
                      <a:cubicBezTo>
                        <a:pt x="2405062" y="42863"/>
                        <a:pt x="2611438" y="552450"/>
                        <a:pt x="2733675" y="596900"/>
                      </a:cubicBezTo>
                      <a:cubicBezTo>
                        <a:pt x="2855913" y="641350"/>
                        <a:pt x="2933700" y="360363"/>
                        <a:pt x="2971800" y="311150"/>
                      </a:cubicBezTo>
                      <a:cubicBezTo>
                        <a:pt x="3009900" y="261938"/>
                        <a:pt x="2986087" y="281781"/>
                        <a:pt x="2962275" y="301625"/>
                      </a:cubicBezTo>
                    </a:path>
                  </a:pathLst>
                </a:custGeom>
                <a:ln>
                  <a:solidFill>
                    <a:srgbClr val="007A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66" name="直接连接符 43"/>
                <p:cNvCxnSpPr>
                  <a:stCxn id="65" idx="8"/>
                </p:cNvCxnSpPr>
                <p:nvPr/>
              </p:nvCxnSpPr>
              <p:spPr>
                <a:xfrm>
                  <a:off x="3347710" y="2589655"/>
                  <a:ext cx="462277" cy="0"/>
                </a:xfrm>
                <a:prstGeom prst="line">
                  <a:avLst/>
                </a:prstGeom>
                <a:ln>
                  <a:solidFill>
                    <a:srgbClr val="007A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44"/>
                <p:cNvCxnSpPr/>
                <p:nvPr/>
              </p:nvCxnSpPr>
              <p:spPr>
                <a:xfrm>
                  <a:off x="2590790" y="2589655"/>
                  <a:ext cx="462280" cy="0"/>
                </a:xfrm>
                <a:prstGeom prst="line">
                  <a:avLst/>
                </a:prstGeom>
                <a:ln>
                  <a:solidFill>
                    <a:srgbClr val="007A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矩形 39"/>
            <p:cNvSpPr/>
            <p:nvPr/>
          </p:nvSpPr>
          <p:spPr>
            <a:xfrm>
              <a:off x="685800" y="1752600"/>
              <a:ext cx="838200" cy="533199"/>
            </a:xfrm>
            <a:prstGeom prst="rect">
              <a:avLst/>
            </a:prstGeom>
            <a:noFill/>
            <a:ln>
              <a:solidFill>
                <a:srgbClr val="007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2" name="TextBox 57"/>
            <p:cNvSpPr txBox="1">
              <a:spLocks noChangeArrowheads="1"/>
            </p:cNvSpPr>
            <p:nvPr/>
          </p:nvSpPr>
          <p:spPr bwMode="auto">
            <a:xfrm>
              <a:off x="457200" y="2362200"/>
              <a:ext cx="14478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100"/>
                <a:t>Emit beep signal</a:t>
              </a:r>
              <a:endParaRPr lang="zh-CN" altLang="en-US" sz="1100"/>
            </a:p>
          </p:txBody>
        </p:sp>
      </p:grpSp>
      <p:grpSp>
        <p:nvGrpSpPr>
          <p:cNvPr id="71" name="组合 72"/>
          <p:cNvGrpSpPr>
            <a:grpSpLocks/>
          </p:cNvGrpSpPr>
          <p:nvPr/>
        </p:nvGrpSpPr>
        <p:grpSpPr bwMode="auto">
          <a:xfrm>
            <a:off x="3907087" y="5859020"/>
            <a:ext cx="2007947" cy="628774"/>
            <a:chOff x="1524000" y="1752600"/>
            <a:chExt cx="1828800" cy="87121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72" name="直接箭头连接符 59"/>
            <p:cNvCxnSpPr/>
            <p:nvPr/>
          </p:nvCxnSpPr>
          <p:spPr>
            <a:xfrm>
              <a:off x="1524000" y="2057285"/>
              <a:ext cx="533400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60"/>
            <p:cNvSpPr/>
            <p:nvPr/>
          </p:nvSpPr>
          <p:spPr>
            <a:xfrm>
              <a:off x="2057400" y="1752600"/>
              <a:ext cx="838200" cy="533199"/>
            </a:xfrm>
            <a:prstGeom prst="rect">
              <a:avLst/>
            </a:prstGeom>
            <a:noFill/>
            <a:ln>
              <a:solidFill>
                <a:srgbClr val="007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4" name="任意多边形 62"/>
            <p:cNvSpPr/>
            <p:nvPr/>
          </p:nvSpPr>
          <p:spPr>
            <a:xfrm>
              <a:off x="2209800" y="1816076"/>
              <a:ext cx="504825" cy="469723"/>
            </a:xfrm>
            <a:custGeom>
              <a:avLst/>
              <a:gdLst>
                <a:gd name="connsiteX0" fmla="*/ 0 w 504825"/>
                <a:gd name="connsiteY0" fmla="*/ 316867 h 469267"/>
                <a:gd name="connsiteX1" fmla="*/ 9525 w 504825"/>
                <a:gd name="connsiteY1" fmla="*/ 202567 h 469267"/>
                <a:gd name="connsiteX2" fmla="*/ 19050 w 504825"/>
                <a:gd name="connsiteY2" fmla="*/ 154942 h 469267"/>
                <a:gd name="connsiteX3" fmla="*/ 28575 w 504825"/>
                <a:gd name="connsiteY3" fmla="*/ 240667 h 469267"/>
                <a:gd name="connsiteX4" fmla="*/ 38100 w 504825"/>
                <a:gd name="connsiteY4" fmla="*/ 431167 h 469267"/>
                <a:gd name="connsiteX5" fmla="*/ 57150 w 504825"/>
                <a:gd name="connsiteY5" fmla="*/ 393067 h 469267"/>
                <a:gd name="connsiteX6" fmla="*/ 66675 w 504825"/>
                <a:gd name="connsiteY6" fmla="*/ 364492 h 469267"/>
                <a:gd name="connsiteX7" fmla="*/ 85725 w 504825"/>
                <a:gd name="connsiteY7" fmla="*/ 183517 h 469267"/>
                <a:gd name="connsiteX8" fmla="*/ 95250 w 504825"/>
                <a:gd name="connsiteY8" fmla="*/ 212092 h 469267"/>
                <a:gd name="connsiteX9" fmla="*/ 104775 w 504825"/>
                <a:gd name="connsiteY9" fmla="*/ 354967 h 469267"/>
                <a:gd name="connsiteX10" fmla="*/ 114300 w 504825"/>
                <a:gd name="connsiteY10" fmla="*/ 316867 h 469267"/>
                <a:gd name="connsiteX11" fmla="*/ 123825 w 504825"/>
                <a:gd name="connsiteY11" fmla="*/ 12067 h 469267"/>
                <a:gd name="connsiteX12" fmla="*/ 142875 w 504825"/>
                <a:gd name="connsiteY12" fmla="*/ 374017 h 469267"/>
                <a:gd name="connsiteX13" fmla="*/ 152400 w 504825"/>
                <a:gd name="connsiteY13" fmla="*/ 421642 h 469267"/>
                <a:gd name="connsiteX14" fmla="*/ 161925 w 504825"/>
                <a:gd name="connsiteY14" fmla="*/ 202567 h 469267"/>
                <a:gd name="connsiteX15" fmla="*/ 171450 w 504825"/>
                <a:gd name="connsiteY15" fmla="*/ 78742 h 469267"/>
                <a:gd name="connsiteX16" fmla="*/ 180975 w 504825"/>
                <a:gd name="connsiteY16" fmla="*/ 364492 h 469267"/>
                <a:gd name="connsiteX17" fmla="*/ 190500 w 504825"/>
                <a:gd name="connsiteY17" fmla="*/ 202567 h 469267"/>
                <a:gd name="connsiteX18" fmla="*/ 200025 w 504825"/>
                <a:gd name="connsiteY18" fmla="*/ 164467 h 469267"/>
                <a:gd name="connsiteX19" fmla="*/ 190500 w 504825"/>
                <a:gd name="connsiteY19" fmla="*/ 193042 h 469267"/>
                <a:gd name="connsiteX20" fmla="*/ 200025 w 504825"/>
                <a:gd name="connsiteY20" fmla="*/ 240667 h 469267"/>
                <a:gd name="connsiteX21" fmla="*/ 219075 w 504825"/>
                <a:gd name="connsiteY21" fmla="*/ 354967 h 469267"/>
                <a:gd name="connsiteX22" fmla="*/ 228600 w 504825"/>
                <a:gd name="connsiteY22" fmla="*/ 259717 h 469267"/>
                <a:gd name="connsiteX23" fmla="*/ 238125 w 504825"/>
                <a:gd name="connsiteY23" fmla="*/ 145417 h 469267"/>
                <a:gd name="connsiteX24" fmla="*/ 247650 w 504825"/>
                <a:gd name="connsiteY24" fmla="*/ 97792 h 469267"/>
                <a:gd name="connsiteX25" fmla="*/ 257175 w 504825"/>
                <a:gd name="connsiteY25" fmla="*/ 31117 h 469267"/>
                <a:gd name="connsiteX26" fmla="*/ 276225 w 504825"/>
                <a:gd name="connsiteY26" fmla="*/ 307342 h 469267"/>
                <a:gd name="connsiteX27" fmla="*/ 295275 w 504825"/>
                <a:gd name="connsiteY27" fmla="*/ 450217 h 469267"/>
                <a:gd name="connsiteX28" fmla="*/ 304800 w 504825"/>
                <a:gd name="connsiteY28" fmla="*/ 412117 h 469267"/>
                <a:gd name="connsiteX29" fmla="*/ 333375 w 504825"/>
                <a:gd name="connsiteY29" fmla="*/ 269242 h 469267"/>
                <a:gd name="connsiteX30" fmla="*/ 342900 w 504825"/>
                <a:gd name="connsiteY30" fmla="*/ 173992 h 469267"/>
                <a:gd name="connsiteX31" fmla="*/ 352425 w 504825"/>
                <a:gd name="connsiteY31" fmla="*/ 231142 h 469267"/>
                <a:gd name="connsiteX32" fmla="*/ 361950 w 504825"/>
                <a:gd name="connsiteY32" fmla="*/ 345442 h 469267"/>
                <a:gd name="connsiteX33" fmla="*/ 371475 w 504825"/>
                <a:gd name="connsiteY33" fmla="*/ 307342 h 469267"/>
                <a:gd name="connsiteX34" fmla="*/ 390525 w 504825"/>
                <a:gd name="connsiteY34" fmla="*/ 259717 h 469267"/>
                <a:gd name="connsiteX35" fmla="*/ 400050 w 504825"/>
                <a:gd name="connsiteY35" fmla="*/ 231142 h 469267"/>
                <a:gd name="connsiteX36" fmla="*/ 409575 w 504825"/>
                <a:gd name="connsiteY36" fmla="*/ 97792 h 469267"/>
                <a:gd name="connsiteX37" fmla="*/ 419100 w 504825"/>
                <a:gd name="connsiteY37" fmla="*/ 145417 h 469267"/>
                <a:gd name="connsiteX38" fmla="*/ 428625 w 504825"/>
                <a:gd name="connsiteY38" fmla="*/ 288292 h 469267"/>
                <a:gd name="connsiteX39" fmla="*/ 419100 w 504825"/>
                <a:gd name="connsiteY39" fmla="*/ 345442 h 469267"/>
                <a:gd name="connsiteX40" fmla="*/ 419100 w 504825"/>
                <a:gd name="connsiteY40" fmla="*/ 402592 h 469267"/>
                <a:gd name="connsiteX41" fmla="*/ 447675 w 504825"/>
                <a:gd name="connsiteY41" fmla="*/ 412117 h 469267"/>
                <a:gd name="connsiteX42" fmla="*/ 447675 w 504825"/>
                <a:gd name="connsiteY42" fmla="*/ 97792 h 469267"/>
                <a:gd name="connsiteX43" fmla="*/ 466725 w 504825"/>
                <a:gd name="connsiteY43" fmla="*/ 164467 h 469267"/>
                <a:gd name="connsiteX44" fmla="*/ 485775 w 504825"/>
                <a:gd name="connsiteY44" fmla="*/ 231142 h 469267"/>
                <a:gd name="connsiteX45" fmla="*/ 495300 w 504825"/>
                <a:gd name="connsiteY45" fmla="*/ 402592 h 469267"/>
                <a:gd name="connsiteX46" fmla="*/ 504825 w 504825"/>
                <a:gd name="connsiteY46" fmla="*/ 469267 h 46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04825" h="469267">
                  <a:moveTo>
                    <a:pt x="0" y="316867"/>
                  </a:moveTo>
                  <a:cubicBezTo>
                    <a:pt x="3175" y="278767"/>
                    <a:pt x="5058" y="240537"/>
                    <a:pt x="9525" y="202567"/>
                  </a:cubicBezTo>
                  <a:cubicBezTo>
                    <a:pt x="11417" y="186489"/>
                    <a:pt x="11810" y="140462"/>
                    <a:pt x="19050" y="154942"/>
                  </a:cubicBezTo>
                  <a:cubicBezTo>
                    <a:pt x="31908" y="180658"/>
                    <a:pt x="25400" y="212092"/>
                    <a:pt x="28575" y="240667"/>
                  </a:cubicBezTo>
                  <a:cubicBezTo>
                    <a:pt x="31750" y="304167"/>
                    <a:pt x="26383" y="368677"/>
                    <a:pt x="38100" y="431167"/>
                  </a:cubicBezTo>
                  <a:cubicBezTo>
                    <a:pt x="40717" y="445123"/>
                    <a:pt x="51557" y="406118"/>
                    <a:pt x="57150" y="393067"/>
                  </a:cubicBezTo>
                  <a:cubicBezTo>
                    <a:pt x="61105" y="383839"/>
                    <a:pt x="63500" y="374017"/>
                    <a:pt x="66675" y="364492"/>
                  </a:cubicBezTo>
                  <a:cubicBezTo>
                    <a:pt x="80993" y="20861"/>
                    <a:pt x="60369" y="82092"/>
                    <a:pt x="85725" y="183517"/>
                  </a:cubicBezTo>
                  <a:cubicBezTo>
                    <a:pt x="88160" y="193257"/>
                    <a:pt x="92075" y="202567"/>
                    <a:pt x="95250" y="212092"/>
                  </a:cubicBezTo>
                  <a:cubicBezTo>
                    <a:pt x="98425" y="259717"/>
                    <a:pt x="96237" y="308006"/>
                    <a:pt x="104775" y="354967"/>
                  </a:cubicBezTo>
                  <a:cubicBezTo>
                    <a:pt x="107117" y="367847"/>
                    <a:pt x="113574" y="329938"/>
                    <a:pt x="114300" y="316867"/>
                  </a:cubicBezTo>
                  <a:cubicBezTo>
                    <a:pt x="119939" y="215374"/>
                    <a:pt x="120650" y="113667"/>
                    <a:pt x="123825" y="12067"/>
                  </a:cubicBezTo>
                  <a:cubicBezTo>
                    <a:pt x="160667" y="159434"/>
                    <a:pt x="123695" y="0"/>
                    <a:pt x="142875" y="374017"/>
                  </a:cubicBezTo>
                  <a:cubicBezTo>
                    <a:pt x="143704" y="390185"/>
                    <a:pt x="149225" y="405767"/>
                    <a:pt x="152400" y="421642"/>
                  </a:cubicBezTo>
                  <a:cubicBezTo>
                    <a:pt x="155575" y="348617"/>
                    <a:pt x="157870" y="275548"/>
                    <a:pt x="161925" y="202567"/>
                  </a:cubicBezTo>
                  <a:cubicBezTo>
                    <a:pt x="164221" y="161234"/>
                    <a:pt x="166613" y="37629"/>
                    <a:pt x="171450" y="78742"/>
                  </a:cubicBezTo>
                  <a:cubicBezTo>
                    <a:pt x="182585" y="173392"/>
                    <a:pt x="177800" y="269242"/>
                    <a:pt x="180975" y="364492"/>
                  </a:cubicBezTo>
                  <a:cubicBezTo>
                    <a:pt x="184150" y="310517"/>
                    <a:pt x="185374" y="256392"/>
                    <a:pt x="190500" y="202567"/>
                  </a:cubicBezTo>
                  <a:cubicBezTo>
                    <a:pt x="191741" y="189535"/>
                    <a:pt x="200025" y="177558"/>
                    <a:pt x="200025" y="164467"/>
                  </a:cubicBezTo>
                  <a:cubicBezTo>
                    <a:pt x="200025" y="154427"/>
                    <a:pt x="193675" y="183517"/>
                    <a:pt x="190500" y="193042"/>
                  </a:cubicBezTo>
                  <a:cubicBezTo>
                    <a:pt x="193675" y="208917"/>
                    <a:pt x="197735" y="224640"/>
                    <a:pt x="200025" y="240667"/>
                  </a:cubicBezTo>
                  <a:cubicBezTo>
                    <a:pt x="215976" y="352321"/>
                    <a:pt x="198601" y="293546"/>
                    <a:pt x="219075" y="354967"/>
                  </a:cubicBezTo>
                  <a:cubicBezTo>
                    <a:pt x="222250" y="323217"/>
                    <a:pt x="225711" y="291494"/>
                    <a:pt x="228600" y="259717"/>
                  </a:cubicBezTo>
                  <a:cubicBezTo>
                    <a:pt x="232061" y="221642"/>
                    <a:pt x="233658" y="183387"/>
                    <a:pt x="238125" y="145417"/>
                  </a:cubicBezTo>
                  <a:cubicBezTo>
                    <a:pt x="240017" y="129339"/>
                    <a:pt x="244988" y="113761"/>
                    <a:pt x="247650" y="97792"/>
                  </a:cubicBezTo>
                  <a:cubicBezTo>
                    <a:pt x="251341" y="75647"/>
                    <a:pt x="254000" y="53342"/>
                    <a:pt x="257175" y="31117"/>
                  </a:cubicBezTo>
                  <a:cubicBezTo>
                    <a:pt x="278281" y="178861"/>
                    <a:pt x="260408" y="38459"/>
                    <a:pt x="276225" y="307342"/>
                  </a:cubicBezTo>
                  <a:cubicBezTo>
                    <a:pt x="282884" y="420549"/>
                    <a:pt x="274632" y="388287"/>
                    <a:pt x="295275" y="450217"/>
                  </a:cubicBezTo>
                  <a:cubicBezTo>
                    <a:pt x="298450" y="437517"/>
                    <a:pt x="302388" y="424984"/>
                    <a:pt x="304800" y="412117"/>
                  </a:cubicBezTo>
                  <a:cubicBezTo>
                    <a:pt x="331415" y="270170"/>
                    <a:pt x="310098" y="339073"/>
                    <a:pt x="333375" y="269242"/>
                  </a:cubicBezTo>
                  <a:cubicBezTo>
                    <a:pt x="336550" y="237492"/>
                    <a:pt x="328630" y="202532"/>
                    <a:pt x="342900" y="173992"/>
                  </a:cubicBezTo>
                  <a:cubicBezTo>
                    <a:pt x="351537" y="156718"/>
                    <a:pt x="350292" y="211947"/>
                    <a:pt x="352425" y="231142"/>
                  </a:cubicBezTo>
                  <a:cubicBezTo>
                    <a:pt x="356647" y="269140"/>
                    <a:pt x="358775" y="307342"/>
                    <a:pt x="361950" y="345442"/>
                  </a:cubicBezTo>
                  <a:cubicBezTo>
                    <a:pt x="365125" y="332742"/>
                    <a:pt x="367335" y="319761"/>
                    <a:pt x="371475" y="307342"/>
                  </a:cubicBezTo>
                  <a:cubicBezTo>
                    <a:pt x="376882" y="291122"/>
                    <a:pt x="384522" y="275726"/>
                    <a:pt x="390525" y="259717"/>
                  </a:cubicBezTo>
                  <a:cubicBezTo>
                    <a:pt x="394050" y="250316"/>
                    <a:pt x="396875" y="240667"/>
                    <a:pt x="400050" y="231142"/>
                  </a:cubicBezTo>
                  <a:cubicBezTo>
                    <a:pt x="403225" y="186692"/>
                    <a:pt x="399908" y="141294"/>
                    <a:pt x="409575" y="97792"/>
                  </a:cubicBezTo>
                  <a:cubicBezTo>
                    <a:pt x="413087" y="81988"/>
                    <a:pt x="417489" y="129308"/>
                    <a:pt x="419100" y="145417"/>
                  </a:cubicBezTo>
                  <a:cubicBezTo>
                    <a:pt x="423849" y="192911"/>
                    <a:pt x="425450" y="240667"/>
                    <a:pt x="428625" y="288292"/>
                  </a:cubicBezTo>
                  <a:cubicBezTo>
                    <a:pt x="425450" y="307342"/>
                    <a:pt x="423290" y="326589"/>
                    <a:pt x="419100" y="345442"/>
                  </a:cubicBezTo>
                  <a:cubicBezTo>
                    <a:pt x="414482" y="366224"/>
                    <a:pt x="398318" y="381810"/>
                    <a:pt x="419100" y="402592"/>
                  </a:cubicBezTo>
                  <a:cubicBezTo>
                    <a:pt x="426200" y="409692"/>
                    <a:pt x="438150" y="408942"/>
                    <a:pt x="447675" y="412117"/>
                  </a:cubicBezTo>
                  <a:cubicBezTo>
                    <a:pt x="445044" y="364753"/>
                    <a:pt x="426386" y="154562"/>
                    <a:pt x="447675" y="97792"/>
                  </a:cubicBezTo>
                  <a:cubicBezTo>
                    <a:pt x="455791" y="76149"/>
                    <a:pt x="460643" y="142167"/>
                    <a:pt x="466725" y="164467"/>
                  </a:cubicBezTo>
                  <a:cubicBezTo>
                    <a:pt x="484665" y="230248"/>
                    <a:pt x="467524" y="176388"/>
                    <a:pt x="485775" y="231142"/>
                  </a:cubicBezTo>
                  <a:cubicBezTo>
                    <a:pt x="488950" y="288292"/>
                    <a:pt x="490736" y="345536"/>
                    <a:pt x="495300" y="402592"/>
                  </a:cubicBezTo>
                  <a:cubicBezTo>
                    <a:pt x="497090" y="424971"/>
                    <a:pt x="504825" y="469267"/>
                    <a:pt x="504825" y="46926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5" name="TextBox 64"/>
            <p:cNvSpPr txBox="1">
              <a:spLocks noChangeArrowheads="1"/>
            </p:cNvSpPr>
            <p:nvPr/>
          </p:nvSpPr>
          <p:spPr bwMode="auto">
            <a:xfrm>
              <a:off x="1905000" y="2362200"/>
              <a:ext cx="14478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100"/>
                <a:t>Record signal</a:t>
              </a:r>
              <a:endParaRPr lang="zh-CN" altLang="en-US" sz="1100"/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5278687" y="5859020"/>
            <a:ext cx="1673289" cy="628774"/>
            <a:chOff x="2895600" y="1752600"/>
            <a:chExt cx="1524000" cy="87121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3687" y="1752600"/>
              <a:ext cx="474913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8" name="组合 31"/>
            <p:cNvGrpSpPr>
              <a:grpSpLocks/>
            </p:cNvGrpSpPr>
            <p:nvPr/>
          </p:nvGrpSpPr>
          <p:grpSpPr bwMode="auto">
            <a:xfrm>
              <a:off x="2895600" y="1752600"/>
              <a:ext cx="1524000" cy="871210"/>
              <a:chOff x="2895600" y="1752600"/>
              <a:chExt cx="1524000" cy="871210"/>
            </a:xfrm>
          </p:grpSpPr>
          <p:cxnSp>
            <p:nvCxnSpPr>
              <p:cNvPr id="79" name="直接箭头连接符 68"/>
              <p:cNvCxnSpPr/>
              <p:nvPr/>
            </p:nvCxnSpPr>
            <p:spPr>
              <a:xfrm>
                <a:off x="2895600" y="2057285"/>
                <a:ext cx="533400" cy="158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69"/>
              <p:cNvSpPr/>
              <p:nvPr/>
            </p:nvSpPr>
            <p:spPr>
              <a:xfrm>
                <a:off x="3429000" y="1752600"/>
                <a:ext cx="838200" cy="533199"/>
              </a:xfrm>
              <a:prstGeom prst="rect">
                <a:avLst/>
              </a:prstGeom>
              <a:noFill/>
              <a:ln>
                <a:solidFill>
                  <a:srgbClr val="007A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TextBox 70"/>
              <p:cNvSpPr txBox="1">
                <a:spLocks noChangeArrowheads="1"/>
              </p:cNvSpPr>
              <p:nvPr/>
            </p:nvSpPr>
            <p:spPr bwMode="auto">
              <a:xfrm>
                <a:off x="3505200" y="2362200"/>
                <a:ext cx="91440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100"/>
                  <a:t>Filtering</a:t>
                </a:r>
                <a:endParaRPr lang="zh-CN" altLang="en-US" sz="1100"/>
              </a:p>
            </p:txBody>
          </p:sp>
        </p:grpSp>
      </p:grpSp>
      <p:grpSp>
        <p:nvGrpSpPr>
          <p:cNvPr id="82" name="组合 79"/>
          <p:cNvGrpSpPr>
            <a:grpSpLocks/>
          </p:cNvGrpSpPr>
          <p:nvPr/>
        </p:nvGrpSpPr>
        <p:grpSpPr bwMode="auto">
          <a:xfrm>
            <a:off x="6650287" y="5889486"/>
            <a:ext cx="2091611" cy="750177"/>
            <a:chOff x="4267200" y="1752600"/>
            <a:chExt cx="1905000" cy="1040487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83" name="组合 78"/>
            <p:cNvGrpSpPr>
              <a:grpSpLocks/>
            </p:cNvGrpSpPr>
            <p:nvPr/>
          </p:nvGrpSpPr>
          <p:grpSpPr bwMode="auto">
            <a:xfrm>
              <a:off x="4267200" y="1752600"/>
              <a:ext cx="1447800" cy="1040487"/>
              <a:chOff x="4267200" y="1752600"/>
              <a:chExt cx="1447800" cy="1040487"/>
            </a:xfrm>
          </p:grpSpPr>
          <p:grpSp>
            <p:nvGrpSpPr>
              <p:cNvPr id="85" name="组合 31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1447800" cy="1040487"/>
                <a:chOff x="2895600" y="1752600"/>
                <a:chExt cx="1447800" cy="1040487"/>
              </a:xfrm>
            </p:grpSpPr>
            <p:cxnSp>
              <p:nvCxnSpPr>
                <p:cNvPr id="89" name="直接箭头连接符 88"/>
                <p:cNvCxnSpPr/>
                <p:nvPr/>
              </p:nvCxnSpPr>
              <p:spPr>
                <a:xfrm>
                  <a:off x="2895600" y="2057598"/>
                  <a:ext cx="533400" cy="1589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矩形 89"/>
                <p:cNvSpPr/>
                <p:nvPr/>
              </p:nvSpPr>
              <p:spPr>
                <a:xfrm>
                  <a:off x="3429000" y="1752600"/>
                  <a:ext cx="838200" cy="533746"/>
                </a:xfrm>
                <a:prstGeom prst="rect">
                  <a:avLst/>
                </a:prstGeom>
                <a:noFill/>
                <a:ln>
                  <a:solidFill>
                    <a:srgbClr val="007A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91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3505200" y="2362200"/>
                  <a:ext cx="838200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1100" dirty="0"/>
                    <a:t>Signal Detection</a:t>
                  </a:r>
                  <a:endParaRPr lang="zh-CN" altLang="en-US" sz="1100" dirty="0"/>
                </a:p>
              </p:txBody>
            </p:sp>
          </p:grpSp>
          <p:grpSp>
            <p:nvGrpSpPr>
              <p:cNvPr id="86" name="组合 61"/>
              <p:cNvGrpSpPr>
                <a:grpSpLocks/>
              </p:cNvGrpSpPr>
              <p:nvPr/>
            </p:nvGrpSpPr>
            <p:grpSpPr bwMode="auto">
              <a:xfrm>
                <a:off x="4876800" y="1828800"/>
                <a:ext cx="685800" cy="457200"/>
                <a:chOff x="2038350" y="3657600"/>
                <a:chExt cx="5067300" cy="1933575"/>
              </a:xfrm>
            </p:grpSpPr>
            <p:pic>
              <p:nvPicPr>
                <p:cNvPr id="87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038350" y="3657600"/>
                  <a:ext cx="5067300" cy="1933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8" name="Picture 5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590800" y="3733800"/>
                  <a:ext cx="4267199" cy="14295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84" name="直接箭头连接符 94"/>
            <p:cNvCxnSpPr/>
            <p:nvPr/>
          </p:nvCxnSpPr>
          <p:spPr>
            <a:xfrm>
              <a:off x="5638800" y="2057598"/>
              <a:ext cx="533400" cy="158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>
          <a:xfrm>
            <a:off x="10276322" y="576631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65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71423">
        <p14:shred/>
      </p:transition>
    </mc:Choice>
    <mc:Fallback>
      <p:transition spd="slow" advTm="714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59" y="379023"/>
            <a:ext cx="9905998" cy="8204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How does the system work?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8" name="Content Placeholder 16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8" y="1433946"/>
            <a:ext cx="6772054" cy="482508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68" y="4252768"/>
            <a:ext cx="228600" cy="453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74" name="Straight Arrow Connector 173"/>
          <p:cNvCxnSpPr/>
          <p:nvPr/>
        </p:nvCxnSpPr>
        <p:spPr>
          <a:xfrm flipH="1" flipV="1">
            <a:off x="7297712" y="3937635"/>
            <a:ext cx="1039090" cy="63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rot="5400000">
            <a:off x="6113936" y="3892928"/>
            <a:ext cx="1839192" cy="228600"/>
          </a:xfrm>
          <a:prstGeom prst="bentConnector3">
            <a:avLst>
              <a:gd name="adj1" fmla="val 49435"/>
            </a:avLst>
          </a:prstGeom>
          <a:ln>
            <a:headEnd type="triangle"/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Down Arrow 183"/>
          <p:cNvSpPr/>
          <p:nvPr/>
        </p:nvSpPr>
        <p:spPr>
          <a:xfrm rot="2845912">
            <a:off x="9214035" y="2845148"/>
            <a:ext cx="118294" cy="1768256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Down Arrow 184"/>
          <p:cNvSpPr/>
          <p:nvPr/>
        </p:nvSpPr>
        <p:spPr>
          <a:xfrm rot="5137906">
            <a:off x="9316500" y="3707451"/>
            <a:ext cx="142783" cy="1466813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Bent Arrow 188"/>
          <p:cNvSpPr/>
          <p:nvPr/>
        </p:nvSpPr>
        <p:spPr>
          <a:xfrm rot="4083711">
            <a:off x="7347328" y="3515239"/>
            <a:ext cx="1358729" cy="245200"/>
          </a:xfrm>
          <a:prstGeom prst="bentArrow">
            <a:avLst/>
          </a:prstGeom>
          <a:solidFill>
            <a:srgbClr val="002060"/>
          </a:solidFill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Bent Arrow 189"/>
          <p:cNvSpPr/>
          <p:nvPr/>
        </p:nvSpPr>
        <p:spPr>
          <a:xfrm rot="20083815" flipV="1">
            <a:off x="7259901" y="4663824"/>
            <a:ext cx="1114713" cy="312641"/>
          </a:xfrm>
          <a:prstGeom prst="bentArrow">
            <a:avLst>
              <a:gd name="adj1" fmla="val 21416"/>
              <a:gd name="adj2" fmla="val 16360"/>
              <a:gd name="adj3" fmla="val 25000"/>
              <a:gd name="adj4" fmla="val 43750"/>
            </a:avLst>
          </a:prstGeom>
          <a:solidFill>
            <a:srgbClr val="002060"/>
          </a:solidFill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619" y="2234821"/>
            <a:ext cx="48678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The system, when triggered, say by an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incoming call, transmits an audio signal via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Bluetooth to the car’s head unit.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signal then played through the car </a:t>
            </a:r>
            <a:r>
              <a:rPr lang="en-US" dirty="0" smtClean="0">
                <a:solidFill>
                  <a:srgbClr val="002060"/>
                </a:solidFill>
              </a:rPr>
              <a:t>speakers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The phone records the emitted sound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through </a:t>
            </a:r>
            <a:r>
              <a:rPr lang="en-US" dirty="0">
                <a:solidFill>
                  <a:srgbClr val="002060"/>
                </a:solidFill>
              </a:rPr>
              <a:t>its microphone and process the 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recorded </a:t>
            </a:r>
            <a:r>
              <a:rPr lang="en-US" dirty="0">
                <a:solidFill>
                  <a:srgbClr val="002060"/>
                </a:solidFill>
              </a:rPr>
              <a:t>signal to evaluate propagation delay</a:t>
            </a:r>
          </a:p>
        </p:txBody>
      </p:sp>
      <p:sp>
        <p:nvSpPr>
          <p:cNvPr id="377" name="Slide Number Placeholder 376"/>
          <p:cNvSpPr>
            <a:spLocks noGrp="1"/>
          </p:cNvSpPr>
          <p:nvPr>
            <p:ph type="sldNum" sz="quarter" idx="12"/>
          </p:nvPr>
        </p:nvSpPr>
        <p:spPr>
          <a:xfrm>
            <a:off x="10267012" y="63108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02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28939">
        <p14:switch dir="r"/>
      </p:transition>
    </mc:Choice>
    <mc:Fallback>
      <p:transition spd="slow" advTm="289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9" grpId="0" animBg="1"/>
      <p:bldP spid="1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How the relative ranging time is calculated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S1: Driver seat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S2: front passenger seat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S3, S4 back seats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39563" y="2297411"/>
            <a:ext cx="640079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2"/>
                </a:solidFill>
              </a:rPr>
              <a:t>∆t: </a:t>
            </a:r>
            <a:r>
              <a:rPr lang="en-US" altLang="zh-CN" sz="1400" dirty="0" smtClean="0"/>
              <a:t>PREDEFINED FIXED TIME INTERVAL BETWEEN TWO BEEP SOUNDS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∆t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1/2: </a:t>
            </a:r>
            <a:r>
              <a:rPr lang="en-US" altLang="zh-CN" sz="1400" dirty="0"/>
              <a:t>CALCULATED TIME DIFFERENCE OF ARRIVAL BASED ON SIGNAL DETECTION</a:t>
            </a:r>
            <a:endParaRPr lang="zh-CN" altLang="en-US" sz="1400" baseline="-25000" dirty="0"/>
          </a:p>
          <a:p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79523" y="3410679"/>
            <a:ext cx="6619075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           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RELATIVE RANGING:  LOCATION OFCELL PHONE TO TWO SPEAKERS</a:t>
            </a:r>
            <a:r>
              <a:rPr lang="en-US" altLang="zh-CN" sz="1600" dirty="0" smtClean="0"/>
              <a:t> </a:t>
            </a:r>
            <a:endParaRPr lang="zh-CN" altLang="en-US" sz="1400" dirty="0"/>
          </a:p>
          <a:p>
            <a:r>
              <a:rPr lang="en-US" altLang="zh-CN" sz="1400" b="1" baseline="-25000" dirty="0"/>
              <a:t> </a:t>
            </a:r>
            <a:endParaRPr lang="zh-CN" altLang="en-US" sz="1400" baseline="-25000" dirty="0"/>
          </a:p>
          <a:p>
            <a:r>
              <a:rPr lang="en-US" altLang="zh-CN" sz="1400" dirty="0"/>
              <a:t>  </a:t>
            </a:r>
          </a:p>
        </p:txBody>
      </p:sp>
      <p:sp>
        <p:nvSpPr>
          <p:cNvPr id="9" name="矩形 98"/>
          <p:cNvSpPr/>
          <p:nvPr/>
        </p:nvSpPr>
        <p:spPr>
          <a:xfrm>
            <a:off x="6778013" y="4232966"/>
            <a:ext cx="838200" cy="5334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104"/>
          <p:cNvSpPr txBox="1">
            <a:spLocks noChangeArrowheads="1"/>
          </p:cNvSpPr>
          <p:nvPr/>
        </p:nvSpPr>
        <p:spPr bwMode="auto">
          <a:xfrm>
            <a:off x="6854213" y="4842566"/>
            <a:ext cx="838200" cy="430213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100" dirty="0"/>
              <a:t>Relative Ranging</a:t>
            </a:r>
            <a:endParaRPr lang="zh-CN" altLang="en-US" sz="1100" dirty="0"/>
          </a:p>
        </p:txBody>
      </p:sp>
      <p:sp>
        <p:nvSpPr>
          <p:cNvPr id="11" name="矩形 93"/>
          <p:cNvSpPr>
            <a:spLocks noChangeArrowheads="1"/>
          </p:cNvSpPr>
          <p:nvPr/>
        </p:nvSpPr>
        <p:spPr bwMode="auto">
          <a:xfrm>
            <a:off x="6701813" y="4309166"/>
            <a:ext cx="104067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∆</a:t>
            </a:r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1/2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-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∆t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2" name="组合 80"/>
          <p:cNvGrpSpPr>
            <a:grpSpLocks/>
          </p:cNvGrpSpPr>
          <p:nvPr/>
        </p:nvGrpSpPr>
        <p:grpSpPr bwMode="auto">
          <a:xfrm>
            <a:off x="7616213" y="4232966"/>
            <a:ext cx="1752600" cy="1039813"/>
            <a:chOff x="7010400" y="1752600"/>
            <a:chExt cx="1752600" cy="1040487"/>
          </a:xfrm>
          <a:solidFill>
            <a:schemeClr val="bg2">
              <a:lumMod val="50000"/>
            </a:schemeClr>
          </a:solidFill>
        </p:grpSpPr>
        <p:grpSp>
          <p:nvGrpSpPr>
            <p:cNvPr id="13" name="组合 31"/>
            <p:cNvGrpSpPr>
              <a:grpSpLocks/>
            </p:cNvGrpSpPr>
            <p:nvPr/>
          </p:nvGrpSpPr>
          <p:grpSpPr bwMode="auto">
            <a:xfrm>
              <a:off x="7010400" y="1752600"/>
              <a:ext cx="1752600" cy="1040487"/>
              <a:chOff x="2895600" y="1752600"/>
              <a:chExt cx="1752600" cy="1040487"/>
            </a:xfrm>
            <a:grpFill/>
          </p:grpSpPr>
          <p:cxnSp>
            <p:nvCxnSpPr>
              <p:cNvPr id="15" name="直接箭头连接符 108"/>
              <p:cNvCxnSpPr/>
              <p:nvPr/>
            </p:nvCxnSpPr>
            <p:spPr>
              <a:xfrm>
                <a:off x="2895600" y="2057598"/>
                <a:ext cx="533400" cy="1589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09"/>
              <p:cNvSpPr/>
              <p:nvPr/>
            </p:nvSpPr>
            <p:spPr>
              <a:xfrm>
                <a:off x="3429000" y="1752600"/>
                <a:ext cx="914400" cy="533746"/>
              </a:xfrm>
              <a:prstGeom prst="rect">
                <a:avLst/>
              </a:prstGeom>
              <a:grpFill/>
              <a:ln>
                <a:solidFill>
                  <a:srgbClr val="007A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TextBox 110"/>
              <p:cNvSpPr txBox="1">
                <a:spLocks noChangeArrowheads="1"/>
              </p:cNvSpPr>
              <p:nvPr/>
            </p:nvSpPr>
            <p:spPr bwMode="auto">
              <a:xfrm>
                <a:off x="3505200" y="2362200"/>
                <a:ext cx="1143000" cy="43088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100"/>
                  <a:t>Location Classification</a:t>
                </a:r>
                <a:endParaRPr lang="zh-CN" altLang="en-US" sz="1100"/>
              </a:p>
            </p:txBody>
          </p:sp>
        </p:grpSp>
        <p:sp>
          <p:nvSpPr>
            <p:cNvPr id="14" name="TextBox 107"/>
            <p:cNvSpPr txBox="1">
              <a:spLocks noChangeArrowheads="1"/>
            </p:cNvSpPr>
            <p:nvPr/>
          </p:nvSpPr>
          <p:spPr bwMode="auto">
            <a:xfrm>
              <a:off x="7543800" y="1762036"/>
              <a:ext cx="914400" cy="5693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100" b="1" dirty="0"/>
                <a:t>Driver </a:t>
              </a:r>
            </a:p>
            <a:p>
              <a:pPr algn="ctr"/>
              <a:r>
                <a:rPr lang="en-US" altLang="zh-CN" sz="900" b="1" dirty="0" smtClean="0"/>
                <a:t>vs. </a:t>
              </a:r>
              <a:endParaRPr lang="en-US" altLang="zh-CN" sz="900" b="1" dirty="0"/>
            </a:p>
            <a:p>
              <a:pPr algn="ctr"/>
              <a:r>
                <a:rPr lang="en-US" altLang="zh-CN" sz="1100" b="1" dirty="0"/>
                <a:t>non-Driver</a:t>
              </a:r>
              <a:endParaRPr lang="zh-CN" altLang="en-US" sz="11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2535" y="3913764"/>
            <a:ext cx="5064207" cy="1877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en-US" altLang="zh-CN" b="1" dirty="0">
                <a:latin typeface="Sylfaen"/>
              </a:rPr>
              <a:t>	</a:t>
            </a:r>
            <a:r>
              <a:rPr lang="en-US" altLang="zh-CN" b="1" dirty="0" smtClean="0">
                <a:latin typeface="Sylfaen"/>
              </a:rPr>
              <a:t>IF </a:t>
            </a:r>
            <a:r>
              <a:rPr lang="en-US" altLang="zh-CN" b="1" dirty="0" smtClean="0">
                <a:solidFill>
                  <a:srgbClr val="FF0000"/>
                </a:solidFill>
                <a:latin typeface="Sylfaen"/>
              </a:rPr>
              <a:t>∆</a:t>
            </a:r>
            <a:r>
              <a:rPr lang="en-US" altLang="zh-CN" b="1" dirty="0">
                <a:solidFill>
                  <a:srgbClr val="FF0000"/>
                </a:solidFill>
                <a:latin typeface="Sylfaen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Sylfaen"/>
              </a:rPr>
              <a:t>1 </a:t>
            </a:r>
            <a:r>
              <a:rPr lang="en-US" b="1" dirty="0"/>
              <a:t>- </a:t>
            </a:r>
            <a:r>
              <a:rPr lang="en-US" altLang="zh-CN" sz="2000" b="1" dirty="0">
                <a:solidFill>
                  <a:srgbClr val="007AD6"/>
                </a:solidFill>
                <a:latin typeface="Sylfaen"/>
              </a:rPr>
              <a:t>∆t </a:t>
            </a:r>
            <a:r>
              <a:rPr lang="en-US" b="1" dirty="0"/>
              <a:t>&gt; 0  </a:t>
            </a:r>
            <a:r>
              <a:rPr lang="en-US" b="1" dirty="0" smtClean="0">
                <a:solidFill>
                  <a:schemeClr val="bg2"/>
                </a:solidFill>
              </a:rPr>
              <a:t>,  </a:t>
            </a:r>
            <a:r>
              <a:rPr lang="en-US" b="1" dirty="0">
                <a:solidFill>
                  <a:schemeClr val="bg2"/>
                </a:solidFill>
              </a:rPr>
              <a:t>Closer to Left Speaker (S</a:t>
            </a:r>
            <a:r>
              <a:rPr lang="en-US" altLang="zh-CN" b="1" baseline="-25000" dirty="0">
                <a:solidFill>
                  <a:schemeClr val="bg2"/>
                </a:solidFill>
                <a:latin typeface="Sylfaen"/>
              </a:rPr>
              <a:t>1 </a:t>
            </a:r>
            <a:r>
              <a:rPr lang="en-US" b="1" dirty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defRPr/>
            </a:pPr>
            <a:r>
              <a:rPr lang="en-US" altLang="zh-CN" b="1" dirty="0">
                <a:latin typeface="Sylfaen"/>
              </a:rPr>
              <a:t>	</a:t>
            </a:r>
            <a:r>
              <a:rPr lang="en-US" altLang="zh-CN" b="1" dirty="0" smtClean="0">
                <a:latin typeface="Sylfaen"/>
              </a:rPr>
              <a:t>IF </a:t>
            </a:r>
            <a:r>
              <a:rPr lang="en-US" altLang="zh-CN" b="1" dirty="0" smtClean="0">
                <a:solidFill>
                  <a:srgbClr val="FF0000"/>
                </a:solidFill>
                <a:latin typeface="Sylfaen"/>
              </a:rPr>
              <a:t>∆</a:t>
            </a:r>
            <a:r>
              <a:rPr lang="en-US" altLang="zh-CN" b="1" dirty="0">
                <a:solidFill>
                  <a:srgbClr val="FF0000"/>
                </a:solidFill>
                <a:latin typeface="Sylfaen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Sylfaen"/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- </a:t>
            </a:r>
            <a:r>
              <a:rPr lang="en-US" altLang="zh-CN" sz="2000" b="1" dirty="0">
                <a:solidFill>
                  <a:srgbClr val="007AD6"/>
                </a:solidFill>
                <a:latin typeface="Sylfaen"/>
              </a:rPr>
              <a:t>∆t </a:t>
            </a:r>
            <a:r>
              <a:rPr lang="en-US" b="1" dirty="0"/>
              <a:t>&lt; 0 </a:t>
            </a:r>
            <a:r>
              <a:rPr lang="en-US" b="1" dirty="0" smtClean="0"/>
              <a:t> ,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Closer to Right Speaker (S</a:t>
            </a:r>
            <a:r>
              <a:rPr lang="en-US" altLang="zh-CN" b="1" baseline="-25000" dirty="0">
                <a:solidFill>
                  <a:schemeClr val="bg2"/>
                </a:solidFill>
                <a:latin typeface="Sylfaen"/>
              </a:rPr>
              <a:t>2 </a:t>
            </a:r>
            <a:r>
              <a:rPr lang="en-US" b="1" dirty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defRPr/>
            </a:pPr>
            <a:endParaRPr lang="en-US" b="1" dirty="0">
              <a:solidFill>
                <a:schemeClr val="bg2"/>
              </a:solidFill>
            </a:endParaRPr>
          </a:p>
          <a:p>
            <a:pPr marL="342900" indent="-342900">
              <a:defRPr/>
            </a:pP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     </a:t>
            </a:r>
            <a:r>
              <a:rPr lang="en-US" altLang="zh-CN" b="1" dirty="0" smtClean="0">
                <a:latin typeface="Sylfaen"/>
              </a:rPr>
              <a:t>IF </a:t>
            </a:r>
            <a:r>
              <a:rPr lang="en-US" altLang="zh-CN" b="1" dirty="0" smtClean="0">
                <a:solidFill>
                  <a:srgbClr val="FF0000"/>
                </a:solidFill>
                <a:latin typeface="Sylfaen"/>
              </a:rPr>
              <a:t>∆</a:t>
            </a:r>
            <a:r>
              <a:rPr lang="en-US" altLang="zh-CN" b="1" dirty="0">
                <a:solidFill>
                  <a:srgbClr val="FF0000"/>
                </a:solidFill>
                <a:latin typeface="Sylfaen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Sylfaen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Sylfaen"/>
              </a:rPr>
              <a:t>  </a:t>
            </a:r>
            <a:r>
              <a:rPr lang="en-US" b="1" dirty="0"/>
              <a:t>- </a:t>
            </a:r>
            <a:r>
              <a:rPr lang="en-US" altLang="zh-CN" sz="2000" b="1" dirty="0">
                <a:solidFill>
                  <a:srgbClr val="007AD6"/>
                </a:solidFill>
                <a:latin typeface="Sylfaen"/>
              </a:rPr>
              <a:t>∆t </a:t>
            </a:r>
            <a:r>
              <a:rPr lang="en-US" b="1" dirty="0"/>
              <a:t>&gt; 0  </a:t>
            </a:r>
            <a:r>
              <a:rPr lang="en-US" b="1" dirty="0" smtClean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2"/>
                </a:solidFill>
              </a:rPr>
              <a:t>Closer to Front Speaker </a:t>
            </a:r>
            <a:r>
              <a:rPr lang="en-US" altLang="zh-CN" b="1" dirty="0">
                <a:solidFill>
                  <a:schemeClr val="bg2"/>
                </a:solidFill>
              </a:rPr>
              <a:t>(S</a:t>
            </a:r>
            <a:r>
              <a:rPr lang="en-US" altLang="zh-CN" b="1" baseline="-25000" dirty="0">
                <a:solidFill>
                  <a:schemeClr val="bg2"/>
                </a:solidFill>
                <a:latin typeface="Sylfaen"/>
              </a:rPr>
              <a:t>1, </a:t>
            </a:r>
            <a:r>
              <a:rPr lang="en-US" altLang="zh-CN" b="1" dirty="0">
                <a:solidFill>
                  <a:schemeClr val="bg2"/>
                </a:solidFill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latin typeface="Sylfaen"/>
              </a:rPr>
              <a:t>2</a:t>
            </a:r>
            <a:r>
              <a:rPr lang="en-US" altLang="zh-CN" b="1" dirty="0">
                <a:solidFill>
                  <a:schemeClr val="bg2"/>
                </a:solidFill>
              </a:rPr>
              <a:t>)</a:t>
            </a:r>
            <a:endParaRPr lang="en-US" b="1" dirty="0">
              <a:solidFill>
                <a:schemeClr val="bg2"/>
              </a:solidFill>
            </a:endParaRPr>
          </a:p>
          <a:p>
            <a:pPr marL="342900" indent="-342900">
              <a:defRPr/>
            </a:pPr>
            <a:r>
              <a:rPr lang="en-US" altLang="zh-CN" b="1" dirty="0">
                <a:latin typeface="Sylfaen"/>
              </a:rPr>
              <a:t>	</a:t>
            </a:r>
            <a:r>
              <a:rPr lang="en-US" altLang="zh-CN" b="1" dirty="0" smtClean="0">
                <a:latin typeface="Sylfaen"/>
              </a:rPr>
              <a:t>IF </a:t>
            </a:r>
            <a:r>
              <a:rPr lang="en-US" altLang="zh-CN" b="1" dirty="0" smtClean="0">
                <a:solidFill>
                  <a:srgbClr val="FF0000"/>
                </a:solidFill>
                <a:latin typeface="Sylfaen"/>
              </a:rPr>
              <a:t>∆</a:t>
            </a:r>
            <a:r>
              <a:rPr lang="en-US" altLang="zh-CN" b="1" dirty="0">
                <a:solidFill>
                  <a:srgbClr val="FF0000"/>
                </a:solidFill>
                <a:latin typeface="Sylfaen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Sylfaen"/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b="1" dirty="0"/>
              <a:t>- </a:t>
            </a:r>
            <a:r>
              <a:rPr lang="en-US" altLang="zh-CN" sz="2000" b="1" dirty="0">
                <a:solidFill>
                  <a:srgbClr val="007AD6"/>
                </a:solidFill>
                <a:latin typeface="Sylfaen"/>
              </a:rPr>
              <a:t>∆t </a:t>
            </a:r>
            <a:r>
              <a:rPr lang="en-US" b="1" dirty="0"/>
              <a:t>&lt; 0  </a:t>
            </a:r>
            <a:r>
              <a:rPr lang="en-US" b="1" dirty="0" smtClean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2"/>
                </a:solidFill>
              </a:rPr>
              <a:t>Closer to Back Speaker (</a:t>
            </a:r>
            <a:r>
              <a:rPr lang="en-US" altLang="zh-CN" b="1" dirty="0">
                <a:solidFill>
                  <a:schemeClr val="bg2"/>
                </a:solidFill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latin typeface="Sylfaen"/>
              </a:rPr>
              <a:t>3, 4</a:t>
            </a:r>
            <a:r>
              <a:rPr lang="en-US" b="1" dirty="0">
                <a:solidFill>
                  <a:schemeClr val="bg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87405"/>
      </p:ext>
    </p:extLst>
  </p:cSld>
  <p:clrMapOvr>
    <a:masterClrMapping/>
  </p:clrMapOvr>
  <p:transition spd="med" advTm="8395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 &amp; system accuracy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412" y="2218890"/>
            <a:ext cx="4416350" cy="3292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740" y="2334304"/>
            <a:ext cx="3545040" cy="2759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椭圆 11"/>
          <p:cNvSpPr/>
          <p:nvPr/>
        </p:nvSpPr>
        <p:spPr>
          <a:xfrm>
            <a:off x="2475208" y="2102373"/>
            <a:ext cx="1076052" cy="1234283"/>
          </a:xfrm>
          <a:prstGeom prst="ellipse">
            <a:avLst/>
          </a:prstGeom>
          <a:noFill/>
          <a:ln w="50800">
            <a:solidFill>
              <a:srgbClr val="C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8447" y="2607364"/>
            <a:ext cx="4426788" cy="21749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37303" y="4987767"/>
            <a:ext cx="2870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Position C: </a:t>
            </a:r>
            <a:r>
              <a:rPr lang="en-US" altLang="zh-CN" dirty="0" smtClean="0">
                <a:solidFill>
                  <a:srgbClr val="FF0000"/>
                </a:solidFill>
              </a:rPr>
              <a:t>Cup-holder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Position D: C</a:t>
            </a:r>
            <a:r>
              <a:rPr lang="en-US" altLang="zh-CN" dirty="0" smtClean="0">
                <a:solidFill>
                  <a:srgbClr val="FF0000"/>
                </a:solidFill>
              </a:rPr>
              <a:t>o-driver </a:t>
            </a:r>
            <a:r>
              <a:rPr lang="en-US" altLang="zh-CN" dirty="0">
                <a:solidFill>
                  <a:srgbClr val="FF0000"/>
                </a:solidFill>
              </a:rPr>
              <a:t>left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277715"/>
      </p:ext>
    </p:extLst>
  </p:cSld>
  <p:clrMapOvr>
    <a:masterClrMapping/>
  </p:clrMapOvr>
  <p:transition spd="slow" advTm="65703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conclusions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system requires only software changes on smartphone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Achieves this by using the existing infrastructure of car speakers via Bluetooth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Detects driver’s phone by estimating the range between the phone and car speakers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 designed signal is unobtrusive as well as robust to background noise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Achieves over 90% of detection rates as well as accuracy with low false positive rate.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5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94">
        <p14:window dir="vert"/>
      </p:transition>
    </mc:Choice>
    <mc:Fallback>
      <p:transition spd="slow" advTm="3009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3.1|4.8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2.6|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6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4396</TotalTime>
  <Words>433</Words>
  <Application>Microsoft Office PowerPoint</Application>
  <PresentationFormat>Widescreen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宋体</vt:lpstr>
      <vt:lpstr>Arial</vt:lpstr>
      <vt:lpstr>Calibri</vt:lpstr>
      <vt:lpstr>Sylfaen</vt:lpstr>
      <vt:lpstr>Trebuchet MS</vt:lpstr>
      <vt:lpstr>Tw Cen MT</vt:lpstr>
      <vt:lpstr>Wingdings</vt:lpstr>
      <vt:lpstr>Circuit</vt:lpstr>
      <vt:lpstr>Detecting driver phone use      leveraging car speakers     </vt:lpstr>
      <vt:lpstr>On decreasing cell phone distractions WHILE DRIVING</vt:lpstr>
      <vt:lpstr>The idea behind: ACCOUSTIC RANGINE APPROACH</vt:lpstr>
      <vt:lpstr>How does the system work?</vt:lpstr>
      <vt:lpstr>How the relative ranging time is calculated</vt:lpstr>
      <vt:lpstr>Results &amp; system accuracy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driver phone use      leveraging car speakers</dc:title>
  <dc:creator>Amar</dc:creator>
  <cp:lastModifiedBy>Amar</cp:lastModifiedBy>
  <cp:revision>62</cp:revision>
  <dcterms:created xsi:type="dcterms:W3CDTF">2016-11-05T19:42:03Z</dcterms:created>
  <dcterms:modified xsi:type="dcterms:W3CDTF">2016-11-08T20:58:19Z</dcterms:modified>
  <cp:contentStatus/>
</cp:coreProperties>
</file>