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61" r:id="rId4"/>
    <p:sldId id="269" r:id="rId5"/>
    <p:sldId id="258" r:id="rId6"/>
    <p:sldId id="260" r:id="rId7"/>
    <p:sldId id="265" r:id="rId8"/>
    <p:sldId id="270" r:id="rId9"/>
    <p:sldId id="266" r:id="rId10"/>
    <p:sldId id="271" r:id="rId11"/>
    <p:sldId id="263" r:id="rId12"/>
    <p:sldId id="264" r:id="rId13"/>
    <p:sldId id="272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3DD625E-E9BC-C249-9962-164940AAD6DC}" v="697" dt="2025-02-25T01:38:32.4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>
      <p:cViewPr>
        <p:scale>
          <a:sx n="98" d="100"/>
          <a:sy n="98" d="100"/>
        </p:scale>
        <p:origin x="1560" y="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1371599"/>
            <a:ext cx="6675120" cy="2951825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80" y="4584879"/>
            <a:ext cx="667512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4479B-705B-4489-957E-7E8A228BDFA0}" type="datetime1">
              <a:rPr lang="en-US" smtClean="0"/>
              <a:t>2/23/25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057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66AD-7C08-490A-ADA4-B47E10FB2407}" type="datetime1">
              <a:rPr lang="en-US" smtClean="0"/>
              <a:t>2/23/25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330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1CB3635-47E1-90D8-B693-DA85A66B383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09219" y="640079"/>
            <a:ext cx="1811773" cy="553688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40080" y="640080"/>
            <a:ext cx="8412422" cy="553688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5027-4255-49E7-9841-CD21BCC99996}" type="datetime1">
              <a:rPr lang="en-US" smtClean="0"/>
              <a:t>2/23/25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230604F-219C-2DEE-830E-27274CC2F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rot="5400000">
            <a:off x="10872154" y="1192438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6953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9F774-3FA6-43B8-9241-99959C8FD463}" type="datetime1">
              <a:rPr lang="en-US" smtClean="0"/>
              <a:t>2/23/25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407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1BB59B6-79B9-97F5-AC3B-DF65899D39D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91366"/>
            <a:ext cx="9214884" cy="315997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04452-5DCC-4FE2-A5C9-8A5EF6714D65}" type="datetime1">
              <a:rPr lang="en-US" smtClean="0"/>
              <a:t>2/23/25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F05EAE5-4812-F718-6D75-962788418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6281" y="4715234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7972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0080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8928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9ABC2-0180-4F3A-A895-A85BC724D472}" type="datetime1">
              <a:rPr lang="en-US" smtClean="0"/>
              <a:t>2/23/25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227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599"/>
            <a:ext cx="10890929" cy="9397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79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079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8928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18928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EA9BA-4E8F-439E-BEA4-91FBA01E3F5F}" type="datetime1">
              <a:rPr lang="en-US" smtClean="0"/>
              <a:t>2/23/25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403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5BF18-0007-481C-AA29-413124BC3EE7}" type="datetime1">
              <a:rPr lang="en-US" smtClean="0"/>
              <a:t>2/23/25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240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149F9F0F-FB8C-5565-247C-BDCC156B5CA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E9870-3748-43AD-B547-02A075CB4A1D}" type="datetime1">
              <a:rPr lang="en-US" smtClean="0"/>
              <a:t>2/23/25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431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6519" y="1031001"/>
            <a:ext cx="6594490" cy="51663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8"/>
            <a:ext cx="3859397" cy="322682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E7897-33C5-4F1A-9307-D068E37F3DC7}" type="datetime1">
              <a:rPr lang="en-US" smtClean="0"/>
              <a:t>2/23/25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377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37760" y="1033271"/>
            <a:ext cx="6592824" cy="516636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7"/>
            <a:ext cx="3859397" cy="32268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71BA-CC09-47C8-A6DF-F5C5CB59CEEC}" type="datetime1">
              <a:rPr lang="en-US" smtClean="0"/>
              <a:t>2/23/25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936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601"/>
            <a:ext cx="10890929" cy="10972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2633472"/>
            <a:ext cx="10890928" cy="3566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4008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DA38F49-B3E2-4BF0-BEC7-C30D34ABBB8D}" type="datetime1">
              <a:rPr lang="en-US" smtClean="0"/>
              <a:t>2/23/25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34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3776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8575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46B9231A-B34B-4A29-A6AC-532E1EE81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olorful swirls of paint&#10;&#10;Description automatically generated with medium confidence">
            <a:extLst>
              <a:ext uri="{FF2B5EF4-FFF2-40B4-BE49-F238E27FC236}">
                <a16:creationId xmlns:a16="http://schemas.microsoft.com/office/drawing/2014/main" id="{62B3F0A6-E685-683D-3AF3-DF914F60D72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5270" r="9091" b="17252"/>
          <a:stretch/>
        </p:blipFill>
        <p:spPr>
          <a:xfrm>
            <a:off x="20" y="152"/>
            <a:ext cx="12191980" cy="685784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288C897-AA95-F227-7B65-543B4BE021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985233"/>
            <a:ext cx="5758628" cy="3355853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800" dirty="0">
                <a:solidFill>
                  <a:srgbClr val="FFFFFF"/>
                </a:solidFill>
              </a:rPr>
              <a:t>Unequal Responsibilities, Unequal Risks: How Income Shapes CO₂ Emissions and Climate Vulnerability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D01289-CC82-78D0-E608-4F38C48FAC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80" y="5251621"/>
            <a:ext cx="4439920" cy="1104721"/>
          </a:xfrm>
        </p:spPr>
        <p:txBody>
          <a:bodyPr anchor="t"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1100" dirty="0">
                <a:solidFill>
                  <a:srgbClr val="FFFFFF"/>
                </a:solidFill>
              </a:rPr>
              <a:t>A Data-Driven Exploration of Historic Emissions, Economic Efficiency, Energy Mix, and Climate Risk Across Low-, Middle-, and High-Income Countries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0CE0765-E93C-4D37-9D5F-D464EFB10F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4954368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ubtitle 2">
            <a:extLst>
              <a:ext uri="{FF2B5EF4-FFF2-40B4-BE49-F238E27FC236}">
                <a16:creationId xmlns:a16="http://schemas.microsoft.com/office/drawing/2014/main" id="{91FCD77F-7350-EA59-DD9C-65A664F9D26B}"/>
              </a:ext>
            </a:extLst>
          </p:cNvPr>
          <p:cNvSpPr txBox="1">
            <a:spLocks/>
          </p:cNvSpPr>
          <p:nvPr/>
        </p:nvSpPr>
        <p:spPr>
          <a:xfrm>
            <a:off x="7112000" y="5251621"/>
            <a:ext cx="4439920" cy="110472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SzPct val="87000"/>
              <a:buFont typeface="Arial" panose="020B0604020202020204" pitchFamily="34" charset="0"/>
              <a:buNone/>
              <a:defRPr sz="1800" b="1" kern="1200" cap="all" spc="3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20000"/>
              </a:lnSpc>
            </a:pPr>
            <a:r>
              <a:rPr lang="en-US" sz="1100" dirty="0">
                <a:solidFill>
                  <a:srgbClr val="FFFFFF"/>
                </a:solidFill>
              </a:rPr>
              <a:t>Prepared by Adam </a:t>
            </a:r>
            <a:r>
              <a:rPr lang="en-US" sz="1100" dirty="0" err="1">
                <a:solidFill>
                  <a:srgbClr val="FFFFFF"/>
                </a:solidFill>
              </a:rPr>
              <a:t>marchakitus</a:t>
            </a:r>
            <a:endParaRPr lang="en-US" sz="11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98784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4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55B787-D265-8B71-FB13-3AB2EF239B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of energy consumption&#10;&#10;Description automatically generated">
            <a:extLst>
              <a:ext uri="{FF2B5EF4-FFF2-40B4-BE49-F238E27FC236}">
                <a16:creationId xmlns:a16="http://schemas.microsoft.com/office/drawing/2014/main" id="{3DB9BC3F-B601-7E0F-C083-B800A223DC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5099" y="343484"/>
            <a:ext cx="9041802" cy="6171031"/>
          </a:xfrm>
          <a:prstGeom prst="rect">
            <a:avLst/>
          </a:prstGeom>
        </p:spPr>
      </p:pic>
      <p:sp>
        <p:nvSpPr>
          <p:cNvPr id="2" name="Freeform 1">
            <a:extLst>
              <a:ext uri="{FF2B5EF4-FFF2-40B4-BE49-F238E27FC236}">
                <a16:creationId xmlns:a16="http://schemas.microsoft.com/office/drawing/2014/main" id="{8F6C31CC-E3AD-7412-3BA3-B0DF828B65F2}"/>
              </a:ext>
            </a:extLst>
          </p:cNvPr>
          <p:cNvSpPr/>
          <p:nvPr/>
        </p:nvSpPr>
        <p:spPr>
          <a:xfrm>
            <a:off x="1561515" y="1153548"/>
            <a:ext cx="9312812" cy="2475915"/>
          </a:xfrm>
          <a:custGeom>
            <a:avLst/>
            <a:gdLst>
              <a:gd name="connsiteX0" fmla="*/ 56271 w 9355015"/>
              <a:gd name="connsiteY0" fmla="*/ 5022167 h 5022167"/>
              <a:gd name="connsiteX1" fmla="*/ 9355015 w 9355015"/>
              <a:gd name="connsiteY1" fmla="*/ 5022167 h 5022167"/>
              <a:gd name="connsiteX2" fmla="*/ 9355015 w 9355015"/>
              <a:gd name="connsiteY2" fmla="*/ 0 h 5022167"/>
              <a:gd name="connsiteX3" fmla="*/ 4923692 w 9355015"/>
              <a:gd name="connsiteY3" fmla="*/ 0 h 5022167"/>
              <a:gd name="connsiteX4" fmla="*/ 4937760 w 9355015"/>
              <a:gd name="connsiteY4" fmla="*/ 2250831 h 5022167"/>
              <a:gd name="connsiteX5" fmla="*/ 0 w 9355015"/>
              <a:gd name="connsiteY5" fmla="*/ 2250831 h 5022167"/>
              <a:gd name="connsiteX6" fmla="*/ 56271 w 9355015"/>
              <a:gd name="connsiteY6" fmla="*/ 5022167 h 5022167"/>
              <a:gd name="connsiteX0" fmla="*/ 56271 w 9355015"/>
              <a:gd name="connsiteY0" fmla="*/ 5050302 h 5050302"/>
              <a:gd name="connsiteX1" fmla="*/ 9355015 w 9355015"/>
              <a:gd name="connsiteY1" fmla="*/ 5050302 h 5050302"/>
              <a:gd name="connsiteX2" fmla="*/ 9355015 w 9355015"/>
              <a:gd name="connsiteY2" fmla="*/ 28135 h 5050302"/>
              <a:gd name="connsiteX3" fmla="*/ 4937760 w 9355015"/>
              <a:gd name="connsiteY3" fmla="*/ 0 h 5050302"/>
              <a:gd name="connsiteX4" fmla="*/ 4937760 w 9355015"/>
              <a:gd name="connsiteY4" fmla="*/ 2278966 h 5050302"/>
              <a:gd name="connsiteX5" fmla="*/ 0 w 9355015"/>
              <a:gd name="connsiteY5" fmla="*/ 2278966 h 5050302"/>
              <a:gd name="connsiteX6" fmla="*/ 56271 w 9355015"/>
              <a:gd name="connsiteY6" fmla="*/ 5050302 h 5050302"/>
              <a:gd name="connsiteX0" fmla="*/ 56271 w 9355015"/>
              <a:gd name="connsiteY0" fmla="*/ 5261317 h 5261317"/>
              <a:gd name="connsiteX1" fmla="*/ 9355015 w 9355015"/>
              <a:gd name="connsiteY1" fmla="*/ 5261317 h 5261317"/>
              <a:gd name="connsiteX2" fmla="*/ 9298744 w 9355015"/>
              <a:gd name="connsiteY2" fmla="*/ 0 h 5261317"/>
              <a:gd name="connsiteX3" fmla="*/ 4937760 w 9355015"/>
              <a:gd name="connsiteY3" fmla="*/ 211015 h 5261317"/>
              <a:gd name="connsiteX4" fmla="*/ 4937760 w 9355015"/>
              <a:gd name="connsiteY4" fmla="*/ 2489981 h 5261317"/>
              <a:gd name="connsiteX5" fmla="*/ 0 w 9355015"/>
              <a:gd name="connsiteY5" fmla="*/ 2489981 h 5261317"/>
              <a:gd name="connsiteX6" fmla="*/ 56271 w 9355015"/>
              <a:gd name="connsiteY6" fmla="*/ 5261317 h 5261317"/>
              <a:gd name="connsiteX0" fmla="*/ 56271 w 9383150"/>
              <a:gd name="connsiteY0" fmla="*/ 5289452 h 5289452"/>
              <a:gd name="connsiteX1" fmla="*/ 9355015 w 9383150"/>
              <a:gd name="connsiteY1" fmla="*/ 5289452 h 5289452"/>
              <a:gd name="connsiteX2" fmla="*/ 9383150 w 9383150"/>
              <a:gd name="connsiteY2" fmla="*/ 0 h 5289452"/>
              <a:gd name="connsiteX3" fmla="*/ 4937760 w 9383150"/>
              <a:gd name="connsiteY3" fmla="*/ 239150 h 5289452"/>
              <a:gd name="connsiteX4" fmla="*/ 4937760 w 9383150"/>
              <a:gd name="connsiteY4" fmla="*/ 2518116 h 5289452"/>
              <a:gd name="connsiteX5" fmla="*/ 0 w 9383150"/>
              <a:gd name="connsiteY5" fmla="*/ 2518116 h 5289452"/>
              <a:gd name="connsiteX6" fmla="*/ 56271 w 9383150"/>
              <a:gd name="connsiteY6" fmla="*/ 5289452 h 5289452"/>
              <a:gd name="connsiteX0" fmla="*/ 56271 w 9383150"/>
              <a:gd name="connsiteY0" fmla="*/ 5289453 h 5289453"/>
              <a:gd name="connsiteX1" fmla="*/ 9355015 w 9383150"/>
              <a:gd name="connsiteY1" fmla="*/ 5289453 h 5289453"/>
              <a:gd name="connsiteX2" fmla="*/ 9383150 w 9383150"/>
              <a:gd name="connsiteY2" fmla="*/ 1 h 5289453"/>
              <a:gd name="connsiteX3" fmla="*/ 4923692 w 9383150"/>
              <a:gd name="connsiteY3" fmla="*/ 0 h 5289453"/>
              <a:gd name="connsiteX4" fmla="*/ 4937760 w 9383150"/>
              <a:gd name="connsiteY4" fmla="*/ 2518117 h 5289453"/>
              <a:gd name="connsiteX5" fmla="*/ 0 w 9383150"/>
              <a:gd name="connsiteY5" fmla="*/ 2518117 h 5289453"/>
              <a:gd name="connsiteX6" fmla="*/ 56271 w 9383150"/>
              <a:gd name="connsiteY6" fmla="*/ 5289453 h 5289453"/>
              <a:gd name="connsiteX0" fmla="*/ 28136 w 9383150"/>
              <a:gd name="connsiteY0" fmla="*/ 5303520 h 5303520"/>
              <a:gd name="connsiteX1" fmla="*/ 9355015 w 9383150"/>
              <a:gd name="connsiteY1" fmla="*/ 5289453 h 5303520"/>
              <a:gd name="connsiteX2" fmla="*/ 9383150 w 9383150"/>
              <a:gd name="connsiteY2" fmla="*/ 1 h 5303520"/>
              <a:gd name="connsiteX3" fmla="*/ 4923692 w 9383150"/>
              <a:gd name="connsiteY3" fmla="*/ 0 h 5303520"/>
              <a:gd name="connsiteX4" fmla="*/ 4937760 w 9383150"/>
              <a:gd name="connsiteY4" fmla="*/ 2518117 h 5303520"/>
              <a:gd name="connsiteX5" fmla="*/ 0 w 9383150"/>
              <a:gd name="connsiteY5" fmla="*/ 2518117 h 5303520"/>
              <a:gd name="connsiteX6" fmla="*/ 28136 w 9383150"/>
              <a:gd name="connsiteY6" fmla="*/ 5303520 h 5303520"/>
              <a:gd name="connsiteX0" fmla="*/ 0 w 9383150"/>
              <a:gd name="connsiteY0" fmla="*/ 5190978 h 5289453"/>
              <a:gd name="connsiteX1" fmla="*/ 9355015 w 9383150"/>
              <a:gd name="connsiteY1" fmla="*/ 5289453 h 5289453"/>
              <a:gd name="connsiteX2" fmla="*/ 9383150 w 9383150"/>
              <a:gd name="connsiteY2" fmla="*/ 1 h 5289453"/>
              <a:gd name="connsiteX3" fmla="*/ 4923692 w 9383150"/>
              <a:gd name="connsiteY3" fmla="*/ 0 h 5289453"/>
              <a:gd name="connsiteX4" fmla="*/ 4937760 w 9383150"/>
              <a:gd name="connsiteY4" fmla="*/ 2518117 h 5289453"/>
              <a:gd name="connsiteX5" fmla="*/ 0 w 9383150"/>
              <a:gd name="connsiteY5" fmla="*/ 2518117 h 5289453"/>
              <a:gd name="connsiteX6" fmla="*/ 0 w 9383150"/>
              <a:gd name="connsiteY6" fmla="*/ 5190978 h 5289453"/>
              <a:gd name="connsiteX0" fmla="*/ 0 w 9383150"/>
              <a:gd name="connsiteY0" fmla="*/ 5036234 h 5289453"/>
              <a:gd name="connsiteX1" fmla="*/ 9355015 w 9383150"/>
              <a:gd name="connsiteY1" fmla="*/ 5289453 h 5289453"/>
              <a:gd name="connsiteX2" fmla="*/ 9383150 w 9383150"/>
              <a:gd name="connsiteY2" fmla="*/ 1 h 5289453"/>
              <a:gd name="connsiteX3" fmla="*/ 4923692 w 9383150"/>
              <a:gd name="connsiteY3" fmla="*/ 0 h 5289453"/>
              <a:gd name="connsiteX4" fmla="*/ 4937760 w 9383150"/>
              <a:gd name="connsiteY4" fmla="*/ 2518117 h 5289453"/>
              <a:gd name="connsiteX5" fmla="*/ 0 w 9383150"/>
              <a:gd name="connsiteY5" fmla="*/ 2518117 h 5289453"/>
              <a:gd name="connsiteX6" fmla="*/ 0 w 9383150"/>
              <a:gd name="connsiteY6" fmla="*/ 5036234 h 5289453"/>
              <a:gd name="connsiteX0" fmla="*/ 0 w 9397217"/>
              <a:gd name="connsiteY0" fmla="*/ 4825219 h 5289453"/>
              <a:gd name="connsiteX1" fmla="*/ 9369082 w 9397217"/>
              <a:gd name="connsiteY1" fmla="*/ 5289453 h 5289453"/>
              <a:gd name="connsiteX2" fmla="*/ 9397217 w 9397217"/>
              <a:gd name="connsiteY2" fmla="*/ 1 h 5289453"/>
              <a:gd name="connsiteX3" fmla="*/ 4937759 w 9397217"/>
              <a:gd name="connsiteY3" fmla="*/ 0 h 5289453"/>
              <a:gd name="connsiteX4" fmla="*/ 4951827 w 9397217"/>
              <a:gd name="connsiteY4" fmla="*/ 2518117 h 5289453"/>
              <a:gd name="connsiteX5" fmla="*/ 14067 w 9397217"/>
              <a:gd name="connsiteY5" fmla="*/ 2518117 h 5289453"/>
              <a:gd name="connsiteX6" fmla="*/ 0 w 9397217"/>
              <a:gd name="connsiteY6" fmla="*/ 4825219 h 5289453"/>
              <a:gd name="connsiteX0" fmla="*/ 14068 w 9383150"/>
              <a:gd name="connsiteY0" fmla="*/ 4937761 h 5289453"/>
              <a:gd name="connsiteX1" fmla="*/ 9355015 w 9383150"/>
              <a:gd name="connsiteY1" fmla="*/ 5289453 h 5289453"/>
              <a:gd name="connsiteX2" fmla="*/ 9383150 w 9383150"/>
              <a:gd name="connsiteY2" fmla="*/ 1 h 5289453"/>
              <a:gd name="connsiteX3" fmla="*/ 4923692 w 9383150"/>
              <a:gd name="connsiteY3" fmla="*/ 0 h 5289453"/>
              <a:gd name="connsiteX4" fmla="*/ 4937760 w 9383150"/>
              <a:gd name="connsiteY4" fmla="*/ 2518117 h 5289453"/>
              <a:gd name="connsiteX5" fmla="*/ 0 w 9383150"/>
              <a:gd name="connsiteY5" fmla="*/ 2518117 h 5289453"/>
              <a:gd name="connsiteX6" fmla="*/ 14068 w 9383150"/>
              <a:gd name="connsiteY6" fmla="*/ 4937761 h 5289453"/>
              <a:gd name="connsiteX0" fmla="*/ 14068 w 9383150"/>
              <a:gd name="connsiteY0" fmla="*/ 4937761 h 4937761"/>
              <a:gd name="connsiteX1" fmla="*/ 9312812 w 9383150"/>
              <a:gd name="connsiteY1" fmla="*/ 4923693 h 4937761"/>
              <a:gd name="connsiteX2" fmla="*/ 9383150 w 9383150"/>
              <a:gd name="connsiteY2" fmla="*/ 1 h 4937761"/>
              <a:gd name="connsiteX3" fmla="*/ 4923692 w 9383150"/>
              <a:gd name="connsiteY3" fmla="*/ 0 h 4937761"/>
              <a:gd name="connsiteX4" fmla="*/ 4937760 w 9383150"/>
              <a:gd name="connsiteY4" fmla="*/ 2518117 h 4937761"/>
              <a:gd name="connsiteX5" fmla="*/ 0 w 9383150"/>
              <a:gd name="connsiteY5" fmla="*/ 2518117 h 4937761"/>
              <a:gd name="connsiteX6" fmla="*/ 14068 w 9383150"/>
              <a:gd name="connsiteY6" fmla="*/ 4937761 h 4937761"/>
              <a:gd name="connsiteX0" fmla="*/ 14068 w 9383150"/>
              <a:gd name="connsiteY0" fmla="*/ 4937761 h 4937761"/>
              <a:gd name="connsiteX1" fmla="*/ 9312812 w 9383150"/>
              <a:gd name="connsiteY1" fmla="*/ 4937760 h 4937761"/>
              <a:gd name="connsiteX2" fmla="*/ 9383150 w 9383150"/>
              <a:gd name="connsiteY2" fmla="*/ 1 h 4937761"/>
              <a:gd name="connsiteX3" fmla="*/ 4923692 w 9383150"/>
              <a:gd name="connsiteY3" fmla="*/ 0 h 4937761"/>
              <a:gd name="connsiteX4" fmla="*/ 4937760 w 9383150"/>
              <a:gd name="connsiteY4" fmla="*/ 2518117 h 4937761"/>
              <a:gd name="connsiteX5" fmla="*/ 0 w 9383150"/>
              <a:gd name="connsiteY5" fmla="*/ 2518117 h 4937761"/>
              <a:gd name="connsiteX6" fmla="*/ 14068 w 9383150"/>
              <a:gd name="connsiteY6" fmla="*/ 4937761 h 4937761"/>
              <a:gd name="connsiteX0" fmla="*/ 14068 w 9383150"/>
              <a:gd name="connsiteY0" fmla="*/ 4965658 h 4965658"/>
              <a:gd name="connsiteX1" fmla="*/ 9312812 w 9383150"/>
              <a:gd name="connsiteY1" fmla="*/ 4965657 h 4965658"/>
              <a:gd name="connsiteX2" fmla="*/ 9383150 w 9383150"/>
              <a:gd name="connsiteY2" fmla="*/ 27898 h 4965658"/>
              <a:gd name="connsiteX3" fmla="*/ 4937760 w 9383150"/>
              <a:gd name="connsiteY3" fmla="*/ 0 h 4965658"/>
              <a:gd name="connsiteX4" fmla="*/ 4937760 w 9383150"/>
              <a:gd name="connsiteY4" fmla="*/ 2546014 h 4965658"/>
              <a:gd name="connsiteX5" fmla="*/ 0 w 9383150"/>
              <a:gd name="connsiteY5" fmla="*/ 2546014 h 4965658"/>
              <a:gd name="connsiteX6" fmla="*/ 14068 w 9383150"/>
              <a:gd name="connsiteY6" fmla="*/ 4965658 h 4965658"/>
              <a:gd name="connsiteX0" fmla="*/ 14068 w 9383150"/>
              <a:gd name="connsiteY0" fmla="*/ 4937760 h 4937760"/>
              <a:gd name="connsiteX1" fmla="*/ 9312812 w 9383150"/>
              <a:gd name="connsiteY1" fmla="*/ 4937759 h 4937760"/>
              <a:gd name="connsiteX2" fmla="*/ 9383150 w 9383150"/>
              <a:gd name="connsiteY2" fmla="*/ 0 h 4937760"/>
              <a:gd name="connsiteX3" fmla="*/ 4937760 w 9383150"/>
              <a:gd name="connsiteY3" fmla="*/ 2518116 h 4937760"/>
              <a:gd name="connsiteX4" fmla="*/ 0 w 9383150"/>
              <a:gd name="connsiteY4" fmla="*/ 2518116 h 4937760"/>
              <a:gd name="connsiteX5" fmla="*/ 14068 w 9383150"/>
              <a:gd name="connsiteY5" fmla="*/ 4937760 h 4937760"/>
              <a:gd name="connsiteX0" fmla="*/ 14068 w 9312812"/>
              <a:gd name="connsiteY0" fmla="*/ 2454932 h 2454932"/>
              <a:gd name="connsiteX1" fmla="*/ 9312812 w 9312812"/>
              <a:gd name="connsiteY1" fmla="*/ 2454931 h 2454932"/>
              <a:gd name="connsiteX2" fmla="*/ 9298743 w 9312812"/>
              <a:gd name="connsiteY2" fmla="*/ 0 h 2454932"/>
              <a:gd name="connsiteX3" fmla="*/ 4937760 w 9312812"/>
              <a:gd name="connsiteY3" fmla="*/ 35288 h 2454932"/>
              <a:gd name="connsiteX4" fmla="*/ 0 w 9312812"/>
              <a:gd name="connsiteY4" fmla="*/ 35288 h 2454932"/>
              <a:gd name="connsiteX5" fmla="*/ 14068 w 9312812"/>
              <a:gd name="connsiteY5" fmla="*/ 2454932 h 2454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312812" h="2454932">
                <a:moveTo>
                  <a:pt x="14068" y="2454932"/>
                </a:moveTo>
                <a:lnTo>
                  <a:pt x="9312812" y="2454931"/>
                </a:lnTo>
                <a:cubicBezTo>
                  <a:pt x="9308122" y="1636621"/>
                  <a:pt x="9303433" y="818310"/>
                  <a:pt x="9298743" y="0"/>
                </a:cubicBezTo>
                <a:lnTo>
                  <a:pt x="4937760" y="35288"/>
                </a:lnTo>
                <a:lnTo>
                  <a:pt x="0" y="35288"/>
                </a:lnTo>
                <a:cubicBezTo>
                  <a:pt x="4689" y="841836"/>
                  <a:pt x="9379" y="1648384"/>
                  <a:pt x="14068" y="2454932"/>
                </a:cubicBezTo>
                <a:close/>
              </a:path>
            </a:pathLst>
          </a:custGeom>
          <a:solidFill>
            <a:schemeClr val="bg1">
              <a:alpha val="75000"/>
            </a:scheme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902F26-395A-EAA1-3358-A111A8E25D79}"/>
              </a:ext>
            </a:extLst>
          </p:cNvPr>
          <p:cNvSpPr txBox="1"/>
          <p:nvPr/>
        </p:nvSpPr>
        <p:spPr>
          <a:xfrm>
            <a:off x="2278966" y="2026922"/>
            <a:ext cx="8309799" cy="1107996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sx="1000" sy="1000" algn="tl" rotWithShape="0">
              <a:prstClr val="black">
                <a:alpha val="0"/>
              </a:prstClr>
            </a:outerShdw>
            <a:softEdge rad="182754"/>
          </a:effectLst>
        </p:spPr>
        <p:txBody>
          <a:bodyPr wrap="square" lIns="457200" tIns="274320" rIns="274320" bIns="274320" rtlCol="0" anchor="ctr">
            <a:spAutoFit/>
          </a:bodyPr>
          <a:lstStyle/>
          <a:p>
            <a:pPr marL="12700">
              <a:tabLst>
                <a:tab pos="7535863" algn="l"/>
                <a:tab pos="7646988" algn="l"/>
              </a:tabLst>
            </a:pPr>
            <a:r>
              <a:rPr lang="en-US" b="1" dirty="0">
                <a:effectLst>
                  <a:glow>
                    <a:schemeClr val="accent1">
                      <a:alpha val="40000"/>
                    </a:schemeClr>
                  </a:glow>
                </a:effectLst>
              </a:rPr>
              <a:t>Lower-income countries </a:t>
            </a:r>
            <a:r>
              <a:rPr lang="en-US" dirty="0">
                <a:effectLst>
                  <a:glow>
                    <a:schemeClr val="accent1">
                      <a:alpha val="40000"/>
                    </a:schemeClr>
                  </a:glow>
                </a:effectLst>
              </a:rPr>
              <a:t>see a much greater share of their energy sourced from renewables, although their production is less overall</a:t>
            </a:r>
          </a:p>
        </p:txBody>
      </p:sp>
    </p:spTree>
    <p:extLst>
      <p:ext uri="{BB962C8B-B14F-4D97-AF65-F5344CB8AC3E}">
        <p14:creationId xmlns:p14="http://schemas.microsoft.com/office/powerpoint/2010/main" val="372021296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graph with numbers and dots&#10;&#10;Description automatically generated with medium confidence">
            <a:extLst>
              <a:ext uri="{FF2B5EF4-FFF2-40B4-BE49-F238E27FC236}">
                <a16:creationId xmlns:a16="http://schemas.microsoft.com/office/drawing/2014/main" id="{7F148C10-224C-E8D6-8EE9-28D3B1BCA65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888" b="-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0AF66B7C-69F6-439C-A508-14C94AF6BA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961948" y="0"/>
            <a:ext cx="7230052" cy="6858000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58000">
                <a:srgbClr val="000000">
                  <a:alpha val="55000"/>
                </a:srgbClr>
              </a:gs>
              <a:gs pos="93000">
                <a:srgbClr val="000000">
                  <a:alpha val="64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11DE95-2A8E-9BEC-5C7B-3D55A12E833B}"/>
              </a:ext>
            </a:extLst>
          </p:cNvPr>
          <p:cNvSpPr txBox="1"/>
          <p:nvPr/>
        </p:nvSpPr>
        <p:spPr>
          <a:xfrm>
            <a:off x="6638062" y="914400"/>
            <a:ext cx="4892948" cy="342786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600" b="1" i="0" u="none" strike="noStrike" kern="1200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Climate Inequity: those with higher emissions are not always those who experience the worst effects.</a:t>
            </a:r>
            <a:endParaRPr lang="en-US" sz="46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7CC2FE6-3AD0-4131-B4BC-1F4D65E25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438376" y="4861206"/>
            <a:ext cx="978862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08376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C16287-4ACD-4979-A5B1-0B7324E60F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graph with numbers and dots&#10;&#10;Description automatically generated with medium confidence">
            <a:extLst>
              <a:ext uri="{FF2B5EF4-FFF2-40B4-BE49-F238E27FC236}">
                <a16:creationId xmlns:a16="http://schemas.microsoft.com/office/drawing/2014/main" id="{BD447E14-B1D0-3872-9ACA-304BE1A17E0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888" b="-1"/>
          <a:stretch/>
        </p:blipFill>
        <p:spPr>
          <a:xfrm>
            <a:off x="336177" y="189099"/>
            <a:ext cx="11519646" cy="6479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53193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F3CB70-A9F9-AAC0-5224-19463165BC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graph with numbers and dots&#10;&#10;Description automatically generated with medium confidence">
            <a:extLst>
              <a:ext uri="{FF2B5EF4-FFF2-40B4-BE49-F238E27FC236}">
                <a16:creationId xmlns:a16="http://schemas.microsoft.com/office/drawing/2014/main" id="{C7E1468F-E29A-815D-46CC-9CAE56A6FD4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888" b="-1"/>
          <a:stretch/>
        </p:blipFill>
        <p:spPr>
          <a:xfrm>
            <a:off x="336177" y="189099"/>
            <a:ext cx="11519646" cy="6479802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81FD047-1918-636C-BB88-300F784CE271}"/>
              </a:ext>
            </a:extLst>
          </p:cNvPr>
          <p:cNvSpPr/>
          <p:nvPr/>
        </p:nvSpPr>
        <p:spPr>
          <a:xfrm>
            <a:off x="4431322" y="1125415"/>
            <a:ext cx="7568419" cy="5120640"/>
          </a:xfrm>
          <a:prstGeom prst="rect">
            <a:avLst/>
          </a:prstGeom>
          <a:solidFill>
            <a:schemeClr val="bg1">
              <a:alpha val="77869"/>
            </a:schemeClr>
          </a:solidFill>
          <a:ln>
            <a:noFill/>
          </a:ln>
          <a:effectLst>
            <a:softEdge rad="131312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77F45D4-9026-366D-30B6-06FE2B064321}"/>
              </a:ext>
            </a:extLst>
          </p:cNvPr>
          <p:cNvSpPr txBox="1"/>
          <p:nvPr/>
        </p:nvSpPr>
        <p:spPr>
          <a:xfrm>
            <a:off x="5922499" y="1828800"/>
            <a:ext cx="5933324" cy="120032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1" dirty="0"/>
              <a:t>Low-income countries</a:t>
            </a:r>
            <a:r>
              <a:rPr lang="en-US" dirty="0"/>
              <a:t>, despite </a:t>
            </a:r>
            <a:r>
              <a:rPr lang="en-US" b="1" dirty="0"/>
              <a:t>their minimal contributions </a:t>
            </a:r>
            <a:r>
              <a:rPr lang="en-US" dirty="0"/>
              <a:t>to global emissions, face the </a:t>
            </a:r>
            <a:r>
              <a:rPr lang="en-US" b="1" dirty="0"/>
              <a:t>highest climate risks</a:t>
            </a:r>
            <a:r>
              <a:rPr lang="en-US" dirty="0"/>
              <a:t> and stand to be </a:t>
            </a:r>
            <a:r>
              <a:rPr lang="en-US" b="1" dirty="0"/>
              <a:t>most impacted </a:t>
            </a:r>
            <a:r>
              <a:rPr lang="en-US" dirty="0"/>
              <a:t>by an increasingly variable climate.</a:t>
            </a:r>
          </a:p>
        </p:txBody>
      </p:sp>
    </p:spTree>
    <p:extLst>
      <p:ext uri="{BB962C8B-B14F-4D97-AF65-F5344CB8AC3E}">
        <p14:creationId xmlns:p14="http://schemas.microsoft.com/office/powerpoint/2010/main" val="107863460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E30EE-5107-C2E9-63B8-94D60F902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A01C5F-558A-406D-FD03-0D3C7DC160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World Bank Data by Indicators 1960-2020, via light-and-salt (2020) https://</a:t>
            </a:r>
            <a:r>
              <a:rPr lang="en-US" dirty="0" err="1"/>
              <a:t>github.com</a:t>
            </a:r>
            <a:r>
              <a:rPr lang="en-US" dirty="0"/>
              <a:t>/light-and-salt/World-Bank-Data-by-Indicators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0443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A3CD4F-8C43-3C54-252D-24AB25729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434438"/>
            <a:ext cx="2983229" cy="2612976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/>
              <a:t>High-Income Countries Have Contributed the Most to Global Carbon Emissions</a:t>
            </a:r>
          </a:p>
        </p:txBody>
      </p:sp>
      <p:pic>
        <p:nvPicPr>
          <p:cNvPr id="6" name="Content Placeholder 5" descr="A graph of the number of emissions&#10;&#10;Description automatically generated with medium confidence">
            <a:extLst>
              <a:ext uri="{FF2B5EF4-FFF2-40B4-BE49-F238E27FC236}">
                <a16:creationId xmlns:a16="http://schemas.microsoft.com/office/drawing/2014/main" id="{43060EF6-2143-D59B-CD18-5E9DA2D7D7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433" r="-250"/>
          <a:stretch/>
        </p:blipFill>
        <p:spPr>
          <a:xfrm>
            <a:off x="4229100" y="1372350"/>
            <a:ext cx="7290648" cy="4053728"/>
          </a:xfrm>
          <a:prstGeom prst="rect">
            <a:avLst/>
          </a:prstGeom>
        </p:spPr>
      </p:pic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26B4E86-32C4-273A-1ADF-6B44243549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72253" y="6272784"/>
            <a:ext cx="1084749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94892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4ED6D8-DD24-47B5-43A2-8E84865896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graph of the number of emissions&#10;&#10;Description automatically generated with medium confidence">
            <a:extLst>
              <a:ext uri="{FF2B5EF4-FFF2-40B4-BE49-F238E27FC236}">
                <a16:creationId xmlns:a16="http://schemas.microsoft.com/office/drawing/2014/main" id="{2AEA2206-4FDB-643D-879E-7FBC20B99E2C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rcRect l="433" r="-250"/>
          <a:stretch/>
        </p:blipFill>
        <p:spPr>
          <a:xfrm>
            <a:off x="685800" y="420687"/>
            <a:ext cx="10820400" cy="6016625"/>
          </a:xfrm>
          <a:prstGeom prst="rect">
            <a:avLst/>
          </a:prstGeom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60640E3-D3B0-95E3-1472-07C6CDA9C162}"/>
              </a:ext>
            </a:extLst>
          </p:cNvPr>
          <p:cNvSpPr txBox="1"/>
          <p:nvPr/>
        </p:nvSpPr>
        <p:spPr>
          <a:xfrm>
            <a:off x="2099118" y="1559859"/>
            <a:ext cx="7853083" cy="369332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Until 2008, high-income countries have emitted the largest amounts of CO2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46634E2-0A63-2907-5ABA-587FF3FE132C}"/>
              </a:ext>
            </a:extLst>
          </p:cNvPr>
          <p:cNvSpPr/>
          <p:nvPr/>
        </p:nvSpPr>
        <p:spPr>
          <a:xfrm rot="1509988">
            <a:off x="9385592" y="2043853"/>
            <a:ext cx="847643" cy="55133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28DEA7-57F3-825B-DA46-6D25E54B5A7D}"/>
              </a:ext>
            </a:extLst>
          </p:cNvPr>
          <p:cNvSpPr txBox="1"/>
          <p:nvPr/>
        </p:nvSpPr>
        <p:spPr>
          <a:xfrm>
            <a:off x="5608243" y="4218349"/>
            <a:ext cx="5897957" cy="92333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However, upper-middle income countries, like China, Mexico, and South Africa begin to outpace high income countries like the United States and EU Member States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1EFB50A-DB69-609E-8648-1084B3674305}"/>
              </a:ext>
            </a:extLst>
          </p:cNvPr>
          <p:cNvCxnSpPr>
            <a:stCxn id="9" idx="0"/>
            <a:endCxn id="8" idx="4"/>
          </p:cNvCxnSpPr>
          <p:nvPr/>
        </p:nvCxnSpPr>
        <p:spPr>
          <a:xfrm flipV="1">
            <a:off x="8557222" y="2569016"/>
            <a:ext cx="1134966" cy="164933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958995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C08231-B242-5C36-0E77-836F0FB15E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graph of the number of emissions&#10;&#10;Description automatically generated with medium confidence">
            <a:extLst>
              <a:ext uri="{FF2B5EF4-FFF2-40B4-BE49-F238E27FC236}">
                <a16:creationId xmlns:a16="http://schemas.microsoft.com/office/drawing/2014/main" id="{42596304-52E8-405C-A528-F3BD5B6733EB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rcRect l="433" r="-250"/>
          <a:stretch/>
        </p:blipFill>
        <p:spPr>
          <a:xfrm>
            <a:off x="685800" y="420686"/>
            <a:ext cx="10817352" cy="6014930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CE15BD5A-0F60-2B59-F7AC-38753C25D24D}"/>
              </a:ext>
            </a:extLst>
          </p:cNvPr>
          <p:cNvSpPr/>
          <p:nvPr/>
        </p:nvSpPr>
        <p:spPr>
          <a:xfrm rot="1509988">
            <a:off x="9385592" y="2043853"/>
            <a:ext cx="847643" cy="55133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08B7843-E2A1-EE64-5D9B-B13475084AB2}"/>
              </a:ext>
            </a:extLst>
          </p:cNvPr>
          <p:cNvSpPr/>
          <p:nvPr/>
        </p:nvSpPr>
        <p:spPr>
          <a:xfrm rot="991804">
            <a:off x="3850340" y="3025586"/>
            <a:ext cx="748553" cy="53788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3164565-49D2-E597-D8B2-3BB3807E2E12}"/>
              </a:ext>
            </a:extLst>
          </p:cNvPr>
          <p:cNvSpPr/>
          <p:nvPr/>
        </p:nvSpPr>
        <p:spPr>
          <a:xfrm rot="991804">
            <a:off x="4741194" y="2968502"/>
            <a:ext cx="850230" cy="53788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67219F-F124-D7CF-8168-0AD52EFE81E8}"/>
              </a:ext>
            </a:extLst>
          </p:cNvPr>
          <p:cNvSpPr txBox="1"/>
          <p:nvPr/>
        </p:nvSpPr>
        <p:spPr>
          <a:xfrm>
            <a:off x="2005797" y="2660551"/>
            <a:ext cx="2259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1973 Energy Crisis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1E0264-F081-9F83-3831-BED5E61F4DC9}"/>
              </a:ext>
            </a:extLst>
          </p:cNvPr>
          <p:cNvSpPr txBox="1"/>
          <p:nvPr/>
        </p:nvSpPr>
        <p:spPr>
          <a:xfrm>
            <a:off x="7873195" y="1651336"/>
            <a:ext cx="2279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2008 financial crisis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05DCFF-72B1-F4BE-7ADB-8FDA49A65BB1}"/>
              </a:ext>
            </a:extLst>
          </p:cNvPr>
          <p:cNvSpPr txBox="1"/>
          <p:nvPr/>
        </p:nvSpPr>
        <p:spPr>
          <a:xfrm>
            <a:off x="4224616" y="2564580"/>
            <a:ext cx="24372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Early 1980s recession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399B8A2-603C-4B15-5FFA-05CD1779E453}"/>
              </a:ext>
            </a:extLst>
          </p:cNvPr>
          <p:cNvSpPr txBox="1"/>
          <p:nvPr/>
        </p:nvSpPr>
        <p:spPr>
          <a:xfrm>
            <a:off x="5650374" y="4396114"/>
            <a:ext cx="21548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Fall of Communism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CDCB75B-226D-BF77-9C3E-88610DFC8A68}"/>
              </a:ext>
            </a:extLst>
          </p:cNvPr>
          <p:cNvSpPr/>
          <p:nvPr/>
        </p:nvSpPr>
        <p:spPr>
          <a:xfrm rot="2312141">
            <a:off x="6283493" y="3552762"/>
            <a:ext cx="948123" cy="53788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65CF52D-DC3B-2C75-E1F1-A0B048525ABB}"/>
              </a:ext>
            </a:extLst>
          </p:cNvPr>
          <p:cNvSpPr/>
          <p:nvPr/>
        </p:nvSpPr>
        <p:spPr>
          <a:xfrm rot="9145680">
            <a:off x="6441477" y="5119587"/>
            <a:ext cx="594782" cy="53788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D6978F2-4FCD-C02B-C83B-FF4065CF1505}"/>
              </a:ext>
            </a:extLst>
          </p:cNvPr>
          <p:cNvCxnSpPr>
            <a:cxnSpLocks/>
          </p:cNvCxnSpPr>
          <p:nvPr/>
        </p:nvCxnSpPr>
        <p:spPr>
          <a:xfrm flipV="1">
            <a:off x="6727119" y="4141694"/>
            <a:ext cx="0" cy="267867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94386B0-049D-7CC3-2CF8-0C90CD634979}"/>
              </a:ext>
            </a:extLst>
          </p:cNvPr>
          <p:cNvCxnSpPr>
            <a:cxnSpLocks/>
          </p:cNvCxnSpPr>
          <p:nvPr/>
        </p:nvCxnSpPr>
        <p:spPr>
          <a:xfrm flipV="1">
            <a:off x="6731602" y="4778186"/>
            <a:ext cx="0" cy="35859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B40D271-0731-1387-C74E-BE1712B28EB7}"/>
              </a:ext>
            </a:extLst>
          </p:cNvPr>
          <p:cNvSpPr txBox="1"/>
          <p:nvPr/>
        </p:nvSpPr>
        <p:spPr>
          <a:xfrm>
            <a:off x="3295829" y="2503301"/>
            <a:ext cx="6109878" cy="1938992"/>
          </a:xfrm>
          <a:prstGeom prst="rect">
            <a:avLst/>
          </a:prstGeom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CO2 emissions are heavily tied to major economic events</a:t>
            </a:r>
          </a:p>
        </p:txBody>
      </p:sp>
    </p:spTree>
    <p:extLst>
      <p:ext uri="{BB962C8B-B14F-4D97-AF65-F5344CB8AC3E}">
        <p14:creationId xmlns:p14="http://schemas.microsoft.com/office/powerpoint/2010/main" val="331939359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27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0 L -0.21979 -0.23079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990" y="-115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1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5" grpId="0" animBg="1"/>
      <p:bldP spid="7" grpId="0"/>
      <p:bldP spid="8" grpId="0"/>
      <p:bldP spid="12" grpId="0"/>
      <p:bldP spid="18" grpId="0"/>
      <p:bldP spid="19" grpId="0" animBg="1"/>
      <p:bldP spid="20" grpId="0" animBg="1"/>
      <p:bldP spid="27" grpId="0" animBg="1"/>
      <p:bldP spid="27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graph of graph showing the number of carbon&#10;&#10;Description automatically generated">
            <a:extLst>
              <a:ext uri="{FF2B5EF4-FFF2-40B4-BE49-F238E27FC236}">
                <a16:creationId xmlns:a16="http://schemas.microsoft.com/office/drawing/2014/main" id="{5809D65A-2259-32B6-EB00-E7B4B63A3BF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rcRect r="444"/>
          <a:stretch/>
        </p:blipFill>
        <p:spPr>
          <a:xfrm>
            <a:off x="20" y="10"/>
            <a:ext cx="12191980" cy="6857985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38390362-5868-4DF6-BD74-91C728840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4035382" y="-1298619"/>
            <a:ext cx="4121238" cy="12191998"/>
          </a:xfrm>
          <a:prstGeom prst="rect">
            <a:avLst/>
          </a:prstGeom>
          <a:gradFill flip="none" rotWithShape="1">
            <a:gsLst>
              <a:gs pos="36000">
                <a:srgbClr val="000000">
                  <a:alpha val="26000"/>
                </a:srgbClr>
              </a:gs>
              <a:gs pos="0">
                <a:srgbClr val="000000">
                  <a:alpha val="0"/>
                </a:srgbClr>
              </a:gs>
              <a:gs pos="61000">
                <a:srgbClr val="0E0D12">
                  <a:alpha val="58000"/>
                </a:srgbClr>
              </a:gs>
              <a:gs pos="88000">
                <a:srgbClr val="000000">
                  <a:alpha val="58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3CF875C-F9BB-EF0D-A067-826CAEC1356C}"/>
              </a:ext>
            </a:extLst>
          </p:cNvPr>
          <p:cNvSpPr txBox="1">
            <a:spLocks/>
          </p:cNvSpPr>
          <p:nvPr/>
        </p:nvSpPr>
        <p:spPr>
          <a:xfrm>
            <a:off x="914400" y="4142790"/>
            <a:ext cx="6835698" cy="185564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42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Decoupling or Not? Tracking CO₂ Emissions per Unit of GDP Across Income Levels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A5C8BF2-C035-4BFF-8802-A397238344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2570" y="6272784"/>
            <a:ext cx="1020883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39034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CC69DE-9A0C-0A97-6B24-13437B216B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graph of graph showing the number of carbon&#10;&#10;Description automatically generated">
            <a:extLst>
              <a:ext uri="{FF2B5EF4-FFF2-40B4-BE49-F238E27FC236}">
                <a16:creationId xmlns:a16="http://schemas.microsoft.com/office/drawing/2014/main" id="{3D35F564-156D-EE2C-035A-E51E45938AB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rcRect r="444"/>
          <a:stretch/>
        </p:blipFill>
        <p:spPr>
          <a:xfrm>
            <a:off x="655914" y="368953"/>
            <a:ext cx="10880172" cy="612009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D84BADF-A9B8-B6AB-362A-546F268D2D08}"/>
              </a:ext>
            </a:extLst>
          </p:cNvPr>
          <p:cNvSpPr txBox="1"/>
          <p:nvPr/>
        </p:nvSpPr>
        <p:spPr>
          <a:xfrm>
            <a:off x="1308295" y="4288688"/>
            <a:ext cx="10127567" cy="92333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Efficiency—the amount of CO2 emitted per dollar of economic output—is outpacing industrialization overall. Most countries display a gradual decline in carbon intensity, despite the post-2009 energy boom in upper-middle income countries. Yet, low-income nations display far less carbon intensity.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1CF716-322F-B911-C352-C476023F6944}"/>
              </a:ext>
            </a:extLst>
          </p:cNvPr>
          <p:cNvSpPr txBox="1"/>
          <p:nvPr/>
        </p:nvSpPr>
        <p:spPr>
          <a:xfrm>
            <a:off x="1308295" y="3919356"/>
            <a:ext cx="10127567" cy="36933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Are these countries improving the efficiency of their economies?</a:t>
            </a:r>
          </a:p>
        </p:txBody>
      </p:sp>
    </p:spTree>
    <p:extLst>
      <p:ext uri="{BB962C8B-B14F-4D97-AF65-F5344CB8AC3E}">
        <p14:creationId xmlns:p14="http://schemas.microsoft.com/office/powerpoint/2010/main" val="219923028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5256B6-D393-D073-0A90-8F61D015AE9B}"/>
              </a:ext>
            </a:extLst>
          </p:cNvPr>
          <p:cNvSpPr txBox="1"/>
          <p:nvPr/>
        </p:nvSpPr>
        <p:spPr>
          <a:xfrm>
            <a:off x="640080" y="1302091"/>
            <a:ext cx="3291840" cy="27702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b="1" dirty="0">
                <a:latin typeface="+mj-lt"/>
                <a:ea typeface="+mj-ea"/>
                <a:cs typeface="+mj-cs"/>
              </a:rPr>
              <a:t>Fossil Fuels vs. Renewables: The Largely Invariant Energy Portfolios of Low-, Middle-, and High-Income Nations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9D7B6BE-A4E0-4483-BEC5-493AC3E5D2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4459606"/>
            <a:ext cx="978862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A graph of energy consumption&#10;&#10;Description automatically generated">
            <a:extLst>
              <a:ext uri="{FF2B5EF4-FFF2-40B4-BE49-F238E27FC236}">
                <a16:creationId xmlns:a16="http://schemas.microsoft.com/office/drawing/2014/main" id="{CAB59891-158F-7EA7-0BB7-87615711DF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3984" y="985551"/>
            <a:ext cx="7086600" cy="4836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8201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30000F-89E0-DE29-FD8E-F6B8680C51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of energy consumption&#10;&#10;Description automatically generated">
            <a:extLst>
              <a:ext uri="{FF2B5EF4-FFF2-40B4-BE49-F238E27FC236}">
                <a16:creationId xmlns:a16="http://schemas.microsoft.com/office/drawing/2014/main" id="{5E5B8B6A-A48F-3623-87E9-FE086800AC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5099" y="343484"/>
            <a:ext cx="9041802" cy="6171031"/>
          </a:xfrm>
          <a:prstGeom prst="rect">
            <a:avLst/>
          </a:prstGeom>
        </p:spPr>
      </p:pic>
      <p:sp>
        <p:nvSpPr>
          <p:cNvPr id="2" name="Freeform 1">
            <a:extLst>
              <a:ext uri="{FF2B5EF4-FFF2-40B4-BE49-F238E27FC236}">
                <a16:creationId xmlns:a16="http://schemas.microsoft.com/office/drawing/2014/main" id="{9BE4DD25-701C-E7B0-CD49-F9D6EEED7F7F}"/>
              </a:ext>
            </a:extLst>
          </p:cNvPr>
          <p:cNvSpPr/>
          <p:nvPr/>
        </p:nvSpPr>
        <p:spPr>
          <a:xfrm>
            <a:off x="1561515" y="3587260"/>
            <a:ext cx="9312812" cy="2475915"/>
          </a:xfrm>
          <a:custGeom>
            <a:avLst/>
            <a:gdLst>
              <a:gd name="connsiteX0" fmla="*/ 56271 w 9355015"/>
              <a:gd name="connsiteY0" fmla="*/ 5022167 h 5022167"/>
              <a:gd name="connsiteX1" fmla="*/ 9355015 w 9355015"/>
              <a:gd name="connsiteY1" fmla="*/ 5022167 h 5022167"/>
              <a:gd name="connsiteX2" fmla="*/ 9355015 w 9355015"/>
              <a:gd name="connsiteY2" fmla="*/ 0 h 5022167"/>
              <a:gd name="connsiteX3" fmla="*/ 4923692 w 9355015"/>
              <a:gd name="connsiteY3" fmla="*/ 0 h 5022167"/>
              <a:gd name="connsiteX4" fmla="*/ 4937760 w 9355015"/>
              <a:gd name="connsiteY4" fmla="*/ 2250831 h 5022167"/>
              <a:gd name="connsiteX5" fmla="*/ 0 w 9355015"/>
              <a:gd name="connsiteY5" fmla="*/ 2250831 h 5022167"/>
              <a:gd name="connsiteX6" fmla="*/ 56271 w 9355015"/>
              <a:gd name="connsiteY6" fmla="*/ 5022167 h 5022167"/>
              <a:gd name="connsiteX0" fmla="*/ 56271 w 9355015"/>
              <a:gd name="connsiteY0" fmla="*/ 5050302 h 5050302"/>
              <a:gd name="connsiteX1" fmla="*/ 9355015 w 9355015"/>
              <a:gd name="connsiteY1" fmla="*/ 5050302 h 5050302"/>
              <a:gd name="connsiteX2" fmla="*/ 9355015 w 9355015"/>
              <a:gd name="connsiteY2" fmla="*/ 28135 h 5050302"/>
              <a:gd name="connsiteX3" fmla="*/ 4937760 w 9355015"/>
              <a:gd name="connsiteY3" fmla="*/ 0 h 5050302"/>
              <a:gd name="connsiteX4" fmla="*/ 4937760 w 9355015"/>
              <a:gd name="connsiteY4" fmla="*/ 2278966 h 5050302"/>
              <a:gd name="connsiteX5" fmla="*/ 0 w 9355015"/>
              <a:gd name="connsiteY5" fmla="*/ 2278966 h 5050302"/>
              <a:gd name="connsiteX6" fmla="*/ 56271 w 9355015"/>
              <a:gd name="connsiteY6" fmla="*/ 5050302 h 5050302"/>
              <a:gd name="connsiteX0" fmla="*/ 56271 w 9355015"/>
              <a:gd name="connsiteY0" fmla="*/ 5261317 h 5261317"/>
              <a:gd name="connsiteX1" fmla="*/ 9355015 w 9355015"/>
              <a:gd name="connsiteY1" fmla="*/ 5261317 h 5261317"/>
              <a:gd name="connsiteX2" fmla="*/ 9298744 w 9355015"/>
              <a:gd name="connsiteY2" fmla="*/ 0 h 5261317"/>
              <a:gd name="connsiteX3" fmla="*/ 4937760 w 9355015"/>
              <a:gd name="connsiteY3" fmla="*/ 211015 h 5261317"/>
              <a:gd name="connsiteX4" fmla="*/ 4937760 w 9355015"/>
              <a:gd name="connsiteY4" fmla="*/ 2489981 h 5261317"/>
              <a:gd name="connsiteX5" fmla="*/ 0 w 9355015"/>
              <a:gd name="connsiteY5" fmla="*/ 2489981 h 5261317"/>
              <a:gd name="connsiteX6" fmla="*/ 56271 w 9355015"/>
              <a:gd name="connsiteY6" fmla="*/ 5261317 h 5261317"/>
              <a:gd name="connsiteX0" fmla="*/ 56271 w 9383150"/>
              <a:gd name="connsiteY0" fmla="*/ 5289452 h 5289452"/>
              <a:gd name="connsiteX1" fmla="*/ 9355015 w 9383150"/>
              <a:gd name="connsiteY1" fmla="*/ 5289452 h 5289452"/>
              <a:gd name="connsiteX2" fmla="*/ 9383150 w 9383150"/>
              <a:gd name="connsiteY2" fmla="*/ 0 h 5289452"/>
              <a:gd name="connsiteX3" fmla="*/ 4937760 w 9383150"/>
              <a:gd name="connsiteY3" fmla="*/ 239150 h 5289452"/>
              <a:gd name="connsiteX4" fmla="*/ 4937760 w 9383150"/>
              <a:gd name="connsiteY4" fmla="*/ 2518116 h 5289452"/>
              <a:gd name="connsiteX5" fmla="*/ 0 w 9383150"/>
              <a:gd name="connsiteY5" fmla="*/ 2518116 h 5289452"/>
              <a:gd name="connsiteX6" fmla="*/ 56271 w 9383150"/>
              <a:gd name="connsiteY6" fmla="*/ 5289452 h 5289452"/>
              <a:gd name="connsiteX0" fmla="*/ 56271 w 9383150"/>
              <a:gd name="connsiteY0" fmla="*/ 5289453 h 5289453"/>
              <a:gd name="connsiteX1" fmla="*/ 9355015 w 9383150"/>
              <a:gd name="connsiteY1" fmla="*/ 5289453 h 5289453"/>
              <a:gd name="connsiteX2" fmla="*/ 9383150 w 9383150"/>
              <a:gd name="connsiteY2" fmla="*/ 1 h 5289453"/>
              <a:gd name="connsiteX3" fmla="*/ 4923692 w 9383150"/>
              <a:gd name="connsiteY3" fmla="*/ 0 h 5289453"/>
              <a:gd name="connsiteX4" fmla="*/ 4937760 w 9383150"/>
              <a:gd name="connsiteY4" fmla="*/ 2518117 h 5289453"/>
              <a:gd name="connsiteX5" fmla="*/ 0 w 9383150"/>
              <a:gd name="connsiteY5" fmla="*/ 2518117 h 5289453"/>
              <a:gd name="connsiteX6" fmla="*/ 56271 w 9383150"/>
              <a:gd name="connsiteY6" fmla="*/ 5289453 h 5289453"/>
              <a:gd name="connsiteX0" fmla="*/ 28136 w 9383150"/>
              <a:gd name="connsiteY0" fmla="*/ 5303520 h 5303520"/>
              <a:gd name="connsiteX1" fmla="*/ 9355015 w 9383150"/>
              <a:gd name="connsiteY1" fmla="*/ 5289453 h 5303520"/>
              <a:gd name="connsiteX2" fmla="*/ 9383150 w 9383150"/>
              <a:gd name="connsiteY2" fmla="*/ 1 h 5303520"/>
              <a:gd name="connsiteX3" fmla="*/ 4923692 w 9383150"/>
              <a:gd name="connsiteY3" fmla="*/ 0 h 5303520"/>
              <a:gd name="connsiteX4" fmla="*/ 4937760 w 9383150"/>
              <a:gd name="connsiteY4" fmla="*/ 2518117 h 5303520"/>
              <a:gd name="connsiteX5" fmla="*/ 0 w 9383150"/>
              <a:gd name="connsiteY5" fmla="*/ 2518117 h 5303520"/>
              <a:gd name="connsiteX6" fmla="*/ 28136 w 9383150"/>
              <a:gd name="connsiteY6" fmla="*/ 5303520 h 5303520"/>
              <a:gd name="connsiteX0" fmla="*/ 0 w 9383150"/>
              <a:gd name="connsiteY0" fmla="*/ 5190978 h 5289453"/>
              <a:gd name="connsiteX1" fmla="*/ 9355015 w 9383150"/>
              <a:gd name="connsiteY1" fmla="*/ 5289453 h 5289453"/>
              <a:gd name="connsiteX2" fmla="*/ 9383150 w 9383150"/>
              <a:gd name="connsiteY2" fmla="*/ 1 h 5289453"/>
              <a:gd name="connsiteX3" fmla="*/ 4923692 w 9383150"/>
              <a:gd name="connsiteY3" fmla="*/ 0 h 5289453"/>
              <a:gd name="connsiteX4" fmla="*/ 4937760 w 9383150"/>
              <a:gd name="connsiteY4" fmla="*/ 2518117 h 5289453"/>
              <a:gd name="connsiteX5" fmla="*/ 0 w 9383150"/>
              <a:gd name="connsiteY5" fmla="*/ 2518117 h 5289453"/>
              <a:gd name="connsiteX6" fmla="*/ 0 w 9383150"/>
              <a:gd name="connsiteY6" fmla="*/ 5190978 h 5289453"/>
              <a:gd name="connsiteX0" fmla="*/ 0 w 9383150"/>
              <a:gd name="connsiteY0" fmla="*/ 5036234 h 5289453"/>
              <a:gd name="connsiteX1" fmla="*/ 9355015 w 9383150"/>
              <a:gd name="connsiteY1" fmla="*/ 5289453 h 5289453"/>
              <a:gd name="connsiteX2" fmla="*/ 9383150 w 9383150"/>
              <a:gd name="connsiteY2" fmla="*/ 1 h 5289453"/>
              <a:gd name="connsiteX3" fmla="*/ 4923692 w 9383150"/>
              <a:gd name="connsiteY3" fmla="*/ 0 h 5289453"/>
              <a:gd name="connsiteX4" fmla="*/ 4937760 w 9383150"/>
              <a:gd name="connsiteY4" fmla="*/ 2518117 h 5289453"/>
              <a:gd name="connsiteX5" fmla="*/ 0 w 9383150"/>
              <a:gd name="connsiteY5" fmla="*/ 2518117 h 5289453"/>
              <a:gd name="connsiteX6" fmla="*/ 0 w 9383150"/>
              <a:gd name="connsiteY6" fmla="*/ 5036234 h 5289453"/>
              <a:gd name="connsiteX0" fmla="*/ 0 w 9397217"/>
              <a:gd name="connsiteY0" fmla="*/ 4825219 h 5289453"/>
              <a:gd name="connsiteX1" fmla="*/ 9369082 w 9397217"/>
              <a:gd name="connsiteY1" fmla="*/ 5289453 h 5289453"/>
              <a:gd name="connsiteX2" fmla="*/ 9397217 w 9397217"/>
              <a:gd name="connsiteY2" fmla="*/ 1 h 5289453"/>
              <a:gd name="connsiteX3" fmla="*/ 4937759 w 9397217"/>
              <a:gd name="connsiteY3" fmla="*/ 0 h 5289453"/>
              <a:gd name="connsiteX4" fmla="*/ 4951827 w 9397217"/>
              <a:gd name="connsiteY4" fmla="*/ 2518117 h 5289453"/>
              <a:gd name="connsiteX5" fmla="*/ 14067 w 9397217"/>
              <a:gd name="connsiteY5" fmla="*/ 2518117 h 5289453"/>
              <a:gd name="connsiteX6" fmla="*/ 0 w 9397217"/>
              <a:gd name="connsiteY6" fmla="*/ 4825219 h 5289453"/>
              <a:gd name="connsiteX0" fmla="*/ 14068 w 9383150"/>
              <a:gd name="connsiteY0" fmla="*/ 4937761 h 5289453"/>
              <a:gd name="connsiteX1" fmla="*/ 9355015 w 9383150"/>
              <a:gd name="connsiteY1" fmla="*/ 5289453 h 5289453"/>
              <a:gd name="connsiteX2" fmla="*/ 9383150 w 9383150"/>
              <a:gd name="connsiteY2" fmla="*/ 1 h 5289453"/>
              <a:gd name="connsiteX3" fmla="*/ 4923692 w 9383150"/>
              <a:gd name="connsiteY3" fmla="*/ 0 h 5289453"/>
              <a:gd name="connsiteX4" fmla="*/ 4937760 w 9383150"/>
              <a:gd name="connsiteY4" fmla="*/ 2518117 h 5289453"/>
              <a:gd name="connsiteX5" fmla="*/ 0 w 9383150"/>
              <a:gd name="connsiteY5" fmla="*/ 2518117 h 5289453"/>
              <a:gd name="connsiteX6" fmla="*/ 14068 w 9383150"/>
              <a:gd name="connsiteY6" fmla="*/ 4937761 h 5289453"/>
              <a:gd name="connsiteX0" fmla="*/ 14068 w 9383150"/>
              <a:gd name="connsiteY0" fmla="*/ 4937761 h 4937761"/>
              <a:gd name="connsiteX1" fmla="*/ 9312812 w 9383150"/>
              <a:gd name="connsiteY1" fmla="*/ 4923693 h 4937761"/>
              <a:gd name="connsiteX2" fmla="*/ 9383150 w 9383150"/>
              <a:gd name="connsiteY2" fmla="*/ 1 h 4937761"/>
              <a:gd name="connsiteX3" fmla="*/ 4923692 w 9383150"/>
              <a:gd name="connsiteY3" fmla="*/ 0 h 4937761"/>
              <a:gd name="connsiteX4" fmla="*/ 4937760 w 9383150"/>
              <a:gd name="connsiteY4" fmla="*/ 2518117 h 4937761"/>
              <a:gd name="connsiteX5" fmla="*/ 0 w 9383150"/>
              <a:gd name="connsiteY5" fmla="*/ 2518117 h 4937761"/>
              <a:gd name="connsiteX6" fmla="*/ 14068 w 9383150"/>
              <a:gd name="connsiteY6" fmla="*/ 4937761 h 4937761"/>
              <a:gd name="connsiteX0" fmla="*/ 14068 w 9383150"/>
              <a:gd name="connsiteY0" fmla="*/ 4937761 h 4937761"/>
              <a:gd name="connsiteX1" fmla="*/ 9312812 w 9383150"/>
              <a:gd name="connsiteY1" fmla="*/ 4937760 h 4937761"/>
              <a:gd name="connsiteX2" fmla="*/ 9383150 w 9383150"/>
              <a:gd name="connsiteY2" fmla="*/ 1 h 4937761"/>
              <a:gd name="connsiteX3" fmla="*/ 4923692 w 9383150"/>
              <a:gd name="connsiteY3" fmla="*/ 0 h 4937761"/>
              <a:gd name="connsiteX4" fmla="*/ 4937760 w 9383150"/>
              <a:gd name="connsiteY4" fmla="*/ 2518117 h 4937761"/>
              <a:gd name="connsiteX5" fmla="*/ 0 w 9383150"/>
              <a:gd name="connsiteY5" fmla="*/ 2518117 h 4937761"/>
              <a:gd name="connsiteX6" fmla="*/ 14068 w 9383150"/>
              <a:gd name="connsiteY6" fmla="*/ 4937761 h 4937761"/>
              <a:gd name="connsiteX0" fmla="*/ 14068 w 9383150"/>
              <a:gd name="connsiteY0" fmla="*/ 4965658 h 4965658"/>
              <a:gd name="connsiteX1" fmla="*/ 9312812 w 9383150"/>
              <a:gd name="connsiteY1" fmla="*/ 4965657 h 4965658"/>
              <a:gd name="connsiteX2" fmla="*/ 9383150 w 9383150"/>
              <a:gd name="connsiteY2" fmla="*/ 27898 h 4965658"/>
              <a:gd name="connsiteX3" fmla="*/ 4937760 w 9383150"/>
              <a:gd name="connsiteY3" fmla="*/ 0 h 4965658"/>
              <a:gd name="connsiteX4" fmla="*/ 4937760 w 9383150"/>
              <a:gd name="connsiteY4" fmla="*/ 2546014 h 4965658"/>
              <a:gd name="connsiteX5" fmla="*/ 0 w 9383150"/>
              <a:gd name="connsiteY5" fmla="*/ 2546014 h 4965658"/>
              <a:gd name="connsiteX6" fmla="*/ 14068 w 9383150"/>
              <a:gd name="connsiteY6" fmla="*/ 4965658 h 4965658"/>
              <a:gd name="connsiteX0" fmla="*/ 14068 w 9383150"/>
              <a:gd name="connsiteY0" fmla="*/ 4937760 h 4937760"/>
              <a:gd name="connsiteX1" fmla="*/ 9312812 w 9383150"/>
              <a:gd name="connsiteY1" fmla="*/ 4937759 h 4937760"/>
              <a:gd name="connsiteX2" fmla="*/ 9383150 w 9383150"/>
              <a:gd name="connsiteY2" fmla="*/ 0 h 4937760"/>
              <a:gd name="connsiteX3" fmla="*/ 4937760 w 9383150"/>
              <a:gd name="connsiteY3" fmla="*/ 2518116 h 4937760"/>
              <a:gd name="connsiteX4" fmla="*/ 0 w 9383150"/>
              <a:gd name="connsiteY4" fmla="*/ 2518116 h 4937760"/>
              <a:gd name="connsiteX5" fmla="*/ 14068 w 9383150"/>
              <a:gd name="connsiteY5" fmla="*/ 4937760 h 4937760"/>
              <a:gd name="connsiteX0" fmla="*/ 14068 w 9312812"/>
              <a:gd name="connsiteY0" fmla="*/ 2454932 h 2454932"/>
              <a:gd name="connsiteX1" fmla="*/ 9312812 w 9312812"/>
              <a:gd name="connsiteY1" fmla="*/ 2454931 h 2454932"/>
              <a:gd name="connsiteX2" fmla="*/ 9298743 w 9312812"/>
              <a:gd name="connsiteY2" fmla="*/ 0 h 2454932"/>
              <a:gd name="connsiteX3" fmla="*/ 4937760 w 9312812"/>
              <a:gd name="connsiteY3" fmla="*/ 35288 h 2454932"/>
              <a:gd name="connsiteX4" fmla="*/ 0 w 9312812"/>
              <a:gd name="connsiteY4" fmla="*/ 35288 h 2454932"/>
              <a:gd name="connsiteX5" fmla="*/ 14068 w 9312812"/>
              <a:gd name="connsiteY5" fmla="*/ 2454932 h 2454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312812" h="2454932">
                <a:moveTo>
                  <a:pt x="14068" y="2454932"/>
                </a:moveTo>
                <a:lnTo>
                  <a:pt x="9312812" y="2454931"/>
                </a:lnTo>
                <a:cubicBezTo>
                  <a:pt x="9308122" y="1636621"/>
                  <a:pt x="9303433" y="818310"/>
                  <a:pt x="9298743" y="0"/>
                </a:cubicBezTo>
                <a:lnTo>
                  <a:pt x="4937760" y="35288"/>
                </a:lnTo>
                <a:lnTo>
                  <a:pt x="0" y="35288"/>
                </a:lnTo>
                <a:cubicBezTo>
                  <a:pt x="4689" y="841836"/>
                  <a:pt x="9379" y="1648384"/>
                  <a:pt x="14068" y="2454932"/>
                </a:cubicBezTo>
                <a:close/>
              </a:path>
            </a:pathLst>
          </a:custGeom>
          <a:solidFill>
            <a:schemeClr val="bg1">
              <a:alpha val="75000"/>
            </a:scheme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1CFBE4-5C96-A7E0-0E7A-7BA477107D81}"/>
              </a:ext>
            </a:extLst>
          </p:cNvPr>
          <p:cNvSpPr txBox="1"/>
          <p:nvPr/>
        </p:nvSpPr>
        <p:spPr>
          <a:xfrm>
            <a:off x="2278966" y="4271221"/>
            <a:ext cx="8309799" cy="1107996"/>
          </a:xfrm>
          <a:prstGeom prst="rect">
            <a:avLst/>
          </a:prstGeom>
          <a:solidFill>
            <a:schemeClr val="bg1">
              <a:alpha val="73123"/>
            </a:schemeClr>
          </a:solidFill>
          <a:effectLst>
            <a:glow>
              <a:schemeClr val="bg1">
                <a:alpha val="0"/>
              </a:schemeClr>
            </a:glow>
            <a:outerShdw blurRad="50800" dist="38100" dir="2700000" sx="1000" sy="1000" algn="tl" rotWithShape="0">
              <a:prstClr val="black">
                <a:alpha val="40000"/>
              </a:prstClr>
            </a:outerShdw>
            <a:softEdge rad="222379"/>
          </a:effectLst>
        </p:spPr>
        <p:txBody>
          <a:bodyPr wrap="square" lIns="457200" tIns="274320" rIns="274320" bIns="274320" rtlCol="0" anchor="ctr">
            <a:spAutoFit/>
          </a:bodyPr>
          <a:lstStyle/>
          <a:p>
            <a:pPr marL="12700">
              <a:tabLst>
                <a:tab pos="7535863" algn="l"/>
                <a:tab pos="7646988" algn="l"/>
              </a:tabLst>
            </a:pPr>
            <a:r>
              <a:rPr lang="en-US" b="1" dirty="0">
                <a:effectLst>
                  <a:glow>
                    <a:schemeClr val="accent1">
                      <a:alpha val="40000"/>
                    </a:schemeClr>
                  </a:glow>
                </a:effectLst>
              </a:rPr>
              <a:t>Higher-income countries </a:t>
            </a:r>
            <a:r>
              <a:rPr lang="en-US" dirty="0">
                <a:effectLst>
                  <a:glow>
                    <a:schemeClr val="accent1">
                      <a:alpha val="40000"/>
                    </a:schemeClr>
                  </a:glow>
                </a:effectLst>
              </a:rPr>
              <a:t>maintain a heavy reliance on fossil fuels and see little growth in the renewable energy sector</a:t>
            </a:r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DE6C288B-304A-AB0F-C928-8586B1A65C92}"/>
              </a:ext>
            </a:extLst>
          </p:cNvPr>
          <p:cNvSpPr/>
          <p:nvPr/>
        </p:nvSpPr>
        <p:spPr>
          <a:xfrm>
            <a:off x="1713915" y="6033439"/>
            <a:ext cx="565051" cy="152400"/>
          </a:xfrm>
          <a:custGeom>
            <a:avLst/>
            <a:gdLst>
              <a:gd name="connsiteX0" fmla="*/ 56271 w 9355015"/>
              <a:gd name="connsiteY0" fmla="*/ 5022167 h 5022167"/>
              <a:gd name="connsiteX1" fmla="*/ 9355015 w 9355015"/>
              <a:gd name="connsiteY1" fmla="*/ 5022167 h 5022167"/>
              <a:gd name="connsiteX2" fmla="*/ 9355015 w 9355015"/>
              <a:gd name="connsiteY2" fmla="*/ 0 h 5022167"/>
              <a:gd name="connsiteX3" fmla="*/ 4923692 w 9355015"/>
              <a:gd name="connsiteY3" fmla="*/ 0 h 5022167"/>
              <a:gd name="connsiteX4" fmla="*/ 4937760 w 9355015"/>
              <a:gd name="connsiteY4" fmla="*/ 2250831 h 5022167"/>
              <a:gd name="connsiteX5" fmla="*/ 0 w 9355015"/>
              <a:gd name="connsiteY5" fmla="*/ 2250831 h 5022167"/>
              <a:gd name="connsiteX6" fmla="*/ 56271 w 9355015"/>
              <a:gd name="connsiteY6" fmla="*/ 5022167 h 5022167"/>
              <a:gd name="connsiteX0" fmla="*/ 56271 w 9355015"/>
              <a:gd name="connsiteY0" fmla="*/ 5050302 h 5050302"/>
              <a:gd name="connsiteX1" fmla="*/ 9355015 w 9355015"/>
              <a:gd name="connsiteY1" fmla="*/ 5050302 h 5050302"/>
              <a:gd name="connsiteX2" fmla="*/ 9355015 w 9355015"/>
              <a:gd name="connsiteY2" fmla="*/ 28135 h 5050302"/>
              <a:gd name="connsiteX3" fmla="*/ 4937760 w 9355015"/>
              <a:gd name="connsiteY3" fmla="*/ 0 h 5050302"/>
              <a:gd name="connsiteX4" fmla="*/ 4937760 w 9355015"/>
              <a:gd name="connsiteY4" fmla="*/ 2278966 h 5050302"/>
              <a:gd name="connsiteX5" fmla="*/ 0 w 9355015"/>
              <a:gd name="connsiteY5" fmla="*/ 2278966 h 5050302"/>
              <a:gd name="connsiteX6" fmla="*/ 56271 w 9355015"/>
              <a:gd name="connsiteY6" fmla="*/ 5050302 h 5050302"/>
              <a:gd name="connsiteX0" fmla="*/ 56271 w 9355015"/>
              <a:gd name="connsiteY0" fmla="*/ 5261317 h 5261317"/>
              <a:gd name="connsiteX1" fmla="*/ 9355015 w 9355015"/>
              <a:gd name="connsiteY1" fmla="*/ 5261317 h 5261317"/>
              <a:gd name="connsiteX2" fmla="*/ 9298744 w 9355015"/>
              <a:gd name="connsiteY2" fmla="*/ 0 h 5261317"/>
              <a:gd name="connsiteX3" fmla="*/ 4937760 w 9355015"/>
              <a:gd name="connsiteY3" fmla="*/ 211015 h 5261317"/>
              <a:gd name="connsiteX4" fmla="*/ 4937760 w 9355015"/>
              <a:gd name="connsiteY4" fmla="*/ 2489981 h 5261317"/>
              <a:gd name="connsiteX5" fmla="*/ 0 w 9355015"/>
              <a:gd name="connsiteY5" fmla="*/ 2489981 h 5261317"/>
              <a:gd name="connsiteX6" fmla="*/ 56271 w 9355015"/>
              <a:gd name="connsiteY6" fmla="*/ 5261317 h 5261317"/>
              <a:gd name="connsiteX0" fmla="*/ 56271 w 9383150"/>
              <a:gd name="connsiteY0" fmla="*/ 5289452 h 5289452"/>
              <a:gd name="connsiteX1" fmla="*/ 9355015 w 9383150"/>
              <a:gd name="connsiteY1" fmla="*/ 5289452 h 5289452"/>
              <a:gd name="connsiteX2" fmla="*/ 9383150 w 9383150"/>
              <a:gd name="connsiteY2" fmla="*/ 0 h 5289452"/>
              <a:gd name="connsiteX3" fmla="*/ 4937760 w 9383150"/>
              <a:gd name="connsiteY3" fmla="*/ 239150 h 5289452"/>
              <a:gd name="connsiteX4" fmla="*/ 4937760 w 9383150"/>
              <a:gd name="connsiteY4" fmla="*/ 2518116 h 5289452"/>
              <a:gd name="connsiteX5" fmla="*/ 0 w 9383150"/>
              <a:gd name="connsiteY5" fmla="*/ 2518116 h 5289452"/>
              <a:gd name="connsiteX6" fmla="*/ 56271 w 9383150"/>
              <a:gd name="connsiteY6" fmla="*/ 5289452 h 5289452"/>
              <a:gd name="connsiteX0" fmla="*/ 56271 w 9383150"/>
              <a:gd name="connsiteY0" fmla="*/ 5289453 h 5289453"/>
              <a:gd name="connsiteX1" fmla="*/ 9355015 w 9383150"/>
              <a:gd name="connsiteY1" fmla="*/ 5289453 h 5289453"/>
              <a:gd name="connsiteX2" fmla="*/ 9383150 w 9383150"/>
              <a:gd name="connsiteY2" fmla="*/ 1 h 5289453"/>
              <a:gd name="connsiteX3" fmla="*/ 4923692 w 9383150"/>
              <a:gd name="connsiteY3" fmla="*/ 0 h 5289453"/>
              <a:gd name="connsiteX4" fmla="*/ 4937760 w 9383150"/>
              <a:gd name="connsiteY4" fmla="*/ 2518117 h 5289453"/>
              <a:gd name="connsiteX5" fmla="*/ 0 w 9383150"/>
              <a:gd name="connsiteY5" fmla="*/ 2518117 h 5289453"/>
              <a:gd name="connsiteX6" fmla="*/ 56271 w 9383150"/>
              <a:gd name="connsiteY6" fmla="*/ 5289453 h 5289453"/>
              <a:gd name="connsiteX0" fmla="*/ 28136 w 9383150"/>
              <a:gd name="connsiteY0" fmla="*/ 5303520 h 5303520"/>
              <a:gd name="connsiteX1" fmla="*/ 9355015 w 9383150"/>
              <a:gd name="connsiteY1" fmla="*/ 5289453 h 5303520"/>
              <a:gd name="connsiteX2" fmla="*/ 9383150 w 9383150"/>
              <a:gd name="connsiteY2" fmla="*/ 1 h 5303520"/>
              <a:gd name="connsiteX3" fmla="*/ 4923692 w 9383150"/>
              <a:gd name="connsiteY3" fmla="*/ 0 h 5303520"/>
              <a:gd name="connsiteX4" fmla="*/ 4937760 w 9383150"/>
              <a:gd name="connsiteY4" fmla="*/ 2518117 h 5303520"/>
              <a:gd name="connsiteX5" fmla="*/ 0 w 9383150"/>
              <a:gd name="connsiteY5" fmla="*/ 2518117 h 5303520"/>
              <a:gd name="connsiteX6" fmla="*/ 28136 w 9383150"/>
              <a:gd name="connsiteY6" fmla="*/ 5303520 h 5303520"/>
              <a:gd name="connsiteX0" fmla="*/ 0 w 9383150"/>
              <a:gd name="connsiteY0" fmla="*/ 5190978 h 5289453"/>
              <a:gd name="connsiteX1" fmla="*/ 9355015 w 9383150"/>
              <a:gd name="connsiteY1" fmla="*/ 5289453 h 5289453"/>
              <a:gd name="connsiteX2" fmla="*/ 9383150 w 9383150"/>
              <a:gd name="connsiteY2" fmla="*/ 1 h 5289453"/>
              <a:gd name="connsiteX3" fmla="*/ 4923692 w 9383150"/>
              <a:gd name="connsiteY3" fmla="*/ 0 h 5289453"/>
              <a:gd name="connsiteX4" fmla="*/ 4937760 w 9383150"/>
              <a:gd name="connsiteY4" fmla="*/ 2518117 h 5289453"/>
              <a:gd name="connsiteX5" fmla="*/ 0 w 9383150"/>
              <a:gd name="connsiteY5" fmla="*/ 2518117 h 5289453"/>
              <a:gd name="connsiteX6" fmla="*/ 0 w 9383150"/>
              <a:gd name="connsiteY6" fmla="*/ 5190978 h 5289453"/>
              <a:gd name="connsiteX0" fmla="*/ 0 w 9383150"/>
              <a:gd name="connsiteY0" fmla="*/ 5036234 h 5289453"/>
              <a:gd name="connsiteX1" fmla="*/ 9355015 w 9383150"/>
              <a:gd name="connsiteY1" fmla="*/ 5289453 h 5289453"/>
              <a:gd name="connsiteX2" fmla="*/ 9383150 w 9383150"/>
              <a:gd name="connsiteY2" fmla="*/ 1 h 5289453"/>
              <a:gd name="connsiteX3" fmla="*/ 4923692 w 9383150"/>
              <a:gd name="connsiteY3" fmla="*/ 0 h 5289453"/>
              <a:gd name="connsiteX4" fmla="*/ 4937760 w 9383150"/>
              <a:gd name="connsiteY4" fmla="*/ 2518117 h 5289453"/>
              <a:gd name="connsiteX5" fmla="*/ 0 w 9383150"/>
              <a:gd name="connsiteY5" fmla="*/ 2518117 h 5289453"/>
              <a:gd name="connsiteX6" fmla="*/ 0 w 9383150"/>
              <a:gd name="connsiteY6" fmla="*/ 5036234 h 5289453"/>
              <a:gd name="connsiteX0" fmla="*/ 0 w 9397217"/>
              <a:gd name="connsiteY0" fmla="*/ 4825219 h 5289453"/>
              <a:gd name="connsiteX1" fmla="*/ 9369082 w 9397217"/>
              <a:gd name="connsiteY1" fmla="*/ 5289453 h 5289453"/>
              <a:gd name="connsiteX2" fmla="*/ 9397217 w 9397217"/>
              <a:gd name="connsiteY2" fmla="*/ 1 h 5289453"/>
              <a:gd name="connsiteX3" fmla="*/ 4937759 w 9397217"/>
              <a:gd name="connsiteY3" fmla="*/ 0 h 5289453"/>
              <a:gd name="connsiteX4" fmla="*/ 4951827 w 9397217"/>
              <a:gd name="connsiteY4" fmla="*/ 2518117 h 5289453"/>
              <a:gd name="connsiteX5" fmla="*/ 14067 w 9397217"/>
              <a:gd name="connsiteY5" fmla="*/ 2518117 h 5289453"/>
              <a:gd name="connsiteX6" fmla="*/ 0 w 9397217"/>
              <a:gd name="connsiteY6" fmla="*/ 4825219 h 5289453"/>
              <a:gd name="connsiteX0" fmla="*/ 14068 w 9383150"/>
              <a:gd name="connsiteY0" fmla="*/ 4937761 h 5289453"/>
              <a:gd name="connsiteX1" fmla="*/ 9355015 w 9383150"/>
              <a:gd name="connsiteY1" fmla="*/ 5289453 h 5289453"/>
              <a:gd name="connsiteX2" fmla="*/ 9383150 w 9383150"/>
              <a:gd name="connsiteY2" fmla="*/ 1 h 5289453"/>
              <a:gd name="connsiteX3" fmla="*/ 4923692 w 9383150"/>
              <a:gd name="connsiteY3" fmla="*/ 0 h 5289453"/>
              <a:gd name="connsiteX4" fmla="*/ 4937760 w 9383150"/>
              <a:gd name="connsiteY4" fmla="*/ 2518117 h 5289453"/>
              <a:gd name="connsiteX5" fmla="*/ 0 w 9383150"/>
              <a:gd name="connsiteY5" fmla="*/ 2518117 h 5289453"/>
              <a:gd name="connsiteX6" fmla="*/ 14068 w 9383150"/>
              <a:gd name="connsiteY6" fmla="*/ 4937761 h 5289453"/>
              <a:gd name="connsiteX0" fmla="*/ 14068 w 9383150"/>
              <a:gd name="connsiteY0" fmla="*/ 4937761 h 4937761"/>
              <a:gd name="connsiteX1" fmla="*/ 9312812 w 9383150"/>
              <a:gd name="connsiteY1" fmla="*/ 4923693 h 4937761"/>
              <a:gd name="connsiteX2" fmla="*/ 9383150 w 9383150"/>
              <a:gd name="connsiteY2" fmla="*/ 1 h 4937761"/>
              <a:gd name="connsiteX3" fmla="*/ 4923692 w 9383150"/>
              <a:gd name="connsiteY3" fmla="*/ 0 h 4937761"/>
              <a:gd name="connsiteX4" fmla="*/ 4937760 w 9383150"/>
              <a:gd name="connsiteY4" fmla="*/ 2518117 h 4937761"/>
              <a:gd name="connsiteX5" fmla="*/ 0 w 9383150"/>
              <a:gd name="connsiteY5" fmla="*/ 2518117 h 4937761"/>
              <a:gd name="connsiteX6" fmla="*/ 14068 w 9383150"/>
              <a:gd name="connsiteY6" fmla="*/ 4937761 h 4937761"/>
              <a:gd name="connsiteX0" fmla="*/ 14068 w 9383150"/>
              <a:gd name="connsiteY0" fmla="*/ 4937761 h 4937761"/>
              <a:gd name="connsiteX1" fmla="*/ 9312812 w 9383150"/>
              <a:gd name="connsiteY1" fmla="*/ 4937760 h 4937761"/>
              <a:gd name="connsiteX2" fmla="*/ 9383150 w 9383150"/>
              <a:gd name="connsiteY2" fmla="*/ 1 h 4937761"/>
              <a:gd name="connsiteX3" fmla="*/ 4923692 w 9383150"/>
              <a:gd name="connsiteY3" fmla="*/ 0 h 4937761"/>
              <a:gd name="connsiteX4" fmla="*/ 4937760 w 9383150"/>
              <a:gd name="connsiteY4" fmla="*/ 2518117 h 4937761"/>
              <a:gd name="connsiteX5" fmla="*/ 0 w 9383150"/>
              <a:gd name="connsiteY5" fmla="*/ 2518117 h 4937761"/>
              <a:gd name="connsiteX6" fmla="*/ 14068 w 9383150"/>
              <a:gd name="connsiteY6" fmla="*/ 4937761 h 4937761"/>
              <a:gd name="connsiteX0" fmla="*/ 14068 w 9383150"/>
              <a:gd name="connsiteY0" fmla="*/ 4965658 h 4965658"/>
              <a:gd name="connsiteX1" fmla="*/ 9312812 w 9383150"/>
              <a:gd name="connsiteY1" fmla="*/ 4965657 h 4965658"/>
              <a:gd name="connsiteX2" fmla="*/ 9383150 w 9383150"/>
              <a:gd name="connsiteY2" fmla="*/ 27898 h 4965658"/>
              <a:gd name="connsiteX3" fmla="*/ 4937760 w 9383150"/>
              <a:gd name="connsiteY3" fmla="*/ 0 h 4965658"/>
              <a:gd name="connsiteX4" fmla="*/ 4937760 w 9383150"/>
              <a:gd name="connsiteY4" fmla="*/ 2546014 h 4965658"/>
              <a:gd name="connsiteX5" fmla="*/ 0 w 9383150"/>
              <a:gd name="connsiteY5" fmla="*/ 2546014 h 4965658"/>
              <a:gd name="connsiteX6" fmla="*/ 14068 w 9383150"/>
              <a:gd name="connsiteY6" fmla="*/ 4965658 h 4965658"/>
              <a:gd name="connsiteX0" fmla="*/ 14068 w 9383150"/>
              <a:gd name="connsiteY0" fmla="*/ 4937760 h 4937760"/>
              <a:gd name="connsiteX1" fmla="*/ 9312812 w 9383150"/>
              <a:gd name="connsiteY1" fmla="*/ 4937759 h 4937760"/>
              <a:gd name="connsiteX2" fmla="*/ 9383150 w 9383150"/>
              <a:gd name="connsiteY2" fmla="*/ 0 h 4937760"/>
              <a:gd name="connsiteX3" fmla="*/ 4937760 w 9383150"/>
              <a:gd name="connsiteY3" fmla="*/ 2518116 h 4937760"/>
              <a:gd name="connsiteX4" fmla="*/ 0 w 9383150"/>
              <a:gd name="connsiteY4" fmla="*/ 2518116 h 4937760"/>
              <a:gd name="connsiteX5" fmla="*/ 14068 w 9383150"/>
              <a:gd name="connsiteY5" fmla="*/ 4937760 h 4937760"/>
              <a:gd name="connsiteX0" fmla="*/ 14068 w 9312812"/>
              <a:gd name="connsiteY0" fmla="*/ 2454932 h 2454932"/>
              <a:gd name="connsiteX1" fmla="*/ 9312812 w 9312812"/>
              <a:gd name="connsiteY1" fmla="*/ 2454931 h 2454932"/>
              <a:gd name="connsiteX2" fmla="*/ 9298743 w 9312812"/>
              <a:gd name="connsiteY2" fmla="*/ 0 h 2454932"/>
              <a:gd name="connsiteX3" fmla="*/ 4937760 w 9312812"/>
              <a:gd name="connsiteY3" fmla="*/ 35288 h 2454932"/>
              <a:gd name="connsiteX4" fmla="*/ 0 w 9312812"/>
              <a:gd name="connsiteY4" fmla="*/ 35288 h 2454932"/>
              <a:gd name="connsiteX5" fmla="*/ 14068 w 9312812"/>
              <a:gd name="connsiteY5" fmla="*/ 2454932 h 2454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312812" h="2454932">
                <a:moveTo>
                  <a:pt x="14068" y="2454932"/>
                </a:moveTo>
                <a:lnTo>
                  <a:pt x="9312812" y="2454931"/>
                </a:lnTo>
                <a:cubicBezTo>
                  <a:pt x="9308122" y="1636621"/>
                  <a:pt x="9303433" y="818310"/>
                  <a:pt x="9298743" y="0"/>
                </a:cubicBezTo>
                <a:lnTo>
                  <a:pt x="4937760" y="35288"/>
                </a:lnTo>
                <a:lnTo>
                  <a:pt x="0" y="35288"/>
                </a:lnTo>
                <a:cubicBezTo>
                  <a:pt x="4689" y="841836"/>
                  <a:pt x="9379" y="1648384"/>
                  <a:pt x="14068" y="2454932"/>
                </a:cubicBezTo>
                <a:close/>
              </a:path>
            </a:pathLst>
          </a:custGeom>
          <a:solidFill>
            <a:schemeClr val="bg1">
              <a:alpha val="75000"/>
            </a:scheme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24361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6829C0-227D-88C4-43A0-B615C88E31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of energy consumption&#10;&#10;Description automatically generated">
            <a:extLst>
              <a:ext uri="{FF2B5EF4-FFF2-40B4-BE49-F238E27FC236}">
                <a16:creationId xmlns:a16="http://schemas.microsoft.com/office/drawing/2014/main" id="{983744C9-EFFF-7357-66CB-68FAC8EA58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5099" y="343484"/>
            <a:ext cx="9041802" cy="6171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50231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advClick="0" advTm="10">
        <p159:morph option="byObject"/>
      </p:transition>
    </mc:Choice>
    <mc:Fallback>
      <p:transition advClick="0" advTm="10">
        <p:fade/>
      </p:transition>
    </mc:Fallback>
  </mc:AlternateContent>
</p:sld>
</file>

<file path=ppt/theme/theme1.xml><?xml version="1.0" encoding="utf-8"?>
<a:theme xmlns:a="http://schemas.openxmlformats.org/drawingml/2006/main" name="DashVTI">
  <a:themeElements>
    <a:clrScheme name="Custom 6">
      <a:dk1>
        <a:sysClr val="windowText" lastClr="000000"/>
      </a:dk1>
      <a:lt1>
        <a:sysClr val="window" lastClr="FFFFFF"/>
      </a:lt1>
      <a:dk2>
        <a:srgbClr val="0D1C3B"/>
      </a:dk2>
      <a:lt2>
        <a:srgbClr val="F5F2F9"/>
      </a:lt2>
      <a:accent1>
        <a:srgbClr val="1973EB"/>
      </a:accent1>
      <a:accent2>
        <a:srgbClr val="25C8A2"/>
      </a:accent2>
      <a:accent3>
        <a:srgbClr val="BF8ED1"/>
      </a:accent3>
      <a:accent4>
        <a:srgbClr val="FE733C"/>
      </a:accent4>
      <a:accent5>
        <a:srgbClr val="FE5A5A"/>
      </a:accent5>
      <a:accent6>
        <a:srgbClr val="1AC16E"/>
      </a:accent6>
      <a:hlink>
        <a:srgbClr val="1AC16E"/>
      </a:hlink>
      <a:folHlink>
        <a:srgbClr val="00B0F0"/>
      </a:folHlink>
    </a:clrScheme>
    <a:fontScheme name="grandview display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0A75137F-CDEB-4E94-A788-9D255EBE1B91}" vid="{DE9A6A09-5855-45A3-8E99-4290ED2405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1418</TotalTime>
  <Words>312</Words>
  <Application>Microsoft Macintosh PowerPoint</Application>
  <PresentationFormat>Widescreen</PresentationFormat>
  <Paragraphs>21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Grandview Display</vt:lpstr>
      <vt:lpstr>DashVTI</vt:lpstr>
      <vt:lpstr>Unequal Responsibilities, Unequal Risks: How Income Shapes CO₂ Emissions and Climate Vulnerability</vt:lpstr>
      <vt:lpstr>High-Income Countries Have Contributed the Most to Global Carbon Emissions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Data 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Adam Marchakitus</dc:creator>
  <cp:lastModifiedBy>Adam Marchakitus</cp:lastModifiedBy>
  <cp:revision>2</cp:revision>
  <dcterms:created xsi:type="dcterms:W3CDTF">2025-02-24T01:59:36Z</dcterms:created>
  <dcterms:modified xsi:type="dcterms:W3CDTF">2025-02-25T01:38:32Z</dcterms:modified>
</cp:coreProperties>
</file>