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Inter"/>
      <p:regular r:id="rId48"/>
      <p:bold r:id="rId49"/>
    </p:embeddedFont>
    <p:embeddedFont>
      <p:font typeface="Source Code Pro"/>
      <p:regular r:id="rId50"/>
      <p:bold r:id="rId51"/>
      <p:italic r:id="rId52"/>
      <p:boldItalic r:id="rId53"/>
    </p:embeddedFont>
    <p:embeddedFont>
      <p:font typeface="Nunito Sans SemiBold"/>
      <p:regular r:id="rId54"/>
      <p:bold r:id="rId55"/>
      <p:italic r:id="rId56"/>
      <p:boldItalic r:id="rId57"/>
    </p:embeddedFont>
    <p:embeddedFont>
      <p:font typeface="Nunito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
          <p15:clr>
            <a:srgbClr val="747775"/>
          </p15:clr>
        </p15:guide>
        <p15:guide id="2" orient="horz" pos="113">
          <p15:clr>
            <a:srgbClr val="747775"/>
          </p15:clr>
        </p15:guide>
      </p15:sldGuideLst>
    </p:ext>
    <p:ext uri="GoogleSlidesCustomDataVersion2">
      <go:slidesCustomData xmlns:go="http://customooxmlschemas.google.com/" r:id="rId62" roundtripDataSignature="AMtx7mhVAod9fH/Ucuh74BsJyX6Yf3j/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 orient="horz"/>
        <p:guide pos="11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regular.fntdata"/><Relationship Id="rId47" Type="http://schemas.openxmlformats.org/officeDocument/2006/relationships/slide" Target="slides/slide42.xml"/><Relationship Id="rId49"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Nunito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SourceCodePro-boldItalic.fntdata"/><Relationship Id="rId52" Type="http://schemas.openxmlformats.org/officeDocument/2006/relationships/font" Target="fonts/SourceCodePro-italic.fntdata"/><Relationship Id="rId11" Type="http://schemas.openxmlformats.org/officeDocument/2006/relationships/slide" Target="slides/slide6.xml"/><Relationship Id="rId55" Type="http://schemas.openxmlformats.org/officeDocument/2006/relationships/font" Target="fonts/NunitoSansSemiBold-bold.fntdata"/><Relationship Id="rId10" Type="http://schemas.openxmlformats.org/officeDocument/2006/relationships/slide" Target="slides/slide5.xml"/><Relationship Id="rId54" Type="http://schemas.openxmlformats.org/officeDocument/2006/relationships/font" Target="fonts/NunitoSansSemiBold-regular.fntdata"/><Relationship Id="rId13" Type="http://schemas.openxmlformats.org/officeDocument/2006/relationships/slide" Target="slides/slide8.xml"/><Relationship Id="rId57" Type="http://schemas.openxmlformats.org/officeDocument/2006/relationships/font" Target="fonts/NunitoSansSemiBold-boldItalic.fntdata"/><Relationship Id="rId12" Type="http://schemas.openxmlformats.org/officeDocument/2006/relationships/slide" Target="slides/slide7.xml"/><Relationship Id="rId56" Type="http://schemas.openxmlformats.org/officeDocument/2006/relationships/font" Target="fonts/NunitoSansSemiBold-italic.fntdata"/><Relationship Id="rId15" Type="http://schemas.openxmlformats.org/officeDocument/2006/relationships/slide" Target="slides/slide10.xml"/><Relationship Id="rId59" Type="http://schemas.openxmlformats.org/officeDocument/2006/relationships/font" Target="fonts/NunitoSans-bold.fntdata"/><Relationship Id="rId14" Type="http://schemas.openxmlformats.org/officeDocument/2006/relationships/slide" Target="slides/slide9.xml"/><Relationship Id="rId58" Type="http://schemas.openxmlformats.org/officeDocument/2006/relationships/font" Target="fonts/Nunito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df9c255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7df9c255b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df9c255b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7df9c255bb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df9c255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7df9c255b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df9c255b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7df9c255bb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df9c255b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7df9c255bb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df9c255b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7df9c255b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df9c255b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7df9c255bb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e46df6e7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7e46df6e7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df9c255b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7df9c255bb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e46df6e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7e46df6e7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e46df6e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7e46df6e7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e46df6e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7e46df6e7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e46df6e7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7e46df6e7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e46df6e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7e46df6e7b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e46df6e7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7e46df6e7b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e46df6e7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7e46df6e7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e46df6e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7e46df6e7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e46df6e7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7e46df6e7b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e46df6e7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7e46df6e7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e46df6e7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7e46df6e7b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415c0cc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e415c0ccf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e46df6e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7e46df6e7b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e46df6e7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7e46df6e7b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e46df6e7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7e46df6e7b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e46df6e7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7e46df6e7b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0423c6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80423c6a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0423c6a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80423c6a7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0423c6a7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80423c6a7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0423c6a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80423c6a7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0423c6a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80423c6a7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0423c6a7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80423c6a71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805b1936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805b1936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df9c255b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7df9c255b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df9c255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7df9c255b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df9c255b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7df9c255b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9" name="Google Shape;9;p97"/>
          <p:cNvPicPr preferRelativeResize="0"/>
          <p:nvPr/>
        </p:nvPicPr>
        <p:blipFill rotWithShape="1">
          <a:blip r:embed="rId2">
            <a:alphaModFix/>
          </a:blip>
          <a:srcRect b="0" l="0" r="0" t="0"/>
          <a:stretch/>
        </p:blipFill>
        <p:spPr>
          <a:xfrm>
            <a:off x="3508963" y="4087950"/>
            <a:ext cx="2126075" cy="779375"/>
          </a:xfrm>
          <a:prstGeom prst="rect">
            <a:avLst/>
          </a:prstGeom>
          <a:noFill/>
          <a:ln>
            <a:noFill/>
          </a:ln>
        </p:spPr>
      </p:pic>
      <p:pic>
        <p:nvPicPr>
          <p:cNvPr id="10" name="Google Shape;10;p97"/>
          <p:cNvPicPr preferRelativeResize="0"/>
          <p:nvPr/>
        </p:nvPicPr>
        <p:blipFill rotWithShape="1">
          <a:blip r:embed="rId3">
            <a:alphaModFix/>
          </a:blip>
          <a:srcRect b="0" l="0" r="0" t="0"/>
          <a:stretch/>
        </p:blipFill>
        <p:spPr>
          <a:xfrm>
            <a:off x="1709036" y="1198003"/>
            <a:ext cx="5725926" cy="23887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
    <p:spTree>
      <p:nvGrpSpPr>
        <p:cNvPr id="11" name="Shape 11"/>
        <p:cNvGrpSpPr/>
        <p:nvPr/>
      </p:nvGrpSpPr>
      <p:grpSpPr>
        <a:xfrm>
          <a:off x="0" y="0"/>
          <a:ext cx="0" cy="0"/>
          <a:chOff x="0" y="0"/>
          <a:chExt cx="0" cy="0"/>
        </a:xfrm>
      </p:grpSpPr>
      <p:pic>
        <p:nvPicPr>
          <p:cNvPr id="12" name="Google Shape;12;p98"/>
          <p:cNvPicPr preferRelativeResize="0"/>
          <p:nvPr/>
        </p:nvPicPr>
        <p:blipFill rotWithShape="1">
          <a:blip r:embed="rId2">
            <a:alphaModFix/>
          </a:blip>
          <a:srcRect b="0" l="0" r="0" t="0"/>
          <a:stretch/>
        </p:blipFill>
        <p:spPr>
          <a:xfrm>
            <a:off x="4138462" y="2621449"/>
            <a:ext cx="867075" cy="220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7">
  <p:cSld name="CUSTOM_6">
    <p:spTree>
      <p:nvGrpSpPr>
        <p:cNvPr id="13" name="Shape 13"/>
        <p:cNvGrpSpPr/>
        <p:nvPr/>
      </p:nvGrpSpPr>
      <p:grpSpPr>
        <a:xfrm>
          <a:off x="0" y="0"/>
          <a:ext cx="0" cy="0"/>
          <a:chOff x="0" y="0"/>
          <a:chExt cx="0" cy="0"/>
        </a:xfrm>
      </p:grpSpPr>
      <p:sp>
        <p:nvSpPr>
          <p:cNvPr id="14" name="Google Shape;14;p101"/>
          <p:cNvSpPr/>
          <p:nvPr/>
        </p:nvSpPr>
        <p:spPr>
          <a:xfrm>
            <a:off x="2400" y="-4750"/>
            <a:ext cx="9139200" cy="650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01"/>
          <p:cNvSpPr/>
          <p:nvPr/>
        </p:nvSpPr>
        <p:spPr>
          <a:xfrm>
            <a:off x="2400" y="4649400"/>
            <a:ext cx="9139200" cy="494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101"/>
          <p:cNvPicPr preferRelativeResize="0"/>
          <p:nvPr/>
        </p:nvPicPr>
        <p:blipFill rotWithShape="1">
          <a:blip r:embed="rId2">
            <a:alphaModFix/>
          </a:blip>
          <a:srcRect b="0" l="0" r="0" t="0"/>
          <a:stretch/>
        </p:blipFill>
        <p:spPr>
          <a:xfrm>
            <a:off x="7669000" y="4697275"/>
            <a:ext cx="1222450" cy="446225"/>
          </a:xfrm>
          <a:prstGeom prst="rect">
            <a:avLst/>
          </a:prstGeom>
          <a:noFill/>
          <a:ln>
            <a:noFill/>
          </a:ln>
        </p:spPr>
      </p:pic>
      <p:pic>
        <p:nvPicPr>
          <p:cNvPr id="17" name="Google Shape;17;p101"/>
          <p:cNvPicPr preferRelativeResize="0"/>
          <p:nvPr/>
        </p:nvPicPr>
        <p:blipFill rotWithShape="1">
          <a:blip r:embed="rId3">
            <a:alphaModFix/>
          </a:blip>
          <a:srcRect b="0" l="0" r="0" t="0"/>
          <a:stretch/>
        </p:blipFill>
        <p:spPr>
          <a:xfrm>
            <a:off x="8291350" y="55430"/>
            <a:ext cx="749224" cy="530333"/>
          </a:xfrm>
          <a:prstGeom prst="rect">
            <a:avLst/>
          </a:prstGeom>
          <a:noFill/>
          <a:ln>
            <a:noFill/>
          </a:ln>
        </p:spPr>
      </p:pic>
      <p:pic>
        <p:nvPicPr>
          <p:cNvPr id="18" name="Google Shape;18;p101"/>
          <p:cNvPicPr preferRelativeResize="0"/>
          <p:nvPr/>
        </p:nvPicPr>
        <p:blipFill rotWithShape="1">
          <a:blip r:embed="rId4">
            <a:alphaModFix/>
          </a:blip>
          <a:srcRect b="0" l="0" r="0" t="0"/>
          <a:stretch/>
        </p:blipFill>
        <p:spPr>
          <a:xfrm>
            <a:off x="538457" y="798474"/>
            <a:ext cx="347325" cy="88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1">
    <p:spTree>
      <p:nvGrpSpPr>
        <p:cNvPr id="19" name="Shape 19"/>
        <p:cNvGrpSpPr/>
        <p:nvPr/>
      </p:nvGrpSpPr>
      <p:grpSpPr>
        <a:xfrm>
          <a:off x="0" y="0"/>
          <a:ext cx="0" cy="0"/>
          <a:chOff x="0" y="0"/>
          <a:chExt cx="0" cy="0"/>
        </a:xfrm>
      </p:grpSpPr>
      <p:sp>
        <p:nvSpPr>
          <p:cNvPr id="20" name="Google Shape;20;p99"/>
          <p:cNvSpPr txBox="1"/>
          <p:nvPr/>
        </p:nvSpPr>
        <p:spPr>
          <a:xfrm>
            <a:off x="431175" y="61700"/>
            <a:ext cx="21147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es" sz="2200" u="none" cap="none" strike="noStrike">
                <a:solidFill>
                  <a:srgbClr val="666666"/>
                </a:solidFill>
                <a:latin typeface="Nunito Sans"/>
                <a:ea typeface="Nunito Sans"/>
                <a:cs typeface="Nunito Sans"/>
                <a:sym typeface="Nunito Sans"/>
              </a:rPr>
              <a:t>INDEX</a:t>
            </a:r>
            <a:endParaRPr b="1" i="0" sz="2200" u="none" cap="none" strike="noStrike">
              <a:solidFill>
                <a:srgbClr val="666666"/>
              </a:solidFill>
              <a:latin typeface="Nunito Sans"/>
              <a:ea typeface="Nunito Sans"/>
              <a:cs typeface="Nunito Sans"/>
              <a:sym typeface="Nunito Sans"/>
            </a:endParaRPr>
          </a:p>
        </p:txBody>
      </p:sp>
      <p:sp>
        <p:nvSpPr>
          <p:cNvPr id="21" name="Google Shape;21;p99"/>
          <p:cNvSpPr/>
          <p:nvPr/>
        </p:nvSpPr>
        <p:spPr>
          <a:xfrm>
            <a:off x="2400" y="4649400"/>
            <a:ext cx="9139200" cy="494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99"/>
          <p:cNvPicPr preferRelativeResize="0"/>
          <p:nvPr/>
        </p:nvPicPr>
        <p:blipFill rotWithShape="1">
          <a:blip r:embed="rId2">
            <a:alphaModFix/>
          </a:blip>
          <a:srcRect b="0" l="0" r="0" t="0"/>
          <a:stretch/>
        </p:blipFill>
        <p:spPr>
          <a:xfrm>
            <a:off x="7669000" y="4697275"/>
            <a:ext cx="1222450" cy="446225"/>
          </a:xfrm>
          <a:prstGeom prst="rect">
            <a:avLst/>
          </a:prstGeom>
          <a:noFill/>
          <a:ln>
            <a:noFill/>
          </a:ln>
        </p:spPr>
      </p:pic>
      <p:sp>
        <p:nvSpPr>
          <p:cNvPr id="23" name="Google Shape;23;p99"/>
          <p:cNvSpPr/>
          <p:nvPr/>
        </p:nvSpPr>
        <p:spPr>
          <a:xfrm>
            <a:off x="0" y="-4750"/>
            <a:ext cx="9139200" cy="650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9"/>
          <p:cNvSpPr txBox="1"/>
          <p:nvPr/>
        </p:nvSpPr>
        <p:spPr>
          <a:xfrm>
            <a:off x="431175" y="61700"/>
            <a:ext cx="33570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i="0" lang="es" sz="2200" u="none" cap="none" strike="noStrike">
                <a:solidFill>
                  <a:srgbClr val="666666"/>
                </a:solidFill>
                <a:latin typeface="Nunito Sans"/>
                <a:ea typeface="Nunito Sans"/>
                <a:cs typeface="Nunito Sans"/>
                <a:sym typeface="Nunito Sans"/>
              </a:rPr>
              <a:t>INDEX</a:t>
            </a:r>
            <a:endParaRPr b="1" i="0" sz="2200" u="none" cap="none" strike="noStrike">
              <a:solidFill>
                <a:srgbClr val="666666"/>
              </a:solidFill>
              <a:latin typeface="Nunito Sans"/>
              <a:ea typeface="Nunito Sans"/>
              <a:cs typeface="Nunito Sans"/>
              <a:sym typeface="Nunito Sans"/>
            </a:endParaRPr>
          </a:p>
        </p:txBody>
      </p:sp>
      <p:pic>
        <p:nvPicPr>
          <p:cNvPr id="25" name="Google Shape;25;p99"/>
          <p:cNvPicPr preferRelativeResize="0"/>
          <p:nvPr/>
        </p:nvPicPr>
        <p:blipFill rotWithShape="1">
          <a:blip r:embed="rId3">
            <a:alphaModFix/>
          </a:blip>
          <a:srcRect b="0" l="0" r="0" t="0"/>
          <a:stretch/>
        </p:blipFill>
        <p:spPr>
          <a:xfrm>
            <a:off x="8291350" y="55430"/>
            <a:ext cx="749224" cy="53033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3">
    <p:spTree>
      <p:nvGrpSpPr>
        <p:cNvPr id="26" name="Shape 26"/>
        <p:cNvGrpSpPr/>
        <p:nvPr/>
      </p:nvGrpSpPr>
      <p:grpSpPr>
        <a:xfrm>
          <a:off x="0" y="0"/>
          <a:ext cx="0" cy="0"/>
          <a:chOff x="0" y="0"/>
          <a:chExt cx="0" cy="0"/>
        </a:xfrm>
      </p:grpSpPr>
      <p:sp>
        <p:nvSpPr>
          <p:cNvPr id="27" name="Google Shape;27;p100"/>
          <p:cNvSpPr/>
          <p:nvPr/>
        </p:nvSpPr>
        <p:spPr>
          <a:xfrm>
            <a:off x="2400" y="4649400"/>
            <a:ext cx="9139200" cy="494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p100"/>
          <p:cNvPicPr preferRelativeResize="0"/>
          <p:nvPr/>
        </p:nvPicPr>
        <p:blipFill rotWithShape="1">
          <a:blip r:embed="rId2">
            <a:alphaModFix/>
          </a:blip>
          <a:srcRect b="0" l="0" r="0" t="0"/>
          <a:stretch/>
        </p:blipFill>
        <p:spPr>
          <a:xfrm>
            <a:off x="7669000" y="4697275"/>
            <a:ext cx="1222450" cy="446225"/>
          </a:xfrm>
          <a:prstGeom prst="rect">
            <a:avLst/>
          </a:prstGeom>
          <a:noFill/>
          <a:ln>
            <a:noFill/>
          </a:ln>
        </p:spPr>
      </p:pic>
      <p:sp>
        <p:nvSpPr>
          <p:cNvPr id="29" name="Google Shape;29;p100"/>
          <p:cNvSpPr/>
          <p:nvPr/>
        </p:nvSpPr>
        <p:spPr>
          <a:xfrm>
            <a:off x="2400" y="0"/>
            <a:ext cx="9139200" cy="6507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 name="Google Shape;30;p100"/>
          <p:cNvPicPr preferRelativeResize="0"/>
          <p:nvPr/>
        </p:nvPicPr>
        <p:blipFill rotWithShape="1">
          <a:blip r:embed="rId3">
            <a:alphaModFix/>
          </a:blip>
          <a:srcRect b="0" l="0" r="0" t="0"/>
          <a:stretch/>
        </p:blipFill>
        <p:spPr>
          <a:xfrm>
            <a:off x="4138462" y="3483924"/>
            <a:ext cx="867075" cy="220949"/>
          </a:xfrm>
          <a:prstGeom prst="rect">
            <a:avLst/>
          </a:prstGeom>
          <a:noFill/>
          <a:ln>
            <a:noFill/>
          </a:ln>
        </p:spPr>
      </p:pic>
      <p:pic>
        <p:nvPicPr>
          <p:cNvPr id="31" name="Google Shape;31;p100"/>
          <p:cNvPicPr preferRelativeResize="0"/>
          <p:nvPr/>
        </p:nvPicPr>
        <p:blipFill rotWithShape="1">
          <a:blip r:embed="rId4">
            <a:alphaModFix/>
          </a:blip>
          <a:srcRect b="0" l="0" r="0" t="0"/>
          <a:stretch/>
        </p:blipFill>
        <p:spPr>
          <a:xfrm>
            <a:off x="8291350" y="55430"/>
            <a:ext cx="749224" cy="5303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32" name="Shape 3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35" name="Google Shape;35;p103"/>
          <p:cNvSpPr/>
          <p:nvPr/>
        </p:nvSpPr>
        <p:spPr>
          <a:xfrm>
            <a:off x="6463125" y="3130300"/>
            <a:ext cx="791400" cy="791400"/>
          </a:xfrm>
          <a:prstGeom prst="ellipse">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3"/>
          <p:cNvSpPr/>
          <p:nvPr/>
        </p:nvSpPr>
        <p:spPr>
          <a:xfrm>
            <a:off x="4200375" y="3130300"/>
            <a:ext cx="791400" cy="791400"/>
          </a:xfrm>
          <a:prstGeom prst="ellipse">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3"/>
          <p:cNvSpPr/>
          <p:nvPr/>
        </p:nvSpPr>
        <p:spPr>
          <a:xfrm>
            <a:off x="1894300" y="3106075"/>
            <a:ext cx="791400" cy="791400"/>
          </a:xfrm>
          <a:prstGeom prst="ellipse">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103"/>
          <p:cNvPicPr preferRelativeResize="0"/>
          <p:nvPr/>
        </p:nvPicPr>
        <p:blipFill rotWithShape="1">
          <a:blip r:embed="rId2">
            <a:alphaModFix/>
          </a:blip>
          <a:srcRect b="0" l="0" r="0" t="0"/>
          <a:stretch/>
        </p:blipFill>
        <p:spPr>
          <a:xfrm>
            <a:off x="4214643" y="3130295"/>
            <a:ext cx="791400" cy="791400"/>
          </a:xfrm>
          <a:prstGeom prst="rect">
            <a:avLst/>
          </a:prstGeom>
          <a:noFill/>
          <a:ln>
            <a:noFill/>
          </a:ln>
        </p:spPr>
      </p:pic>
      <p:pic>
        <p:nvPicPr>
          <p:cNvPr id="39" name="Google Shape;39;p103"/>
          <p:cNvPicPr preferRelativeResize="0"/>
          <p:nvPr/>
        </p:nvPicPr>
        <p:blipFill rotWithShape="1">
          <a:blip r:embed="rId3">
            <a:alphaModFix/>
          </a:blip>
          <a:srcRect b="0" l="0" r="0" t="0"/>
          <a:stretch/>
        </p:blipFill>
        <p:spPr>
          <a:xfrm>
            <a:off x="6431924" y="3130301"/>
            <a:ext cx="791400" cy="791400"/>
          </a:xfrm>
          <a:prstGeom prst="rect">
            <a:avLst/>
          </a:prstGeom>
          <a:noFill/>
          <a:ln>
            <a:noFill/>
          </a:ln>
        </p:spPr>
      </p:pic>
      <p:sp>
        <p:nvSpPr>
          <p:cNvPr id="40" name="Google Shape;40;p103"/>
          <p:cNvSpPr txBox="1"/>
          <p:nvPr/>
        </p:nvSpPr>
        <p:spPr>
          <a:xfrm>
            <a:off x="1608600" y="962850"/>
            <a:ext cx="5926800" cy="126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s" sz="6000" u="none" cap="none" strike="noStrike">
                <a:solidFill>
                  <a:srgbClr val="666666"/>
                </a:solidFill>
                <a:latin typeface="Nunito Sans"/>
                <a:ea typeface="Nunito Sans"/>
                <a:cs typeface="Nunito Sans"/>
                <a:sym typeface="Nunito Sans"/>
              </a:rPr>
              <a:t>Thanks!</a:t>
            </a:r>
            <a:endParaRPr b="1" i="0" sz="6000" u="none" cap="none" strike="noStrike">
              <a:solidFill>
                <a:srgbClr val="666666"/>
              </a:solidFill>
              <a:latin typeface="Nunito Sans"/>
              <a:ea typeface="Nunito Sans"/>
              <a:cs typeface="Nunito Sans"/>
              <a:sym typeface="Nunito Sans"/>
            </a:endParaRPr>
          </a:p>
        </p:txBody>
      </p:sp>
      <p:sp>
        <p:nvSpPr>
          <p:cNvPr id="41" name="Google Shape;41;p103"/>
          <p:cNvSpPr txBox="1"/>
          <p:nvPr/>
        </p:nvSpPr>
        <p:spPr>
          <a:xfrm>
            <a:off x="1513625" y="4037325"/>
            <a:ext cx="1745100" cy="2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666666"/>
                </a:solidFill>
                <a:latin typeface="Nunito Sans SemiBold"/>
                <a:ea typeface="Nunito Sans SemiBold"/>
                <a:cs typeface="Nunito Sans SemiBold"/>
                <a:sym typeface="Nunito Sans SemiBold"/>
              </a:rPr>
              <a:t>+34 918 286 473</a:t>
            </a:r>
            <a:endParaRPr b="0" i="0" sz="1400" u="none" cap="none" strike="noStrike">
              <a:solidFill>
                <a:srgbClr val="666666"/>
              </a:solidFill>
              <a:latin typeface="Nunito Sans SemiBold"/>
              <a:ea typeface="Nunito Sans SemiBold"/>
              <a:cs typeface="Nunito Sans SemiBold"/>
              <a:sym typeface="Nunito Sans SemiBold"/>
            </a:endParaRPr>
          </a:p>
        </p:txBody>
      </p:sp>
      <p:sp>
        <p:nvSpPr>
          <p:cNvPr id="42" name="Google Shape;42;p103"/>
          <p:cNvSpPr txBox="1"/>
          <p:nvPr/>
        </p:nvSpPr>
        <p:spPr>
          <a:xfrm>
            <a:off x="3749950" y="4037325"/>
            <a:ext cx="1745100" cy="2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666666"/>
                </a:solidFill>
                <a:latin typeface="Nunito Sans SemiBold"/>
                <a:ea typeface="Nunito Sans SemiBold"/>
                <a:cs typeface="Nunito Sans SemiBold"/>
                <a:sym typeface="Nunito Sans SemiBold"/>
              </a:rPr>
              <a:t>numa@stratio.com</a:t>
            </a:r>
            <a:endParaRPr b="0" i="0" sz="1400" u="none" cap="none" strike="noStrike">
              <a:solidFill>
                <a:srgbClr val="666666"/>
              </a:solidFill>
              <a:latin typeface="Nunito Sans SemiBold"/>
              <a:ea typeface="Nunito Sans SemiBold"/>
              <a:cs typeface="Nunito Sans SemiBold"/>
              <a:sym typeface="Nunito Sans SemiBold"/>
            </a:endParaRPr>
          </a:p>
        </p:txBody>
      </p:sp>
      <p:sp>
        <p:nvSpPr>
          <p:cNvPr id="43" name="Google Shape;43;p103"/>
          <p:cNvSpPr txBox="1"/>
          <p:nvPr/>
        </p:nvSpPr>
        <p:spPr>
          <a:xfrm>
            <a:off x="5975500" y="4037325"/>
            <a:ext cx="1907400" cy="29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666666"/>
                </a:solidFill>
                <a:latin typeface="Nunito Sans SemiBold"/>
                <a:ea typeface="Nunito Sans SemiBold"/>
                <a:cs typeface="Nunito Sans SemiBold"/>
                <a:sym typeface="Nunito Sans SemiBold"/>
              </a:rPr>
              <a:t>stratio.com/numa</a:t>
            </a:r>
            <a:endParaRPr b="0" i="0" sz="1400" u="none" cap="none" strike="noStrike">
              <a:solidFill>
                <a:srgbClr val="666666"/>
              </a:solidFill>
              <a:latin typeface="Nunito Sans SemiBold"/>
              <a:ea typeface="Nunito Sans SemiBold"/>
              <a:cs typeface="Nunito Sans SemiBold"/>
              <a:sym typeface="Nunito Sans SemiBold"/>
            </a:endParaRPr>
          </a:p>
        </p:txBody>
      </p:sp>
      <p:pic>
        <p:nvPicPr>
          <p:cNvPr id="44" name="Google Shape;44;p103"/>
          <p:cNvPicPr preferRelativeResize="0"/>
          <p:nvPr/>
        </p:nvPicPr>
        <p:blipFill rotWithShape="1">
          <a:blip r:embed="rId4">
            <a:alphaModFix/>
          </a:blip>
          <a:srcRect b="0" l="0" r="0" t="0"/>
          <a:stretch/>
        </p:blipFill>
        <p:spPr>
          <a:xfrm>
            <a:off x="1831178" y="3085872"/>
            <a:ext cx="957600" cy="957600"/>
          </a:xfrm>
          <a:prstGeom prst="rect">
            <a:avLst/>
          </a:prstGeom>
          <a:noFill/>
          <a:ln>
            <a:noFill/>
          </a:ln>
        </p:spPr>
      </p:pic>
      <p:pic>
        <p:nvPicPr>
          <p:cNvPr id="45" name="Google Shape;45;p103"/>
          <p:cNvPicPr preferRelativeResize="0"/>
          <p:nvPr/>
        </p:nvPicPr>
        <p:blipFill rotWithShape="1">
          <a:blip r:embed="rId5">
            <a:alphaModFix/>
          </a:blip>
          <a:srcRect b="0" l="0" r="0" t="0"/>
          <a:stretch/>
        </p:blipFill>
        <p:spPr>
          <a:xfrm>
            <a:off x="4138462" y="2398499"/>
            <a:ext cx="867075" cy="2209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ge2616e446d_0_1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5.jpg"/><Relationship Id="rId4" Type="http://schemas.openxmlformats.org/officeDocument/2006/relationships/image" Target="../media/image13.png"/><Relationship Id="rId5" Type="http://schemas.openxmlformats.org/officeDocument/2006/relationships/hyperlink" Target="https://www.linkedin.com/in/alejandro-marchan-alvarez/" TargetMode="External"/><Relationship Id="rId6" Type="http://schemas.openxmlformats.org/officeDocument/2006/relationships/hyperlink" Target="https://github.com/AlejandroMarchan" TargetMode="External"/><Relationship Id="rId7"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42.png"/><Relationship Id="rId5"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amarchan-stratio/spark-course" TargetMode="External"/><Relationship Id="rId4" Type="http://schemas.openxmlformats.org/officeDocument/2006/relationships/hyperlink" Target="https://github.com/amarchan-stratio/spark-course" TargetMode="External"/><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hyperlink" Target="https://www.hackerrank.com/domains/python" TargetMode="External"/><Relationship Id="rId5" Type="http://schemas.openxmlformats.org/officeDocument/2006/relationships/hyperlink" Target="https://www.hackerrank.com/a_marchan" TargetMode="External"/><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nvSpPr>
        <p:spPr>
          <a:xfrm>
            <a:off x="4829325" y="2851450"/>
            <a:ext cx="2175300" cy="31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700">
                <a:solidFill>
                  <a:srgbClr val="666666"/>
                </a:solidFill>
                <a:latin typeface="Nunito Sans"/>
                <a:ea typeface="Nunito Sans"/>
                <a:cs typeface="Nunito Sans"/>
                <a:sym typeface="Nunito Sans"/>
              </a:rPr>
              <a:t>GEN AI 1.0</a:t>
            </a:r>
            <a:endParaRPr b="1" sz="1700">
              <a:solidFill>
                <a:srgbClr val="666666"/>
              </a:solidFill>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7df9c255bb_0_51"/>
          <p:cNvSpPr txBox="1"/>
          <p:nvPr/>
        </p:nvSpPr>
        <p:spPr>
          <a:xfrm>
            <a:off x="1608600" y="1818150"/>
            <a:ext cx="59268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3</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Introduction to Spark</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7df9c255bb_0_5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22" name="Google Shape;122;g27df9c255bb_0_5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What is Apache Spark?</a:t>
            </a:r>
            <a:endParaRPr b="1" i="0" sz="1400" u="none" cap="none" strike="noStrike">
              <a:solidFill>
                <a:srgbClr val="000000"/>
              </a:solidFill>
              <a:latin typeface="Nunito Sans"/>
              <a:ea typeface="Nunito Sans"/>
              <a:cs typeface="Nunito Sans"/>
              <a:sym typeface="Nunito Sans"/>
            </a:endParaRPr>
          </a:p>
        </p:txBody>
      </p:sp>
      <p:sp>
        <p:nvSpPr>
          <p:cNvPr id="123" name="Google Shape;123;g27df9c255bb_0_57"/>
          <p:cNvSpPr txBox="1"/>
          <p:nvPr/>
        </p:nvSpPr>
        <p:spPr>
          <a:xfrm>
            <a:off x="507375" y="972275"/>
            <a:ext cx="5875500" cy="75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a:latin typeface="Nunito Sans"/>
                <a:ea typeface="Nunito Sans"/>
                <a:cs typeface="Nunito Sans"/>
                <a:sym typeface="Nunito Sans"/>
              </a:rPr>
              <a:t>Apache Spark is an </a:t>
            </a:r>
            <a:r>
              <a:rPr b="1" lang="es">
                <a:latin typeface="Nunito Sans"/>
                <a:ea typeface="Nunito Sans"/>
                <a:cs typeface="Nunito Sans"/>
                <a:sym typeface="Nunito Sans"/>
              </a:rPr>
              <a:t>open-source distributed computing system</a:t>
            </a:r>
            <a:r>
              <a:rPr lang="es">
                <a:latin typeface="Nunito Sans"/>
                <a:ea typeface="Nunito Sans"/>
                <a:cs typeface="Nunito Sans"/>
                <a:sym typeface="Nunito Sans"/>
              </a:rPr>
              <a:t> that provides an interface for programming entire clusters with implicit </a:t>
            </a:r>
            <a:r>
              <a:rPr b="1" lang="es">
                <a:latin typeface="Nunito Sans"/>
                <a:ea typeface="Nunito Sans"/>
                <a:cs typeface="Nunito Sans"/>
                <a:sym typeface="Nunito Sans"/>
              </a:rPr>
              <a:t>data parallelism</a:t>
            </a:r>
            <a:r>
              <a:rPr lang="es">
                <a:latin typeface="Nunito Sans"/>
                <a:ea typeface="Nunito Sans"/>
                <a:cs typeface="Nunito Sans"/>
                <a:sym typeface="Nunito Sans"/>
              </a:rPr>
              <a:t> and </a:t>
            </a:r>
            <a:r>
              <a:rPr b="1" lang="es">
                <a:latin typeface="Nunito Sans"/>
                <a:ea typeface="Nunito Sans"/>
                <a:cs typeface="Nunito Sans"/>
                <a:sym typeface="Nunito Sans"/>
              </a:rPr>
              <a:t>fault tolerance</a:t>
            </a:r>
            <a:r>
              <a:rPr lang="es">
                <a:latin typeface="Nunito Sans"/>
                <a:ea typeface="Nunito Sans"/>
                <a:cs typeface="Nunito Sans"/>
                <a:sym typeface="Nunito Sans"/>
              </a:rPr>
              <a:t>.</a:t>
            </a:r>
            <a:endParaRPr>
              <a:latin typeface="Nunito Sans"/>
              <a:ea typeface="Nunito Sans"/>
              <a:cs typeface="Nunito Sans"/>
              <a:sym typeface="Nunito Sans"/>
            </a:endParaRPr>
          </a:p>
        </p:txBody>
      </p:sp>
      <p:pic>
        <p:nvPicPr>
          <p:cNvPr id="124" name="Google Shape;124;g27df9c255bb_0_57"/>
          <p:cNvPicPr preferRelativeResize="0"/>
          <p:nvPr/>
        </p:nvPicPr>
        <p:blipFill rotWithShape="1">
          <a:blip r:embed="rId3">
            <a:alphaModFix/>
          </a:blip>
          <a:srcRect b="32565" l="26383" r="27345" t="16141"/>
          <a:stretch/>
        </p:blipFill>
        <p:spPr>
          <a:xfrm>
            <a:off x="6576850" y="730725"/>
            <a:ext cx="1792175" cy="960927"/>
          </a:xfrm>
          <a:prstGeom prst="rect">
            <a:avLst/>
          </a:prstGeom>
          <a:noFill/>
          <a:ln>
            <a:noFill/>
          </a:ln>
        </p:spPr>
      </p:pic>
      <p:sp>
        <p:nvSpPr>
          <p:cNvPr id="125" name="Google Shape;125;g27df9c255bb_0_57"/>
          <p:cNvSpPr txBox="1"/>
          <p:nvPr/>
        </p:nvSpPr>
        <p:spPr>
          <a:xfrm>
            <a:off x="501175" y="1726225"/>
            <a:ext cx="8151900" cy="60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a:latin typeface="Nunito Sans"/>
                <a:ea typeface="Nunito Sans"/>
                <a:cs typeface="Nunito Sans"/>
                <a:sym typeface="Nunito Sans"/>
              </a:rPr>
              <a:t>It was built on top of </a:t>
            </a:r>
            <a:r>
              <a:rPr b="1" lang="es">
                <a:latin typeface="Nunito Sans"/>
                <a:ea typeface="Nunito Sans"/>
                <a:cs typeface="Nunito Sans"/>
                <a:sym typeface="Nunito Sans"/>
              </a:rPr>
              <a:t>Hadoop MapReduce</a:t>
            </a:r>
            <a:r>
              <a:rPr lang="es">
                <a:latin typeface="Nunito Sans"/>
                <a:ea typeface="Nunito Sans"/>
                <a:cs typeface="Nunito Sans"/>
                <a:sym typeface="Nunito Sans"/>
              </a:rPr>
              <a:t> and extends the </a:t>
            </a:r>
            <a:r>
              <a:rPr b="1" lang="es">
                <a:latin typeface="Nunito Sans"/>
                <a:ea typeface="Nunito Sans"/>
                <a:cs typeface="Nunito Sans"/>
                <a:sym typeface="Nunito Sans"/>
              </a:rPr>
              <a:t>MapReduce model</a:t>
            </a:r>
            <a:r>
              <a:rPr lang="es">
                <a:latin typeface="Nunito Sans"/>
                <a:ea typeface="Nunito Sans"/>
                <a:cs typeface="Nunito Sans"/>
                <a:sym typeface="Nunito Sans"/>
              </a:rPr>
              <a:t> to efficiently use more types of computations, including interactive queries and stream processing.</a:t>
            </a:r>
            <a:endParaRPr>
              <a:latin typeface="Nunito Sans"/>
              <a:ea typeface="Nunito Sans"/>
              <a:cs typeface="Nunito Sans"/>
              <a:sym typeface="Nunito Sans"/>
            </a:endParaRPr>
          </a:p>
        </p:txBody>
      </p:sp>
      <p:pic>
        <p:nvPicPr>
          <p:cNvPr id="126" name="Google Shape;126;g27df9c255bb_0_57"/>
          <p:cNvPicPr preferRelativeResize="0"/>
          <p:nvPr/>
        </p:nvPicPr>
        <p:blipFill>
          <a:blip r:embed="rId4">
            <a:alphaModFix/>
          </a:blip>
          <a:stretch>
            <a:fillRect/>
          </a:stretch>
        </p:blipFill>
        <p:spPr>
          <a:xfrm>
            <a:off x="3743513" y="2332503"/>
            <a:ext cx="4907951" cy="2321125"/>
          </a:xfrm>
          <a:prstGeom prst="rect">
            <a:avLst/>
          </a:prstGeom>
          <a:noFill/>
          <a:ln>
            <a:noFill/>
          </a:ln>
        </p:spPr>
      </p:pic>
      <p:pic>
        <p:nvPicPr>
          <p:cNvPr id="127" name="Google Shape;127;g27df9c255bb_0_57"/>
          <p:cNvPicPr preferRelativeResize="0"/>
          <p:nvPr/>
        </p:nvPicPr>
        <p:blipFill>
          <a:blip r:embed="rId5">
            <a:alphaModFix/>
          </a:blip>
          <a:stretch>
            <a:fillRect/>
          </a:stretch>
        </p:blipFill>
        <p:spPr>
          <a:xfrm>
            <a:off x="769350" y="3089738"/>
            <a:ext cx="2546726" cy="80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7df9c255bb_0_79"/>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33" name="Google Shape;133;g27df9c255bb_0_79"/>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Key aspects</a:t>
            </a:r>
            <a:endParaRPr b="1" i="0" sz="1400" u="none" cap="none" strike="noStrike">
              <a:solidFill>
                <a:srgbClr val="000000"/>
              </a:solidFill>
              <a:latin typeface="Nunito Sans"/>
              <a:ea typeface="Nunito Sans"/>
              <a:cs typeface="Nunito Sans"/>
              <a:sym typeface="Nunito Sans"/>
            </a:endParaRPr>
          </a:p>
        </p:txBody>
      </p:sp>
      <p:sp>
        <p:nvSpPr>
          <p:cNvPr id="134" name="Google Shape;134;g27df9c255bb_0_79"/>
          <p:cNvSpPr txBox="1"/>
          <p:nvPr/>
        </p:nvSpPr>
        <p:spPr>
          <a:xfrm>
            <a:off x="553375" y="1159825"/>
            <a:ext cx="8321700" cy="3582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Framework for distributed data computing.</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Designed to be executed in large scale </a:t>
            </a:r>
            <a:r>
              <a:rPr b="0" i="1" lang="es" sz="1400" u="none" cap="none" strike="noStrike">
                <a:solidFill>
                  <a:srgbClr val="000000"/>
                </a:solidFill>
                <a:latin typeface="Nunito Sans"/>
                <a:ea typeface="Nunito Sans"/>
                <a:cs typeface="Nunito Sans"/>
                <a:sym typeface="Nunito Sans"/>
              </a:rPr>
              <a:t>clusters</a:t>
            </a:r>
            <a:r>
              <a:rPr b="0" i="0" lang="es" sz="1400" u="none" cap="none" strike="noStrike">
                <a:solidFill>
                  <a:srgbClr val="000000"/>
                </a:solidFill>
                <a:latin typeface="Nunito Sans"/>
                <a:ea typeface="Nunito Sans"/>
                <a:cs typeface="Nunito Sans"/>
                <a:sym typeface="Nunito Sans"/>
              </a:rPr>
              <a:t> with lots of data!</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Run faster than MapReduce</a:t>
            </a:r>
            <a:r>
              <a:rPr lang="es">
                <a:latin typeface="Nunito Sans"/>
                <a:ea typeface="Nunito Sans"/>
                <a:cs typeface="Nunito Sans"/>
                <a:sym typeface="Nunito Sans"/>
              </a:rPr>
              <a:t>, </a:t>
            </a:r>
            <a:r>
              <a:rPr b="0" i="0" lang="es" sz="1400" u="none" cap="none" strike="noStrike">
                <a:solidFill>
                  <a:srgbClr val="000000"/>
                </a:solidFill>
                <a:latin typeface="Nunito Sans"/>
                <a:ea typeface="Nunito Sans"/>
                <a:cs typeface="Nunito Sans"/>
                <a:sym typeface="Nunito Sans"/>
              </a:rPr>
              <a:t>up to 100x due to memory (RAM) usage.</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More functions than just Map and Reduce.</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Multiple APIs, multiple programming languages:</a:t>
            </a:r>
            <a:endParaRPr b="0" i="0" sz="1400" u="none" cap="none" strike="noStrike">
              <a:solidFill>
                <a:srgbClr val="000000"/>
              </a:solidFill>
              <a:latin typeface="Nunito Sans"/>
              <a:ea typeface="Nunito Sans"/>
              <a:cs typeface="Nunito Sans"/>
              <a:sym typeface="Nunito Sans"/>
            </a:endParaRPr>
          </a:p>
          <a:p>
            <a:pPr indent="-317500" lvl="1" marL="9144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Core, SQL, Streaming, GraphX, ML, MlLib, Structured Streaming, …</a:t>
            </a:r>
            <a:endParaRPr b="0" i="0" sz="1400" u="none" cap="none" strike="noStrike">
              <a:solidFill>
                <a:srgbClr val="000000"/>
              </a:solidFill>
              <a:latin typeface="Nunito Sans"/>
              <a:ea typeface="Nunito Sans"/>
              <a:cs typeface="Nunito Sans"/>
              <a:sym typeface="Nunito Sans"/>
            </a:endParaRPr>
          </a:p>
          <a:p>
            <a:pPr indent="-317500" lvl="1" marL="9144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Scala (native), Java (native?), Python, R.</a:t>
            </a:r>
            <a:endParaRPr b="0" i="0" sz="1400" u="none" cap="none" strike="noStrike">
              <a:solidFill>
                <a:srgbClr val="000000"/>
              </a:solidFill>
              <a:latin typeface="Nunito Sans"/>
              <a:ea typeface="Nunito Sans"/>
              <a:cs typeface="Nunito Sans"/>
              <a:sym typeface="Nunito Sans"/>
            </a:endParaRPr>
          </a:p>
          <a:p>
            <a:pPr indent="-317500" lvl="0" marL="457200" marR="0" rtl="0" algn="l">
              <a:lnSpc>
                <a:spcPct val="100000"/>
              </a:lnSpc>
              <a:spcBef>
                <a:spcPts val="1000"/>
              </a:spcBef>
              <a:spcAft>
                <a:spcPts val="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Runs everywhere:</a:t>
            </a:r>
            <a:endParaRPr b="0" i="0" sz="1400" u="none" cap="none" strike="noStrike">
              <a:solidFill>
                <a:srgbClr val="000000"/>
              </a:solidFill>
              <a:latin typeface="Nunito Sans"/>
              <a:ea typeface="Nunito Sans"/>
              <a:cs typeface="Nunito Sans"/>
              <a:sym typeface="Nunito Sans"/>
            </a:endParaRPr>
          </a:p>
          <a:p>
            <a:pPr indent="-317500" lvl="1" marL="914400" marR="0" rtl="0" algn="l">
              <a:lnSpc>
                <a:spcPct val="100000"/>
              </a:lnSpc>
              <a:spcBef>
                <a:spcPts val="1000"/>
              </a:spcBef>
              <a:spcAft>
                <a:spcPts val="1000"/>
              </a:spcAft>
              <a:buClr>
                <a:srgbClr val="000000"/>
              </a:buClr>
              <a:buSzPts val="1400"/>
              <a:buFont typeface="Nunito Sans"/>
              <a:buChar char="○"/>
            </a:pPr>
            <a:r>
              <a:rPr b="0" i="0" lang="es" sz="1400" u="none" cap="none" strike="noStrike">
                <a:solidFill>
                  <a:srgbClr val="000000"/>
                </a:solidFill>
                <a:latin typeface="Nunito Sans"/>
                <a:ea typeface="Nunito Sans"/>
                <a:cs typeface="Nunito Sans"/>
                <a:sym typeface="Nunito Sans"/>
              </a:rPr>
              <a:t>Standalone, YARN, Mesos, Kubernetes, AWS, ...</a:t>
            </a:r>
            <a:endParaRPr b="0" i="0" sz="14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7df9c255bb_0_90"/>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40" name="Google Shape;140;g27df9c255bb_0_90"/>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Key aspects</a:t>
            </a:r>
            <a:endParaRPr b="1" i="0" sz="1400" u="none" cap="none" strike="noStrike">
              <a:solidFill>
                <a:srgbClr val="000000"/>
              </a:solidFill>
              <a:latin typeface="Nunito Sans"/>
              <a:ea typeface="Nunito Sans"/>
              <a:cs typeface="Nunito Sans"/>
              <a:sym typeface="Nunito Sans"/>
            </a:endParaRPr>
          </a:p>
        </p:txBody>
      </p:sp>
      <p:sp>
        <p:nvSpPr>
          <p:cNvPr id="141" name="Google Shape;141;g27df9c255bb_0_90"/>
          <p:cNvSpPr txBox="1"/>
          <p:nvPr/>
        </p:nvSpPr>
        <p:spPr>
          <a:xfrm>
            <a:off x="553375" y="1159825"/>
            <a:ext cx="8321700" cy="358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Fault tolerance (RDD).</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Easier resource managing.</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Reusable data: caching.</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Code control and analysis (DAG).</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Generic programming patterns: the same code can run in local mode or 100’s of executors.</a:t>
            </a:r>
            <a:endParaRPr>
              <a:solidFill>
                <a:schemeClr val="dk1"/>
              </a:solidFill>
              <a:latin typeface="Nunito Sans"/>
              <a:ea typeface="Nunito Sans"/>
              <a:cs typeface="Nunito Sans"/>
              <a:sym typeface="Nunito Sans"/>
            </a:endParaRPr>
          </a:p>
          <a:p>
            <a:pPr indent="-317500" lvl="0" marL="457200" rtl="0" algn="l">
              <a:spcBef>
                <a:spcPts val="1000"/>
              </a:spcBef>
              <a:spcAft>
                <a:spcPts val="0"/>
              </a:spcAft>
              <a:buClr>
                <a:schemeClr val="dk1"/>
              </a:buClr>
              <a:buSzPts val="1400"/>
              <a:buFont typeface="Nunito Sans"/>
              <a:buChar char="●"/>
            </a:pPr>
            <a:r>
              <a:rPr lang="es">
                <a:solidFill>
                  <a:schemeClr val="dk1"/>
                </a:solidFill>
                <a:latin typeface="Nunito Sans"/>
                <a:ea typeface="Nunito Sans"/>
                <a:cs typeface="Nunito Sans"/>
                <a:sym typeface="Nunito Sans"/>
              </a:rPr>
              <a:t>Lazy evaluation: transformations and actions.</a:t>
            </a:r>
            <a:endParaRPr>
              <a:latin typeface="Nunito Sans"/>
              <a:ea typeface="Nunito Sans"/>
              <a:cs typeface="Nunito Sans"/>
              <a:sym typeface="Nuni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df9c255bb_0_118"/>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47" name="Google Shape;147;g27df9c255bb_0_118"/>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Spark Architecture</a:t>
            </a:r>
            <a:endParaRPr b="1" i="0" sz="1400" u="none" cap="none" strike="noStrike">
              <a:solidFill>
                <a:srgbClr val="000000"/>
              </a:solidFill>
              <a:latin typeface="Nunito Sans"/>
              <a:ea typeface="Nunito Sans"/>
              <a:cs typeface="Nunito Sans"/>
              <a:sym typeface="Nunito Sans"/>
            </a:endParaRPr>
          </a:p>
        </p:txBody>
      </p:sp>
      <p:pic>
        <p:nvPicPr>
          <p:cNvPr id="148" name="Google Shape;148;g27df9c255bb_0_118"/>
          <p:cNvPicPr preferRelativeResize="0"/>
          <p:nvPr/>
        </p:nvPicPr>
        <p:blipFill>
          <a:blip r:embed="rId3">
            <a:alphaModFix/>
          </a:blip>
          <a:stretch>
            <a:fillRect/>
          </a:stretch>
        </p:blipFill>
        <p:spPr>
          <a:xfrm>
            <a:off x="4867350" y="2597550"/>
            <a:ext cx="4126250" cy="1980050"/>
          </a:xfrm>
          <a:prstGeom prst="rect">
            <a:avLst/>
          </a:prstGeom>
          <a:noFill/>
          <a:ln>
            <a:noFill/>
          </a:ln>
        </p:spPr>
      </p:pic>
      <p:sp>
        <p:nvSpPr>
          <p:cNvPr id="149" name="Google Shape;149;g27df9c255bb_0_118"/>
          <p:cNvSpPr txBox="1"/>
          <p:nvPr/>
        </p:nvSpPr>
        <p:spPr>
          <a:xfrm>
            <a:off x="218250" y="2519750"/>
            <a:ext cx="4746600" cy="24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 sz="1300">
                <a:latin typeface="Nunito Sans"/>
                <a:ea typeface="Nunito Sans"/>
                <a:cs typeface="Nunito Sans"/>
                <a:sym typeface="Nunito Sans"/>
              </a:rPr>
              <a:t>4</a:t>
            </a:r>
            <a:r>
              <a:rPr b="1" lang="es" sz="1300">
                <a:latin typeface="Nunito Sans"/>
                <a:ea typeface="Nunito Sans"/>
                <a:cs typeface="Nunito Sans"/>
                <a:sym typeface="Nunito Sans"/>
              </a:rPr>
              <a:t>.  Executors</a:t>
            </a:r>
            <a:r>
              <a:rPr lang="es" sz="1300">
                <a:latin typeface="Nunito Sans"/>
                <a:ea typeface="Nunito Sans"/>
                <a:cs typeface="Nunito Sans"/>
                <a:sym typeface="Nunito Sans"/>
              </a:rPr>
              <a:t>: These are like the "workers". Each executor:</a:t>
            </a:r>
            <a:endParaRPr sz="1300">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800">
              <a:latin typeface="Nunito Sans"/>
              <a:ea typeface="Nunito Sans"/>
              <a:cs typeface="Nunito Sans"/>
              <a:sym typeface="Nunito Sans"/>
            </a:endParaRPr>
          </a:p>
          <a:p>
            <a:pPr indent="-187325" lvl="1" marL="719999" marR="0" rtl="0" algn="l">
              <a:lnSpc>
                <a:spcPct val="100000"/>
              </a:lnSpc>
              <a:spcBef>
                <a:spcPts val="0"/>
              </a:spcBef>
              <a:spcAft>
                <a:spcPts val="0"/>
              </a:spcAft>
              <a:buSzPts val="1300"/>
              <a:buFont typeface="Nunito Sans"/>
              <a:buAutoNum type="alphaLcPeriod"/>
            </a:pPr>
            <a:r>
              <a:rPr lang="es" sz="1300">
                <a:latin typeface="Nunito Sans"/>
                <a:ea typeface="Nunito Sans"/>
                <a:cs typeface="Nunito Sans"/>
                <a:sym typeface="Nunito Sans"/>
              </a:rPr>
              <a:t>Runs on a node in the Spark cluster.</a:t>
            </a:r>
            <a:endParaRPr sz="1300">
              <a:latin typeface="Nunito Sans"/>
              <a:ea typeface="Nunito Sans"/>
              <a:cs typeface="Nunito Sans"/>
              <a:sym typeface="Nunito Sans"/>
            </a:endParaRPr>
          </a:p>
          <a:p>
            <a:pPr indent="-187325" lvl="1" marL="719999" marR="0" rtl="0" algn="l">
              <a:lnSpc>
                <a:spcPct val="100000"/>
              </a:lnSpc>
              <a:spcBef>
                <a:spcPts val="0"/>
              </a:spcBef>
              <a:spcAft>
                <a:spcPts val="0"/>
              </a:spcAft>
              <a:buSzPts val="1300"/>
              <a:buFont typeface="Nunito Sans"/>
              <a:buAutoNum type="alphaLcPeriod"/>
            </a:pPr>
            <a:r>
              <a:rPr lang="es" sz="1300">
                <a:latin typeface="Nunito Sans"/>
                <a:ea typeface="Nunito Sans"/>
                <a:cs typeface="Nunito Sans"/>
                <a:sym typeface="Nunito Sans"/>
              </a:rPr>
              <a:t>Is responsible for executing the tasks assigned by the driver program.</a:t>
            </a:r>
            <a:endParaRPr sz="1300">
              <a:latin typeface="Nunito Sans"/>
              <a:ea typeface="Nunito Sans"/>
              <a:cs typeface="Nunito Sans"/>
              <a:sym typeface="Nunito Sans"/>
            </a:endParaRPr>
          </a:p>
          <a:p>
            <a:pPr indent="-187325" lvl="1" marL="719999" marR="0" rtl="0" algn="l">
              <a:lnSpc>
                <a:spcPct val="100000"/>
              </a:lnSpc>
              <a:spcBef>
                <a:spcPts val="0"/>
              </a:spcBef>
              <a:spcAft>
                <a:spcPts val="0"/>
              </a:spcAft>
              <a:buSzPts val="1300"/>
              <a:buFont typeface="Nunito Sans"/>
              <a:buAutoNum type="alphaLcPeriod"/>
            </a:pPr>
            <a:r>
              <a:rPr lang="es" sz="1300">
                <a:latin typeface="Nunito Sans"/>
                <a:ea typeface="Nunito Sans"/>
                <a:cs typeface="Nunito Sans"/>
                <a:sym typeface="Nunito Sans"/>
              </a:rPr>
              <a:t>Stores data in its memory for quick access.</a:t>
            </a:r>
            <a:endParaRPr sz="1300">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800">
              <a:latin typeface="Nunito Sans"/>
              <a:ea typeface="Nunito Sans"/>
              <a:cs typeface="Nunito Sans"/>
              <a:sym typeface="Nunito Sans"/>
            </a:endParaRPr>
          </a:p>
          <a:p>
            <a:pPr indent="0" lvl="0" marL="0" marR="0" rtl="0" algn="l">
              <a:lnSpc>
                <a:spcPct val="100000"/>
              </a:lnSpc>
              <a:spcBef>
                <a:spcPts val="0"/>
              </a:spcBef>
              <a:spcAft>
                <a:spcPts val="0"/>
              </a:spcAft>
              <a:buNone/>
            </a:pPr>
            <a:r>
              <a:rPr b="1" lang="es" sz="1300">
                <a:latin typeface="Nunito Sans"/>
                <a:ea typeface="Nunito Sans"/>
                <a:cs typeface="Nunito Sans"/>
                <a:sym typeface="Nunito Sans"/>
              </a:rPr>
              <a:t>5</a:t>
            </a:r>
            <a:r>
              <a:rPr b="1" lang="es" sz="1300">
                <a:latin typeface="Nunito Sans"/>
                <a:ea typeface="Nunito Sans"/>
                <a:cs typeface="Nunito Sans"/>
                <a:sym typeface="Nunito Sans"/>
              </a:rPr>
              <a:t>.  Tasks</a:t>
            </a:r>
            <a:r>
              <a:rPr lang="es" sz="1300">
                <a:latin typeface="Nunito Sans"/>
                <a:ea typeface="Nunito Sans"/>
                <a:cs typeface="Nunito Sans"/>
                <a:sym typeface="Nunito Sans"/>
              </a:rPr>
              <a:t>: These are the "actual work" that needs to be done.</a:t>
            </a:r>
            <a:endParaRPr sz="1300">
              <a:latin typeface="Nunito Sans"/>
              <a:ea typeface="Nunito Sans"/>
              <a:cs typeface="Nunito Sans"/>
              <a:sym typeface="Nunito Sans"/>
            </a:endParaRPr>
          </a:p>
        </p:txBody>
      </p:sp>
      <p:sp>
        <p:nvSpPr>
          <p:cNvPr id="150" name="Google Shape;150;g27df9c255bb_0_118"/>
          <p:cNvSpPr txBox="1"/>
          <p:nvPr/>
        </p:nvSpPr>
        <p:spPr>
          <a:xfrm>
            <a:off x="83400" y="949238"/>
            <a:ext cx="8977200" cy="1631700"/>
          </a:xfrm>
          <a:prstGeom prst="rect">
            <a:avLst/>
          </a:prstGeom>
          <a:noFill/>
          <a:ln>
            <a:noFill/>
          </a:ln>
        </p:spPr>
        <p:txBody>
          <a:bodyPr anchorCtr="0" anchor="t" bIns="91425" lIns="91425" spcFirstLastPara="1" rIns="91425" wrap="square" tIns="91425">
            <a:spAutoFit/>
          </a:bodyPr>
          <a:lstStyle/>
          <a:p>
            <a:pPr indent="-172551" lvl="0" marL="360000" rtl="0" algn="l">
              <a:spcBef>
                <a:spcPts val="0"/>
              </a:spcBef>
              <a:spcAft>
                <a:spcPts val="0"/>
              </a:spcAft>
              <a:buClr>
                <a:schemeClr val="dk1"/>
              </a:buClr>
              <a:buSzPts val="1300"/>
              <a:buFont typeface="Nunito Sans"/>
              <a:buAutoNum type="arabicPeriod"/>
            </a:pPr>
            <a:r>
              <a:rPr b="1" lang="es" sz="1300">
                <a:solidFill>
                  <a:schemeClr val="dk1"/>
                </a:solidFill>
                <a:latin typeface="Nunito Sans"/>
                <a:ea typeface="Nunito Sans"/>
                <a:cs typeface="Nunito Sans"/>
                <a:sym typeface="Nunito Sans"/>
              </a:rPr>
              <a:t>Driver Program</a:t>
            </a:r>
            <a:r>
              <a:rPr lang="es" sz="1300">
                <a:solidFill>
                  <a:schemeClr val="dk1"/>
                </a:solidFill>
                <a:latin typeface="Nunito Sans"/>
                <a:ea typeface="Nunito Sans"/>
                <a:cs typeface="Nunito Sans"/>
                <a:sym typeface="Nunito Sans"/>
              </a:rPr>
              <a:t>: Think of this as the "master" of the application. It's where your Spark application starts and where the final results are collected.</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72551" lvl="0" marL="360000" rtl="0" algn="l">
              <a:spcBef>
                <a:spcPts val="0"/>
              </a:spcBef>
              <a:spcAft>
                <a:spcPts val="0"/>
              </a:spcAft>
              <a:buClr>
                <a:schemeClr val="dk1"/>
              </a:buClr>
              <a:buSzPts val="1300"/>
              <a:buFont typeface="Nunito Sans"/>
              <a:buAutoNum type="arabicPeriod"/>
            </a:pPr>
            <a:r>
              <a:rPr b="1" lang="es" sz="1300">
                <a:solidFill>
                  <a:schemeClr val="dk1"/>
                </a:solidFill>
                <a:latin typeface="Nunito Sans"/>
                <a:ea typeface="Nunito Sans"/>
                <a:cs typeface="Nunito Sans"/>
                <a:sym typeface="Nunito Sans"/>
              </a:rPr>
              <a:t>SparkContext (SC)</a:t>
            </a:r>
            <a:r>
              <a:rPr lang="es" sz="1300">
                <a:solidFill>
                  <a:schemeClr val="dk1"/>
                </a:solidFill>
                <a:latin typeface="Nunito Sans"/>
                <a:ea typeface="Nunito Sans"/>
                <a:cs typeface="Nunito Sans"/>
                <a:sym typeface="Nunito Sans"/>
              </a:rPr>
              <a:t>: This is like the "brain" of your Spark application. Once initialized, it coordinates tasks and keeps a connection with the Spark cluster.</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72551" lvl="0" marL="360000" rtl="0" algn="l">
              <a:spcBef>
                <a:spcPts val="0"/>
              </a:spcBef>
              <a:spcAft>
                <a:spcPts val="0"/>
              </a:spcAft>
              <a:buClr>
                <a:schemeClr val="dk1"/>
              </a:buClr>
              <a:buSzPts val="1300"/>
              <a:buFont typeface="Nunito Sans"/>
              <a:buAutoNum type="arabicPeriod"/>
            </a:pPr>
            <a:r>
              <a:rPr b="1" lang="es" sz="1300">
                <a:solidFill>
                  <a:schemeClr val="dk1"/>
                </a:solidFill>
                <a:latin typeface="Nunito Sans"/>
                <a:ea typeface="Nunito Sans"/>
                <a:cs typeface="Nunito Sans"/>
                <a:sym typeface="Nunito Sans"/>
              </a:rPr>
              <a:t>Cluster Manager</a:t>
            </a:r>
            <a:r>
              <a:rPr lang="es" sz="1300">
                <a:solidFill>
                  <a:schemeClr val="dk1"/>
                </a:solidFill>
                <a:latin typeface="Nunito Sans"/>
                <a:ea typeface="Nunito Sans"/>
                <a:cs typeface="Nunito Sans"/>
                <a:sym typeface="Nunito Sans"/>
              </a:rPr>
              <a:t>: This can be likened to a "job dispatcher". It's not part of Spark per se, but Spark can work with several of them, like Apache Mesos, Hadoop YARN, Kubernetes, or the built-in standalone manager.</a:t>
            </a:r>
            <a:endParaRPr/>
          </a:p>
        </p:txBody>
      </p:sp>
      <p:sp>
        <p:nvSpPr>
          <p:cNvPr id="151" name="Google Shape;151;g27df9c255bb_0_118"/>
          <p:cNvSpPr txBox="1"/>
          <p:nvPr/>
        </p:nvSpPr>
        <p:spPr>
          <a:xfrm>
            <a:off x="454850" y="3979275"/>
            <a:ext cx="474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Nunito Sans"/>
                <a:ea typeface="Nunito Sans"/>
                <a:cs typeface="Nunito Sans"/>
                <a:sym typeface="Nunito Sans"/>
              </a:rPr>
              <a:t>When you write a Spark application, the driver breaks down the operations into tasks that are sent to the executors.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df9c255bb_0_9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57" name="Google Shape;157;g27df9c255bb_0_9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Jobs, Stages, and Tasks</a:t>
            </a:r>
            <a:endParaRPr b="1">
              <a:latin typeface="Nunito Sans"/>
              <a:ea typeface="Nunito Sans"/>
              <a:cs typeface="Nunito Sans"/>
              <a:sym typeface="Nunito Sans"/>
            </a:endParaRPr>
          </a:p>
        </p:txBody>
      </p:sp>
      <p:sp>
        <p:nvSpPr>
          <p:cNvPr id="158" name="Google Shape;158;g27df9c255bb_0_96"/>
          <p:cNvSpPr txBox="1"/>
          <p:nvPr/>
        </p:nvSpPr>
        <p:spPr>
          <a:xfrm>
            <a:off x="464400" y="1025450"/>
            <a:ext cx="8335800" cy="1631700"/>
          </a:xfrm>
          <a:prstGeom prst="rect">
            <a:avLst/>
          </a:prstGeom>
          <a:noFill/>
          <a:ln>
            <a:noFill/>
          </a:ln>
        </p:spPr>
        <p:txBody>
          <a:bodyPr anchorCtr="0" anchor="t" bIns="91425" lIns="91425" spcFirstLastPara="1" rIns="91425" wrap="square" tIns="91425">
            <a:spAutoFit/>
          </a:bodyPr>
          <a:lstStyle/>
          <a:p>
            <a:pPr indent="-187325" lvl="1" marL="262799" rtl="0" algn="l">
              <a:spcBef>
                <a:spcPts val="0"/>
              </a:spcBef>
              <a:spcAft>
                <a:spcPts val="0"/>
              </a:spcAft>
              <a:buClr>
                <a:schemeClr val="dk1"/>
              </a:buClr>
              <a:buSzPts val="1300"/>
              <a:buFont typeface="Nunito Sans"/>
              <a:buChar char="●"/>
            </a:pPr>
            <a:r>
              <a:rPr b="1" lang="es" sz="1300">
                <a:solidFill>
                  <a:schemeClr val="dk1"/>
                </a:solidFill>
                <a:latin typeface="Nunito Sans"/>
                <a:ea typeface="Nunito Sans"/>
                <a:cs typeface="Nunito Sans"/>
                <a:sym typeface="Nunito Sans"/>
              </a:rPr>
              <a:t>Job: </a:t>
            </a:r>
            <a:r>
              <a:rPr lang="es" sz="1300">
                <a:solidFill>
                  <a:schemeClr val="dk1"/>
                </a:solidFill>
                <a:latin typeface="Nunito Sans"/>
                <a:ea typeface="Nunito Sans"/>
                <a:cs typeface="Nunito Sans"/>
                <a:sym typeface="Nunito Sans"/>
              </a:rPr>
              <a:t>A complete computation, which can be a single action like </a:t>
            </a:r>
            <a:r>
              <a:rPr lang="es" sz="1300">
                <a:solidFill>
                  <a:schemeClr val="dk1"/>
                </a:solidFill>
                <a:highlight>
                  <a:schemeClr val="lt2"/>
                </a:highlight>
                <a:latin typeface="Source Code Pro"/>
                <a:ea typeface="Source Code Pro"/>
                <a:cs typeface="Source Code Pro"/>
                <a:sym typeface="Source Code Pro"/>
              </a:rPr>
              <a:t>count()</a:t>
            </a:r>
            <a:r>
              <a:rPr lang="es" sz="1300">
                <a:solidFill>
                  <a:schemeClr val="dk1"/>
                </a:solidFill>
                <a:latin typeface="Nunito Sans"/>
                <a:ea typeface="Nunito Sans"/>
                <a:cs typeface="Nunito Sans"/>
                <a:sym typeface="Nunito Sans"/>
              </a:rPr>
              <a:t> or </a:t>
            </a:r>
            <a:r>
              <a:rPr lang="es" sz="1300">
                <a:solidFill>
                  <a:schemeClr val="dk1"/>
                </a:solidFill>
                <a:highlight>
                  <a:schemeClr val="lt2"/>
                </a:highlight>
                <a:latin typeface="Source Code Pro"/>
                <a:ea typeface="Source Code Pro"/>
                <a:cs typeface="Source Code Pro"/>
                <a:sym typeface="Source Code Pro"/>
              </a:rPr>
              <a:t>saveAsTextFile()</a:t>
            </a:r>
            <a:r>
              <a:rPr lang="es" sz="1300">
                <a:solidFill>
                  <a:schemeClr val="dk1"/>
                </a:solidFill>
                <a:latin typeface="Nunito Sans"/>
                <a:ea typeface="Nunito Sans"/>
                <a:cs typeface="Nunito Sans"/>
                <a:sym typeface="Nunito Sans"/>
              </a:rPr>
              <a:t>.</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87325" lvl="1" marL="262799" rtl="0" algn="l">
              <a:spcBef>
                <a:spcPts val="0"/>
              </a:spcBef>
              <a:spcAft>
                <a:spcPts val="0"/>
              </a:spcAft>
              <a:buClr>
                <a:schemeClr val="dk1"/>
              </a:buClr>
              <a:buSzPts val="1300"/>
              <a:buFont typeface="Nunito Sans"/>
              <a:buChar char="●"/>
            </a:pPr>
            <a:r>
              <a:rPr b="1" lang="es" sz="1300">
                <a:solidFill>
                  <a:schemeClr val="dk1"/>
                </a:solidFill>
                <a:latin typeface="Nunito Sans"/>
                <a:ea typeface="Nunito Sans"/>
                <a:cs typeface="Nunito Sans"/>
                <a:sym typeface="Nunito Sans"/>
              </a:rPr>
              <a:t>Stage: </a:t>
            </a:r>
            <a:r>
              <a:rPr lang="es" sz="1300">
                <a:solidFill>
                  <a:schemeClr val="dk1"/>
                </a:solidFill>
                <a:latin typeface="Nunito Sans"/>
                <a:ea typeface="Nunito Sans"/>
                <a:cs typeface="Nunito Sans"/>
                <a:sym typeface="Nunito Sans"/>
              </a:rPr>
              <a:t>Jobs are divided into stages. A stage is a set of transformations on data that can be executed in parallel (e.g., filtering, mapping). Stages are divided based on transformations that have wide dependencies (like a reduce) which often involve shuffling data around.</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sz="800">
              <a:solidFill>
                <a:schemeClr val="dk1"/>
              </a:solidFill>
              <a:latin typeface="Nunito Sans"/>
              <a:ea typeface="Nunito Sans"/>
              <a:cs typeface="Nunito Sans"/>
              <a:sym typeface="Nunito Sans"/>
            </a:endParaRPr>
          </a:p>
          <a:p>
            <a:pPr indent="-187325" lvl="1" marL="262799" rtl="0" algn="l">
              <a:spcBef>
                <a:spcPts val="0"/>
              </a:spcBef>
              <a:spcAft>
                <a:spcPts val="0"/>
              </a:spcAft>
              <a:buClr>
                <a:schemeClr val="dk1"/>
              </a:buClr>
              <a:buSzPts val="1300"/>
              <a:buFont typeface="Nunito Sans"/>
              <a:buChar char="●"/>
            </a:pPr>
            <a:r>
              <a:rPr b="1" lang="es" sz="1300">
                <a:solidFill>
                  <a:schemeClr val="dk1"/>
                </a:solidFill>
                <a:latin typeface="Nunito Sans"/>
                <a:ea typeface="Nunito Sans"/>
                <a:cs typeface="Nunito Sans"/>
                <a:sym typeface="Nunito Sans"/>
              </a:rPr>
              <a:t>Task: </a:t>
            </a:r>
            <a:r>
              <a:rPr lang="es" sz="1300">
                <a:solidFill>
                  <a:schemeClr val="dk1"/>
                </a:solidFill>
                <a:latin typeface="Nunito Sans"/>
                <a:ea typeface="Nunito Sans"/>
                <a:cs typeface="Nunito Sans"/>
                <a:sym typeface="Nunito Sans"/>
              </a:rPr>
              <a:t>Each stage is further divided into tasks. A task is a unit of work sent to an executor.</a:t>
            </a:r>
            <a:endParaRPr sz="1300">
              <a:solidFill>
                <a:schemeClr val="dk1"/>
              </a:solidFill>
              <a:latin typeface="Nunito Sans"/>
              <a:ea typeface="Nunito Sans"/>
              <a:cs typeface="Nunito Sans"/>
              <a:sym typeface="Nunito Sans"/>
            </a:endParaRPr>
          </a:p>
          <a:p>
            <a:pPr indent="0" lvl="0" marL="0" rtl="0" algn="l">
              <a:spcBef>
                <a:spcPts val="0"/>
              </a:spcBef>
              <a:spcAft>
                <a:spcPts val="0"/>
              </a:spcAft>
              <a:buNone/>
            </a:pPr>
            <a:r>
              <a:t/>
            </a:r>
            <a:endParaRPr b="1" sz="1300">
              <a:solidFill>
                <a:schemeClr val="dk1"/>
              </a:solidFill>
              <a:latin typeface="Nunito Sans"/>
              <a:ea typeface="Nunito Sans"/>
              <a:cs typeface="Nunito Sans"/>
              <a:sym typeface="Nunito Sans"/>
            </a:endParaRPr>
          </a:p>
        </p:txBody>
      </p:sp>
      <p:pic>
        <p:nvPicPr>
          <p:cNvPr id="159" name="Google Shape;159;g27df9c255bb_0_96"/>
          <p:cNvPicPr preferRelativeResize="0"/>
          <p:nvPr/>
        </p:nvPicPr>
        <p:blipFill>
          <a:blip r:embed="rId3">
            <a:alphaModFix/>
          </a:blip>
          <a:stretch>
            <a:fillRect/>
          </a:stretch>
        </p:blipFill>
        <p:spPr>
          <a:xfrm>
            <a:off x="676825" y="2901502"/>
            <a:ext cx="4610826" cy="1167125"/>
          </a:xfrm>
          <a:prstGeom prst="rect">
            <a:avLst/>
          </a:prstGeom>
          <a:noFill/>
          <a:ln>
            <a:noFill/>
          </a:ln>
        </p:spPr>
      </p:pic>
      <p:pic>
        <p:nvPicPr>
          <p:cNvPr id="160" name="Google Shape;160;g27df9c255bb_0_96"/>
          <p:cNvPicPr preferRelativeResize="0"/>
          <p:nvPr/>
        </p:nvPicPr>
        <p:blipFill>
          <a:blip r:embed="rId4">
            <a:alphaModFix/>
          </a:blip>
          <a:stretch>
            <a:fillRect/>
          </a:stretch>
        </p:blipFill>
        <p:spPr>
          <a:xfrm>
            <a:off x="5937625" y="2366150"/>
            <a:ext cx="2633024" cy="226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df9c255bb_0_13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66" name="Google Shape;166;g27df9c255bb_0_13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Spark Stack</a:t>
            </a:r>
            <a:endParaRPr b="1">
              <a:latin typeface="Nunito Sans"/>
              <a:ea typeface="Nunito Sans"/>
              <a:cs typeface="Nunito Sans"/>
              <a:sym typeface="Nunito Sans"/>
            </a:endParaRPr>
          </a:p>
        </p:txBody>
      </p:sp>
      <p:pic>
        <p:nvPicPr>
          <p:cNvPr id="167" name="Google Shape;167;g27df9c255bb_0_135"/>
          <p:cNvPicPr preferRelativeResize="0"/>
          <p:nvPr/>
        </p:nvPicPr>
        <p:blipFill>
          <a:blip r:embed="rId3">
            <a:alphaModFix/>
          </a:blip>
          <a:stretch>
            <a:fillRect/>
          </a:stretch>
        </p:blipFill>
        <p:spPr>
          <a:xfrm>
            <a:off x="1705725" y="1220175"/>
            <a:ext cx="5732551" cy="2988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7e46df6e7b_0_7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p:txBody>
      </p:sp>
      <p:sp>
        <p:nvSpPr>
          <p:cNvPr id="173" name="Google Shape;173;g27e46df6e7b_0_7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RDDs (Resilient Distributed Datasets)</a:t>
            </a:r>
            <a:endParaRPr b="1" i="0" sz="1400" u="none" cap="none" strike="noStrike">
              <a:solidFill>
                <a:srgbClr val="000000"/>
              </a:solidFill>
              <a:latin typeface="Nunito Sans"/>
              <a:ea typeface="Nunito Sans"/>
              <a:cs typeface="Nunito Sans"/>
              <a:sym typeface="Nunito Sans"/>
            </a:endParaRPr>
          </a:p>
        </p:txBody>
      </p:sp>
      <p:sp>
        <p:nvSpPr>
          <p:cNvPr id="174" name="Google Shape;174;g27e46df6e7b_0_75"/>
          <p:cNvSpPr txBox="1"/>
          <p:nvPr/>
        </p:nvSpPr>
        <p:spPr>
          <a:xfrm>
            <a:off x="492950" y="1819925"/>
            <a:ext cx="41166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Properties of RDD</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b="1" lang="es" sz="1200">
                <a:latin typeface="Nunito Sans"/>
                <a:ea typeface="Nunito Sans"/>
                <a:cs typeface="Nunito Sans"/>
                <a:sym typeface="Nunito Sans"/>
              </a:rPr>
              <a:t>Immutable</a:t>
            </a:r>
            <a:r>
              <a:rPr lang="es" sz="1200">
                <a:latin typeface="Nunito Sans"/>
                <a:ea typeface="Nunito Sans"/>
                <a:cs typeface="Nunito Sans"/>
                <a:sym typeface="Nunito Sans"/>
              </a:rPr>
              <a:t>: Once created, the data they contain cannot be changed.</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b="1" lang="es" sz="1200">
                <a:latin typeface="Nunito Sans"/>
                <a:ea typeface="Nunito Sans"/>
                <a:cs typeface="Nunito Sans"/>
                <a:sym typeface="Nunito Sans"/>
              </a:rPr>
              <a:t>Lazy Evaluations</a:t>
            </a:r>
            <a:r>
              <a:rPr lang="es" sz="1200">
                <a:latin typeface="Nunito Sans"/>
                <a:ea typeface="Nunito Sans"/>
                <a:cs typeface="Nunito Sans"/>
                <a:sym typeface="Nunito Sans"/>
              </a:rPr>
              <a:t>: Computations on RDDs are lazily evaluated, meaning that tasks are not executed until an action is called.</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b="1" lang="es" sz="1200">
                <a:latin typeface="Nunito Sans"/>
                <a:ea typeface="Nunito Sans"/>
                <a:cs typeface="Nunito Sans"/>
                <a:sym typeface="Nunito Sans"/>
              </a:rPr>
              <a:t>Fault Tolerant</a:t>
            </a:r>
            <a:r>
              <a:rPr lang="es" sz="1200">
                <a:latin typeface="Nunito Sans"/>
                <a:ea typeface="Nunito Sans"/>
                <a:cs typeface="Nunito Sans"/>
                <a:sym typeface="Nunito Sans"/>
              </a:rPr>
              <a:t>: They track data lineage information to rebuild lost data.</a:t>
            </a:r>
            <a:endParaRPr sz="1200">
              <a:latin typeface="Nunito Sans"/>
              <a:ea typeface="Nunito Sans"/>
              <a:cs typeface="Nunito Sans"/>
              <a:sym typeface="Nunito Sans"/>
            </a:endParaRPr>
          </a:p>
        </p:txBody>
      </p:sp>
      <p:sp>
        <p:nvSpPr>
          <p:cNvPr id="175" name="Google Shape;175;g27e46df6e7b_0_75"/>
          <p:cNvSpPr txBox="1"/>
          <p:nvPr/>
        </p:nvSpPr>
        <p:spPr>
          <a:xfrm>
            <a:off x="464400" y="1025450"/>
            <a:ext cx="833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Nunito Sans"/>
                <a:ea typeface="Nunito Sans"/>
                <a:cs typeface="Nunito Sans"/>
                <a:sym typeface="Nunito Sans"/>
              </a:rPr>
              <a:t>RDD is a fundamental data structure of Spark. It is an immutable distributed collection of objects that can be processed in parallel. RDDs can be created from Hadoop InputFormats or by transforming other RDDs.</a:t>
            </a:r>
            <a:endParaRPr sz="1300">
              <a:solidFill>
                <a:schemeClr val="dk1"/>
              </a:solidFill>
              <a:latin typeface="Nunito Sans"/>
              <a:ea typeface="Nunito Sans"/>
              <a:cs typeface="Nunito Sans"/>
              <a:sym typeface="Nunito Sans"/>
            </a:endParaRPr>
          </a:p>
        </p:txBody>
      </p:sp>
      <p:pic>
        <p:nvPicPr>
          <p:cNvPr id="176" name="Google Shape;176;g27e46df6e7b_0_75"/>
          <p:cNvPicPr preferRelativeResize="0"/>
          <p:nvPr/>
        </p:nvPicPr>
        <p:blipFill>
          <a:blip r:embed="rId3">
            <a:alphaModFix/>
          </a:blip>
          <a:stretch>
            <a:fillRect/>
          </a:stretch>
        </p:blipFill>
        <p:spPr>
          <a:xfrm>
            <a:off x="4813644" y="2246419"/>
            <a:ext cx="3986549" cy="1405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df9c255bb_0_143"/>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Introduction to Spark</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82" name="Google Shape;182;g27df9c255bb_0_143"/>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create our first Spark Session</a:t>
            </a:r>
            <a:endParaRPr b="1">
              <a:latin typeface="Nunito Sans"/>
              <a:ea typeface="Nunito Sans"/>
              <a:cs typeface="Nunito Sans"/>
              <a:sym typeface="Nunito Sans"/>
            </a:endParaRPr>
          </a:p>
        </p:txBody>
      </p:sp>
      <p:sp>
        <p:nvSpPr>
          <p:cNvPr id="183" name="Google Shape;183;g27df9c255bb_0_143"/>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to see how…</a:t>
            </a:r>
            <a:endParaRPr>
              <a:latin typeface="Nunito Sans"/>
              <a:ea typeface="Nunito Sans"/>
              <a:cs typeface="Nunito Sans"/>
              <a:sym typeface="Nunito Sans"/>
            </a:endParaRPr>
          </a:p>
        </p:txBody>
      </p:sp>
      <p:sp>
        <p:nvSpPr>
          <p:cNvPr id="184" name="Google Shape;184;g27df9c255bb_0_143"/>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01_Introduction_to_Spark.ipynb</a:t>
            </a:r>
            <a:endParaRPr>
              <a:latin typeface="Nunito Sans"/>
              <a:ea typeface="Nunito Sans"/>
              <a:cs typeface="Nunito Sans"/>
              <a:sym typeface="Nunito Sans"/>
            </a:endParaRPr>
          </a:p>
        </p:txBody>
      </p:sp>
      <p:pic>
        <p:nvPicPr>
          <p:cNvPr id="185" name="Google Shape;185;g27df9c255bb_0_143"/>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186" name="Google Shape;186;g27df9c255bb_0_143"/>
          <p:cNvPicPr preferRelativeResize="0"/>
          <p:nvPr/>
        </p:nvPicPr>
        <p:blipFill>
          <a:blip r:embed="rId4">
            <a:alphaModFix/>
          </a:blip>
          <a:stretch>
            <a:fillRect/>
          </a:stretch>
        </p:blipFill>
        <p:spPr>
          <a:xfrm>
            <a:off x="958838" y="2451825"/>
            <a:ext cx="7226325" cy="183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e46df6e7b_0_7"/>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4</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Spark Data Processing</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nvSpPr>
        <p:spPr>
          <a:xfrm>
            <a:off x="933000" y="708225"/>
            <a:ext cx="7278000" cy="2053800"/>
          </a:xfrm>
          <a:prstGeom prst="rect">
            <a:avLst/>
          </a:prstGeom>
          <a:noFill/>
          <a:ln>
            <a:noFill/>
          </a:ln>
        </p:spPr>
        <p:txBody>
          <a:bodyPr anchorCtr="0" anchor="ctr" bIns="91425" lIns="91425" spcFirstLastPara="1" rIns="91425" wrap="square" tIns="91425">
            <a:noAutofit/>
          </a:bodyPr>
          <a:lstStyle/>
          <a:p>
            <a:pPr indent="457200" lvl="0" marL="0" marR="0" rtl="0" algn="ctr">
              <a:lnSpc>
                <a:spcPct val="100000"/>
              </a:lnSpc>
              <a:spcBef>
                <a:spcPts val="0"/>
              </a:spcBef>
              <a:spcAft>
                <a:spcPts val="0"/>
              </a:spcAft>
              <a:buClr>
                <a:srgbClr val="000000"/>
              </a:buClr>
              <a:buSzPts val="1100"/>
              <a:buFont typeface="Arial"/>
              <a:buNone/>
            </a:pP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Course</a:t>
            </a:r>
            <a:endParaRPr b="1" i="0" sz="4000" u="none" cap="none" strike="noStrike">
              <a:solidFill>
                <a:srgbClr val="666666"/>
              </a:solidFill>
              <a:latin typeface="Nunito Sans"/>
              <a:ea typeface="Nunito Sans"/>
              <a:cs typeface="Nunito Sans"/>
              <a:sym typeface="Nunito Sans"/>
            </a:endParaRPr>
          </a:p>
        </p:txBody>
      </p:sp>
      <p:pic>
        <p:nvPicPr>
          <p:cNvPr id="58" name="Google Shape;58;p2"/>
          <p:cNvPicPr preferRelativeResize="0"/>
          <p:nvPr/>
        </p:nvPicPr>
        <p:blipFill rotWithShape="1">
          <a:blip r:embed="rId3">
            <a:alphaModFix/>
          </a:blip>
          <a:srcRect b="30919" l="25020" r="22765" t="12237"/>
          <a:stretch/>
        </p:blipFill>
        <p:spPr>
          <a:xfrm>
            <a:off x="2394225" y="870825"/>
            <a:ext cx="2343025" cy="1330174"/>
          </a:xfrm>
          <a:prstGeom prst="rect">
            <a:avLst/>
          </a:prstGeom>
          <a:noFill/>
          <a:ln>
            <a:noFill/>
          </a:ln>
        </p:spPr>
      </p:pic>
      <p:sp>
        <p:nvSpPr>
          <p:cNvPr id="59" name="Google Shape;59;p2"/>
          <p:cNvSpPr txBox="1"/>
          <p:nvPr/>
        </p:nvSpPr>
        <p:spPr>
          <a:xfrm>
            <a:off x="889200" y="3018525"/>
            <a:ext cx="7365600" cy="92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s" sz="3000">
                <a:solidFill>
                  <a:srgbClr val="999999"/>
                </a:solidFill>
                <a:latin typeface="Nunito Sans"/>
                <a:ea typeface="Nunito Sans"/>
                <a:cs typeface="Nunito Sans"/>
                <a:sym typeface="Nunito Sans"/>
              </a:rPr>
              <a:t>From Basics to Big Data Analytics</a:t>
            </a:r>
            <a:endParaRPr b="1" i="0" sz="3000" u="none" cap="none" strike="noStrike">
              <a:solidFill>
                <a:srgbClr val="999999"/>
              </a:solidFill>
              <a:latin typeface="Nunito Sans"/>
              <a:ea typeface="Nunito Sans"/>
              <a:cs typeface="Nunito Sans"/>
              <a:sym typeface="Nunito Sans"/>
            </a:endParaRPr>
          </a:p>
        </p:txBody>
      </p:sp>
      <p:sp>
        <p:nvSpPr>
          <p:cNvPr id="60" name="Google Shape;60;p2"/>
          <p:cNvSpPr txBox="1"/>
          <p:nvPr/>
        </p:nvSpPr>
        <p:spPr>
          <a:xfrm>
            <a:off x="1608600" y="4007001"/>
            <a:ext cx="5926800" cy="54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s" sz="2000">
                <a:solidFill>
                  <a:srgbClr val="999999"/>
                </a:solidFill>
                <a:latin typeface="Nunito Sans"/>
                <a:ea typeface="Nunito Sans"/>
                <a:cs typeface="Nunito Sans"/>
                <a:sym typeface="Nunito Sans"/>
              </a:rPr>
              <a:t>14</a:t>
            </a:r>
            <a:r>
              <a:rPr b="1" i="0" lang="es" sz="2000" u="none" cap="none" strike="noStrike">
                <a:solidFill>
                  <a:srgbClr val="999999"/>
                </a:solidFill>
                <a:latin typeface="Nunito Sans"/>
                <a:ea typeface="Nunito Sans"/>
                <a:cs typeface="Nunito Sans"/>
                <a:sym typeface="Nunito Sans"/>
              </a:rPr>
              <a:t>-</a:t>
            </a:r>
            <a:r>
              <a:rPr b="1" lang="es" sz="2000">
                <a:solidFill>
                  <a:srgbClr val="999999"/>
                </a:solidFill>
                <a:latin typeface="Nunito Sans"/>
                <a:ea typeface="Nunito Sans"/>
                <a:cs typeface="Nunito Sans"/>
                <a:sym typeface="Nunito Sans"/>
              </a:rPr>
              <a:t>09</a:t>
            </a:r>
            <a:r>
              <a:rPr b="1" i="0" lang="es" sz="2000" u="none" cap="none" strike="noStrike">
                <a:solidFill>
                  <a:srgbClr val="999999"/>
                </a:solidFill>
                <a:latin typeface="Nunito Sans"/>
                <a:ea typeface="Nunito Sans"/>
                <a:cs typeface="Nunito Sans"/>
                <a:sym typeface="Nunito Sans"/>
              </a:rPr>
              <a:t>-20</a:t>
            </a:r>
            <a:r>
              <a:rPr b="1" lang="es" sz="2000">
                <a:solidFill>
                  <a:srgbClr val="999999"/>
                </a:solidFill>
                <a:latin typeface="Nunito Sans"/>
                <a:ea typeface="Nunito Sans"/>
                <a:cs typeface="Nunito Sans"/>
                <a:sym typeface="Nunito Sans"/>
              </a:rPr>
              <a:t>23</a:t>
            </a:r>
            <a:endParaRPr b="1" i="0" sz="2000" u="none" cap="none" strike="noStrike">
              <a:solidFill>
                <a:srgbClr val="999999"/>
              </a:solidFill>
              <a:latin typeface="Nunito Sans"/>
              <a:ea typeface="Nunito Sans"/>
              <a:cs typeface="Nunito Sans"/>
              <a:sym typeface="Nuni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7e46df6e7b_0_11"/>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197" name="Google Shape;197;g27e46df6e7b_0_11"/>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Transformations and Actions</a:t>
            </a:r>
            <a:endParaRPr b="1" i="0" sz="1400" u="none" cap="none" strike="noStrike">
              <a:solidFill>
                <a:srgbClr val="000000"/>
              </a:solidFill>
              <a:latin typeface="Nunito Sans"/>
              <a:ea typeface="Nunito Sans"/>
              <a:cs typeface="Nunito Sans"/>
              <a:sym typeface="Nunito Sans"/>
            </a:endParaRPr>
          </a:p>
        </p:txBody>
      </p:sp>
      <p:sp>
        <p:nvSpPr>
          <p:cNvPr id="198" name="Google Shape;198;g27e46df6e7b_0_11"/>
          <p:cNvSpPr txBox="1"/>
          <p:nvPr/>
        </p:nvSpPr>
        <p:spPr>
          <a:xfrm>
            <a:off x="492950" y="1210325"/>
            <a:ext cx="41166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b="1" lang="es">
                <a:latin typeface="Nunito Sans"/>
                <a:ea typeface="Nunito Sans"/>
                <a:cs typeface="Nunito Sans"/>
                <a:sym typeface="Nunito Sans"/>
              </a:rPr>
              <a:t>Transformations</a:t>
            </a:r>
            <a:endParaRPr b="1">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Operations that create a new RDD, usually based on a previous one.</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Does not evaluate the expression until an action is called (lazy evaluation).</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Spark is able to infer the output type.</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You can concatenate multiple transformations, before an action.</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M</a:t>
            </a:r>
            <a:r>
              <a:rPr lang="es" sz="1200">
                <a:latin typeface="Nunito Sans"/>
                <a:ea typeface="Nunito Sans"/>
                <a:cs typeface="Nunito Sans"/>
                <a:sym typeface="Nunito Sans"/>
              </a:rPr>
              <a:t>ap, filter, groupBy, repartition …</a:t>
            </a:r>
            <a:endParaRPr sz="1200">
              <a:latin typeface="Nunito Sans"/>
              <a:ea typeface="Nunito Sans"/>
              <a:cs typeface="Nunito Sans"/>
              <a:sym typeface="Nunito Sans"/>
            </a:endParaRPr>
          </a:p>
        </p:txBody>
      </p:sp>
      <p:sp>
        <p:nvSpPr>
          <p:cNvPr id="199" name="Google Shape;199;g27e46df6e7b_0_11"/>
          <p:cNvSpPr txBox="1"/>
          <p:nvPr/>
        </p:nvSpPr>
        <p:spPr>
          <a:xfrm>
            <a:off x="4836350" y="1210325"/>
            <a:ext cx="41166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Actions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Operations that evaluates all the transformations defined.</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Forces the evaluation to save or use the result data.</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Reduce, fold, collect, saveAsTextFile …</a:t>
            </a:r>
            <a:endParaRPr sz="1200">
              <a:latin typeface="Nunito Sans"/>
              <a:ea typeface="Nunito Sans"/>
              <a:cs typeface="Nunito Sans"/>
              <a:sym typeface="Nuni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7e46df6e7b_0_28"/>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205" name="Google Shape;205;g27e46df6e7b_0_28"/>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Transformation types</a:t>
            </a:r>
            <a:endParaRPr b="1" i="0" sz="1400" u="none" cap="none" strike="noStrike">
              <a:solidFill>
                <a:srgbClr val="000000"/>
              </a:solidFill>
              <a:latin typeface="Nunito Sans"/>
              <a:ea typeface="Nunito Sans"/>
              <a:cs typeface="Nunito Sans"/>
              <a:sym typeface="Nunito Sans"/>
            </a:endParaRPr>
          </a:p>
        </p:txBody>
      </p:sp>
      <p:pic>
        <p:nvPicPr>
          <p:cNvPr id="206" name="Google Shape;206;g27e46df6e7b_0_28"/>
          <p:cNvPicPr preferRelativeResize="0"/>
          <p:nvPr/>
        </p:nvPicPr>
        <p:blipFill>
          <a:blip r:embed="rId3">
            <a:alphaModFix/>
          </a:blip>
          <a:stretch>
            <a:fillRect/>
          </a:stretch>
        </p:blipFill>
        <p:spPr>
          <a:xfrm>
            <a:off x="5403263" y="683381"/>
            <a:ext cx="3348900" cy="2139649"/>
          </a:xfrm>
          <a:prstGeom prst="rect">
            <a:avLst/>
          </a:prstGeom>
          <a:noFill/>
          <a:ln>
            <a:noFill/>
          </a:ln>
        </p:spPr>
      </p:pic>
      <p:pic>
        <p:nvPicPr>
          <p:cNvPr id="207" name="Google Shape;207;g27e46df6e7b_0_28"/>
          <p:cNvPicPr preferRelativeResize="0"/>
          <p:nvPr/>
        </p:nvPicPr>
        <p:blipFill>
          <a:blip r:embed="rId4">
            <a:alphaModFix/>
          </a:blip>
          <a:stretch>
            <a:fillRect/>
          </a:stretch>
        </p:blipFill>
        <p:spPr>
          <a:xfrm>
            <a:off x="5458650" y="2892206"/>
            <a:ext cx="2847699" cy="1736525"/>
          </a:xfrm>
          <a:prstGeom prst="rect">
            <a:avLst/>
          </a:prstGeom>
          <a:noFill/>
          <a:ln>
            <a:noFill/>
          </a:ln>
        </p:spPr>
      </p:pic>
      <p:pic>
        <p:nvPicPr>
          <p:cNvPr id="208" name="Google Shape;208;g27e46df6e7b_0_28"/>
          <p:cNvPicPr preferRelativeResize="0"/>
          <p:nvPr/>
        </p:nvPicPr>
        <p:blipFill>
          <a:blip r:embed="rId5">
            <a:alphaModFix/>
          </a:blip>
          <a:stretch>
            <a:fillRect/>
          </a:stretch>
        </p:blipFill>
        <p:spPr>
          <a:xfrm>
            <a:off x="568275" y="1050424"/>
            <a:ext cx="4032824" cy="3473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7e46df6e7b_0_3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214" name="Google Shape;214;g27e46df6e7b_0_3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The Shuffling process</a:t>
            </a:r>
            <a:endParaRPr b="1" i="0" sz="1400" u="none" cap="none" strike="noStrike">
              <a:solidFill>
                <a:srgbClr val="000000"/>
              </a:solidFill>
              <a:latin typeface="Nunito Sans"/>
              <a:ea typeface="Nunito Sans"/>
              <a:cs typeface="Nunito Sans"/>
              <a:sym typeface="Nunito Sans"/>
            </a:endParaRPr>
          </a:p>
        </p:txBody>
      </p:sp>
      <p:sp>
        <p:nvSpPr>
          <p:cNvPr id="215" name="Google Shape;215;g27e46df6e7b_0_37"/>
          <p:cNvSpPr txBox="1"/>
          <p:nvPr/>
        </p:nvSpPr>
        <p:spPr>
          <a:xfrm>
            <a:off x="456869" y="910486"/>
            <a:ext cx="8481000" cy="325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s" sz="1200">
                <a:latin typeface="Nunito Sans"/>
                <a:ea typeface="Nunito Sans"/>
                <a:cs typeface="Nunito Sans"/>
                <a:sym typeface="Nunito Sans"/>
              </a:rPr>
              <a:t>It's the process of redistributing the data across the partitions. This can involve reorganizing the data within a single machine or moving data across multiple machines in the cluster. Shuffling can be expensive in terms of performance because it involves disk I/O, data serialization, and network I/O.</a:t>
            </a:r>
            <a:endParaRPr sz="1200">
              <a:latin typeface="Nunito Sans"/>
              <a:ea typeface="Nunito Sans"/>
              <a:cs typeface="Nunito Sans"/>
              <a:sym typeface="Nunito Sans"/>
            </a:endParaRPr>
          </a:p>
          <a:p>
            <a:pPr indent="0" lvl="0" marL="0" marR="0" rtl="0" algn="l">
              <a:lnSpc>
                <a:spcPct val="100000"/>
              </a:lnSpc>
              <a:spcBef>
                <a:spcPts val="1000"/>
              </a:spcBef>
              <a:spcAft>
                <a:spcPts val="1000"/>
              </a:spcAft>
              <a:buNone/>
            </a:pPr>
            <a:r>
              <a:rPr lang="es" sz="1200">
                <a:latin typeface="Nunito Sans"/>
                <a:ea typeface="Nunito Sans"/>
                <a:cs typeface="Nunito Sans"/>
                <a:sym typeface="Nunito Sans"/>
              </a:rPr>
              <a:t>Shuffle usually occurs during operations that require data reorganization</a:t>
            </a:r>
            <a:endParaRPr sz="1200">
              <a:latin typeface="Nunito Sans"/>
              <a:ea typeface="Nunito Sans"/>
              <a:cs typeface="Nunito Sans"/>
              <a:sym typeface="Nunito Sans"/>
            </a:endParaRPr>
          </a:p>
        </p:txBody>
      </p:sp>
      <p:pic>
        <p:nvPicPr>
          <p:cNvPr id="216" name="Google Shape;216;g27e46df6e7b_0_37"/>
          <p:cNvPicPr preferRelativeResize="0"/>
          <p:nvPr/>
        </p:nvPicPr>
        <p:blipFill>
          <a:blip r:embed="rId3">
            <a:alphaModFix/>
          </a:blip>
          <a:stretch>
            <a:fillRect/>
          </a:stretch>
        </p:blipFill>
        <p:spPr>
          <a:xfrm>
            <a:off x="1715738" y="1940556"/>
            <a:ext cx="5712524" cy="269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7e46df6e7b_0_5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Spark Data Processing</a:t>
            </a:r>
            <a:endParaRPr b="1" sz="2200">
              <a:solidFill>
                <a:srgbClr val="666666"/>
              </a:solidFill>
              <a:latin typeface="Nunito Sans"/>
              <a:ea typeface="Nunito Sans"/>
              <a:cs typeface="Nunito Sans"/>
              <a:sym typeface="Nunito Sans"/>
            </a:endParaRPr>
          </a:p>
        </p:txBody>
      </p:sp>
      <p:sp>
        <p:nvSpPr>
          <p:cNvPr id="222" name="Google Shape;222;g27e46df6e7b_0_5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transform our RDD</a:t>
            </a:r>
            <a:endParaRPr b="1">
              <a:latin typeface="Nunito Sans"/>
              <a:ea typeface="Nunito Sans"/>
              <a:cs typeface="Nunito Sans"/>
              <a:sym typeface="Nunito Sans"/>
            </a:endParaRPr>
          </a:p>
        </p:txBody>
      </p:sp>
      <p:sp>
        <p:nvSpPr>
          <p:cNvPr id="223" name="Google Shape;223;g27e46df6e7b_0_57"/>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a:t>
            </a:r>
            <a:r>
              <a:rPr lang="es">
                <a:latin typeface="Nunito Sans"/>
                <a:ea typeface="Nunito Sans"/>
                <a:cs typeface="Nunito Sans"/>
                <a:sym typeface="Nunito Sans"/>
              </a:rPr>
              <a:t>ump back into Jupyter Lab to see how…</a:t>
            </a:r>
            <a:endParaRPr>
              <a:latin typeface="Nunito Sans"/>
              <a:ea typeface="Nunito Sans"/>
              <a:cs typeface="Nunito Sans"/>
              <a:sym typeface="Nunito Sans"/>
            </a:endParaRPr>
          </a:p>
        </p:txBody>
      </p:sp>
      <p:sp>
        <p:nvSpPr>
          <p:cNvPr id="224" name="Google Shape;224;g27e46df6e7b_0_57"/>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02_Spark_Data_Processing.ipynb</a:t>
            </a:r>
            <a:endParaRPr>
              <a:latin typeface="Nunito Sans"/>
              <a:ea typeface="Nunito Sans"/>
              <a:cs typeface="Nunito Sans"/>
              <a:sym typeface="Nunito Sans"/>
            </a:endParaRPr>
          </a:p>
        </p:txBody>
      </p:sp>
      <p:pic>
        <p:nvPicPr>
          <p:cNvPr id="225" name="Google Shape;225;g27e46df6e7b_0_57"/>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226" name="Google Shape;226;g27e46df6e7b_0_57"/>
          <p:cNvPicPr preferRelativeResize="0"/>
          <p:nvPr/>
        </p:nvPicPr>
        <p:blipFill>
          <a:blip r:embed="rId4">
            <a:alphaModFix/>
          </a:blip>
          <a:stretch>
            <a:fillRect/>
          </a:stretch>
        </p:blipFill>
        <p:spPr>
          <a:xfrm>
            <a:off x="837900" y="2354700"/>
            <a:ext cx="7468200" cy="18497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7e46df6e7b_0_71"/>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5</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Spark SQL</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e46df6e7b_0_8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SQL</a:t>
            </a:r>
            <a:endParaRPr b="1" sz="2200">
              <a:solidFill>
                <a:srgbClr val="666666"/>
              </a:solidFill>
              <a:latin typeface="Nunito Sans"/>
              <a:ea typeface="Nunito Sans"/>
              <a:cs typeface="Nunito Sans"/>
              <a:sym typeface="Nunito Sans"/>
            </a:endParaRPr>
          </a:p>
        </p:txBody>
      </p:sp>
      <p:sp>
        <p:nvSpPr>
          <p:cNvPr id="237" name="Google Shape;237;g27e46df6e7b_0_8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Difference between RDDs, DataFrames and DataSets.</a:t>
            </a:r>
            <a:endParaRPr b="1" i="0" sz="1400" u="none" cap="none" strike="noStrike">
              <a:solidFill>
                <a:srgbClr val="000000"/>
              </a:solidFill>
              <a:latin typeface="Nunito Sans"/>
              <a:ea typeface="Nunito Sans"/>
              <a:cs typeface="Nunito Sans"/>
              <a:sym typeface="Nunito Sans"/>
            </a:endParaRPr>
          </a:p>
        </p:txBody>
      </p:sp>
      <p:sp>
        <p:nvSpPr>
          <p:cNvPr id="238" name="Google Shape;238;g27e46df6e7b_0_86"/>
          <p:cNvSpPr txBox="1"/>
          <p:nvPr/>
        </p:nvSpPr>
        <p:spPr>
          <a:xfrm>
            <a:off x="414225" y="1357675"/>
            <a:ext cx="28269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RDDs (2011)</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Distribute collection of Java Virtual Machine (JVM) objects</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Functional Operators (map, reduce, filter, etc)</a:t>
            </a:r>
            <a:endParaRPr sz="1200">
              <a:latin typeface="Nunito Sans"/>
              <a:ea typeface="Nunito Sans"/>
              <a:cs typeface="Nunito Sans"/>
              <a:sym typeface="Nunito Sans"/>
            </a:endParaRPr>
          </a:p>
        </p:txBody>
      </p:sp>
      <p:sp>
        <p:nvSpPr>
          <p:cNvPr id="239" name="Google Shape;239;g27e46df6e7b_0_86"/>
          <p:cNvSpPr txBox="1"/>
          <p:nvPr/>
        </p:nvSpPr>
        <p:spPr>
          <a:xfrm>
            <a:off x="3157425" y="1357675"/>
            <a:ext cx="28269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DataFrame</a:t>
            </a:r>
            <a:r>
              <a:rPr b="1" lang="es">
                <a:latin typeface="Nunito Sans"/>
                <a:ea typeface="Nunito Sans"/>
                <a:cs typeface="Nunito Sans"/>
                <a:sym typeface="Nunito Sans"/>
              </a:rPr>
              <a:t> (2013)</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Distributed collection of Row objects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Expression based operations and User Defined Functions (UDFs)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Logical plans and optimizer</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Fast/efficient internal representations</a:t>
            </a:r>
            <a:endParaRPr sz="1200">
              <a:latin typeface="Nunito Sans"/>
              <a:ea typeface="Nunito Sans"/>
              <a:cs typeface="Nunito Sans"/>
              <a:sym typeface="Nunito Sans"/>
            </a:endParaRPr>
          </a:p>
        </p:txBody>
      </p:sp>
      <p:sp>
        <p:nvSpPr>
          <p:cNvPr id="240" name="Google Shape;240;g27e46df6e7b_0_86"/>
          <p:cNvSpPr txBox="1"/>
          <p:nvPr/>
        </p:nvSpPr>
        <p:spPr>
          <a:xfrm>
            <a:off x="5976825" y="1357675"/>
            <a:ext cx="28269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latin typeface="Nunito Sans"/>
                <a:ea typeface="Nunito Sans"/>
                <a:cs typeface="Nunito Sans"/>
                <a:sym typeface="Nunito Sans"/>
              </a:rPr>
              <a:t>DataSet</a:t>
            </a:r>
            <a:r>
              <a:rPr b="1" lang="es">
                <a:latin typeface="Nunito Sans"/>
                <a:ea typeface="Nunito Sans"/>
                <a:cs typeface="Nunito Sans"/>
                <a:sym typeface="Nunito Sans"/>
              </a:rPr>
              <a:t> (2015)</a:t>
            </a:r>
            <a:r>
              <a:rPr lang="es">
                <a:latin typeface="Nunito Sans"/>
                <a:ea typeface="Nunito Sans"/>
                <a:cs typeface="Nunito Sans"/>
                <a:sym typeface="Nunito Sans"/>
              </a:rPr>
              <a:t>:</a:t>
            </a:r>
            <a:endParaRPr>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Internally Rows, externally JVM objects</a:t>
            </a:r>
            <a:endParaRPr sz="1200">
              <a:latin typeface="Nunito Sans"/>
              <a:ea typeface="Nunito Sans"/>
              <a:cs typeface="Nunito Sans"/>
              <a:sym typeface="Nunito Sans"/>
            </a:endParaRPr>
          </a:p>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Almost the "Best of both worlds": type safe + fast</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Slower than DataFrame, not as good for interactive analysis, especially Python</a:t>
            </a:r>
            <a:endParaRPr sz="1200">
              <a:latin typeface="Nunito Sans"/>
              <a:ea typeface="Nunito Sans"/>
              <a:cs typeface="Nunito Sans"/>
              <a:sym typeface="Nuni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7e46df6e7b_0_9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SQL</a:t>
            </a:r>
            <a:endParaRPr b="1" sz="2200">
              <a:solidFill>
                <a:srgbClr val="666666"/>
              </a:solidFill>
              <a:latin typeface="Nunito Sans"/>
              <a:ea typeface="Nunito Sans"/>
              <a:cs typeface="Nunito Sans"/>
              <a:sym typeface="Nunito Sans"/>
            </a:endParaRPr>
          </a:p>
        </p:txBody>
      </p:sp>
      <p:sp>
        <p:nvSpPr>
          <p:cNvPr id="246" name="Google Shape;246;g27e46df6e7b_0_9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DataFrames</a:t>
            </a:r>
            <a:endParaRPr b="1" i="0" sz="1400" u="none" cap="none" strike="noStrike">
              <a:solidFill>
                <a:srgbClr val="000000"/>
              </a:solidFill>
              <a:latin typeface="Nunito Sans"/>
              <a:ea typeface="Nunito Sans"/>
              <a:cs typeface="Nunito Sans"/>
              <a:sym typeface="Nunito Sans"/>
            </a:endParaRPr>
          </a:p>
        </p:txBody>
      </p:sp>
      <p:sp>
        <p:nvSpPr>
          <p:cNvPr id="247" name="Google Shape;247;g27e46df6e7b_0_95"/>
          <p:cNvSpPr txBox="1"/>
          <p:nvPr/>
        </p:nvSpPr>
        <p:spPr>
          <a:xfrm>
            <a:off x="499950" y="1038000"/>
            <a:ext cx="8184600" cy="831900"/>
          </a:xfrm>
          <a:prstGeom prst="rect">
            <a:avLst/>
          </a:prstGeom>
          <a:noFill/>
          <a:ln>
            <a:noFill/>
          </a:ln>
        </p:spPr>
        <p:txBody>
          <a:bodyPr anchorCtr="0" anchor="t" bIns="91425" lIns="91425" spcFirstLastPara="1" rIns="91425" wrap="square" tIns="91425">
            <a:noAutofit/>
          </a:bodyPr>
          <a:lstStyle/>
          <a:p>
            <a:pPr indent="-266700" lvl="0" marL="360000" marR="0" rtl="0" algn="l">
              <a:lnSpc>
                <a:spcPct val="100000"/>
              </a:lnSpc>
              <a:spcBef>
                <a:spcPts val="1000"/>
              </a:spcBef>
              <a:spcAft>
                <a:spcPts val="0"/>
              </a:spcAft>
              <a:buSzPts val="1200"/>
              <a:buFont typeface="Nunito Sans"/>
              <a:buChar char="●"/>
            </a:pPr>
            <a:r>
              <a:rPr lang="es" sz="1200">
                <a:latin typeface="Nunito Sans"/>
                <a:ea typeface="Nunito Sans"/>
                <a:cs typeface="Nunito Sans"/>
                <a:sym typeface="Nunito Sans"/>
              </a:rPr>
              <a:t>Distributed collection of Row objects. These objects contain the schema within the data.</a:t>
            </a:r>
            <a:endParaRPr sz="1200">
              <a:latin typeface="Nunito Sans"/>
              <a:ea typeface="Nunito Sans"/>
              <a:cs typeface="Nunito Sans"/>
              <a:sym typeface="Nunito Sans"/>
            </a:endParaRPr>
          </a:p>
          <a:p>
            <a:pPr indent="-266700" lvl="0" marL="360000" marR="0" rtl="0" algn="l">
              <a:lnSpc>
                <a:spcPct val="100000"/>
              </a:lnSpc>
              <a:spcBef>
                <a:spcPts val="1000"/>
              </a:spcBef>
              <a:spcAft>
                <a:spcPts val="1000"/>
              </a:spcAft>
              <a:buSzPts val="1200"/>
              <a:buFont typeface="Nunito Sans"/>
              <a:buChar char="●"/>
            </a:pPr>
            <a:r>
              <a:rPr lang="es" sz="1200">
                <a:latin typeface="Nunito Sans"/>
                <a:ea typeface="Nunito Sans"/>
                <a:cs typeface="Nunito Sans"/>
                <a:sym typeface="Nunito Sans"/>
              </a:rPr>
              <a:t>Data is organized into columns like a relational database.</a:t>
            </a:r>
            <a:endParaRPr sz="1200">
              <a:latin typeface="Nunito Sans"/>
              <a:ea typeface="Nunito Sans"/>
              <a:cs typeface="Nunito Sans"/>
              <a:sym typeface="Nunito Sans"/>
            </a:endParaRPr>
          </a:p>
        </p:txBody>
      </p:sp>
      <p:pic>
        <p:nvPicPr>
          <p:cNvPr id="248" name="Google Shape;248;g27e46df6e7b_0_95"/>
          <p:cNvPicPr preferRelativeResize="0"/>
          <p:nvPr/>
        </p:nvPicPr>
        <p:blipFill rotWithShape="1">
          <a:blip r:embed="rId3">
            <a:alphaModFix/>
          </a:blip>
          <a:srcRect b="0" l="2981" r="2981" t="0"/>
          <a:stretch/>
        </p:blipFill>
        <p:spPr>
          <a:xfrm>
            <a:off x="4813644" y="2246419"/>
            <a:ext cx="3986550" cy="1405650"/>
          </a:xfrm>
          <a:prstGeom prst="rect">
            <a:avLst/>
          </a:prstGeom>
          <a:noFill/>
          <a:ln>
            <a:noFill/>
          </a:ln>
        </p:spPr>
      </p:pic>
      <p:sp>
        <p:nvSpPr>
          <p:cNvPr id="249" name="Google Shape;249;g27e46df6e7b_0_95"/>
          <p:cNvSpPr txBox="1"/>
          <p:nvPr/>
        </p:nvSpPr>
        <p:spPr>
          <a:xfrm>
            <a:off x="499950" y="1647600"/>
            <a:ext cx="41154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400"/>
              <a:buFont typeface="Arial"/>
              <a:buNone/>
            </a:pPr>
            <a:r>
              <a:rPr lang="es" sz="1200">
                <a:solidFill>
                  <a:schemeClr val="dk1"/>
                </a:solidFill>
                <a:latin typeface="Nunito Sans"/>
                <a:ea typeface="Nunito Sans"/>
                <a:cs typeface="Nunito Sans"/>
                <a:sym typeface="Nunito Sans"/>
              </a:rPr>
              <a:t>The main features of Dataframes:</a:t>
            </a:r>
            <a:endParaRPr sz="1200">
              <a:solidFill>
                <a:schemeClr val="dk1"/>
              </a:solidFill>
              <a:latin typeface="Nunito Sans"/>
              <a:ea typeface="Nunito Sans"/>
              <a:cs typeface="Nunito Sans"/>
              <a:sym typeface="Nunito Sans"/>
            </a:endParaRPr>
          </a:p>
          <a:p>
            <a:pPr indent="-304800" lvl="0" marL="457200" rtl="0" algn="l">
              <a:spcBef>
                <a:spcPts val="1000"/>
              </a:spcBef>
              <a:spcAft>
                <a:spcPts val="0"/>
              </a:spcAft>
              <a:buClr>
                <a:schemeClr val="dk1"/>
              </a:buClr>
              <a:buSzPts val="1200"/>
              <a:buFont typeface="Nunito Sans"/>
              <a:buChar char="●"/>
            </a:pPr>
            <a:r>
              <a:rPr b="1" lang="es" sz="1200">
                <a:solidFill>
                  <a:schemeClr val="dk1"/>
                </a:solidFill>
                <a:latin typeface="Nunito Sans"/>
                <a:ea typeface="Nunito Sans"/>
                <a:cs typeface="Nunito Sans"/>
                <a:sym typeface="Nunito Sans"/>
              </a:rPr>
              <a:t>Catalyst</a:t>
            </a:r>
            <a:r>
              <a:rPr lang="es" sz="1200">
                <a:solidFill>
                  <a:schemeClr val="dk1"/>
                </a:solidFill>
                <a:latin typeface="Nunito Sans"/>
                <a:ea typeface="Nunito Sans"/>
                <a:cs typeface="Nunito Sans"/>
                <a:sym typeface="Nunito Sans"/>
              </a:rPr>
              <a:t>: powers the DataFrame and SQL APIs.</a:t>
            </a:r>
            <a:endParaRPr sz="1200">
              <a:solidFill>
                <a:schemeClr val="dk1"/>
              </a:solidFill>
              <a:latin typeface="Nunito Sans"/>
              <a:ea typeface="Nunito Sans"/>
              <a:cs typeface="Nunito Sans"/>
              <a:sym typeface="Nunito Sans"/>
            </a:endParaRPr>
          </a:p>
          <a:p>
            <a:pPr indent="-304800" lvl="0" marL="914400" rtl="0" algn="l">
              <a:spcBef>
                <a:spcPts val="100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Analyzing a logical plan to resolve references</a:t>
            </a:r>
            <a:endParaRPr sz="1200">
              <a:solidFill>
                <a:schemeClr val="dk1"/>
              </a:solidFill>
              <a:latin typeface="Nunito Sans"/>
              <a:ea typeface="Nunito Sans"/>
              <a:cs typeface="Nunito Sans"/>
              <a:sym typeface="Nunito Sans"/>
            </a:endParaRPr>
          </a:p>
          <a:p>
            <a:pPr indent="-304800" lvl="0" marL="914400" rtl="0" algn="l">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Logical plan optimization</a:t>
            </a:r>
            <a:endParaRPr sz="1200">
              <a:solidFill>
                <a:schemeClr val="dk1"/>
              </a:solidFill>
              <a:latin typeface="Nunito Sans"/>
              <a:ea typeface="Nunito Sans"/>
              <a:cs typeface="Nunito Sans"/>
              <a:sym typeface="Nunito Sans"/>
            </a:endParaRPr>
          </a:p>
          <a:p>
            <a:pPr indent="-304800" lvl="0" marL="914400" rtl="0" algn="l">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Physical planning</a:t>
            </a:r>
            <a:endParaRPr sz="1200">
              <a:solidFill>
                <a:schemeClr val="dk1"/>
              </a:solidFill>
              <a:latin typeface="Nunito Sans"/>
              <a:ea typeface="Nunito Sans"/>
              <a:cs typeface="Nunito Sans"/>
              <a:sym typeface="Nunito Sans"/>
            </a:endParaRPr>
          </a:p>
          <a:p>
            <a:pPr indent="-304800" lvl="0" marL="914400" rtl="0" algn="l">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Code generation to compile parts of the query to Java bytecode.</a:t>
            </a:r>
            <a:endParaRPr sz="1200">
              <a:solidFill>
                <a:schemeClr val="dk1"/>
              </a:solidFill>
              <a:latin typeface="Nunito Sans"/>
              <a:ea typeface="Nunito Sans"/>
              <a:cs typeface="Nunito Sans"/>
              <a:sym typeface="Nunito Sans"/>
            </a:endParaRPr>
          </a:p>
          <a:p>
            <a:pPr indent="0" lvl="0" marL="0" rtl="0" algn="l">
              <a:spcBef>
                <a:spcPts val="0"/>
              </a:spcBef>
              <a:spcAft>
                <a:spcPts val="0"/>
              </a:spcAft>
              <a:buClr>
                <a:schemeClr val="dk1"/>
              </a:buClr>
              <a:buSzPts val="1400"/>
              <a:buFont typeface="Arial"/>
              <a:buNone/>
            </a:pPr>
            <a:r>
              <a:t/>
            </a:r>
            <a:endParaRPr sz="1200">
              <a:solidFill>
                <a:schemeClr val="dk1"/>
              </a:solidFill>
              <a:latin typeface="Nunito Sans"/>
              <a:ea typeface="Nunito Sans"/>
              <a:cs typeface="Nunito Sans"/>
              <a:sym typeface="Nunito Sans"/>
            </a:endParaRPr>
          </a:p>
          <a:p>
            <a:pPr indent="-304800" lvl="0" marL="457200" rtl="0" algn="l">
              <a:spcBef>
                <a:spcPts val="0"/>
              </a:spcBef>
              <a:spcAft>
                <a:spcPts val="0"/>
              </a:spcAft>
              <a:buClr>
                <a:schemeClr val="dk1"/>
              </a:buClr>
              <a:buSzPts val="1200"/>
              <a:buFont typeface="Nunito Sans"/>
              <a:buChar char="●"/>
            </a:pPr>
            <a:r>
              <a:rPr b="1" lang="es" sz="1200">
                <a:solidFill>
                  <a:schemeClr val="dk1"/>
                </a:solidFill>
                <a:latin typeface="Nunito Sans"/>
                <a:ea typeface="Nunito Sans"/>
                <a:cs typeface="Nunito Sans"/>
                <a:sym typeface="Nunito Sans"/>
              </a:rPr>
              <a:t>Tungsten</a:t>
            </a:r>
            <a:r>
              <a:rPr lang="es" sz="1200">
                <a:solidFill>
                  <a:schemeClr val="dk1"/>
                </a:solidFill>
                <a:latin typeface="Nunito Sans"/>
                <a:ea typeface="Nunito Sans"/>
                <a:cs typeface="Nunito Sans"/>
                <a:sym typeface="Nunito Sans"/>
              </a:rPr>
              <a:t>: provides a physical execution backend which explicitly manages memory and dynamically generates bytecode for expression evaluation.</a:t>
            </a:r>
            <a:endParaRPr sz="1200">
              <a:solidFill>
                <a:schemeClr val="dk1"/>
              </a:solidFill>
              <a:latin typeface="Nunito Sans"/>
              <a:ea typeface="Nunito Sans"/>
              <a:cs typeface="Nunito Sans"/>
              <a:sym typeface="Nunito Sans"/>
            </a:endParaRPr>
          </a:p>
          <a:p>
            <a:pPr indent="0" lvl="0" marL="0" marR="0" rtl="0" algn="l">
              <a:lnSpc>
                <a:spcPct val="100000"/>
              </a:lnSpc>
              <a:spcBef>
                <a:spcPts val="1000"/>
              </a:spcBef>
              <a:spcAft>
                <a:spcPts val="1000"/>
              </a:spcAft>
              <a:buNone/>
            </a:pPr>
            <a:r>
              <a:t/>
            </a:r>
            <a:endParaRPr sz="1200">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7e46df6e7b_0_11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SQL</a:t>
            </a:r>
            <a:endParaRPr b="1" sz="2200">
              <a:solidFill>
                <a:srgbClr val="666666"/>
              </a:solidFill>
              <a:latin typeface="Nunito Sans"/>
              <a:ea typeface="Nunito Sans"/>
              <a:cs typeface="Nunito Sans"/>
              <a:sym typeface="Nunito Sans"/>
            </a:endParaRPr>
          </a:p>
        </p:txBody>
      </p:sp>
      <p:sp>
        <p:nvSpPr>
          <p:cNvPr id="255" name="Google Shape;255;g27e46df6e7b_0_11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create a DataFrame and start running SQL queries</a:t>
            </a:r>
            <a:endParaRPr b="1">
              <a:latin typeface="Nunito Sans"/>
              <a:ea typeface="Nunito Sans"/>
              <a:cs typeface="Nunito Sans"/>
              <a:sym typeface="Nunito Sans"/>
            </a:endParaRPr>
          </a:p>
        </p:txBody>
      </p:sp>
      <p:sp>
        <p:nvSpPr>
          <p:cNvPr id="256" name="Google Shape;256;g27e46df6e7b_0_115"/>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to see how…</a:t>
            </a:r>
            <a:endParaRPr>
              <a:latin typeface="Nunito Sans"/>
              <a:ea typeface="Nunito Sans"/>
              <a:cs typeface="Nunito Sans"/>
              <a:sym typeface="Nunito Sans"/>
            </a:endParaRPr>
          </a:p>
        </p:txBody>
      </p:sp>
      <p:sp>
        <p:nvSpPr>
          <p:cNvPr id="257" name="Google Shape;257;g27e46df6e7b_0_115"/>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03_Spark_SQL.ipynb</a:t>
            </a:r>
            <a:endParaRPr>
              <a:latin typeface="Nunito Sans"/>
              <a:ea typeface="Nunito Sans"/>
              <a:cs typeface="Nunito Sans"/>
              <a:sym typeface="Nunito Sans"/>
            </a:endParaRPr>
          </a:p>
        </p:txBody>
      </p:sp>
      <p:pic>
        <p:nvPicPr>
          <p:cNvPr id="258" name="Google Shape;258;g27e46df6e7b_0_115"/>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259" name="Google Shape;259;g27e46df6e7b_0_115"/>
          <p:cNvPicPr preferRelativeResize="0"/>
          <p:nvPr/>
        </p:nvPicPr>
        <p:blipFill>
          <a:blip r:embed="rId4">
            <a:alphaModFix/>
          </a:blip>
          <a:stretch>
            <a:fillRect/>
          </a:stretch>
        </p:blipFill>
        <p:spPr>
          <a:xfrm>
            <a:off x="964263" y="2523475"/>
            <a:ext cx="7215474" cy="170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7e46df6e7b_0_125"/>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6</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Spark Performance Tuning</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e46df6e7b_0_147"/>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666666"/>
              </a:solidFill>
              <a:latin typeface="Nunito Sans"/>
              <a:ea typeface="Nunito Sans"/>
              <a:cs typeface="Nunito Sans"/>
              <a:sym typeface="Nunito Sans"/>
            </a:endParaRPr>
          </a:p>
        </p:txBody>
      </p:sp>
      <p:sp>
        <p:nvSpPr>
          <p:cNvPr id="270" name="Google Shape;270;g27e46df6e7b_0_147"/>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Caching and Persistence</a:t>
            </a:r>
            <a:endParaRPr b="1" i="0" sz="1400" u="none" cap="none" strike="noStrike">
              <a:solidFill>
                <a:srgbClr val="000000"/>
              </a:solidFill>
              <a:latin typeface="Nunito Sans"/>
              <a:ea typeface="Nunito Sans"/>
              <a:cs typeface="Nunito Sans"/>
              <a:sym typeface="Nunito Sans"/>
            </a:endParaRPr>
          </a:p>
        </p:txBody>
      </p:sp>
      <p:sp>
        <p:nvSpPr>
          <p:cNvPr id="271" name="Google Shape;271;g27e46df6e7b_0_147"/>
          <p:cNvSpPr txBox="1"/>
          <p:nvPr/>
        </p:nvSpPr>
        <p:spPr>
          <a:xfrm>
            <a:off x="499950" y="961800"/>
            <a:ext cx="8184600" cy="831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Caching and persistence are optimization techniques for iterative and interactive Spark computations. They help store intermediate data in memory or more durable storage mediums to avoid recomputing the same information all the time.</a:t>
            </a:r>
            <a:endParaRPr sz="1200">
              <a:latin typeface="Nunito Sans"/>
              <a:ea typeface="Nunito Sans"/>
              <a:cs typeface="Nunito Sans"/>
              <a:sym typeface="Nunito Sans"/>
            </a:endParaRPr>
          </a:p>
        </p:txBody>
      </p:sp>
      <p:sp>
        <p:nvSpPr>
          <p:cNvPr id="272" name="Google Shape;272;g27e46df6e7b_0_147"/>
          <p:cNvSpPr txBox="1"/>
          <p:nvPr/>
        </p:nvSpPr>
        <p:spPr>
          <a:xfrm>
            <a:off x="1185750" y="1647600"/>
            <a:ext cx="41154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s" sz="1200">
                <a:solidFill>
                  <a:schemeClr val="dk1"/>
                </a:solidFill>
                <a:latin typeface="Nunito Sans"/>
                <a:ea typeface="Nunito Sans"/>
                <a:cs typeface="Nunito Sans"/>
                <a:sym typeface="Nunito Sans"/>
              </a:rPr>
              <a:t>When to Cache or Persist?</a:t>
            </a:r>
            <a:endParaRPr b="1" sz="1200">
              <a:solidFill>
                <a:schemeClr val="dk1"/>
              </a:solidFill>
              <a:latin typeface="Nunito Sans"/>
              <a:ea typeface="Nunito Sans"/>
              <a:cs typeface="Nunito Sans"/>
              <a:sym typeface="Nunito Sans"/>
            </a:endParaRPr>
          </a:p>
          <a:p>
            <a:pPr indent="-304800" lvl="0" marL="457200" rtl="0" algn="l">
              <a:lnSpc>
                <a:spcPct val="150000"/>
              </a:lnSpc>
              <a:spcBef>
                <a:spcPts val="100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Iterative Algorithms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Reused Data</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Expensive Computations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Frequent Joins with a Small DataFrame</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Interactive Analysis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Checkpointing</a:t>
            </a:r>
            <a:endParaRPr sz="1200">
              <a:solidFill>
                <a:schemeClr val="dk1"/>
              </a:solidFill>
              <a:latin typeface="Nunito Sans"/>
              <a:ea typeface="Nunito Sans"/>
              <a:cs typeface="Nunito Sans"/>
              <a:sym typeface="Nunito Sans"/>
            </a:endParaRPr>
          </a:p>
        </p:txBody>
      </p:sp>
      <p:sp>
        <p:nvSpPr>
          <p:cNvPr id="273" name="Google Shape;273;g27e46df6e7b_0_147"/>
          <p:cNvSpPr txBox="1"/>
          <p:nvPr/>
        </p:nvSpPr>
        <p:spPr>
          <a:xfrm>
            <a:off x="4614750" y="1647600"/>
            <a:ext cx="41154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s" sz="1200">
                <a:solidFill>
                  <a:schemeClr val="dk1"/>
                </a:solidFill>
                <a:latin typeface="Nunito Sans"/>
                <a:ea typeface="Nunito Sans"/>
                <a:cs typeface="Nunito Sans"/>
                <a:sym typeface="Nunito Sans"/>
              </a:rPr>
              <a:t>When NOT to Cache or Persist?</a:t>
            </a:r>
            <a:endParaRPr b="1" sz="1200">
              <a:solidFill>
                <a:schemeClr val="dk1"/>
              </a:solidFill>
              <a:latin typeface="Nunito Sans"/>
              <a:ea typeface="Nunito Sans"/>
              <a:cs typeface="Nunito Sans"/>
              <a:sym typeface="Nunito Sans"/>
            </a:endParaRPr>
          </a:p>
          <a:p>
            <a:pPr indent="-304800" lvl="0" marL="457200" rtl="0" algn="l">
              <a:lnSpc>
                <a:spcPct val="150000"/>
              </a:lnSpc>
              <a:spcBef>
                <a:spcPts val="100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Infrequent Access</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Limited Memory</a:t>
            </a:r>
            <a:endParaRPr sz="1200">
              <a:solidFill>
                <a:schemeClr val="dk1"/>
              </a:solidFill>
              <a:latin typeface="Nunito Sans"/>
              <a:ea typeface="Nunito Sans"/>
              <a:cs typeface="Nunito Sans"/>
              <a:sym typeface="Nunito Sans"/>
            </a:endParaRPr>
          </a:p>
          <a:p>
            <a:pPr indent="-304800" lvl="0" marL="457200" rtl="0" algn="l">
              <a:lnSpc>
                <a:spcPct val="150000"/>
              </a:lnSpc>
              <a:spcBef>
                <a:spcPts val="0"/>
              </a:spcBef>
              <a:spcAft>
                <a:spcPts val="0"/>
              </a:spcAft>
              <a:buClr>
                <a:schemeClr val="dk1"/>
              </a:buClr>
              <a:buSzPts val="1200"/>
              <a:buFont typeface="Nunito Sans"/>
              <a:buAutoNum type="arabicPeriod"/>
            </a:pPr>
            <a:r>
              <a:rPr lang="es" sz="1200">
                <a:solidFill>
                  <a:schemeClr val="dk1"/>
                </a:solidFill>
                <a:latin typeface="Nunito Sans"/>
                <a:ea typeface="Nunito Sans"/>
                <a:cs typeface="Nunito Sans"/>
                <a:sym typeface="Nunito Sans"/>
              </a:rPr>
              <a:t>Mutable Workloads</a:t>
            </a:r>
            <a:endParaRPr sz="1200">
              <a:solidFill>
                <a:schemeClr val="dk1"/>
              </a:solidFill>
              <a:latin typeface="Nunito Sans"/>
              <a:ea typeface="Nunito Sans"/>
              <a:cs typeface="Nunito Sans"/>
              <a:sym typeface="Nunito Sans"/>
            </a:endParaRPr>
          </a:p>
        </p:txBody>
      </p:sp>
      <p:sp>
        <p:nvSpPr>
          <p:cNvPr id="274" name="Google Shape;274;g27e46df6e7b_0_147"/>
          <p:cNvSpPr/>
          <p:nvPr/>
        </p:nvSpPr>
        <p:spPr>
          <a:xfrm>
            <a:off x="4889400" y="3040500"/>
            <a:ext cx="3001800" cy="1476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b="1" lang="es" sz="1300">
                <a:solidFill>
                  <a:schemeClr val="dk1"/>
                </a:solidFill>
                <a:highlight>
                  <a:srgbClr val="FFFFFF"/>
                </a:highlight>
              </a:rPr>
              <a:t>Storage levels</a:t>
            </a:r>
            <a:endParaRPr b="1" sz="1300">
              <a:solidFill>
                <a:schemeClr val="dk1"/>
              </a:solidFill>
              <a:highlight>
                <a:srgbClr val="FFFFFF"/>
              </a:highlight>
            </a:endParaRPr>
          </a:p>
          <a:p>
            <a:pPr indent="-161925" lvl="0" marL="179999" rtl="0" algn="l">
              <a:lnSpc>
                <a:spcPct val="100000"/>
              </a:lnSpc>
              <a:spcBef>
                <a:spcPts val="1100"/>
              </a:spcBef>
              <a:spcAft>
                <a:spcPts val="0"/>
              </a:spcAft>
              <a:buClr>
                <a:schemeClr val="dk1"/>
              </a:buClr>
              <a:buSzPts val="1050"/>
              <a:buChar char="●"/>
            </a:pPr>
            <a:r>
              <a:rPr lang="es" sz="1050">
                <a:solidFill>
                  <a:schemeClr val="dk1"/>
                </a:solidFill>
                <a:highlight>
                  <a:srgbClr val="FFFFFF"/>
                </a:highlight>
              </a:rPr>
              <a:t>MEMORY_ONLY</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MEMORY_AND_DISK</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MEMORY_ONLY_SER (serialized)</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MEMORY_AND_DISK_SER (serialized)</a:t>
            </a:r>
            <a:endParaRPr sz="1050">
              <a:solidFill>
                <a:schemeClr val="dk1"/>
              </a:solidFill>
              <a:highlight>
                <a:srgbClr val="FFFFFF"/>
              </a:highlight>
            </a:endParaRPr>
          </a:p>
          <a:p>
            <a:pPr indent="-161925" lvl="0" marL="179999" rtl="0" algn="l">
              <a:lnSpc>
                <a:spcPct val="100000"/>
              </a:lnSpc>
              <a:spcBef>
                <a:spcPts val="0"/>
              </a:spcBef>
              <a:spcAft>
                <a:spcPts val="0"/>
              </a:spcAft>
              <a:buClr>
                <a:schemeClr val="dk1"/>
              </a:buClr>
              <a:buSzPts val="1050"/>
              <a:buChar char="●"/>
            </a:pPr>
            <a:r>
              <a:rPr lang="es" sz="1050">
                <a:solidFill>
                  <a:schemeClr val="dk1"/>
                </a:solidFill>
                <a:highlight>
                  <a:srgbClr val="FFFFFF"/>
                </a:highlight>
              </a:rPr>
              <a:t>DISK_ONLY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e415c0ccf5_0_3"/>
          <p:cNvSpPr txBox="1"/>
          <p:nvPr/>
        </p:nvSpPr>
        <p:spPr>
          <a:xfrm>
            <a:off x="4077625" y="269300"/>
            <a:ext cx="5066400" cy="4660200"/>
          </a:xfrm>
          <a:prstGeom prst="rect">
            <a:avLst/>
          </a:prstGeom>
          <a:noFill/>
          <a:ln>
            <a:noFill/>
          </a:ln>
        </p:spPr>
        <p:txBody>
          <a:bodyPr anchorCtr="0" anchor="ctr" bIns="91425" lIns="91425" spcFirstLastPara="1" rIns="91425" wrap="square" tIns="91425">
            <a:noAutofit/>
          </a:bodyPr>
          <a:lstStyle/>
          <a:p>
            <a:pPr indent="0" lvl="0" marL="0" marR="0" rtl="0" algn="l">
              <a:lnSpc>
                <a:spcPct val="108000"/>
              </a:lnSpc>
              <a:spcBef>
                <a:spcPts val="0"/>
              </a:spcBef>
              <a:spcAft>
                <a:spcPts val="0"/>
              </a:spcAft>
              <a:buClr>
                <a:srgbClr val="000000"/>
              </a:buClr>
              <a:buSzPts val="3700"/>
              <a:buFont typeface="Arial"/>
              <a:buNone/>
            </a:pPr>
            <a:r>
              <a:rPr b="1" lang="es" sz="3500">
                <a:solidFill>
                  <a:srgbClr val="151314"/>
                </a:solidFill>
                <a:latin typeface="Inter"/>
                <a:ea typeface="Inter"/>
                <a:cs typeface="Inter"/>
                <a:sym typeface="Inter"/>
              </a:rPr>
              <a:t>Alejandro Marchán</a:t>
            </a:r>
            <a:endParaRPr b="1" i="0" sz="3500" u="none" cap="none" strike="noStrike">
              <a:solidFill>
                <a:srgbClr val="151314"/>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900"/>
              <a:buFont typeface="Arial"/>
              <a:buNone/>
            </a:pPr>
            <a:r>
              <a:rPr b="1" lang="es" sz="1900">
                <a:solidFill>
                  <a:srgbClr val="44C1E1"/>
                </a:solidFill>
                <a:latin typeface="Inter"/>
                <a:ea typeface="Inter"/>
                <a:cs typeface="Inter"/>
                <a:sym typeface="Inter"/>
              </a:rPr>
              <a:t>Data Engineer</a:t>
            </a:r>
            <a:r>
              <a:rPr b="1" i="0" lang="es" sz="1900" u="none" cap="none" strike="noStrike">
                <a:solidFill>
                  <a:srgbClr val="44C1E1"/>
                </a:solidFill>
                <a:latin typeface="Inter"/>
                <a:ea typeface="Inter"/>
                <a:cs typeface="Inter"/>
                <a:sym typeface="Inter"/>
              </a:rPr>
              <a:t> </a:t>
            </a:r>
            <a:r>
              <a:rPr b="1" lang="es" sz="1900">
                <a:solidFill>
                  <a:srgbClr val="44C1E1"/>
                </a:solidFill>
                <a:latin typeface="Inter"/>
                <a:ea typeface="Inter"/>
                <a:cs typeface="Inter"/>
                <a:sym typeface="Inter"/>
              </a:rPr>
              <a:t>en </a:t>
            </a:r>
            <a:r>
              <a:rPr b="1" i="0" lang="es" sz="1900" u="none" cap="none" strike="noStrike">
                <a:solidFill>
                  <a:srgbClr val="44C1E1"/>
                </a:solidFill>
                <a:latin typeface="Inter"/>
                <a:ea typeface="Inter"/>
                <a:cs typeface="Inter"/>
                <a:sym typeface="Inter"/>
              </a:rPr>
              <a:t>StratioBD</a:t>
            </a:r>
            <a:endParaRPr b="1" i="0" sz="1900" u="none" cap="none" strike="noStrike">
              <a:solidFill>
                <a:srgbClr val="44C1E1"/>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a:p>
            <a:pPr indent="-311150" lvl="0" marL="457200" marR="0" rtl="0" algn="l">
              <a:lnSpc>
                <a:spcPct val="150000"/>
              </a:lnSpc>
              <a:spcBef>
                <a:spcPts val="0"/>
              </a:spcBef>
              <a:spcAft>
                <a:spcPts val="0"/>
              </a:spcAft>
              <a:buClr>
                <a:srgbClr val="0B0C11"/>
              </a:buClr>
              <a:buSzPts val="1300"/>
              <a:buFont typeface="Inter"/>
              <a:buChar char="●"/>
            </a:pPr>
            <a:r>
              <a:rPr b="0" i="0" lang="es" sz="1300" u="none" cap="none" strike="noStrike">
                <a:solidFill>
                  <a:srgbClr val="0B0C11"/>
                </a:solidFill>
                <a:latin typeface="Inter"/>
                <a:ea typeface="Inter"/>
                <a:cs typeface="Inter"/>
                <a:sym typeface="Inter"/>
              </a:rPr>
              <a:t>Ing</a:t>
            </a:r>
            <a:r>
              <a:rPr lang="es" sz="1300">
                <a:solidFill>
                  <a:srgbClr val="0B0C11"/>
                </a:solidFill>
                <a:latin typeface="Inter"/>
                <a:ea typeface="Inter"/>
                <a:cs typeface="Inter"/>
                <a:sym typeface="Inter"/>
              </a:rPr>
              <a:t>eniera</a:t>
            </a:r>
            <a:r>
              <a:rPr b="0" i="0" lang="es" sz="1300" u="none" cap="none" strike="noStrike">
                <a:solidFill>
                  <a:srgbClr val="0B0C11"/>
                </a:solidFill>
                <a:latin typeface="Inter"/>
                <a:ea typeface="Inter"/>
                <a:cs typeface="Inter"/>
                <a:sym typeface="Inter"/>
              </a:rPr>
              <a:t> Inform</a:t>
            </a:r>
            <a:r>
              <a:rPr lang="es" sz="1300">
                <a:solidFill>
                  <a:srgbClr val="0B0C11"/>
                </a:solidFill>
                <a:latin typeface="Inter"/>
                <a:ea typeface="Inter"/>
                <a:cs typeface="Inter"/>
                <a:sym typeface="Inter"/>
              </a:rPr>
              <a:t>á</a:t>
            </a:r>
            <a:r>
              <a:rPr b="0" i="0" lang="es" sz="1300" u="none" cap="none" strike="noStrike">
                <a:solidFill>
                  <a:srgbClr val="0B0C11"/>
                </a:solidFill>
                <a:latin typeface="Inter"/>
                <a:ea typeface="Inter"/>
                <a:cs typeface="Inter"/>
                <a:sym typeface="Inter"/>
              </a:rPr>
              <a:t>tica en la UC3M</a:t>
            </a:r>
            <a:endParaRPr b="0" i="0" sz="1300" u="none" cap="none" strike="noStrike">
              <a:solidFill>
                <a:srgbClr val="0B0C11"/>
              </a:solidFill>
              <a:latin typeface="Inter"/>
              <a:ea typeface="Inter"/>
              <a:cs typeface="Inter"/>
              <a:sym typeface="Inter"/>
            </a:endParaRPr>
          </a:p>
          <a:p>
            <a:pPr indent="-311150" lvl="0" marL="457200" marR="0" rtl="0" algn="l">
              <a:lnSpc>
                <a:spcPct val="150000"/>
              </a:lnSpc>
              <a:spcBef>
                <a:spcPts val="0"/>
              </a:spcBef>
              <a:spcAft>
                <a:spcPts val="0"/>
              </a:spcAft>
              <a:buClr>
                <a:srgbClr val="0B0C11"/>
              </a:buClr>
              <a:buSzPts val="1300"/>
              <a:buFont typeface="Inter"/>
              <a:buChar char="●"/>
            </a:pPr>
            <a:r>
              <a:rPr lang="es" sz="1300">
                <a:solidFill>
                  <a:srgbClr val="0B0C11"/>
                </a:solidFill>
                <a:latin typeface="Inter"/>
                <a:ea typeface="Inter"/>
                <a:cs typeface="Inter"/>
                <a:sym typeface="Inter"/>
              </a:rPr>
              <a:t>3</a:t>
            </a:r>
            <a:r>
              <a:rPr b="0" i="0" lang="es" sz="1300" u="none" cap="none" strike="noStrike">
                <a:solidFill>
                  <a:srgbClr val="0B0C11"/>
                </a:solidFill>
                <a:latin typeface="Inter"/>
                <a:ea typeface="Inter"/>
                <a:cs typeface="Inter"/>
                <a:sym typeface="Inter"/>
              </a:rPr>
              <a:t> años en </a:t>
            </a:r>
            <a:r>
              <a:rPr lang="es" sz="1300">
                <a:solidFill>
                  <a:srgbClr val="0B0C11"/>
                </a:solidFill>
                <a:latin typeface="Inter"/>
                <a:ea typeface="Inter"/>
                <a:cs typeface="Inter"/>
                <a:sym typeface="Inter"/>
              </a:rPr>
              <a:t>DOMINION GLOBAL</a:t>
            </a:r>
            <a:endParaRPr b="0" i="0" sz="1300" u="none" cap="none" strike="noStrike">
              <a:solidFill>
                <a:srgbClr val="0B0C11"/>
              </a:solidFill>
              <a:latin typeface="Inter"/>
              <a:ea typeface="Inter"/>
              <a:cs typeface="Inter"/>
              <a:sym typeface="Inter"/>
            </a:endParaRPr>
          </a:p>
          <a:p>
            <a:pPr indent="-311150" lvl="0" marL="457200" marR="0" rtl="0" algn="l">
              <a:lnSpc>
                <a:spcPct val="150000"/>
              </a:lnSpc>
              <a:spcBef>
                <a:spcPts val="0"/>
              </a:spcBef>
              <a:spcAft>
                <a:spcPts val="0"/>
              </a:spcAft>
              <a:buClr>
                <a:srgbClr val="0B0C11"/>
              </a:buClr>
              <a:buSzPts val="1300"/>
              <a:buFont typeface="Inter"/>
              <a:buChar char="●"/>
            </a:pPr>
            <a:r>
              <a:rPr lang="es" sz="1300">
                <a:solidFill>
                  <a:srgbClr val="0B0C11"/>
                </a:solidFill>
                <a:latin typeface="Inter"/>
                <a:ea typeface="Inter"/>
                <a:cs typeface="Inter"/>
                <a:sym typeface="Inter"/>
              </a:rPr>
              <a:t>2</a:t>
            </a:r>
            <a:r>
              <a:rPr b="0" i="0" lang="es" sz="1300" u="none" cap="none" strike="noStrike">
                <a:solidFill>
                  <a:srgbClr val="0B0C11"/>
                </a:solidFill>
                <a:latin typeface="Inter"/>
                <a:ea typeface="Inter"/>
                <a:cs typeface="Inter"/>
                <a:sym typeface="Inter"/>
              </a:rPr>
              <a:t> años y medi</a:t>
            </a:r>
            <a:r>
              <a:rPr lang="es" sz="1300">
                <a:solidFill>
                  <a:srgbClr val="0B0C11"/>
                </a:solidFill>
                <a:latin typeface="Inter"/>
                <a:ea typeface="Inter"/>
                <a:cs typeface="Inter"/>
                <a:sym typeface="Inter"/>
              </a:rPr>
              <a:t>o</a:t>
            </a:r>
            <a:r>
              <a:rPr b="0" i="0" lang="es" sz="1300" u="none" cap="none" strike="noStrike">
                <a:solidFill>
                  <a:srgbClr val="0B0C11"/>
                </a:solidFill>
                <a:latin typeface="Inter"/>
                <a:ea typeface="Inter"/>
                <a:cs typeface="Inter"/>
                <a:sym typeface="Inter"/>
              </a:rPr>
              <a:t> en Stratio:</a:t>
            </a:r>
            <a:endParaRPr sz="1300">
              <a:solidFill>
                <a:srgbClr val="0B0C11"/>
              </a:solidFill>
              <a:latin typeface="Inter"/>
              <a:ea typeface="Inter"/>
              <a:cs typeface="Inter"/>
              <a:sym typeface="Inter"/>
            </a:endParaRPr>
          </a:p>
          <a:p>
            <a:pPr indent="-187325" lvl="0" marL="630000" marR="0" rtl="0" algn="l">
              <a:lnSpc>
                <a:spcPct val="150000"/>
              </a:lnSpc>
              <a:spcBef>
                <a:spcPts val="0"/>
              </a:spcBef>
              <a:spcAft>
                <a:spcPts val="0"/>
              </a:spcAft>
              <a:buClr>
                <a:srgbClr val="0B0C11"/>
              </a:buClr>
              <a:buSzPts val="1300"/>
              <a:buFont typeface="Inter"/>
              <a:buChar char="-"/>
            </a:pPr>
            <a:r>
              <a:rPr b="0" i="0" lang="es" sz="1300" u="none" cap="none" strike="noStrike">
                <a:solidFill>
                  <a:srgbClr val="0B0C11"/>
                </a:solidFill>
                <a:latin typeface="Inter"/>
                <a:ea typeface="Inter"/>
                <a:cs typeface="Inter"/>
                <a:sym typeface="Inter"/>
              </a:rPr>
              <a:t>1 año y medio en</a:t>
            </a:r>
            <a:r>
              <a:rPr lang="es" sz="1300">
                <a:solidFill>
                  <a:srgbClr val="0B0C11"/>
                </a:solidFill>
                <a:latin typeface="Inter"/>
                <a:ea typeface="Inter"/>
                <a:cs typeface="Inter"/>
                <a:sym typeface="Inter"/>
              </a:rPr>
              <a:t> ECI (Integración de Producto)</a:t>
            </a:r>
            <a:endParaRPr sz="1300">
              <a:solidFill>
                <a:srgbClr val="0B0C11"/>
              </a:solidFill>
              <a:latin typeface="Inter"/>
              <a:ea typeface="Inter"/>
              <a:cs typeface="Inter"/>
              <a:sym typeface="Inter"/>
            </a:endParaRPr>
          </a:p>
          <a:p>
            <a:pPr indent="-187325" lvl="0" marL="630000" marR="0" rtl="0" algn="l">
              <a:lnSpc>
                <a:spcPct val="150000"/>
              </a:lnSpc>
              <a:spcBef>
                <a:spcPts val="0"/>
              </a:spcBef>
              <a:spcAft>
                <a:spcPts val="0"/>
              </a:spcAft>
              <a:buClr>
                <a:srgbClr val="0B0C11"/>
              </a:buClr>
              <a:buSzPts val="1300"/>
              <a:buFont typeface="Inter"/>
              <a:buChar char="-"/>
            </a:pPr>
            <a:r>
              <a:rPr b="0" i="0" lang="es" sz="1300" u="none" cap="none" strike="noStrike">
                <a:solidFill>
                  <a:srgbClr val="0B0C11"/>
                </a:solidFill>
                <a:latin typeface="Inter"/>
                <a:ea typeface="Inter"/>
                <a:cs typeface="Inter"/>
                <a:sym typeface="Inter"/>
              </a:rPr>
              <a:t>1 año </a:t>
            </a:r>
            <a:r>
              <a:rPr lang="es" sz="1300">
                <a:solidFill>
                  <a:srgbClr val="0B0C11"/>
                </a:solidFill>
                <a:latin typeface="Inter"/>
                <a:ea typeface="Inter"/>
                <a:cs typeface="Inter"/>
                <a:sym typeface="Inter"/>
              </a:rPr>
              <a:t>en Stratio Scanner</a:t>
            </a:r>
            <a:r>
              <a:rPr b="0" i="0" lang="es" sz="1300" u="none" cap="none" strike="noStrike">
                <a:solidFill>
                  <a:srgbClr val="0B0C11"/>
                </a:solidFill>
                <a:latin typeface="Inter"/>
                <a:ea typeface="Inter"/>
                <a:cs typeface="Inter"/>
                <a:sym typeface="Inter"/>
              </a:rPr>
              <a:t> (Desarrollo de Pro</a:t>
            </a:r>
            <a:r>
              <a:rPr lang="es" sz="1300">
                <a:solidFill>
                  <a:srgbClr val="0B0C11"/>
                </a:solidFill>
                <a:latin typeface="Inter"/>
                <a:ea typeface="Inter"/>
                <a:cs typeface="Inter"/>
                <a:sym typeface="Inter"/>
              </a:rPr>
              <a:t>ducto</a:t>
            </a:r>
            <a:r>
              <a:rPr b="0" i="0" lang="es" sz="1300" u="none" cap="none" strike="noStrike">
                <a:solidFill>
                  <a:srgbClr val="0B0C11"/>
                </a:solidFill>
                <a:latin typeface="Inter"/>
                <a:ea typeface="Inter"/>
                <a:cs typeface="Inter"/>
                <a:sym typeface="Inter"/>
              </a:rPr>
              <a:t>)</a:t>
            </a:r>
            <a:endParaRPr b="0" i="0" sz="1300" u="none" cap="none" strike="noStrike">
              <a:solidFill>
                <a:srgbClr val="0B0C11"/>
              </a:solidFill>
              <a:latin typeface="Inter"/>
              <a:ea typeface="Inter"/>
              <a:cs typeface="Inter"/>
              <a:sym typeface="Inter"/>
            </a:endParaRPr>
          </a:p>
        </p:txBody>
      </p:sp>
      <p:pic>
        <p:nvPicPr>
          <p:cNvPr id="66" name="Google Shape;66;ge415c0ccf5_0_3"/>
          <p:cNvPicPr preferRelativeResize="0"/>
          <p:nvPr/>
        </p:nvPicPr>
        <p:blipFill rotWithShape="1">
          <a:blip r:embed="rId3">
            <a:alphaModFix/>
          </a:blip>
          <a:srcRect b="0" l="0" r="0" t="0"/>
          <a:stretch/>
        </p:blipFill>
        <p:spPr>
          <a:xfrm>
            <a:off x="893750" y="1118350"/>
            <a:ext cx="2889349" cy="2889324"/>
          </a:xfrm>
          <a:prstGeom prst="rect">
            <a:avLst/>
          </a:prstGeom>
          <a:noFill/>
          <a:ln>
            <a:noFill/>
          </a:ln>
        </p:spPr>
      </p:pic>
      <p:pic>
        <p:nvPicPr>
          <p:cNvPr id="67" name="Google Shape;67;ge415c0ccf5_0_3"/>
          <p:cNvPicPr preferRelativeResize="0"/>
          <p:nvPr/>
        </p:nvPicPr>
        <p:blipFill>
          <a:blip r:embed="rId4">
            <a:alphaModFix/>
          </a:blip>
          <a:stretch>
            <a:fillRect/>
          </a:stretch>
        </p:blipFill>
        <p:spPr>
          <a:xfrm>
            <a:off x="893750" y="4090625"/>
            <a:ext cx="145200" cy="145200"/>
          </a:xfrm>
          <a:prstGeom prst="rect">
            <a:avLst/>
          </a:prstGeom>
          <a:noFill/>
          <a:ln>
            <a:noFill/>
          </a:ln>
        </p:spPr>
      </p:pic>
      <p:sp>
        <p:nvSpPr>
          <p:cNvPr id="68" name="Google Shape;68;ge415c0ccf5_0_3"/>
          <p:cNvSpPr txBox="1"/>
          <p:nvPr/>
        </p:nvSpPr>
        <p:spPr>
          <a:xfrm>
            <a:off x="1050630" y="4070121"/>
            <a:ext cx="2889300" cy="1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5"/>
              </a:rPr>
              <a:t>linkedin.com/in/alejandro-marchan-alvarez</a:t>
            </a:r>
            <a:endParaRPr sz="1100"/>
          </a:p>
        </p:txBody>
      </p:sp>
      <p:sp>
        <p:nvSpPr>
          <p:cNvPr id="69" name="Google Shape;69;ge415c0ccf5_0_3"/>
          <p:cNvSpPr txBox="1"/>
          <p:nvPr/>
        </p:nvSpPr>
        <p:spPr>
          <a:xfrm>
            <a:off x="1050630" y="4327536"/>
            <a:ext cx="2889300" cy="1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6"/>
              </a:rPr>
              <a:t>github.com/AlejandroMarchan</a:t>
            </a:r>
            <a:endParaRPr sz="1100"/>
          </a:p>
        </p:txBody>
      </p:sp>
      <p:pic>
        <p:nvPicPr>
          <p:cNvPr id="70" name="Google Shape;70;ge415c0ccf5_0_3"/>
          <p:cNvPicPr preferRelativeResize="0"/>
          <p:nvPr/>
        </p:nvPicPr>
        <p:blipFill>
          <a:blip r:embed="rId7">
            <a:alphaModFix/>
          </a:blip>
          <a:stretch>
            <a:fillRect/>
          </a:stretch>
        </p:blipFill>
        <p:spPr>
          <a:xfrm>
            <a:off x="862859" y="4340846"/>
            <a:ext cx="191100" cy="191100"/>
          </a:xfrm>
          <a:prstGeom prst="rect">
            <a:avLst/>
          </a:prstGeom>
          <a:noFill/>
          <a:ln>
            <a:noFill/>
          </a:ln>
        </p:spPr>
      </p:pic>
      <p:sp>
        <p:nvSpPr>
          <p:cNvPr id="71" name="Google Shape;71;ge415c0ccf5_0_3"/>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About me</a:t>
            </a:r>
            <a:endParaRPr b="1" i="0" sz="22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7e46df6e7b_0_129"/>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p:txBody>
      </p:sp>
      <p:sp>
        <p:nvSpPr>
          <p:cNvPr id="280" name="Google Shape;280;g27e46df6e7b_0_129"/>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s">
                <a:latin typeface="Nunito Sans"/>
                <a:ea typeface="Nunito Sans"/>
                <a:cs typeface="Nunito Sans"/>
                <a:sym typeface="Nunito Sans"/>
              </a:rPr>
              <a:t>Broadcast Variables and Accumulators</a:t>
            </a:r>
            <a:endParaRPr b="1">
              <a:latin typeface="Nunito Sans"/>
              <a:ea typeface="Nunito Sans"/>
              <a:cs typeface="Nunito Sans"/>
              <a:sym typeface="Nunito Sans"/>
            </a:endParaRPr>
          </a:p>
        </p:txBody>
      </p:sp>
      <p:sp>
        <p:nvSpPr>
          <p:cNvPr id="281" name="Google Shape;281;g27e46df6e7b_0_129"/>
          <p:cNvSpPr txBox="1"/>
          <p:nvPr/>
        </p:nvSpPr>
        <p:spPr>
          <a:xfrm>
            <a:off x="4699475" y="1024000"/>
            <a:ext cx="4049700" cy="30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b="1" lang="es">
                <a:solidFill>
                  <a:schemeClr val="dk1"/>
                </a:solidFill>
                <a:latin typeface="Nunito Sans"/>
                <a:ea typeface="Nunito Sans"/>
                <a:cs typeface="Nunito Sans"/>
                <a:sym typeface="Nunito Sans"/>
              </a:rPr>
              <a:t>Accumulators</a:t>
            </a:r>
            <a:r>
              <a:rPr lang="es">
                <a:latin typeface="Nunito Sans"/>
                <a:ea typeface="Nunito Sans"/>
                <a:cs typeface="Nunito Sans"/>
                <a:sym typeface="Nunito Sans"/>
              </a:rPr>
              <a:t>:</a:t>
            </a:r>
            <a:endParaRPr>
              <a:latin typeface="Nunito Sans"/>
              <a:ea typeface="Nunito Sans"/>
              <a:cs typeface="Nunito Sans"/>
              <a:sym typeface="Nunito Sans"/>
            </a:endParaRPr>
          </a:p>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Accumulators are </a:t>
            </a:r>
            <a:r>
              <a:rPr b="1" lang="es" sz="1200">
                <a:latin typeface="Nunito Sans"/>
                <a:ea typeface="Nunito Sans"/>
                <a:cs typeface="Nunito Sans"/>
                <a:sym typeface="Nunito Sans"/>
              </a:rPr>
              <a:t>variables</a:t>
            </a:r>
            <a:r>
              <a:rPr lang="es" sz="1200">
                <a:latin typeface="Nunito Sans"/>
                <a:ea typeface="Nunito Sans"/>
                <a:cs typeface="Nunito Sans"/>
                <a:sym typeface="Nunito Sans"/>
              </a:rPr>
              <a:t> that can </a:t>
            </a:r>
            <a:r>
              <a:rPr b="1" lang="es" sz="1200">
                <a:latin typeface="Nunito Sans"/>
                <a:ea typeface="Nunito Sans"/>
                <a:cs typeface="Nunito Sans"/>
                <a:sym typeface="Nunito Sans"/>
              </a:rPr>
              <a:t>only be "added" to</a:t>
            </a:r>
            <a:r>
              <a:rPr lang="es" sz="1200">
                <a:latin typeface="Nunito Sans"/>
                <a:ea typeface="Nunito Sans"/>
                <a:cs typeface="Nunito Sans"/>
                <a:sym typeface="Nunito Sans"/>
              </a:rPr>
              <a:t>. They can be used to implement counters and sums efficiently in parallel. Spark natively supports accumulations of numeric types, and programmers can add support for new types.</a:t>
            </a:r>
            <a:endParaRPr sz="1200">
              <a:latin typeface="Nunito Sans"/>
              <a:ea typeface="Nunito Sans"/>
              <a:cs typeface="Nunito Sans"/>
              <a:sym typeface="Nunito Sans"/>
            </a:endParaRPr>
          </a:p>
        </p:txBody>
      </p:sp>
      <p:sp>
        <p:nvSpPr>
          <p:cNvPr id="282" name="Google Shape;282;g27e46df6e7b_0_129"/>
          <p:cNvSpPr txBox="1"/>
          <p:nvPr/>
        </p:nvSpPr>
        <p:spPr>
          <a:xfrm>
            <a:off x="447007" y="1024000"/>
            <a:ext cx="3962400" cy="3067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0"/>
              </a:spcAft>
              <a:buNone/>
            </a:pPr>
            <a:r>
              <a:rPr b="1" lang="es">
                <a:solidFill>
                  <a:schemeClr val="dk1"/>
                </a:solidFill>
                <a:latin typeface="Nunito Sans"/>
                <a:ea typeface="Nunito Sans"/>
                <a:cs typeface="Nunito Sans"/>
                <a:sym typeface="Nunito Sans"/>
              </a:rPr>
              <a:t>Broadcast Variables</a:t>
            </a:r>
            <a:r>
              <a:rPr lang="es">
                <a:latin typeface="Nunito Sans"/>
                <a:ea typeface="Nunito Sans"/>
                <a:cs typeface="Nunito Sans"/>
                <a:sym typeface="Nunito Sans"/>
              </a:rPr>
              <a:t>:</a:t>
            </a:r>
            <a:endParaRPr>
              <a:latin typeface="Nunito Sans"/>
              <a:ea typeface="Nunito Sans"/>
              <a:cs typeface="Nunito Sans"/>
              <a:sym typeface="Nunito Sans"/>
            </a:endParaRPr>
          </a:p>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When working with Spark, you might need to send a </a:t>
            </a:r>
            <a:r>
              <a:rPr b="1" lang="es" sz="1200">
                <a:latin typeface="Nunito Sans"/>
                <a:ea typeface="Nunito Sans"/>
                <a:cs typeface="Nunito Sans"/>
                <a:sym typeface="Nunito Sans"/>
              </a:rPr>
              <a:t>read-only variable</a:t>
            </a:r>
            <a:r>
              <a:rPr lang="es" sz="1200">
                <a:latin typeface="Nunito Sans"/>
                <a:ea typeface="Nunito Sans"/>
                <a:cs typeface="Nunito Sans"/>
                <a:sym typeface="Nunito Sans"/>
              </a:rPr>
              <a:t> to all the </a:t>
            </a:r>
            <a:r>
              <a:rPr b="1" lang="es" sz="1200">
                <a:latin typeface="Nunito Sans"/>
                <a:ea typeface="Nunito Sans"/>
                <a:cs typeface="Nunito Sans"/>
                <a:sym typeface="Nunito Sans"/>
              </a:rPr>
              <a:t>executors</a:t>
            </a:r>
            <a:r>
              <a:rPr lang="es" sz="1200">
                <a:latin typeface="Nunito Sans"/>
                <a:ea typeface="Nunito Sans"/>
                <a:cs typeface="Nunito Sans"/>
                <a:sym typeface="Nunito Sans"/>
              </a:rPr>
              <a:t>. Broadcast variables allow the programmer to keep a read-only variable stored on each executor rather than shipping a copy of it with tasks.</a:t>
            </a:r>
            <a:endParaRPr sz="1200">
              <a:latin typeface="Nunito Sans"/>
              <a:ea typeface="Nunito Sans"/>
              <a:cs typeface="Nunito Sans"/>
              <a:sym typeface="Nunito Sans"/>
            </a:endParaRPr>
          </a:p>
        </p:txBody>
      </p:sp>
      <p:pic>
        <p:nvPicPr>
          <p:cNvPr id="283" name="Google Shape;283;g27e46df6e7b_0_129"/>
          <p:cNvPicPr preferRelativeResize="0"/>
          <p:nvPr/>
        </p:nvPicPr>
        <p:blipFill>
          <a:blip r:embed="rId3">
            <a:alphaModFix/>
          </a:blip>
          <a:stretch>
            <a:fillRect/>
          </a:stretch>
        </p:blipFill>
        <p:spPr>
          <a:xfrm>
            <a:off x="686476" y="2465299"/>
            <a:ext cx="3483449" cy="2150650"/>
          </a:xfrm>
          <a:prstGeom prst="rect">
            <a:avLst/>
          </a:prstGeom>
          <a:noFill/>
          <a:ln>
            <a:noFill/>
          </a:ln>
        </p:spPr>
      </p:pic>
      <p:pic>
        <p:nvPicPr>
          <p:cNvPr id="284" name="Google Shape;284;g27e46df6e7b_0_129"/>
          <p:cNvPicPr preferRelativeResize="0"/>
          <p:nvPr/>
        </p:nvPicPr>
        <p:blipFill>
          <a:blip r:embed="rId4">
            <a:alphaModFix/>
          </a:blip>
          <a:stretch>
            <a:fillRect/>
          </a:stretch>
        </p:blipFill>
        <p:spPr>
          <a:xfrm>
            <a:off x="4760562" y="2479975"/>
            <a:ext cx="3927533" cy="21212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7e46df6e7b_0_183"/>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666666"/>
              </a:solidFill>
              <a:latin typeface="Nunito Sans"/>
              <a:ea typeface="Nunito Sans"/>
              <a:cs typeface="Nunito Sans"/>
              <a:sym typeface="Nunito Sans"/>
            </a:endParaRPr>
          </a:p>
        </p:txBody>
      </p:sp>
      <p:sp>
        <p:nvSpPr>
          <p:cNvPr id="290" name="Google Shape;290;g27e46df6e7b_0_183"/>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Partitioning</a:t>
            </a:r>
            <a:endParaRPr b="1" i="0" sz="1400" u="none" cap="none" strike="noStrike">
              <a:solidFill>
                <a:srgbClr val="000000"/>
              </a:solidFill>
              <a:latin typeface="Nunito Sans"/>
              <a:ea typeface="Nunito Sans"/>
              <a:cs typeface="Nunito Sans"/>
              <a:sym typeface="Nunito Sans"/>
            </a:endParaRPr>
          </a:p>
        </p:txBody>
      </p:sp>
      <p:sp>
        <p:nvSpPr>
          <p:cNvPr id="291" name="Google Shape;291;g27e46df6e7b_0_183"/>
          <p:cNvSpPr txBox="1"/>
          <p:nvPr/>
        </p:nvSpPr>
        <p:spPr>
          <a:xfrm>
            <a:off x="499950" y="961800"/>
            <a:ext cx="8184600" cy="831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sz="1200">
                <a:latin typeface="Nunito Sans"/>
                <a:ea typeface="Nunito Sans"/>
                <a:cs typeface="Nunito Sans"/>
                <a:sym typeface="Nunito Sans"/>
              </a:rPr>
              <a:t>Partitioning in Spark is a way to distribute the data across the distributed storage or computing nodes. Proper partitioning is essential for distributing computation and for optimizing data shuffling and I/O operations.</a:t>
            </a:r>
            <a:endParaRPr sz="1200">
              <a:latin typeface="Nunito Sans"/>
              <a:ea typeface="Nunito Sans"/>
              <a:cs typeface="Nunito Sans"/>
              <a:sym typeface="Nunito Sans"/>
            </a:endParaRPr>
          </a:p>
        </p:txBody>
      </p:sp>
      <p:sp>
        <p:nvSpPr>
          <p:cNvPr id="292" name="Google Shape;292;g27e46df6e7b_0_183"/>
          <p:cNvSpPr txBox="1"/>
          <p:nvPr/>
        </p:nvSpPr>
        <p:spPr>
          <a:xfrm>
            <a:off x="499950" y="1474189"/>
            <a:ext cx="8310600" cy="286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s" sz="1100">
                <a:solidFill>
                  <a:schemeClr val="dk1"/>
                </a:solidFill>
                <a:latin typeface="Nunito Sans"/>
                <a:ea typeface="Nunito Sans"/>
                <a:cs typeface="Nunito Sans"/>
                <a:sym typeface="Nunito Sans"/>
              </a:rPr>
              <a:t>When is it useful to partition data and why?</a:t>
            </a:r>
            <a:endParaRPr b="1" sz="1100">
              <a:solidFill>
                <a:schemeClr val="dk1"/>
              </a:solidFill>
              <a:latin typeface="Nunito Sans"/>
              <a:ea typeface="Nunito Sans"/>
              <a:cs typeface="Nunito Sans"/>
              <a:sym typeface="Nunito Sans"/>
            </a:endParaRPr>
          </a:p>
          <a:p>
            <a:pPr indent="-298450" lvl="0" marL="457200"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Data Locality</a:t>
            </a:r>
            <a:r>
              <a:rPr lang="es" sz="1100">
                <a:solidFill>
                  <a:schemeClr val="dk1"/>
                </a:solidFill>
                <a:latin typeface="Nunito Sans"/>
                <a:ea typeface="Nunito Sans"/>
                <a:cs typeface="Nunito Sans"/>
                <a:sym typeface="Nunito Sans"/>
              </a:rPr>
              <a:t>: When data and the computation is close to each other, the time to fetch the data is reduced, leading to faster task execution.</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Shuffles</a:t>
            </a:r>
            <a:r>
              <a:rPr lang="es" sz="1100">
                <a:solidFill>
                  <a:schemeClr val="dk1"/>
                </a:solidFill>
                <a:latin typeface="Nunito Sans"/>
                <a:ea typeface="Nunito Sans"/>
                <a:cs typeface="Nunito Sans"/>
                <a:sym typeface="Nunito Sans"/>
              </a:rPr>
              <a:t>: In operations like joins or groupBy, if the data is properly partitioned, the need to shuffle data across nodes can be minimized, leading to performance improvements.</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Load Balancing</a:t>
            </a:r>
            <a:r>
              <a:rPr lang="es" sz="1100">
                <a:solidFill>
                  <a:schemeClr val="dk1"/>
                </a:solidFill>
                <a:latin typeface="Nunito Sans"/>
                <a:ea typeface="Nunito Sans"/>
                <a:cs typeface="Nunito Sans"/>
                <a:sym typeface="Nunito Sans"/>
              </a:rPr>
              <a:t>: Proper partitioning ensures that data is evenly distributed across nodes, preventing situations where some nodes are idle while others are overloaded.</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Joins</a:t>
            </a:r>
            <a:r>
              <a:rPr lang="es" sz="1100">
                <a:solidFill>
                  <a:schemeClr val="dk1"/>
                </a:solidFill>
                <a:latin typeface="Nunito Sans"/>
                <a:ea typeface="Nunito Sans"/>
                <a:cs typeface="Nunito Sans"/>
                <a:sym typeface="Nunito Sans"/>
              </a:rPr>
              <a:t>: When two DataFrames/RDDs are being joined on a particular column and they are partitioned using the same key, the join operation can be optimized since data is already co-located.</a:t>
            </a:r>
            <a:endParaRPr sz="1100">
              <a:solidFill>
                <a:schemeClr val="dk1"/>
              </a:solidFill>
              <a:latin typeface="Nunito Sans"/>
              <a:ea typeface="Nunito Sans"/>
              <a:cs typeface="Nunito Sans"/>
              <a:sym typeface="Nunito Sans"/>
            </a:endParaRPr>
          </a:p>
          <a:p>
            <a:pPr indent="-298450" lvl="0" marL="457200" rtl="0" algn="l">
              <a:lnSpc>
                <a:spcPct val="150000"/>
              </a:lnSpc>
              <a:spcBef>
                <a:spcPts val="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Optimizing Data Storage</a:t>
            </a:r>
            <a:r>
              <a:rPr lang="es" sz="1100">
                <a:solidFill>
                  <a:schemeClr val="dk1"/>
                </a:solidFill>
                <a:latin typeface="Nunito Sans"/>
                <a:ea typeface="Nunito Sans"/>
                <a:cs typeface="Nunito Sans"/>
                <a:sym typeface="Nunito Sans"/>
              </a:rPr>
              <a:t>: When saving data back to distributed storage systems like HDFS or cloud storage, partitioning can optimize storage and subsequent read operations. For instance, data can be partitioned by date, so each day's data is in a separate directory.</a:t>
            </a:r>
            <a:endParaRPr sz="1100">
              <a:solidFill>
                <a:schemeClr val="dk1"/>
              </a:solidFill>
              <a:latin typeface="Nunito Sans"/>
              <a:ea typeface="Nunito Sans"/>
              <a:cs typeface="Nunito Sans"/>
              <a:sym typeface="Nuni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7e46df6e7b_0_19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666666"/>
              </a:solidFill>
              <a:latin typeface="Nunito Sans"/>
              <a:ea typeface="Nunito Sans"/>
              <a:cs typeface="Nunito Sans"/>
              <a:sym typeface="Nunito Sans"/>
            </a:endParaRPr>
          </a:p>
        </p:txBody>
      </p:sp>
      <p:sp>
        <p:nvSpPr>
          <p:cNvPr id="298" name="Google Shape;298;g27e46df6e7b_0_19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Most common types of Partitioning and When to Use Them</a:t>
            </a:r>
            <a:endParaRPr b="1" i="0" sz="1400" u="none" cap="none" strike="noStrike">
              <a:solidFill>
                <a:srgbClr val="000000"/>
              </a:solidFill>
              <a:latin typeface="Nunito Sans"/>
              <a:ea typeface="Nunito Sans"/>
              <a:cs typeface="Nunito Sans"/>
              <a:sym typeface="Nunito Sans"/>
            </a:endParaRPr>
          </a:p>
        </p:txBody>
      </p:sp>
      <p:sp>
        <p:nvSpPr>
          <p:cNvPr id="299" name="Google Shape;299;g27e46df6e7b_0_195"/>
          <p:cNvSpPr txBox="1"/>
          <p:nvPr/>
        </p:nvSpPr>
        <p:spPr>
          <a:xfrm>
            <a:off x="499950" y="1169403"/>
            <a:ext cx="8310600" cy="3522300"/>
          </a:xfrm>
          <a:prstGeom prst="rect">
            <a:avLst/>
          </a:prstGeom>
          <a:noFill/>
          <a:ln>
            <a:noFill/>
          </a:ln>
        </p:spPr>
        <p:txBody>
          <a:bodyPr anchorCtr="0" anchor="t" bIns="91425" lIns="91425" spcFirstLastPara="1" rIns="91425" wrap="square" tIns="91425">
            <a:noAutofit/>
          </a:bodyPr>
          <a:lstStyle/>
          <a:p>
            <a:pPr indent="-174625" lvl="0" marL="269999"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Hash Partitioning: </a:t>
            </a:r>
            <a:r>
              <a:rPr lang="es" sz="1100">
                <a:solidFill>
                  <a:schemeClr val="dk1"/>
                </a:solidFill>
                <a:latin typeface="Nunito Sans"/>
                <a:ea typeface="Nunito Sans"/>
                <a:cs typeface="Nunito Sans"/>
                <a:sym typeface="Nunito Sans"/>
              </a:rPr>
              <a:t>Spark distributes data based on the value's hash code. It's useful when you want to ensure a balanced distribution of data but don't necessarily care about which specific keys go to which partition.</a:t>
            </a:r>
            <a:endParaRPr sz="1100">
              <a:solidFill>
                <a:schemeClr val="dk1"/>
              </a:solidFill>
              <a:latin typeface="Nunito Sans"/>
              <a:ea typeface="Nunito Sans"/>
              <a:cs typeface="Nunito Sans"/>
              <a:sym typeface="Nunito Sans"/>
            </a:endParaRPr>
          </a:p>
          <a:p>
            <a:pPr indent="-174625" lvl="1" marL="540000" rtl="0" algn="l">
              <a:lnSpc>
                <a:spcPct val="150000"/>
              </a:lnSpc>
              <a:spcBef>
                <a:spcPts val="0"/>
              </a:spcBef>
              <a:spcAft>
                <a:spcPts val="0"/>
              </a:spcAft>
              <a:buClr>
                <a:schemeClr val="dk1"/>
              </a:buClr>
              <a:buSzPts val="1100"/>
              <a:buFont typeface="Nunito Sans"/>
              <a:buChar char="➢"/>
            </a:pPr>
            <a:r>
              <a:rPr b="1" lang="es" sz="1100">
                <a:solidFill>
                  <a:schemeClr val="dk1"/>
                </a:solidFill>
                <a:latin typeface="Nunito Sans"/>
                <a:ea typeface="Nunito Sans"/>
                <a:cs typeface="Nunito Sans"/>
                <a:sym typeface="Nunito Sans"/>
              </a:rPr>
              <a:t>Use Case: </a:t>
            </a:r>
            <a:r>
              <a:rPr lang="es" sz="1100">
                <a:solidFill>
                  <a:schemeClr val="dk1"/>
                </a:solidFill>
                <a:latin typeface="Nunito Sans"/>
                <a:ea typeface="Nunito Sans"/>
                <a:cs typeface="Nunito Sans"/>
                <a:sym typeface="Nunito Sans"/>
              </a:rPr>
              <a:t>When performing a join operation on a key, using hash partitioning on that key for both DataFrames can optimize the join</a:t>
            </a:r>
            <a:endParaRPr sz="1100">
              <a:solidFill>
                <a:schemeClr val="dk1"/>
              </a:solidFill>
              <a:latin typeface="Nunito Sans"/>
              <a:ea typeface="Nunito Sans"/>
              <a:cs typeface="Nunito Sans"/>
              <a:sym typeface="Nunito Sans"/>
            </a:endParaRPr>
          </a:p>
          <a:p>
            <a:pPr indent="-174625" lvl="0" marL="269999"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Range Partitioning: </a:t>
            </a:r>
            <a:r>
              <a:rPr lang="es" sz="1100">
                <a:solidFill>
                  <a:schemeClr val="dk1"/>
                </a:solidFill>
                <a:latin typeface="Nunito Sans"/>
                <a:ea typeface="Nunito Sans"/>
                <a:cs typeface="Nunito Sans"/>
                <a:sym typeface="Nunito Sans"/>
              </a:rPr>
              <a:t>The data is partitioned based on a range of values. This ensures that a continuous range of data values resides in a single partition.</a:t>
            </a:r>
            <a:endParaRPr sz="1100">
              <a:solidFill>
                <a:schemeClr val="dk1"/>
              </a:solidFill>
              <a:latin typeface="Nunito Sans"/>
              <a:ea typeface="Nunito Sans"/>
              <a:cs typeface="Nunito Sans"/>
              <a:sym typeface="Nunito Sans"/>
            </a:endParaRPr>
          </a:p>
          <a:p>
            <a:pPr indent="-174625" lvl="1" marL="540000" rtl="0" algn="l">
              <a:lnSpc>
                <a:spcPct val="150000"/>
              </a:lnSpc>
              <a:spcBef>
                <a:spcPts val="0"/>
              </a:spcBef>
              <a:spcAft>
                <a:spcPts val="0"/>
              </a:spcAft>
              <a:buClr>
                <a:schemeClr val="dk1"/>
              </a:buClr>
              <a:buSzPts val="1100"/>
              <a:buFont typeface="Nunito Sans"/>
              <a:buChar char="➢"/>
            </a:pPr>
            <a:r>
              <a:rPr b="1" lang="es" sz="1100">
                <a:solidFill>
                  <a:schemeClr val="dk1"/>
                </a:solidFill>
                <a:latin typeface="Nunito Sans"/>
                <a:ea typeface="Nunito Sans"/>
                <a:cs typeface="Nunito Sans"/>
                <a:sym typeface="Nunito Sans"/>
              </a:rPr>
              <a:t>Use Case: </a:t>
            </a:r>
            <a:r>
              <a:rPr lang="es" sz="1100">
                <a:solidFill>
                  <a:schemeClr val="dk1"/>
                </a:solidFill>
                <a:latin typeface="Nunito Sans"/>
                <a:ea typeface="Nunito Sans"/>
                <a:cs typeface="Nunito Sans"/>
                <a:sym typeface="Nunito Sans"/>
              </a:rPr>
              <a:t>When you have ordered data and operations (like sorting), range partitioning can be beneficial.</a:t>
            </a:r>
            <a:endParaRPr sz="1100">
              <a:solidFill>
                <a:schemeClr val="dk1"/>
              </a:solidFill>
              <a:latin typeface="Nunito Sans"/>
              <a:ea typeface="Nunito Sans"/>
              <a:cs typeface="Nunito Sans"/>
              <a:sym typeface="Nunito Sans"/>
            </a:endParaRPr>
          </a:p>
          <a:p>
            <a:pPr indent="-174625" lvl="0" marL="269999" rtl="0" algn="l">
              <a:lnSpc>
                <a:spcPct val="150000"/>
              </a:lnSpc>
              <a:spcBef>
                <a:spcPts val="1000"/>
              </a:spcBef>
              <a:spcAft>
                <a:spcPts val="0"/>
              </a:spcAft>
              <a:buClr>
                <a:schemeClr val="dk1"/>
              </a:buClr>
              <a:buSzPts val="1100"/>
              <a:buFont typeface="Nunito Sans"/>
              <a:buAutoNum type="arabicPeriod"/>
            </a:pPr>
            <a:r>
              <a:rPr b="1" lang="es" sz="1100">
                <a:solidFill>
                  <a:schemeClr val="dk1"/>
                </a:solidFill>
                <a:latin typeface="Nunito Sans"/>
                <a:ea typeface="Nunito Sans"/>
                <a:cs typeface="Nunito Sans"/>
                <a:sym typeface="Nunito Sans"/>
              </a:rPr>
              <a:t>Bucketing: </a:t>
            </a:r>
            <a:r>
              <a:rPr lang="es" sz="1100">
                <a:solidFill>
                  <a:schemeClr val="dk1"/>
                </a:solidFill>
                <a:latin typeface="Nunito Sans"/>
                <a:ea typeface="Nunito Sans"/>
                <a:cs typeface="Nunito Sans"/>
                <a:sym typeface="Nunito Sans"/>
              </a:rPr>
              <a:t>Specific to DataFrames and used primarily when saving data to storage, bucketing is a form of partitioning where data is divided into a fixed number of "buckets" based on the hash of a column's values.</a:t>
            </a:r>
            <a:endParaRPr sz="1100">
              <a:solidFill>
                <a:schemeClr val="dk1"/>
              </a:solidFill>
              <a:latin typeface="Nunito Sans"/>
              <a:ea typeface="Nunito Sans"/>
              <a:cs typeface="Nunito Sans"/>
              <a:sym typeface="Nunito Sans"/>
            </a:endParaRPr>
          </a:p>
          <a:p>
            <a:pPr indent="-174625" lvl="1" marL="540000" rtl="0" algn="l">
              <a:lnSpc>
                <a:spcPct val="150000"/>
              </a:lnSpc>
              <a:spcBef>
                <a:spcPts val="1000"/>
              </a:spcBef>
              <a:spcAft>
                <a:spcPts val="1000"/>
              </a:spcAft>
              <a:buClr>
                <a:schemeClr val="dk1"/>
              </a:buClr>
              <a:buSzPts val="1100"/>
              <a:buFont typeface="Nunito Sans"/>
              <a:buChar char="➢"/>
            </a:pPr>
            <a:r>
              <a:rPr b="1" lang="es" sz="1100">
                <a:solidFill>
                  <a:schemeClr val="dk1"/>
                </a:solidFill>
                <a:latin typeface="Nunito Sans"/>
                <a:ea typeface="Nunito Sans"/>
                <a:cs typeface="Nunito Sans"/>
                <a:sym typeface="Nunito Sans"/>
              </a:rPr>
              <a:t>Use Case: </a:t>
            </a:r>
            <a:r>
              <a:rPr lang="es" sz="1100">
                <a:solidFill>
                  <a:schemeClr val="dk1"/>
                </a:solidFill>
                <a:latin typeface="Nunito Sans"/>
                <a:ea typeface="Nunito Sans"/>
                <a:cs typeface="Nunito Sans"/>
                <a:sym typeface="Nunito Sans"/>
              </a:rPr>
              <a:t>Useful when you have a large dataset that you'll be querying frequently with filters on a specific column. For instance, saving data in buckets based on user ID for a large user dataset.</a:t>
            </a:r>
            <a:endParaRPr b="1" sz="1100">
              <a:solidFill>
                <a:schemeClr val="dk1"/>
              </a:solidFill>
              <a:latin typeface="Nunito Sans"/>
              <a:ea typeface="Nunito Sans"/>
              <a:cs typeface="Nunito Sans"/>
              <a:sym typeface="Nuni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7e46df6e7b_0_20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Spark Performance Tuning</a:t>
            </a:r>
            <a:endParaRPr b="1" sz="2200">
              <a:solidFill>
                <a:srgbClr val="666666"/>
              </a:solidFill>
              <a:latin typeface="Nunito Sans"/>
              <a:ea typeface="Nunito Sans"/>
              <a:cs typeface="Nunito Sans"/>
              <a:sym typeface="Nunito Sans"/>
            </a:endParaRPr>
          </a:p>
        </p:txBody>
      </p:sp>
      <p:sp>
        <p:nvSpPr>
          <p:cNvPr id="305" name="Google Shape;305;g27e46df6e7b_0_20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Let’s test all this optimizations with real examples </a:t>
            </a:r>
            <a:endParaRPr b="1">
              <a:latin typeface="Nunito Sans"/>
              <a:ea typeface="Nunito Sans"/>
              <a:cs typeface="Nunito Sans"/>
              <a:sym typeface="Nunito Sans"/>
            </a:endParaRPr>
          </a:p>
        </p:txBody>
      </p:sp>
      <p:sp>
        <p:nvSpPr>
          <p:cNvPr id="306" name="Google Shape;306;g27e46df6e7b_0_204"/>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to see how…</a:t>
            </a:r>
            <a:endParaRPr>
              <a:latin typeface="Nunito Sans"/>
              <a:ea typeface="Nunito Sans"/>
              <a:cs typeface="Nunito Sans"/>
              <a:sym typeface="Nunito Sans"/>
            </a:endParaRPr>
          </a:p>
        </p:txBody>
      </p:sp>
      <p:sp>
        <p:nvSpPr>
          <p:cNvPr id="307" name="Google Shape;307;g27e46df6e7b_0_204"/>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04_Spark_Performance_Tuning.ipynb</a:t>
            </a:r>
            <a:endParaRPr>
              <a:latin typeface="Nunito Sans"/>
              <a:ea typeface="Nunito Sans"/>
              <a:cs typeface="Nunito Sans"/>
              <a:sym typeface="Nunito Sans"/>
            </a:endParaRPr>
          </a:p>
        </p:txBody>
      </p:sp>
      <p:pic>
        <p:nvPicPr>
          <p:cNvPr id="308" name="Google Shape;308;g27e46df6e7b_0_204"/>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309" name="Google Shape;309;g27e46df6e7b_0_204"/>
          <p:cNvPicPr preferRelativeResize="0"/>
          <p:nvPr/>
        </p:nvPicPr>
        <p:blipFill>
          <a:blip r:embed="rId4">
            <a:alphaModFix/>
          </a:blip>
          <a:stretch>
            <a:fillRect/>
          </a:stretch>
        </p:blipFill>
        <p:spPr>
          <a:xfrm>
            <a:off x="1226213" y="2354700"/>
            <a:ext cx="6691574" cy="210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80423c6a71_0_0"/>
          <p:cNvSpPr txBox="1"/>
          <p:nvPr/>
        </p:nvSpPr>
        <p:spPr>
          <a:xfrm>
            <a:off x="1433850" y="1825375"/>
            <a:ext cx="62763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7</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HDFS</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80423c6a71_0_1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HDFS</a:t>
            </a:r>
            <a:endParaRPr b="1" sz="2200">
              <a:solidFill>
                <a:srgbClr val="666666"/>
              </a:solidFill>
              <a:latin typeface="Nunito Sans"/>
              <a:ea typeface="Nunito Sans"/>
              <a:cs typeface="Nunito Sans"/>
              <a:sym typeface="Nunito Sans"/>
            </a:endParaRPr>
          </a:p>
        </p:txBody>
      </p:sp>
      <p:sp>
        <p:nvSpPr>
          <p:cNvPr id="320" name="Google Shape;320;g280423c6a71_0_1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What is HDFS?</a:t>
            </a:r>
            <a:endParaRPr b="1">
              <a:solidFill>
                <a:schemeClr val="dk1"/>
              </a:solidFill>
              <a:latin typeface="Nunito Sans"/>
              <a:ea typeface="Nunito Sans"/>
              <a:cs typeface="Nunito Sans"/>
              <a:sym typeface="Nunito Sans"/>
            </a:endParaRPr>
          </a:p>
        </p:txBody>
      </p:sp>
      <p:sp>
        <p:nvSpPr>
          <p:cNvPr id="321" name="Google Shape;321;g280423c6a71_0_16"/>
          <p:cNvSpPr txBox="1"/>
          <p:nvPr/>
        </p:nvSpPr>
        <p:spPr>
          <a:xfrm>
            <a:off x="507375" y="1048475"/>
            <a:ext cx="5875500" cy="75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1000"/>
              </a:spcAft>
              <a:buNone/>
            </a:pPr>
            <a:r>
              <a:rPr lang="es">
                <a:latin typeface="Nunito Sans"/>
                <a:ea typeface="Nunito Sans"/>
                <a:cs typeface="Nunito Sans"/>
                <a:sym typeface="Nunito Sans"/>
              </a:rPr>
              <a:t>The </a:t>
            </a:r>
            <a:r>
              <a:rPr b="1" lang="es">
                <a:latin typeface="Nunito Sans"/>
                <a:ea typeface="Nunito Sans"/>
                <a:cs typeface="Nunito Sans"/>
                <a:sym typeface="Nunito Sans"/>
              </a:rPr>
              <a:t>Hadoop distributed file system</a:t>
            </a:r>
            <a:r>
              <a:rPr lang="es">
                <a:latin typeface="Nunito Sans"/>
                <a:ea typeface="Nunito Sans"/>
                <a:cs typeface="Nunito Sans"/>
                <a:sym typeface="Nunito Sans"/>
              </a:rPr>
              <a:t> (HDFS) is a </a:t>
            </a:r>
            <a:r>
              <a:rPr b="1" lang="es">
                <a:latin typeface="Nunito Sans"/>
                <a:ea typeface="Nunito Sans"/>
                <a:cs typeface="Nunito Sans"/>
                <a:sym typeface="Nunito Sans"/>
              </a:rPr>
              <a:t>distributed</a:t>
            </a:r>
            <a:r>
              <a:rPr lang="es">
                <a:latin typeface="Nunito Sans"/>
                <a:ea typeface="Nunito Sans"/>
                <a:cs typeface="Nunito Sans"/>
                <a:sym typeface="Nunito Sans"/>
              </a:rPr>
              <a:t>, </a:t>
            </a:r>
            <a:r>
              <a:rPr b="1" lang="es">
                <a:latin typeface="Nunito Sans"/>
                <a:ea typeface="Nunito Sans"/>
                <a:cs typeface="Nunito Sans"/>
                <a:sym typeface="Nunito Sans"/>
              </a:rPr>
              <a:t>scalable</a:t>
            </a:r>
            <a:r>
              <a:rPr lang="es">
                <a:latin typeface="Nunito Sans"/>
                <a:ea typeface="Nunito Sans"/>
                <a:cs typeface="Nunito Sans"/>
                <a:sym typeface="Nunito Sans"/>
              </a:rPr>
              <a:t>, and </a:t>
            </a:r>
            <a:r>
              <a:rPr b="1" lang="es">
                <a:latin typeface="Nunito Sans"/>
                <a:ea typeface="Nunito Sans"/>
                <a:cs typeface="Nunito Sans"/>
                <a:sym typeface="Nunito Sans"/>
              </a:rPr>
              <a:t>portable</a:t>
            </a:r>
            <a:r>
              <a:rPr lang="es">
                <a:latin typeface="Nunito Sans"/>
                <a:ea typeface="Nunito Sans"/>
                <a:cs typeface="Nunito Sans"/>
                <a:sym typeface="Nunito Sans"/>
              </a:rPr>
              <a:t> file system written in Java for the Hadoop framework.</a:t>
            </a:r>
            <a:endParaRPr>
              <a:latin typeface="Nunito Sans"/>
              <a:ea typeface="Nunito Sans"/>
              <a:cs typeface="Nunito Sans"/>
              <a:sym typeface="Nunito Sans"/>
            </a:endParaRPr>
          </a:p>
        </p:txBody>
      </p:sp>
      <p:sp>
        <p:nvSpPr>
          <p:cNvPr id="322" name="Google Shape;322;g280423c6a71_0_16"/>
          <p:cNvSpPr txBox="1"/>
          <p:nvPr/>
        </p:nvSpPr>
        <p:spPr>
          <a:xfrm>
            <a:off x="501175" y="1573825"/>
            <a:ext cx="8151900" cy="609600"/>
          </a:xfrm>
          <a:prstGeom prst="rect">
            <a:avLst/>
          </a:prstGeom>
          <a:noFill/>
          <a:ln>
            <a:noFill/>
          </a:ln>
        </p:spPr>
        <p:txBody>
          <a:bodyPr anchorCtr="0" anchor="t" bIns="91425" lIns="91425" spcFirstLastPara="1" rIns="91425" wrap="square" tIns="91425">
            <a:noAutofit/>
          </a:bodyPr>
          <a:lstStyle/>
          <a:p>
            <a:pPr indent="0" lvl="0" marL="0" rtl="0" algn="just">
              <a:spcBef>
                <a:spcPts val="1000"/>
              </a:spcBef>
              <a:spcAft>
                <a:spcPts val="1000"/>
              </a:spcAft>
              <a:buClr>
                <a:schemeClr val="dk1"/>
              </a:buClr>
              <a:buSzPts val="1100"/>
              <a:buFont typeface="Arial"/>
              <a:buNone/>
            </a:pPr>
            <a:r>
              <a:rPr lang="es">
                <a:solidFill>
                  <a:schemeClr val="dk1"/>
                </a:solidFill>
                <a:latin typeface="Nunito Sans"/>
                <a:ea typeface="Nunito Sans"/>
                <a:cs typeface="Nunito Sans"/>
                <a:sym typeface="Nunito Sans"/>
              </a:rPr>
              <a:t>HDFS is designed to </a:t>
            </a:r>
            <a:r>
              <a:rPr b="1" lang="es">
                <a:solidFill>
                  <a:schemeClr val="dk1"/>
                </a:solidFill>
                <a:latin typeface="Nunito Sans"/>
                <a:ea typeface="Nunito Sans"/>
                <a:cs typeface="Nunito Sans"/>
                <a:sym typeface="Nunito Sans"/>
              </a:rPr>
              <a:t>scale up</a:t>
            </a:r>
            <a:r>
              <a:rPr lang="es">
                <a:solidFill>
                  <a:schemeClr val="dk1"/>
                </a:solidFill>
                <a:latin typeface="Nunito Sans"/>
                <a:ea typeface="Nunito Sans"/>
                <a:cs typeface="Nunito Sans"/>
                <a:sym typeface="Nunito Sans"/>
              </a:rPr>
              <a:t> from a single server to </a:t>
            </a:r>
            <a:r>
              <a:rPr b="1" lang="es">
                <a:solidFill>
                  <a:schemeClr val="dk1"/>
                </a:solidFill>
                <a:latin typeface="Nunito Sans"/>
                <a:ea typeface="Nunito Sans"/>
                <a:cs typeface="Nunito Sans"/>
                <a:sym typeface="Nunito Sans"/>
              </a:rPr>
              <a:t>thousands</a:t>
            </a:r>
            <a:r>
              <a:rPr lang="es">
                <a:solidFill>
                  <a:schemeClr val="dk1"/>
                </a:solidFill>
                <a:latin typeface="Nunito Sans"/>
                <a:ea typeface="Nunito Sans"/>
                <a:cs typeface="Nunito Sans"/>
                <a:sym typeface="Nunito Sans"/>
              </a:rPr>
              <a:t> of </a:t>
            </a:r>
            <a:r>
              <a:rPr b="1" lang="es">
                <a:solidFill>
                  <a:schemeClr val="dk1"/>
                </a:solidFill>
                <a:latin typeface="Nunito Sans"/>
                <a:ea typeface="Nunito Sans"/>
                <a:cs typeface="Nunito Sans"/>
                <a:sym typeface="Nunito Sans"/>
              </a:rPr>
              <a:t>machines</a:t>
            </a:r>
            <a:r>
              <a:rPr lang="es">
                <a:solidFill>
                  <a:schemeClr val="dk1"/>
                </a:solidFill>
                <a:latin typeface="Nunito Sans"/>
                <a:ea typeface="Nunito Sans"/>
                <a:cs typeface="Nunito Sans"/>
                <a:sym typeface="Nunito Sans"/>
              </a:rPr>
              <a:t>, with each offering local computation and storage.</a:t>
            </a:r>
            <a:endParaRPr>
              <a:latin typeface="Nunito Sans"/>
              <a:ea typeface="Nunito Sans"/>
              <a:cs typeface="Nunito Sans"/>
              <a:sym typeface="Nunito Sans"/>
            </a:endParaRPr>
          </a:p>
        </p:txBody>
      </p:sp>
      <p:pic>
        <p:nvPicPr>
          <p:cNvPr id="323" name="Google Shape;323;g280423c6a71_0_16"/>
          <p:cNvPicPr preferRelativeResize="0"/>
          <p:nvPr/>
        </p:nvPicPr>
        <p:blipFill>
          <a:blip r:embed="rId3">
            <a:alphaModFix/>
          </a:blip>
          <a:stretch>
            <a:fillRect/>
          </a:stretch>
        </p:blipFill>
        <p:spPr>
          <a:xfrm>
            <a:off x="6585088" y="721426"/>
            <a:ext cx="2066375" cy="975075"/>
          </a:xfrm>
          <a:prstGeom prst="rect">
            <a:avLst/>
          </a:prstGeom>
          <a:noFill/>
          <a:ln>
            <a:noFill/>
          </a:ln>
        </p:spPr>
      </p:pic>
      <p:sp>
        <p:nvSpPr>
          <p:cNvPr id="324" name="Google Shape;324;g280423c6a71_0_16"/>
          <p:cNvSpPr txBox="1"/>
          <p:nvPr/>
        </p:nvSpPr>
        <p:spPr>
          <a:xfrm>
            <a:off x="386567" y="2676621"/>
            <a:ext cx="8321700" cy="3582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Block-based Structure</a:t>
            </a:r>
            <a:r>
              <a:rPr lang="es" sz="1300">
                <a:latin typeface="Nunito Sans"/>
                <a:ea typeface="Nunito Sans"/>
                <a:cs typeface="Nunito Sans"/>
                <a:sym typeface="Nunito Sans"/>
              </a:rPr>
              <a:t>: Data in HDFS is stored in blocks (commonly 128 MB or 256 MB in size), and these blocks are distributed across the cluster. Each block is replicated multiple times (usually three) to handle hardware failure.</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Fault Tolerance</a:t>
            </a:r>
            <a:r>
              <a:rPr lang="es" sz="1300">
                <a:latin typeface="Nunito Sans"/>
                <a:ea typeface="Nunito Sans"/>
                <a:cs typeface="Nunito Sans"/>
                <a:sym typeface="Nunito Sans"/>
              </a:rPr>
              <a:t>: Due to its block replication mechanism, HDFS is fault-tolerant. If a block or node fails, data can be recovered from another node where the block is replicated.</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Write-once, Read-many Model</a:t>
            </a:r>
            <a:r>
              <a:rPr lang="es" sz="1300">
                <a:latin typeface="Nunito Sans"/>
                <a:ea typeface="Nunito Sans"/>
                <a:cs typeface="Nunito Sans"/>
                <a:sym typeface="Nunito Sans"/>
              </a:rPr>
              <a:t>: HDFS is primarily designed for large data sets and supports a write-once and read-many times paradigm. This model simplifies data coherency issues.</a:t>
            </a:r>
            <a:endParaRPr sz="1300">
              <a:latin typeface="Nunito Sans"/>
              <a:ea typeface="Nunito Sans"/>
              <a:cs typeface="Nunito Sans"/>
              <a:sym typeface="Nunito Sans"/>
            </a:endParaRPr>
          </a:p>
        </p:txBody>
      </p:sp>
      <p:sp>
        <p:nvSpPr>
          <p:cNvPr id="325" name="Google Shape;325;g280423c6a71_0_16"/>
          <p:cNvSpPr txBox="1"/>
          <p:nvPr/>
        </p:nvSpPr>
        <p:spPr>
          <a:xfrm>
            <a:off x="505426" y="23309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Key features</a:t>
            </a:r>
            <a:endParaRPr b="1">
              <a:solidFill>
                <a:schemeClr val="dk1"/>
              </a:solidFill>
              <a:latin typeface="Nunito Sans"/>
              <a:ea typeface="Nunito Sans"/>
              <a:cs typeface="Nunito Sans"/>
              <a:sym typeface="Nuni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80423c6a71_0_38"/>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200"/>
              <a:buFont typeface="Arial"/>
              <a:buNone/>
            </a:pPr>
            <a:r>
              <a:rPr b="1" lang="es" sz="2200">
                <a:solidFill>
                  <a:srgbClr val="666666"/>
                </a:solidFill>
                <a:latin typeface="Nunito Sans"/>
                <a:ea typeface="Nunito Sans"/>
                <a:cs typeface="Nunito Sans"/>
                <a:sym typeface="Nunito Sans"/>
              </a:rPr>
              <a:t>HDFS</a:t>
            </a:r>
            <a:endParaRPr b="1" sz="2200">
              <a:solidFill>
                <a:srgbClr val="666666"/>
              </a:solidFill>
              <a:latin typeface="Nunito Sans"/>
              <a:ea typeface="Nunito Sans"/>
              <a:cs typeface="Nunito Sans"/>
              <a:sym typeface="Nunito Sans"/>
            </a:endParaRPr>
          </a:p>
        </p:txBody>
      </p:sp>
      <p:sp>
        <p:nvSpPr>
          <p:cNvPr id="331" name="Google Shape;331;g280423c6a71_0_38"/>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Key features</a:t>
            </a:r>
            <a:endParaRPr b="1" i="0" sz="1400" u="none" cap="none" strike="noStrike">
              <a:solidFill>
                <a:srgbClr val="000000"/>
              </a:solidFill>
              <a:latin typeface="Nunito Sans"/>
              <a:ea typeface="Nunito Sans"/>
              <a:cs typeface="Nunito Sans"/>
              <a:sym typeface="Nunito Sans"/>
            </a:endParaRPr>
          </a:p>
        </p:txBody>
      </p:sp>
      <p:sp>
        <p:nvSpPr>
          <p:cNvPr id="332" name="Google Shape;332;g280423c6a71_0_38"/>
          <p:cNvSpPr txBox="1"/>
          <p:nvPr/>
        </p:nvSpPr>
        <p:spPr>
          <a:xfrm>
            <a:off x="324775" y="1007425"/>
            <a:ext cx="8321700" cy="3582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High Throughput &amp; Scalability</a:t>
            </a:r>
            <a:r>
              <a:rPr lang="es" sz="1300">
                <a:latin typeface="Nunito Sans"/>
                <a:ea typeface="Nunito Sans"/>
                <a:cs typeface="Nunito Sans"/>
                <a:sym typeface="Nunito Sans"/>
              </a:rPr>
              <a:t>: HDFS is designed to provide high throughput for data access and can easily scale out by adding more machines to the cluster.</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Data Locality</a:t>
            </a:r>
            <a:r>
              <a:rPr lang="es" sz="1300">
                <a:latin typeface="Nunito Sans"/>
                <a:ea typeface="Nunito Sans"/>
                <a:cs typeface="Nunito Sans"/>
                <a:sym typeface="Nunito Sans"/>
              </a:rPr>
              <a:t>: One of the primary objectives of HDFS is to store data on the compute nodes so that processing tasks can run on nodes where data is locally stored. This minimizes the data transfer across the cluster and increases processing speed.</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Simple Coherency Model</a:t>
            </a:r>
            <a:r>
              <a:rPr lang="es" sz="1300">
                <a:latin typeface="Nunito Sans"/>
                <a:ea typeface="Nunito Sans"/>
                <a:cs typeface="Nunito Sans"/>
                <a:sym typeface="Nunito Sans"/>
              </a:rPr>
              <a:t>: Once written, data/files can't be modified, only appended to. This eliminates potential issues that can arise from multiple sources trying to update a file simultaneously.</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Large Data Sets</a:t>
            </a:r>
            <a:r>
              <a:rPr lang="es" sz="1300">
                <a:latin typeface="Nunito Sans"/>
                <a:ea typeface="Nunito Sans"/>
                <a:cs typeface="Nunito Sans"/>
                <a:sym typeface="Nunito Sans"/>
              </a:rPr>
              <a:t>: HDFS is designed to handle very large files, making it suitable for big data processing tasks.</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Streaming Data Access</a:t>
            </a:r>
            <a:r>
              <a:rPr lang="es" sz="1300">
                <a:latin typeface="Nunito Sans"/>
                <a:ea typeface="Nunito Sans"/>
                <a:cs typeface="Nunito Sans"/>
                <a:sym typeface="Nunito Sans"/>
              </a:rPr>
              <a:t>: HDFS is optimized for streaming access of its datasets, meaning it's best suited for applications that require sequential access, rather than random access.</a:t>
            </a:r>
            <a:endParaRPr sz="1300">
              <a:latin typeface="Nunito Sans"/>
              <a:ea typeface="Nunito Sans"/>
              <a:cs typeface="Nunito Sans"/>
              <a:sym typeface="Nunito Sans"/>
            </a:endParaRPr>
          </a:p>
          <a:p>
            <a:pPr indent="-311150" lvl="0" marL="457200" marR="0" rtl="0" algn="l">
              <a:lnSpc>
                <a:spcPct val="100000"/>
              </a:lnSpc>
              <a:spcBef>
                <a:spcPts val="1000"/>
              </a:spcBef>
              <a:spcAft>
                <a:spcPts val="0"/>
              </a:spcAft>
              <a:buSzPts val="1300"/>
              <a:buFont typeface="Nunito Sans"/>
              <a:buChar char="●"/>
            </a:pPr>
            <a:r>
              <a:rPr b="1" lang="es" sz="1300">
                <a:latin typeface="Nunito Sans"/>
                <a:ea typeface="Nunito Sans"/>
                <a:cs typeface="Nunito Sans"/>
                <a:sym typeface="Nunito Sans"/>
              </a:rPr>
              <a:t>Integration with Hadoop Ecosystem</a:t>
            </a:r>
            <a:r>
              <a:rPr lang="es" sz="1300">
                <a:latin typeface="Nunito Sans"/>
                <a:ea typeface="Nunito Sans"/>
                <a:cs typeface="Nunito Sans"/>
                <a:sym typeface="Nunito Sans"/>
              </a:rPr>
              <a:t>: HDFS is deeply integrated with various components of the Hadoop ecosystem like MapReduce, YARN, Hive, Pig, and others. This allows for efficient processing and management of big data.</a:t>
            </a:r>
            <a:endParaRPr sz="1300">
              <a:latin typeface="Nunito Sans"/>
              <a:ea typeface="Nunito Sans"/>
              <a:cs typeface="Nunito Sans"/>
              <a:sym typeface="Nuni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80423c6a71_0_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HDFS</a:t>
            </a:r>
            <a:endParaRPr b="1" sz="2200">
              <a:solidFill>
                <a:srgbClr val="666666"/>
              </a:solidFill>
              <a:latin typeface="Nunito Sans"/>
              <a:ea typeface="Nunito Sans"/>
              <a:cs typeface="Nunito Sans"/>
              <a:sym typeface="Nunito Sans"/>
            </a:endParaRPr>
          </a:p>
        </p:txBody>
      </p:sp>
      <p:sp>
        <p:nvSpPr>
          <p:cNvPr id="338" name="Google Shape;338;g280423c6a71_0_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HDFS</a:t>
            </a:r>
            <a:r>
              <a:rPr b="1" lang="es">
                <a:solidFill>
                  <a:schemeClr val="dk1"/>
                </a:solidFill>
                <a:latin typeface="Nunito Sans"/>
                <a:ea typeface="Nunito Sans"/>
                <a:cs typeface="Nunito Sans"/>
                <a:sym typeface="Nunito Sans"/>
              </a:rPr>
              <a:t> Architecture</a:t>
            </a:r>
            <a:endParaRPr b="1" i="0" sz="1400" u="none" cap="none" strike="noStrike">
              <a:solidFill>
                <a:srgbClr val="000000"/>
              </a:solidFill>
              <a:latin typeface="Nunito Sans"/>
              <a:ea typeface="Nunito Sans"/>
              <a:cs typeface="Nunito Sans"/>
              <a:sym typeface="Nunito Sans"/>
            </a:endParaRPr>
          </a:p>
        </p:txBody>
      </p:sp>
      <p:pic>
        <p:nvPicPr>
          <p:cNvPr id="339" name="Google Shape;339;g280423c6a71_0_4"/>
          <p:cNvPicPr preferRelativeResize="0"/>
          <p:nvPr/>
        </p:nvPicPr>
        <p:blipFill rotWithShape="1">
          <a:blip r:embed="rId3">
            <a:alphaModFix/>
          </a:blip>
          <a:srcRect b="0" l="0" r="0" t="12365"/>
          <a:stretch/>
        </p:blipFill>
        <p:spPr>
          <a:xfrm>
            <a:off x="1681700" y="1073500"/>
            <a:ext cx="5780601" cy="3500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80423c6a71_0_49"/>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HDFS</a:t>
            </a:r>
            <a:endParaRPr b="1" sz="2200">
              <a:solidFill>
                <a:srgbClr val="666666"/>
              </a:solidFill>
              <a:latin typeface="Nunito Sans"/>
              <a:ea typeface="Nunito Sans"/>
              <a:cs typeface="Nunito Sans"/>
              <a:sym typeface="Nunito Sans"/>
            </a:endParaRPr>
          </a:p>
        </p:txBody>
      </p:sp>
      <p:sp>
        <p:nvSpPr>
          <p:cNvPr id="345" name="Google Shape;345;g280423c6a71_0_49"/>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HDFS Architecture</a:t>
            </a:r>
            <a:endParaRPr b="1" i="0" sz="1400" u="none" cap="none" strike="noStrike">
              <a:solidFill>
                <a:srgbClr val="000000"/>
              </a:solidFill>
              <a:latin typeface="Nunito Sans"/>
              <a:ea typeface="Nunito Sans"/>
              <a:cs typeface="Nunito Sans"/>
              <a:sym typeface="Nunito Sans"/>
            </a:endParaRPr>
          </a:p>
        </p:txBody>
      </p:sp>
      <p:sp>
        <p:nvSpPr>
          <p:cNvPr id="346" name="Google Shape;346;g280423c6a71_0_49"/>
          <p:cNvSpPr txBox="1"/>
          <p:nvPr/>
        </p:nvSpPr>
        <p:spPr>
          <a:xfrm>
            <a:off x="324775" y="1083625"/>
            <a:ext cx="8615100" cy="3582600"/>
          </a:xfrm>
          <a:prstGeom prst="rect">
            <a:avLst/>
          </a:prstGeom>
          <a:noFill/>
          <a:ln>
            <a:noFill/>
          </a:ln>
        </p:spPr>
        <p:txBody>
          <a:bodyPr anchorCtr="0" anchor="t" bIns="91425" lIns="91425" spcFirstLastPara="1" rIns="91425" wrap="square" tIns="91425">
            <a:noAutofit/>
          </a:bodyPr>
          <a:lstStyle/>
          <a:p>
            <a:pPr indent="-171450" lvl="0" marL="269999" marR="0" rtl="0" algn="just">
              <a:lnSpc>
                <a:spcPct val="100000"/>
              </a:lnSpc>
              <a:spcBef>
                <a:spcPts val="1000"/>
              </a:spcBef>
              <a:spcAft>
                <a:spcPts val="0"/>
              </a:spcAft>
              <a:buSzPts val="1200"/>
              <a:buFont typeface="Nunito Sans"/>
              <a:buAutoNum type="arabicPeriod"/>
            </a:pPr>
            <a:r>
              <a:rPr b="1" lang="es" sz="1200">
                <a:latin typeface="Nunito Sans"/>
                <a:ea typeface="Nunito Sans"/>
                <a:cs typeface="Nunito Sans"/>
                <a:sym typeface="Nunito Sans"/>
              </a:rPr>
              <a:t>NameNode (Master Server)</a:t>
            </a:r>
            <a:r>
              <a:rPr lang="es" sz="1200">
                <a:latin typeface="Nunito Sans"/>
                <a:ea typeface="Nunito Sans"/>
                <a:cs typeface="Nunito Sans"/>
                <a:sym typeface="Nunito Sans"/>
              </a:rPr>
              <a:t>: Manages and maintains the metadata of HDFS. Does not store the actual data but maintains the file system tree and the metadata for all the files and directories in the system. This metadata is stored in RAM for fast access.</a:t>
            </a:r>
            <a:endParaRPr sz="1200">
              <a:latin typeface="Nunito Sans"/>
              <a:ea typeface="Nunito Sans"/>
              <a:cs typeface="Nunito Sans"/>
              <a:sym typeface="Nunito Sans"/>
            </a:endParaRPr>
          </a:p>
          <a:p>
            <a:pPr indent="-171450" lvl="0" marL="269999" marR="0" rtl="0" algn="just">
              <a:lnSpc>
                <a:spcPct val="100000"/>
              </a:lnSpc>
              <a:spcBef>
                <a:spcPts val="1000"/>
              </a:spcBef>
              <a:spcAft>
                <a:spcPts val="0"/>
              </a:spcAft>
              <a:buSzPts val="1200"/>
              <a:buFont typeface="Nunito Sans"/>
              <a:buAutoNum type="arabicPeriod"/>
            </a:pPr>
            <a:r>
              <a:rPr b="1" lang="es" sz="1200">
                <a:latin typeface="Nunito Sans"/>
                <a:ea typeface="Nunito Sans"/>
                <a:cs typeface="Nunito Sans"/>
                <a:sym typeface="Nunito Sans"/>
              </a:rPr>
              <a:t>Secondary NameNode</a:t>
            </a:r>
            <a:r>
              <a:rPr lang="es" sz="1200">
                <a:latin typeface="Nunito Sans"/>
                <a:ea typeface="Nunito Sans"/>
                <a:cs typeface="Nunito Sans"/>
                <a:sym typeface="Nunito Sans"/>
              </a:rPr>
              <a:t>: Performs housekeeping functions for the NameNode. It periodically merges the changes (edits) with the filesystem image (fsimage) and produces an updated version of fsimage. This helps in preventing the edit log on the NameNode from becoming excessively large.</a:t>
            </a:r>
            <a:endParaRPr sz="1200">
              <a:latin typeface="Nunito Sans"/>
              <a:ea typeface="Nunito Sans"/>
              <a:cs typeface="Nunito Sans"/>
              <a:sym typeface="Nunito Sans"/>
            </a:endParaRPr>
          </a:p>
          <a:p>
            <a:pPr indent="-171450" lvl="0" marL="269999" marR="0" rtl="0" algn="just">
              <a:lnSpc>
                <a:spcPct val="100000"/>
              </a:lnSpc>
              <a:spcBef>
                <a:spcPts val="1000"/>
              </a:spcBef>
              <a:spcAft>
                <a:spcPts val="0"/>
              </a:spcAft>
              <a:buSzPts val="1200"/>
              <a:buFont typeface="Nunito Sans"/>
              <a:buAutoNum type="arabicPeriod"/>
            </a:pPr>
            <a:r>
              <a:rPr b="1" lang="es" sz="1200">
                <a:latin typeface="Nunito Sans"/>
                <a:ea typeface="Nunito Sans"/>
                <a:cs typeface="Nunito Sans"/>
                <a:sym typeface="Nunito Sans"/>
              </a:rPr>
              <a:t>DataNode (Slave Server)</a:t>
            </a:r>
            <a:r>
              <a:rPr lang="es" sz="1200">
                <a:latin typeface="Nunito Sans"/>
                <a:ea typeface="Nunito Sans"/>
                <a:cs typeface="Nunito Sans"/>
                <a:sym typeface="Nunito Sans"/>
              </a:rPr>
              <a:t>: Stores and manages the actual data blocks of HDFS. Creates, deletes, and replicates blocks based on instructions from the NameNode. Periodically sends a heartbeat to the NameNode to signal it's alive. Along with the heartbeat, it sends a block report, which lists all the blocks on a DataNode.</a:t>
            </a:r>
            <a:endParaRPr sz="1200">
              <a:latin typeface="Nunito Sans"/>
              <a:ea typeface="Nunito Sans"/>
              <a:cs typeface="Nunito Sans"/>
              <a:sym typeface="Nunito Sans"/>
            </a:endParaRPr>
          </a:p>
          <a:p>
            <a:pPr indent="-171450" lvl="0" marL="269999" marR="0" rtl="0" algn="just">
              <a:lnSpc>
                <a:spcPct val="100000"/>
              </a:lnSpc>
              <a:spcBef>
                <a:spcPts val="1000"/>
              </a:spcBef>
              <a:spcAft>
                <a:spcPts val="0"/>
              </a:spcAft>
              <a:buSzPts val="1200"/>
              <a:buFont typeface="Nunito Sans"/>
              <a:buAutoNum type="arabicPeriod"/>
            </a:pPr>
            <a:r>
              <a:rPr b="1" lang="es" sz="1200">
                <a:latin typeface="Nunito Sans"/>
                <a:ea typeface="Nunito Sans"/>
                <a:cs typeface="Nunito Sans"/>
                <a:sym typeface="Nunito Sans"/>
              </a:rPr>
              <a:t>Block</a:t>
            </a:r>
            <a:r>
              <a:rPr lang="es" sz="1200">
                <a:latin typeface="Nunito Sans"/>
                <a:ea typeface="Nunito Sans"/>
                <a:cs typeface="Nunito Sans"/>
                <a:sym typeface="Nunito Sans"/>
              </a:rPr>
              <a:t>: The fundamental storage unit of HDFS. Each file is divided into blocks of a fixed size (default is 128MB or 256MB). These blocks are distributed across the cluster, and multiple copies (replicas) of each block are maintained to ensure fault tolerance</a:t>
            </a:r>
            <a:r>
              <a:rPr lang="es" sz="1200">
                <a:latin typeface="Nunito Sans"/>
                <a:ea typeface="Nunito Sans"/>
                <a:cs typeface="Nunito Sans"/>
                <a:sym typeface="Nunito Sans"/>
              </a:rPr>
              <a:t>.</a:t>
            </a:r>
            <a:endParaRPr sz="1200">
              <a:latin typeface="Nunito Sans"/>
              <a:ea typeface="Nunito Sans"/>
              <a:cs typeface="Nunito Sans"/>
              <a:sym typeface="Nunito Sans"/>
            </a:endParaRPr>
          </a:p>
          <a:p>
            <a:pPr indent="-171450" lvl="0" marL="269999" marR="0" rtl="0" algn="just">
              <a:lnSpc>
                <a:spcPct val="100000"/>
              </a:lnSpc>
              <a:spcBef>
                <a:spcPts val="1000"/>
              </a:spcBef>
              <a:spcAft>
                <a:spcPts val="0"/>
              </a:spcAft>
              <a:buSzPts val="1200"/>
              <a:buFont typeface="Nunito Sans"/>
              <a:buAutoNum type="arabicPeriod"/>
            </a:pPr>
            <a:r>
              <a:rPr b="1" lang="es" sz="1200">
                <a:latin typeface="Nunito Sans"/>
                <a:ea typeface="Nunito Sans"/>
                <a:cs typeface="Nunito Sans"/>
                <a:sym typeface="Nunito Sans"/>
              </a:rPr>
              <a:t>Client</a:t>
            </a:r>
            <a:r>
              <a:rPr lang="es" sz="1200">
                <a:latin typeface="Nunito Sans"/>
                <a:ea typeface="Nunito Sans"/>
                <a:cs typeface="Nunito Sans"/>
                <a:sym typeface="Nunito Sans"/>
              </a:rPr>
              <a:t>: Interacts with HDFS. When an HDFS client wants to read a file, it communicates with the NameNode to determine the block locations. The client then contacts the respective DataNodes to read or write data.</a:t>
            </a:r>
            <a:endParaRPr sz="1200">
              <a:latin typeface="Nunito Sans"/>
              <a:ea typeface="Nunito Sans"/>
              <a:cs typeface="Nunito Sans"/>
              <a:sym typeface="Nuni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80423c6a71_0_5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1" lang="es" sz="2200">
                <a:solidFill>
                  <a:srgbClr val="666666"/>
                </a:solidFill>
                <a:latin typeface="Nunito Sans"/>
                <a:ea typeface="Nunito Sans"/>
                <a:cs typeface="Nunito Sans"/>
                <a:sym typeface="Nunito Sans"/>
              </a:rPr>
              <a:t>HDFS</a:t>
            </a:r>
            <a:endParaRPr b="1" sz="2200">
              <a:solidFill>
                <a:srgbClr val="666666"/>
              </a:solidFill>
              <a:latin typeface="Nunito Sans"/>
              <a:ea typeface="Nunito Sans"/>
              <a:cs typeface="Nunito Sans"/>
              <a:sym typeface="Nunito Sans"/>
            </a:endParaRPr>
          </a:p>
        </p:txBody>
      </p:sp>
      <p:sp>
        <p:nvSpPr>
          <p:cNvPr id="352" name="Google Shape;352;g280423c6a71_0_5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s">
                <a:solidFill>
                  <a:schemeClr val="dk1"/>
                </a:solidFill>
                <a:latin typeface="Nunito Sans"/>
                <a:ea typeface="Nunito Sans"/>
                <a:cs typeface="Nunito Sans"/>
                <a:sym typeface="Nunito Sans"/>
              </a:rPr>
              <a:t>HDFS High Availability Architecture, the one used in Stratio</a:t>
            </a:r>
            <a:endParaRPr b="1" i="0" sz="1400" u="none" cap="none" strike="noStrike">
              <a:solidFill>
                <a:srgbClr val="000000"/>
              </a:solidFill>
              <a:latin typeface="Nunito Sans"/>
              <a:ea typeface="Nunito Sans"/>
              <a:cs typeface="Nunito Sans"/>
              <a:sym typeface="Nunito Sans"/>
            </a:endParaRPr>
          </a:p>
        </p:txBody>
      </p:sp>
      <p:sp>
        <p:nvSpPr>
          <p:cNvPr id="353" name="Google Shape;353;g280423c6a71_0_56"/>
          <p:cNvSpPr txBox="1"/>
          <p:nvPr/>
        </p:nvSpPr>
        <p:spPr>
          <a:xfrm>
            <a:off x="324775" y="1007425"/>
            <a:ext cx="8615100" cy="3582600"/>
          </a:xfrm>
          <a:prstGeom prst="rect">
            <a:avLst/>
          </a:prstGeom>
          <a:noFill/>
          <a:ln>
            <a:noFill/>
          </a:ln>
        </p:spPr>
        <p:txBody>
          <a:bodyPr anchorCtr="0" anchor="t" bIns="91425" lIns="91425" spcFirstLastPara="1" rIns="91425" wrap="square" tIns="91425">
            <a:noAutofit/>
          </a:bodyPr>
          <a:lstStyle/>
          <a:p>
            <a:pPr indent="-171450" lvl="0" marL="269999" marR="0" rtl="0" algn="just">
              <a:lnSpc>
                <a:spcPct val="100000"/>
              </a:lnSpc>
              <a:spcBef>
                <a:spcPts val="1000"/>
              </a:spcBef>
              <a:spcAft>
                <a:spcPts val="0"/>
              </a:spcAft>
              <a:buSzPts val="1200"/>
              <a:buFont typeface="Nunito Sans"/>
              <a:buAutoNum type="arabicPeriod"/>
            </a:pPr>
            <a:r>
              <a:rPr b="1" lang="es" sz="1200">
                <a:solidFill>
                  <a:schemeClr val="dk1"/>
                </a:solidFill>
                <a:latin typeface="Nunito Sans"/>
                <a:ea typeface="Nunito Sans"/>
                <a:cs typeface="Nunito Sans"/>
                <a:sym typeface="Nunito Sans"/>
              </a:rPr>
              <a:t>Standby NameNode</a:t>
            </a:r>
            <a:r>
              <a:rPr lang="es" sz="1200">
                <a:latin typeface="Nunito Sans"/>
                <a:ea typeface="Nunito Sans"/>
                <a:cs typeface="Nunito Sans"/>
                <a:sym typeface="Nunito Sans"/>
              </a:rPr>
              <a:t>: Modern Hadoop deployments use the HA (High Availability) architecture, replacing the traditional Secondary NameNode with a Standby NameNode. It performs the same functions as the Secondary NameNode while acting as a backup to the Active NameNode, prepared to take over its functions without any loss of data or significant downtime in case of failure (Readiness for Failover).</a:t>
            </a:r>
            <a:endParaRPr sz="1200">
              <a:latin typeface="Nunito Sans"/>
              <a:ea typeface="Nunito Sans"/>
              <a:cs typeface="Nunito Sans"/>
              <a:sym typeface="Nunito Sans"/>
            </a:endParaRPr>
          </a:p>
        </p:txBody>
      </p:sp>
      <p:pic>
        <p:nvPicPr>
          <p:cNvPr id="354" name="Google Shape;354;g280423c6a71_0_56"/>
          <p:cNvPicPr preferRelativeResize="0"/>
          <p:nvPr/>
        </p:nvPicPr>
        <p:blipFill>
          <a:blip r:embed="rId3">
            <a:alphaModFix/>
          </a:blip>
          <a:stretch>
            <a:fillRect/>
          </a:stretch>
        </p:blipFill>
        <p:spPr>
          <a:xfrm>
            <a:off x="4977925" y="1883225"/>
            <a:ext cx="3946226" cy="2430675"/>
          </a:xfrm>
          <a:prstGeom prst="rect">
            <a:avLst/>
          </a:prstGeom>
          <a:noFill/>
          <a:ln>
            <a:noFill/>
          </a:ln>
        </p:spPr>
      </p:pic>
      <p:sp>
        <p:nvSpPr>
          <p:cNvPr id="355" name="Google Shape;355;g280423c6a71_0_56"/>
          <p:cNvSpPr txBox="1"/>
          <p:nvPr/>
        </p:nvSpPr>
        <p:spPr>
          <a:xfrm>
            <a:off x="324775" y="1890425"/>
            <a:ext cx="4465800" cy="3582600"/>
          </a:xfrm>
          <a:prstGeom prst="rect">
            <a:avLst/>
          </a:prstGeom>
          <a:noFill/>
          <a:ln>
            <a:noFill/>
          </a:ln>
        </p:spPr>
        <p:txBody>
          <a:bodyPr anchorCtr="0" anchor="t" bIns="91425" lIns="91425" spcFirstLastPara="1" rIns="91425" wrap="square" tIns="91425">
            <a:noAutofit/>
          </a:bodyPr>
          <a:lstStyle/>
          <a:p>
            <a:pPr indent="-171450" lvl="0" marL="269999" marR="0" rtl="0" algn="just">
              <a:lnSpc>
                <a:spcPct val="100000"/>
              </a:lnSpc>
              <a:spcBef>
                <a:spcPts val="1000"/>
              </a:spcBef>
              <a:spcAft>
                <a:spcPts val="0"/>
              </a:spcAft>
              <a:buSzPts val="1200"/>
              <a:buFont typeface="Nunito Sans"/>
              <a:buAutoNum type="arabicPeriod" startAt="2"/>
            </a:pPr>
            <a:r>
              <a:rPr b="1" lang="es" sz="1200">
                <a:latin typeface="Nunito Sans"/>
                <a:ea typeface="Nunito Sans"/>
                <a:cs typeface="Nunito Sans"/>
                <a:sym typeface="Nunito Sans"/>
              </a:rPr>
              <a:t>JournalNode</a:t>
            </a:r>
            <a:r>
              <a:rPr lang="es" sz="1200">
                <a:latin typeface="Nunito Sans"/>
                <a:ea typeface="Nunito Sans"/>
                <a:cs typeface="Nunito Sans"/>
                <a:sym typeface="Nunito Sans"/>
              </a:rPr>
              <a:t>: For the system to effectively switch from the Active to the Standby NameNode during failures without data loss or discrepancy, the metadata changes made by the Active NameNode need to be continuously synchronized with the Standby NameNode. This is where JournalNodes come into the picture.</a:t>
            </a:r>
            <a:endParaRPr sz="1200">
              <a:latin typeface="Nunito Sans"/>
              <a:ea typeface="Nunito Sans"/>
              <a:cs typeface="Nunito Sans"/>
              <a:sym typeface="Nunito Sans"/>
            </a:endParaRPr>
          </a:p>
          <a:p>
            <a:pPr indent="-171450" lvl="0" marL="269999" marR="0" rtl="0" algn="just">
              <a:lnSpc>
                <a:spcPct val="100000"/>
              </a:lnSpc>
              <a:spcBef>
                <a:spcPts val="1000"/>
              </a:spcBef>
              <a:spcAft>
                <a:spcPts val="0"/>
              </a:spcAft>
              <a:buSzPts val="1200"/>
              <a:buFont typeface="Nunito Sans"/>
              <a:buAutoNum type="arabicPeriod" startAt="2"/>
            </a:pPr>
            <a:r>
              <a:rPr b="1" lang="es" sz="1200">
                <a:latin typeface="Nunito Sans"/>
                <a:ea typeface="Nunito Sans"/>
                <a:cs typeface="Nunito Sans"/>
                <a:sym typeface="Nunito Sans"/>
              </a:rPr>
              <a:t>Apache ZooKeeper</a:t>
            </a:r>
            <a:r>
              <a:rPr lang="es" sz="1200">
                <a:latin typeface="Nunito Sans"/>
                <a:ea typeface="Nunito Sans"/>
                <a:cs typeface="Nunito Sans"/>
                <a:sym typeface="Nunito Sans"/>
              </a:rPr>
              <a:t>: is a distributed coordination service. It helps in managing and coordinating the two NameNodes, maintaining configuration information, naming, providing distributed synchronization, and group services. In essence, controls that the system can automatically recover from NameNode failures, ensuring high availability and preventing split-brain scenarios.</a:t>
            </a:r>
            <a:endParaRPr sz="1200">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655546" y="704375"/>
            <a:ext cx="8021100" cy="3550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600"/>
              <a:buFont typeface="Arial"/>
              <a:buNone/>
            </a:pPr>
            <a:r>
              <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Getting Started: Setup and Installation</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Python Refresher</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Introduction to Spark</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Spark Data Processing</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Spark SQL</a:t>
            </a:r>
            <a:endParaRPr b="1" i="0" sz="2600" u="none" cap="none" strike="noStrike">
              <a:solidFill>
                <a:srgbClr val="666666"/>
              </a:solidFill>
              <a:latin typeface="Nunito Sans"/>
              <a:ea typeface="Nunito Sans"/>
              <a:cs typeface="Nunito Sans"/>
              <a:sym typeface="Nunito Sans"/>
            </a:endParaRPr>
          </a:p>
          <a:p>
            <a:pPr indent="-393700" lvl="0" marL="457200" marR="0" rtl="0" algn="l">
              <a:lnSpc>
                <a:spcPct val="115000"/>
              </a:lnSpc>
              <a:spcBef>
                <a:spcPts val="0"/>
              </a:spcBef>
              <a:spcAft>
                <a:spcPts val="0"/>
              </a:spcAft>
              <a:buClr>
                <a:srgbClr val="56CCA9"/>
              </a:buClr>
              <a:buSzPts val="2600"/>
              <a:buFont typeface="Nunito Sans"/>
              <a:buAutoNum type="arabicPeriod"/>
            </a:pPr>
            <a:r>
              <a:rPr b="1" lang="es" sz="2600">
                <a:solidFill>
                  <a:srgbClr val="666666"/>
                </a:solidFill>
                <a:latin typeface="Nunito Sans"/>
                <a:ea typeface="Nunito Sans"/>
                <a:cs typeface="Nunito Sans"/>
                <a:sym typeface="Nunito Sans"/>
              </a:rPr>
              <a:t>Spark Performance Tuning</a:t>
            </a:r>
            <a:endParaRPr b="1" i="0" sz="26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805b1936f8_0_0"/>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HDFS</a:t>
            </a:r>
            <a:endParaRPr b="1" sz="2200">
              <a:solidFill>
                <a:srgbClr val="666666"/>
              </a:solidFill>
              <a:latin typeface="Nunito Sans"/>
              <a:ea typeface="Nunito Sans"/>
              <a:cs typeface="Nunito Sans"/>
              <a:sym typeface="Nunito Sans"/>
            </a:endParaRPr>
          </a:p>
        </p:txBody>
      </p:sp>
      <p:sp>
        <p:nvSpPr>
          <p:cNvPr id="361" name="Google Shape;361;g2805b1936f8_0_0"/>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dk1"/>
                </a:solidFill>
                <a:latin typeface="Nunito Sans"/>
                <a:ea typeface="Nunito Sans"/>
                <a:cs typeface="Nunito Sans"/>
                <a:sym typeface="Nunito Sans"/>
              </a:rPr>
              <a:t>Want to have a cheatsheet with useful HDFS commands</a:t>
            </a:r>
            <a:endParaRPr b="1">
              <a:latin typeface="Nunito Sans"/>
              <a:ea typeface="Nunito Sans"/>
              <a:cs typeface="Nunito Sans"/>
              <a:sym typeface="Nunito Sans"/>
            </a:endParaRPr>
          </a:p>
        </p:txBody>
      </p:sp>
      <p:sp>
        <p:nvSpPr>
          <p:cNvPr id="362" name="Google Shape;362;g2805b1936f8_0_0"/>
          <p:cNvSpPr txBox="1"/>
          <p:nvPr/>
        </p:nvSpPr>
        <p:spPr>
          <a:xfrm>
            <a:off x="517350" y="1258750"/>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Jump back into Jupyter Lab and…</a:t>
            </a:r>
            <a:endParaRPr>
              <a:latin typeface="Nunito Sans"/>
              <a:ea typeface="Nunito Sans"/>
              <a:cs typeface="Nunito Sans"/>
              <a:sym typeface="Nunito Sans"/>
            </a:endParaRPr>
          </a:p>
        </p:txBody>
      </p:sp>
      <p:sp>
        <p:nvSpPr>
          <p:cNvPr id="363" name="Google Shape;363;g2805b1936f8_0_0"/>
          <p:cNvSpPr txBox="1"/>
          <p:nvPr/>
        </p:nvSpPr>
        <p:spPr>
          <a:xfrm>
            <a:off x="517350" y="1707775"/>
            <a:ext cx="83196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1000"/>
              </a:spcAft>
              <a:buNone/>
            </a:pPr>
            <a:r>
              <a:rPr lang="es">
                <a:latin typeface="Nunito Sans"/>
                <a:ea typeface="Nunito Sans"/>
                <a:cs typeface="Nunito Sans"/>
                <a:sym typeface="Nunito Sans"/>
              </a:rPr>
              <a:t>Open the Jupyter Notebook </a:t>
            </a:r>
            <a:r>
              <a:rPr lang="es">
                <a:highlight>
                  <a:schemeClr val="lt2"/>
                </a:highlight>
                <a:latin typeface="Source Code Pro"/>
                <a:ea typeface="Source Code Pro"/>
                <a:cs typeface="Source Code Pro"/>
                <a:sym typeface="Source Code Pro"/>
              </a:rPr>
              <a:t>05_HDFS.ipynb</a:t>
            </a:r>
            <a:endParaRPr>
              <a:latin typeface="Nunito Sans"/>
              <a:ea typeface="Nunito Sans"/>
              <a:cs typeface="Nunito Sans"/>
              <a:sym typeface="Nunito Sans"/>
            </a:endParaRPr>
          </a:p>
        </p:txBody>
      </p:sp>
      <p:pic>
        <p:nvPicPr>
          <p:cNvPr id="364" name="Google Shape;364;g2805b1936f8_0_0"/>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365" name="Google Shape;365;g2805b1936f8_0_0"/>
          <p:cNvPicPr preferRelativeResize="0"/>
          <p:nvPr/>
        </p:nvPicPr>
        <p:blipFill>
          <a:blip r:embed="rId4">
            <a:alphaModFix/>
          </a:blip>
          <a:stretch>
            <a:fillRect/>
          </a:stretch>
        </p:blipFill>
        <p:spPr>
          <a:xfrm>
            <a:off x="691475" y="2391875"/>
            <a:ext cx="3370525" cy="1891150"/>
          </a:xfrm>
          <a:prstGeom prst="rect">
            <a:avLst/>
          </a:prstGeom>
          <a:noFill/>
          <a:ln>
            <a:noFill/>
          </a:ln>
        </p:spPr>
      </p:pic>
      <p:pic>
        <p:nvPicPr>
          <p:cNvPr id="366" name="Google Shape;366;g2805b1936f8_0_0"/>
          <p:cNvPicPr preferRelativeResize="0"/>
          <p:nvPr/>
        </p:nvPicPr>
        <p:blipFill>
          <a:blip r:embed="rId5">
            <a:alphaModFix/>
          </a:blip>
          <a:stretch>
            <a:fillRect/>
          </a:stretch>
        </p:blipFill>
        <p:spPr>
          <a:xfrm>
            <a:off x="4363538" y="2724611"/>
            <a:ext cx="3827375" cy="1580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9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200"/>
              <a:buFont typeface="Arial"/>
              <a:buNone/>
            </a:pPr>
            <a:r>
              <a:rPr b="1" i="0" lang="es" sz="2200" u="none" cap="none" strike="noStrike">
                <a:solidFill>
                  <a:srgbClr val="666666"/>
                </a:solidFill>
                <a:latin typeface="Nunito Sans"/>
                <a:ea typeface="Nunito Sans"/>
                <a:cs typeface="Nunito Sans"/>
                <a:sym typeface="Nunito Sans"/>
              </a:rPr>
              <a:t>Books...</a:t>
            </a:r>
            <a:endParaRPr b="1" i="0" sz="2200" u="none" cap="none" strike="noStrike">
              <a:solidFill>
                <a:srgbClr val="666666"/>
              </a:solidFill>
              <a:latin typeface="Nunito Sans"/>
              <a:ea typeface="Nunito Sans"/>
              <a:cs typeface="Nunito Sans"/>
              <a:sym typeface="Nunito Sans"/>
            </a:endParaRPr>
          </a:p>
        </p:txBody>
      </p:sp>
      <p:pic>
        <p:nvPicPr>
          <p:cNvPr id="372" name="Google Shape;372;p94"/>
          <p:cNvPicPr preferRelativeResize="0"/>
          <p:nvPr/>
        </p:nvPicPr>
        <p:blipFill rotWithShape="1">
          <a:blip r:embed="rId3">
            <a:alphaModFix/>
          </a:blip>
          <a:srcRect b="0" l="0" r="0" t="0"/>
          <a:stretch/>
        </p:blipFill>
        <p:spPr>
          <a:xfrm>
            <a:off x="2084175" y="1219000"/>
            <a:ext cx="2455900" cy="3222151"/>
          </a:xfrm>
          <a:prstGeom prst="rect">
            <a:avLst/>
          </a:prstGeom>
          <a:noFill/>
          <a:ln>
            <a:noFill/>
          </a:ln>
        </p:spPr>
      </p:pic>
      <p:pic>
        <p:nvPicPr>
          <p:cNvPr id="373" name="Google Shape;373;p94"/>
          <p:cNvPicPr preferRelativeResize="0"/>
          <p:nvPr/>
        </p:nvPicPr>
        <p:blipFill rotWithShape="1">
          <a:blip r:embed="rId4">
            <a:alphaModFix/>
          </a:blip>
          <a:srcRect b="0" l="0" r="0" t="0"/>
          <a:stretch/>
        </p:blipFill>
        <p:spPr>
          <a:xfrm>
            <a:off x="5089800" y="1219000"/>
            <a:ext cx="2455900" cy="3222151"/>
          </a:xfrm>
          <a:prstGeom prst="rect">
            <a:avLst/>
          </a:prstGeom>
          <a:noFill/>
          <a:ln>
            <a:noFill/>
          </a:ln>
        </p:spPr>
      </p:pic>
      <p:sp>
        <p:nvSpPr>
          <p:cNvPr id="374" name="Google Shape;374;p9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In case you want to dive deeper into Spark…</a:t>
            </a:r>
            <a:endParaRPr b="1" i="0" sz="14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95"/>
          <p:cNvSpPr txBox="1"/>
          <p:nvPr/>
        </p:nvSpPr>
        <p:spPr>
          <a:xfrm>
            <a:off x="2528850" y="1905603"/>
            <a:ext cx="4086300" cy="47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Nunito Sans"/>
                <a:ea typeface="Nunito Sans"/>
                <a:cs typeface="Nunito Sans"/>
                <a:sym typeface="Nunito Sans"/>
              </a:rPr>
              <a:t>amarchan</a:t>
            </a:r>
            <a:r>
              <a:rPr b="0" i="0" lang="es" sz="1800" u="none" cap="none" strike="noStrike">
                <a:solidFill>
                  <a:srgbClr val="000000"/>
                </a:solidFill>
                <a:latin typeface="Nunito Sans"/>
                <a:ea typeface="Nunito Sans"/>
                <a:cs typeface="Nunito Sans"/>
                <a:sym typeface="Nunito Sans"/>
              </a:rPr>
              <a:t>@stratio.com</a:t>
            </a:r>
            <a:endParaRPr b="0" i="0" sz="18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1608600" y="1818150"/>
            <a:ext cx="59268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s" sz="4000" u="none" cap="none" strike="noStrike">
                <a:solidFill>
                  <a:srgbClr val="666666"/>
                </a:solidFill>
                <a:latin typeface="Nunito Sans"/>
                <a:ea typeface="Nunito Sans"/>
                <a:cs typeface="Nunito Sans"/>
                <a:sym typeface="Nunito Sans"/>
              </a:rPr>
              <a:t>1. </a:t>
            </a:r>
            <a:r>
              <a:rPr b="1" lang="es" sz="4000">
                <a:solidFill>
                  <a:srgbClr val="666666"/>
                </a:solidFill>
                <a:latin typeface="Nunito Sans"/>
                <a:ea typeface="Nunito Sans"/>
                <a:cs typeface="Nunito Sans"/>
                <a:sym typeface="Nunito Sans"/>
              </a:rPr>
              <a:t>Getting started: Setup and Installation</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nvSpPr>
        <p:spPr>
          <a:xfrm>
            <a:off x="553375" y="1312225"/>
            <a:ext cx="8321700" cy="299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1000"/>
              </a:spcBef>
              <a:spcAft>
                <a:spcPts val="0"/>
              </a:spcAft>
              <a:buClr>
                <a:srgbClr val="000000"/>
              </a:buClr>
              <a:buSzPts val="1400"/>
              <a:buFont typeface="Nunito Sans"/>
              <a:buAutoNum type="arabicPeriod"/>
            </a:pPr>
            <a:r>
              <a:rPr lang="es">
                <a:latin typeface="Nunito Sans"/>
                <a:ea typeface="Nunito Sans"/>
                <a:cs typeface="Nunito Sans"/>
                <a:sym typeface="Nunito Sans"/>
              </a:rPr>
              <a:t>Open the terminal (CTRL + ALT + T)</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Clr>
                <a:srgbClr val="000000"/>
              </a:buClr>
              <a:buSzPts val="1400"/>
              <a:buFont typeface="Nunito Sans"/>
              <a:buAutoNum type="arabicPeriod"/>
            </a:pPr>
            <a:r>
              <a:rPr lang="es">
                <a:latin typeface="Nunito Sans"/>
                <a:ea typeface="Nunito Sans"/>
                <a:cs typeface="Nunito Sans"/>
                <a:sym typeface="Nunito Sans"/>
              </a:rPr>
              <a:t>Execute the following command:</a:t>
            </a:r>
            <a:endParaRPr>
              <a:latin typeface="Nunito Sans"/>
              <a:ea typeface="Nunito Sans"/>
              <a:cs typeface="Nunito Sans"/>
              <a:sym typeface="Nunito Sans"/>
            </a:endParaRPr>
          </a:p>
          <a:p>
            <a:pPr indent="0" lvl="0" marL="914400" marR="0" rtl="0" algn="l">
              <a:lnSpc>
                <a:spcPct val="150000"/>
              </a:lnSpc>
              <a:spcBef>
                <a:spcPts val="1000"/>
              </a:spcBef>
              <a:spcAft>
                <a:spcPts val="0"/>
              </a:spcAft>
              <a:buNone/>
            </a:pPr>
            <a:r>
              <a:rPr lang="es">
                <a:latin typeface="Nunito Sans"/>
                <a:ea typeface="Nunito Sans"/>
                <a:cs typeface="Nunito Sans"/>
                <a:sym typeface="Nunito Sans"/>
              </a:rPr>
              <a:t>git clone </a:t>
            </a:r>
            <a:r>
              <a:rPr lang="es" u="sng">
                <a:solidFill>
                  <a:schemeClr val="hlink"/>
                </a:solidFill>
                <a:latin typeface="Nunito Sans"/>
                <a:ea typeface="Nunito Sans"/>
                <a:cs typeface="Nunito Sans"/>
                <a:sym typeface="Nunito Sans"/>
                <a:hlinkClick r:id="rId3"/>
              </a:rPr>
              <a:t>https://github.com/amarchan-stratio/spark-course</a:t>
            </a:r>
            <a:endParaRPr>
              <a:latin typeface="Nunito Sans"/>
              <a:ea typeface="Nunito Sans"/>
              <a:cs typeface="Nunito Sans"/>
              <a:sym typeface="Nunito Sans"/>
            </a:endParaRPr>
          </a:p>
          <a:p>
            <a:pPr indent="-317500" lvl="0" marL="450000" marR="0" rtl="0" algn="l">
              <a:lnSpc>
                <a:spcPct val="150000"/>
              </a:lnSpc>
              <a:spcBef>
                <a:spcPts val="1000"/>
              </a:spcBef>
              <a:spcAft>
                <a:spcPts val="0"/>
              </a:spcAft>
              <a:buSzPts val="1400"/>
              <a:buFont typeface="Nunito Sans"/>
              <a:buAutoNum type="arabicPeriod"/>
            </a:pPr>
            <a:r>
              <a:rPr lang="es">
                <a:latin typeface="Nunito Sans"/>
                <a:ea typeface="Nunito Sans"/>
                <a:cs typeface="Nunito Sans"/>
                <a:sym typeface="Nunito Sans"/>
              </a:rPr>
              <a:t>Navigate to the folder spark-course/</a:t>
            </a:r>
            <a:endParaRPr>
              <a:latin typeface="Nunito Sans"/>
              <a:ea typeface="Nunito Sans"/>
              <a:cs typeface="Nunito Sans"/>
              <a:sym typeface="Nunito Sans"/>
            </a:endParaRPr>
          </a:p>
          <a:p>
            <a:pPr indent="-317500" lvl="0" marL="450000" marR="0" rtl="0" algn="l">
              <a:lnSpc>
                <a:spcPct val="150000"/>
              </a:lnSpc>
              <a:spcBef>
                <a:spcPts val="0"/>
              </a:spcBef>
              <a:spcAft>
                <a:spcPts val="0"/>
              </a:spcAft>
              <a:buSzPts val="1400"/>
              <a:buFont typeface="Nunito Sans"/>
              <a:buAutoNum type="arabicPeriod"/>
            </a:pPr>
            <a:r>
              <a:rPr lang="es">
                <a:latin typeface="Nunito Sans"/>
                <a:ea typeface="Nunito Sans"/>
                <a:cs typeface="Nunito Sans"/>
                <a:sym typeface="Nunito Sans"/>
              </a:rPr>
              <a:t>Open the </a:t>
            </a:r>
            <a:r>
              <a:rPr lang="es" u="sng">
                <a:solidFill>
                  <a:schemeClr val="hlink"/>
                </a:solidFill>
                <a:latin typeface="Nunito Sans"/>
                <a:ea typeface="Nunito Sans"/>
                <a:cs typeface="Nunito Sans"/>
                <a:sym typeface="Nunito Sans"/>
                <a:hlinkClick r:id="rId4"/>
              </a:rPr>
              <a:t>GitHub repository</a:t>
            </a:r>
            <a:r>
              <a:rPr lang="es">
                <a:latin typeface="Nunito Sans"/>
                <a:ea typeface="Nunito Sans"/>
                <a:cs typeface="Nunito Sans"/>
                <a:sym typeface="Nunito Sans"/>
              </a:rPr>
              <a:t> in your navigator</a:t>
            </a:r>
            <a:endParaRPr>
              <a:latin typeface="Nunito Sans"/>
              <a:ea typeface="Nunito Sans"/>
              <a:cs typeface="Nunito Sans"/>
              <a:sym typeface="Nunito Sans"/>
            </a:endParaRPr>
          </a:p>
          <a:p>
            <a:pPr indent="-317500" lvl="0" marL="450000" marR="0" rtl="0" algn="l">
              <a:lnSpc>
                <a:spcPct val="150000"/>
              </a:lnSpc>
              <a:spcBef>
                <a:spcPts val="0"/>
              </a:spcBef>
              <a:spcAft>
                <a:spcPts val="0"/>
              </a:spcAft>
              <a:buSzPts val="1400"/>
              <a:buFont typeface="Nunito Sans"/>
              <a:buAutoNum type="arabicPeriod"/>
            </a:pPr>
            <a:r>
              <a:rPr lang="es">
                <a:latin typeface="Nunito Sans"/>
                <a:ea typeface="Nunito Sans"/>
                <a:cs typeface="Nunito Sans"/>
                <a:sym typeface="Nunito Sans"/>
              </a:rPr>
              <a:t>Follow the Getting Started instructions</a:t>
            </a:r>
            <a:endParaRPr>
              <a:latin typeface="Nunito Sans"/>
              <a:ea typeface="Nunito Sans"/>
              <a:cs typeface="Nunito Sans"/>
              <a:sym typeface="Nunito Sans"/>
            </a:endParaRPr>
          </a:p>
          <a:p>
            <a:pPr indent="0" lvl="0" marL="0" marR="0" rtl="0" algn="l">
              <a:lnSpc>
                <a:spcPct val="100000"/>
              </a:lnSpc>
              <a:spcBef>
                <a:spcPts val="1000"/>
              </a:spcBef>
              <a:spcAft>
                <a:spcPts val="1000"/>
              </a:spcAft>
              <a:buNone/>
            </a:pPr>
            <a:r>
              <a:t/>
            </a:r>
            <a:endParaRPr>
              <a:latin typeface="Nunito Sans"/>
              <a:ea typeface="Nunito Sans"/>
              <a:cs typeface="Nunito Sans"/>
              <a:sym typeface="Nunito Sans"/>
            </a:endParaRPr>
          </a:p>
        </p:txBody>
      </p:sp>
      <p:sp>
        <p:nvSpPr>
          <p:cNvPr id="87" name="Google Shape;87;p5"/>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Getting started: Setup and Installation</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88" name="Google Shape;88;p5"/>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Cloning the course GitHub Repository</a:t>
            </a:r>
            <a:endParaRPr b="1" i="0" sz="1400" u="none" cap="none" strike="noStrike">
              <a:solidFill>
                <a:srgbClr val="000000"/>
              </a:solidFill>
              <a:latin typeface="Nunito Sans"/>
              <a:ea typeface="Nunito Sans"/>
              <a:cs typeface="Nunito Sans"/>
              <a:sym typeface="Nunito Sans"/>
            </a:endParaRPr>
          </a:p>
        </p:txBody>
      </p:sp>
      <p:pic>
        <p:nvPicPr>
          <p:cNvPr id="89" name="Google Shape;89;p5"/>
          <p:cNvPicPr preferRelativeResize="0"/>
          <p:nvPr/>
        </p:nvPicPr>
        <p:blipFill>
          <a:blip r:embed="rId5">
            <a:alphaModFix/>
          </a:blip>
          <a:stretch>
            <a:fillRect/>
          </a:stretch>
        </p:blipFill>
        <p:spPr>
          <a:xfrm>
            <a:off x="6942777" y="730721"/>
            <a:ext cx="1189399" cy="1189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7df9c255bb_0_36"/>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Getting started: Setup and Installation</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95" name="Google Shape;95;g27df9c255bb_0_36"/>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Once everything is installed you should see something like this…</a:t>
            </a:r>
            <a:endParaRPr b="1" i="0" sz="1400" u="none" cap="none" strike="noStrike">
              <a:solidFill>
                <a:srgbClr val="000000"/>
              </a:solidFill>
              <a:latin typeface="Nunito Sans"/>
              <a:ea typeface="Nunito Sans"/>
              <a:cs typeface="Nunito Sans"/>
              <a:sym typeface="Nunito Sans"/>
            </a:endParaRPr>
          </a:p>
        </p:txBody>
      </p:sp>
      <p:pic>
        <p:nvPicPr>
          <p:cNvPr id="96" name="Google Shape;96;g27df9c255bb_0_36"/>
          <p:cNvPicPr preferRelativeResize="0"/>
          <p:nvPr/>
        </p:nvPicPr>
        <p:blipFill>
          <a:blip r:embed="rId3">
            <a:alphaModFix/>
          </a:blip>
          <a:stretch>
            <a:fillRect/>
          </a:stretch>
        </p:blipFill>
        <p:spPr>
          <a:xfrm>
            <a:off x="7316000" y="813175"/>
            <a:ext cx="1107975" cy="1284152"/>
          </a:xfrm>
          <a:prstGeom prst="rect">
            <a:avLst/>
          </a:prstGeom>
          <a:noFill/>
          <a:ln>
            <a:noFill/>
          </a:ln>
        </p:spPr>
      </p:pic>
      <p:pic>
        <p:nvPicPr>
          <p:cNvPr id="97" name="Google Shape;97;g27df9c255bb_0_36"/>
          <p:cNvPicPr preferRelativeResize="0"/>
          <p:nvPr/>
        </p:nvPicPr>
        <p:blipFill>
          <a:blip r:embed="rId4">
            <a:alphaModFix/>
          </a:blip>
          <a:stretch>
            <a:fillRect/>
          </a:stretch>
        </p:blipFill>
        <p:spPr>
          <a:xfrm>
            <a:off x="533400" y="1169925"/>
            <a:ext cx="6312850" cy="3202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7df9c255bb_0_19"/>
          <p:cNvSpPr txBox="1"/>
          <p:nvPr/>
        </p:nvSpPr>
        <p:spPr>
          <a:xfrm>
            <a:off x="1608600" y="1818150"/>
            <a:ext cx="5926800" cy="105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lang="es" sz="4000">
                <a:solidFill>
                  <a:srgbClr val="666666"/>
                </a:solidFill>
                <a:latin typeface="Nunito Sans"/>
                <a:ea typeface="Nunito Sans"/>
                <a:cs typeface="Nunito Sans"/>
                <a:sym typeface="Nunito Sans"/>
              </a:rPr>
              <a:t>2</a:t>
            </a:r>
            <a:r>
              <a:rPr b="1" i="0" lang="es" sz="4000" u="none" cap="none" strike="noStrike">
                <a:solidFill>
                  <a:srgbClr val="666666"/>
                </a:solidFill>
                <a:latin typeface="Nunito Sans"/>
                <a:ea typeface="Nunito Sans"/>
                <a:cs typeface="Nunito Sans"/>
                <a:sym typeface="Nunito Sans"/>
              </a:rPr>
              <a:t>. </a:t>
            </a:r>
            <a:r>
              <a:rPr b="1" lang="es" sz="4000">
                <a:solidFill>
                  <a:srgbClr val="666666"/>
                </a:solidFill>
                <a:latin typeface="Nunito Sans"/>
                <a:ea typeface="Nunito Sans"/>
                <a:cs typeface="Nunito Sans"/>
                <a:sym typeface="Nunito Sans"/>
              </a:rPr>
              <a:t>Python Refresher</a:t>
            </a:r>
            <a:endParaRPr b="1" i="0" sz="4000" u="none" cap="none" strike="noStrike">
              <a:solidFill>
                <a:srgbClr val="666666"/>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7df9c255bb_0_24"/>
          <p:cNvSpPr txBox="1"/>
          <p:nvPr/>
        </p:nvSpPr>
        <p:spPr>
          <a:xfrm>
            <a:off x="431175" y="61700"/>
            <a:ext cx="7003800" cy="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2200">
                <a:solidFill>
                  <a:srgbClr val="666666"/>
                </a:solidFill>
                <a:latin typeface="Nunito Sans"/>
                <a:ea typeface="Nunito Sans"/>
                <a:cs typeface="Nunito Sans"/>
                <a:sym typeface="Nunito Sans"/>
              </a:rPr>
              <a:t>Python Refresher</a:t>
            </a:r>
            <a:endParaRPr b="1" sz="2200">
              <a:solidFill>
                <a:srgbClr val="666666"/>
              </a:solidFill>
              <a:latin typeface="Nunito Sans"/>
              <a:ea typeface="Nunito Sans"/>
              <a:cs typeface="Nunito Sans"/>
              <a:sym typeface="Nunito Sans"/>
            </a:endParaRPr>
          </a:p>
          <a:p>
            <a:pPr indent="0" lvl="0" marL="0" marR="0" rtl="0" algn="l">
              <a:lnSpc>
                <a:spcPct val="115000"/>
              </a:lnSpc>
              <a:spcBef>
                <a:spcPts val="0"/>
              </a:spcBef>
              <a:spcAft>
                <a:spcPts val="0"/>
              </a:spcAft>
              <a:buClr>
                <a:srgbClr val="000000"/>
              </a:buClr>
              <a:buSzPts val="2200"/>
              <a:buFont typeface="Arial"/>
              <a:buNone/>
            </a:pPr>
            <a:r>
              <a:t/>
            </a:r>
            <a:endParaRPr b="1" sz="2200">
              <a:solidFill>
                <a:srgbClr val="666666"/>
              </a:solidFill>
              <a:latin typeface="Nunito Sans"/>
              <a:ea typeface="Nunito Sans"/>
              <a:cs typeface="Nunito Sans"/>
              <a:sym typeface="Nunito Sans"/>
            </a:endParaRPr>
          </a:p>
        </p:txBody>
      </p:sp>
      <p:sp>
        <p:nvSpPr>
          <p:cNvPr id="108" name="Google Shape;108;g27df9c255bb_0_24"/>
          <p:cNvSpPr txBox="1"/>
          <p:nvPr/>
        </p:nvSpPr>
        <p:spPr>
          <a:xfrm>
            <a:off x="900834" y="730718"/>
            <a:ext cx="7468200" cy="21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Nunito Sans"/>
                <a:ea typeface="Nunito Sans"/>
                <a:cs typeface="Nunito Sans"/>
                <a:sym typeface="Nunito Sans"/>
              </a:rPr>
              <a:t>Don’t remember Python? Don’t worry…</a:t>
            </a:r>
            <a:endParaRPr b="1" i="0" sz="1400" u="none" cap="none" strike="noStrike">
              <a:solidFill>
                <a:srgbClr val="000000"/>
              </a:solidFill>
              <a:latin typeface="Nunito Sans"/>
              <a:ea typeface="Nunito Sans"/>
              <a:cs typeface="Nunito Sans"/>
              <a:sym typeface="Nunito Sans"/>
            </a:endParaRPr>
          </a:p>
        </p:txBody>
      </p:sp>
      <p:pic>
        <p:nvPicPr>
          <p:cNvPr id="109" name="Google Shape;109;g27df9c255bb_0_24"/>
          <p:cNvPicPr preferRelativeResize="0"/>
          <p:nvPr/>
        </p:nvPicPr>
        <p:blipFill>
          <a:blip r:embed="rId3">
            <a:alphaModFix/>
          </a:blip>
          <a:stretch>
            <a:fillRect/>
          </a:stretch>
        </p:blipFill>
        <p:spPr>
          <a:xfrm>
            <a:off x="5639900" y="977321"/>
            <a:ext cx="2729124" cy="921800"/>
          </a:xfrm>
          <a:prstGeom prst="rect">
            <a:avLst/>
          </a:prstGeom>
          <a:noFill/>
          <a:ln>
            <a:noFill/>
          </a:ln>
        </p:spPr>
      </p:pic>
      <p:sp>
        <p:nvSpPr>
          <p:cNvPr id="110" name="Google Shape;110;g27df9c255bb_0_24"/>
          <p:cNvSpPr txBox="1"/>
          <p:nvPr/>
        </p:nvSpPr>
        <p:spPr>
          <a:xfrm>
            <a:off x="517350" y="1258750"/>
            <a:ext cx="8321700" cy="29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s">
                <a:latin typeface="Nunito Sans"/>
                <a:ea typeface="Nunito Sans"/>
                <a:cs typeface="Nunito Sans"/>
                <a:sym typeface="Nunito Sans"/>
              </a:rPr>
              <a:t>The Jupyter Notebook </a:t>
            </a:r>
            <a:r>
              <a:rPr lang="es">
                <a:highlight>
                  <a:schemeClr val="lt2"/>
                </a:highlight>
                <a:latin typeface="Source Code Pro"/>
                <a:ea typeface="Source Code Pro"/>
                <a:cs typeface="Source Code Pro"/>
                <a:sym typeface="Source Code Pro"/>
              </a:rPr>
              <a:t>00_Python_Refresher.ipynb</a:t>
            </a:r>
            <a:r>
              <a:rPr lang="es">
                <a:latin typeface="Nunito Sans"/>
                <a:ea typeface="Nunito Sans"/>
                <a:cs typeface="Nunito Sans"/>
                <a:sym typeface="Nunito Sans"/>
              </a:rPr>
              <a:t> contains</a:t>
            </a:r>
            <a:endParaRPr>
              <a:latin typeface="Nunito Sans"/>
              <a:ea typeface="Nunito Sans"/>
              <a:cs typeface="Nunito Sans"/>
              <a:sym typeface="Nunito Sans"/>
            </a:endParaRPr>
          </a:p>
          <a:p>
            <a:pPr indent="0" lvl="0" marL="0" marR="0" rtl="0" algn="l">
              <a:lnSpc>
                <a:spcPct val="100000"/>
              </a:lnSpc>
              <a:spcBef>
                <a:spcPts val="1000"/>
              </a:spcBef>
              <a:spcAft>
                <a:spcPts val="0"/>
              </a:spcAft>
              <a:buNone/>
            </a:pPr>
            <a:r>
              <a:rPr lang="es">
                <a:latin typeface="Nunito Sans"/>
                <a:ea typeface="Nunito Sans"/>
                <a:cs typeface="Nunito Sans"/>
                <a:sym typeface="Nunito Sans"/>
              </a:rPr>
              <a:t>a brief refresher of the basics of Python. Such as:</a:t>
            </a:r>
            <a:endParaRPr>
              <a:latin typeface="Nunito Sans"/>
              <a:ea typeface="Nunito Sans"/>
              <a:cs typeface="Nunito Sans"/>
              <a:sym typeface="Nunito Sans"/>
            </a:endParaRPr>
          </a:p>
          <a:p>
            <a:pPr indent="-317500" lvl="0" marL="457200" marR="0" rtl="0" algn="l">
              <a:lnSpc>
                <a:spcPct val="150000"/>
              </a:lnSpc>
              <a:spcBef>
                <a:spcPts val="1000"/>
              </a:spcBef>
              <a:spcAft>
                <a:spcPts val="0"/>
              </a:spcAft>
              <a:buSzPts val="1400"/>
              <a:buFont typeface="Nunito Sans"/>
              <a:buChar char="-"/>
            </a:pPr>
            <a:r>
              <a:rPr lang="es">
                <a:latin typeface="Nunito Sans"/>
                <a:ea typeface="Nunito Sans"/>
                <a:cs typeface="Nunito Sans"/>
                <a:sym typeface="Nunito Sans"/>
              </a:rPr>
              <a:t>Basic Python syntax</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Data structures: lists, dictionaries, sets, and tuples</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List comprehensions and lambda functions</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Modules and packages</a:t>
            </a:r>
            <a:endParaRPr>
              <a:latin typeface="Nunito Sans"/>
              <a:ea typeface="Nunito Sans"/>
              <a:cs typeface="Nunito Sans"/>
              <a:sym typeface="Nunito Sans"/>
            </a:endParaRPr>
          </a:p>
          <a:p>
            <a:pPr indent="-317500" lvl="0" marL="457200" marR="0" rtl="0" algn="l">
              <a:lnSpc>
                <a:spcPct val="150000"/>
              </a:lnSpc>
              <a:spcBef>
                <a:spcPts val="0"/>
              </a:spcBef>
              <a:spcAft>
                <a:spcPts val="0"/>
              </a:spcAft>
              <a:buSzPts val="1400"/>
              <a:buFont typeface="Nunito Sans"/>
              <a:buChar char="-"/>
            </a:pPr>
            <a:r>
              <a:rPr lang="es">
                <a:latin typeface="Nunito Sans"/>
                <a:ea typeface="Nunito Sans"/>
                <a:cs typeface="Nunito Sans"/>
                <a:sym typeface="Nunito Sans"/>
              </a:rPr>
              <a:t>Exercises</a:t>
            </a:r>
            <a:endParaRPr>
              <a:latin typeface="Nunito Sans"/>
              <a:ea typeface="Nunito Sans"/>
              <a:cs typeface="Nunito Sans"/>
              <a:sym typeface="Nunito Sans"/>
            </a:endParaRPr>
          </a:p>
          <a:p>
            <a:pPr indent="0" lvl="0" marL="0" marR="0" rtl="0" algn="l">
              <a:lnSpc>
                <a:spcPct val="150000"/>
              </a:lnSpc>
              <a:spcBef>
                <a:spcPts val="1000"/>
              </a:spcBef>
              <a:spcAft>
                <a:spcPts val="0"/>
              </a:spcAft>
              <a:buNone/>
            </a:pPr>
            <a:r>
              <a:rPr lang="es">
                <a:latin typeface="Nunito Sans"/>
                <a:ea typeface="Nunito Sans"/>
                <a:cs typeface="Nunito Sans"/>
                <a:sym typeface="Nunito Sans"/>
              </a:rPr>
              <a:t>If you'd like more practice with Python, I recommend checking out </a:t>
            </a:r>
            <a:r>
              <a:rPr lang="es" u="sng">
                <a:solidFill>
                  <a:schemeClr val="hlink"/>
                </a:solidFill>
                <a:latin typeface="Nunito Sans"/>
                <a:ea typeface="Nunito Sans"/>
                <a:cs typeface="Nunito Sans"/>
                <a:sym typeface="Nunito Sans"/>
                <a:hlinkClick r:id="rId4"/>
              </a:rPr>
              <a:t>HackerRank</a:t>
            </a:r>
            <a:r>
              <a:rPr lang="es">
                <a:latin typeface="Nunito Sans"/>
                <a:ea typeface="Nunito Sans"/>
                <a:cs typeface="Nunito Sans"/>
                <a:sym typeface="Nunito Sans"/>
              </a:rPr>
              <a:t>. Earning the 5-star Python badge there helped me a lot! Also follow </a:t>
            </a:r>
            <a:r>
              <a:rPr lang="es" u="sng">
                <a:solidFill>
                  <a:schemeClr val="hlink"/>
                </a:solidFill>
                <a:latin typeface="Nunito Sans"/>
                <a:ea typeface="Nunito Sans"/>
                <a:cs typeface="Nunito Sans"/>
                <a:sym typeface="Nunito Sans"/>
                <a:hlinkClick r:id="rId5"/>
              </a:rPr>
              <a:t>me</a:t>
            </a:r>
            <a:r>
              <a:rPr lang="es">
                <a:latin typeface="Nunito Sans"/>
                <a:ea typeface="Nunito Sans"/>
                <a:cs typeface="Nunito Sans"/>
                <a:sym typeface="Nunito Sans"/>
              </a:rPr>
              <a:t> there if you want 😃</a:t>
            </a:r>
            <a:endParaRPr>
              <a:latin typeface="Nunito Sans"/>
              <a:ea typeface="Nunito Sans"/>
              <a:cs typeface="Nunito Sans"/>
              <a:sym typeface="Nunito Sans"/>
            </a:endParaRPr>
          </a:p>
          <a:p>
            <a:pPr indent="0" lvl="0" marL="0" marR="0" rtl="0" algn="l">
              <a:lnSpc>
                <a:spcPct val="100000"/>
              </a:lnSpc>
              <a:spcBef>
                <a:spcPts val="1000"/>
              </a:spcBef>
              <a:spcAft>
                <a:spcPts val="1000"/>
              </a:spcAft>
              <a:buNone/>
            </a:pPr>
            <a:r>
              <a:t/>
            </a:r>
            <a:endParaRPr>
              <a:latin typeface="Nunito Sans"/>
              <a:ea typeface="Nunito Sans"/>
              <a:cs typeface="Nunito Sans"/>
              <a:sym typeface="Nunito Sans"/>
            </a:endParaRPr>
          </a:p>
        </p:txBody>
      </p:sp>
      <p:pic>
        <p:nvPicPr>
          <p:cNvPr id="111" name="Google Shape;111;g27df9c255bb_0_24"/>
          <p:cNvPicPr preferRelativeResize="0"/>
          <p:nvPr/>
        </p:nvPicPr>
        <p:blipFill>
          <a:blip r:embed="rId6">
            <a:alphaModFix/>
          </a:blip>
          <a:stretch>
            <a:fillRect/>
          </a:stretch>
        </p:blipFill>
        <p:spPr>
          <a:xfrm>
            <a:off x="6546310" y="2058775"/>
            <a:ext cx="916300" cy="102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