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3" r:id="rId21"/>
    <p:sldId id="275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BEBEC3-903C-4B87-B9DD-76CE0820A8E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933A7-5D8E-435C-B64E-559DFDC5439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BEBEC3-903C-4B87-B9DD-76CE0820A8E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933A7-5D8E-435C-B64E-559DFDC5439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BEBEC3-903C-4B87-B9DD-76CE0820A8E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933A7-5D8E-435C-B64E-559DFDC5439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BEBEC3-903C-4B87-B9DD-76CE0820A8E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933A7-5D8E-435C-B64E-559DFDC5439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BEBEC3-903C-4B87-B9DD-76CE0820A8E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933A7-5D8E-435C-B64E-559DFDC5439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BEBEC3-903C-4B87-B9DD-76CE0820A8E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933A7-5D8E-435C-B64E-559DFDC5439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BEBEC3-903C-4B87-B9DD-76CE0820A8E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933A7-5D8E-435C-B64E-559DFDC5439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BEBEC3-903C-4B87-B9DD-76CE0820A8E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933A7-5D8E-435C-B64E-559DFDC5439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BEBEC3-903C-4B87-B9DD-76CE0820A8E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933A7-5D8E-435C-B64E-559DFDC5439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BEBEC3-903C-4B87-B9DD-76CE0820A8E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933A7-5D8E-435C-B64E-559DFDC5439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BEBEC3-903C-4B87-B9DD-76CE0820A8E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6933A7-5D8E-435C-B64E-559DFDC5439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BBEBEC3-903C-4B87-B9DD-76CE0820A8E7}" type="datetimeFigureOut">
              <a:rPr lang="es-ES" smtClean="0"/>
              <a:pPr/>
              <a:t>25/09/2018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D6933A7-5D8E-435C-B64E-559DFDC5439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ntu.edu.sg/home/ehchua/programming/java/j6d_xm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-tips.org/java-se-tips-100019/46-org-w3c-dom/440-accessing-different-types-of-dom-tree-nod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files_io.htm" TargetMode="External"/><Relationship Id="rId2" Type="http://schemas.openxmlformats.org/officeDocument/2006/relationships/hyperlink" Target="https://docs.oracle.com/javase/tutorial/essential/io/fil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java/j6d_xml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Unit</a:t>
            </a:r>
            <a:r>
              <a:rPr lang="es-ES" dirty="0" smtClean="0"/>
              <a:t> 1-part I.</a:t>
            </a:r>
            <a:br>
              <a:rPr lang="es-ES" dirty="0" smtClean="0"/>
            </a:br>
            <a:r>
              <a:rPr lang="es-ES" dirty="0" err="1" smtClean="0"/>
              <a:t>Working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Files in Java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0166" y="3286124"/>
            <a:ext cx="7406640" cy="1752600"/>
          </a:xfrm>
        </p:spPr>
        <p:txBody>
          <a:bodyPr/>
          <a:lstStyle/>
          <a:p>
            <a:r>
              <a:rPr lang="es-ES" dirty="0" smtClean="0"/>
              <a:t>DATA ACCESS</a:t>
            </a:r>
            <a:r>
              <a:rPr lang="es-ES" dirty="0"/>
              <a:t> </a:t>
            </a:r>
            <a:r>
              <a:rPr lang="es-ES" dirty="0" smtClean="0"/>
              <a:t>18/19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s-ES" dirty="0" smtClean="0"/>
              <a:t>4. ACCESS TO XML FILES WITH DOM</a:t>
            </a:r>
          </a:p>
        </p:txBody>
      </p:sp>
      <p:pic>
        <p:nvPicPr>
          <p:cNvPr id="5" name="Picture 2" descr="http://www.ntu.edu.sg/home/ehchua/programming/java/images/XML_DomParser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5935" y="2428868"/>
            <a:ext cx="7998065" cy="2357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-142900"/>
            <a:ext cx="8229600" cy="1071570"/>
          </a:xfrm>
        </p:spPr>
        <p:txBody>
          <a:bodyPr/>
          <a:lstStyle/>
          <a:p>
            <a:pPr algn="ctr"/>
            <a:r>
              <a:rPr lang="es-ES" dirty="0" smtClean="0"/>
              <a:t>DOM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214422"/>
            <a:ext cx="8229600" cy="535785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DOM is an </a:t>
            </a:r>
            <a:r>
              <a:rPr lang="en-US" sz="2800" i="1" dirty="0" smtClean="0"/>
              <a:t>object-oriented</a:t>
            </a:r>
            <a:r>
              <a:rPr lang="en-US" sz="2800" dirty="0" smtClean="0"/>
              <a:t> API. The DOM parser builds an object model, in the form of a tree structure, to represent an XML document. The tree is kept in main memory, with all the father, child and sub-child nodes. </a:t>
            </a:r>
          </a:p>
          <a:p>
            <a:r>
              <a:rPr lang="en-US" sz="2800" dirty="0" smtClean="0"/>
              <a:t>DOM methods access the different nodes and analyze the type of node to obtain the information from them.</a:t>
            </a:r>
          </a:p>
          <a:p>
            <a:r>
              <a:rPr lang="en-US" sz="2800" dirty="0" err="1" smtClean="0"/>
              <a:t>Afther</a:t>
            </a:r>
            <a:r>
              <a:rPr lang="en-US" sz="2800" dirty="0" smtClean="0"/>
              <a:t> the DOM tree is generated, our application can then manipulate the nodes in the tree. </a:t>
            </a:r>
          </a:p>
          <a:p>
            <a:r>
              <a:rPr lang="en-US" sz="2800" dirty="0" smtClean="0"/>
              <a:t>DOM is a platform- and language-independent interface for processing XML documents.</a:t>
            </a:r>
          </a:p>
          <a:p>
            <a:r>
              <a:rPr lang="en-US" sz="2800" dirty="0" smtClean="0"/>
              <a:t> The DOM API defines the mechanism for querying, traversing and manipulating the object model built.</a:t>
            </a:r>
          </a:p>
          <a:p>
            <a:r>
              <a:rPr lang="en-US" sz="2800" dirty="0" smtClean="0"/>
              <a:t>Comment: If the xml file is big, the tree generated can be too big to create and handle in main memory.</a:t>
            </a:r>
          </a:p>
          <a:p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Example</a:t>
            </a:r>
            <a:r>
              <a:rPr lang="es-ES" dirty="0" smtClean="0"/>
              <a:t> of  </a:t>
            </a:r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DOM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smtClean="0">
                <a:hlinkClick r:id="rId2"/>
              </a:rPr>
              <a:t>www.ntu.edu.sg</a:t>
            </a:r>
            <a:r>
              <a:rPr lang="es-ES" dirty="0" smtClean="0"/>
              <a:t>... </a:t>
            </a:r>
            <a:endParaRPr lang="es-E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056446" y="2143116"/>
            <a:ext cx="787800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357298"/>
            <a:ext cx="64103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EXAMPLE: BOOKS.XML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214422"/>
            <a:ext cx="7498080" cy="5429288"/>
          </a:xfrm>
        </p:spPr>
        <p:txBody>
          <a:bodyPr>
            <a:normAutofit fontScale="25000" lnSpcReduction="20000"/>
          </a:bodyPr>
          <a:lstStyle/>
          <a:p>
            <a:r>
              <a:rPr lang="es-ES" sz="5600" dirty="0" err="1" smtClean="0"/>
              <a:t>Install</a:t>
            </a:r>
            <a:r>
              <a:rPr lang="es-ES" sz="5600" dirty="0" smtClean="0"/>
              <a:t> </a:t>
            </a:r>
            <a:r>
              <a:rPr lang="es-ES" sz="5600" dirty="0" err="1" smtClean="0"/>
              <a:t>editix</a:t>
            </a:r>
            <a:r>
              <a:rPr lang="es-ES" sz="5600" dirty="0" smtClean="0"/>
              <a:t>.?</a:t>
            </a:r>
          </a:p>
          <a:p>
            <a:pPr>
              <a:buNone/>
            </a:pPr>
            <a:r>
              <a:rPr lang="es-ES" sz="5600" dirty="0" err="1" smtClean="0"/>
              <a:t>File</a:t>
            </a:r>
            <a:r>
              <a:rPr lang="es-ES" sz="5600" dirty="0" smtClean="0"/>
              <a:t> Books.xml</a:t>
            </a:r>
          </a:p>
          <a:p>
            <a:pPr>
              <a:buNone/>
            </a:pPr>
            <a:r>
              <a:rPr lang="es-ES" sz="5600" dirty="0" smtClean="0"/>
              <a:t>&lt;?</a:t>
            </a:r>
            <a:r>
              <a:rPr lang="es-ES" sz="5600" dirty="0" err="1" smtClean="0"/>
              <a:t>xml</a:t>
            </a:r>
            <a:r>
              <a:rPr lang="es-ES" sz="5600" dirty="0" smtClean="0"/>
              <a:t> </a:t>
            </a:r>
            <a:r>
              <a:rPr lang="es-ES" sz="5600" dirty="0" err="1" smtClean="0"/>
              <a:t>version</a:t>
            </a:r>
            <a:r>
              <a:rPr lang="es-ES" sz="5600" dirty="0" smtClean="0"/>
              <a:t>="1.0" </a:t>
            </a:r>
            <a:r>
              <a:rPr lang="es-ES" sz="5600" dirty="0" err="1" smtClean="0"/>
              <a:t>encoding</a:t>
            </a:r>
            <a:r>
              <a:rPr lang="es-ES" sz="5600" dirty="0" smtClean="0"/>
              <a:t>="UTF-8"?&gt;</a:t>
            </a:r>
          </a:p>
          <a:p>
            <a:pPr>
              <a:buNone/>
            </a:pPr>
            <a:r>
              <a:rPr lang="es-ES" sz="5600" dirty="0" smtClean="0"/>
              <a:t>&lt;</a:t>
            </a:r>
            <a:r>
              <a:rPr lang="es-ES" sz="5600" dirty="0" err="1" smtClean="0"/>
              <a:t>Books</a:t>
            </a:r>
            <a:r>
              <a:rPr lang="es-ES" sz="5600" dirty="0" smtClean="0"/>
              <a:t> </a:t>
            </a:r>
            <a:r>
              <a:rPr lang="es-ES" sz="5600" dirty="0" err="1" smtClean="0"/>
              <a:t>xmlns:xsi</a:t>
            </a:r>
            <a:r>
              <a:rPr lang="es-ES" sz="5600" dirty="0" smtClean="0"/>
              <a:t>="http://www.w3.org/2001/XMLSchema-instance" </a:t>
            </a:r>
            <a:r>
              <a:rPr lang="es-ES" sz="5600" dirty="0" err="1" smtClean="0"/>
              <a:t>xsi:noNamespaceSchemaLocation</a:t>
            </a:r>
            <a:r>
              <a:rPr lang="es-ES" sz="5600" dirty="0" smtClean="0"/>
              <a:t>=“Books.xsd"&gt;</a:t>
            </a:r>
          </a:p>
          <a:p>
            <a:pPr>
              <a:buNone/>
            </a:pPr>
            <a:r>
              <a:rPr lang="es-ES" sz="5600" dirty="0" smtClean="0"/>
              <a:t>    &lt;</a:t>
            </a:r>
            <a:r>
              <a:rPr lang="es-ES" sz="5600" dirty="0" err="1" smtClean="0"/>
              <a:t>Book</a:t>
            </a:r>
            <a:r>
              <a:rPr lang="es-ES" sz="5600" dirty="0" smtClean="0"/>
              <a:t> </a:t>
            </a:r>
            <a:r>
              <a:rPr lang="es-ES" sz="5600" dirty="0" err="1" smtClean="0"/>
              <a:t>publicado_en</a:t>
            </a:r>
            <a:r>
              <a:rPr lang="es-ES" sz="5600" dirty="0" smtClean="0"/>
              <a:t>="1894"&gt;</a:t>
            </a:r>
          </a:p>
          <a:p>
            <a:pPr>
              <a:buNone/>
            </a:pPr>
            <a:r>
              <a:rPr lang="es-ES" sz="5600" dirty="0" smtClean="0"/>
              <a:t>        &lt;</a:t>
            </a:r>
            <a:r>
              <a:rPr lang="es-ES" sz="5600" dirty="0" err="1" smtClean="0"/>
              <a:t>Title</a:t>
            </a:r>
            <a:r>
              <a:rPr lang="es-ES" sz="5600" dirty="0" smtClean="0"/>
              <a:t>&gt;</a:t>
            </a:r>
            <a:r>
              <a:rPr lang="es-ES" sz="5600" dirty="0" err="1" smtClean="0"/>
              <a:t>The</a:t>
            </a:r>
            <a:r>
              <a:rPr lang="es-ES" sz="5600" dirty="0" smtClean="0"/>
              <a:t> </a:t>
            </a:r>
            <a:r>
              <a:rPr lang="es-ES" sz="5600" dirty="0" err="1" smtClean="0"/>
              <a:t>Jungle</a:t>
            </a:r>
            <a:r>
              <a:rPr lang="es-ES" sz="5600" dirty="0" smtClean="0"/>
              <a:t> </a:t>
            </a:r>
            <a:r>
              <a:rPr lang="es-ES" sz="5600" dirty="0" err="1" smtClean="0"/>
              <a:t>Book</a:t>
            </a:r>
            <a:r>
              <a:rPr lang="es-ES" sz="5600" dirty="0" smtClean="0"/>
              <a:t>&lt;/</a:t>
            </a:r>
            <a:r>
              <a:rPr lang="es-ES" sz="5600" dirty="0" err="1" smtClean="0"/>
              <a:t>Title</a:t>
            </a:r>
            <a:r>
              <a:rPr lang="es-ES" sz="5600" dirty="0" smtClean="0"/>
              <a:t>&gt;</a:t>
            </a:r>
          </a:p>
          <a:p>
            <a:pPr>
              <a:buNone/>
            </a:pPr>
            <a:r>
              <a:rPr lang="es-ES" sz="5600" dirty="0" smtClean="0"/>
              <a:t>        &lt;</a:t>
            </a:r>
            <a:r>
              <a:rPr lang="es-ES" sz="5600" dirty="0" err="1" smtClean="0"/>
              <a:t>Author</a:t>
            </a:r>
            <a:r>
              <a:rPr lang="es-ES" sz="5600" dirty="0" smtClean="0"/>
              <a:t>&gt;</a:t>
            </a:r>
            <a:r>
              <a:rPr lang="es-ES" sz="5600" dirty="0" err="1" smtClean="0"/>
              <a:t>Rudiard</a:t>
            </a:r>
            <a:r>
              <a:rPr lang="es-ES" sz="5600" dirty="0" smtClean="0"/>
              <a:t> </a:t>
            </a:r>
            <a:r>
              <a:rPr lang="es-ES" sz="5600" dirty="0" err="1" smtClean="0"/>
              <a:t>Kipling</a:t>
            </a:r>
            <a:r>
              <a:rPr lang="es-ES" sz="5600" dirty="0" smtClean="0"/>
              <a:t>&lt;/</a:t>
            </a:r>
            <a:r>
              <a:rPr lang="es-ES" sz="5600" dirty="0" err="1" smtClean="0"/>
              <a:t>Author</a:t>
            </a:r>
            <a:r>
              <a:rPr lang="es-ES" sz="5600" dirty="0" smtClean="0"/>
              <a:t>&gt;</a:t>
            </a:r>
          </a:p>
          <a:p>
            <a:pPr>
              <a:buNone/>
            </a:pPr>
            <a:r>
              <a:rPr lang="es-ES" sz="5600" dirty="0" smtClean="0"/>
              <a:t>    &lt;/</a:t>
            </a:r>
            <a:r>
              <a:rPr lang="es-ES" sz="5600" dirty="0" err="1" smtClean="0"/>
              <a:t>Book</a:t>
            </a:r>
            <a:r>
              <a:rPr lang="es-ES" sz="5600" dirty="0" smtClean="0"/>
              <a:t>&gt;</a:t>
            </a:r>
          </a:p>
          <a:p>
            <a:pPr>
              <a:buNone/>
            </a:pPr>
            <a:r>
              <a:rPr lang="es-ES" sz="5600" dirty="0" smtClean="0"/>
              <a:t>    &lt;</a:t>
            </a:r>
            <a:r>
              <a:rPr lang="es-ES" sz="5600" dirty="0" err="1" smtClean="0"/>
              <a:t>Book</a:t>
            </a:r>
            <a:r>
              <a:rPr lang="es-ES" sz="5600" dirty="0" smtClean="0"/>
              <a:t> </a:t>
            </a:r>
            <a:r>
              <a:rPr lang="es-ES" sz="5600" dirty="0" err="1" smtClean="0"/>
              <a:t>publicado_en</a:t>
            </a:r>
            <a:r>
              <a:rPr lang="es-ES" sz="5600" dirty="0" smtClean="0"/>
              <a:t>="2003"&gt;</a:t>
            </a:r>
          </a:p>
          <a:p>
            <a:pPr>
              <a:buNone/>
            </a:pPr>
            <a:r>
              <a:rPr lang="es-ES" sz="5600" dirty="0" smtClean="0"/>
              <a:t>        &lt;</a:t>
            </a:r>
            <a:r>
              <a:rPr lang="es-ES" sz="5600" dirty="0" err="1" smtClean="0"/>
              <a:t>Title</a:t>
            </a:r>
            <a:r>
              <a:rPr lang="es-ES" sz="5600" dirty="0" smtClean="0"/>
              <a:t>&gt;</a:t>
            </a:r>
            <a:r>
              <a:rPr lang="es-ES" sz="5600" dirty="0" err="1" smtClean="0"/>
              <a:t>The</a:t>
            </a:r>
            <a:r>
              <a:rPr lang="es-ES" sz="5600" dirty="0" smtClean="0"/>
              <a:t> Da Vinci </a:t>
            </a:r>
            <a:r>
              <a:rPr lang="es-ES" sz="5600" dirty="0" err="1" smtClean="0"/>
              <a:t>Code</a:t>
            </a:r>
            <a:r>
              <a:rPr lang="es-ES" sz="5600" dirty="0" smtClean="0"/>
              <a:t>&lt;/</a:t>
            </a:r>
            <a:r>
              <a:rPr lang="es-ES" sz="5600" dirty="0" err="1" smtClean="0"/>
              <a:t>Title</a:t>
            </a:r>
            <a:r>
              <a:rPr lang="es-ES" sz="5600" dirty="0" smtClean="0"/>
              <a:t>&gt;</a:t>
            </a:r>
          </a:p>
          <a:p>
            <a:pPr>
              <a:buNone/>
            </a:pPr>
            <a:r>
              <a:rPr lang="es-ES" sz="5600" dirty="0" smtClean="0"/>
              <a:t>        &lt;</a:t>
            </a:r>
            <a:r>
              <a:rPr lang="es-ES" sz="5600" dirty="0" err="1" smtClean="0"/>
              <a:t>Author</a:t>
            </a:r>
            <a:r>
              <a:rPr lang="es-ES" sz="5600" dirty="0" smtClean="0"/>
              <a:t>&gt;Dan Brown&lt;/</a:t>
            </a:r>
            <a:r>
              <a:rPr lang="es-ES" sz="5600" dirty="0" err="1" smtClean="0"/>
              <a:t>Author</a:t>
            </a:r>
            <a:r>
              <a:rPr lang="es-ES" sz="5600" dirty="0" smtClean="0"/>
              <a:t>&gt;</a:t>
            </a:r>
          </a:p>
          <a:p>
            <a:pPr>
              <a:buNone/>
            </a:pPr>
            <a:r>
              <a:rPr lang="es-ES" sz="5600" dirty="0" smtClean="0"/>
              <a:t>    &lt;/</a:t>
            </a:r>
            <a:r>
              <a:rPr lang="es-ES" sz="5600" dirty="0" err="1" smtClean="0"/>
              <a:t>Book</a:t>
            </a:r>
            <a:r>
              <a:rPr lang="es-ES" sz="5600" dirty="0" smtClean="0"/>
              <a:t>&gt;</a:t>
            </a:r>
          </a:p>
          <a:p>
            <a:pPr>
              <a:buNone/>
            </a:pPr>
            <a:r>
              <a:rPr lang="es-ES" sz="5600" dirty="0" smtClean="0"/>
              <a:t>    &lt;</a:t>
            </a:r>
            <a:r>
              <a:rPr lang="es-ES" sz="5600" dirty="0" err="1" smtClean="0"/>
              <a:t>Book</a:t>
            </a:r>
            <a:r>
              <a:rPr lang="es-ES" sz="5600" dirty="0" smtClean="0"/>
              <a:t> </a:t>
            </a:r>
            <a:r>
              <a:rPr lang="es-ES" sz="5600" dirty="0" err="1" smtClean="0"/>
              <a:t>publicado_en</a:t>
            </a:r>
            <a:r>
              <a:rPr lang="es-ES" sz="5600" dirty="0" smtClean="0"/>
              <a:t>="1981"&gt;</a:t>
            </a:r>
          </a:p>
          <a:p>
            <a:pPr>
              <a:buNone/>
            </a:pPr>
            <a:r>
              <a:rPr lang="es-ES" sz="5600" dirty="0" smtClean="0"/>
              <a:t>        &lt;</a:t>
            </a:r>
            <a:r>
              <a:rPr lang="es-ES" sz="5600" dirty="0" err="1" smtClean="0"/>
              <a:t>Title</a:t>
            </a:r>
            <a:r>
              <a:rPr lang="es-ES" sz="5600" dirty="0" smtClean="0"/>
              <a:t>&gt;</a:t>
            </a:r>
            <a:r>
              <a:rPr lang="es-ES" sz="5600" dirty="0" err="1" smtClean="0"/>
              <a:t>The</a:t>
            </a:r>
            <a:r>
              <a:rPr lang="es-ES" sz="5600" dirty="0" smtClean="0"/>
              <a:t> </a:t>
            </a:r>
            <a:r>
              <a:rPr lang="es-ES" sz="5600" dirty="0" err="1" smtClean="0"/>
              <a:t>name</a:t>
            </a:r>
            <a:r>
              <a:rPr lang="es-ES" sz="5600" dirty="0" smtClean="0"/>
              <a:t> of </a:t>
            </a:r>
            <a:r>
              <a:rPr lang="es-ES" sz="5600" dirty="0" err="1" smtClean="0"/>
              <a:t>the</a:t>
            </a:r>
            <a:r>
              <a:rPr lang="es-ES" sz="5600" dirty="0" smtClean="0"/>
              <a:t> Rose&lt;/</a:t>
            </a:r>
            <a:r>
              <a:rPr lang="es-ES" sz="5600" dirty="0" err="1" smtClean="0"/>
              <a:t>Title</a:t>
            </a:r>
            <a:r>
              <a:rPr lang="es-ES" sz="5600" dirty="0" smtClean="0"/>
              <a:t>&gt;</a:t>
            </a:r>
          </a:p>
          <a:p>
            <a:pPr>
              <a:buNone/>
            </a:pPr>
            <a:r>
              <a:rPr lang="es-ES" sz="5600" dirty="0" smtClean="0"/>
              <a:t>        &lt;</a:t>
            </a:r>
            <a:r>
              <a:rPr lang="es-ES" sz="5600" dirty="0" err="1" smtClean="0"/>
              <a:t>Author</a:t>
            </a:r>
            <a:r>
              <a:rPr lang="es-ES" sz="5600" dirty="0" smtClean="0"/>
              <a:t>&gt;</a:t>
            </a:r>
            <a:r>
              <a:rPr lang="es-ES" sz="5600" dirty="0" err="1" smtClean="0"/>
              <a:t>Umberto</a:t>
            </a:r>
            <a:r>
              <a:rPr lang="es-ES" sz="5600" dirty="0" smtClean="0"/>
              <a:t> Eco&lt;/Autor&gt;</a:t>
            </a:r>
          </a:p>
          <a:p>
            <a:pPr>
              <a:buNone/>
            </a:pPr>
            <a:r>
              <a:rPr lang="es-ES" sz="5600" dirty="0" smtClean="0"/>
              <a:t>    &lt;/</a:t>
            </a:r>
            <a:r>
              <a:rPr lang="es-ES" sz="5600" dirty="0" err="1" smtClean="0"/>
              <a:t>Book</a:t>
            </a:r>
            <a:r>
              <a:rPr lang="es-ES" sz="5600" dirty="0" smtClean="0"/>
              <a:t>&gt;</a:t>
            </a:r>
          </a:p>
          <a:p>
            <a:pPr>
              <a:buNone/>
            </a:pPr>
            <a:r>
              <a:rPr lang="es-ES" sz="5600" dirty="0" smtClean="0"/>
              <a:t>    &lt;</a:t>
            </a:r>
            <a:r>
              <a:rPr lang="es-ES" sz="5600" dirty="0" err="1" smtClean="0"/>
              <a:t>Book</a:t>
            </a:r>
            <a:r>
              <a:rPr lang="es-ES" sz="5600" dirty="0" smtClean="0"/>
              <a:t> </a:t>
            </a:r>
            <a:r>
              <a:rPr lang="es-ES" sz="5600" dirty="0" err="1" smtClean="0"/>
              <a:t>publicado_en</a:t>
            </a:r>
            <a:r>
              <a:rPr lang="es-ES" sz="5600" dirty="0" smtClean="0"/>
              <a:t>="1605"&gt;</a:t>
            </a:r>
          </a:p>
          <a:p>
            <a:pPr>
              <a:buNone/>
            </a:pPr>
            <a:r>
              <a:rPr lang="es-ES" sz="5600" dirty="0" smtClean="0"/>
              <a:t>        &lt;</a:t>
            </a:r>
            <a:r>
              <a:rPr lang="es-ES" sz="5600" dirty="0" err="1" smtClean="0"/>
              <a:t>Title</a:t>
            </a:r>
            <a:r>
              <a:rPr lang="es-ES" sz="5600" dirty="0" smtClean="0"/>
              <a:t>&gt;Don </a:t>
            </a:r>
            <a:r>
              <a:rPr lang="es-ES" sz="5600" dirty="0" err="1" smtClean="0"/>
              <a:t>Quixote</a:t>
            </a:r>
            <a:r>
              <a:rPr lang="es-ES" sz="5600" dirty="0" smtClean="0"/>
              <a:t>&lt;/</a:t>
            </a:r>
            <a:r>
              <a:rPr lang="es-ES" sz="5600" dirty="0" err="1" smtClean="0"/>
              <a:t>Title</a:t>
            </a:r>
            <a:r>
              <a:rPr lang="es-ES" sz="5600" dirty="0" smtClean="0"/>
              <a:t>&gt;</a:t>
            </a:r>
          </a:p>
          <a:p>
            <a:pPr>
              <a:buNone/>
            </a:pPr>
            <a:r>
              <a:rPr lang="es-ES" sz="5600" dirty="0" smtClean="0"/>
              <a:t>        &lt;</a:t>
            </a:r>
            <a:r>
              <a:rPr lang="es-ES" sz="5600" dirty="0" err="1" smtClean="0"/>
              <a:t>Author</a:t>
            </a:r>
            <a:r>
              <a:rPr lang="es-ES" sz="5600" dirty="0" smtClean="0"/>
              <a:t>&gt;Cervantes&lt;/</a:t>
            </a:r>
            <a:r>
              <a:rPr lang="es-ES" sz="5600" dirty="0" err="1" smtClean="0"/>
              <a:t>Author</a:t>
            </a:r>
            <a:r>
              <a:rPr lang="es-ES" sz="5600" dirty="0" smtClean="0"/>
              <a:t>&gt;</a:t>
            </a:r>
          </a:p>
          <a:p>
            <a:pPr>
              <a:buNone/>
            </a:pPr>
            <a:r>
              <a:rPr lang="es-ES" sz="5600" dirty="0" smtClean="0"/>
              <a:t>    &lt;/</a:t>
            </a:r>
            <a:r>
              <a:rPr lang="es-ES" sz="5600" dirty="0" err="1" smtClean="0"/>
              <a:t>Book</a:t>
            </a:r>
            <a:r>
              <a:rPr lang="es-ES" sz="5600" dirty="0" smtClean="0"/>
              <a:t>&gt;</a:t>
            </a:r>
          </a:p>
          <a:p>
            <a:pPr>
              <a:buNone/>
            </a:pPr>
            <a:r>
              <a:rPr lang="es-ES" sz="5600" dirty="0" smtClean="0"/>
              <a:t>&lt;/</a:t>
            </a:r>
            <a:r>
              <a:rPr lang="es-ES" sz="5600" dirty="0" err="1" smtClean="0"/>
              <a:t>Books</a:t>
            </a:r>
            <a:r>
              <a:rPr lang="es-ES" sz="5600" dirty="0" smtClean="0"/>
              <a:t>&gt;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DOM </a:t>
            </a:r>
            <a:r>
              <a:rPr lang="es-ES" dirty="0" err="1" smtClean="0"/>
              <a:t>example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2976" y="1447800"/>
            <a:ext cx="8001024" cy="5267348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Notes: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0000"/>
                </a:solidFill>
              </a:rPr>
              <a:t>class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OutputFormat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/>
              <a:t>gives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error ,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must</a:t>
            </a:r>
            <a:r>
              <a:rPr lang="es-ES" dirty="0" smtClean="0"/>
              <a:t> </a:t>
            </a:r>
            <a:r>
              <a:rPr lang="es-ES" dirty="0" err="1" smtClean="0"/>
              <a:t>solve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err="1" smtClean="0">
                <a:sym typeface="Wingdings" pitchFamily="2" charset="2"/>
              </a:rPr>
              <a:t></a:t>
            </a:r>
            <a:r>
              <a:rPr lang="es-ES" dirty="0" err="1" smtClean="0">
                <a:solidFill>
                  <a:srgbClr val="92D050"/>
                </a:solidFill>
                <a:sym typeface="Wingdings" pitchFamily="2" charset="2"/>
              </a:rPr>
              <a:t>see</a:t>
            </a:r>
            <a:r>
              <a:rPr lang="es-ES" dirty="0" smtClean="0">
                <a:solidFill>
                  <a:srgbClr val="92D050"/>
                </a:solidFill>
                <a:sym typeface="Wingdings" pitchFamily="2" charset="2"/>
              </a:rPr>
              <a:t> </a:t>
            </a:r>
            <a:r>
              <a:rPr lang="es-ES" dirty="0" err="1" smtClean="0">
                <a:solidFill>
                  <a:srgbClr val="92D050"/>
                </a:solidFill>
                <a:sym typeface="Wingdings" pitchFamily="2" charset="2"/>
              </a:rPr>
              <a:t>word</a:t>
            </a:r>
            <a:r>
              <a:rPr lang="es-ES" dirty="0" smtClean="0">
                <a:solidFill>
                  <a:srgbClr val="92D050"/>
                </a:solidFill>
                <a:sym typeface="Wingdings" pitchFamily="2" charset="2"/>
              </a:rPr>
              <a:t> </a:t>
            </a:r>
            <a:r>
              <a:rPr lang="es-ES" dirty="0" err="1" smtClean="0">
                <a:solidFill>
                  <a:srgbClr val="92D050"/>
                </a:solidFill>
                <a:sym typeface="Wingdings" pitchFamily="2" charset="2"/>
              </a:rPr>
              <a:t>document</a:t>
            </a:r>
            <a:r>
              <a:rPr lang="es-ES" dirty="0" smtClean="0">
                <a:solidFill>
                  <a:srgbClr val="92D050"/>
                </a:solidFill>
                <a:sym typeface="Wingdings" pitchFamily="2" charset="2"/>
              </a:rPr>
              <a:t>. </a:t>
            </a:r>
          </a:p>
          <a:p>
            <a:r>
              <a:rPr lang="es-ES" dirty="0" err="1" smtClean="0">
                <a:sym typeface="Wingdings" pitchFamily="2" charset="2"/>
              </a:rPr>
              <a:t>What</a:t>
            </a:r>
            <a:r>
              <a:rPr lang="es-ES" dirty="0" smtClean="0">
                <a:sym typeface="Wingdings" pitchFamily="2" charset="2"/>
              </a:rPr>
              <a:t> can </a:t>
            </a:r>
            <a:r>
              <a:rPr lang="es-ES" dirty="0" err="1" smtClean="0">
                <a:sym typeface="Wingdings" pitchFamily="2" charset="2"/>
              </a:rPr>
              <a:t>we</a:t>
            </a:r>
            <a:r>
              <a:rPr lang="es-ES" dirty="0" smtClean="0">
                <a:sym typeface="Wingdings" pitchFamily="2" charset="2"/>
              </a:rPr>
              <a:t> do:</a:t>
            </a:r>
          </a:p>
          <a:p>
            <a:pPr lvl="1"/>
            <a:r>
              <a:rPr lang="es-ES" dirty="0" smtClean="0">
                <a:sym typeface="Wingdings" pitchFamily="2" charset="2"/>
              </a:rPr>
              <a:t>Open DOM</a:t>
            </a:r>
          </a:p>
          <a:p>
            <a:pPr lvl="1"/>
            <a:r>
              <a:rPr lang="es-ES" dirty="0" err="1" smtClean="0">
                <a:sym typeface="Wingdings" pitchFamily="2" charset="2"/>
              </a:rPr>
              <a:t>Traverse</a:t>
            </a:r>
            <a:r>
              <a:rPr lang="es-ES" dirty="0" smtClean="0">
                <a:sym typeface="Wingdings" pitchFamily="2" charset="2"/>
              </a:rPr>
              <a:t> DOM</a:t>
            </a:r>
          </a:p>
          <a:p>
            <a:pPr lvl="1"/>
            <a:r>
              <a:rPr lang="es-ES" dirty="0" err="1" smtClean="0">
                <a:sym typeface="Wingdings" pitchFamily="2" charset="2"/>
              </a:rPr>
              <a:t>Modify</a:t>
            </a:r>
            <a:r>
              <a:rPr lang="es-ES" dirty="0" smtClean="0">
                <a:sym typeface="Wingdings" pitchFamily="2" charset="2"/>
              </a:rPr>
              <a:t> and </a:t>
            </a:r>
            <a:r>
              <a:rPr lang="es-ES" dirty="0" err="1" smtClean="0">
                <a:sym typeface="Wingdings" pitchFamily="2" charset="2"/>
              </a:rPr>
              <a:t>serialize</a:t>
            </a:r>
            <a:r>
              <a:rPr lang="es-ES" dirty="0" smtClean="0">
                <a:sym typeface="Wingdings" pitchFamily="2" charset="2"/>
              </a:rPr>
              <a:t> DOM</a:t>
            </a:r>
          </a:p>
          <a:p>
            <a:r>
              <a:rPr lang="es-ES" dirty="0" err="1" smtClean="0">
                <a:sym typeface="Wingdings" pitchFamily="2" charset="2"/>
              </a:rPr>
              <a:t>We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will</a:t>
            </a:r>
            <a:r>
              <a:rPr lang="es-ES" dirty="0" smtClean="0">
                <a:sym typeface="Wingdings" pitchFamily="2" charset="2"/>
              </a:rPr>
              <a:t> use </a:t>
            </a:r>
            <a:r>
              <a:rPr lang="es-ES" dirty="0" err="1" smtClean="0">
                <a:sym typeface="Wingdings" pitchFamily="2" charset="2"/>
              </a:rPr>
              <a:t>classes</a:t>
            </a:r>
            <a:r>
              <a:rPr lang="es-ES" dirty="0" smtClean="0">
                <a:sym typeface="Wingdings" pitchFamily="2" charset="2"/>
              </a:rPr>
              <a:t> in </a:t>
            </a:r>
            <a:r>
              <a:rPr lang="es-ES" dirty="0" err="1" smtClean="0">
                <a:sym typeface="Wingdings" pitchFamily="2" charset="2"/>
              </a:rPr>
              <a:t>the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packages</a:t>
            </a:r>
            <a:r>
              <a:rPr lang="es-ES" dirty="0" smtClean="0">
                <a:sym typeface="Wingdings" pitchFamily="2" charset="2"/>
              </a:rPr>
              <a:t>:</a:t>
            </a:r>
          </a:p>
          <a:p>
            <a:pPr lvl="1"/>
            <a:r>
              <a:rPr lang="es-ES" dirty="0" smtClean="0">
                <a:sym typeface="Wingdings" pitchFamily="2" charset="2"/>
              </a:rPr>
              <a:t>org.w3c.dom, </a:t>
            </a:r>
          </a:p>
          <a:p>
            <a:pPr lvl="1"/>
            <a:r>
              <a:rPr lang="es-ES" dirty="0" err="1" smtClean="0">
                <a:sym typeface="Wingdings" pitchFamily="2" charset="2"/>
              </a:rPr>
              <a:t>javax.xml.parsers</a:t>
            </a:r>
            <a:r>
              <a:rPr lang="es-ES" dirty="0" smtClean="0">
                <a:sym typeface="Wingdings" pitchFamily="2" charset="2"/>
              </a:rPr>
              <a:t> (</a:t>
            </a:r>
            <a:r>
              <a:rPr lang="es-ES" dirty="0" err="1" smtClean="0">
                <a:sym typeface="Wingdings" pitchFamily="2" charset="2"/>
              </a:rPr>
              <a:t>standard</a:t>
            </a:r>
            <a:r>
              <a:rPr lang="es-ES" dirty="0" smtClean="0">
                <a:sym typeface="Wingdings" pitchFamily="2" charset="2"/>
              </a:rPr>
              <a:t> API)</a:t>
            </a:r>
          </a:p>
          <a:p>
            <a:pPr lvl="1"/>
            <a:r>
              <a:rPr lang="es-ES" dirty="0" err="1" smtClean="0">
                <a:sym typeface="Wingdings" pitchFamily="2" charset="2"/>
              </a:rPr>
              <a:t>javax.xml.transform</a:t>
            </a:r>
            <a:endParaRPr lang="es-ES" dirty="0">
              <a:sym typeface="Wingdings" pitchFamily="2" charset="2"/>
            </a:endParaRPr>
          </a:p>
          <a:p>
            <a:r>
              <a:rPr lang="es-ES" dirty="0" err="1" smtClean="0">
                <a:sym typeface="Wingdings" pitchFamily="2" charset="2"/>
              </a:rPr>
              <a:t>Classes</a:t>
            </a:r>
            <a:r>
              <a:rPr lang="es-ES" dirty="0" smtClean="0">
                <a:sym typeface="Wingdings" pitchFamily="2" charset="2"/>
              </a:rPr>
              <a:t>: </a:t>
            </a:r>
          </a:p>
          <a:p>
            <a:pPr lvl="1"/>
            <a:r>
              <a:rPr lang="es-ES" dirty="0" err="1" smtClean="0">
                <a:sym typeface="Wingdings" pitchFamily="2" charset="2"/>
              </a:rPr>
              <a:t>Document</a:t>
            </a:r>
            <a:endParaRPr lang="es-ES" dirty="0" smtClean="0">
              <a:sym typeface="Wingdings" pitchFamily="2" charset="2"/>
            </a:endParaRPr>
          </a:p>
          <a:p>
            <a:pPr lvl="1"/>
            <a:r>
              <a:rPr lang="es-ES" dirty="0" err="1" smtClean="0">
                <a:sym typeface="Wingdings" pitchFamily="2" charset="2"/>
              </a:rPr>
              <a:t>DocumentBuilder</a:t>
            </a:r>
            <a:r>
              <a:rPr lang="es-ES" dirty="0" smtClean="0">
                <a:sym typeface="Wingdings" pitchFamily="2" charset="2"/>
              </a:rPr>
              <a:t>, (</a:t>
            </a:r>
            <a:r>
              <a:rPr lang="es-ES" dirty="0" err="1" smtClean="0">
                <a:sym typeface="Wingdings" pitchFamily="2" charset="2"/>
              </a:rPr>
              <a:t>its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method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parse</a:t>
            </a:r>
            <a:r>
              <a:rPr lang="es-ES" dirty="0" smtClean="0">
                <a:sym typeface="Wingdings" pitchFamily="2" charset="2"/>
              </a:rPr>
              <a:t>() </a:t>
            </a:r>
            <a:r>
              <a:rPr lang="es-ES" dirty="0" err="1" smtClean="0">
                <a:sym typeface="Wingdings" pitchFamily="2" charset="2"/>
              </a:rPr>
              <a:t>creates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the</a:t>
            </a:r>
            <a:r>
              <a:rPr lang="es-ES" dirty="0" smtClean="0">
                <a:sym typeface="Wingdings" pitchFamily="2" charset="2"/>
              </a:rPr>
              <a:t> DOM </a:t>
            </a:r>
            <a:r>
              <a:rPr lang="es-ES" dirty="0" err="1" smtClean="0">
                <a:sym typeface="Wingdings" pitchFamily="2" charset="2"/>
              </a:rPr>
              <a:t>tree</a:t>
            </a:r>
            <a:r>
              <a:rPr lang="es-ES" dirty="0" smtClean="0">
                <a:sym typeface="Wingdings" pitchFamily="2" charset="2"/>
              </a:rPr>
              <a:t>)</a:t>
            </a:r>
          </a:p>
          <a:p>
            <a:pPr lvl="1"/>
            <a:r>
              <a:rPr lang="es-ES" dirty="0" err="1" smtClean="0">
                <a:sym typeface="Wingdings" pitchFamily="2" charset="2"/>
              </a:rPr>
              <a:t>DocumentBuilderFactory</a:t>
            </a:r>
            <a:endParaRPr lang="es-ES" dirty="0" smtClean="0">
              <a:sym typeface="Wingdings" pitchFamily="2" charset="2"/>
            </a:endParaRPr>
          </a:p>
        </p:txBody>
      </p:sp>
      <p:sp>
        <p:nvSpPr>
          <p:cNvPr id="4" name="3 Flecha abajo"/>
          <p:cNvSpPr/>
          <p:nvPr/>
        </p:nvSpPr>
        <p:spPr>
          <a:xfrm>
            <a:off x="5857884" y="0"/>
            <a:ext cx="1285884" cy="1500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Example</a:t>
            </a:r>
            <a:r>
              <a:rPr lang="es-ES" dirty="0" smtClean="0"/>
              <a:t>: </a:t>
            </a:r>
            <a:r>
              <a:rPr lang="es-ES" dirty="0" err="1" smtClean="0"/>
              <a:t>OpenBooksToDOM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95" y="1281512"/>
            <a:ext cx="9120005" cy="521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74346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javax.xml.parsers.DocumentBuilder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javax.xml.parsers.DocumentBuilderFactory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org.w3c.dom.*;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java.io.*;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OpenBooksToDOM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main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6A3E3E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//OPEN XML FILE TO LINK IT TO A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Document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 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"Books.xml"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Document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6A3E3E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DocumentBuilderFactory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6A3E3E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factory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DocumentBuilderFactory.</a:t>
            </a:r>
            <a:r>
              <a:rPr kumimoji="0" lang="es-ES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newInstance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factory.setIgnoringComments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(true);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factory.setIgnoringElementContentWhitespace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(true);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DocumentBuilder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6A3E3E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builder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6A3E3E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factory</a:t>
            </a: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.newDocumentBuilder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factory.newDocumentBuilder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parse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();//instrucci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ó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 equivalente 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6A3E3E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6A3E3E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builder</a:t>
            </a:r>
            <a:r>
              <a:rPr kumimoji="0" lang="es-E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.parse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s-ES" sz="1400" b="1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"DOM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created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from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}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Exception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){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s-ES" sz="1400" b="1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}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PRACTICES1,2,3, 4:  </a:t>
            </a:r>
            <a:r>
              <a:rPr lang="es-ES" dirty="0" err="1" smtClean="0"/>
              <a:t>working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DOM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Create</a:t>
            </a:r>
            <a:r>
              <a:rPr lang="es-ES" dirty="0" smtClean="0"/>
              <a:t> a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DOM </a:t>
            </a:r>
            <a:r>
              <a:rPr lang="es-ES" dirty="0" err="1" smtClean="0"/>
              <a:t>tree</a:t>
            </a:r>
            <a:r>
              <a:rPr lang="es-ES" dirty="0" smtClean="0"/>
              <a:t>:  </a:t>
            </a:r>
          </a:p>
          <a:p>
            <a:pPr lvl="1"/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AccessXMLDOM</a:t>
            </a:r>
            <a:endParaRPr lang="es-ES" dirty="0" smtClean="0"/>
          </a:p>
          <a:p>
            <a:r>
              <a:rPr lang="es-ES" dirty="0" err="1" smtClean="0"/>
              <a:t>Methods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PRACTICE 1: </a:t>
            </a:r>
            <a:r>
              <a:rPr lang="es-ES" dirty="0" err="1" smtClean="0"/>
              <a:t>openXMLtoDOM</a:t>
            </a:r>
            <a:r>
              <a:rPr lang="es-ES" dirty="0" smtClean="0"/>
              <a:t> (</a:t>
            </a:r>
            <a:r>
              <a:rPr lang="es-ES" dirty="0" err="1" smtClean="0"/>
              <a:t>File</a:t>
            </a:r>
            <a:r>
              <a:rPr lang="es-ES" dirty="0" smtClean="0"/>
              <a:t> f):</a:t>
            </a:r>
          </a:p>
          <a:p>
            <a:pPr lvl="1"/>
            <a:r>
              <a:rPr lang="es-ES" dirty="0" smtClean="0"/>
              <a:t>PRACTICE 2: </a:t>
            </a:r>
            <a:r>
              <a:rPr lang="es-ES" dirty="0" err="1" smtClean="0"/>
              <a:t>traverseDOMandShow</a:t>
            </a:r>
            <a:r>
              <a:rPr lang="es-ES" dirty="0" smtClean="0"/>
              <a:t> PRACTICE 3:  </a:t>
            </a:r>
            <a:r>
              <a:rPr lang="es-ES" dirty="0" err="1" smtClean="0"/>
              <a:t>adding</a:t>
            </a:r>
            <a:r>
              <a:rPr lang="es-ES" dirty="0" smtClean="0"/>
              <a:t> and </a:t>
            </a:r>
            <a:r>
              <a:rPr lang="es-ES" dirty="0" err="1" smtClean="0"/>
              <a:t>deleting</a:t>
            </a:r>
            <a:r>
              <a:rPr lang="es-ES" dirty="0" smtClean="0"/>
              <a:t> </a:t>
            </a:r>
            <a:r>
              <a:rPr lang="es-ES" dirty="0" err="1" smtClean="0"/>
              <a:t>nodes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DOM </a:t>
            </a:r>
            <a:r>
              <a:rPr lang="es-ES" dirty="0" err="1" smtClean="0"/>
              <a:t>tree</a:t>
            </a:r>
            <a:endParaRPr lang="es-ES" dirty="0" smtClean="0"/>
          </a:p>
          <a:p>
            <a:pPr lvl="1"/>
            <a:r>
              <a:rPr lang="es-ES" dirty="0" smtClean="0"/>
              <a:t>PRACTICE 4 : </a:t>
            </a:r>
            <a:r>
              <a:rPr lang="es-ES" dirty="0" err="1" smtClean="0"/>
              <a:t>saveDOMasFile</a:t>
            </a:r>
            <a:r>
              <a:rPr lang="es-ES" dirty="0" smtClean="0"/>
              <a:t>: (HERE)</a:t>
            </a:r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Extra </a:t>
            </a:r>
            <a:r>
              <a:rPr lang="es-ES" dirty="0" err="1" smtClean="0"/>
              <a:t>Practice</a:t>
            </a:r>
            <a:r>
              <a:rPr lang="es-ES" dirty="0" smtClean="0"/>
              <a:t> 1.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hlinkClick r:id="rId2"/>
              </a:rPr>
              <a:t>https://www.java-tips.org/java-se-tips-100019/46-org-w3c-dom/440-accessing-different-types-of-dom-tree-nodes.html</a:t>
            </a:r>
            <a:endParaRPr lang="es-ES" dirty="0" smtClean="0"/>
          </a:p>
          <a:p>
            <a:r>
              <a:rPr lang="es-ES" b="1" dirty="0" err="1" smtClean="0"/>
              <a:t>Accessing</a:t>
            </a:r>
            <a:r>
              <a:rPr lang="es-ES" b="1" dirty="0" smtClean="0"/>
              <a:t> </a:t>
            </a:r>
            <a:r>
              <a:rPr lang="es-ES" b="1" dirty="0" err="1" smtClean="0"/>
              <a:t>different</a:t>
            </a:r>
            <a:r>
              <a:rPr lang="es-ES" b="1" dirty="0" smtClean="0"/>
              <a:t> </a:t>
            </a:r>
            <a:r>
              <a:rPr lang="es-ES" b="1" dirty="0" err="1" smtClean="0"/>
              <a:t>types</a:t>
            </a:r>
            <a:r>
              <a:rPr lang="es-ES" b="1" dirty="0" smtClean="0"/>
              <a:t> of DOM </a:t>
            </a:r>
            <a:r>
              <a:rPr lang="es-ES" b="1" dirty="0" err="1" smtClean="0"/>
              <a:t>tree</a:t>
            </a:r>
            <a:r>
              <a:rPr lang="es-ES" b="1" dirty="0" smtClean="0"/>
              <a:t> </a:t>
            </a:r>
            <a:r>
              <a:rPr lang="es-ES" b="1" dirty="0" err="1" smtClean="0"/>
              <a:t>nodes</a:t>
            </a:r>
            <a:endParaRPr lang="es-ES" b="1" dirty="0" smtClean="0"/>
          </a:p>
          <a:p>
            <a:r>
              <a:rPr lang="en-US" dirty="0" smtClean="0"/>
              <a:t>/** determine the types of DOM-nodes and printing their specific contents.</a:t>
            </a:r>
          </a:p>
          <a:p>
            <a:r>
              <a:rPr lang="en-US" dirty="0" smtClean="0"/>
              <a:t> */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UNIT 1. INDEX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es-ES" dirty="0" smtClean="0"/>
              <a:t>PART I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CLASSES FOR ACCESSING FILES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STREAMS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WORKING WITH XML FILES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ACCESS TO XML FILES WITH DOM</a:t>
            </a:r>
          </a:p>
          <a:p>
            <a:pPr marL="514350" indent="-514350">
              <a:buNone/>
            </a:pPr>
            <a:r>
              <a:rPr lang="es-ES" dirty="0" smtClean="0"/>
              <a:t>PART II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s-ES" dirty="0" smtClean="0"/>
              <a:t>ACCESS TO XML FILES WITH SAX</a:t>
            </a:r>
          </a:p>
          <a:p>
            <a:pPr marL="514350" indent="-514350">
              <a:buNone/>
            </a:pPr>
            <a:r>
              <a:rPr lang="es-ES" dirty="0" smtClean="0"/>
              <a:t>PART III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s-ES" dirty="0" smtClean="0"/>
              <a:t>ACCESS TO XML FILES WITH JAXB</a:t>
            </a:r>
          </a:p>
          <a:p>
            <a:pPr marL="514350" indent="-514350">
              <a:buNone/>
            </a:pPr>
            <a:r>
              <a:rPr lang="es-ES" dirty="0" smtClean="0"/>
              <a:t>PART IV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ES" dirty="0" smtClean="0"/>
              <a:t>PROCESSING XML WITH XPATH</a:t>
            </a:r>
          </a:p>
          <a:p>
            <a:pPr marL="514350" indent="-514350">
              <a:buFont typeface="+mj-lt"/>
              <a:buAutoNum type="arabicPeriod" startAt="7"/>
            </a:pP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Exercises</a:t>
            </a:r>
            <a:r>
              <a:rPr lang="es-ES" dirty="0" smtClean="0"/>
              <a:t>: DOM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 SAX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See</a:t>
            </a:r>
            <a:r>
              <a:rPr lang="es-ES" dirty="0" smtClean="0"/>
              <a:t> UNIT 1-PART 2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1.CLASSES FOR ACCESSING FILES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https://docs.oracle.com/javase/tutorial/essential/io/file.html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https://www.tutorialspoint.com/java/java_files_io.htm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In java </a:t>
            </a:r>
            <a:r>
              <a:rPr lang="es-ES" dirty="0" err="1" smtClean="0"/>
              <a:t>io</a:t>
            </a:r>
            <a:r>
              <a:rPr lang="es-ES" dirty="0" smtClean="0"/>
              <a:t>:</a:t>
            </a:r>
          </a:p>
          <a:p>
            <a:r>
              <a:rPr lang="es-ES" dirty="0" err="1" smtClean="0"/>
              <a:t>BufferedReader</a:t>
            </a:r>
            <a:r>
              <a:rPr lang="es-ES" dirty="0" smtClean="0"/>
              <a:t>, </a:t>
            </a:r>
            <a:r>
              <a:rPr lang="es-ES" dirty="0" err="1" smtClean="0"/>
              <a:t>BufferedWriter</a:t>
            </a:r>
            <a:endParaRPr lang="es-ES" dirty="0" smtClean="0"/>
          </a:p>
          <a:p>
            <a:r>
              <a:rPr lang="es-ES" dirty="0" err="1" smtClean="0"/>
              <a:t>InputStreamReader,OutputStreamReader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1.CLASSES FOR ACCESSING FILES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dirty="0" smtClean="0"/>
              <a:t>Java has </a:t>
            </a:r>
            <a:r>
              <a:rPr lang="es-ES" dirty="0" err="1" smtClean="0"/>
              <a:t>several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files,</a:t>
            </a:r>
          </a:p>
          <a:p>
            <a:pPr>
              <a:buNone/>
            </a:pPr>
            <a:r>
              <a:rPr lang="es-ES" dirty="0" err="1" smtClean="0"/>
              <a:t>These</a:t>
            </a:r>
            <a:r>
              <a:rPr lang="es-ES" dirty="0" smtClean="0"/>
              <a:t> files can </a:t>
            </a:r>
            <a:r>
              <a:rPr lang="es-ES" dirty="0" err="1" smtClean="0"/>
              <a:t>be</a:t>
            </a:r>
            <a:r>
              <a:rPr lang="es-ES" dirty="0"/>
              <a:t> </a:t>
            </a:r>
            <a:r>
              <a:rPr lang="es-ES" dirty="0" smtClean="0"/>
              <a:t>of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types</a:t>
            </a:r>
            <a:r>
              <a:rPr lang="es-ES" dirty="0"/>
              <a:t>: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• </a:t>
            </a:r>
            <a:r>
              <a:rPr lang="es-ES" dirty="0" err="1" smtClean="0"/>
              <a:t>Depending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content</a:t>
            </a:r>
            <a:r>
              <a:rPr lang="es-ES" dirty="0" smtClean="0"/>
              <a:t>:</a:t>
            </a:r>
            <a:endParaRPr lang="es-ES" dirty="0"/>
          </a:p>
          <a:p>
            <a:pPr>
              <a:buNone/>
            </a:pPr>
            <a:r>
              <a:rPr lang="es-ES" dirty="0"/>
              <a:t>– </a:t>
            </a:r>
            <a:r>
              <a:rPr lang="es-ES" dirty="0" err="1" smtClean="0"/>
              <a:t>Characters</a:t>
            </a:r>
            <a:r>
              <a:rPr lang="es-ES" dirty="0" smtClean="0"/>
              <a:t> files</a:t>
            </a:r>
            <a:endParaRPr lang="es-ES" dirty="0"/>
          </a:p>
          <a:p>
            <a:pPr>
              <a:buNone/>
            </a:pPr>
            <a:r>
              <a:rPr lang="es-ES" dirty="0"/>
              <a:t>– </a:t>
            </a:r>
            <a:r>
              <a:rPr lang="es-ES" dirty="0" err="1" smtClean="0"/>
              <a:t>Binary</a:t>
            </a:r>
            <a:r>
              <a:rPr lang="es-ES" dirty="0" smtClean="0"/>
              <a:t> files.</a:t>
            </a:r>
            <a:endParaRPr lang="es-ES" dirty="0"/>
          </a:p>
          <a:p>
            <a:pPr>
              <a:buNone/>
            </a:pPr>
            <a:r>
              <a:rPr lang="es-ES" dirty="0"/>
              <a:t>• </a:t>
            </a:r>
            <a:r>
              <a:rPr lang="es-ES" dirty="0" err="1" smtClean="0"/>
              <a:t>Depending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access</a:t>
            </a:r>
            <a:r>
              <a:rPr lang="es-ES" dirty="0" smtClean="0"/>
              <a:t> </a:t>
            </a:r>
            <a:r>
              <a:rPr lang="es-ES" dirty="0" err="1" smtClean="0"/>
              <a:t>mode</a:t>
            </a:r>
            <a:r>
              <a:rPr lang="es-ES" dirty="0" smtClean="0"/>
              <a:t>:</a:t>
            </a:r>
            <a:endParaRPr lang="es-ES" dirty="0"/>
          </a:p>
          <a:p>
            <a:pPr>
              <a:buNone/>
            </a:pPr>
            <a:r>
              <a:rPr lang="es-ES" dirty="0"/>
              <a:t>– </a:t>
            </a:r>
            <a:r>
              <a:rPr lang="es-ES" dirty="0" err="1" smtClean="0"/>
              <a:t>Sequencial</a:t>
            </a:r>
            <a:r>
              <a:rPr lang="es-ES" dirty="0" smtClean="0"/>
              <a:t> files.</a:t>
            </a:r>
            <a:endParaRPr lang="es-ES" dirty="0"/>
          </a:p>
          <a:p>
            <a:pPr>
              <a:buNone/>
            </a:pPr>
            <a:r>
              <a:rPr lang="es-ES" dirty="0"/>
              <a:t>– </a:t>
            </a:r>
            <a:r>
              <a:rPr lang="es-ES" dirty="0" err="1" smtClean="0"/>
              <a:t>Random</a:t>
            </a:r>
            <a:r>
              <a:rPr lang="es-ES" dirty="0"/>
              <a:t> </a:t>
            </a:r>
            <a:r>
              <a:rPr lang="es-ES" dirty="0" smtClean="0"/>
              <a:t>files.</a:t>
            </a:r>
          </a:p>
          <a:p>
            <a:pPr>
              <a:buNone/>
            </a:pPr>
            <a:r>
              <a:rPr lang="es-ES" dirty="0" err="1" smtClean="0"/>
              <a:t>We</a:t>
            </a:r>
            <a:r>
              <a:rPr lang="es-ES" dirty="0" smtClean="0"/>
              <a:t> can use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0000"/>
                </a:solidFill>
              </a:rPr>
              <a:t>File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access</a:t>
            </a:r>
            <a:r>
              <a:rPr lang="es-ES" dirty="0" smtClean="0"/>
              <a:t> files:</a:t>
            </a:r>
          </a:p>
          <a:p>
            <a:pPr algn="ctr">
              <a:buNone/>
            </a:pPr>
            <a:r>
              <a:rPr lang="es-ES" dirty="0"/>
              <a:t> 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 f= new </a:t>
            </a:r>
            <a:r>
              <a:rPr lang="es-ES" sz="2800" dirty="0" err="1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s-ES" sz="2800" dirty="0" smtClean="0">
                <a:latin typeface="Courier New" pitchFamily="49" charset="0"/>
                <a:cs typeface="Courier New" pitchFamily="49" charset="0"/>
              </a:rPr>
              <a:t>(“libros.xml”);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728" y="0"/>
            <a:ext cx="7498080" cy="868346"/>
          </a:xfrm>
        </p:spPr>
        <p:txBody>
          <a:bodyPr>
            <a:normAutofit/>
          </a:bodyPr>
          <a:lstStyle/>
          <a:p>
            <a:r>
              <a:rPr lang="en-US" b="1" dirty="0" smtClean="0"/>
              <a:t>2.STREAMS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28662" y="714356"/>
            <a:ext cx="8429716" cy="578647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In Java, the access to files is treated as a stream of information between the program and the file.</a:t>
            </a:r>
          </a:p>
          <a:p>
            <a:pPr>
              <a:buNone/>
            </a:pPr>
            <a:r>
              <a:rPr lang="en-US" sz="2400" dirty="0" smtClean="0"/>
              <a:t>A stream can be defined as a sequence of data. There are two kinds:</a:t>
            </a:r>
          </a:p>
          <a:p>
            <a:pPr lvl="1"/>
            <a:r>
              <a:rPr lang="en-US" sz="2400" b="1" dirty="0" err="1" smtClean="0"/>
              <a:t>InPutStream</a:t>
            </a:r>
            <a:r>
              <a:rPr lang="en-US" sz="2400" dirty="0" smtClean="0"/>
              <a:t> −  used to read data from a source.</a:t>
            </a:r>
          </a:p>
          <a:p>
            <a:pPr lvl="1"/>
            <a:r>
              <a:rPr lang="en-US" sz="2400" b="1" dirty="0" err="1" smtClean="0"/>
              <a:t>OutPutStream</a:t>
            </a:r>
            <a:r>
              <a:rPr lang="en-US" sz="2400" dirty="0" smtClean="0"/>
              <a:t> − used for writing data to a destination.</a:t>
            </a:r>
          </a:p>
          <a:p>
            <a:r>
              <a:rPr lang="en-US" sz="2400" dirty="0" smtClean="0"/>
              <a:t>Streams </a:t>
            </a:r>
            <a:r>
              <a:rPr lang="en-US" sz="2400" dirty="0"/>
              <a:t>are typically connected to a data </a:t>
            </a:r>
            <a:r>
              <a:rPr lang="en-US" sz="2400" dirty="0" smtClean="0"/>
              <a:t>source or  </a:t>
            </a:r>
            <a:r>
              <a:rPr lang="en-US" sz="2400" dirty="0"/>
              <a:t>destination, like </a:t>
            </a:r>
            <a:r>
              <a:rPr lang="en-US" sz="2400" dirty="0" smtClean="0"/>
              <a:t> a </a:t>
            </a:r>
            <a:r>
              <a:rPr lang="en-US" sz="2400" dirty="0"/>
              <a:t>file, network connection etc. </a:t>
            </a:r>
          </a:p>
          <a:p>
            <a:r>
              <a:rPr lang="en-US" sz="2400" dirty="0" smtClean="0"/>
              <a:t> IO </a:t>
            </a:r>
            <a:r>
              <a:rPr lang="en-US" sz="2400" dirty="0"/>
              <a:t>streams are typically byte </a:t>
            </a:r>
            <a:r>
              <a:rPr lang="en-US" sz="2400" dirty="0" smtClean="0"/>
              <a:t>based. This </a:t>
            </a:r>
            <a:r>
              <a:rPr lang="en-US" sz="2400" dirty="0"/>
              <a:t>means that you can </a:t>
            </a:r>
            <a:r>
              <a:rPr lang="en-US" sz="2400" dirty="0" smtClean="0"/>
              <a:t>either read </a:t>
            </a:r>
            <a:r>
              <a:rPr lang="en-US" sz="2400" dirty="0"/>
              <a:t>bytes from, or write bytes to a stream</a:t>
            </a:r>
            <a:r>
              <a:rPr lang="en-US" sz="2400" dirty="0" smtClean="0"/>
              <a:t>. You can use </a:t>
            </a:r>
            <a:r>
              <a:rPr lang="en-US" sz="2400" dirty="0" err="1" smtClean="0">
                <a:solidFill>
                  <a:srgbClr val="FF0000"/>
                </a:solidFill>
              </a:rPr>
              <a:t>FileInputStream</a:t>
            </a:r>
            <a:r>
              <a:rPr lang="en-US" sz="2400" dirty="0" smtClean="0"/>
              <a:t>  and </a:t>
            </a:r>
            <a:r>
              <a:rPr lang="en-US" sz="2400" dirty="0" err="1" smtClean="0">
                <a:solidFill>
                  <a:srgbClr val="FF0000"/>
                </a:solidFill>
              </a:rPr>
              <a:t>FileOutputStream</a:t>
            </a:r>
            <a:r>
              <a:rPr lang="en-US" sz="2400" dirty="0" smtClean="0"/>
              <a:t> classes.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you need to read / write characters ( like UNICODE characters ), you </a:t>
            </a:r>
            <a:r>
              <a:rPr lang="en-US" sz="2400" dirty="0" smtClean="0"/>
              <a:t>should use </a:t>
            </a:r>
            <a:r>
              <a:rPr lang="en-US" sz="2400" dirty="0"/>
              <a:t>a </a:t>
            </a:r>
            <a:r>
              <a:rPr lang="en-US" sz="2400" dirty="0" err="1" smtClean="0">
                <a:solidFill>
                  <a:srgbClr val="FF0000"/>
                </a:solidFill>
              </a:rPr>
              <a:t>FileReader</a:t>
            </a:r>
            <a:r>
              <a:rPr lang="en-US" sz="2400" dirty="0" smtClean="0">
                <a:solidFill>
                  <a:srgbClr val="FF0000"/>
                </a:solidFill>
              </a:rPr>
              <a:t> ,</a:t>
            </a:r>
            <a:r>
              <a:rPr lang="en-US" sz="2400" dirty="0" err="1" smtClean="0">
                <a:solidFill>
                  <a:srgbClr val="FF0000"/>
                </a:solidFill>
              </a:rPr>
              <a:t>BufferReader</a:t>
            </a:r>
            <a:r>
              <a:rPr lang="en-US" sz="2400" dirty="0" smtClean="0"/>
              <a:t> or </a:t>
            </a:r>
            <a:r>
              <a:rPr lang="en-US" sz="2400" dirty="0" err="1" smtClean="0">
                <a:solidFill>
                  <a:srgbClr val="FF0000"/>
                </a:solidFill>
              </a:rPr>
              <a:t>FileWriter</a:t>
            </a:r>
            <a:r>
              <a:rPr lang="en-US" sz="2400" dirty="0" smtClean="0">
                <a:solidFill>
                  <a:srgbClr val="FF0000"/>
                </a:solidFill>
              </a:rPr>
              <a:t> ,</a:t>
            </a:r>
            <a:r>
              <a:rPr lang="en-US" sz="2400" dirty="0" err="1" smtClean="0">
                <a:solidFill>
                  <a:srgbClr val="FF0000"/>
                </a:solidFill>
              </a:rPr>
              <a:t>PrintWriter</a:t>
            </a:r>
            <a:r>
              <a:rPr lang="en-US" sz="2400" dirty="0" smtClean="0"/>
              <a:t> classes.</a:t>
            </a:r>
          </a:p>
          <a:p>
            <a:r>
              <a:rPr lang="en-US" sz="2400" dirty="0" smtClean="0"/>
              <a:t>For random files, you can use </a:t>
            </a:r>
            <a:r>
              <a:rPr lang="en-US" sz="2400" dirty="0" err="1" smtClean="0">
                <a:solidFill>
                  <a:srgbClr val="FF0000"/>
                </a:solidFill>
              </a:rPr>
              <a:t>RandomAccessFile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2.1Example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document</a:t>
            </a:r>
            <a:r>
              <a:rPr lang="es-ES" dirty="0" smtClean="0"/>
              <a:t> ExampleFileAcces.doc</a:t>
            </a:r>
            <a:endParaRPr lang="es-ES" dirty="0"/>
          </a:p>
        </p:txBody>
      </p:sp>
      <p:sp>
        <p:nvSpPr>
          <p:cNvPr id="4" name="3 Flecha abajo"/>
          <p:cNvSpPr/>
          <p:nvPr/>
        </p:nvSpPr>
        <p:spPr>
          <a:xfrm>
            <a:off x="7500926" y="0"/>
            <a:ext cx="1643074" cy="1857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 WORKING WITH XML FILES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XML </a:t>
            </a:r>
            <a:r>
              <a:rPr lang="es-ES" dirty="0" err="1" smtClean="0"/>
              <a:t>is</a:t>
            </a:r>
            <a:r>
              <a:rPr lang="es-ES" dirty="0" smtClean="0"/>
              <a:t> a</a:t>
            </a:r>
            <a:r>
              <a:rPr lang="en-US" dirty="0" smtClean="0"/>
              <a:t> </a:t>
            </a:r>
            <a:r>
              <a:rPr lang="en-US" i="1" dirty="0" smtClean="0"/>
              <a:t>markup language</a:t>
            </a:r>
            <a:r>
              <a:rPr lang="en-US" dirty="0" smtClean="0"/>
              <a:t> for marking up the structure of a text document.</a:t>
            </a:r>
          </a:p>
          <a:p>
            <a:r>
              <a:rPr lang="en-US" dirty="0" smtClean="0"/>
              <a:t>XML  is a text file, but with “more meaning”, We will treat XML files with specific technologies. </a:t>
            </a:r>
          </a:p>
          <a:p>
            <a:pPr>
              <a:buNone/>
            </a:pPr>
            <a:r>
              <a:rPr lang="en-US" dirty="0" smtClean="0"/>
              <a:t>Tools for XML can do different things: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Check that the XML is well-formed:</a:t>
            </a:r>
          </a:p>
          <a:p>
            <a:pPr lvl="1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DOM</a:t>
            </a:r>
          </a:p>
          <a:p>
            <a:pPr lvl="1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SAX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Other tools validate the xml according to the xml schema:</a:t>
            </a:r>
          </a:p>
          <a:p>
            <a:pPr lvl="1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JAXB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Query xml files.</a:t>
            </a:r>
          </a:p>
          <a:p>
            <a:pPr lvl="1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XPATH</a:t>
            </a:r>
            <a:endParaRPr lang="es-E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XML </a:t>
            </a:r>
            <a:r>
              <a:rPr lang="es-ES" dirty="0" err="1" smtClean="0"/>
              <a:t>with</a:t>
            </a:r>
            <a:r>
              <a:rPr lang="es-ES" dirty="0" smtClean="0"/>
              <a:t> Java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214422"/>
            <a:ext cx="7498080" cy="5286412"/>
          </a:xfrm>
        </p:spPr>
        <p:txBody>
          <a:bodyPr>
            <a:normAutofit lnSpcReduction="10000"/>
          </a:bodyPr>
          <a:lstStyle/>
          <a:p>
            <a:r>
              <a:rPr lang="es-ES" dirty="0" smtClean="0">
                <a:hlinkClick r:id="rId2"/>
              </a:rPr>
              <a:t>http://www.ntu.edu.sg/home/ehchua/programming/java/j6d_xml.html</a:t>
            </a:r>
            <a:endParaRPr lang="es-ES" dirty="0" smtClean="0"/>
          </a:p>
          <a:p>
            <a:r>
              <a:rPr lang="en-US" sz="2200" dirty="0" smtClean="0"/>
              <a:t>To process the data contained in XML documents, you need to write an application program (in a programming language such as Java, JavaScript). The program makes use of an XML parser to tokenize and retrieve the data/objects in the XML documents. An </a:t>
            </a:r>
            <a:r>
              <a:rPr lang="en-US" sz="2200" i="1" dirty="0" smtClean="0"/>
              <a:t>XML parser</a:t>
            </a:r>
            <a:r>
              <a:rPr lang="en-US" sz="2200" dirty="0" smtClean="0"/>
              <a:t> is the software that sits between the application and the XML documents.</a:t>
            </a:r>
          </a:p>
          <a:p>
            <a:r>
              <a:rPr lang="en-US" sz="2200" dirty="0" smtClean="0"/>
              <a:t> The parser reads a raw XML document, ensures that is well-formed, and may validate the document against a DTD or schema.</a:t>
            </a:r>
          </a:p>
          <a:p>
            <a:r>
              <a:rPr lang="en-US" sz="2200" dirty="0" smtClean="0"/>
              <a:t>There are two standard APIs for parsing XML documents: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DOM (Document Object Model)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SAX (Simple API for XML)</a:t>
            </a:r>
          </a:p>
          <a:p>
            <a:pPr lvl="1"/>
            <a:endParaRPr lang="en-US" sz="2200" dirty="0" smtClean="0">
              <a:solidFill>
                <a:srgbClr val="FF0000"/>
              </a:solidFill>
            </a:endParaRP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-34745"/>
            <a:ext cx="4691260" cy="689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857224" y="2142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EXAMPLE of XML </a:t>
            </a:r>
            <a:r>
              <a:rPr lang="es-ES" dirty="0" err="1" smtClean="0"/>
              <a:t>file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1142976" y="571480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714356"/>
            <a:ext cx="372925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497</TotalTime>
  <Words>949</Words>
  <Application>Microsoft Office PowerPoint</Application>
  <PresentationFormat>Presentación en pantalla (4:3)</PresentationFormat>
  <Paragraphs>147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Solsticio</vt:lpstr>
      <vt:lpstr>Unit 1-part I. Working with Files in Java</vt:lpstr>
      <vt:lpstr>UNIT 1. INDEX</vt:lpstr>
      <vt:lpstr>1.CLASSES FOR ACCESSING FILES</vt:lpstr>
      <vt:lpstr>1.CLASSES FOR ACCESSING FILES</vt:lpstr>
      <vt:lpstr>2.STREAMS</vt:lpstr>
      <vt:lpstr>2.1Example</vt:lpstr>
      <vt:lpstr>3. WORKING WITH XML FILES </vt:lpstr>
      <vt:lpstr>XML with Java</vt:lpstr>
      <vt:lpstr>Diapositiva 9</vt:lpstr>
      <vt:lpstr>4. ACCESS TO XML FILES WITH DOM</vt:lpstr>
      <vt:lpstr>DOM</vt:lpstr>
      <vt:lpstr>Example of  application using DOM from www.ntu.edu.sg... </vt:lpstr>
      <vt:lpstr>Diapositiva 13</vt:lpstr>
      <vt:lpstr>EXAMPLE: BOOKS.XML</vt:lpstr>
      <vt:lpstr>DOM example</vt:lpstr>
      <vt:lpstr>Example: OpenBooksToDOM</vt:lpstr>
      <vt:lpstr>Diapositiva 17</vt:lpstr>
      <vt:lpstr>PRACTICES1,2,3, 4:  working with DOM</vt:lpstr>
      <vt:lpstr>Extra Practice 1. </vt:lpstr>
      <vt:lpstr>Exercises: DOM</vt:lpstr>
      <vt:lpstr>5. SAX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1. File</dc:title>
  <dc:creator>ines</dc:creator>
  <cp:lastModifiedBy>ines</cp:lastModifiedBy>
  <cp:revision>54</cp:revision>
  <dcterms:created xsi:type="dcterms:W3CDTF">2018-09-03T13:07:27Z</dcterms:created>
  <dcterms:modified xsi:type="dcterms:W3CDTF">2018-09-25T10:04:58Z</dcterms:modified>
</cp:coreProperties>
</file>